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6" r:id="rId3"/>
    <p:sldId id="301" r:id="rId5"/>
    <p:sldId id="302" r:id="rId6"/>
    <p:sldId id="315" r:id="rId7"/>
    <p:sldId id="354" r:id="rId8"/>
    <p:sldId id="355" r:id="rId9"/>
    <p:sldId id="331" r:id="rId10"/>
    <p:sldId id="351" r:id="rId11"/>
    <p:sldId id="352" r:id="rId12"/>
    <p:sldId id="357" r:id="rId13"/>
    <p:sldId id="353" r:id="rId14"/>
    <p:sldId id="358" r:id="rId15"/>
    <p:sldId id="350" r:id="rId16"/>
    <p:sldId id="325" r:id="rId17"/>
    <p:sldId id="359" r:id="rId18"/>
    <p:sldId id="360" r:id="rId19"/>
    <p:sldId id="308" r:id="rId20"/>
    <p:sldId id="327" r:id="rId21"/>
    <p:sldId id="309" r:id="rId22"/>
    <p:sldId id="361" r:id="rId23"/>
    <p:sldId id="326" r:id="rId24"/>
    <p:sldId id="307" r:id="rId25"/>
    <p:sldId id="303" r:id="rId2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92" userDrawn="1">
          <p15:clr>
            <a:srgbClr val="A4A3A4"/>
          </p15:clr>
        </p15:guide>
        <p15:guide id="2" pos="28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00FF"/>
    <a:srgbClr val="FF33CC"/>
    <a:srgbClr val="0033CC"/>
    <a:srgbClr val="6685E0"/>
    <a:srgbClr val="56B5DA"/>
    <a:srgbClr val="FEF4F5"/>
    <a:srgbClr val="FDE8EA"/>
    <a:srgbClr val="E2F4FD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/>
    <p:restoredTop sz="96314" autoAdjust="0"/>
  </p:normalViewPr>
  <p:slideViewPr>
    <p:cSldViewPr>
      <p:cViewPr varScale="1">
        <p:scale>
          <a:sx n="150" d="100"/>
          <a:sy n="150" d="100"/>
        </p:scale>
        <p:origin x="474" y="120"/>
      </p:cViewPr>
      <p:guideLst>
        <p:guide orient="horz" pos="1592"/>
        <p:guide pos="289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drawings/_rels/vmlDrawing11.vml.rels><?xml version="1.0" encoding="UTF-8" standalone="yes"?>
<Relationships xmlns="http://schemas.openxmlformats.org/package/2006/relationships"><Relationship Id="rId4" Type="http://schemas.openxmlformats.org/officeDocument/2006/relationships/image" Target="../media/image41.emf"/><Relationship Id="rId3" Type="http://schemas.openxmlformats.org/officeDocument/2006/relationships/image" Target="../media/image40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3.vml.rels><?xml version="1.0" encoding="UTF-8" standalone="yes"?>
<Relationships xmlns="http://schemas.openxmlformats.org/package/2006/relationships"><Relationship Id="rId4" Type="http://schemas.openxmlformats.org/officeDocument/2006/relationships/image" Target="../media/image18.wmf"/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4" Type="http://schemas.openxmlformats.org/officeDocument/2006/relationships/image" Target="../media/image21.wmf"/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5.wmf"/></Relationships>
</file>

<file path=ppt/drawings/_rels/vmlDrawing5.vml.rels><?xml version="1.0" encoding="UTF-8" standalone="yes"?>
<Relationships xmlns="http://schemas.openxmlformats.org/package/2006/relationships"><Relationship Id="rId4" Type="http://schemas.openxmlformats.org/officeDocument/2006/relationships/image" Target="../media/image25.wmf"/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" min="-2" units="cm"/>
          <inkml:channel name="Y" type="integer" max="2" min="-2" units="cm"/>
          <inkml:channel name="F" type="integer" max="1023" units="cm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2.84167" units="1/cm"/>
        </inkml:channelProperties>
      </inkml:inkSource>
      <inkml:timestamp xml:id="ts0" timeString="2025-11-04T01:37:19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0.000 0.000 1023,'8.000'7.000'0,"16.000"17.000"0,22.000 26.000 0,21.000 26.000 0,14.000 33.000 0,8.000 18.000 0,13.000 18.000 0,4.000 1.000 0,-12.000-5.000 0,-8.000-17.000 0,-8.000-14.000 0,-16.000-23.000 0,-20.000-26.000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" min="-2" units="cm"/>
          <inkml:channel name="Y" type="integer" max="2" min="-2" units="cm"/>
          <inkml:channel name="F" type="integer" max="1023" units="cm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2.84167" units="1/cm"/>
        </inkml:channelProperties>
      </inkml:inkSource>
      <inkml:timestamp xml:id="ts0" timeString="2025-11-04T01:37:20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951.000 0.000 1023,'-4.000'4.000'0,"-8.000"12.000"0,-17.000 17.000 0,-13.000 18.000 0,-19.000 18.000 0,-9.000 8.000 0,-7.000 2.000 0,-2.000 2.000 0,-4.000-2.000 0,-11.000 0.000 0,4.000-7.000 0,6.000-11.000 0,11.000-10.000 0,13.000-9.000 0,11.000-12.000 0,5.000-3.000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" min="-2" units="cm"/>
          <inkml:channel name="Y" type="integer" max="2" min="-2" units="cm"/>
          <inkml:channel name="F" type="integer" max="1023" units="cm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2.84167" units="1/cm"/>
        </inkml:channelProperties>
      </inkml:inkSource>
      <inkml:timestamp xml:id="ts0" timeString="2025-11-04T01:37:37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1.000 676.000 1023,'0.000'0.000'0,"1.000"-1.000"0,-1.000 1.000 0,1.000 0.000 0,0.000-1.000 0,-1.000 1.000 0,1.000 0.000 0,0.000-1.000 0,-1.000 1.000 0,1.000 0.000 0,0.000 0.000 0,-1.000-1.000 0,1.000 1.000 0,0.000 0.000 0,0.000 0.000 0,-1.000 0.000 0,1.000 0.000 0,0.000 0.000 0,0.000 0.000 0,-1.000 0.000 0,1.000 0.000 0,0.000 1.000 0,0.000-1.000 0,-1.000 0.000 0,1.000 0.000 0,0.000 0.000 0,-1.000 1.000 0,1.000-1.000 0,0.000 0.000 0,-1.000 1.000 0,1.000-1.000 0,-1.000 1.000 0,2.000 0.000 0,26.000 12.000 0,15.000 13.000 0,-1.000 2.000 0,75.000 67.000 0,-71.000-56.000 0,80.000 54.000 0,-93.000-68.000 0,-27.000-20.000 0,0.000 0.000 0,-1.000 0.000 0,2.000-1.000 0,-1.000 1.000 0,0.000-1.000 0,1.000-1.000 0,0.000 1.000 0,0.000-1.000 0,0.000 0.000 0,0.000-1.000 0,1.000 0.000 0,7.000 2.000 0,-13.000-5.000 0,0.000 1.000 0,0.000 0.000 0,0.000-1.000 0,0.000 0.000 0,0.000 1.000 0,0.000-1.000 0,0.000 0.000 0,0.000 0.000 0,0.000 0.000 0,0.000 0.000 0,-1.000 0.000 0,1.000-1.000 0,0.000 1.000 0,-1.000 0.000 0,1.000-1.000 0,-1.000 0.000 0,1.000 1.000 0,-1.000-1.000 0,0.000 0.000 0,2.000-3.000 0,19.000-42.000 0,-19.000 40.000 0,102.000-321.000 0,-80.000 242.000 0,23.000-92.000 0,-28.000 92.000 0,63.000-162.000 0,-63.000 210.000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" min="-2" units="cm"/>
          <inkml:channel name="Y" type="integer" max="2" min="-2" units="cm"/>
          <inkml:channel name="F" type="integer" max="1023" units="cm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2.84167" units="1/cm"/>
        </inkml:channelProperties>
      </inkml:inkSource>
      <inkml:timestamp xml:id="ts0" timeString="2025-11-04T01:37:53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0.000 623.000 1023,'57.000'49.000'0,"1.000"-4.000"0,3.000-2.000 0,1.000-2.000 0,86.000 40.000 0,2.000 7.000 0,-147.000-87.000 0,-1.000-1.000 0,0.000 1.000 0,0.000 0.000 0,0.000-1.000 0,1.000 0.000 0,-1.000 1.000 0,0.000-1.000 0,0.000 0.000 0,1.000 0.000 0,-1.000-1.000 0,0.000 1.000 0,0.000 0.000 0,1.000-1.000 0,-1.000 1.000 0,0.000-1.000 0,0.000 0.000 0,0.000 1.000 0,0.000-1.000 0,0.000 0.000 0,0.000 0.000 0,0.000-1.000 0,0.000 1.000 0,0.000 0.000 0,0.000-1.000 0,-1.000 1.000 0,1.000-1.000 0,0.000 1.000 0,-1.000-1.000 0,0.000 0.000 0,1.000 0.000 0,-1.000 0.000 0,0.000 0.000 0,0.000 0.000 0,1.000-2.000 0,8.000-13.000 0,-1.000-1.000 0,0.000 0.000 0,6.000-21.000 0,-6.000 15.000 0,357.000-730.000 0,-327.000 683.000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" min="-2" units="cm"/>
          <inkml:channel name="Y" type="integer" max="2" min="-2" units="cm"/>
          <inkml:channel name="F" type="integer" max="1023" units="cm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2.84167" units="1/cm"/>
        </inkml:channelProperties>
      </inkml:inkSource>
      <inkml:timestamp xml:id="ts0" timeString="2025-11-04T01:37:57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0.000 4.000 1023,'0.000'-4.000'0,"11.000"6.000"0,11.000 18.000 0,19.000 26.000 0,17.000 27.000 0,17.000 27.000 0,10.000 14.000 0,-2.000 2.000 0,3.000-1.000 0,1.000-5.000 0,-11.000-18.000 0,-11.000-14.000 0,-13.000-16.000 0,-15.000-20.000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" min="-2" units="cm"/>
          <inkml:channel name="Y" type="integer" max="2" min="-2" units="cm"/>
          <inkml:channel name="F" type="integer" max="1023" units="cm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2.84167" units="1/cm"/>
        </inkml:channelProperties>
      </inkml:inkSource>
      <inkml:timestamp xml:id="ts0" timeString="2025-11-04T01:37:59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584.000 1.000 1023,'0.000'11.000'0,"-7.000"24.000"0,-13.000 29.000 0,-18.000 29.000 0,-17.000 19.000 0,-13.000 9.000 0,-10.000-1.000 0,-5.000-4.000 0,7.000-14.000 0,9.000-13.000 0,14.000-19.000 0,14.000-17.000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" min="-2" units="cm"/>
          <inkml:channel name="Y" type="integer" max="2" min="-2" units="cm"/>
          <inkml:channel name="F" type="integer" max="1023" units="cm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2.84167" units="1/cm"/>
        </inkml:channelProperties>
      </inkml:inkSource>
      <inkml:timestamp xml:id="ts0" timeString="2025-11-04T01:38:48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0.000 0.000 1023,'7.000'0.000'0,"17.000"11.000"0,23.000 21.000 0,17.000 24.000 0,16.000 23.000 0,8.000 17.000 0,5.000 6.000 0,-8.000-3.000 0,-6.000-8.000 0,-14.000-16.000 0,-10.000-13.000 0,-11.000-14.000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" min="-2" units="cm"/>
          <inkml:channel name="Y" type="integer" max="2" min="-2" units="cm"/>
          <inkml:channel name="F" type="integer" max="1023" units="cm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2.84167" units="1/cm"/>
        </inkml:channelProperties>
      </inkml:inkSource>
      <inkml:timestamp xml:id="ts0" timeString="2025-11-04T01:38:48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912.000 9.000 1023,'0.000'-3.000'0,"-7.000"-2.000"0,-10.000 8.000 0,-12.000 13.000 0,-13.000 23.000 0,-20.000 23.000 0,-7.000 11.000 0,-14.000 18.000 0,-6.000 1.000 0,-11.000 4.000 0,-5.000-5.000 0,7.000-10.000 0,10.000-12.000 0,17.000-14.000 0,19.000-16.000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A6932C-E8B6-44D0-A35E-BAED5439DF3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F5F7FE-2425-41AE-92C3-64087D4219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5F7FE-2425-41AE-92C3-64087D4219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5F7FE-2425-41AE-92C3-64087D4219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 userDrawn="1"/>
        </p:nvSpPr>
        <p:spPr>
          <a:xfrm rot="5400000">
            <a:off x="-169752" y="169753"/>
            <a:ext cx="4227936" cy="3888432"/>
          </a:xfrm>
          <a:prstGeom prst="triangle">
            <a:avLst>
              <a:gd name="adj" fmla="val 0"/>
            </a:avLst>
          </a:prstGeom>
          <a:solidFill>
            <a:srgbClr val="2730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 userDrawn="1"/>
        </p:nvSpPr>
        <p:spPr>
          <a:xfrm rot="18900000">
            <a:off x="1675926" y="618677"/>
            <a:ext cx="443459" cy="4434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矩形 8"/>
          <p:cNvSpPr/>
          <p:nvPr userDrawn="1"/>
        </p:nvSpPr>
        <p:spPr>
          <a:xfrm rot="18900000">
            <a:off x="1218202" y="1969952"/>
            <a:ext cx="288032" cy="28803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 userDrawn="1"/>
        </p:nvSpPr>
        <p:spPr>
          <a:xfrm rot="18900000">
            <a:off x="526632" y="1152871"/>
            <a:ext cx="450432" cy="4504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 userDrawn="1"/>
        </p:nvSpPr>
        <p:spPr>
          <a:xfrm rot="18900000">
            <a:off x="566624" y="1447533"/>
            <a:ext cx="397532" cy="39753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 userDrawn="1"/>
        </p:nvSpPr>
        <p:spPr>
          <a:xfrm rot="18900000">
            <a:off x="3067483" y="470465"/>
            <a:ext cx="288032" cy="14401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 userDrawn="1"/>
        </p:nvSpPr>
        <p:spPr>
          <a:xfrm rot="18900000">
            <a:off x="3198605" y="1933205"/>
            <a:ext cx="544052" cy="54405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 userDrawn="1"/>
        </p:nvSpPr>
        <p:spPr>
          <a:xfrm rot="18900000">
            <a:off x="2826103" y="1368225"/>
            <a:ext cx="272026" cy="272026"/>
          </a:xfrm>
          <a:prstGeom prst="rect">
            <a:avLst/>
          </a:prstGeom>
          <a:solidFill>
            <a:srgbClr val="27304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 userDrawn="1"/>
        </p:nvSpPr>
        <p:spPr>
          <a:xfrm rot="18900000">
            <a:off x="3210016" y="2373976"/>
            <a:ext cx="272026" cy="272026"/>
          </a:xfrm>
          <a:prstGeom prst="rect">
            <a:avLst/>
          </a:prstGeom>
          <a:solidFill>
            <a:srgbClr val="27304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 userDrawn="1"/>
        </p:nvSpPr>
        <p:spPr>
          <a:xfrm rot="18900000">
            <a:off x="1998752" y="1636898"/>
            <a:ext cx="470822" cy="470822"/>
          </a:xfrm>
          <a:prstGeom prst="rect">
            <a:avLst/>
          </a:prstGeom>
          <a:solidFill>
            <a:schemeClr val="bg1">
              <a:lumMod val="8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478188" y="2491941"/>
            <a:ext cx="1604068" cy="1825962"/>
            <a:chOff x="478188" y="2491941"/>
            <a:chExt cx="1604068" cy="1825962"/>
          </a:xfrm>
        </p:grpSpPr>
        <p:sp>
          <p:nvSpPr>
            <p:cNvPr id="18" name="矩形 17"/>
            <p:cNvSpPr/>
            <p:nvPr/>
          </p:nvSpPr>
          <p:spPr>
            <a:xfrm rot="18900000">
              <a:off x="478188" y="2741565"/>
              <a:ext cx="732139" cy="73213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rot="18900000">
              <a:off x="1444626" y="3204415"/>
              <a:ext cx="606878" cy="60687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18900000">
              <a:off x="1241886" y="3051907"/>
              <a:ext cx="377718" cy="3777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rot="18900000">
              <a:off x="1210483" y="3663338"/>
              <a:ext cx="654565" cy="65456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 rot="18900000">
              <a:off x="956846" y="3117753"/>
              <a:ext cx="654565" cy="65456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 rot="18900000">
              <a:off x="1240646" y="2491941"/>
              <a:ext cx="841610" cy="84161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 userDrawn="1"/>
        </p:nvGrpSpPr>
        <p:grpSpPr>
          <a:xfrm>
            <a:off x="8010071" y="4323214"/>
            <a:ext cx="845241" cy="620356"/>
            <a:chOff x="7789817" y="4257180"/>
            <a:chExt cx="845241" cy="620356"/>
          </a:xfrm>
        </p:grpSpPr>
        <p:grpSp>
          <p:nvGrpSpPr>
            <p:cNvPr id="25" name="组合 24"/>
            <p:cNvGrpSpPr/>
            <p:nvPr/>
          </p:nvGrpSpPr>
          <p:grpSpPr>
            <a:xfrm>
              <a:off x="8306276" y="4330865"/>
              <a:ext cx="328782" cy="303293"/>
              <a:chOff x="8349677" y="4284250"/>
              <a:chExt cx="600042" cy="553523"/>
            </a:xfrm>
          </p:grpSpPr>
          <p:sp>
            <p:nvSpPr>
              <p:cNvPr id="29" name="矩形 28"/>
              <p:cNvSpPr/>
              <p:nvPr/>
            </p:nvSpPr>
            <p:spPr>
              <a:xfrm rot="18900000">
                <a:off x="8349677" y="4284250"/>
                <a:ext cx="272026" cy="272026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 rot="18900000">
                <a:off x="8724654" y="4612708"/>
                <a:ext cx="225065" cy="22506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6" name="矩形 25"/>
            <p:cNvSpPr/>
            <p:nvPr/>
          </p:nvSpPr>
          <p:spPr>
            <a:xfrm rot="8100000">
              <a:off x="7789817" y="4339105"/>
              <a:ext cx="264135" cy="26413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 rot="8100000">
              <a:off x="8102733" y="4745468"/>
              <a:ext cx="132068" cy="132068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8100000">
              <a:off x="7916345" y="4257180"/>
              <a:ext cx="132068" cy="132068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3346029" y="-367929"/>
            <a:ext cx="1237092" cy="1436232"/>
            <a:chOff x="3288977" y="-263355"/>
            <a:chExt cx="1237092" cy="1436232"/>
          </a:xfrm>
        </p:grpSpPr>
        <p:cxnSp>
          <p:nvCxnSpPr>
            <p:cNvPr id="32" name="直接连接符 31"/>
            <p:cNvCxnSpPr/>
            <p:nvPr/>
          </p:nvCxnSpPr>
          <p:spPr>
            <a:xfrm flipV="1">
              <a:off x="3685663" y="-263355"/>
              <a:ext cx="840406" cy="840406"/>
            </a:xfrm>
            <a:prstGeom prst="line">
              <a:avLst/>
            </a:prstGeom>
            <a:ln w="12700">
              <a:solidFill>
                <a:srgbClr val="2730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288977" y="332471"/>
              <a:ext cx="840406" cy="840406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4" name="直接连接符 33"/>
          <p:cNvCxnSpPr/>
          <p:nvPr userDrawn="1"/>
        </p:nvCxnSpPr>
        <p:spPr>
          <a:xfrm flipV="1">
            <a:off x="401078" y="4725733"/>
            <a:ext cx="840406" cy="840406"/>
          </a:xfrm>
          <a:prstGeom prst="line">
            <a:avLst/>
          </a:prstGeom>
          <a:ln w="12700">
            <a:solidFill>
              <a:srgbClr val="2730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 userDrawn="1"/>
        </p:nvSpPr>
        <p:spPr>
          <a:xfrm rot="18900000">
            <a:off x="1044499" y="3248316"/>
            <a:ext cx="393968" cy="393968"/>
          </a:xfrm>
          <a:prstGeom prst="rect">
            <a:avLst/>
          </a:prstGeom>
          <a:solidFill>
            <a:srgbClr val="27304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 rot="2181050">
            <a:off x="201564" y="224263"/>
            <a:ext cx="497939" cy="480855"/>
            <a:chOff x="1935287" y="2046176"/>
            <a:chExt cx="836513" cy="807813"/>
          </a:xfrm>
        </p:grpSpPr>
        <p:sp>
          <p:nvSpPr>
            <p:cNvPr id="7" name="矩形 6"/>
            <p:cNvSpPr/>
            <p:nvPr/>
          </p:nvSpPr>
          <p:spPr>
            <a:xfrm rot="16200000">
              <a:off x="2676139" y="2171589"/>
              <a:ext cx="127547" cy="6377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 rot="18900000">
              <a:off x="1935287" y="2046176"/>
              <a:ext cx="710318" cy="807813"/>
              <a:chOff x="1935287" y="2046176"/>
              <a:chExt cx="710318" cy="807813"/>
            </a:xfrm>
          </p:grpSpPr>
          <p:sp>
            <p:nvSpPr>
              <p:cNvPr id="9" name="矩形 8"/>
              <p:cNvSpPr/>
              <p:nvPr/>
            </p:nvSpPr>
            <p:spPr>
              <a:xfrm rot="18900000">
                <a:off x="1935287" y="2156715"/>
                <a:ext cx="324208" cy="324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 rot="18900000">
                <a:off x="2363248" y="2361675"/>
                <a:ext cx="268739" cy="26873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 rot="18900000">
                <a:off x="2273470" y="2294141"/>
                <a:ext cx="167263" cy="1672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 rot="18900000">
                <a:off x="2147249" y="2323299"/>
                <a:ext cx="289856" cy="2898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 rot="18900000">
                <a:off x="2124819" y="2380998"/>
                <a:ext cx="174458" cy="174458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 rot="18900000">
                <a:off x="2272921" y="2046176"/>
                <a:ext cx="372684" cy="372684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 rot="18900000">
                <a:off x="2233710" y="2575444"/>
                <a:ext cx="278545" cy="27854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 rot="16200000">
            <a:off x="140999" y="2271331"/>
            <a:ext cx="2741895" cy="3043516"/>
            <a:chOff x="0" y="1"/>
            <a:chExt cx="2123058" cy="2356604"/>
          </a:xfrm>
        </p:grpSpPr>
        <p:sp>
          <p:nvSpPr>
            <p:cNvPr id="6" name="等腰三角形 5"/>
            <p:cNvSpPr/>
            <p:nvPr/>
          </p:nvSpPr>
          <p:spPr>
            <a:xfrm rot="5400000">
              <a:off x="-92684" y="92685"/>
              <a:ext cx="2308425" cy="2123058"/>
            </a:xfrm>
            <a:prstGeom prst="triangle">
              <a:avLst>
                <a:gd name="adj" fmla="val 0"/>
              </a:avLst>
            </a:prstGeom>
            <a:solidFill>
              <a:srgbClr val="2730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 rot="18900000">
              <a:off x="915044" y="337794"/>
              <a:ext cx="242126" cy="24212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 rot="18900000">
              <a:off x="665130" y="1075581"/>
              <a:ext cx="157264" cy="15726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 rot="18900000">
              <a:off x="287538" y="629460"/>
              <a:ext cx="245933" cy="24593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 rot="18900000">
              <a:off x="309373" y="790344"/>
              <a:ext cx="217050" cy="2170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 rot="18900000">
              <a:off x="1674825" y="256871"/>
              <a:ext cx="157264" cy="7863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 rot="18900000">
              <a:off x="261087" y="1496877"/>
              <a:ext cx="399743" cy="39974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 rot="18900000">
              <a:off x="788756" y="1749590"/>
              <a:ext cx="331351" cy="33135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 rot="18900000">
              <a:off x="678061" y="1666321"/>
              <a:ext cx="206232" cy="2062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 rot="18900000">
              <a:off x="522432" y="1702273"/>
              <a:ext cx="357388" cy="35738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 rot="18900000">
              <a:off x="1746417" y="1055518"/>
              <a:ext cx="297049" cy="29704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 rot="18900000">
              <a:off x="1543033" y="747042"/>
              <a:ext cx="148524" cy="14852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 rot="18900000">
              <a:off x="494777" y="1773414"/>
              <a:ext cx="215104" cy="21510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rot="18900000">
              <a:off x="1752647" y="1296176"/>
              <a:ext cx="148524" cy="148524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18900000">
              <a:off x="1091305" y="893736"/>
              <a:ext cx="257066" cy="257066"/>
            </a:xfrm>
            <a:prstGeom prst="rect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rot="18900000">
              <a:off x="677384" y="1360584"/>
              <a:ext cx="459513" cy="4595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 rot="18900000">
              <a:off x="629038" y="2013164"/>
              <a:ext cx="343441" cy="3434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 rot="5400000">
            <a:off x="7497351" y="-83191"/>
            <a:ext cx="1583818" cy="1758045"/>
            <a:chOff x="0" y="1"/>
            <a:chExt cx="2123058" cy="2356604"/>
          </a:xfrm>
        </p:grpSpPr>
        <p:sp>
          <p:nvSpPr>
            <p:cNvPr id="24" name="等腰三角形 23"/>
            <p:cNvSpPr/>
            <p:nvPr/>
          </p:nvSpPr>
          <p:spPr>
            <a:xfrm rot="5400000">
              <a:off x="-92684" y="92685"/>
              <a:ext cx="2308425" cy="2123058"/>
            </a:xfrm>
            <a:prstGeom prst="triangle">
              <a:avLst>
                <a:gd name="adj" fmla="val 0"/>
              </a:avLst>
            </a:prstGeom>
            <a:solidFill>
              <a:srgbClr val="2730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 rot="18900000">
              <a:off x="915044" y="337794"/>
              <a:ext cx="242126" cy="24212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 rot="18900000">
              <a:off x="665130" y="1075581"/>
              <a:ext cx="157264" cy="15726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 rot="18900000">
              <a:off x="287538" y="629460"/>
              <a:ext cx="245933" cy="24593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18900000">
              <a:off x="309373" y="790344"/>
              <a:ext cx="217050" cy="2170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 rot="18900000">
              <a:off x="1674825" y="256871"/>
              <a:ext cx="157264" cy="7863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 rot="18900000">
              <a:off x="261087" y="1496877"/>
              <a:ext cx="399743" cy="39974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 rot="18900000">
              <a:off x="788756" y="1749590"/>
              <a:ext cx="331351" cy="33135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 rot="18900000">
              <a:off x="678061" y="1666321"/>
              <a:ext cx="206232" cy="2062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 rot="18900000">
              <a:off x="522432" y="1702273"/>
              <a:ext cx="357388" cy="35738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 rot="18900000">
              <a:off x="1746417" y="1055518"/>
              <a:ext cx="297049" cy="29704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 rot="18900000">
              <a:off x="1543033" y="747042"/>
              <a:ext cx="148524" cy="14852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 rot="18900000">
              <a:off x="494777" y="1773414"/>
              <a:ext cx="215104" cy="21510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 rot="18900000">
              <a:off x="1752647" y="1296176"/>
              <a:ext cx="148524" cy="148524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 rot="18900000">
              <a:off x="1091305" y="893736"/>
              <a:ext cx="257066" cy="257066"/>
            </a:xfrm>
            <a:prstGeom prst="rect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 rot="18900000">
              <a:off x="677384" y="1360584"/>
              <a:ext cx="459513" cy="4595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 rot="18900000">
              <a:off x="629038" y="2013164"/>
              <a:ext cx="343441" cy="3434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 userDrawn="1"/>
        </p:nvGrpSpPr>
        <p:grpSpPr>
          <a:xfrm rot="2181050">
            <a:off x="201564" y="224263"/>
            <a:ext cx="497939" cy="480855"/>
            <a:chOff x="1935287" y="2046176"/>
            <a:chExt cx="836513" cy="807813"/>
          </a:xfrm>
        </p:grpSpPr>
        <p:sp>
          <p:nvSpPr>
            <p:cNvPr id="42" name="矩形 41"/>
            <p:cNvSpPr/>
            <p:nvPr/>
          </p:nvSpPr>
          <p:spPr>
            <a:xfrm rot="16200000">
              <a:off x="2676139" y="2171589"/>
              <a:ext cx="127547" cy="6377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 rot="18900000">
              <a:off x="1935287" y="2046176"/>
              <a:ext cx="710318" cy="807813"/>
              <a:chOff x="1935287" y="2046176"/>
              <a:chExt cx="710318" cy="807813"/>
            </a:xfrm>
          </p:grpSpPr>
          <p:sp>
            <p:nvSpPr>
              <p:cNvPr id="44" name="矩形 43"/>
              <p:cNvSpPr/>
              <p:nvPr/>
            </p:nvSpPr>
            <p:spPr>
              <a:xfrm rot="18900000">
                <a:off x="1935287" y="2156715"/>
                <a:ext cx="324208" cy="324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 rot="18900000">
                <a:off x="2363248" y="2361675"/>
                <a:ext cx="268739" cy="26873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 rot="18900000">
                <a:off x="2273470" y="2294141"/>
                <a:ext cx="167263" cy="1672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 rot="18900000">
                <a:off x="2147249" y="2323299"/>
                <a:ext cx="289856" cy="2898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 rot="18900000">
                <a:off x="2124819" y="2380998"/>
                <a:ext cx="174458" cy="174458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 rot="18900000">
                <a:off x="2272921" y="2046176"/>
                <a:ext cx="372684" cy="372684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 rot="18900000">
                <a:off x="2233710" y="2575444"/>
                <a:ext cx="278545" cy="27854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2" y="0"/>
            <a:ext cx="9137196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8" y="0"/>
            <a:ext cx="9129103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4.png"/><Relationship Id="rId7" Type="http://schemas.openxmlformats.org/officeDocument/2006/relationships/image" Target="../media/image3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5694" y="51470"/>
            <a:ext cx="748306" cy="73350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21.wmf"/><Relationship Id="rId7" Type="http://schemas.openxmlformats.org/officeDocument/2006/relationships/oleObject" Target="../embeddings/oleObject10.bin"/><Relationship Id="rId6" Type="http://schemas.openxmlformats.org/officeDocument/2006/relationships/image" Target="../media/image20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19.wmf"/><Relationship Id="rId3" Type="http://schemas.openxmlformats.org/officeDocument/2006/relationships/oleObject" Target="../embeddings/oleObject8.bin"/><Relationship Id="rId2" Type="http://schemas.openxmlformats.org/officeDocument/2006/relationships/image" Target="../media/image15.wmf"/><Relationship Id="rId10" Type="http://schemas.openxmlformats.org/officeDocument/2006/relationships/vmlDrawing" Target="../drawings/vmlDrawing4.vml"/><Relationship Id="rId1" Type="http://schemas.openxmlformats.org/officeDocument/2006/relationships/oleObject" Target="../embeddings/oleObject7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6.png"/><Relationship Id="rId8" Type="http://schemas.openxmlformats.org/officeDocument/2006/relationships/image" Target="../media/image25.wmf"/><Relationship Id="rId7" Type="http://schemas.openxmlformats.org/officeDocument/2006/relationships/oleObject" Target="../embeddings/oleObject14.bin"/><Relationship Id="rId6" Type="http://schemas.openxmlformats.org/officeDocument/2006/relationships/image" Target="../media/image24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23.wmf"/><Relationship Id="rId3" Type="http://schemas.openxmlformats.org/officeDocument/2006/relationships/oleObject" Target="../embeddings/oleObject12.bin"/><Relationship Id="rId2" Type="http://schemas.openxmlformats.org/officeDocument/2006/relationships/image" Target="../media/image22.wmf"/><Relationship Id="rId14" Type="http://schemas.openxmlformats.org/officeDocument/2006/relationships/vmlDrawing" Target="../drawings/vmlDrawing5.vml"/><Relationship Id="rId13" Type="http://schemas.openxmlformats.org/officeDocument/2006/relationships/slideLayout" Target="../slideLayouts/slideLayout3.xml"/><Relationship Id="rId12" Type="http://schemas.openxmlformats.org/officeDocument/2006/relationships/image" Target="../media/image29.png"/><Relationship Id="rId11" Type="http://schemas.openxmlformats.org/officeDocument/2006/relationships/image" Target="../media/image28.png"/><Relationship Id="rId10" Type="http://schemas.openxmlformats.org/officeDocument/2006/relationships/image" Target="../media/image27.png"/><Relationship Id="rId1" Type="http://schemas.openxmlformats.org/officeDocument/2006/relationships/oleObject" Target="../embeddings/oleObject11.bin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0.wmf"/><Relationship Id="rId1" Type="http://schemas.openxmlformats.org/officeDocument/2006/relationships/oleObject" Target="../embeddings/oleObject15.bin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1.wmf"/><Relationship Id="rId1" Type="http://schemas.openxmlformats.org/officeDocument/2006/relationships/oleObject" Target="../embeddings/oleObject16.bin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8.vml"/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34.wmf"/><Relationship Id="rId6" Type="http://schemas.openxmlformats.org/officeDocument/2006/relationships/oleObject" Target="../embeddings/oleObject20.bin"/><Relationship Id="rId5" Type="http://schemas.openxmlformats.org/officeDocument/2006/relationships/oleObject" Target="../embeddings/oleObject19.bin"/><Relationship Id="rId4" Type="http://schemas.openxmlformats.org/officeDocument/2006/relationships/image" Target="../media/image33.wmf"/><Relationship Id="rId3" Type="http://schemas.openxmlformats.org/officeDocument/2006/relationships/oleObject" Target="../embeddings/oleObject18.bin"/><Relationship Id="rId2" Type="http://schemas.openxmlformats.org/officeDocument/2006/relationships/image" Target="../media/image32.wmf"/><Relationship Id="rId1" Type="http://schemas.openxmlformats.org/officeDocument/2006/relationships/oleObject" Target="../embeddings/oleObject17.bin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9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6.png"/><Relationship Id="rId2" Type="http://schemas.openxmlformats.org/officeDocument/2006/relationships/image" Target="../media/image35.wmf"/><Relationship Id="rId1" Type="http://schemas.openxmlformats.org/officeDocument/2006/relationships/oleObject" Target="../embeddings/oleObject21.bin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0.vml"/><Relationship Id="rId6" Type="http://schemas.openxmlformats.org/officeDocument/2006/relationships/slideLayout" Target="../slideLayouts/slideLayout3.xml"/><Relationship Id="rId5" Type="http://schemas.openxmlformats.org/officeDocument/2006/relationships/oleObject" Target="../embeddings/oleObject25.bin"/><Relationship Id="rId4" Type="http://schemas.openxmlformats.org/officeDocument/2006/relationships/oleObject" Target="../embeddings/oleObject24.bin"/><Relationship Id="rId3" Type="http://schemas.openxmlformats.org/officeDocument/2006/relationships/oleObject" Target="../embeddings/oleObject23.bin"/><Relationship Id="rId2" Type="http://schemas.openxmlformats.org/officeDocument/2006/relationships/image" Target="../media/image37.wmf"/><Relationship Id="rId1" Type="http://schemas.openxmlformats.org/officeDocument/2006/relationships/oleObject" Target="../embeddings/oleObject22.bin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41.emf"/><Relationship Id="rId7" Type="http://schemas.openxmlformats.org/officeDocument/2006/relationships/oleObject" Target="../embeddings/oleObject29.bin"/><Relationship Id="rId6" Type="http://schemas.openxmlformats.org/officeDocument/2006/relationships/image" Target="../media/image40.wmf"/><Relationship Id="rId5" Type="http://schemas.openxmlformats.org/officeDocument/2006/relationships/oleObject" Target="../embeddings/oleObject28.bin"/><Relationship Id="rId4" Type="http://schemas.openxmlformats.org/officeDocument/2006/relationships/image" Target="../media/image39.wmf"/><Relationship Id="rId3" Type="http://schemas.openxmlformats.org/officeDocument/2006/relationships/oleObject" Target="../embeddings/oleObject27.bin"/><Relationship Id="rId2" Type="http://schemas.openxmlformats.org/officeDocument/2006/relationships/image" Target="../media/image38.wmf"/><Relationship Id="rId10" Type="http://schemas.openxmlformats.org/officeDocument/2006/relationships/vmlDrawing" Target="../drawings/vmlDrawing11.vml"/><Relationship Id="rId1" Type="http://schemas.openxmlformats.org/officeDocument/2006/relationships/oleObject" Target="../embeddings/oleObject26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2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8.wmf"/><Relationship Id="rId1" Type="http://schemas.openxmlformats.org/officeDocument/2006/relationships/oleObject" Target="../embeddings/oleObject30.bin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customXml" Target="../ink/ink4.xml"/><Relationship Id="rId8" Type="http://schemas.openxmlformats.org/officeDocument/2006/relationships/image" Target="../media/image8.png"/><Relationship Id="rId7" Type="http://schemas.openxmlformats.org/officeDocument/2006/relationships/customXml" Target="../ink/ink3.xml"/><Relationship Id="rId6" Type="http://schemas.openxmlformats.org/officeDocument/2006/relationships/image" Target="../media/image7.png"/><Relationship Id="rId5" Type="http://schemas.openxmlformats.org/officeDocument/2006/relationships/customXml" Target="../ink/ink2.xml"/><Relationship Id="rId4" Type="http://schemas.openxmlformats.org/officeDocument/2006/relationships/image" Target="../media/image6.png"/><Relationship Id="rId3" Type="http://schemas.openxmlformats.org/officeDocument/2006/relationships/customXml" Target="../ink/ink1.xml"/><Relationship Id="rId20" Type="http://schemas.openxmlformats.org/officeDocument/2006/relationships/vmlDrawing" Target="../drawings/vmlDrawing1.vml"/><Relationship Id="rId2" Type="http://schemas.openxmlformats.org/officeDocument/2006/relationships/image" Target="../media/image5.wmf"/><Relationship Id="rId19" Type="http://schemas.openxmlformats.org/officeDocument/2006/relationships/slideLayout" Target="../slideLayouts/slideLayout3.xml"/><Relationship Id="rId18" Type="http://schemas.openxmlformats.org/officeDocument/2006/relationships/image" Target="../media/image13.png"/><Relationship Id="rId17" Type="http://schemas.openxmlformats.org/officeDocument/2006/relationships/customXml" Target="../ink/ink8.xml"/><Relationship Id="rId16" Type="http://schemas.openxmlformats.org/officeDocument/2006/relationships/image" Target="../media/image12.png"/><Relationship Id="rId15" Type="http://schemas.openxmlformats.org/officeDocument/2006/relationships/customXml" Target="../ink/ink7.xml"/><Relationship Id="rId14" Type="http://schemas.openxmlformats.org/officeDocument/2006/relationships/image" Target="../media/image11.png"/><Relationship Id="rId13" Type="http://schemas.openxmlformats.org/officeDocument/2006/relationships/customXml" Target="../ink/ink6.xml"/><Relationship Id="rId12" Type="http://schemas.openxmlformats.org/officeDocument/2006/relationships/image" Target="../media/image10.png"/><Relationship Id="rId11" Type="http://schemas.openxmlformats.org/officeDocument/2006/relationships/customXml" Target="../ink/ink5.xml"/><Relationship Id="rId10" Type="http://schemas.openxmlformats.org/officeDocument/2006/relationships/image" Target="../media/image9.png"/><Relationship Id="rId1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4.wmf"/><Relationship Id="rId2" Type="http://schemas.openxmlformats.org/officeDocument/2006/relationships/oleObject" Target="../embeddings/oleObject2.bin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18.wmf"/><Relationship Id="rId7" Type="http://schemas.openxmlformats.org/officeDocument/2006/relationships/oleObject" Target="../embeddings/oleObject6.bin"/><Relationship Id="rId6" Type="http://schemas.openxmlformats.org/officeDocument/2006/relationships/image" Target="../media/image17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6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15.wmf"/><Relationship Id="rId10" Type="http://schemas.openxmlformats.org/officeDocument/2006/relationships/vmlDrawing" Target="../drawings/vmlDrawing3.vml"/><Relationship Id="rId1" Type="http://schemas.openxmlformats.org/officeDocument/2006/relationships/oleObject" Target="../embeddings/oleObject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4"/>
          <p:cNvSpPr txBox="1">
            <a:spLocks noChangeArrowheads="1"/>
          </p:cNvSpPr>
          <p:nvPr/>
        </p:nvSpPr>
        <p:spPr bwMode="auto">
          <a:xfrm>
            <a:off x="5166353" y="4467967"/>
            <a:ext cx="30362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北师大版  八年级下册</a:t>
            </a:r>
            <a:endParaRPr lang="zh-CN" altLang="en-US" sz="20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31840" y="1923678"/>
            <a:ext cx="6122716" cy="898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000" b="1" dirty="0">
                <a:latin typeface="+mj-lt"/>
                <a:ea typeface="+mj-ea"/>
              </a:rPr>
              <a:t>4.</a:t>
            </a:r>
            <a:r>
              <a:rPr lang="zh-CN" altLang="en-US" sz="4000" b="1" dirty="0">
                <a:latin typeface="+mj-lt"/>
                <a:ea typeface="+mj-ea"/>
              </a:rPr>
              <a:t>一元一次不等式组</a:t>
            </a:r>
            <a:endParaRPr lang="en-US" altLang="zh-CN" sz="4000" b="1" dirty="0">
              <a:latin typeface="+mj-lt"/>
              <a:ea typeface="+mj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55576" y="1059582"/>
            <a:ext cx="7632848" cy="2576667"/>
          </a:xfrm>
          <a:prstGeom prst="rect">
            <a:avLst/>
          </a:prstGeom>
          <a:solidFill>
            <a:srgbClr val="FEF4F5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6685E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解一元一次不等式组的基本步骤：</a:t>
            </a:r>
            <a:endParaRPr lang="en-US" altLang="zh-CN" sz="2800" b="1" dirty="0">
              <a:solidFill>
                <a:srgbClr val="6685E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+mn-ea"/>
              </a:rPr>
              <a:t>(1)</a:t>
            </a:r>
            <a:r>
              <a:rPr lang="zh-CN" altLang="en-US" sz="2800" b="1" dirty="0">
                <a:latin typeface="+mn-ea"/>
              </a:rPr>
              <a:t>分别求出不等式组中各个不等式的解集；</a:t>
            </a:r>
            <a:endParaRPr lang="en-US" altLang="zh-CN" sz="2800" b="1" dirty="0">
              <a:latin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+mn-ea"/>
              </a:rPr>
              <a:t>(2)</a:t>
            </a:r>
            <a:r>
              <a:rPr lang="zh-CN" altLang="en-US" sz="2800" b="1" dirty="0">
                <a:latin typeface="+mn-ea"/>
              </a:rPr>
              <a:t>在同一条数轴上画出这些不等式的解集；</a:t>
            </a:r>
            <a:endParaRPr lang="en-US" altLang="zh-CN" sz="2800" b="1" dirty="0">
              <a:latin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+mn-ea"/>
              </a:rPr>
              <a:t>(3)</a:t>
            </a:r>
            <a:r>
              <a:rPr lang="zh-CN" altLang="en-US" sz="2800" b="1" dirty="0">
                <a:latin typeface="+mn-ea"/>
              </a:rPr>
              <a:t>找出它们的公共部分，写出不等式组的解集。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4603279" y="3337888"/>
            <a:ext cx="1602604" cy="226800"/>
          </a:xfrm>
          <a:prstGeom prst="rect">
            <a:avLst/>
          </a:prstGeom>
          <a:pattFill prst="wdUpDiag">
            <a:fgClr>
              <a:schemeClr val="accent6">
                <a:lumMod val="7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827584" y="410332"/>
            <a:ext cx="3024336" cy="504056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defPPr>
              <a:defRPr lang="zh-CN"/>
            </a:defPPr>
            <a:lvl1pPr eaLnBrk="1" hangingPunct="1">
              <a:spcBef>
                <a:spcPct val="20000"/>
              </a:spcBef>
              <a:defRPr sz="2400" b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微软雅黑" panose="020B0503020204020204" pitchFamily="34" charset="-122"/>
              </a:defRPr>
            </a:lvl1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2800" dirty="0">
                <a:solidFill>
                  <a:schemeClr val="bg1"/>
                </a:solidFill>
                <a:highlight>
                  <a:srgbClr val="0066FF"/>
                </a:highlight>
                <a:ea typeface="黑体" panose="02010609060101010101" pitchFamily="49" charset="-122"/>
              </a:rPr>
              <a:t>例</a:t>
            </a:r>
            <a:r>
              <a:rPr lang="en-US" altLang="zh-CN" sz="2800" dirty="0">
                <a:solidFill>
                  <a:schemeClr val="bg1"/>
                </a:solidFill>
                <a:highlight>
                  <a:srgbClr val="0066FF"/>
                </a:highlight>
                <a:ea typeface="黑体" panose="02010609060101010101" pitchFamily="49" charset="-122"/>
              </a:rPr>
              <a:t>2</a:t>
            </a:r>
            <a:r>
              <a:rPr lang="en-US" altLang="zh-CN" sz="2800" dirty="0">
                <a:solidFill>
                  <a:srgbClr val="00B0F0"/>
                </a:solidFill>
                <a:ea typeface="黑体" panose="02010609060101010101" pitchFamily="49" charset="-122"/>
              </a:rPr>
              <a:t> 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解不等式组：</a:t>
            </a:r>
            <a:endParaRPr lang="en-US" altLang="zh-CN" sz="2800" dirty="0">
              <a:ea typeface="黑体" panose="02010609060101010101" pitchFamily="49" charset="-122"/>
            </a:endParaRPr>
          </a:p>
        </p:txBody>
      </p:sp>
      <p:grpSp>
        <p:nvGrpSpPr>
          <p:cNvPr id="4" name="组合 8"/>
          <p:cNvGrpSpPr/>
          <p:nvPr/>
        </p:nvGrpSpPr>
        <p:grpSpPr>
          <a:xfrm>
            <a:off x="3923928" y="33996"/>
            <a:ext cx="4338985" cy="1388155"/>
            <a:chOff x="3361217" y="2064370"/>
            <a:chExt cx="4338891" cy="1388605"/>
          </a:xfrm>
        </p:grpSpPr>
        <p:grpSp>
          <p:nvGrpSpPr>
            <p:cNvPr id="5" name="组合 3"/>
            <p:cNvGrpSpPr/>
            <p:nvPr/>
          </p:nvGrpSpPr>
          <p:grpSpPr>
            <a:xfrm>
              <a:off x="3361217" y="2064370"/>
              <a:ext cx="4338891" cy="1254226"/>
              <a:chOff x="831366" y="2469124"/>
              <a:chExt cx="4338891" cy="1254226"/>
            </a:xfrm>
          </p:grpSpPr>
          <p:sp>
            <p:nvSpPr>
              <p:cNvPr id="7" name="文本框 4"/>
              <p:cNvSpPr txBox="1"/>
              <p:nvPr/>
            </p:nvSpPr>
            <p:spPr>
              <a:xfrm>
                <a:off x="965551" y="2469124"/>
                <a:ext cx="3970182" cy="65705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eaLnBrk="1" hangingPunct="1">
                  <a:lnSpc>
                    <a:spcPct val="150000"/>
                  </a:lnSpc>
                </a:pPr>
                <a:r>
                  <a:rPr lang="en-US" altLang="zh-CN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5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x </a:t>
                </a:r>
                <a:r>
                  <a:rPr lang="en-US" altLang="zh-CN" sz="2800" b="1" dirty="0">
                    <a:latin typeface="+mn-ea"/>
                  </a:rPr>
                  <a:t>-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 2 &gt;3(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x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+1)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，    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①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8" name="文本框 5"/>
              <p:cNvSpPr txBox="1"/>
              <p:nvPr/>
            </p:nvSpPr>
            <p:spPr>
              <a:xfrm>
                <a:off x="1009281" y="3066291"/>
                <a:ext cx="4160976" cy="65705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eaLnBrk="1" hangingPunct="1">
                  <a:lnSpc>
                    <a:spcPct val="150000"/>
                  </a:lnSpc>
                </a:pPr>
                <a:r>
                  <a:rPr lang="en-US" altLang="zh-CN" sz="2800" b="1" i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   x </a:t>
                </a:r>
                <a:r>
                  <a:rPr lang="en-US" altLang="zh-CN" sz="2800" b="1" dirty="0">
                    <a:latin typeface="+mn-ea"/>
                  </a:rPr>
                  <a:t>-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 1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≥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7 </a:t>
                </a:r>
                <a:r>
                  <a:rPr lang="en-US" altLang="zh-CN" sz="2800" b="1" dirty="0">
                    <a:latin typeface="+mn-ea"/>
                  </a:rPr>
                  <a:t>-  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x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。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    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②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9" name="左大括号 8"/>
              <p:cNvSpPr/>
              <p:nvPr/>
            </p:nvSpPr>
            <p:spPr>
              <a:xfrm>
                <a:off x="831366" y="2810547"/>
                <a:ext cx="180971" cy="797183"/>
              </a:xfrm>
              <a:prstGeom prst="leftBrac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aphicFrame>
          <p:nvGraphicFramePr>
            <p:cNvPr id="6" name="对象 7"/>
            <p:cNvGraphicFramePr>
              <a:graphicFrameLocks noChangeAspect="1"/>
            </p:cNvGraphicFramePr>
            <p:nvPr/>
          </p:nvGraphicFramePr>
          <p:xfrm>
            <a:off x="3574223" y="2730133"/>
            <a:ext cx="293653" cy="7228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41" name="" r:id="rId1" imgW="165100" imgH="405765" progId="Equation.DSMT4">
                    <p:embed/>
                  </p:oleObj>
                </mc:Choice>
                <mc:Fallback>
                  <p:oleObj name="" r:id="rId1" imgW="165100" imgH="405765" progId="Equation.DSMT4">
                    <p:embed/>
                    <p:pic>
                      <p:nvPicPr>
                        <p:cNvPr id="0" name="对象 7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574223" y="2730133"/>
                          <a:ext cx="293653" cy="72284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对象 7"/>
            <p:cNvGraphicFramePr>
              <a:graphicFrameLocks noChangeAspect="1"/>
            </p:cNvGraphicFramePr>
            <p:nvPr/>
          </p:nvGraphicFramePr>
          <p:xfrm>
            <a:off x="5357060" y="2727603"/>
            <a:ext cx="293653" cy="7228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" name="Equation" r:id="rId3" imgW="3962400" imgH="9753600" progId="Equation.DSMT4">
                    <p:embed/>
                  </p:oleObj>
                </mc:Choice>
                <mc:Fallback>
                  <p:oleObj name="Equation" r:id="rId3" imgW="3962400" imgH="9753600" progId="Equation.DSMT4">
                    <p:embed/>
                    <p:pic>
                      <p:nvPicPr>
                        <p:cNvPr id="0" name="对象 7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5357060" y="2727603"/>
                          <a:ext cx="293653" cy="72284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1" name="组合 10"/>
          <p:cNvGrpSpPr/>
          <p:nvPr/>
        </p:nvGrpSpPr>
        <p:grpSpPr>
          <a:xfrm>
            <a:off x="899592" y="1378797"/>
            <a:ext cx="7170365" cy="1684244"/>
            <a:chOff x="642549" y="1231303"/>
            <a:chExt cx="7170357" cy="1685002"/>
          </a:xfrm>
        </p:grpSpPr>
        <p:sp>
          <p:nvSpPr>
            <p:cNvPr id="12" name="文本框 9"/>
            <p:cNvSpPr txBox="1"/>
            <p:nvPr/>
          </p:nvSpPr>
          <p:spPr>
            <a:xfrm>
              <a:off x="642549" y="1231303"/>
              <a:ext cx="7170357" cy="168500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50000"/>
                </a:lnSpc>
                <a:buNone/>
              </a:pP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解：解不等式①，得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    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x 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&gt;     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。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 eaLnBrk="1" hangingPunct="1">
                <a:lnSpc>
                  <a:spcPct val="150000"/>
                </a:lnSpc>
                <a:buNone/>
              </a:pP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解不等式②，得   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x 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≥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 4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。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 eaLnBrk="1" hangingPunct="1">
                <a:lnSpc>
                  <a:spcPct val="150000"/>
                </a:lnSpc>
                <a:buNone/>
              </a:pP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在同一条数轴上表示不等式①②的解集，如图所示。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13" name="对象 10"/>
            <p:cNvGraphicFramePr>
              <a:graphicFrameLocks noChangeAspect="1"/>
            </p:cNvGraphicFramePr>
            <p:nvPr/>
          </p:nvGraphicFramePr>
          <p:xfrm>
            <a:off x="4287369" y="1322496"/>
            <a:ext cx="242689" cy="59738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" name="Equation" r:id="rId5" imgW="3962400" imgH="9753600" progId="Equation.DSMT4">
                    <p:embed/>
                  </p:oleObj>
                </mc:Choice>
                <mc:Fallback>
                  <p:oleObj name="Equation" r:id="rId5" imgW="3962400" imgH="9753600" progId="Equation.DSMT4">
                    <p:embed/>
                    <p:pic>
                      <p:nvPicPr>
                        <p:cNvPr id="0" name="对象 10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287369" y="1322496"/>
                          <a:ext cx="242689" cy="59738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5" name="组合 14"/>
          <p:cNvGrpSpPr/>
          <p:nvPr/>
        </p:nvGrpSpPr>
        <p:grpSpPr>
          <a:xfrm>
            <a:off x="1907704" y="3454616"/>
            <a:ext cx="4540250" cy="514350"/>
            <a:chOff x="1907704" y="3454616"/>
            <a:chExt cx="4540250" cy="514350"/>
          </a:xfrm>
        </p:grpSpPr>
        <p:grpSp>
          <p:nvGrpSpPr>
            <p:cNvPr id="16" name="组合 15"/>
            <p:cNvGrpSpPr/>
            <p:nvPr/>
          </p:nvGrpSpPr>
          <p:grpSpPr>
            <a:xfrm>
              <a:off x="1907704" y="3454616"/>
              <a:ext cx="4540250" cy="112713"/>
              <a:chOff x="1907704" y="3454616"/>
              <a:chExt cx="4540250" cy="112713"/>
            </a:xfrm>
          </p:grpSpPr>
          <p:cxnSp>
            <p:nvCxnSpPr>
              <p:cNvPr id="25" name="直接箭头连接符 24"/>
              <p:cNvCxnSpPr/>
              <p:nvPr/>
            </p:nvCxnSpPr>
            <p:spPr>
              <a:xfrm>
                <a:off x="1907704" y="3567329"/>
                <a:ext cx="4540250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>
                <a:off x="2487142" y="3454616"/>
                <a:ext cx="0" cy="10636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2907829" y="3454616"/>
                <a:ext cx="0" cy="10636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3328517" y="3454616"/>
                <a:ext cx="0" cy="10636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3747617" y="3454616"/>
                <a:ext cx="0" cy="10636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>
                <a:off x="4168304" y="3454616"/>
                <a:ext cx="0" cy="10636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4588992" y="3454616"/>
                <a:ext cx="0" cy="10636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>
                <a:off x="5008092" y="3454616"/>
                <a:ext cx="0" cy="10636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>
                <a:off x="5849467" y="3454616"/>
                <a:ext cx="0" cy="10636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>
                <a:off x="5428779" y="3454616"/>
                <a:ext cx="0" cy="10636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矩形 16"/>
            <p:cNvSpPr/>
            <p:nvPr/>
          </p:nvSpPr>
          <p:spPr>
            <a:xfrm>
              <a:off x="2206154" y="3500654"/>
              <a:ext cx="441325" cy="46196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-1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736379" y="3500654"/>
              <a:ext cx="338138" cy="46196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0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3177704" y="3500654"/>
              <a:ext cx="338138" cy="46196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1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3587279" y="3500654"/>
              <a:ext cx="338138" cy="46196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2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4009554" y="3500654"/>
              <a:ext cx="338138" cy="46196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3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4423892" y="3494304"/>
              <a:ext cx="338137" cy="46196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4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4857279" y="3507004"/>
              <a:ext cx="338138" cy="46196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5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5271617" y="3500654"/>
              <a:ext cx="338137" cy="46196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6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5679604" y="3500654"/>
              <a:ext cx="338138" cy="46196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7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36" name="肘形连接符 33"/>
          <p:cNvCxnSpPr/>
          <p:nvPr/>
        </p:nvCxnSpPr>
        <p:spPr>
          <a:xfrm flipV="1">
            <a:off x="3963517" y="3327219"/>
            <a:ext cx="2229195" cy="227411"/>
          </a:xfrm>
          <a:prstGeom prst="bentConnector3">
            <a:avLst>
              <a:gd name="adj1" fmla="val 435"/>
            </a:avLst>
          </a:prstGeom>
          <a:ln w="19050">
            <a:solidFill>
              <a:srgbClr val="00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肘形连接符 34"/>
          <p:cNvCxnSpPr/>
          <p:nvPr/>
        </p:nvCxnSpPr>
        <p:spPr>
          <a:xfrm flipV="1">
            <a:off x="4590108" y="3083678"/>
            <a:ext cx="1602604" cy="423326"/>
          </a:xfrm>
          <a:prstGeom prst="bentConnector3">
            <a:avLst>
              <a:gd name="adj1" fmla="val 75"/>
            </a:avLst>
          </a:prstGeom>
          <a:ln w="19050">
            <a:solidFill>
              <a:srgbClr val="00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椭圆 37"/>
          <p:cNvSpPr/>
          <p:nvPr/>
        </p:nvSpPr>
        <p:spPr>
          <a:xfrm>
            <a:off x="4550766" y="3515736"/>
            <a:ext cx="84137" cy="84137"/>
          </a:xfrm>
          <a:prstGeom prst="ellipse">
            <a:avLst/>
          </a:prstGeom>
          <a:solidFill>
            <a:schemeClr val="tx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3924947" y="3522086"/>
            <a:ext cx="84137" cy="84137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41" name="对象 35"/>
          <p:cNvGraphicFramePr>
            <a:graphicFrameLocks noChangeAspect="1"/>
          </p:cNvGraphicFramePr>
          <p:nvPr/>
        </p:nvGraphicFramePr>
        <p:xfrm>
          <a:off x="3853701" y="3627655"/>
          <a:ext cx="242677" cy="597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" name="Equation" r:id="rId7" imgW="3962400" imgH="9753600" progId="Equation.DSMT4">
                  <p:embed/>
                </p:oleObj>
              </mc:Choice>
              <mc:Fallback>
                <p:oleObj name="Equation" r:id="rId7" imgW="3962400" imgH="9753600" progId="Equation.DSMT4">
                  <p:embed/>
                  <p:pic>
                    <p:nvPicPr>
                      <p:cNvPr id="0" name="对象 3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853701" y="3627655"/>
                        <a:ext cx="242677" cy="5974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文本框 37"/>
          <p:cNvSpPr txBox="1"/>
          <p:nvPr/>
        </p:nvSpPr>
        <p:spPr>
          <a:xfrm>
            <a:off x="921965" y="4265631"/>
            <a:ext cx="60039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因此，原不等式组的解集是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≥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4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37" grpId="0" animBg="1"/>
      <p:bldP spid="38" grpId="0" animBg="1"/>
      <p:bldP spid="4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7504" y="195486"/>
            <a:ext cx="1808340" cy="461665"/>
            <a:chOff x="4388275" y="216246"/>
            <a:chExt cx="2194212" cy="718156"/>
          </a:xfrm>
        </p:grpSpPr>
        <p:grpSp>
          <p:nvGrpSpPr>
            <p:cNvPr id="4" name="组合 3"/>
            <p:cNvGrpSpPr/>
            <p:nvPr/>
          </p:nvGrpSpPr>
          <p:grpSpPr>
            <a:xfrm>
              <a:off x="4412902" y="218271"/>
              <a:ext cx="2169585" cy="716129"/>
              <a:chOff x="4412903" y="218271"/>
              <a:chExt cx="2608153" cy="691300"/>
            </a:xfrm>
          </p:grpSpPr>
          <p:sp>
            <p:nvSpPr>
              <p:cNvPr id="6" name="矩形: 单圆角 5"/>
              <p:cNvSpPr/>
              <p:nvPr/>
            </p:nvSpPr>
            <p:spPr>
              <a:xfrm>
                <a:off x="6384604" y="218272"/>
                <a:ext cx="636452" cy="691299"/>
              </a:xfrm>
              <a:prstGeom prst="round1Rect">
                <a:avLst>
                  <a:gd name="adj" fmla="val 50000"/>
                </a:avLst>
              </a:prstGeom>
              <a:solidFill>
                <a:srgbClr val="CAD9F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7" name="矩形: 单圆角 6"/>
              <p:cNvSpPr/>
              <p:nvPr/>
            </p:nvSpPr>
            <p:spPr>
              <a:xfrm>
                <a:off x="6233775" y="221447"/>
                <a:ext cx="636451" cy="688123"/>
              </a:xfrm>
              <a:prstGeom prst="round1Rect">
                <a:avLst>
                  <a:gd name="adj" fmla="val 50000"/>
                </a:avLst>
              </a:prstGeom>
              <a:solidFill>
                <a:srgbClr val="ADC5E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8" name="矩形: 单圆角 7"/>
              <p:cNvSpPr/>
              <p:nvPr/>
            </p:nvSpPr>
            <p:spPr>
              <a:xfrm>
                <a:off x="4412903" y="218271"/>
                <a:ext cx="2291379" cy="691298"/>
              </a:xfrm>
              <a:prstGeom prst="round1Rect">
                <a:avLst>
                  <a:gd name="adj" fmla="val 50000"/>
                </a:avLst>
              </a:prstGeom>
              <a:solidFill>
                <a:srgbClr val="7997C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4388275" y="216246"/>
              <a:ext cx="1930705" cy="7181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尝试</a:t>
              </a:r>
              <a:r>
                <a:rPr lang="en-US" altLang="zh-CN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·</a:t>
              </a:r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思考</a:t>
              </a:r>
              <a:endPara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9" name="文本框 24"/>
          <p:cNvSpPr txBox="1"/>
          <p:nvPr>
            <p:custDataLst>
              <p:tags r:id="rId1"/>
            </p:custDataLst>
          </p:nvPr>
        </p:nvSpPr>
        <p:spPr>
          <a:xfrm>
            <a:off x="1007604" y="843558"/>
            <a:ext cx="7128792" cy="93634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是否存在实数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，使得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+3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＜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，且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dirty="0">
                <a:latin typeface="+mj-ea"/>
                <a:ea typeface="+mj-ea"/>
              </a:rPr>
              <a:t>-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＞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？你能得到什么结论？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11760" y="1943318"/>
            <a:ext cx="365415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i="1" dirty="0">
                <a:solidFill>
                  <a:srgbClr val="0033CC"/>
                </a:solidFill>
              </a:rPr>
              <a:t>x</a:t>
            </a:r>
            <a:r>
              <a:rPr lang="en-US" altLang="zh-CN" sz="2400" b="1" dirty="0">
                <a:solidFill>
                  <a:srgbClr val="0033CC"/>
                </a:solidFill>
              </a:rPr>
              <a:t>+3</a:t>
            </a:r>
            <a:r>
              <a:rPr lang="zh-CN" altLang="en-US" sz="2400" b="1" dirty="0">
                <a:solidFill>
                  <a:srgbClr val="0033CC"/>
                </a:solidFill>
              </a:rPr>
              <a:t>＜</a:t>
            </a:r>
            <a:r>
              <a:rPr lang="en-US" altLang="zh-CN" sz="2400" b="1" dirty="0">
                <a:solidFill>
                  <a:srgbClr val="0033CC"/>
                </a:solidFill>
              </a:rPr>
              <a:t>5      </a:t>
            </a:r>
            <a:r>
              <a:rPr lang="zh-CN" altLang="en-US" sz="2400" b="1" dirty="0">
                <a:solidFill>
                  <a:srgbClr val="0033CC"/>
                </a:solidFill>
              </a:rPr>
              <a:t>解得 </a:t>
            </a:r>
            <a:r>
              <a:rPr lang="en-US" altLang="zh-CN" sz="2400" b="1" i="1" dirty="0">
                <a:solidFill>
                  <a:srgbClr val="0033CC"/>
                </a:solidFill>
              </a:rPr>
              <a:t>x</a:t>
            </a:r>
            <a:r>
              <a:rPr lang="zh-CN" altLang="en-US" sz="2400" b="1" dirty="0">
                <a:solidFill>
                  <a:srgbClr val="0033CC"/>
                </a:solidFill>
              </a:rPr>
              <a:t>＜</a:t>
            </a:r>
            <a:r>
              <a:rPr lang="en-US" altLang="zh-CN" sz="2400" b="1" dirty="0">
                <a:solidFill>
                  <a:srgbClr val="0033CC"/>
                </a:solidFill>
              </a:rPr>
              <a:t>2</a:t>
            </a:r>
            <a:endParaRPr lang="zh-CN" altLang="en-US" sz="2400" dirty="0">
              <a:solidFill>
                <a:srgbClr val="0033CC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411760" y="2462183"/>
            <a:ext cx="365415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i="1" dirty="0">
                <a:solidFill>
                  <a:srgbClr val="0033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dirty="0">
                <a:solidFill>
                  <a:srgbClr val="0033CC"/>
                </a:solidFill>
                <a:latin typeface="+mj-ea"/>
                <a:ea typeface="+mj-ea"/>
              </a:rPr>
              <a:t>-</a:t>
            </a:r>
            <a:r>
              <a:rPr lang="en-US" altLang="zh-CN" sz="2400" b="1" dirty="0">
                <a:solidFill>
                  <a:srgbClr val="0033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0033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＞</a:t>
            </a:r>
            <a:r>
              <a:rPr lang="en-US" altLang="zh-CN" sz="2400" b="1" dirty="0">
                <a:solidFill>
                  <a:srgbClr val="0033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en-US" altLang="zh-CN" sz="2400" b="1" dirty="0">
                <a:solidFill>
                  <a:srgbClr val="0033CC"/>
                </a:solidFill>
              </a:rPr>
              <a:t>      </a:t>
            </a:r>
            <a:r>
              <a:rPr lang="zh-CN" altLang="en-US" sz="2400" b="1" dirty="0">
                <a:solidFill>
                  <a:srgbClr val="0033CC"/>
                </a:solidFill>
              </a:rPr>
              <a:t>解得 </a:t>
            </a:r>
            <a:r>
              <a:rPr lang="en-US" altLang="zh-CN" sz="2400" b="1" i="1" dirty="0">
                <a:solidFill>
                  <a:srgbClr val="0033CC"/>
                </a:solidFill>
              </a:rPr>
              <a:t>x</a:t>
            </a:r>
            <a:r>
              <a:rPr lang="zh-CN" altLang="en-US" sz="2400" b="1" dirty="0">
                <a:solidFill>
                  <a:srgbClr val="0033CC"/>
                </a:solidFill>
              </a:rPr>
              <a:t>＞</a:t>
            </a:r>
            <a:r>
              <a:rPr lang="en-US" altLang="zh-CN" sz="2400" b="1" dirty="0">
                <a:solidFill>
                  <a:srgbClr val="0033CC"/>
                </a:solidFill>
              </a:rPr>
              <a:t>6</a:t>
            </a:r>
            <a:endParaRPr lang="zh-CN" altLang="en-US" sz="2400" dirty="0">
              <a:solidFill>
                <a:srgbClr val="0033CC"/>
              </a:solidFill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343695" y="3224499"/>
            <a:ext cx="5070475" cy="752405"/>
            <a:chOff x="1343695" y="3224499"/>
            <a:chExt cx="5070475" cy="752405"/>
          </a:xfrm>
        </p:grpSpPr>
        <p:grpSp>
          <p:nvGrpSpPr>
            <p:cNvPr id="13" name="组合 12"/>
            <p:cNvGrpSpPr/>
            <p:nvPr/>
          </p:nvGrpSpPr>
          <p:grpSpPr>
            <a:xfrm>
              <a:off x="1343695" y="3462554"/>
              <a:ext cx="4540250" cy="514350"/>
              <a:chOff x="1907704" y="3454616"/>
              <a:chExt cx="4540250" cy="514350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1907704" y="3454616"/>
                <a:ext cx="4540250" cy="112713"/>
                <a:chOff x="1907704" y="3454616"/>
                <a:chExt cx="4540250" cy="112713"/>
              </a:xfrm>
            </p:grpSpPr>
            <p:cxnSp>
              <p:nvCxnSpPr>
                <p:cNvPr id="24" name="直接箭头连接符 23"/>
                <p:cNvCxnSpPr/>
                <p:nvPr/>
              </p:nvCxnSpPr>
              <p:spPr>
                <a:xfrm>
                  <a:off x="1907704" y="3567329"/>
                  <a:ext cx="4540250" cy="0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接连接符 24"/>
                <p:cNvCxnSpPr/>
                <p:nvPr/>
              </p:nvCxnSpPr>
              <p:spPr>
                <a:xfrm>
                  <a:off x="2487142" y="3454616"/>
                  <a:ext cx="0" cy="106363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直接连接符 25"/>
                <p:cNvCxnSpPr/>
                <p:nvPr/>
              </p:nvCxnSpPr>
              <p:spPr>
                <a:xfrm>
                  <a:off x="2907829" y="3454616"/>
                  <a:ext cx="0" cy="106363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/>
                <p:cNvCxnSpPr/>
                <p:nvPr/>
              </p:nvCxnSpPr>
              <p:spPr>
                <a:xfrm>
                  <a:off x="3328517" y="3454616"/>
                  <a:ext cx="0" cy="106363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/>
                <p:cNvCxnSpPr/>
                <p:nvPr/>
              </p:nvCxnSpPr>
              <p:spPr>
                <a:xfrm>
                  <a:off x="3747617" y="3454616"/>
                  <a:ext cx="0" cy="106363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直接连接符 28"/>
                <p:cNvCxnSpPr/>
                <p:nvPr/>
              </p:nvCxnSpPr>
              <p:spPr>
                <a:xfrm>
                  <a:off x="4168304" y="3454616"/>
                  <a:ext cx="0" cy="106363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直接连接符 29"/>
                <p:cNvCxnSpPr/>
                <p:nvPr/>
              </p:nvCxnSpPr>
              <p:spPr>
                <a:xfrm>
                  <a:off x="4588992" y="3454616"/>
                  <a:ext cx="0" cy="106363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直接连接符 30"/>
                <p:cNvCxnSpPr/>
                <p:nvPr/>
              </p:nvCxnSpPr>
              <p:spPr>
                <a:xfrm>
                  <a:off x="5008092" y="3454616"/>
                  <a:ext cx="0" cy="106363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直接连接符 31"/>
                <p:cNvCxnSpPr/>
                <p:nvPr/>
              </p:nvCxnSpPr>
              <p:spPr>
                <a:xfrm>
                  <a:off x="5849467" y="3454616"/>
                  <a:ext cx="0" cy="106363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直接连接符 32"/>
                <p:cNvCxnSpPr/>
                <p:nvPr/>
              </p:nvCxnSpPr>
              <p:spPr>
                <a:xfrm>
                  <a:off x="5428779" y="3454616"/>
                  <a:ext cx="0" cy="106363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5" name="矩形 14"/>
              <p:cNvSpPr/>
              <p:nvPr/>
            </p:nvSpPr>
            <p:spPr>
              <a:xfrm>
                <a:off x="2206154" y="3500654"/>
                <a:ext cx="441325" cy="46196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宋体" panose="02010600030101010101" pitchFamily="2" charset="-122"/>
                    <a:cs typeface="+mn-cs"/>
                  </a:rPr>
                  <a:t>-1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2736379" y="3500654"/>
                <a:ext cx="338138" cy="46196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宋体" panose="02010600030101010101" pitchFamily="2" charset="-122"/>
                    <a:cs typeface="+mn-cs"/>
                  </a:rPr>
                  <a:t>0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3177704" y="3500654"/>
                <a:ext cx="338138" cy="46196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宋体" panose="02010600030101010101" pitchFamily="2" charset="-122"/>
                    <a:cs typeface="+mn-cs"/>
                  </a:rPr>
                  <a:t>1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3587279" y="3500654"/>
                <a:ext cx="338138" cy="46196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宋体" panose="02010600030101010101" pitchFamily="2" charset="-122"/>
                    <a:cs typeface="+mn-cs"/>
                  </a:rPr>
                  <a:t>2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009554" y="3500654"/>
                <a:ext cx="338138" cy="46196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宋体" panose="02010600030101010101" pitchFamily="2" charset="-122"/>
                    <a:cs typeface="+mn-cs"/>
                  </a:rPr>
                  <a:t>3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4423892" y="3494304"/>
                <a:ext cx="338137" cy="46196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宋体" panose="02010600030101010101" pitchFamily="2" charset="-122"/>
                    <a:cs typeface="+mn-cs"/>
                  </a:rPr>
                  <a:t>4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4857279" y="3507004"/>
                <a:ext cx="338138" cy="46196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宋体" panose="02010600030101010101" pitchFamily="2" charset="-122"/>
                    <a:cs typeface="+mn-cs"/>
                  </a:rPr>
                  <a:t>5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5271617" y="3500654"/>
                <a:ext cx="338137" cy="46196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宋体" panose="02010600030101010101" pitchFamily="2" charset="-122"/>
                    <a:cs typeface="+mn-cs"/>
                  </a:rPr>
                  <a:t>6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5679604" y="3500654"/>
                <a:ext cx="338138" cy="46196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宋体" panose="02010600030101010101" pitchFamily="2" charset="-122"/>
                    <a:cs typeface="+mn-cs"/>
                  </a:rPr>
                  <a:t>7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endParaRPr>
              </a:p>
            </p:txBody>
          </p:sp>
        </p:grpSp>
        <p:cxnSp>
          <p:nvCxnSpPr>
            <p:cNvPr id="34" name="肘形连接符 33"/>
            <p:cNvCxnSpPr/>
            <p:nvPr/>
          </p:nvCxnSpPr>
          <p:spPr>
            <a:xfrm rot="10800000">
              <a:off x="1566070" y="3249899"/>
              <a:ext cx="1602581" cy="311876"/>
            </a:xfrm>
            <a:prstGeom prst="bentConnector3">
              <a:avLst>
                <a:gd name="adj1" fmla="val -1114"/>
              </a:avLst>
            </a:prstGeom>
            <a:ln w="19050">
              <a:solidFill>
                <a:srgbClr val="0033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肘形连接符 34"/>
            <p:cNvCxnSpPr/>
            <p:nvPr/>
          </p:nvCxnSpPr>
          <p:spPr>
            <a:xfrm flipV="1">
              <a:off x="4860032" y="3224499"/>
              <a:ext cx="1554138" cy="346799"/>
            </a:xfrm>
            <a:prstGeom prst="bentConnector3">
              <a:avLst>
                <a:gd name="adj1" fmla="val 561"/>
              </a:avLst>
            </a:prstGeom>
            <a:ln w="19050">
              <a:solidFill>
                <a:srgbClr val="0033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/>
            <p:cNvSpPr/>
            <p:nvPr/>
          </p:nvSpPr>
          <p:spPr>
            <a:xfrm>
              <a:off x="4825083" y="3512561"/>
              <a:ext cx="84137" cy="84137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140982" y="3522883"/>
              <a:ext cx="84137" cy="84137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43" name="对话气泡: 圆角矩形 42"/>
          <p:cNvSpPr/>
          <p:nvPr/>
        </p:nvSpPr>
        <p:spPr>
          <a:xfrm>
            <a:off x="6477446" y="3363596"/>
            <a:ext cx="2104874" cy="426503"/>
          </a:xfrm>
          <a:prstGeom prst="wedgeRoundRectCallout">
            <a:avLst>
              <a:gd name="adj1" fmla="val -8581"/>
              <a:gd name="adj2" fmla="val -31297"/>
              <a:gd name="adj3" fmla="val 16667"/>
            </a:avLst>
          </a:prstGeom>
          <a:solidFill>
            <a:srgbClr val="6685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没有公共部分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44" name="文本12"/>
          <p:cNvSpPr txBox="1"/>
          <p:nvPr/>
        </p:nvSpPr>
        <p:spPr>
          <a:xfrm>
            <a:off x="1031914" y="4309495"/>
            <a:ext cx="6852454" cy="461962"/>
          </a:xfrm>
          <a:prstGeom prst="rect">
            <a:avLst/>
          </a:prstGeom>
          <a:noFill/>
          <a:ln w="19050">
            <a:solidFill>
              <a:srgbClr val="FF33CC"/>
            </a:solidFill>
          </a:ln>
        </p:spPr>
        <p:txBody>
          <a:bodyPr anchor="t"/>
          <a:lstStyle/>
          <a:p>
            <a:pPr marL="0" algn="l"/>
            <a:r>
              <a:rPr lang="zh-CN" altLang="en-US" sz="2400" b="1" i="0" dirty="0">
                <a:solidFill>
                  <a:srgbClr val="000000">
                    <a:alpha val="100000"/>
                  </a:srgbClr>
                </a:solidFill>
                <a:latin typeface="+mj-ea"/>
                <a:ea typeface="+mj-ea"/>
              </a:rPr>
              <a:t>当它们没有</a:t>
            </a:r>
            <a:r>
              <a:rPr lang="zh-CN" altLang="en-US" sz="2400" b="1" i="0" dirty="0">
                <a:solidFill>
                  <a:srgbClr val="FF0000">
                    <a:alpha val="100000"/>
                  </a:srgbClr>
                </a:solidFill>
                <a:latin typeface="+mj-ea"/>
                <a:ea typeface="+mj-ea"/>
              </a:rPr>
              <a:t>公共部分</a:t>
            </a:r>
            <a:r>
              <a:rPr lang="zh-CN" altLang="en-US" sz="2400" b="1" i="0" dirty="0">
                <a:solidFill>
                  <a:srgbClr val="000000">
                    <a:alpha val="100000"/>
                  </a:srgbClr>
                </a:solidFill>
                <a:latin typeface="+mj-ea"/>
                <a:ea typeface="+mj-ea"/>
              </a:rPr>
              <a:t>时，称这个不等式组</a:t>
            </a:r>
            <a:r>
              <a:rPr lang="zh-CN" altLang="en-US" sz="2400" b="1" i="0" dirty="0">
                <a:solidFill>
                  <a:srgbClr val="FF0000">
                    <a:alpha val="100000"/>
                  </a:srgbClr>
                </a:solidFill>
                <a:latin typeface="+mj-ea"/>
                <a:ea typeface="+mj-ea"/>
              </a:rPr>
              <a:t>无解</a:t>
            </a:r>
            <a:r>
              <a:rPr lang="zh-CN" altLang="en-US" sz="2400" b="1" i="0" dirty="0">
                <a:solidFill>
                  <a:srgbClr val="000000">
                    <a:alpha val="100000"/>
                  </a:srgbClr>
                </a:solidFill>
                <a:latin typeface="+mj-ea"/>
                <a:ea typeface="+mj-ea"/>
              </a:rPr>
              <a:t>。</a:t>
            </a:r>
            <a:endParaRPr lang="zh-CN" altLang="en-US" sz="2400" b="1" i="0" dirty="0">
              <a:solidFill>
                <a:srgbClr val="000000">
                  <a:alpha val="100000"/>
                </a:srgbClr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43" grpId="0" animBg="1"/>
      <p:bldP spid="4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95536" y="195486"/>
            <a:ext cx="537527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一元一次不等式组的解集的四种情况：</a:t>
            </a:r>
            <a:endParaRPr lang="zh-CN" altLang="en-US" sz="2400" b="1" dirty="0">
              <a:solidFill>
                <a:srgbClr val="7030A0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aphicFrame>
        <p:nvGraphicFramePr>
          <p:cNvPr id="4" name="表格 4"/>
          <p:cNvGraphicFramePr>
            <a:graphicFrameLocks noGrp="1"/>
          </p:cNvGraphicFramePr>
          <p:nvPr/>
        </p:nvGraphicFramePr>
        <p:xfrm>
          <a:off x="539552" y="843558"/>
          <a:ext cx="7926732" cy="3960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3872"/>
                <a:gridCol w="2442420"/>
                <a:gridCol w="1512168"/>
                <a:gridCol w="2448272"/>
              </a:tblGrid>
              <a:tr h="84641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</a:rPr>
                        <a:t>最简不等式组</a:t>
                      </a:r>
                      <a:r>
                        <a:rPr lang="en-US" altLang="zh-CN" sz="2400" b="1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en-US" altLang="zh-CN" sz="2400" b="1" i="1" dirty="0">
                          <a:solidFill>
                            <a:schemeClr val="tx1"/>
                          </a:solidFill>
                        </a:rPr>
                        <a:t>a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</a:rPr>
                        <a:t>＜</a:t>
                      </a:r>
                      <a:r>
                        <a:rPr lang="en-US" altLang="zh-CN" sz="2400" b="1" i="1" dirty="0">
                          <a:solidFill>
                            <a:schemeClr val="tx1"/>
                          </a:solidFill>
                        </a:rPr>
                        <a:t>b</a:t>
                      </a:r>
                      <a:r>
                        <a:rPr lang="en-US" altLang="zh-CN" sz="2400" b="1" dirty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</a:rPr>
                        <a:t>在数轴上表示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</a:rPr>
                        <a:t>解集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</a:rPr>
                        <a:t>口诀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778507"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78507"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78507"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78507"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943053" y="1707625"/>
          <a:ext cx="756779" cy="736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1" name="Equation" r:id="rId1" imgW="11277600" imgH="10972800" progId="Equation.DSMT4">
                  <p:embed/>
                </p:oleObj>
              </mc:Choice>
              <mc:Fallback>
                <p:oleObj name="Equation" r:id="rId1" imgW="11277600" imgH="10972800" progId="Equation.DSMT4">
                  <p:embed/>
                  <p:pic>
                    <p:nvPicPr>
                      <p:cNvPr id="0" name="图片 514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43053" y="1707625"/>
                        <a:ext cx="756779" cy="736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943053" y="2519486"/>
          <a:ext cx="756779" cy="736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Equation" r:id="rId3" imgW="11277600" imgH="10972800" progId="Equation.DSMT4">
                  <p:embed/>
                </p:oleObj>
              </mc:Choice>
              <mc:Fallback>
                <p:oleObj name="Equation" r:id="rId3" imgW="11277600" imgH="10972800" progId="Equation.DSMT4">
                  <p:embed/>
                  <p:pic>
                    <p:nvPicPr>
                      <p:cNvPr id="0" name="对象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43053" y="2519486"/>
                        <a:ext cx="756779" cy="736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943052" y="3255811"/>
          <a:ext cx="756779" cy="736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Equation" r:id="rId5" imgW="11277600" imgH="10972800" progId="Equation.DSMT4">
                  <p:embed/>
                </p:oleObj>
              </mc:Choice>
              <mc:Fallback>
                <p:oleObj name="Equation" r:id="rId5" imgW="11277600" imgH="10972800" progId="Equation.DSMT4">
                  <p:embed/>
                  <p:pic>
                    <p:nvPicPr>
                      <p:cNvPr id="0" name="对象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43052" y="3255811"/>
                        <a:ext cx="756779" cy="736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943051" y="4067672"/>
          <a:ext cx="756779" cy="736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Equation" r:id="rId7" imgW="11277600" imgH="10972800" progId="Equation.DSMT4">
                  <p:embed/>
                </p:oleObj>
              </mc:Choice>
              <mc:Fallback>
                <p:oleObj name="Equation" r:id="rId7" imgW="11277600" imgH="10972800" progId="Equation.DSMT4">
                  <p:embed/>
                  <p:pic>
                    <p:nvPicPr>
                      <p:cNvPr id="0" name="对象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43051" y="4067672"/>
                        <a:ext cx="756779" cy="736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图片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273597" y="1795151"/>
            <a:ext cx="1990001" cy="6431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73597" y="2552685"/>
            <a:ext cx="1990001" cy="60774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273596" y="3348074"/>
            <a:ext cx="1990001" cy="61509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273597" y="4135679"/>
            <a:ext cx="2062010" cy="565483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881493" y="1844954"/>
            <a:ext cx="801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i="1" dirty="0">
                <a:solidFill>
                  <a:srgbClr val="0033CC"/>
                </a:solidFill>
              </a:rPr>
              <a:t>x</a:t>
            </a:r>
            <a:r>
              <a:rPr lang="zh-CN" altLang="en-US" sz="2400" b="1" dirty="0">
                <a:solidFill>
                  <a:srgbClr val="0033CC"/>
                </a:solidFill>
              </a:rPr>
              <a:t>＞</a:t>
            </a:r>
            <a:r>
              <a:rPr lang="en-US" altLang="zh-CN" sz="2400" b="1" i="1" dirty="0">
                <a:solidFill>
                  <a:srgbClr val="0033CC"/>
                </a:solidFill>
              </a:rPr>
              <a:t>b</a:t>
            </a:r>
            <a:endParaRPr lang="zh-CN" altLang="en-US" sz="2400" b="1" i="1" dirty="0">
              <a:solidFill>
                <a:srgbClr val="0033CC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881493" y="2626024"/>
            <a:ext cx="801823" cy="4616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i="1" dirty="0">
                <a:solidFill>
                  <a:srgbClr val="0033CC"/>
                </a:solidFill>
              </a:rPr>
              <a:t>x</a:t>
            </a:r>
            <a:r>
              <a:rPr lang="zh-CN" altLang="en-US" sz="2400" b="1" dirty="0">
                <a:solidFill>
                  <a:srgbClr val="0033CC"/>
                </a:solidFill>
              </a:rPr>
              <a:t>＜</a:t>
            </a:r>
            <a:r>
              <a:rPr lang="en-US" altLang="zh-CN" sz="2400" b="1" i="1" dirty="0">
                <a:solidFill>
                  <a:srgbClr val="0033CC"/>
                </a:solidFill>
              </a:rPr>
              <a:t>a</a:t>
            </a:r>
            <a:endParaRPr lang="zh-CN" altLang="en-US" sz="2400" b="1" i="1" dirty="0">
              <a:solidFill>
                <a:srgbClr val="0033CC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649860" y="3407074"/>
            <a:ext cx="1265090" cy="4616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i="1" dirty="0">
                <a:solidFill>
                  <a:srgbClr val="0033CC"/>
                </a:solidFill>
              </a:rPr>
              <a:t>a</a:t>
            </a:r>
            <a:r>
              <a:rPr lang="zh-CN" altLang="en-US" sz="2400" b="1" dirty="0">
                <a:solidFill>
                  <a:srgbClr val="0033CC"/>
                </a:solidFill>
              </a:rPr>
              <a:t>＜</a:t>
            </a:r>
            <a:r>
              <a:rPr lang="en-US" altLang="zh-CN" sz="2400" b="1" i="1" dirty="0">
                <a:solidFill>
                  <a:srgbClr val="0033CC"/>
                </a:solidFill>
              </a:rPr>
              <a:t>x</a:t>
            </a:r>
            <a:r>
              <a:rPr lang="zh-CN" altLang="en-US" sz="2400" b="1" dirty="0">
                <a:solidFill>
                  <a:srgbClr val="0033CC"/>
                </a:solidFill>
              </a:rPr>
              <a:t>＜</a:t>
            </a:r>
            <a:r>
              <a:rPr lang="en-US" altLang="zh-CN" sz="2400" b="1" i="1" dirty="0">
                <a:solidFill>
                  <a:srgbClr val="0033CC"/>
                </a:solidFill>
              </a:rPr>
              <a:t>b</a:t>
            </a:r>
            <a:endParaRPr lang="zh-CN" altLang="en-US" sz="2400" b="1" i="1" dirty="0">
              <a:solidFill>
                <a:srgbClr val="0033CC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880692" y="4188124"/>
            <a:ext cx="803425" cy="4616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33CC"/>
                </a:solidFill>
              </a:rPr>
              <a:t>无解</a:t>
            </a:r>
            <a:endParaRPr lang="zh-CN" altLang="en-US" sz="2400" b="1" dirty="0">
              <a:solidFill>
                <a:srgbClr val="0033CC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537099" y="1872264"/>
            <a:ext cx="1422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</a:rPr>
              <a:t>同大取大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544612" y="2652699"/>
            <a:ext cx="14071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</a:rPr>
              <a:t>同小取小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073030" y="3431844"/>
            <a:ext cx="2350323" cy="4616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</a:rPr>
              <a:t>大小小大中间找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073030" y="4212259"/>
            <a:ext cx="2350323" cy="4616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</a:rPr>
              <a:t>大大小小找不到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1" grpId="1"/>
      <p:bldP spid="22" grpId="0"/>
      <p:bldP spid="2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51520" y="195486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2400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6433" y="657151"/>
            <a:ext cx="2730574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+mj-ea"/>
              </a:rPr>
              <a:t>解下列不等式组：</a:t>
            </a:r>
            <a:endParaRPr lang="zh-CN" altLang="en-US" sz="2800" b="1" dirty="0">
              <a:latin typeface="+mj-lt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947463" y="1449600"/>
          <a:ext cx="7248898" cy="2603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1" name="Equation" r:id="rId1" imgW="7263765" imgH="2602865" progId="Equation.DSMT4">
                  <p:embed/>
                </p:oleObj>
              </mc:Choice>
              <mc:Fallback>
                <p:oleObj name="Equation" r:id="rId1" imgW="7263765" imgH="2602865" progId="Equation.DSMT4">
                  <p:embed/>
                  <p:pic>
                    <p:nvPicPr>
                      <p:cNvPr id="0" name="图片 514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47463" y="1449600"/>
                        <a:ext cx="7248898" cy="26031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9"/>
          <p:cNvSpPr txBox="1"/>
          <p:nvPr/>
        </p:nvSpPr>
        <p:spPr>
          <a:xfrm>
            <a:off x="395536" y="1203598"/>
            <a:ext cx="4039450" cy="18227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解：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(1)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解不等式①，得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≤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解不等式②，得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＞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在同一条数轴上表示不等式①②的解集，如图所示。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67544" y="3510689"/>
            <a:ext cx="2952328" cy="446148"/>
            <a:chOff x="2123728" y="3454616"/>
            <a:chExt cx="2952328" cy="446148"/>
          </a:xfrm>
        </p:grpSpPr>
        <p:grpSp>
          <p:nvGrpSpPr>
            <p:cNvPr id="10" name="组合 9"/>
            <p:cNvGrpSpPr/>
            <p:nvPr/>
          </p:nvGrpSpPr>
          <p:grpSpPr>
            <a:xfrm>
              <a:off x="2123728" y="3454616"/>
              <a:ext cx="2952328" cy="112713"/>
              <a:chOff x="2123728" y="3454616"/>
              <a:chExt cx="2952328" cy="112713"/>
            </a:xfrm>
          </p:grpSpPr>
          <p:cxnSp>
            <p:nvCxnSpPr>
              <p:cNvPr id="20" name="直接箭头连接符 19"/>
              <p:cNvCxnSpPr/>
              <p:nvPr/>
            </p:nvCxnSpPr>
            <p:spPr>
              <a:xfrm>
                <a:off x="2123728" y="3567329"/>
                <a:ext cx="2952328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2487142" y="3454616"/>
                <a:ext cx="0" cy="10636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2907829" y="3454616"/>
                <a:ext cx="0" cy="10636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3328517" y="3454616"/>
                <a:ext cx="0" cy="10636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3747617" y="3454616"/>
                <a:ext cx="0" cy="10636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4168304" y="3454616"/>
                <a:ext cx="0" cy="10636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>
                <a:off x="4588992" y="3454616"/>
                <a:ext cx="0" cy="10636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矩形 10"/>
            <p:cNvSpPr/>
            <p:nvPr/>
          </p:nvSpPr>
          <p:spPr>
            <a:xfrm>
              <a:off x="2270131" y="3500654"/>
              <a:ext cx="39786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-2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736379" y="3500654"/>
              <a:ext cx="39786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-1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177704" y="3500654"/>
              <a:ext cx="31290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0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587279" y="3500654"/>
              <a:ext cx="31290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1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009554" y="3500654"/>
              <a:ext cx="31290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2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4423892" y="3494304"/>
              <a:ext cx="31290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3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30" name="肘形连接符 33"/>
          <p:cNvCxnSpPr/>
          <p:nvPr/>
        </p:nvCxnSpPr>
        <p:spPr>
          <a:xfrm flipV="1">
            <a:off x="1242353" y="3357774"/>
            <a:ext cx="2229195" cy="227411"/>
          </a:xfrm>
          <a:prstGeom prst="bentConnector3">
            <a:avLst>
              <a:gd name="adj1" fmla="val 435"/>
            </a:avLst>
          </a:prstGeom>
          <a:ln w="19050">
            <a:solidFill>
              <a:srgbClr val="00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肘形连接符 34"/>
          <p:cNvCxnSpPr/>
          <p:nvPr/>
        </p:nvCxnSpPr>
        <p:spPr>
          <a:xfrm rot="10800000">
            <a:off x="983360" y="3176371"/>
            <a:ext cx="1520803" cy="406091"/>
          </a:xfrm>
          <a:prstGeom prst="bentConnector3">
            <a:avLst>
              <a:gd name="adj1" fmla="val -105"/>
            </a:avLst>
          </a:prstGeom>
          <a:ln w="19050">
            <a:solidFill>
              <a:srgbClr val="00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椭圆 31"/>
          <p:cNvSpPr/>
          <p:nvPr/>
        </p:nvSpPr>
        <p:spPr>
          <a:xfrm>
            <a:off x="2462736" y="3571809"/>
            <a:ext cx="84137" cy="84137"/>
          </a:xfrm>
          <a:prstGeom prst="ellipse">
            <a:avLst/>
          </a:prstGeom>
          <a:solidFill>
            <a:schemeClr val="tx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1208226" y="3571809"/>
            <a:ext cx="84137" cy="84137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0" name="文本框 37"/>
          <p:cNvSpPr txBox="1"/>
          <p:nvPr/>
        </p:nvSpPr>
        <p:spPr>
          <a:xfrm>
            <a:off x="299631" y="3956837"/>
            <a:ext cx="388874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因此，原不等式组的解集为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＜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≤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1" name="文本框 9"/>
          <p:cNvSpPr txBox="1"/>
          <p:nvPr/>
        </p:nvSpPr>
        <p:spPr>
          <a:xfrm>
            <a:off x="4804921" y="1203598"/>
            <a:ext cx="4039450" cy="18227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(2)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解不等式①，得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＜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解不等式②，得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＜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在同一条数轴上表示不等式①②的解集，如图所示。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5220072" y="3510689"/>
            <a:ext cx="2952328" cy="446148"/>
            <a:chOff x="2123728" y="3454616"/>
            <a:chExt cx="2952328" cy="446148"/>
          </a:xfrm>
        </p:grpSpPr>
        <p:grpSp>
          <p:nvGrpSpPr>
            <p:cNvPr id="43" name="组合 42"/>
            <p:cNvGrpSpPr/>
            <p:nvPr/>
          </p:nvGrpSpPr>
          <p:grpSpPr>
            <a:xfrm>
              <a:off x="2123728" y="3454616"/>
              <a:ext cx="2952328" cy="112713"/>
              <a:chOff x="2123728" y="3454616"/>
              <a:chExt cx="2952328" cy="112713"/>
            </a:xfrm>
          </p:grpSpPr>
          <p:cxnSp>
            <p:nvCxnSpPr>
              <p:cNvPr id="50" name="直接箭头连接符 49"/>
              <p:cNvCxnSpPr/>
              <p:nvPr/>
            </p:nvCxnSpPr>
            <p:spPr>
              <a:xfrm>
                <a:off x="2123728" y="3567329"/>
                <a:ext cx="2952328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/>
            </p:nvCxnSpPr>
            <p:spPr>
              <a:xfrm>
                <a:off x="2487142" y="3454616"/>
                <a:ext cx="0" cy="10636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>
                <a:off x="2907829" y="3454616"/>
                <a:ext cx="0" cy="10636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>
                <a:off x="3328517" y="3454616"/>
                <a:ext cx="0" cy="10636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/>
              <p:cNvCxnSpPr/>
              <p:nvPr/>
            </p:nvCxnSpPr>
            <p:spPr>
              <a:xfrm>
                <a:off x="3747617" y="3454616"/>
                <a:ext cx="0" cy="10636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/>
              <p:nvPr/>
            </p:nvCxnSpPr>
            <p:spPr>
              <a:xfrm>
                <a:off x="4168304" y="3454616"/>
                <a:ext cx="0" cy="10636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>
                <a:off x="4588992" y="3454616"/>
                <a:ext cx="0" cy="10636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矩形 43"/>
            <p:cNvSpPr/>
            <p:nvPr/>
          </p:nvSpPr>
          <p:spPr>
            <a:xfrm>
              <a:off x="2270131" y="3500654"/>
              <a:ext cx="39786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-3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2736379" y="3500654"/>
              <a:ext cx="39786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-2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3146693" y="3500654"/>
              <a:ext cx="39786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-1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3587279" y="3500654"/>
              <a:ext cx="31290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0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4009554" y="3500654"/>
              <a:ext cx="31290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1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4423892" y="3494304"/>
              <a:ext cx="31290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2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57" name="肘形连接符 33"/>
          <p:cNvCxnSpPr/>
          <p:nvPr/>
        </p:nvCxnSpPr>
        <p:spPr>
          <a:xfrm rot="10800000">
            <a:off x="4981383" y="3312862"/>
            <a:ext cx="1032551" cy="272324"/>
          </a:xfrm>
          <a:prstGeom prst="bentConnector3">
            <a:avLst>
              <a:gd name="adj1" fmla="val 187"/>
            </a:avLst>
          </a:prstGeom>
          <a:ln w="19050">
            <a:solidFill>
              <a:srgbClr val="00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肘形连接符 34"/>
          <p:cNvCxnSpPr/>
          <p:nvPr/>
        </p:nvCxnSpPr>
        <p:spPr>
          <a:xfrm rot="10800000">
            <a:off x="4910407" y="3157779"/>
            <a:ext cx="1520803" cy="406091"/>
          </a:xfrm>
          <a:prstGeom prst="bentConnector3">
            <a:avLst>
              <a:gd name="adj1" fmla="val -105"/>
            </a:avLst>
          </a:prstGeom>
          <a:ln w="19050">
            <a:solidFill>
              <a:srgbClr val="00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椭圆 58"/>
          <p:cNvSpPr/>
          <p:nvPr/>
        </p:nvSpPr>
        <p:spPr>
          <a:xfrm>
            <a:off x="6389142" y="3563870"/>
            <a:ext cx="84137" cy="84137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5960754" y="3571809"/>
            <a:ext cx="84137" cy="84137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" name="文本框 37"/>
          <p:cNvSpPr txBox="1"/>
          <p:nvPr/>
        </p:nvSpPr>
        <p:spPr>
          <a:xfrm>
            <a:off x="4709016" y="3956837"/>
            <a:ext cx="388874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因此，原不等式组的解集为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＜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4434986" y="1275606"/>
            <a:ext cx="0" cy="3773648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666027" y="77195"/>
          <a:ext cx="7098030" cy="104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Equation" r:id="rId1" imgW="7112000" imgH="1041400" progId="Equation.DSMT4">
                  <p:embed/>
                </p:oleObj>
              </mc:Choice>
              <mc:Fallback>
                <p:oleObj name="Equation" r:id="rId1" imgW="7112000" imgH="1041400" progId="Equation.DSMT4">
                  <p:embed/>
                  <p:pic>
                    <p:nvPicPr>
                      <p:cNvPr id="0" name="图片 514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66027" y="77195"/>
                        <a:ext cx="7098030" cy="1041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59" grpId="0" animBg="1"/>
      <p:bldP spid="60" grpId="0" animBg="1"/>
      <p:bldP spid="6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9"/>
          <p:cNvSpPr txBox="1"/>
          <p:nvPr/>
        </p:nvSpPr>
        <p:spPr>
          <a:xfrm>
            <a:off x="395536" y="1562373"/>
            <a:ext cx="4039450" cy="18227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(3)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解不等式①，得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≥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解不等式②，得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＜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在同一条数轴上表示不等式①②的解集，如图所示。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67544" y="3654199"/>
            <a:ext cx="3240360" cy="453291"/>
            <a:chOff x="2123728" y="3454616"/>
            <a:chExt cx="3240360" cy="453291"/>
          </a:xfrm>
        </p:grpSpPr>
        <p:grpSp>
          <p:nvGrpSpPr>
            <p:cNvPr id="10" name="组合 9"/>
            <p:cNvGrpSpPr/>
            <p:nvPr/>
          </p:nvGrpSpPr>
          <p:grpSpPr>
            <a:xfrm>
              <a:off x="2123728" y="3454616"/>
              <a:ext cx="3240360" cy="112713"/>
              <a:chOff x="2123728" y="3454616"/>
              <a:chExt cx="3240360" cy="112713"/>
            </a:xfrm>
          </p:grpSpPr>
          <p:cxnSp>
            <p:nvCxnSpPr>
              <p:cNvPr id="20" name="直接箭头连接符 19"/>
              <p:cNvCxnSpPr/>
              <p:nvPr/>
            </p:nvCxnSpPr>
            <p:spPr>
              <a:xfrm>
                <a:off x="2123728" y="3567329"/>
                <a:ext cx="3240360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2487142" y="3454616"/>
                <a:ext cx="0" cy="10636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2907829" y="3454616"/>
                <a:ext cx="0" cy="10636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3328517" y="3454616"/>
                <a:ext cx="0" cy="10636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3747617" y="3454616"/>
                <a:ext cx="0" cy="10636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4168304" y="3454616"/>
                <a:ext cx="0" cy="10636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>
                <a:off x="4588992" y="3454616"/>
                <a:ext cx="0" cy="10636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/>
              <p:cNvCxnSpPr/>
              <p:nvPr/>
            </p:nvCxnSpPr>
            <p:spPr>
              <a:xfrm>
                <a:off x="5010398" y="3460966"/>
                <a:ext cx="0" cy="10636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矩形 10"/>
            <p:cNvSpPr/>
            <p:nvPr/>
          </p:nvSpPr>
          <p:spPr>
            <a:xfrm>
              <a:off x="2314878" y="3500654"/>
              <a:ext cx="31290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0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736379" y="3500654"/>
              <a:ext cx="31290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1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177704" y="3500654"/>
              <a:ext cx="31290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2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587279" y="3500654"/>
              <a:ext cx="31290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3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009554" y="3500654"/>
              <a:ext cx="31290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4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4433279" y="3507797"/>
              <a:ext cx="31290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5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4865542" y="3498604"/>
              <a:ext cx="31290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6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30" name="肘形连接符 33"/>
          <p:cNvCxnSpPr/>
          <p:nvPr/>
        </p:nvCxnSpPr>
        <p:spPr>
          <a:xfrm flipV="1">
            <a:off x="3343736" y="3506131"/>
            <a:ext cx="844635" cy="241674"/>
          </a:xfrm>
          <a:prstGeom prst="bentConnector3">
            <a:avLst>
              <a:gd name="adj1" fmla="val 1133"/>
            </a:avLst>
          </a:prstGeom>
          <a:ln w="19050">
            <a:solidFill>
              <a:srgbClr val="00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肘形连接符 34"/>
          <p:cNvCxnSpPr/>
          <p:nvPr/>
        </p:nvCxnSpPr>
        <p:spPr>
          <a:xfrm rot="10800000">
            <a:off x="354238" y="3503286"/>
            <a:ext cx="1312863" cy="237831"/>
          </a:xfrm>
          <a:prstGeom prst="bentConnector3">
            <a:avLst>
              <a:gd name="adj1" fmla="val -302"/>
            </a:avLst>
          </a:prstGeom>
          <a:ln w="19050">
            <a:solidFill>
              <a:srgbClr val="00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椭圆 31"/>
          <p:cNvSpPr/>
          <p:nvPr/>
        </p:nvSpPr>
        <p:spPr>
          <a:xfrm>
            <a:off x="3309221" y="3707380"/>
            <a:ext cx="84137" cy="84137"/>
          </a:xfrm>
          <a:prstGeom prst="ellipse">
            <a:avLst/>
          </a:prstGeom>
          <a:solidFill>
            <a:schemeClr val="tx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1627090" y="3718378"/>
            <a:ext cx="84137" cy="84137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0" name="文本框 37"/>
          <p:cNvSpPr txBox="1"/>
          <p:nvPr/>
        </p:nvSpPr>
        <p:spPr>
          <a:xfrm>
            <a:off x="303532" y="4151478"/>
            <a:ext cx="388874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因此，原不等式组无解。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1" name="文本框 9"/>
          <p:cNvSpPr txBox="1"/>
          <p:nvPr/>
        </p:nvSpPr>
        <p:spPr>
          <a:xfrm>
            <a:off x="4804921" y="1490618"/>
            <a:ext cx="4039450" cy="18227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(4)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解不等式①，得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≥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楷体" panose="02010609060101010101" pitchFamily="49" charset="-122"/>
              </a:rPr>
              <a:t>  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解不等式②，得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＞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在同一条数轴上表示不等式①②的解集，如图所示。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5159484" y="3704638"/>
            <a:ext cx="2952328" cy="446148"/>
            <a:chOff x="2123728" y="3454616"/>
            <a:chExt cx="2952328" cy="446148"/>
          </a:xfrm>
        </p:grpSpPr>
        <p:grpSp>
          <p:nvGrpSpPr>
            <p:cNvPr id="43" name="组合 42"/>
            <p:cNvGrpSpPr/>
            <p:nvPr/>
          </p:nvGrpSpPr>
          <p:grpSpPr>
            <a:xfrm>
              <a:off x="2123728" y="3454616"/>
              <a:ext cx="2952328" cy="112713"/>
              <a:chOff x="2123728" y="3454616"/>
              <a:chExt cx="2952328" cy="112713"/>
            </a:xfrm>
          </p:grpSpPr>
          <p:cxnSp>
            <p:nvCxnSpPr>
              <p:cNvPr id="50" name="直接箭头连接符 49"/>
              <p:cNvCxnSpPr/>
              <p:nvPr/>
            </p:nvCxnSpPr>
            <p:spPr>
              <a:xfrm>
                <a:off x="2123728" y="3567329"/>
                <a:ext cx="2952328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/>
            </p:nvCxnSpPr>
            <p:spPr>
              <a:xfrm>
                <a:off x="2487142" y="3454616"/>
                <a:ext cx="0" cy="10636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>
                <a:off x="2907829" y="3454616"/>
                <a:ext cx="0" cy="10636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>
                <a:off x="3328517" y="3454616"/>
                <a:ext cx="0" cy="10636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/>
              <p:cNvCxnSpPr/>
              <p:nvPr/>
            </p:nvCxnSpPr>
            <p:spPr>
              <a:xfrm>
                <a:off x="3747617" y="3454616"/>
                <a:ext cx="0" cy="10636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/>
              <p:nvPr/>
            </p:nvCxnSpPr>
            <p:spPr>
              <a:xfrm>
                <a:off x="4168304" y="3454616"/>
                <a:ext cx="0" cy="10636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>
                <a:off x="4588992" y="3454616"/>
                <a:ext cx="0" cy="10636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矩形 43"/>
            <p:cNvSpPr/>
            <p:nvPr/>
          </p:nvSpPr>
          <p:spPr>
            <a:xfrm>
              <a:off x="2270131" y="3500654"/>
              <a:ext cx="39786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-4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2736379" y="3500654"/>
              <a:ext cx="39786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-3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3146693" y="3500654"/>
              <a:ext cx="39786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-2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3546991" y="3500654"/>
              <a:ext cx="39786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-1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4009554" y="3500654"/>
              <a:ext cx="31290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0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4423892" y="3494304"/>
              <a:ext cx="31290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1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57" name="肘形连接符 33"/>
          <p:cNvCxnSpPr/>
          <p:nvPr/>
        </p:nvCxnSpPr>
        <p:spPr>
          <a:xfrm flipV="1">
            <a:off x="7079225" y="3298037"/>
            <a:ext cx="794761" cy="509426"/>
          </a:xfrm>
          <a:prstGeom prst="bentConnector3">
            <a:avLst>
              <a:gd name="adj1" fmla="val -336"/>
            </a:avLst>
          </a:prstGeom>
          <a:ln w="19050">
            <a:solidFill>
              <a:srgbClr val="00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肘形连接符 34"/>
          <p:cNvCxnSpPr/>
          <p:nvPr/>
        </p:nvCxnSpPr>
        <p:spPr>
          <a:xfrm flipV="1">
            <a:off x="5941358" y="3482484"/>
            <a:ext cx="1989946" cy="328144"/>
          </a:xfrm>
          <a:prstGeom prst="bentConnector3">
            <a:avLst>
              <a:gd name="adj1" fmla="val -99"/>
            </a:avLst>
          </a:prstGeom>
          <a:ln w="19050">
            <a:solidFill>
              <a:srgbClr val="00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椭圆 58"/>
          <p:cNvSpPr/>
          <p:nvPr/>
        </p:nvSpPr>
        <p:spPr>
          <a:xfrm>
            <a:off x="5902566" y="3760920"/>
            <a:ext cx="84137" cy="84137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7037156" y="3758383"/>
            <a:ext cx="84137" cy="84137"/>
          </a:xfrm>
          <a:prstGeom prst="ellipse">
            <a:avLst/>
          </a:prstGeom>
          <a:solidFill>
            <a:schemeClr val="tx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4434986" y="1347361"/>
            <a:ext cx="0" cy="3773648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5" name="对象 10"/>
          <p:cNvGraphicFramePr>
            <a:graphicFrameLocks noChangeAspect="1"/>
          </p:cNvGraphicFramePr>
          <p:nvPr/>
        </p:nvGraphicFramePr>
        <p:xfrm>
          <a:off x="7776073" y="1469301"/>
          <a:ext cx="392112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Equation" r:id="rId1" imgW="6400800" imgH="9753600" progId="Equation.DSMT4">
                  <p:embed/>
                </p:oleObj>
              </mc:Choice>
              <mc:Fallback>
                <p:oleObj name="Equation" r:id="rId1" imgW="6400800" imgH="9753600" progId="Equation.DSMT4">
                  <p:embed/>
                  <p:pic>
                    <p:nvPicPr>
                      <p:cNvPr id="0" name="对象 1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776073" y="1469301"/>
                        <a:ext cx="392112" cy="5984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对象 10"/>
          <p:cNvGraphicFramePr>
            <a:graphicFrameLocks noChangeAspect="1"/>
          </p:cNvGraphicFramePr>
          <p:nvPr/>
        </p:nvGraphicFramePr>
        <p:xfrm>
          <a:off x="6874976" y="3855568"/>
          <a:ext cx="267817" cy="40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Equation" r:id="rId3" imgW="6400800" imgH="9753600" progId="Equation.DSMT4">
                  <p:embed/>
                </p:oleObj>
              </mc:Choice>
              <mc:Fallback>
                <p:oleObj name="Equation" r:id="rId3" imgW="6400800" imgH="9753600" progId="Equation.DSMT4">
                  <p:embed/>
                  <p:pic>
                    <p:nvPicPr>
                      <p:cNvPr id="0" name="对象 1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874976" y="3855568"/>
                        <a:ext cx="267817" cy="408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4" name="组合 33"/>
          <p:cNvGrpSpPr/>
          <p:nvPr/>
        </p:nvGrpSpPr>
        <p:grpSpPr>
          <a:xfrm>
            <a:off x="4796681" y="4059187"/>
            <a:ext cx="3888740" cy="1004212"/>
            <a:chOff x="4725366" y="3833076"/>
            <a:chExt cx="3888740" cy="1004212"/>
          </a:xfrm>
        </p:grpSpPr>
        <p:sp>
          <p:nvSpPr>
            <p:cNvPr id="61" name="文本框 37"/>
            <p:cNvSpPr txBox="1"/>
            <p:nvPr/>
          </p:nvSpPr>
          <p:spPr>
            <a:xfrm>
              <a:off x="4725366" y="3833076"/>
              <a:ext cx="3888740" cy="9363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20000"/>
                </a:lnSpc>
                <a:buNone/>
              </a:pP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因此，原不等式组的解集为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x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≥      。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68" name="对象 10"/>
            <p:cNvGraphicFramePr>
              <a:graphicFrameLocks noChangeAspect="1"/>
            </p:cNvGraphicFramePr>
            <p:nvPr/>
          </p:nvGraphicFramePr>
          <p:xfrm>
            <a:off x="5144547" y="4238800"/>
            <a:ext cx="392112" cy="5984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" name="Equation" r:id="rId5" imgW="6400800" imgH="9753600" progId="Equation.DSMT4">
                    <p:embed/>
                  </p:oleObj>
                </mc:Choice>
                <mc:Fallback>
                  <p:oleObj name="Equation" r:id="rId5" imgW="6400800" imgH="9753600" progId="Equation.DSMT4">
                    <p:embed/>
                    <p:pic>
                      <p:nvPicPr>
                        <p:cNvPr id="0" name="对象 10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5144547" y="4238800"/>
                          <a:ext cx="392112" cy="59848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864782" y="41317"/>
          <a:ext cx="7249160" cy="14598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Equation" r:id="rId6" imgW="7263765" imgH="1459865" progId="Equation.DSMT4">
                  <p:embed/>
                </p:oleObj>
              </mc:Choice>
              <mc:Fallback>
                <p:oleObj name="Equation" r:id="rId6" imgW="7263765" imgH="1459865" progId="Equation.DSMT4">
                  <p:embed/>
                  <p:pic>
                    <p:nvPicPr>
                      <p:cNvPr id="0" name="图片 514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64782" y="41317"/>
                        <a:ext cx="7249160" cy="14598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59" grpId="0" bldLvl="0" animBg="1"/>
      <p:bldP spid="6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647564" y="565686"/>
            <a:ext cx="7848872" cy="1561875"/>
            <a:chOff x="647564" y="656868"/>
            <a:chExt cx="7848872" cy="1561875"/>
          </a:xfrm>
        </p:grpSpPr>
        <p:sp>
          <p:nvSpPr>
            <p:cNvPr id="18" name="Rectangle 1"/>
            <p:cNvSpPr>
              <a:spLocks noChangeArrowheads="1"/>
            </p:cNvSpPr>
            <p:nvPr/>
          </p:nvSpPr>
          <p:spPr bwMode="auto">
            <a:xfrm>
              <a:off x="647564" y="915566"/>
              <a:ext cx="7848872" cy="13031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1.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把不等式组               的解集表示在数轴上，下列选项正确的是（       ）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2824344" y="656868"/>
            <a:ext cx="1403350" cy="109791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41" name="Equation" r:id="rId1" imgW="14020800" imgH="10972800" progId="Equation.DSMT4">
                    <p:embed/>
                  </p:oleObj>
                </mc:Choice>
                <mc:Fallback>
                  <p:oleObj name="Equation" r:id="rId1" imgW="14020800" imgH="10972800" progId="Equation.DSMT4">
                    <p:embed/>
                    <p:pic>
                      <p:nvPicPr>
                        <p:cNvPr id="0" name="图片 5140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824344" y="656868"/>
                          <a:ext cx="1403350" cy="109791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随堂练习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3648" y="2218743"/>
            <a:ext cx="6245475" cy="2638933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3707904" y="1563638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B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1"/>
          <p:cNvSpPr>
            <a:spLocks noChangeArrowheads="1"/>
          </p:cNvSpPr>
          <p:nvPr/>
        </p:nvSpPr>
        <p:spPr bwMode="auto">
          <a:xfrm>
            <a:off x="647698" y="1103408"/>
            <a:ext cx="7848872" cy="2595839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若点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P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(1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)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在第二象限，则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的取值范围是（       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    A.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＞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			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. </a:t>
            </a:r>
            <a:r>
              <a:rPr kumimoji="0" lang="en-US" altLang="zh-CN" sz="28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＜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    C. 0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＜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＜</a:t>
            </a:r>
            <a:r>
              <a:rPr kumimoji="0" lang="en-US" altLang="zh-CN" sz="2800" b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n-cs"/>
              </a:rPr>
              <a:t> </a:t>
            </a:r>
            <a:r>
              <a:rPr lang="en-US" altLang="zh-CN" sz="2800" b="1">
                <a:ea typeface="+mj-ea"/>
              </a:rPr>
              <a:t>		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D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. 0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≤</a:t>
            </a:r>
            <a:r>
              <a:rPr kumimoji="0" lang="en-US" altLang="zh-CN" sz="28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＜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graphicFrame>
        <p:nvGraphicFramePr>
          <p:cNvPr id="34" name="对象 33"/>
          <p:cNvGraphicFramePr>
            <a:graphicFrameLocks noChangeAspect="1"/>
          </p:cNvGraphicFramePr>
          <p:nvPr/>
        </p:nvGraphicFramePr>
        <p:xfrm>
          <a:off x="2272498" y="2318137"/>
          <a:ext cx="2667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2" name="Equation" r:id="rId1" imgW="6400800" imgH="20116800" progId="Equation.DSMT4">
                  <p:embed/>
                </p:oleObj>
              </mc:Choice>
              <mc:Fallback>
                <p:oleObj name="Equation" r:id="rId1" imgW="6400800" imgH="20116800" progId="Equation.DSMT4">
                  <p:embed/>
                  <p:pic>
                    <p:nvPicPr>
                      <p:cNvPr id="0" name="图片 2048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272498" y="2318137"/>
                        <a:ext cx="266700" cy="838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对象 34"/>
          <p:cNvGraphicFramePr>
            <a:graphicFrameLocks noChangeAspect="1"/>
          </p:cNvGraphicFramePr>
          <p:nvPr/>
        </p:nvGraphicFramePr>
        <p:xfrm>
          <a:off x="5479405" y="2318137"/>
          <a:ext cx="2667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3" name="Equation" r:id="rId3" imgW="6400800" imgH="20116800" progId="Equation.DSMT4">
                  <p:embed/>
                </p:oleObj>
              </mc:Choice>
              <mc:Fallback>
                <p:oleObj name="Equation" r:id="rId3" imgW="6400800" imgH="20116800" progId="Equation.DSMT4">
                  <p:embed/>
                  <p:pic>
                    <p:nvPicPr>
                      <p:cNvPr id="0" name="对象 3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479405" y="2318137"/>
                        <a:ext cx="266700" cy="838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对象 35"/>
          <p:cNvGraphicFramePr>
            <a:graphicFrameLocks noChangeAspect="1"/>
          </p:cNvGraphicFramePr>
          <p:nvPr/>
        </p:nvGraphicFramePr>
        <p:xfrm>
          <a:off x="2743101" y="2959905"/>
          <a:ext cx="2667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4" name="Equation" r:id="rId4" imgW="6400800" imgH="20116800" progId="Equation.DSMT4">
                  <p:embed/>
                </p:oleObj>
              </mc:Choice>
              <mc:Fallback>
                <p:oleObj name="Equation" r:id="rId4" imgW="6400800" imgH="20116800" progId="Equation.DSMT4">
                  <p:embed/>
                  <p:pic>
                    <p:nvPicPr>
                      <p:cNvPr id="0" name="对象 3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43101" y="2959905"/>
                        <a:ext cx="266700" cy="838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对象 36"/>
          <p:cNvGraphicFramePr>
            <a:graphicFrameLocks noChangeAspect="1"/>
          </p:cNvGraphicFramePr>
          <p:nvPr/>
        </p:nvGraphicFramePr>
        <p:xfrm>
          <a:off x="5950008" y="2959905"/>
          <a:ext cx="2667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5" name="Equation" r:id="rId5" imgW="6400800" imgH="20116800" progId="Equation.DSMT4">
                  <p:embed/>
                </p:oleObj>
              </mc:Choice>
              <mc:Fallback>
                <p:oleObj name="Equation" r:id="rId5" imgW="6400800" imgH="20116800" progId="Equation.DSMT4">
                  <p:embed/>
                  <p:pic>
                    <p:nvPicPr>
                      <p:cNvPr id="0" name="对象 3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950008" y="2959905"/>
                        <a:ext cx="266700" cy="838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1230933" y="1855659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A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67544" y="238572"/>
            <a:ext cx="3093085" cy="34233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【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教材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P73 </a:t>
            </a:r>
            <a:r>
              <a:rPr 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随堂练习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 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第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1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题</a:t>
            </a: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】</a:t>
            </a:r>
            <a:endParaRPr lang="en-US" altLang="zh-CN" sz="1400" b="1" dirty="0">
              <a:solidFill>
                <a:srgbClr val="001C8B"/>
              </a:solidFill>
              <a:latin typeface="+mn-lt"/>
              <a:ea typeface="+mj-ea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5605" y="712470"/>
            <a:ext cx="3583940" cy="5340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latin typeface="+mj-lt"/>
                <a:ea typeface="+mj-ea"/>
              </a:rPr>
              <a:t>3.</a:t>
            </a:r>
            <a:r>
              <a:rPr lang="zh-CN" altLang="en-US" sz="2400" b="1" dirty="0">
                <a:latin typeface="+mj-lt"/>
                <a:ea typeface="+mj-ea"/>
              </a:rPr>
              <a:t>解下列不等式组：</a:t>
            </a:r>
            <a:endParaRPr lang="zh-CN" altLang="en-US" sz="2400" b="1" dirty="0">
              <a:latin typeface="+mj-lt"/>
              <a:ea typeface="+mj-ea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123565" y="121285"/>
          <a:ext cx="5580380" cy="17164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1" name="Equation" r:id="rId1" imgW="6070600" imgH="1866900" progId="Equation.DSMT4">
                  <p:embed/>
                </p:oleObj>
              </mc:Choice>
              <mc:Fallback>
                <p:oleObj name="Equation" r:id="rId1" imgW="6070600" imgH="1866900" progId="Equation.DSMT4">
                  <p:embed/>
                  <p:pic>
                    <p:nvPicPr>
                      <p:cNvPr id="0" name="对象 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123565" y="121285"/>
                        <a:ext cx="5580380" cy="17164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5001042" y="426719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①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01541" y="918764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②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971600" y="1769645"/>
            <a:ext cx="7492333" cy="1447474"/>
            <a:chOff x="971600" y="1833103"/>
            <a:chExt cx="7492333" cy="1447474"/>
          </a:xfrm>
        </p:grpSpPr>
        <p:sp>
          <p:nvSpPr>
            <p:cNvPr id="8" name="文本框 9"/>
            <p:cNvSpPr txBox="1"/>
            <p:nvPr/>
          </p:nvSpPr>
          <p:spPr>
            <a:xfrm>
              <a:off x="971600" y="1901032"/>
              <a:ext cx="7492333" cy="137954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20000"/>
                </a:lnSpc>
                <a:buNone/>
              </a:pP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解：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(1)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解不等式①，得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x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＞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    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。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 eaLnBrk="1" hangingPunct="1">
                <a:lnSpc>
                  <a:spcPct val="120000"/>
                </a:lnSpc>
                <a:buNone/>
              </a:pP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解不等式②，得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x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＜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3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。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 eaLnBrk="1" hangingPunct="1">
                <a:lnSpc>
                  <a:spcPct val="120000"/>
                </a:lnSpc>
                <a:buNone/>
              </a:pP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在同一条数轴上表示不等式①②的解集，如图所示。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4646414" y="1833103"/>
            <a:ext cx="265895" cy="65451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" name="Equation" r:id="rId3" imgW="3962400" imgH="9753600" progId="Equation.DSMT4">
                    <p:embed/>
                  </p:oleObj>
                </mc:Choice>
                <mc:Fallback>
                  <p:oleObj name="Equation" r:id="rId3" imgW="3962400" imgH="9753600" progId="Equation.DSMT4">
                    <p:embed/>
                    <p:pic>
                      <p:nvPicPr>
                        <p:cNvPr id="0" name="图片 1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646414" y="1833103"/>
                          <a:ext cx="265895" cy="654511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3" name="组合 12"/>
          <p:cNvGrpSpPr/>
          <p:nvPr/>
        </p:nvGrpSpPr>
        <p:grpSpPr>
          <a:xfrm>
            <a:off x="2339752" y="3675202"/>
            <a:ext cx="3240360" cy="453291"/>
            <a:chOff x="2123728" y="3454616"/>
            <a:chExt cx="3240360" cy="453291"/>
          </a:xfrm>
        </p:grpSpPr>
        <p:grpSp>
          <p:nvGrpSpPr>
            <p:cNvPr id="14" name="组合 13"/>
            <p:cNvGrpSpPr/>
            <p:nvPr/>
          </p:nvGrpSpPr>
          <p:grpSpPr>
            <a:xfrm>
              <a:off x="2123728" y="3454616"/>
              <a:ext cx="3240360" cy="112713"/>
              <a:chOff x="2123728" y="3454616"/>
              <a:chExt cx="3240360" cy="112713"/>
            </a:xfrm>
          </p:grpSpPr>
          <p:cxnSp>
            <p:nvCxnSpPr>
              <p:cNvPr id="22" name="直接箭头连接符 21"/>
              <p:cNvCxnSpPr/>
              <p:nvPr/>
            </p:nvCxnSpPr>
            <p:spPr>
              <a:xfrm>
                <a:off x="2123728" y="3567329"/>
                <a:ext cx="3240360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487142" y="3454616"/>
                <a:ext cx="0" cy="10636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907829" y="3454616"/>
                <a:ext cx="0" cy="10636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3328517" y="3454616"/>
                <a:ext cx="0" cy="10636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>
                <a:off x="3747617" y="3454616"/>
                <a:ext cx="0" cy="10636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4168304" y="3454616"/>
                <a:ext cx="0" cy="10636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4588992" y="3454616"/>
                <a:ext cx="0" cy="10636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5010398" y="3460966"/>
                <a:ext cx="0" cy="10636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矩形 14"/>
            <p:cNvSpPr/>
            <p:nvPr/>
          </p:nvSpPr>
          <p:spPr>
            <a:xfrm>
              <a:off x="2314878" y="3500654"/>
              <a:ext cx="31290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0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753675" y="3500654"/>
              <a:ext cx="31290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1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3177704" y="3500654"/>
              <a:ext cx="31290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2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3587279" y="3500654"/>
              <a:ext cx="31290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3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4009554" y="3500654"/>
              <a:ext cx="31290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4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433279" y="3507797"/>
              <a:ext cx="31290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5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4865542" y="3498604"/>
              <a:ext cx="31290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6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30" name="肘形连接符 33"/>
          <p:cNvCxnSpPr/>
          <p:nvPr/>
        </p:nvCxnSpPr>
        <p:spPr>
          <a:xfrm rot="10800000">
            <a:off x="2329185" y="3465890"/>
            <a:ext cx="1629523" cy="274558"/>
          </a:xfrm>
          <a:prstGeom prst="bentConnector3">
            <a:avLst>
              <a:gd name="adj1" fmla="val -269"/>
            </a:avLst>
          </a:prstGeom>
          <a:ln w="19050">
            <a:solidFill>
              <a:srgbClr val="00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肘形连接符 34"/>
          <p:cNvCxnSpPr/>
          <p:nvPr/>
        </p:nvCxnSpPr>
        <p:spPr>
          <a:xfrm flipV="1">
            <a:off x="2922862" y="3341768"/>
            <a:ext cx="2748159" cy="436594"/>
          </a:xfrm>
          <a:prstGeom prst="bentConnector3">
            <a:avLst>
              <a:gd name="adj1" fmla="val 90"/>
            </a:avLst>
          </a:prstGeom>
          <a:ln w="19050">
            <a:solidFill>
              <a:srgbClr val="00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椭圆 31"/>
          <p:cNvSpPr/>
          <p:nvPr/>
        </p:nvSpPr>
        <p:spPr>
          <a:xfrm>
            <a:off x="3923313" y="3715188"/>
            <a:ext cx="84137" cy="84137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2882785" y="3728383"/>
            <a:ext cx="84137" cy="84137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40" name="对象 39"/>
          <p:cNvGraphicFramePr>
            <a:graphicFrameLocks noChangeAspect="1"/>
          </p:cNvGraphicFramePr>
          <p:nvPr/>
        </p:nvGraphicFramePr>
        <p:xfrm>
          <a:off x="2861201" y="3821576"/>
          <a:ext cx="158551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Equation" r:id="rId5" imgW="3962400" imgH="9753600" progId="Equation.DSMT4">
                  <p:embed/>
                </p:oleObj>
              </mc:Choice>
              <mc:Fallback>
                <p:oleObj name="Equation" r:id="rId5" imgW="3962400" imgH="9753600" progId="Equation.DSMT4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861201" y="3821576"/>
                        <a:ext cx="158551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2" name="组合 41"/>
          <p:cNvGrpSpPr/>
          <p:nvPr/>
        </p:nvGrpSpPr>
        <p:grpSpPr>
          <a:xfrm>
            <a:off x="1263499" y="4153550"/>
            <a:ext cx="5924157" cy="655637"/>
            <a:chOff x="1263499" y="4153550"/>
            <a:chExt cx="5924157" cy="655637"/>
          </a:xfrm>
        </p:grpSpPr>
        <p:sp>
          <p:nvSpPr>
            <p:cNvPr id="39" name="文本框 37"/>
            <p:cNvSpPr txBox="1"/>
            <p:nvPr/>
          </p:nvSpPr>
          <p:spPr>
            <a:xfrm>
              <a:off x="1263499" y="4265889"/>
              <a:ext cx="5924157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>
                <a:buNone/>
              </a:pP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因此，原不等式组的解集为</a:t>
              </a:r>
              <a:r>
                <a:rPr lang="en-US" altLang="zh-CN" sz="2400" b="1" dirty="0">
                  <a:solidFill>
                    <a:srgbClr val="FF0000"/>
                  </a:solidFill>
                  <a:latin typeface="+mn-ea"/>
                  <a:ea typeface="楷体" panose="02010609060101010101" pitchFamily="49" charset="-122"/>
                </a:rPr>
                <a:t>  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＜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x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＜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3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。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41" name="对象 40"/>
            <p:cNvGraphicFramePr>
              <a:graphicFrameLocks noChangeAspect="1"/>
            </p:cNvGraphicFramePr>
            <p:nvPr/>
          </p:nvGraphicFramePr>
          <p:xfrm>
            <a:off x="5053905" y="4153550"/>
            <a:ext cx="265113" cy="6556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" name="Equation" r:id="rId7" imgW="266700" imgH="656590" progId="Equation.DSMT4">
                    <p:embed/>
                  </p:oleObj>
                </mc:Choice>
                <mc:Fallback>
                  <p:oleObj name="Equation" r:id="rId7" imgW="266700" imgH="656590" progId="Equation.DSMT4">
                    <p:embed/>
                    <p:pic>
                      <p:nvPicPr>
                        <p:cNvPr id="0" name="图片 9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5053905" y="4153550"/>
                          <a:ext cx="265113" cy="65563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32" grpId="0" animBg="1"/>
      <p:bldP spid="3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 rot="2181050">
            <a:off x="201564" y="224263"/>
            <a:ext cx="497939" cy="480855"/>
            <a:chOff x="1935287" y="2046176"/>
            <a:chExt cx="836513" cy="807813"/>
          </a:xfrm>
        </p:grpSpPr>
        <p:sp>
          <p:nvSpPr>
            <p:cNvPr id="10" name="矩形 9"/>
            <p:cNvSpPr/>
            <p:nvPr/>
          </p:nvSpPr>
          <p:spPr>
            <a:xfrm rot="16200000">
              <a:off x="2676139" y="2171589"/>
              <a:ext cx="127547" cy="6377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 rot="18900000">
              <a:off x="1935287" y="2046176"/>
              <a:ext cx="710318" cy="807813"/>
              <a:chOff x="1935287" y="2046176"/>
              <a:chExt cx="710318" cy="807813"/>
            </a:xfrm>
          </p:grpSpPr>
          <p:sp>
            <p:nvSpPr>
              <p:cNvPr id="12" name="矩形 11"/>
              <p:cNvSpPr/>
              <p:nvPr/>
            </p:nvSpPr>
            <p:spPr>
              <a:xfrm rot="18900000">
                <a:off x="1935287" y="2156715"/>
                <a:ext cx="324208" cy="324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 rot="18900000">
                <a:off x="2363248" y="2361675"/>
                <a:ext cx="268739" cy="26873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 rot="18900000">
                <a:off x="2273470" y="2294141"/>
                <a:ext cx="167263" cy="1672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 rot="18900000">
                <a:off x="2147249" y="2323299"/>
                <a:ext cx="289856" cy="2898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 rot="18900000">
                <a:off x="2124819" y="2380998"/>
                <a:ext cx="174458" cy="174458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 rot="18900000">
                <a:off x="2272921" y="2046176"/>
                <a:ext cx="372684" cy="372684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 rot="18900000">
                <a:off x="2233710" y="2575444"/>
                <a:ext cx="278545" cy="27854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学习目标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204066" y="1347614"/>
            <a:ext cx="6896325" cy="25958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理解一元一次不等式组及不等式组的解集的概念；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会利用数轴求不等式组的解集；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能够正确地解出不等式组的解集。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67544" y="238572"/>
            <a:ext cx="3093085" cy="34233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【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教材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P73 </a:t>
            </a:r>
            <a:r>
              <a:rPr 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随堂练习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 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第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1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题</a:t>
            </a: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】</a:t>
            </a:r>
            <a:endParaRPr lang="en-US" altLang="zh-CN" sz="1400" b="1" dirty="0">
              <a:solidFill>
                <a:srgbClr val="001C8B"/>
              </a:solidFill>
              <a:latin typeface="+mn-lt"/>
              <a:ea typeface="+mj-ea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8445" y="719864"/>
            <a:ext cx="4176464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+mj-ea"/>
              </a:rPr>
              <a:t>3.</a:t>
            </a:r>
            <a:r>
              <a:rPr lang="zh-CN" altLang="en-US" sz="2800" b="1" dirty="0">
                <a:latin typeface="+mj-lt"/>
                <a:ea typeface="+mj-ea"/>
              </a:rPr>
              <a:t>解下列不等式组：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37423" y="67635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①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937423" y="118327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②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8" name="文本框 9"/>
          <p:cNvSpPr txBox="1"/>
          <p:nvPr/>
        </p:nvSpPr>
        <p:spPr>
          <a:xfrm>
            <a:off x="971600" y="1837574"/>
            <a:ext cx="7492333" cy="1379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(2)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解不等式①，得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＞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解不等式②，得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＞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在同一条数轴上表示不等式①②的解集，如图所示。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339752" y="3675202"/>
            <a:ext cx="3240360" cy="453291"/>
            <a:chOff x="2123728" y="3454616"/>
            <a:chExt cx="3240360" cy="453291"/>
          </a:xfrm>
        </p:grpSpPr>
        <p:grpSp>
          <p:nvGrpSpPr>
            <p:cNvPr id="14" name="组合 13"/>
            <p:cNvGrpSpPr/>
            <p:nvPr/>
          </p:nvGrpSpPr>
          <p:grpSpPr>
            <a:xfrm>
              <a:off x="2123728" y="3454616"/>
              <a:ext cx="3240360" cy="112713"/>
              <a:chOff x="2123728" y="3454616"/>
              <a:chExt cx="3240360" cy="112713"/>
            </a:xfrm>
          </p:grpSpPr>
          <p:cxnSp>
            <p:nvCxnSpPr>
              <p:cNvPr id="22" name="直接箭头连接符 21"/>
              <p:cNvCxnSpPr/>
              <p:nvPr/>
            </p:nvCxnSpPr>
            <p:spPr>
              <a:xfrm>
                <a:off x="2123728" y="3567329"/>
                <a:ext cx="3240360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487142" y="3454616"/>
                <a:ext cx="0" cy="10636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907829" y="3454616"/>
                <a:ext cx="0" cy="10636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3328517" y="3454616"/>
                <a:ext cx="0" cy="10636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>
                <a:off x="3747617" y="3454616"/>
                <a:ext cx="0" cy="10636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4168304" y="3454616"/>
                <a:ext cx="0" cy="10636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4588992" y="3454616"/>
                <a:ext cx="0" cy="10636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5010398" y="3460966"/>
                <a:ext cx="0" cy="10636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矩形 14"/>
            <p:cNvSpPr/>
            <p:nvPr/>
          </p:nvSpPr>
          <p:spPr>
            <a:xfrm>
              <a:off x="2314878" y="3500654"/>
              <a:ext cx="31290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0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753675" y="3500654"/>
              <a:ext cx="31290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1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3177704" y="3500654"/>
              <a:ext cx="31290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2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3587279" y="3500654"/>
              <a:ext cx="31290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3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4009554" y="3500654"/>
              <a:ext cx="31290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4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433279" y="3507797"/>
              <a:ext cx="31290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5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4865542" y="3498604"/>
              <a:ext cx="31290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6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30" name="肘形连接符 33"/>
          <p:cNvCxnSpPr/>
          <p:nvPr/>
        </p:nvCxnSpPr>
        <p:spPr>
          <a:xfrm flipV="1">
            <a:off x="3958709" y="3507854"/>
            <a:ext cx="1267713" cy="232594"/>
          </a:xfrm>
          <a:prstGeom prst="bentConnector3">
            <a:avLst>
              <a:gd name="adj1" fmla="val 411"/>
            </a:avLst>
          </a:prstGeom>
          <a:ln w="19050">
            <a:solidFill>
              <a:srgbClr val="00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肘形连接符 34"/>
          <p:cNvCxnSpPr/>
          <p:nvPr/>
        </p:nvCxnSpPr>
        <p:spPr>
          <a:xfrm flipV="1">
            <a:off x="3550890" y="3327269"/>
            <a:ext cx="1681882" cy="463840"/>
          </a:xfrm>
          <a:prstGeom prst="bentConnector3">
            <a:avLst>
              <a:gd name="adj1" fmla="val -215"/>
            </a:avLst>
          </a:prstGeom>
          <a:ln w="19050">
            <a:solidFill>
              <a:srgbClr val="00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椭圆 31"/>
          <p:cNvSpPr/>
          <p:nvPr/>
        </p:nvSpPr>
        <p:spPr>
          <a:xfrm>
            <a:off x="3923313" y="3715188"/>
            <a:ext cx="84137" cy="84137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3504463" y="3741130"/>
            <a:ext cx="84137" cy="84137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9" name="文本框 37"/>
          <p:cNvSpPr txBox="1"/>
          <p:nvPr/>
        </p:nvSpPr>
        <p:spPr>
          <a:xfrm>
            <a:off x="1263499" y="4265889"/>
            <a:ext cx="592415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因此，原不等式组的解集为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＞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3123565" y="121285"/>
          <a:ext cx="5580380" cy="17164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Equation" r:id="rId1" imgW="6070600" imgH="1866900" progId="Equation.DSMT4">
                  <p:embed/>
                </p:oleObj>
              </mc:Choice>
              <mc:Fallback>
                <p:oleObj name="Equation" r:id="rId1" imgW="6070600" imgH="1866900" progId="Equation.DSMT4">
                  <p:embed/>
                  <p:pic>
                    <p:nvPicPr>
                      <p:cNvPr id="0" name="对象 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123565" y="121285"/>
                        <a:ext cx="5580380" cy="17164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466725" y="581025"/>
            <a:ext cx="8406765" cy="11245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800" b="1" dirty="0">
                <a:latin typeface="+mj-lt"/>
                <a:ea typeface="+mj-ea"/>
              </a:rPr>
              <a:t>4. </a:t>
            </a:r>
            <a:r>
              <a:rPr lang="zh-CN" altLang="en-US" sz="2800" b="1" dirty="0">
                <a:latin typeface="+mj-lt"/>
                <a:ea typeface="+mj-ea"/>
              </a:rPr>
              <a:t>在</a:t>
            </a:r>
            <a:r>
              <a:rPr lang="zh-CN" altLang="en-US" sz="2800" b="1" dirty="0">
                <a:ea typeface="黑体" panose="02010609060101010101" pitchFamily="49" charset="-122"/>
              </a:rPr>
              <a:t>本节一开始的“制作彩旗”问题中，八（</a:t>
            </a:r>
            <a:r>
              <a:rPr lang="en-US" altLang="zh-CN" sz="2800" b="1" dirty="0"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ea typeface="黑体" panose="02010609060101010101" pitchFamily="49" charset="-122"/>
              </a:rPr>
              <a:t>）班原计划每天制作多少面彩旗？</a:t>
            </a:r>
            <a:endParaRPr lang="zh-CN" altLang="en-US" sz="2800" b="1" dirty="0"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7544" y="238572"/>
            <a:ext cx="3093085" cy="34233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【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教材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P73 </a:t>
            </a:r>
            <a:r>
              <a:rPr 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随堂练习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 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第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2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题</a:t>
            </a: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】</a:t>
            </a:r>
            <a:endParaRPr lang="en-US" altLang="zh-CN" sz="1400" b="1" dirty="0">
              <a:solidFill>
                <a:srgbClr val="001C8B"/>
              </a:solidFill>
              <a:latin typeface="+mn-lt"/>
              <a:ea typeface="+mj-ea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39434" y="1647591"/>
            <a:ext cx="20681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/>
              <a:t>4(</a:t>
            </a:r>
            <a:r>
              <a:rPr lang="en-US" altLang="zh-CN" sz="2800" b="1" i="1" dirty="0"/>
              <a:t>x</a:t>
            </a:r>
            <a:r>
              <a:rPr lang="en-US" altLang="zh-CN" sz="2800" b="1" dirty="0"/>
              <a:t>+5)</a:t>
            </a:r>
            <a:r>
              <a:rPr lang="zh-CN" altLang="en-US" sz="2800" b="1" dirty="0"/>
              <a:t>＞</a:t>
            </a:r>
            <a:r>
              <a:rPr lang="en-US" altLang="zh-CN" sz="2800" b="1" dirty="0"/>
              <a:t>124</a:t>
            </a:r>
            <a:endParaRPr lang="zh-CN" altLang="en-US" sz="2800" b="1" dirty="0"/>
          </a:p>
        </p:txBody>
      </p:sp>
      <p:sp>
        <p:nvSpPr>
          <p:cNvPr id="6" name="文本框 5"/>
          <p:cNvSpPr txBox="1"/>
          <p:nvPr/>
        </p:nvSpPr>
        <p:spPr>
          <a:xfrm>
            <a:off x="3139434" y="2276667"/>
            <a:ext cx="18646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/>
              <a:t>4(</a:t>
            </a:r>
            <a:r>
              <a:rPr lang="en-US" altLang="zh-CN" sz="2800" b="1" i="1" dirty="0"/>
              <a:t>x</a:t>
            </a:r>
            <a:r>
              <a:rPr lang="en-US" altLang="zh-CN" sz="2800" b="1" dirty="0">
                <a:latin typeface="+mn-ea"/>
              </a:rPr>
              <a:t>-</a:t>
            </a:r>
            <a:r>
              <a:rPr lang="en-US" altLang="zh-CN" sz="2800" b="1" dirty="0"/>
              <a:t>6)</a:t>
            </a:r>
            <a:r>
              <a:rPr lang="zh-CN" altLang="en-US" sz="2800" b="1" dirty="0"/>
              <a:t>＜</a:t>
            </a:r>
            <a:r>
              <a:rPr lang="en-US" altLang="zh-CN" sz="2800" b="1" dirty="0"/>
              <a:t>96</a:t>
            </a:r>
            <a:endParaRPr lang="zh-CN" altLang="en-US" sz="2800" b="1" dirty="0"/>
          </a:p>
        </p:txBody>
      </p:sp>
      <p:sp>
        <p:nvSpPr>
          <p:cNvPr id="7" name="左大括号 6"/>
          <p:cNvSpPr/>
          <p:nvPr/>
        </p:nvSpPr>
        <p:spPr>
          <a:xfrm>
            <a:off x="2926818" y="1951762"/>
            <a:ext cx="212616" cy="618217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122233" y="1674451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①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18587" y="2289442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②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07704" y="2829550"/>
            <a:ext cx="4752528" cy="211109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解：解不等式①，得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＞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26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解不等式②，得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＜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因为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为正整数，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=27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或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28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或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29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5" grpId="0"/>
      <p:bldP spid="6" grpId="0"/>
      <p:bldP spid="7" grpId="0" bldLvl="0" animBg="1"/>
      <p:bldP spid="5" grpId="1"/>
      <p:bldP spid="6" grpId="1"/>
      <p:bldP spid="7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课堂小结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3779" y="1744812"/>
            <a:ext cx="1555589" cy="830997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+mj-ea"/>
                <a:ea typeface="+mj-ea"/>
              </a:rPr>
              <a:t>一元一次不等式组</a:t>
            </a:r>
            <a:endParaRPr lang="zh-CN" altLang="en-US" sz="2400" b="1" dirty="0"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15816" y="795357"/>
            <a:ext cx="803425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解集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2453433" y="1918478"/>
            <a:ext cx="1728192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解不等式组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2483769" y="3161434"/>
            <a:ext cx="1728192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dirty="0"/>
              <a:t>解一元一次不等式组的步骤</a:t>
            </a:r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4750843" y="477919"/>
            <a:ext cx="3848704" cy="1107996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200" b="1" dirty="0"/>
              <a:t>一元一次不等式组中各个不等式的解集的公共部分，叫作这个一元一次不等式组的解集。</a:t>
            </a:r>
            <a:endParaRPr lang="zh-CN" altLang="en-US" sz="2200" b="1" dirty="0"/>
          </a:p>
        </p:txBody>
      </p:sp>
      <p:sp>
        <p:nvSpPr>
          <p:cNvPr id="11" name="文本框 10"/>
          <p:cNvSpPr txBox="1"/>
          <p:nvPr/>
        </p:nvSpPr>
        <p:spPr>
          <a:xfrm>
            <a:off x="4750843" y="1764591"/>
            <a:ext cx="3848702" cy="769441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200" b="1" dirty="0"/>
              <a:t>求不等式组解集的过程，叫作解不等式组。</a:t>
            </a:r>
            <a:endParaRPr lang="zh-CN" altLang="en-US" sz="2200" b="1" dirty="0"/>
          </a:p>
        </p:txBody>
      </p:sp>
      <p:sp>
        <p:nvSpPr>
          <p:cNvPr id="13" name="文本框 12"/>
          <p:cNvSpPr txBox="1"/>
          <p:nvPr/>
        </p:nvSpPr>
        <p:spPr>
          <a:xfrm>
            <a:off x="4750842" y="2699770"/>
            <a:ext cx="3848703" cy="2123658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200" b="1" dirty="0">
                <a:latin typeface="+mn-ea"/>
              </a:rPr>
              <a:t>(1)</a:t>
            </a:r>
            <a:r>
              <a:rPr lang="zh-CN" altLang="en-US" sz="2200" b="1" dirty="0">
                <a:latin typeface="+mn-ea"/>
              </a:rPr>
              <a:t>分别求出不等式组中各个不等式的解集；</a:t>
            </a:r>
            <a:endParaRPr lang="en-US" altLang="zh-CN" sz="2200" b="1" dirty="0">
              <a:latin typeface="+mn-ea"/>
            </a:endParaRPr>
          </a:p>
          <a:p>
            <a:pPr eaLnBrk="1" hangingPunct="1"/>
            <a:r>
              <a:rPr lang="en-US" altLang="zh-CN" sz="2200" b="1" dirty="0">
                <a:latin typeface="+mn-ea"/>
              </a:rPr>
              <a:t>(2)</a:t>
            </a:r>
            <a:r>
              <a:rPr lang="zh-CN" altLang="en-US" sz="2200" b="1" dirty="0">
                <a:latin typeface="+mn-ea"/>
              </a:rPr>
              <a:t>在同一条数轴上画出这些不等式的解集；</a:t>
            </a:r>
            <a:endParaRPr lang="en-US" altLang="zh-CN" sz="2200" b="1" dirty="0">
              <a:latin typeface="+mn-ea"/>
            </a:endParaRPr>
          </a:p>
          <a:p>
            <a:pPr eaLnBrk="1" hangingPunct="1"/>
            <a:r>
              <a:rPr lang="en-US" altLang="zh-CN" sz="2200" b="1" dirty="0">
                <a:latin typeface="+mn-ea"/>
              </a:rPr>
              <a:t>(3)</a:t>
            </a:r>
            <a:r>
              <a:rPr lang="zh-CN" altLang="en-US" sz="2200" b="1" dirty="0">
                <a:latin typeface="+mn-ea"/>
              </a:rPr>
              <a:t>找出它们的公共部分，写出不等式组的解集。</a:t>
            </a:r>
            <a:endParaRPr lang="zh-CN" altLang="en-US" sz="2200" b="1" dirty="0">
              <a:latin typeface="+mn-ea"/>
            </a:endParaRPr>
          </a:p>
        </p:txBody>
      </p:sp>
      <p:cxnSp>
        <p:nvCxnSpPr>
          <p:cNvPr id="21" name="直接连接符 20"/>
          <p:cNvCxnSpPr>
            <a:stCxn id="3" idx="3"/>
            <a:endCxn id="4" idx="1"/>
          </p:cNvCxnSpPr>
          <p:nvPr/>
        </p:nvCxnSpPr>
        <p:spPr>
          <a:xfrm flipV="1">
            <a:off x="1909368" y="1026190"/>
            <a:ext cx="1006448" cy="1134121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stCxn id="3" idx="3"/>
            <a:endCxn id="6" idx="1"/>
          </p:cNvCxnSpPr>
          <p:nvPr/>
        </p:nvCxnSpPr>
        <p:spPr>
          <a:xfrm flipV="1">
            <a:off x="1909368" y="2149311"/>
            <a:ext cx="544065" cy="11000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stCxn id="3" idx="3"/>
            <a:endCxn id="7" idx="1"/>
          </p:cNvCxnSpPr>
          <p:nvPr/>
        </p:nvCxnSpPr>
        <p:spPr>
          <a:xfrm>
            <a:off x="1909368" y="2160311"/>
            <a:ext cx="574401" cy="1601288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stCxn id="4" idx="3"/>
            <a:endCxn id="10" idx="1"/>
          </p:cNvCxnSpPr>
          <p:nvPr/>
        </p:nvCxnSpPr>
        <p:spPr>
          <a:xfrm>
            <a:off x="3719241" y="1026190"/>
            <a:ext cx="1031602" cy="5727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>
            <a:stCxn id="6" idx="3"/>
            <a:endCxn id="11" idx="1"/>
          </p:cNvCxnSpPr>
          <p:nvPr/>
        </p:nvCxnSpPr>
        <p:spPr>
          <a:xfrm>
            <a:off x="4181625" y="2149311"/>
            <a:ext cx="569218" cy="1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>
            <a:stCxn id="7" idx="3"/>
            <a:endCxn id="13" idx="1"/>
          </p:cNvCxnSpPr>
          <p:nvPr/>
        </p:nvCxnSpPr>
        <p:spPr>
          <a:xfrm>
            <a:off x="4211961" y="3761599"/>
            <a:ext cx="538881" cy="0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布置作业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413471" y="1707654"/>
            <a:ext cx="5978525" cy="143192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1.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从教材习题中选取；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2.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完成练习册本课时的习题。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</a:lstStyle>
          <a:p>
            <a:r>
              <a:rPr lang="zh-CN" altLang="en-US" dirty="0"/>
              <a:t>复习回顾</a:t>
            </a:r>
            <a:endParaRPr lang="zh-CN" altLang="en-US" dirty="0"/>
          </a:p>
        </p:txBody>
      </p:sp>
      <p:sp>
        <p:nvSpPr>
          <p:cNvPr id="72" name="文本框 71"/>
          <p:cNvSpPr txBox="1"/>
          <p:nvPr/>
        </p:nvSpPr>
        <p:spPr>
          <a:xfrm>
            <a:off x="539552" y="872778"/>
            <a:ext cx="51845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33CC"/>
                </a:solidFill>
                <a:latin typeface="+mj-ea"/>
                <a:ea typeface="+mj-ea"/>
              </a:rPr>
              <a:t>问题</a:t>
            </a:r>
            <a:r>
              <a:rPr lang="en-US" altLang="zh-CN" sz="2400" b="1" dirty="0">
                <a:solidFill>
                  <a:srgbClr val="FF33CC"/>
                </a:solidFill>
                <a:latin typeface="+mj-ea"/>
                <a:ea typeface="+mj-ea"/>
              </a:rPr>
              <a:t>1</a:t>
            </a:r>
            <a:r>
              <a:rPr lang="zh-CN" altLang="en-US" sz="2400" b="1" dirty="0">
                <a:solidFill>
                  <a:srgbClr val="FF33CC"/>
                </a:solidFill>
                <a:latin typeface="+mj-ea"/>
                <a:ea typeface="+mj-ea"/>
              </a:rPr>
              <a:t>：</a:t>
            </a:r>
            <a:r>
              <a:rPr lang="zh-CN" altLang="en-US" sz="2400" b="1" dirty="0">
                <a:latin typeface="+mj-ea"/>
                <a:ea typeface="+mj-ea"/>
              </a:rPr>
              <a:t>什么是一元一次不等式？</a:t>
            </a:r>
            <a:endParaRPr lang="zh-CN" altLang="en-US" sz="2400" b="1" dirty="0">
              <a:latin typeface="+mj-ea"/>
              <a:ea typeface="+mj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267744" y="1371421"/>
            <a:ext cx="489654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+mn-ea"/>
              </a:rPr>
              <a:t>①不等式的左右两边都是</a:t>
            </a:r>
            <a:r>
              <a:rPr lang="zh-CN" altLang="en-US" sz="2400" b="1" dirty="0">
                <a:solidFill>
                  <a:srgbClr val="0066FF"/>
                </a:solidFill>
                <a:latin typeface="+mn-ea"/>
              </a:rPr>
              <a:t>整式</a:t>
            </a:r>
            <a:r>
              <a:rPr lang="zh-CN" altLang="en-US" sz="2400" b="1" dirty="0">
                <a:latin typeface="+mn-ea"/>
              </a:rPr>
              <a:t>；</a:t>
            </a:r>
            <a:endParaRPr lang="en-US" altLang="zh-CN" sz="2400" b="1" dirty="0">
              <a:latin typeface="+mn-ea"/>
            </a:endParaRPr>
          </a:p>
          <a:p>
            <a:r>
              <a:rPr lang="zh-CN" altLang="en-US" sz="2400" b="1" dirty="0">
                <a:latin typeface="+mn-ea"/>
              </a:rPr>
              <a:t>②只含有</a:t>
            </a:r>
            <a:r>
              <a:rPr lang="zh-CN" altLang="en-US" sz="2400" b="1" dirty="0">
                <a:solidFill>
                  <a:srgbClr val="0066FF"/>
                </a:solidFill>
                <a:latin typeface="+mn-ea"/>
              </a:rPr>
              <a:t>一个未知数</a:t>
            </a:r>
            <a:r>
              <a:rPr lang="zh-CN" altLang="en-US" sz="2400" b="1" dirty="0">
                <a:latin typeface="+mn-ea"/>
              </a:rPr>
              <a:t>；</a:t>
            </a:r>
            <a:endParaRPr lang="en-US" altLang="zh-CN" sz="2400" b="1" dirty="0">
              <a:latin typeface="+mn-ea"/>
            </a:endParaRPr>
          </a:p>
          <a:p>
            <a:r>
              <a:rPr lang="zh-CN" altLang="en-US" sz="2400" b="1" dirty="0">
                <a:latin typeface="+mn-ea"/>
              </a:rPr>
              <a:t>③未知数的</a:t>
            </a:r>
            <a:r>
              <a:rPr lang="zh-CN" altLang="en-US" sz="2400" b="1" dirty="0">
                <a:solidFill>
                  <a:srgbClr val="0066FF"/>
                </a:solidFill>
                <a:latin typeface="+mn-ea"/>
              </a:rPr>
              <a:t>次数都是</a:t>
            </a:r>
            <a:r>
              <a:rPr lang="en-US" altLang="zh-CN" sz="2400" b="1" dirty="0">
                <a:solidFill>
                  <a:srgbClr val="0066FF"/>
                </a:solidFill>
                <a:latin typeface="+mn-ea"/>
              </a:rPr>
              <a:t>1</a:t>
            </a:r>
            <a:r>
              <a:rPr lang="zh-CN" altLang="en-US" sz="2400" b="1" dirty="0">
                <a:latin typeface="+mn-ea"/>
              </a:rPr>
              <a:t>。</a:t>
            </a:r>
            <a:endParaRPr lang="zh-CN" altLang="en-US" sz="2400" dirty="0">
              <a:latin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39552" y="2685039"/>
            <a:ext cx="69847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33CC"/>
                </a:solidFill>
                <a:latin typeface="+mj-ea"/>
                <a:ea typeface="+mj-ea"/>
              </a:rPr>
              <a:t>问题</a:t>
            </a:r>
            <a:r>
              <a:rPr lang="en-US" altLang="zh-CN" sz="2400" b="1" dirty="0">
                <a:solidFill>
                  <a:srgbClr val="FF33CC"/>
                </a:solidFill>
                <a:latin typeface="+mj-ea"/>
                <a:ea typeface="+mj-ea"/>
              </a:rPr>
              <a:t>2</a:t>
            </a:r>
            <a:r>
              <a:rPr lang="zh-CN" altLang="en-US" sz="2400" b="1" dirty="0">
                <a:solidFill>
                  <a:srgbClr val="FF33CC"/>
                </a:solidFill>
                <a:latin typeface="+mj-ea"/>
                <a:ea typeface="+mj-ea"/>
              </a:rPr>
              <a:t>：</a:t>
            </a:r>
            <a:r>
              <a:rPr lang="zh-CN" altLang="en-US" sz="2400" b="1" dirty="0">
                <a:latin typeface="+mj-ea"/>
                <a:ea typeface="+mj-ea"/>
              </a:rPr>
              <a:t>如何在数轴上表示不等式的解集？</a:t>
            </a:r>
            <a:endParaRPr lang="zh-CN" altLang="en-US" sz="2400" b="1" dirty="0">
              <a:latin typeface="+mj-ea"/>
              <a:ea typeface="+mj-ea"/>
            </a:endParaRPr>
          </a:p>
        </p:txBody>
      </p:sp>
      <p:sp>
        <p:nvSpPr>
          <p:cNvPr id="29" name="形状5"/>
          <p:cNvSpPr txBox="1"/>
          <p:nvPr/>
        </p:nvSpPr>
        <p:spPr>
          <a:xfrm>
            <a:off x="1691680" y="3074863"/>
            <a:ext cx="5760640" cy="852591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solidFill>
              <a:srgbClr val="FFFFFF">
                <a:alpha val="0"/>
              </a:srgbClr>
            </a:solidFill>
            <a:prstDash val="solid"/>
          </a:ln>
        </p:spPr>
        <p:txBody>
          <a:bodyPr anchor="t"/>
          <a:lstStyle/>
          <a:p>
            <a:pPr marL="0" algn="l"/>
            <a:r>
              <a:rPr lang="zh-CN" altLang="en-US" sz="2400" b="1" i="0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①大于向右，小于向左；</a:t>
            </a:r>
            <a:endParaRPr lang="zh-CN" altLang="en-US" sz="2400" b="1" i="0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algn="l"/>
            <a:r>
              <a:rPr lang="zh-CN" altLang="en-US" sz="2400" b="1" i="0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②包含界点用实心，不包含用空心</a:t>
            </a:r>
            <a:r>
              <a:rPr lang="zh-CN" altLang="en-US" sz="2400" b="1" i="0" dirty="0">
                <a:solidFill>
                  <a:srgbClr val="0066FF"/>
                </a:solidFill>
                <a:latin typeface="Times New Roman" panose="02020603050405020304"/>
                <a:ea typeface="Times New Roman" panose="02020603050405020304"/>
              </a:rPr>
              <a:t>。</a:t>
            </a:r>
            <a:endParaRPr lang="zh-CN" altLang="en-US" sz="2400" b="1" i="0" dirty="0">
              <a:solidFill>
                <a:srgbClr val="0066F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192405" y="4011910"/>
            <a:ext cx="2808311" cy="900333"/>
            <a:chOff x="1259632" y="4059731"/>
            <a:chExt cx="2808311" cy="900333"/>
          </a:xfrm>
        </p:grpSpPr>
        <p:sp>
          <p:nvSpPr>
            <p:cNvPr id="30" name="文本框 29"/>
            <p:cNvSpPr txBox="1"/>
            <p:nvPr/>
          </p:nvSpPr>
          <p:spPr>
            <a:xfrm>
              <a:off x="2632582" y="4087710"/>
              <a:ext cx="1170787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>
                <a:buFont typeface="Wingdings" panose="05000000000000000000" pitchFamily="2" charset="2"/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x </a:t>
              </a: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＞</a:t>
              </a: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 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1259632" y="4059731"/>
              <a:ext cx="2808311" cy="900333"/>
              <a:chOff x="3160178" y="3613456"/>
              <a:chExt cx="2929481" cy="938486"/>
            </a:xfrm>
          </p:grpSpPr>
          <p:cxnSp>
            <p:nvCxnSpPr>
              <p:cNvPr id="32" name="肘形连接符 11"/>
              <p:cNvCxnSpPr/>
              <p:nvPr/>
            </p:nvCxnSpPr>
            <p:spPr>
              <a:xfrm flipV="1">
                <a:off x="4472357" y="3613456"/>
                <a:ext cx="1500386" cy="447404"/>
              </a:xfrm>
              <a:prstGeom prst="bentConnector3">
                <a:avLst>
                  <a:gd name="adj1" fmla="val -17"/>
                </a:avLst>
              </a:prstGeom>
              <a:ln w="28575">
                <a:solidFill>
                  <a:srgbClr val="FF006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箭头连接符 32"/>
              <p:cNvCxnSpPr/>
              <p:nvPr/>
            </p:nvCxnSpPr>
            <p:spPr>
              <a:xfrm>
                <a:off x="3160178" y="4086244"/>
                <a:ext cx="2929481" cy="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椭圆 33"/>
              <p:cNvSpPr/>
              <p:nvPr/>
            </p:nvSpPr>
            <p:spPr>
              <a:xfrm>
                <a:off x="4419305" y="4032103"/>
                <a:ext cx="106103" cy="108281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4290563" y="4028385"/>
                <a:ext cx="363586" cy="52355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宋体" panose="02010600030101010101" pitchFamily="2" charset="-122"/>
                    <a:cs typeface="+mn-cs"/>
                  </a:rPr>
                  <a:t>a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5084346" y="4039889"/>
            <a:ext cx="2808310" cy="893533"/>
            <a:chOff x="5120046" y="4080622"/>
            <a:chExt cx="2808310" cy="893533"/>
          </a:xfrm>
        </p:grpSpPr>
        <p:sp>
          <p:nvSpPr>
            <p:cNvPr id="37" name="文本框 36"/>
            <p:cNvSpPr txBox="1"/>
            <p:nvPr/>
          </p:nvSpPr>
          <p:spPr>
            <a:xfrm>
              <a:off x="5412641" y="4080622"/>
              <a:ext cx="1170788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>
                <a:buFont typeface="Wingdings" panose="05000000000000000000" pitchFamily="2" charset="2"/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x </a:t>
              </a:r>
              <a:r>
                <a:rPr lang="zh-CN" altLang="en-US" sz="2400" b="1" dirty="0">
                  <a:latin typeface="+mn-ea"/>
                </a:rPr>
                <a:t>≤</a:t>
              </a: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 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5120046" y="4091798"/>
              <a:ext cx="2808310" cy="882357"/>
              <a:chOff x="3160178" y="3632194"/>
              <a:chExt cx="2929481" cy="919748"/>
            </a:xfrm>
          </p:grpSpPr>
          <p:cxnSp>
            <p:nvCxnSpPr>
              <p:cNvPr id="39" name="肘形连接符 11"/>
              <p:cNvCxnSpPr/>
              <p:nvPr/>
            </p:nvCxnSpPr>
            <p:spPr>
              <a:xfrm rot="10800000">
                <a:off x="3295789" y="3632194"/>
                <a:ext cx="1176211" cy="428668"/>
              </a:xfrm>
              <a:prstGeom prst="bentConnector3">
                <a:avLst>
                  <a:gd name="adj1" fmla="val -685"/>
                </a:avLst>
              </a:prstGeom>
              <a:ln w="28575">
                <a:solidFill>
                  <a:srgbClr val="FF006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箭头连接符 39"/>
              <p:cNvCxnSpPr/>
              <p:nvPr/>
            </p:nvCxnSpPr>
            <p:spPr>
              <a:xfrm>
                <a:off x="3160178" y="4086244"/>
                <a:ext cx="2929481" cy="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椭圆 40"/>
              <p:cNvSpPr/>
              <p:nvPr/>
            </p:nvSpPr>
            <p:spPr>
              <a:xfrm>
                <a:off x="4419305" y="4032103"/>
                <a:ext cx="106103" cy="108281"/>
              </a:xfrm>
              <a:prstGeom prst="ellipse">
                <a:avLst/>
              </a:prstGeom>
              <a:solidFill>
                <a:schemeClr val="tx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4290563" y="4028385"/>
                <a:ext cx="363586" cy="52355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宋体" panose="02010600030101010101" pitchFamily="2" charset="-122"/>
                    <a:cs typeface="+mn-cs"/>
                  </a:rPr>
                  <a:t>a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uiExpand="1" build="p"/>
      <p:bldP spid="28" grpId="0"/>
      <p:bldP spid="29" grpId="0" animBg="1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进行新课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490974" y="893888"/>
            <a:ext cx="8257490" cy="27922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某学校举办春季运动会，八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(1)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班承担制作彩旗的任务，计划用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4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天的课余时间制作彩旗。如果每天比原计划多制作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5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面，那么所制作彩旗总量将超过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124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面；如果每天比原计划少制作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6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面，那么所制作彩旗总量将不足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96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面。设八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(1)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班原计划每天制作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x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面彩旗，你能列出哪些不等式？</a:t>
            </a: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427984" y="1995686"/>
            <a:ext cx="3816424" cy="0"/>
          </a:xfrm>
          <a:prstGeom prst="line">
            <a:avLst/>
          </a:prstGeom>
          <a:ln w="28575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604805" y="2548890"/>
            <a:ext cx="4399243" cy="0"/>
          </a:xfrm>
          <a:prstGeom prst="line">
            <a:avLst/>
          </a:prstGeom>
          <a:ln w="28575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986905" y="4018779"/>
            <a:ext cx="17940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4(</a:t>
            </a:r>
            <a:r>
              <a:rPr lang="en-US" altLang="zh-CN" sz="2400" b="1" i="1" dirty="0">
                <a:solidFill>
                  <a:srgbClr val="FF0000"/>
                </a:solidFill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</a:rPr>
              <a:t>+5)</a:t>
            </a:r>
            <a:r>
              <a:rPr lang="zh-CN" altLang="en-US" sz="2400" b="1" dirty="0">
                <a:solidFill>
                  <a:srgbClr val="FF0000"/>
                </a:solidFill>
              </a:rPr>
              <a:t>＞</a:t>
            </a:r>
            <a:r>
              <a:rPr lang="en-US" altLang="zh-CN" sz="2400" b="1" dirty="0">
                <a:solidFill>
                  <a:srgbClr val="FF0000"/>
                </a:solidFill>
              </a:rPr>
              <a:t>124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4572000" y="4018779"/>
            <a:ext cx="16241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4(</a:t>
            </a:r>
            <a:r>
              <a:rPr lang="en-US" altLang="zh-CN" sz="2400" b="1" i="1" dirty="0">
                <a:solidFill>
                  <a:srgbClr val="FF0000"/>
                </a:solidFill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400" b="1" dirty="0">
                <a:solidFill>
                  <a:srgbClr val="FF0000"/>
                </a:solidFill>
              </a:rPr>
              <a:t>6)</a:t>
            </a:r>
            <a:r>
              <a:rPr lang="zh-CN" altLang="en-US" sz="2400" b="1" dirty="0">
                <a:solidFill>
                  <a:srgbClr val="FF0000"/>
                </a:solidFill>
              </a:rPr>
              <a:t>＜</a:t>
            </a:r>
            <a:r>
              <a:rPr lang="en-US" altLang="zh-CN" sz="2400" b="1" dirty="0">
                <a:solidFill>
                  <a:srgbClr val="FF0000"/>
                </a:solidFill>
              </a:rPr>
              <a:t>96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5285400" y="2537842"/>
            <a:ext cx="3103024" cy="0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604805" y="3075806"/>
            <a:ext cx="5368141" cy="0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275856" y="174525"/>
            <a:ext cx="20681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4(</a:t>
            </a:r>
            <a:r>
              <a:rPr lang="en-US" altLang="zh-CN" sz="2800" b="1" i="1" dirty="0">
                <a:solidFill>
                  <a:srgbClr val="FF0000"/>
                </a:solidFill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</a:rPr>
              <a:t>+5)</a:t>
            </a:r>
            <a:r>
              <a:rPr lang="zh-CN" altLang="en-US" sz="2800" b="1" dirty="0">
                <a:solidFill>
                  <a:srgbClr val="FF0000"/>
                </a:solidFill>
              </a:rPr>
              <a:t>＞</a:t>
            </a:r>
            <a:r>
              <a:rPr lang="en-US" altLang="zh-CN" sz="2800" b="1" dirty="0">
                <a:solidFill>
                  <a:srgbClr val="FF0000"/>
                </a:solidFill>
              </a:rPr>
              <a:t>124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75856" y="843558"/>
            <a:ext cx="18646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4(</a:t>
            </a:r>
            <a:r>
              <a:rPr lang="en-US" altLang="zh-CN" sz="2800" b="1" i="1" dirty="0">
                <a:solidFill>
                  <a:srgbClr val="FF0000"/>
                </a:solidFill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</a:rPr>
              <a:t>6)</a:t>
            </a:r>
            <a:r>
              <a:rPr lang="zh-CN" altLang="en-US" sz="2800" b="1" dirty="0">
                <a:solidFill>
                  <a:srgbClr val="FF0000"/>
                </a:solidFill>
              </a:rPr>
              <a:t>＜</a:t>
            </a:r>
            <a:r>
              <a:rPr lang="en-US" altLang="zh-CN" sz="2800" b="1" dirty="0">
                <a:solidFill>
                  <a:srgbClr val="FF0000"/>
                </a:solidFill>
              </a:rPr>
              <a:t>96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3085356" y="436135"/>
            <a:ext cx="212616" cy="754744"/>
          </a:xfrm>
          <a:prstGeom prst="leftBrace">
            <a:avLst>
              <a:gd name="adj1" fmla="val 37384"/>
              <a:gd name="adj2" fmla="val 5000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827584" y="1476773"/>
            <a:ext cx="7176135" cy="1641475"/>
            <a:chOff x="899592" y="1241698"/>
            <a:chExt cx="7176135" cy="1641475"/>
          </a:xfrm>
        </p:grpSpPr>
        <p:sp>
          <p:nvSpPr>
            <p:cNvPr id="8" name="矩形: 圆角 7"/>
            <p:cNvSpPr/>
            <p:nvPr/>
          </p:nvSpPr>
          <p:spPr>
            <a:xfrm>
              <a:off x="899592" y="1248048"/>
              <a:ext cx="7176135" cy="1635125"/>
            </a:xfrm>
            <a:prstGeom prst="roundRect">
              <a:avLst/>
            </a:prstGeom>
            <a:solidFill>
              <a:srgbClr val="FFFFD9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971982" y="1241698"/>
              <a:ext cx="7007860" cy="16414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fontAlgn="auto">
                <a:lnSpc>
                  <a:spcPct val="120000"/>
                </a:lnSpc>
              </a:pPr>
              <a:r>
                <a:rPr lang="zh-CN" altLang="en-US" sz="2800" b="1" dirty="0">
                  <a:latin typeface="+mn-ea"/>
                </a:rPr>
                <a:t>    一般地，关于</a:t>
              </a:r>
              <a:r>
                <a:rPr lang="zh-CN" altLang="en-US" sz="2800" b="1" dirty="0">
                  <a:solidFill>
                    <a:srgbClr val="0000FF"/>
                  </a:solidFill>
                  <a:latin typeface="+mn-ea"/>
                </a:rPr>
                <a:t>同一个未知数</a:t>
              </a:r>
              <a:r>
                <a:rPr lang="zh-CN" altLang="en-US" sz="2800" b="1" dirty="0">
                  <a:latin typeface="+mn-ea"/>
                </a:rPr>
                <a:t>的</a:t>
              </a:r>
              <a:r>
                <a:rPr lang="zh-CN" altLang="en-US" sz="2800" b="1" dirty="0">
                  <a:solidFill>
                    <a:srgbClr val="FF00FF"/>
                  </a:solidFill>
                  <a:latin typeface="+mn-ea"/>
                </a:rPr>
                <a:t>几个一元一次不等式</a:t>
              </a:r>
              <a:r>
                <a:rPr lang="zh-CN" altLang="en-US" sz="2800" b="1" dirty="0">
                  <a:latin typeface="+mn-ea"/>
                </a:rPr>
                <a:t>合在一起，就组成一个</a:t>
              </a:r>
              <a:r>
                <a:rPr lang="zh-CN" altLang="en-US" sz="2800" b="1" dirty="0">
                  <a:solidFill>
                    <a:srgbClr val="FF0000"/>
                  </a:solidFill>
                  <a:latin typeface="+mj-ea"/>
                  <a:ea typeface="+mj-ea"/>
                </a:rPr>
                <a:t>一元一次不等式组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。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995322" y="3192138"/>
            <a:ext cx="6840760" cy="18227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algn="l">
              <a:lnSpc>
                <a:spcPct val="120000"/>
              </a:lnSpc>
              <a:buFont typeface="Arial" panose="020B0604020202020204"/>
              <a:buChar char=" "/>
            </a:pPr>
            <a:r>
              <a:rPr lang="zh-CN" altLang="en-US" sz="2400" b="1" i="0" dirty="0">
                <a:solidFill>
                  <a:srgbClr val="7030A0"/>
                </a:solidFill>
                <a:latin typeface="+mj-lt"/>
              </a:rPr>
              <a:t>特点： (1)不等式组中只有一个未知数；</a:t>
            </a:r>
            <a:endParaRPr lang="zh-CN" altLang="en-US" sz="2400" b="1" i="0" dirty="0">
              <a:solidFill>
                <a:srgbClr val="7030A0"/>
              </a:solidFill>
              <a:latin typeface="+mj-lt"/>
            </a:endParaRPr>
          </a:p>
          <a:p>
            <a:pPr marL="0" algn="l">
              <a:lnSpc>
                <a:spcPct val="120000"/>
              </a:lnSpc>
              <a:buFont typeface="Arial" panose="020B0604020202020204"/>
              <a:buChar char=" "/>
            </a:pPr>
            <a:r>
              <a:rPr lang="zh-CN" altLang="en-US" sz="2400" b="1" i="0" dirty="0">
                <a:solidFill>
                  <a:srgbClr val="7030A0"/>
                </a:solidFill>
                <a:latin typeface="+mj-lt"/>
              </a:rPr>
              <a:t>              (2)未知数的次数都是1；</a:t>
            </a:r>
            <a:endParaRPr lang="zh-CN" altLang="en-US" sz="2400" b="1" i="0" dirty="0">
              <a:solidFill>
                <a:srgbClr val="7030A0"/>
              </a:solidFill>
              <a:latin typeface="+mj-lt"/>
            </a:endParaRPr>
          </a:p>
          <a:p>
            <a:pPr marL="0" algn="l">
              <a:lnSpc>
                <a:spcPct val="120000"/>
              </a:lnSpc>
              <a:buFont typeface="Arial" panose="020B0604020202020204"/>
              <a:buChar char=" "/>
            </a:pPr>
            <a:r>
              <a:rPr lang="zh-CN" altLang="en-US" sz="2400" b="1" i="0" dirty="0">
                <a:solidFill>
                  <a:srgbClr val="7030A0"/>
                </a:solidFill>
                <a:latin typeface="+mj-lt"/>
              </a:rPr>
              <a:t>              (3)组成不等式的代数式都是整式；</a:t>
            </a:r>
            <a:endParaRPr lang="zh-CN" altLang="en-US" sz="2400" b="1" i="0" dirty="0">
              <a:solidFill>
                <a:srgbClr val="7030A0"/>
              </a:solidFill>
              <a:latin typeface="+mj-lt"/>
            </a:endParaRPr>
          </a:p>
          <a:p>
            <a:pPr marL="0" algn="l">
              <a:lnSpc>
                <a:spcPct val="120000"/>
              </a:lnSpc>
              <a:buFont typeface="Arial" panose="020B0604020202020204"/>
              <a:buChar char=" "/>
            </a:pPr>
            <a:r>
              <a:rPr lang="zh-CN" altLang="en-US" sz="2400" b="1" i="0" dirty="0">
                <a:solidFill>
                  <a:srgbClr val="7030A0"/>
                </a:solidFill>
                <a:latin typeface="+mj-lt"/>
              </a:rPr>
              <a:t>              (4)不等式的数量是两个或者多个。</a:t>
            </a:r>
            <a:endParaRPr lang="zh-CN" altLang="en-US" sz="2400" b="1" i="0" dirty="0">
              <a:solidFill>
                <a:srgbClr val="7030A0"/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1520" y="195486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2400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9552" y="638442"/>
            <a:ext cx="7128792" cy="4931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+mj-ea"/>
              </a:rPr>
              <a:t>下列不等式组是一元一次不等式组的是</a:t>
            </a:r>
            <a:r>
              <a:rPr lang="en-US" altLang="zh-CN" sz="2400" b="1" dirty="0">
                <a:latin typeface="+mj-lt"/>
                <a:ea typeface="+mj-ea"/>
              </a:rPr>
              <a:t>______</a:t>
            </a:r>
            <a:r>
              <a:rPr lang="zh-CN" altLang="en-US" sz="2400" b="1" dirty="0">
                <a:latin typeface="+mj-lt"/>
                <a:ea typeface="+mj-ea"/>
              </a:rPr>
              <a:t>。</a:t>
            </a:r>
            <a:endParaRPr lang="zh-CN" altLang="en-US" sz="2400" b="1" dirty="0">
              <a:latin typeface="+mj-lt"/>
              <a:ea typeface="+mj-ea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912813" y="1281299"/>
          <a:ext cx="7315200" cy="2273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1" name="Equation" r:id="rId1" imgW="7315200" imgH="2273300" progId="Equation.DSMT4">
                  <p:embed/>
                </p:oleObj>
              </mc:Choice>
              <mc:Fallback>
                <p:oleObj name="Equation" r:id="rId1" imgW="7315200" imgH="2273300" progId="Equation.DSMT4">
                  <p:embed/>
                  <p:pic>
                    <p:nvPicPr>
                      <p:cNvPr id="0" name="图片 514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12813" y="1281299"/>
                        <a:ext cx="7315200" cy="22730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5868144" y="669925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③④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59516" y="3693876"/>
            <a:ext cx="5080000" cy="119888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033CC"/>
                </a:solidFill>
              </a:rPr>
              <a:t>一元一次不等式组主要有两种形式：</a:t>
            </a:r>
            <a:endParaRPr lang="en-US" altLang="zh-CN" sz="2400" b="1" dirty="0">
              <a:solidFill>
                <a:srgbClr val="0033CC"/>
              </a:solidFill>
            </a:endParaRPr>
          </a:p>
          <a:p>
            <a:r>
              <a:rPr lang="zh-CN" altLang="en-US" sz="2400" b="1" dirty="0">
                <a:solidFill>
                  <a:srgbClr val="0033CC"/>
                </a:solidFill>
              </a:rPr>
              <a:t>①用大括号将几个不等式括起来；</a:t>
            </a:r>
            <a:endParaRPr lang="en-US" altLang="zh-CN" sz="2400" b="1" dirty="0">
              <a:solidFill>
                <a:srgbClr val="0033CC"/>
              </a:solidFill>
            </a:endParaRPr>
          </a:p>
          <a:p>
            <a:r>
              <a:rPr lang="zh-CN" altLang="en-US" sz="2400" b="1" dirty="0">
                <a:solidFill>
                  <a:srgbClr val="0033CC"/>
                </a:solidFill>
              </a:rPr>
              <a:t>②用多个同方向的不等号连接。</a:t>
            </a:r>
            <a:endParaRPr lang="zh-CN" altLang="en-US" sz="2400" b="1" dirty="0">
              <a:solidFill>
                <a:srgbClr val="0033CC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555776" y="1727700"/>
            <a:ext cx="386280" cy="434880"/>
            <a:chOff x="991200" y="1561860"/>
            <a:chExt cx="386280" cy="4348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r:id="rId3" p14:bwMode="auto">
              <p14:nvContentPartPr>
                <p14:cNvPr id="9" name="墨迹 8"/>
                <p14:cNvContentPartPr/>
                <p14:nvPr/>
              </p14:nvContentPartPr>
              <p14:xfrm>
                <a:off x="1058880" y="1561860"/>
                <a:ext cx="318600" cy="434880"/>
              </p14:xfrm>
            </p:contentPart>
          </mc:Choice>
          <mc:Fallback xmlns="">
            <p:pic>
              <p:nvPicPr>
                <p:cNvPr id="9" name="墨迹 8"/>
              </p:nvPicPr>
              <p:blipFill>
                <a:blip r:embed="rId4"/>
              </p:blipFill>
              <p:spPr>
                <a:xfrm>
                  <a:off x="1058880" y="1561860"/>
                  <a:ext cx="318600" cy="434880"/>
                </a:xfrm>
                <a:prstGeom prst="rect"/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r:id="rId5" p14:bwMode="auto">
              <p14:nvContentPartPr>
                <p14:cNvPr id="11" name="墨迹 10"/>
                <p14:cNvContentPartPr/>
                <p14:nvPr/>
              </p14:nvContentPartPr>
              <p14:xfrm>
                <a:off x="991200" y="1584540"/>
                <a:ext cx="342360" cy="306360"/>
              </p14:xfrm>
            </p:contentPart>
          </mc:Choice>
          <mc:Fallback xmlns="">
            <p:pic>
              <p:nvPicPr>
                <p:cNvPr id="11" name="墨迹 10"/>
              </p:nvPicPr>
              <p:blipFill>
                <a:blip r:embed="rId6"/>
              </p:blipFill>
              <p:spPr>
                <a:xfrm>
                  <a:off x="991200" y="1584540"/>
                  <a:ext cx="342360" cy="306360"/>
                </a:xfrm>
                <a:prstGeom prst="rect"/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r:id="rId7" p14:bwMode="auto">
            <p14:nvContentPartPr>
              <p14:cNvPr id="23" name="墨迹 22"/>
              <p14:cNvContentPartPr/>
              <p14:nvPr/>
            </p14:nvContentPartPr>
            <p14:xfrm>
              <a:off x="7641096" y="1780260"/>
              <a:ext cx="330480" cy="376200"/>
            </p14:xfrm>
          </p:contentPart>
        </mc:Choice>
        <mc:Fallback xmlns="">
          <p:pic>
            <p:nvPicPr>
              <p:cNvPr id="23" name="墨迹 22"/>
            </p:nvPicPr>
            <p:blipFill>
              <a:blip r:embed="rId8"/>
            </p:blipFill>
            <p:spPr>
              <a:xfrm>
                <a:off x="7641096" y="1780260"/>
                <a:ext cx="330480" cy="376200"/>
              </a:xfrm>
              <a:prstGeom prst="rect"/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r:id="rId9" p14:bwMode="auto">
            <p14:nvContentPartPr>
              <p14:cNvPr id="33" name="墨迹 32"/>
              <p14:cNvContentPartPr/>
              <p14:nvPr/>
            </p14:nvContentPartPr>
            <p14:xfrm>
              <a:off x="2535796" y="2982422"/>
              <a:ext cx="382320" cy="351000"/>
            </p14:xfrm>
          </p:contentPart>
        </mc:Choice>
        <mc:Fallback xmlns="">
          <p:pic>
            <p:nvPicPr>
              <p:cNvPr id="33" name="墨迹 32"/>
            </p:nvPicPr>
            <p:blipFill>
              <a:blip r:embed="rId10"/>
            </p:blipFill>
            <p:spPr>
              <a:xfrm>
                <a:off x="2535796" y="2982422"/>
                <a:ext cx="382320" cy="351000"/>
              </a:xfrm>
              <a:prstGeom prst="rect"/>
            </p:spPr>
          </p:pic>
        </mc:Fallback>
      </mc:AlternateContent>
      <p:grpSp>
        <p:nvGrpSpPr>
          <p:cNvPr id="38" name="组合 37"/>
          <p:cNvGrpSpPr/>
          <p:nvPr/>
        </p:nvGrpSpPr>
        <p:grpSpPr>
          <a:xfrm>
            <a:off x="4709912" y="2832576"/>
            <a:ext cx="300240" cy="394200"/>
            <a:chOff x="3127080" y="2727540"/>
            <a:chExt cx="300240" cy="3942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r:id="rId11" p14:bwMode="auto">
              <p14:nvContentPartPr>
                <p14:cNvPr id="35" name="墨迹 34"/>
                <p14:cNvContentPartPr/>
                <p14:nvPr/>
              </p14:nvContentPartPr>
              <p14:xfrm>
                <a:off x="3146880" y="2772180"/>
                <a:ext cx="280440" cy="349560"/>
              </p14:xfrm>
            </p:contentPart>
          </mc:Choice>
          <mc:Fallback xmlns="">
            <p:pic>
              <p:nvPicPr>
                <p:cNvPr id="35" name="墨迹 34"/>
              </p:nvPicPr>
              <p:blipFill>
                <a:blip r:embed="rId12"/>
              </p:blipFill>
              <p:spPr>
                <a:xfrm>
                  <a:off x="3146880" y="2772180"/>
                  <a:ext cx="280440" cy="349560"/>
                </a:xfrm>
                <a:prstGeom prst="rect"/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r:id="rId13" p14:bwMode="auto">
              <p14:nvContentPartPr>
                <p14:cNvPr id="37" name="墨迹 36"/>
                <p14:cNvContentPartPr/>
                <p14:nvPr/>
              </p14:nvContentPartPr>
              <p14:xfrm>
                <a:off x="3127080" y="2727540"/>
                <a:ext cx="210600" cy="355320"/>
              </p14:xfrm>
            </p:contentPart>
          </mc:Choice>
          <mc:Fallback xmlns="">
            <p:pic>
              <p:nvPicPr>
                <p:cNvPr id="37" name="墨迹 36"/>
              </p:nvPicPr>
              <p:blipFill>
                <a:blip r:embed="rId14"/>
              </p:blipFill>
              <p:spPr>
                <a:xfrm>
                  <a:off x="3127080" y="2727540"/>
                  <a:ext cx="210600" cy="355320"/>
                </a:xfrm>
                <a:prstGeom prst="rect"/>
              </p:spPr>
            </p:pic>
          </mc:Fallback>
        </mc:AlternateContent>
      </p:grpSp>
      <p:grpSp>
        <p:nvGrpSpPr>
          <p:cNvPr id="49" name="组合 48"/>
          <p:cNvGrpSpPr/>
          <p:nvPr/>
        </p:nvGrpSpPr>
        <p:grpSpPr>
          <a:xfrm>
            <a:off x="4860032" y="1865580"/>
            <a:ext cx="328680" cy="297000"/>
            <a:chOff x="3329040" y="1611900"/>
            <a:chExt cx="328680" cy="2970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r:id="rId15" p14:bwMode="auto">
              <p14:nvContentPartPr>
                <p14:cNvPr id="47" name="墨迹 46"/>
                <p14:cNvContentPartPr/>
                <p14:nvPr/>
              </p14:nvContentPartPr>
              <p14:xfrm>
                <a:off x="3390600" y="1638180"/>
                <a:ext cx="263520" cy="270720"/>
              </p14:xfrm>
            </p:contentPart>
          </mc:Choice>
          <mc:Fallback xmlns="">
            <p:pic>
              <p:nvPicPr>
                <p:cNvPr id="47" name="墨迹 46"/>
              </p:nvPicPr>
              <p:blipFill>
                <a:blip r:embed="rId16"/>
              </p:blipFill>
              <p:spPr>
                <a:xfrm>
                  <a:off x="3390600" y="1638180"/>
                  <a:ext cx="263520" cy="270720"/>
                </a:xfrm>
                <a:prstGeom prst="rect"/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r:id="rId17" p14:bwMode="auto">
              <p14:nvContentPartPr>
                <p14:cNvPr id="48" name="墨迹 47"/>
                <p14:cNvContentPartPr/>
                <p14:nvPr/>
              </p14:nvContentPartPr>
              <p14:xfrm>
                <a:off x="3329040" y="1611900"/>
                <a:ext cx="328680" cy="290880"/>
              </p14:xfrm>
            </p:contentPart>
          </mc:Choice>
          <mc:Fallback xmlns="">
            <p:pic>
              <p:nvPicPr>
                <p:cNvPr id="48" name="墨迹 47"/>
              </p:nvPicPr>
              <p:blipFill>
                <a:blip r:embed="rId18"/>
              </p:blipFill>
              <p:spPr>
                <a:xfrm>
                  <a:off x="3329040" y="1611900"/>
                  <a:ext cx="328680" cy="290880"/>
                </a:xfrm>
                <a:prstGeom prst="rect"/>
              </p:spPr>
            </p:pic>
          </mc:Fallback>
        </mc:AlternateContent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9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07504" y="195486"/>
            <a:ext cx="1808340" cy="461665"/>
            <a:chOff x="4388275" y="216246"/>
            <a:chExt cx="2194212" cy="718156"/>
          </a:xfrm>
        </p:grpSpPr>
        <p:grpSp>
          <p:nvGrpSpPr>
            <p:cNvPr id="14" name="组合 13"/>
            <p:cNvGrpSpPr/>
            <p:nvPr/>
          </p:nvGrpSpPr>
          <p:grpSpPr>
            <a:xfrm>
              <a:off x="4412902" y="218271"/>
              <a:ext cx="2169585" cy="716129"/>
              <a:chOff x="4412903" y="218271"/>
              <a:chExt cx="2608153" cy="691300"/>
            </a:xfrm>
          </p:grpSpPr>
          <p:sp>
            <p:nvSpPr>
              <p:cNvPr id="16" name="矩形: 单圆角 15"/>
              <p:cNvSpPr/>
              <p:nvPr/>
            </p:nvSpPr>
            <p:spPr>
              <a:xfrm>
                <a:off x="6384604" y="218272"/>
                <a:ext cx="636452" cy="691299"/>
              </a:xfrm>
              <a:prstGeom prst="round1Rect">
                <a:avLst>
                  <a:gd name="adj" fmla="val 50000"/>
                </a:avLst>
              </a:prstGeom>
              <a:solidFill>
                <a:srgbClr val="CAD9F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24" name="矩形: 单圆角 23"/>
              <p:cNvSpPr/>
              <p:nvPr/>
            </p:nvSpPr>
            <p:spPr>
              <a:xfrm>
                <a:off x="6233775" y="221447"/>
                <a:ext cx="636451" cy="688123"/>
              </a:xfrm>
              <a:prstGeom prst="round1Rect">
                <a:avLst>
                  <a:gd name="adj" fmla="val 50000"/>
                </a:avLst>
              </a:prstGeom>
              <a:solidFill>
                <a:srgbClr val="ADC5E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25" name="矩形: 单圆角 24"/>
              <p:cNvSpPr/>
              <p:nvPr/>
            </p:nvSpPr>
            <p:spPr>
              <a:xfrm>
                <a:off x="4412903" y="218271"/>
                <a:ext cx="2291379" cy="691298"/>
              </a:xfrm>
              <a:prstGeom prst="round1Rect">
                <a:avLst>
                  <a:gd name="adj" fmla="val 50000"/>
                </a:avLst>
              </a:prstGeom>
              <a:solidFill>
                <a:srgbClr val="7997C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4388275" y="216246"/>
              <a:ext cx="1930705" cy="7181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尝试</a:t>
              </a:r>
              <a:r>
                <a:rPr lang="en-US" altLang="zh-CN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·</a:t>
              </a:r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交流</a:t>
              </a:r>
              <a:endPara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26" name="文本框 24"/>
          <p:cNvSpPr txBox="1"/>
          <p:nvPr>
            <p:custDataLst>
              <p:tags r:id="rId1"/>
            </p:custDataLst>
          </p:nvPr>
        </p:nvSpPr>
        <p:spPr>
          <a:xfrm>
            <a:off x="539552" y="729438"/>
            <a:ext cx="7785628" cy="93634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）在习题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2.1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第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9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题中，如果要配制的饮料同时满足两个小题的条件，那么你能列出一个不等式组吗？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aphicFrame>
        <p:nvGraphicFramePr>
          <p:cNvPr id="4" name="表格 4"/>
          <p:cNvGraphicFramePr>
            <a:graphicFrameLocks noGrp="1"/>
          </p:cNvGraphicFramePr>
          <p:nvPr/>
        </p:nvGraphicFramePr>
        <p:xfrm>
          <a:off x="971600" y="1737358"/>
          <a:ext cx="6501458" cy="118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74048"/>
                <a:gridCol w="1363705"/>
                <a:gridCol w="136370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solidFill>
                            <a:schemeClr val="tx1"/>
                          </a:solidFill>
                        </a:rPr>
                        <a:t>原料</a:t>
                      </a:r>
                      <a:endParaRPr lang="zh-CN" altLang="en-US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solidFill>
                            <a:schemeClr val="tx1"/>
                          </a:solidFill>
                        </a:rPr>
                        <a:t>甲</a:t>
                      </a:r>
                      <a:endParaRPr lang="zh-CN" altLang="en-US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solidFill>
                            <a:schemeClr val="tx1"/>
                          </a:solidFill>
                        </a:rPr>
                        <a:t>乙</a:t>
                      </a:r>
                      <a:endParaRPr lang="zh-CN" altLang="en-US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solidFill>
                            <a:schemeClr val="tx1"/>
                          </a:solidFill>
                        </a:rPr>
                        <a:t>维生素</a:t>
                      </a:r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C</a:t>
                      </a:r>
                      <a:r>
                        <a:rPr lang="zh-CN" altLang="en-US" sz="2000" b="1" dirty="0">
                          <a:solidFill>
                            <a:schemeClr val="tx1"/>
                          </a:solidFill>
                        </a:rPr>
                        <a:t>的含量</a:t>
                      </a:r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/(</a:t>
                      </a:r>
                      <a:r>
                        <a:rPr lang="zh-CN" altLang="en-US" sz="2000" b="1" dirty="0">
                          <a:solidFill>
                            <a:schemeClr val="tx1"/>
                          </a:solidFill>
                        </a:rPr>
                        <a:t>单位</a:t>
                      </a:r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/kg)</a:t>
                      </a:r>
                      <a:endParaRPr lang="zh-CN" altLang="en-US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600</a:t>
                      </a:r>
                      <a:endParaRPr lang="zh-CN" altLang="en-US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100</a:t>
                      </a:r>
                      <a:endParaRPr lang="zh-CN" altLang="en-US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solidFill>
                            <a:schemeClr val="tx1"/>
                          </a:solidFill>
                        </a:rPr>
                        <a:t>原料价格</a:t>
                      </a:r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/(</a:t>
                      </a:r>
                      <a:r>
                        <a:rPr lang="zh-CN" altLang="en-US" sz="2000" b="1" dirty="0">
                          <a:solidFill>
                            <a:schemeClr val="tx1"/>
                          </a:solidFill>
                        </a:rPr>
                        <a:t>元</a:t>
                      </a:r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/kg)</a:t>
                      </a:r>
                      <a:endParaRPr lang="zh-CN" altLang="en-US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zh-CN" altLang="en-US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zh-CN" altLang="en-US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8" name="文本框 67"/>
          <p:cNvSpPr txBox="1"/>
          <p:nvPr/>
        </p:nvSpPr>
        <p:spPr>
          <a:xfrm>
            <a:off x="758190" y="2966720"/>
            <a:ext cx="7494905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+mj-lt"/>
                <a:ea typeface="+mj-ea"/>
              </a:rPr>
              <a:t>①要求</a:t>
            </a:r>
            <a:r>
              <a:rPr lang="zh-CN" altLang="en-US" sz="2400" b="1" dirty="0">
                <a:latin typeface="+mj-lt"/>
                <a:ea typeface="+mj-ea"/>
                <a:sym typeface="+mn-ea"/>
              </a:rPr>
              <a:t>1</a:t>
            </a:r>
            <a:r>
              <a:rPr lang="en-US" altLang="zh-CN" sz="2400" b="1" dirty="0">
                <a:latin typeface="+mj-lt"/>
                <a:ea typeface="+mj-ea"/>
                <a:sym typeface="+mn-ea"/>
              </a:rPr>
              <a:t>0kg</a:t>
            </a:r>
            <a:r>
              <a:rPr lang="zh-CN" altLang="en-US" sz="2400" b="1" dirty="0">
                <a:latin typeface="+mj-lt"/>
                <a:ea typeface="+mj-ea"/>
                <a:sym typeface="+mn-ea"/>
              </a:rPr>
              <a:t>这种饮料中</a:t>
            </a:r>
            <a:r>
              <a:rPr lang="zh-CN" altLang="en-US" sz="2400" b="1" dirty="0">
                <a:latin typeface="+mj-lt"/>
                <a:ea typeface="+mj-ea"/>
              </a:rPr>
              <a:t>至少含有4200单位的维生素C；</a:t>
            </a:r>
            <a:endParaRPr lang="en-US" altLang="zh-CN" sz="2400" b="1" dirty="0">
              <a:latin typeface="+mj-lt"/>
              <a:ea typeface="+mj-ea"/>
            </a:endParaRPr>
          </a:p>
          <a:p>
            <a:r>
              <a:rPr lang="zh-CN" altLang="en-US" sz="2400" b="1" dirty="0">
                <a:latin typeface="+mj-lt"/>
                <a:ea typeface="+mj-ea"/>
              </a:rPr>
              <a:t>②要求调制</a:t>
            </a:r>
            <a:r>
              <a:rPr lang="zh-CN" altLang="en-US" sz="2400" b="1" dirty="0">
                <a:latin typeface="+mj-lt"/>
                <a:ea typeface="+mj-ea"/>
                <a:sym typeface="+mn-ea"/>
              </a:rPr>
              <a:t>1</a:t>
            </a:r>
            <a:r>
              <a:rPr lang="en-US" altLang="zh-CN" sz="2400" b="1" dirty="0">
                <a:latin typeface="+mj-lt"/>
                <a:ea typeface="+mj-ea"/>
                <a:sym typeface="+mn-ea"/>
              </a:rPr>
              <a:t>0kg</a:t>
            </a:r>
            <a:r>
              <a:rPr lang="zh-CN" altLang="en-US" sz="2400" b="1" dirty="0">
                <a:latin typeface="+mj-lt"/>
                <a:ea typeface="+mj-ea"/>
                <a:sym typeface="+mn-ea"/>
              </a:rPr>
              <a:t>这种饮料的原料费用</a:t>
            </a:r>
            <a:r>
              <a:rPr lang="zh-CN" altLang="en-US" sz="2400" b="1" dirty="0">
                <a:latin typeface="+mj-lt"/>
                <a:ea typeface="+mj-ea"/>
              </a:rPr>
              <a:t>不超过</a:t>
            </a:r>
            <a:r>
              <a:rPr lang="en-US" altLang="zh-CN" sz="2400" b="1" dirty="0">
                <a:latin typeface="+mj-lt"/>
                <a:ea typeface="+mj-ea"/>
              </a:rPr>
              <a:t>72</a:t>
            </a:r>
            <a:r>
              <a:rPr lang="zh-CN" altLang="en-US" sz="2400" b="1" dirty="0">
                <a:latin typeface="+mj-lt"/>
                <a:ea typeface="+mj-ea"/>
              </a:rPr>
              <a:t>元。</a:t>
            </a:r>
            <a:endParaRPr lang="zh-CN" altLang="en-US" sz="2400" b="1" dirty="0">
              <a:latin typeface="+mj-lt"/>
              <a:ea typeface="+mj-ea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179070" y="3994150"/>
            <a:ext cx="4541520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设需甲种原料的质量为</a:t>
            </a:r>
            <a:r>
              <a:rPr lang="zh-CN" altLang="en-US" sz="2800" b="1" i="1" dirty="0">
                <a:solidFill>
                  <a:srgbClr val="FF0000"/>
                </a:solidFill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</a:rPr>
              <a:t> kg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4643670" y="3796885"/>
          <a:ext cx="4198440" cy="116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1" name="Equation" r:id="rId2" imgW="4203065" imgH="1168400" progId="Equation.DSMT4">
                  <p:embed/>
                </p:oleObj>
              </mc:Choice>
              <mc:Fallback>
                <p:oleObj name="Equation" r:id="rId2" imgW="4203065" imgH="1168400" progId="Equation.DSMT4">
                  <p:embed/>
                  <p:pic>
                    <p:nvPicPr>
                      <p:cNvPr id="0" name="图片 5140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643670" y="3796885"/>
                        <a:ext cx="4198440" cy="1168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7504" y="195486"/>
            <a:ext cx="1808340" cy="461665"/>
            <a:chOff x="4388275" y="216246"/>
            <a:chExt cx="2194212" cy="718156"/>
          </a:xfrm>
        </p:grpSpPr>
        <p:grpSp>
          <p:nvGrpSpPr>
            <p:cNvPr id="4" name="组合 3"/>
            <p:cNvGrpSpPr/>
            <p:nvPr/>
          </p:nvGrpSpPr>
          <p:grpSpPr>
            <a:xfrm>
              <a:off x="4412902" y="218271"/>
              <a:ext cx="2169585" cy="716129"/>
              <a:chOff x="4412903" y="218271"/>
              <a:chExt cx="2608153" cy="691300"/>
            </a:xfrm>
          </p:grpSpPr>
          <p:sp>
            <p:nvSpPr>
              <p:cNvPr id="6" name="矩形: 单圆角 5"/>
              <p:cNvSpPr/>
              <p:nvPr/>
            </p:nvSpPr>
            <p:spPr>
              <a:xfrm>
                <a:off x="6384604" y="218272"/>
                <a:ext cx="636452" cy="691299"/>
              </a:xfrm>
              <a:prstGeom prst="round1Rect">
                <a:avLst>
                  <a:gd name="adj" fmla="val 50000"/>
                </a:avLst>
              </a:prstGeom>
              <a:solidFill>
                <a:srgbClr val="CAD9F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7" name="矩形: 单圆角 6"/>
              <p:cNvSpPr/>
              <p:nvPr/>
            </p:nvSpPr>
            <p:spPr>
              <a:xfrm>
                <a:off x="6233775" y="221447"/>
                <a:ext cx="636451" cy="688123"/>
              </a:xfrm>
              <a:prstGeom prst="round1Rect">
                <a:avLst>
                  <a:gd name="adj" fmla="val 50000"/>
                </a:avLst>
              </a:prstGeom>
              <a:solidFill>
                <a:srgbClr val="ADC5E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8" name="矩形: 单圆角 7"/>
              <p:cNvSpPr/>
              <p:nvPr/>
            </p:nvSpPr>
            <p:spPr>
              <a:xfrm>
                <a:off x="4412903" y="218271"/>
                <a:ext cx="2291379" cy="691298"/>
              </a:xfrm>
              <a:prstGeom prst="round1Rect">
                <a:avLst>
                  <a:gd name="adj" fmla="val 50000"/>
                </a:avLst>
              </a:prstGeom>
              <a:solidFill>
                <a:srgbClr val="7997C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4388275" y="216246"/>
              <a:ext cx="1930705" cy="7181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尝试</a:t>
              </a:r>
              <a:r>
                <a:rPr lang="en-US" altLang="zh-CN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·</a:t>
              </a:r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交流</a:t>
              </a:r>
              <a:endPara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9" name="文本框 24"/>
          <p:cNvSpPr txBox="1"/>
          <p:nvPr>
            <p:custDataLst>
              <p:tags r:id="rId1"/>
            </p:custDataLst>
          </p:nvPr>
        </p:nvSpPr>
        <p:spPr>
          <a:xfrm>
            <a:off x="539552" y="729438"/>
            <a:ext cx="7785628" cy="93634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）你能尝试找出符合下面一元一次不等式组的未知数的值吗？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63888" y="1424665"/>
            <a:ext cx="17972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4(</a:t>
            </a:r>
            <a:r>
              <a:rPr lang="en-US" altLang="zh-CN" sz="2400" b="1" i="1" dirty="0">
                <a:solidFill>
                  <a:srgbClr val="FF0000"/>
                </a:solidFill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</a:rPr>
              <a:t>+5)</a:t>
            </a:r>
            <a:r>
              <a:rPr lang="zh-CN" altLang="en-US" sz="2400" b="1" dirty="0">
                <a:solidFill>
                  <a:srgbClr val="FF0000"/>
                </a:solidFill>
              </a:rPr>
              <a:t>＞</a:t>
            </a:r>
            <a:r>
              <a:rPr lang="en-US" altLang="zh-CN" sz="2400" b="1" dirty="0">
                <a:solidFill>
                  <a:srgbClr val="FF0000"/>
                </a:solidFill>
              </a:rPr>
              <a:t>124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63888" y="2093698"/>
            <a:ext cx="16241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4(</a:t>
            </a:r>
            <a:r>
              <a:rPr lang="en-US" altLang="zh-CN" sz="2400" b="1" i="1" dirty="0">
                <a:solidFill>
                  <a:srgbClr val="FF0000"/>
                </a:solidFill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400" b="1" dirty="0">
                <a:solidFill>
                  <a:srgbClr val="FF0000"/>
                </a:solidFill>
              </a:rPr>
              <a:t>6)</a:t>
            </a:r>
            <a:r>
              <a:rPr lang="zh-CN" altLang="en-US" sz="2400" b="1" dirty="0">
                <a:solidFill>
                  <a:srgbClr val="FF0000"/>
                </a:solidFill>
              </a:rPr>
              <a:t>＜</a:t>
            </a:r>
            <a:r>
              <a:rPr lang="en-US" altLang="zh-CN" sz="2400" b="1" dirty="0">
                <a:solidFill>
                  <a:srgbClr val="FF0000"/>
                </a:solidFill>
              </a:rPr>
              <a:t>96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3373388" y="1686275"/>
            <a:ext cx="212616" cy="754744"/>
          </a:xfrm>
          <a:prstGeom prst="leftBrac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grpSp>
        <p:nvGrpSpPr>
          <p:cNvPr id="14" name="组合 13"/>
          <p:cNvGrpSpPr/>
          <p:nvPr/>
        </p:nvGrpSpPr>
        <p:grpSpPr>
          <a:xfrm>
            <a:off x="732656" y="2795149"/>
            <a:ext cx="7592695" cy="1152525"/>
            <a:chOff x="899592" y="1241698"/>
            <a:chExt cx="7592695" cy="1152525"/>
          </a:xfrm>
        </p:grpSpPr>
        <p:sp>
          <p:nvSpPr>
            <p:cNvPr id="15" name="矩形: 圆角 14"/>
            <p:cNvSpPr/>
            <p:nvPr/>
          </p:nvSpPr>
          <p:spPr>
            <a:xfrm>
              <a:off x="899592" y="1242333"/>
              <a:ext cx="7592695" cy="1151890"/>
            </a:xfrm>
            <a:prstGeom prst="roundRect">
              <a:avLst/>
            </a:prstGeom>
            <a:solidFill>
              <a:srgbClr val="FFFFD9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929437" y="1241698"/>
              <a:ext cx="7491730" cy="112458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fontAlgn="auto">
                <a:lnSpc>
                  <a:spcPct val="120000"/>
                </a:lnSpc>
              </a:pPr>
              <a:r>
                <a:rPr lang="zh-CN" altLang="en-US" sz="2800" b="1" dirty="0">
                  <a:latin typeface="+mn-ea"/>
                </a:rPr>
                <a:t>    一元一次不等式组中</a:t>
              </a:r>
              <a:r>
                <a:rPr lang="zh-CN" altLang="en-US" sz="2800" b="1" dirty="0">
                  <a:solidFill>
                    <a:srgbClr val="0066FF"/>
                  </a:solidFill>
                  <a:latin typeface="+mn-ea"/>
                </a:rPr>
                <a:t>各个不等式的解集的公共部分</a:t>
              </a:r>
              <a:r>
                <a:rPr lang="zh-CN" altLang="en-US" sz="2800" b="1" dirty="0">
                  <a:latin typeface="+mn-ea"/>
                </a:rPr>
                <a:t>，叫作这个</a:t>
              </a:r>
              <a:r>
                <a:rPr lang="zh-CN" altLang="en-US" sz="2800" b="1" dirty="0">
                  <a:solidFill>
                    <a:srgbClr val="FF0000"/>
                  </a:solidFill>
                  <a:latin typeface="+mj-ea"/>
                  <a:ea typeface="+mj-ea"/>
                </a:rPr>
                <a:t>一元一次不等式组的解集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。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762472" y="4140361"/>
            <a:ext cx="7690485" cy="521970"/>
          </a:xfrm>
          <a:prstGeom prst="rect">
            <a:avLst/>
          </a:prstGeom>
          <a:solidFill>
            <a:srgbClr val="E2F4FD"/>
          </a:solidFill>
        </p:spPr>
        <p:txBody>
          <a:bodyPr wrap="none" rtlCol="0">
            <a:spAutoFit/>
          </a:bodyPr>
          <a:lstStyle/>
          <a:p>
            <a:r>
              <a:rPr lang="zh-CN" altLang="en-US" sz="2800" b="1" dirty="0"/>
              <a:t>求这个不等式组解集的过程，叫作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解不等式组</a:t>
            </a:r>
            <a:r>
              <a:rPr lang="zh-CN" altLang="en-US" sz="2800" b="1" dirty="0"/>
              <a:t>。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3058641" y="3321862"/>
            <a:ext cx="2358000" cy="235150"/>
          </a:xfrm>
          <a:prstGeom prst="rect">
            <a:avLst/>
          </a:prstGeom>
          <a:pattFill prst="wdUpDiag">
            <a:fgClr>
              <a:schemeClr val="accent6">
                <a:lumMod val="7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8"/>
          <p:cNvGrpSpPr/>
          <p:nvPr/>
        </p:nvGrpSpPr>
        <p:grpSpPr>
          <a:xfrm>
            <a:off x="3923928" y="33994"/>
            <a:ext cx="3448769" cy="1324906"/>
            <a:chOff x="3361217" y="2064370"/>
            <a:chExt cx="3448694" cy="1325336"/>
          </a:xfrm>
        </p:grpSpPr>
        <p:grpSp>
          <p:nvGrpSpPr>
            <p:cNvPr id="5" name="组合 3"/>
            <p:cNvGrpSpPr/>
            <p:nvPr/>
          </p:nvGrpSpPr>
          <p:grpSpPr>
            <a:xfrm>
              <a:off x="3361217" y="2064370"/>
              <a:ext cx="3448694" cy="1199922"/>
              <a:chOff x="831366" y="2469124"/>
              <a:chExt cx="3448694" cy="1199922"/>
            </a:xfrm>
          </p:grpSpPr>
          <p:sp>
            <p:nvSpPr>
              <p:cNvPr id="7" name="文本框 4"/>
              <p:cNvSpPr txBox="1"/>
              <p:nvPr/>
            </p:nvSpPr>
            <p:spPr>
              <a:xfrm>
                <a:off x="965551" y="2469124"/>
                <a:ext cx="3289283" cy="65705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eaLnBrk="1" hangingPunct="1">
                  <a:lnSpc>
                    <a:spcPct val="150000"/>
                  </a:lnSpc>
                </a:pPr>
                <a:r>
                  <a:rPr lang="en-US" altLang="zh-CN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x </a:t>
                </a:r>
                <a:r>
                  <a:rPr lang="en-US" altLang="zh-CN" sz="2800" b="1" dirty="0">
                    <a:latin typeface="+mn-ea"/>
                  </a:rPr>
                  <a:t>-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 1 &gt; </a:t>
                </a:r>
                <a:r>
                  <a:rPr lang="en-US" altLang="zh-CN" sz="2800" b="1" dirty="0">
                    <a:latin typeface="+mn-ea"/>
                  </a:rPr>
                  <a:t>-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x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，    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①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8" name="文本框 5"/>
              <p:cNvSpPr txBox="1"/>
              <p:nvPr/>
            </p:nvSpPr>
            <p:spPr>
              <a:xfrm>
                <a:off x="990777" y="3011987"/>
                <a:ext cx="3289283" cy="65705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eaLnBrk="1" hangingPunct="1">
                  <a:lnSpc>
                    <a:spcPct val="150000"/>
                  </a:lnSpc>
                </a:pPr>
                <a:r>
                  <a:rPr lang="en-US" altLang="zh-CN" sz="2800" b="1" i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   x &lt;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 3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。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            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②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9" name="左大括号 8"/>
              <p:cNvSpPr/>
              <p:nvPr/>
            </p:nvSpPr>
            <p:spPr>
              <a:xfrm>
                <a:off x="831366" y="2810547"/>
                <a:ext cx="180971" cy="797183"/>
              </a:xfrm>
              <a:prstGeom prst="leftBrac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aphicFrame>
          <p:nvGraphicFramePr>
            <p:cNvPr id="6" name="对象 7"/>
            <p:cNvGraphicFramePr>
              <a:graphicFrameLocks noChangeAspect="1"/>
            </p:cNvGraphicFramePr>
            <p:nvPr/>
          </p:nvGraphicFramePr>
          <p:xfrm>
            <a:off x="3574223" y="2666864"/>
            <a:ext cx="293653" cy="7228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41" name="" r:id="rId1" imgW="165100" imgH="405765" progId="Equation.DSMT4">
                    <p:embed/>
                  </p:oleObj>
                </mc:Choice>
                <mc:Fallback>
                  <p:oleObj name="" r:id="rId1" imgW="165100" imgH="405765" progId="Equation.DSMT4">
                    <p:embed/>
                    <p:pic>
                      <p:nvPicPr>
                        <p:cNvPr id="0" name="对象 7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574223" y="2666864"/>
                          <a:ext cx="293653" cy="72284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827584" y="410332"/>
            <a:ext cx="3024336" cy="504056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defPPr>
              <a:defRPr lang="zh-CN"/>
            </a:defPPr>
            <a:lvl1pPr eaLnBrk="1" hangingPunct="1">
              <a:spcBef>
                <a:spcPct val="20000"/>
              </a:spcBef>
              <a:defRPr sz="2400" b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微软雅黑" panose="020B0503020204020204" pitchFamily="34" charset="-122"/>
              </a:defRPr>
            </a:lvl1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2800" dirty="0">
                <a:solidFill>
                  <a:schemeClr val="bg1"/>
                </a:solidFill>
                <a:highlight>
                  <a:srgbClr val="0066FF"/>
                </a:highlight>
                <a:ea typeface="黑体" panose="02010609060101010101" pitchFamily="49" charset="-122"/>
              </a:rPr>
              <a:t>例</a:t>
            </a:r>
            <a:r>
              <a:rPr lang="en-US" altLang="zh-CN" sz="2800" dirty="0">
                <a:solidFill>
                  <a:schemeClr val="bg1"/>
                </a:solidFill>
                <a:highlight>
                  <a:srgbClr val="0066FF"/>
                </a:highlight>
                <a:ea typeface="黑体" panose="02010609060101010101" pitchFamily="49" charset="-122"/>
              </a:rPr>
              <a:t>1</a:t>
            </a:r>
            <a:r>
              <a:rPr lang="en-US" altLang="zh-CN" sz="2800" dirty="0">
                <a:solidFill>
                  <a:srgbClr val="00B0F0"/>
                </a:solidFill>
                <a:ea typeface="黑体" panose="02010609060101010101" pitchFamily="49" charset="-122"/>
              </a:rPr>
              <a:t> 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解不等式组：</a:t>
            </a:r>
            <a:endParaRPr lang="en-US" altLang="zh-CN" sz="2800" dirty="0"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899592" y="1378797"/>
            <a:ext cx="7170365" cy="1684244"/>
            <a:chOff x="642549" y="1231303"/>
            <a:chExt cx="7170357" cy="1685002"/>
          </a:xfrm>
        </p:grpSpPr>
        <p:sp>
          <p:nvSpPr>
            <p:cNvPr id="13" name="文本框 9"/>
            <p:cNvSpPr txBox="1"/>
            <p:nvPr/>
          </p:nvSpPr>
          <p:spPr>
            <a:xfrm>
              <a:off x="642549" y="1231303"/>
              <a:ext cx="7170357" cy="168500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50000"/>
                </a:lnSpc>
                <a:buNone/>
              </a:pP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解：解不等式①，得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    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x 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&gt;     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。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 eaLnBrk="1" hangingPunct="1">
                <a:lnSpc>
                  <a:spcPct val="150000"/>
                </a:lnSpc>
                <a:buNone/>
              </a:pP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解不等式②，得   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x 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&lt; 6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。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 eaLnBrk="1" hangingPunct="1">
                <a:lnSpc>
                  <a:spcPct val="150000"/>
                </a:lnSpc>
                <a:buNone/>
              </a:pP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在同一条数轴上表示不等式①②的解集，如图所示。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14" name="对象 10"/>
            <p:cNvGraphicFramePr>
              <a:graphicFrameLocks noChangeAspect="1"/>
            </p:cNvGraphicFramePr>
            <p:nvPr/>
          </p:nvGraphicFramePr>
          <p:xfrm>
            <a:off x="4287369" y="1322496"/>
            <a:ext cx="242689" cy="59738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" name="Equation" r:id="rId3" imgW="3962400" imgH="9753600" progId="Equation.DSMT4">
                    <p:embed/>
                  </p:oleObj>
                </mc:Choice>
                <mc:Fallback>
                  <p:oleObj name="Equation" r:id="rId3" imgW="3962400" imgH="9753600" progId="Equation.DSMT4">
                    <p:embed/>
                    <p:pic>
                      <p:nvPicPr>
                        <p:cNvPr id="0" name="对象 10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287369" y="1322496"/>
                          <a:ext cx="242689" cy="59738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7" name="组合 46"/>
          <p:cNvGrpSpPr/>
          <p:nvPr/>
        </p:nvGrpSpPr>
        <p:grpSpPr>
          <a:xfrm>
            <a:off x="1907704" y="3454616"/>
            <a:ext cx="4540250" cy="514350"/>
            <a:chOff x="1907704" y="3454616"/>
            <a:chExt cx="4540250" cy="514350"/>
          </a:xfrm>
        </p:grpSpPr>
        <p:grpSp>
          <p:nvGrpSpPr>
            <p:cNvPr id="46" name="组合 45"/>
            <p:cNvGrpSpPr/>
            <p:nvPr/>
          </p:nvGrpSpPr>
          <p:grpSpPr>
            <a:xfrm>
              <a:off x="1907704" y="3454616"/>
              <a:ext cx="4540250" cy="112713"/>
              <a:chOff x="1907704" y="3454616"/>
              <a:chExt cx="4540250" cy="112713"/>
            </a:xfrm>
          </p:grpSpPr>
          <p:cxnSp>
            <p:nvCxnSpPr>
              <p:cNvPr id="18" name="直接箭头连接符 17"/>
              <p:cNvCxnSpPr/>
              <p:nvPr/>
            </p:nvCxnSpPr>
            <p:spPr>
              <a:xfrm>
                <a:off x="1907704" y="3567329"/>
                <a:ext cx="4540250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2487142" y="3454616"/>
                <a:ext cx="0" cy="10636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2907829" y="3454616"/>
                <a:ext cx="0" cy="10636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3328517" y="3454616"/>
                <a:ext cx="0" cy="10636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3747617" y="3454616"/>
                <a:ext cx="0" cy="10636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4168304" y="3454616"/>
                <a:ext cx="0" cy="10636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4588992" y="3454616"/>
                <a:ext cx="0" cy="10636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5008092" y="3454616"/>
                <a:ext cx="0" cy="10636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>
                <a:off x="5849467" y="3454616"/>
                <a:ext cx="0" cy="10636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5428779" y="3454616"/>
                <a:ext cx="0" cy="10636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" name="矩形 27"/>
            <p:cNvSpPr/>
            <p:nvPr/>
          </p:nvSpPr>
          <p:spPr>
            <a:xfrm>
              <a:off x="2206154" y="3500654"/>
              <a:ext cx="441325" cy="46196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-1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736379" y="3500654"/>
              <a:ext cx="338138" cy="46196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0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3177704" y="3500654"/>
              <a:ext cx="338138" cy="46196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1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3587279" y="3500654"/>
              <a:ext cx="338138" cy="46196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2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4009554" y="3500654"/>
              <a:ext cx="338138" cy="46196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3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4423892" y="3494304"/>
              <a:ext cx="338137" cy="46196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4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857279" y="3507004"/>
              <a:ext cx="338138" cy="46196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5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5271617" y="3500654"/>
              <a:ext cx="338137" cy="46196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6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5679604" y="3500654"/>
              <a:ext cx="338138" cy="46196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7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39" name="肘形连接符 33"/>
          <p:cNvCxnSpPr/>
          <p:nvPr/>
        </p:nvCxnSpPr>
        <p:spPr>
          <a:xfrm flipV="1">
            <a:off x="3041179" y="3308566"/>
            <a:ext cx="3384550" cy="246063"/>
          </a:xfrm>
          <a:prstGeom prst="bentConnector3">
            <a:avLst>
              <a:gd name="adj1" fmla="val 70"/>
            </a:avLst>
          </a:prstGeom>
          <a:ln w="19050">
            <a:solidFill>
              <a:srgbClr val="00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肘形连接符 34"/>
          <p:cNvCxnSpPr/>
          <p:nvPr/>
        </p:nvCxnSpPr>
        <p:spPr>
          <a:xfrm rot="10800000">
            <a:off x="2582392" y="3186329"/>
            <a:ext cx="2835275" cy="339725"/>
          </a:xfrm>
          <a:prstGeom prst="bentConnector3">
            <a:avLst>
              <a:gd name="adj1" fmla="val -486"/>
            </a:avLst>
          </a:prstGeom>
          <a:ln w="19050">
            <a:solidFill>
              <a:srgbClr val="00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椭圆 40"/>
          <p:cNvSpPr/>
          <p:nvPr/>
        </p:nvSpPr>
        <p:spPr>
          <a:xfrm>
            <a:off x="5389093" y="3522086"/>
            <a:ext cx="84137" cy="84137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2998317" y="3529229"/>
            <a:ext cx="84137" cy="84137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17" name="对象 35"/>
          <p:cNvGraphicFramePr>
            <a:graphicFrameLocks noChangeAspect="1"/>
          </p:cNvGraphicFramePr>
          <p:nvPr/>
        </p:nvGraphicFramePr>
        <p:xfrm>
          <a:off x="2949580" y="3696909"/>
          <a:ext cx="242677" cy="597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5" imgW="165100" imgH="405765" progId="Equation.DSMT4">
                  <p:embed/>
                </p:oleObj>
              </mc:Choice>
              <mc:Fallback>
                <p:oleObj name="" r:id="rId5" imgW="165100" imgH="405765" progId="Equation.DSMT4">
                  <p:embed/>
                  <p:pic>
                    <p:nvPicPr>
                      <p:cNvPr id="0" name="对象 3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49580" y="3696909"/>
                        <a:ext cx="242677" cy="5974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3" name="组合 42"/>
          <p:cNvGrpSpPr/>
          <p:nvPr/>
        </p:nvGrpSpPr>
        <p:grpSpPr>
          <a:xfrm>
            <a:off x="899592" y="4183080"/>
            <a:ext cx="6003925" cy="645160"/>
            <a:chOff x="1273729" y="4101450"/>
            <a:chExt cx="6003634" cy="645088"/>
          </a:xfrm>
        </p:grpSpPr>
        <p:sp>
          <p:nvSpPr>
            <p:cNvPr id="44" name="文本框 37"/>
            <p:cNvSpPr txBox="1"/>
            <p:nvPr/>
          </p:nvSpPr>
          <p:spPr>
            <a:xfrm>
              <a:off x="1273729" y="4101450"/>
              <a:ext cx="6003634" cy="6450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  <a:buNone/>
              </a:pP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因此，原不等式组的解集是     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&lt; 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x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 &lt; 6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。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45" name="对象 38"/>
            <p:cNvGraphicFramePr>
              <a:graphicFrameLocks noChangeAspect="1"/>
            </p:cNvGraphicFramePr>
            <p:nvPr/>
          </p:nvGraphicFramePr>
          <p:xfrm>
            <a:off x="5161045" y="4149068"/>
            <a:ext cx="242689" cy="59738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" name="Equation" r:id="rId7" imgW="3962400" imgH="9753600" progId="Equation.DSMT4">
                    <p:embed/>
                  </p:oleObj>
                </mc:Choice>
                <mc:Fallback>
                  <p:oleObj name="Equation" r:id="rId7" imgW="3962400" imgH="9753600" progId="Equation.DSMT4">
                    <p:embed/>
                    <p:pic>
                      <p:nvPicPr>
                        <p:cNvPr id="0" name="对象 38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5161045" y="4149068"/>
                          <a:ext cx="242689" cy="59738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9" name="对话气泡: 圆角矩形 48"/>
          <p:cNvSpPr/>
          <p:nvPr/>
        </p:nvSpPr>
        <p:spPr>
          <a:xfrm>
            <a:off x="5704033" y="3638764"/>
            <a:ext cx="1584176" cy="426503"/>
          </a:xfrm>
          <a:prstGeom prst="wedgeRoundRectCallout">
            <a:avLst>
              <a:gd name="adj1" fmla="val -73744"/>
              <a:gd name="adj2" fmla="val -104251"/>
              <a:gd name="adj3" fmla="val 16667"/>
            </a:avLst>
          </a:prstGeom>
          <a:solidFill>
            <a:srgbClr val="6685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公共部分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1" grpId="0" animBg="1"/>
      <p:bldP spid="37" grpId="0" animBg="1"/>
      <p:bldP spid="49" grpId="0" animBg="1"/>
    </p:bldLst>
  </p:timing>
</p:sld>
</file>

<file path=ppt/tags/tag1.xml><?xml version="1.0" encoding="utf-8"?>
<p:tagLst xmlns:p="http://schemas.openxmlformats.org/presentationml/2006/main">
  <p:tag name="AS_UNIQUEID" val="1379"/>
  <p:tag name="KSO_WM_BEAUTIFY_FLAG" val=""/>
</p:tagLst>
</file>

<file path=ppt/tags/tag2.xml><?xml version="1.0" encoding="utf-8"?>
<p:tagLst xmlns:p="http://schemas.openxmlformats.org/presentationml/2006/main">
  <p:tag name="AS_UNIQUEID" val="1379"/>
  <p:tag name="KSO_WM_BEAUTIFY_FLAG" val=""/>
</p:tagLst>
</file>

<file path=ppt/tags/tag3.xml><?xml version="1.0" encoding="utf-8"?>
<p:tagLst xmlns:p="http://schemas.openxmlformats.org/presentationml/2006/main">
  <p:tag name="AS_UNIQUEID" val="1379"/>
  <p:tag name="KSO_WM_BEAUTIFY_FLAG" val="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2391</Words>
  <Application>WPS 演示</Application>
  <PresentationFormat>全屏显示(16:9)</PresentationFormat>
  <Paragraphs>408</Paragraphs>
  <Slides>23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30</vt:i4>
      </vt:variant>
      <vt:variant>
        <vt:lpstr>幻灯片标题</vt:lpstr>
      </vt:variant>
      <vt:variant>
        <vt:i4>23</vt:i4>
      </vt:variant>
    </vt:vector>
  </HeadingPairs>
  <TitlesOfParts>
    <vt:vector size="66" baseType="lpstr">
      <vt:lpstr>Arial</vt:lpstr>
      <vt:lpstr>宋体</vt:lpstr>
      <vt:lpstr>Wingdings</vt:lpstr>
      <vt:lpstr>Times New Roman</vt:lpstr>
      <vt:lpstr>黑体</vt:lpstr>
      <vt:lpstr>华文中宋</vt:lpstr>
      <vt:lpstr>楷体</vt:lpstr>
      <vt:lpstr>Times New Roman</vt:lpstr>
      <vt:lpstr>Arial</vt:lpstr>
      <vt:lpstr>微软雅黑</vt:lpstr>
      <vt:lpstr>Arial Unicode MS</vt:lpstr>
      <vt:lpstr>等线</vt:lpstr>
      <vt:lpstr>第一PPT，www.1ppt.com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唐唐唐小糖1</cp:lastModifiedBy>
  <cp:revision>5</cp:revision>
  <dcterms:created xsi:type="dcterms:W3CDTF">2018-12-07T09:49:00Z</dcterms:created>
  <dcterms:modified xsi:type="dcterms:W3CDTF">2026-01-09T00:16:15Z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96521E4AFB274B6CAB8317C72D4E831F_12</vt:lpwstr>
  </property>
</Properties>
</file>