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01" r:id="rId5"/>
    <p:sldId id="302" r:id="rId6"/>
    <p:sldId id="315" r:id="rId7"/>
    <p:sldId id="311" r:id="rId8"/>
    <p:sldId id="306" r:id="rId9"/>
    <p:sldId id="340" r:id="rId10"/>
    <p:sldId id="325" r:id="rId11"/>
    <p:sldId id="312" r:id="rId12"/>
    <p:sldId id="332" r:id="rId13"/>
    <p:sldId id="336" r:id="rId14"/>
    <p:sldId id="341" r:id="rId15"/>
    <p:sldId id="330" r:id="rId16"/>
    <p:sldId id="331" r:id="rId17"/>
    <p:sldId id="342" r:id="rId18"/>
    <p:sldId id="308" r:id="rId19"/>
    <p:sldId id="327" r:id="rId20"/>
    <p:sldId id="309" r:id="rId21"/>
    <p:sldId id="326" r:id="rId22"/>
    <p:sldId id="343" r:id="rId23"/>
    <p:sldId id="307" r:id="rId24"/>
    <p:sldId id="303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33CC"/>
    <a:srgbClr val="56B5DA"/>
    <a:srgbClr val="0066FF"/>
    <a:srgbClr val="E7F9F4"/>
    <a:srgbClr val="FFFEEF"/>
    <a:srgbClr val="FFCC99"/>
    <a:srgbClr val="FFFFFF"/>
    <a:srgbClr val="7F7F7F"/>
    <a:srgbClr val="2730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/>
    <p:restoredTop sz="96314" autoAdjust="0"/>
  </p:normalViewPr>
  <p:slideViewPr>
    <p:cSldViewPr>
      <p:cViewPr varScale="1">
        <p:scale>
          <a:sx n="150" d="100"/>
          <a:sy n="150" d="100"/>
        </p:scale>
        <p:origin x="474" y="120"/>
      </p:cViewPr>
      <p:guideLst>
        <p:guide orient="horz" pos="158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932C-E8B6-44D0-A35E-BAED5439DF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5400000">
            <a:off x="-169752" y="169753"/>
            <a:ext cx="4227936" cy="3888432"/>
          </a:xfrm>
          <a:prstGeom prst="triangle">
            <a:avLst>
              <a:gd name="adj" fmla="val 0"/>
            </a:avLst>
          </a:prstGeom>
          <a:solidFill>
            <a:srgbClr val="273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 rot="18900000">
            <a:off x="1675926" y="618677"/>
            <a:ext cx="443459" cy="4434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 rot="18900000">
            <a:off x="1218202" y="196995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rot="18900000">
            <a:off x="526632" y="1152871"/>
            <a:ext cx="450432" cy="45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 rot="18900000">
            <a:off x="566624" y="1447533"/>
            <a:ext cx="397532" cy="397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 rot="18900000">
            <a:off x="3067483" y="470465"/>
            <a:ext cx="28803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 rot="18900000">
            <a:off x="3198605" y="1933205"/>
            <a:ext cx="544052" cy="5440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 rot="18900000">
            <a:off x="2826103" y="1368225"/>
            <a:ext cx="272026" cy="272026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 rot="18900000">
            <a:off x="3210016" y="2373976"/>
            <a:ext cx="272026" cy="272026"/>
          </a:xfrm>
          <a:prstGeom prst="rect">
            <a:avLst/>
          </a:prstGeom>
          <a:solidFill>
            <a:srgbClr val="2730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 rot="18900000">
            <a:off x="1998752" y="1636898"/>
            <a:ext cx="470822" cy="47082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478188" y="2491941"/>
            <a:ext cx="1604068" cy="1825962"/>
            <a:chOff x="478188" y="2491941"/>
            <a:chExt cx="1604068" cy="1825962"/>
          </a:xfrm>
        </p:grpSpPr>
        <p:sp>
          <p:nvSpPr>
            <p:cNvPr id="18" name="矩形 17"/>
            <p:cNvSpPr/>
            <p:nvPr/>
          </p:nvSpPr>
          <p:spPr>
            <a:xfrm rot="18900000">
              <a:off x="478188" y="2741565"/>
              <a:ext cx="732139" cy="7321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444626" y="3204415"/>
              <a:ext cx="606878" cy="606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241886" y="3051907"/>
              <a:ext cx="377718" cy="3777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1210483" y="3663338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956846" y="3117753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900000">
              <a:off x="1240646" y="2491941"/>
              <a:ext cx="841610" cy="84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010071" y="4323214"/>
            <a:ext cx="845241" cy="620356"/>
            <a:chOff x="7789817" y="4257180"/>
            <a:chExt cx="845241" cy="620356"/>
          </a:xfrm>
        </p:grpSpPr>
        <p:grpSp>
          <p:nvGrpSpPr>
            <p:cNvPr id="25" name="组合 24"/>
            <p:cNvGrpSpPr/>
            <p:nvPr/>
          </p:nvGrpSpPr>
          <p:grpSpPr>
            <a:xfrm>
              <a:off x="8306276" y="4330865"/>
              <a:ext cx="328782" cy="303293"/>
              <a:chOff x="8349677" y="4284250"/>
              <a:chExt cx="600042" cy="553523"/>
            </a:xfrm>
          </p:grpSpPr>
          <p:sp>
            <p:nvSpPr>
              <p:cNvPr id="29" name="矩形 28"/>
              <p:cNvSpPr/>
              <p:nvPr/>
            </p:nvSpPr>
            <p:spPr>
              <a:xfrm rot="18900000">
                <a:off x="8349677" y="4284250"/>
                <a:ext cx="272026" cy="272026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900000">
                <a:off x="8724654" y="4612708"/>
                <a:ext cx="225065" cy="2250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8100000">
              <a:off x="7789817" y="4339105"/>
              <a:ext cx="264135" cy="264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8102733" y="4745468"/>
              <a:ext cx="132068" cy="132068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7916345" y="4257180"/>
              <a:ext cx="132068" cy="132068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3346029" y="-367929"/>
            <a:ext cx="1237092" cy="1436232"/>
            <a:chOff x="3288977" y="-263355"/>
            <a:chExt cx="1237092" cy="143623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685663" y="-263355"/>
              <a:ext cx="840406" cy="840406"/>
            </a:xfrm>
            <a:prstGeom prst="line">
              <a:avLst/>
            </a:prstGeom>
            <a:ln w="12700">
              <a:solidFill>
                <a:srgbClr val="2730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288977" y="332471"/>
              <a:ext cx="840406" cy="84040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 userDrawn="1"/>
        </p:nvCxnSpPr>
        <p:spPr>
          <a:xfrm flipV="1">
            <a:off x="401078" y="4725733"/>
            <a:ext cx="840406" cy="840406"/>
          </a:xfrm>
          <a:prstGeom prst="line">
            <a:avLst/>
          </a:prstGeom>
          <a:ln w="12700">
            <a:solidFill>
              <a:srgbClr val="273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 userDrawn="1"/>
        </p:nvSpPr>
        <p:spPr>
          <a:xfrm rot="18900000">
            <a:off x="1044499" y="3248316"/>
            <a:ext cx="393968" cy="393968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7" name="矩形 6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9" name="矩形 8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rot="16200000">
            <a:off x="140999" y="2271331"/>
            <a:ext cx="2741895" cy="3043516"/>
            <a:chOff x="0" y="1"/>
            <a:chExt cx="2123058" cy="235660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5400000">
            <a:off x="7497351" y="-83191"/>
            <a:ext cx="1583818" cy="1758045"/>
            <a:chOff x="0" y="1"/>
            <a:chExt cx="2123058" cy="2356604"/>
          </a:xfrm>
        </p:grpSpPr>
        <p:sp>
          <p:nvSpPr>
            <p:cNvPr id="24" name="等腰三角形 23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42" name="矩形 41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44" name="矩形 43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" y="0"/>
            <a:ext cx="9137196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9129103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4" y="51470"/>
            <a:ext cx="748306" cy="7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6" Type="http://schemas.openxmlformats.org/officeDocument/2006/relationships/image" Target="../media/image13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1.wmf"/><Relationship Id="rId1" Type="http://schemas.openxmlformats.org/officeDocument/2006/relationships/oleObject" Target="../embeddings/oleObject5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3.xml"/><Relationship Id="rId4" Type="http://schemas.openxmlformats.org/officeDocument/2006/relationships/oleObject" Target="../embeddings/oleObject2.bin"/><Relationship Id="rId3" Type="http://schemas.openxmlformats.org/officeDocument/2006/relationships/image" Target="../media/image6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166353" y="4467967"/>
            <a:ext cx="3036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八年级下册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02125" y="1481455"/>
            <a:ext cx="390080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+mj-lt"/>
                <a:ea typeface="+mj-ea"/>
              </a:rPr>
              <a:t>5.</a:t>
            </a:r>
            <a:r>
              <a:rPr lang="zh-CN" altLang="en-US" sz="3600" b="1" dirty="0">
                <a:latin typeface="+mj-lt"/>
                <a:ea typeface="+mj-ea"/>
              </a:rPr>
              <a:t>角平分线</a:t>
            </a:r>
            <a:endParaRPr lang="en-US" altLang="zh-CN" sz="3600" b="1" dirty="0">
              <a:latin typeface="+mj-lt"/>
              <a:ea typeface="+mj-ea"/>
            </a:endParaRPr>
          </a:p>
          <a:p>
            <a:pPr algn="ctr"/>
            <a:r>
              <a:rPr lang="zh-CN" altLang="en-US" sz="3600" b="1" dirty="0">
                <a:solidFill>
                  <a:schemeClr val="accent1"/>
                </a:solidFill>
              </a:rPr>
              <a:t>第</a:t>
            </a:r>
            <a:r>
              <a:rPr lang="en-US" altLang="zh-CN" sz="3600" b="1" dirty="0">
                <a:solidFill>
                  <a:schemeClr val="accent1"/>
                </a:solidFill>
              </a:rPr>
              <a:t>1</a:t>
            </a:r>
            <a:r>
              <a:rPr lang="zh-CN" altLang="en-US" sz="3600" b="1" dirty="0">
                <a:solidFill>
                  <a:schemeClr val="accent1"/>
                </a:solidFill>
              </a:rPr>
              <a:t>课时 角平分线的性质与判定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647564" y="483518"/>
            <a:ext cx="7848872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已知：如图，点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P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为∠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AOB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内一点，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PD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⊥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OA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PE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⊥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OB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，垂足分别为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E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，且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PD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PE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求证：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OP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平分∠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AOB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201433" y="2080662"/>
            <a:ext cx="2407139" cy="2173266"/>
            <a:chOff x="6309288" y="2791923"/>
            <a:chExt cx="2407655" cy="2174156"/>
          </a:xfrm>
        </p:grpSpPr>
        <p:grpSp>
          <p:nvGrpSpPr>
            <p:cNvPr id="19" name="组合 44"/>
            <p:cNvGrpSpPr/>
            <p:nvPr/>
          </p:nvGrpSpPr>
          <p:grpSpPr>
            <a:xfrm>
              <a:off x="6309288" y="2791923"/>
              <a:ext cx="2407655" cy="2174156"/>
              <a:chOff x="6309288" y="2791923"/>
              <a:chExt cx="2407655" cy="2174156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6672479" y="4005270"/>
                <a:ext cx="1837131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V="1">
                <a:off x="6672479" y="3260427"/>
                <a:ext cx="1646590" cy="74484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6672479" y="4005270"/>
                <a:ext cx="1654530" cy="70355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文本框 25"/>
              <p:cNvSpPr txBox="1"/>
              <p:nvPr/>
            </p:nvSpPr>
            <p:spPr>
              <a:xfrm>
                <a:off x="6309288" y="3870954"/>
                <a:ext cx="407571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O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8298428" y="2791923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8327009" y="4469009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7148831" y="3794045"/>
                <a:ext cx="53987" cy="206459"/>
              </a:xfrm>
              <a:custGeom>
                <a:avLst/>
                <a:gdLst>
                  <a:gd name="connsiteX0" fmla="*/ 0 w 54187"/>
                  <a:gd name="connsiteY0" fmla="*/ 0 h 206908"/>
                  <a:gd name="connsiteX1" fmla="*/ 53396 w 54187"/>
                  <a:gd name="connsiteY1" fmla="*/ 100117 h 206908"/>
                  <a:gd name="connsiteX2" fmla="*/ 33373 w 54187"/>
                  <a:gd name="connsiteY2" fmla="*/ 206908 h 206908"/>
                  <a:gd name="connsiteX3" fmla="*/ 33373 w 54187"/>
                  <a:gd name="connsiteY3" fmla="*/ 206908 h 20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87" h="206908">
                    <a:moveTo>
                      <a:pt x="0" y="0"/>
                    </a:moveTo>
                    <a:cubicBezTo>
                      <a:pt x="23917" y="32816"/>
                      <a:pt x="47834" y="65632"/>
                      <a:pt x="53396" y="100117"/>
                    </a:cubicBezTo>
                    <a:cubicBezTo>
                      <a:pt x="58958" y="134602"/>
                      <a:pt x="33373" y="206908"/>
                      <a:pt x="33373" y="206908"/>
                    </a:cubicBezTo>
                    <a:lnTo>
                      <a:pt x="33373" y="206908"/>
                    </a:lnTo>
                  </a:path>
                </a:pathLst>
              </a:custGeom>
              <a:noFill/>
              <a:ln w="1905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7128189" y="4011622"/>
                <a:ext cx="53987" cy="206459"/>
              </a:xfrm>
              <a:custGeom>
                <a:avLst/>
                <a:gdLst>
                  <a:gd name="connsiteX0" fmla="*/ 0 w 54187"/>
                  <a:gd name="connsiteY0" fmla="*/ 0 h 206908"/>
                  <a:gd name="connsiteX1" fmla="*/ 53396 w 54187"/>
                  <a:gd name="connsiteY1" fmla="*/ 100117 h 206908"/>
                  <a:gd name="connsiteX2" fmla="*/ 33373 w 54187"/>
                  <a:gd name="connsiteY2" fmla="*/ 206908 h 206908"/>
                  <a:gd name="connsiteX3" fmla="*/ 33373 w 54187"/>
                  <a:gd name="connsiteY3" fmla="*/ 206908 h 20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87" h="206908">
                    <a:moveTo>
                      <a:pt x="0" y="0"/>
                    </a:moveTo>
                    <a:cubicBezTo>
                      <a:pt x="23917" y="32816"/>
                      <a:pt x="47834" y="65632"/>
                      <a:pt x="53396" y="100117"/>
                    </a:cubicBezTo>
                    <a:cubicBezTo>
                      <a:pt x="58958" y="134602"/>
                      <a:pt x="33373" y="206908"/>
                      <a:pt x="33373" y="206908"/>
                    </a:cubicBezTo>
                    <a:lnTo>
                      <a:pt x="33373" y="206908"/>
                    </a:lnTo>
                  </a:path>
                </a:pathLst>
              </a:custGeom>
              <a:noFill/>
              <a:ln w="1905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7261220" y="3572756"/>
                <a:ext cx="338627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1</a:t>
                </a:r>
                <a:endParaRPr kumimoji="0" lang="zh-CN" altLang="en-US" sz="24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7309203" y="3863924"/>
                <a:ext cx="338627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2</a:t>
                </a:r>
                <a:endParaRPr kumimoji="0" lang="zh-CN" altLang="en-US" sz="24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7879238" y="3452593"/>
                <a:ext cx="269933" cy="55902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7915758" y="3987799"/>
                <a:ext cx="230237" cy="5463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矩形 43"/>
              <p:cNvSpPr/>
              <p:nvPr/>
            </p:nvSpPr>
            <p:spPr>
              <a:xfrm rot="19892620">
                <a:off x="7814136" y="3482768"/>
                <a:ext cx="101622" cy="96878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" name="矩形 43"/>
              <p:cNvSpPr/>
              <p:nvPr/>
            </p:nvSpPr>
            <p:spPr>
              <a:xfrm rot="6770550">
                <a:off x="7841120" y="4410257"/>
                <a:ext cx="101642" cy="98446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8077718" y="3897275"/>
              <a:ext cx="372298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634433" y="3000878"/>
              <a:ext cx="407571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602954" y="4427717"/>
              <a:ext cx="389934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593340" y="2094384"/>
            <a:ext cx="6836410" cy="2749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证明：∵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PD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⊥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OA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PE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⊥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OB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，垂足分别为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D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E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ODP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OEP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= 90°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。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∵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PD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=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PE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OP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OP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Rt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△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DOP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≌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Rt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△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EOP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HL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）。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∠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1=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（全等三角形的对应角相等）。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OP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平分∠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AOB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8997" y="1014199"/>
            <a:ext cx="7564908" cy="1024863"/>
            <a:chOff x="670427" y="766802"/>
            <a:chExt cx="7564908" cy="1024863"/>
          </a:xfrm>
        </p:grpSpPr>
        <p:grpSp>
          <p:nvGrpSpPr>
            <p:cNvPr id="4" name="组合 3"/>
            <p:cNvGrpSpPr/>
            <p:nvPr/>
          </p:nvGrpSpPr>
          <p:grpSpPr>
            <a:xfrm>
              <a:off x="670427" y="771550"/>
              <a:ext cx="7564908" cy="1020115"/>
              <a:chOff x="2490560" y="2283717"/>
              <a:chExt cx="2247150" cy="1388195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2537954" y="2373542"/>
                <a:ext cx="2199756" cy="1298370"/>
              </a:xfrm>
              <a:prstGeom prst="rect">
                <a:avLst/>
              </a:prstGeom>
              <a:solidFill>
                <a:srgbClr val="56B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490560" y="2283717"/>
                <a:ext cx="2226994" cy="130276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56B5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29975" y="766802"/>
              <a:ext cx="7245813" cy="953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定理      </a:t>
              </a:r>
              <a:r>
                <a:rPr lang="zh-CN" altLang="en-US" sz="2800" b="1" dirty="0">
                  <a:solidFill>
                    <a:srgbClr val="FF0000"/>
                  </a:solidFill>
                </a:rPr>
                <a:t>在一个角的内部，到角的</a:t>
              </a:r>
              <a:r>
                <a:rPr lang="zh-CN" altLang="en-US" sz="2800" b="1" dirty="0">
                  <a:solidFill>
                    <a:srgbClr val="FF0000"/>
                  </a:solidFill>
                </a:rPr>
                <a:t>两边距离相等的点在这个角的平分线上。</a:t>
              </a:r>
              <a:endParaRPr lang="zh-CN" altLang="en-US" sz="2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23528" y="148398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角平分线的判定：</a:t>
            </a:r>
            <a:endParaRPr lang="zh-CN" altLang="en-US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87461" y="2290704"/>
            <a:ext cx="4404619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应用所具备的条件：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</a:rPr>
              <a:t>①位置关系：点在角的内部；</a:t>
            </a:r>
            <a:endParaRPr lang="en-US" altLang="zh-CN" sz="2400" b="1" dirty="0">
              <a:solidFill>
                <a:srgbClr val="0033CC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</a:rPr>
              <a:t>②数量关系：该点到角的</a:t>
            </a:r>
            <a:r>
              <a:rPr lang="zh-CN" altLang="en-US" sz="2400" b="1" dirty="0">
                <a:solidFill>
                  <a:srgbClr val="0033CC"/>
                </a:solidFill>
              </a:rPr>
              <a:t>两边距离相等。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9015" y="4184203"/>
            <a:ext cx="5790368" cy="493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定理的作用：</a:t>
            </a:r>
            <a:r>
              <a:rPr lang="zh-CN" altLang="en-US" sz="2400" b="1" dirty="0">
                <a:solidFill>
                  <a:srgbClr val="0033CC"/>
                </a:solidFill>
              </a:rPr>
              <a:t>判断点是否在角平分线上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874522" y="2420548"/>
            <a:ext cx="2407139" cy="2173266"/>
            <a:chOff x="6309288" y="2791923"/>
            <a:chExt cx="2407655" cy="2174156"/>
          </a:xfrm>
        </p:grpSpPr>
        <p:grpSp>
          <p:nvGrpSpPr>
            <p:cNvPr id="24" name="组合 44"/>
            <p:cNvGrpSpPr/>
            <p:nvPr/>
          </p:nvGrpSpPr>
          <p:grpSpPr>
            <a:xfrm>
              <a:off x="6309288" y="2791923"/>
              <a:ext cx="2407655" cy="2174156"/>
              <a:chOff x="6309288" y="2791923"/>
              <a:chExt cx="2407655" cy="2174156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6672479" y="4005270"/>
                <a:ext cx="1837131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V="1">
                <a:off x="6672479" y="3260427"/>
                <a:ext cx="1646590" cy="74484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6672479" y="4005270"/>
                <a:ext cx="1654530" cy="70355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文本框 30"/>
              <p:cNvSpPr txBox="1"/>
              <p:nvPr/>
            </p:nvSpPr>
            <p:spPr>
              <a:xfrm>
                <a:off x="6309288" y="3870954"/>
                <a:ext cx="407571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O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8298428" y="2791923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8327009" y="4469009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7879238" y="3452593"/>
                <a:ext cx="269933" cy="55902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7915758" y="3987799"/>
                <a:ext cx="230237" cy="5463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矩形 43"/>
              <p:cNvSpPr/>
              <p:nvPr/>
            </p:nvSpPr>
            <p:spPr>
              <a:xfrm rot="19892620">
                <a:off x="7814136" y="3482768"/>
                <a:ext cx="101622" cy="96878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" name="矩形 43"/>
              <p:cNvSpPr/>
              <p:nvPr/>
            </p:nvSpPr>
            <p:spPr>
              <a:xfrm rot="6770550">
                <a:off x="7841120" y="4410257"/>
                <a:ext cx="101642" cy="98446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8077718" y="3897275"/>
              <a:ext cx="372298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634433" y="3000878"/>
              <a:ext cx="407571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602954" y="4427717"/>
              <a:ext cx="389934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uiExpand="1" build="p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8997" y="1014199"/>
            <a:ext cx="7564908" cy="1024863"/>
            <a:chOff x="670427" y="766802"/>
            <a:chExt cx="7564908" cy="1024863"/>
          </a:xfrm>
        </p:grpSpPr>
        <p:grpSp>
          <p:nvGrpSpPr>
            <p:cNvPr id="4" name="组合 3"/>
            <p:cNvGrpSpPr/>
            <p:nvPr/>
          </p:nvGrpSpPr>
          <p:grpSpPr>
            <a:xfrm>
              <a:off x="670427" y="771550"/>
              <a:ext cx="7564908" cy="1020115"/>
              <a:chOff x="2490560" y="2283717"/>
              <a:chExt cx="2247150" cy="1388195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2537954" y="2373542"/>
                <a:ext cx="2199756" cy="1298370"/>
              </a:xfrm>
              <a:prstGeom prst="rect">
                <a:avLst/>
              </a:prstGeom>
              <a:solidFill>
                <a:srgbClr val="56B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490560" y="2283717"/>
                <a:ext cx="2226994" cy="130276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56B5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29975" y="766802"/>
              <a:ext cx="7245813" cy="953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定理      </a:t>
              </a:r>
              <a:r>
                <a:rPr lang="zh-CN" altLang="en-US" sz="2800" b="1" dirty="0">
                  <a:solidFill>
                    <a:srgbClr val="FF0000"/>
                  </a:solidFill>
                </a:rPr>
                <a:t>在一个角的内部，到角的</a:t>
              </a:r>
              <a:r>
                <a:rPr lang="zh-CN" altLang="en-US" sz="2800" b="1" dirty="0">
                  <a:solidFill>
                    <a:srgbClr val="FF0000"/>
                  </a:solidFill>
                </a:rPr>
                <a:t>两边距离相等的点在这个角的平分线上。</a:t>
              </a:r>
              <a:endParaRPr lang="zh-CN" altLang="en-US" sz="2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23528" y="148398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角平分线的判定：</a:t>
            </a:r>
            <a:endParaRPr lang="zh-CN" altLang="en-US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874522" y="2420548"/>
            <a:ext cx="2407139" cy="2173266"/>
            <a:chOff x="6309288" y="2791923"/>
            <a:chExt cx="2407655" cy="2174156"/>
          </a:xfrm>
        </p:grpSpPr>
        <p:grpSp>
          <p:nvGrpSpPr>
            <p:cNvPr id="24" name="组合 44"/>
            <p:cNvGrpSpPr/>
            <p:nvPr/>
          </p:nvGrpSpPr>
          <p:grpSpPr>
            <a:xfrm>
              <a:off x="6309288" y="2791923"/>
              <a:ext cx="2407655" cy="2174156"/>
              <a:chOff x="6309288" y="2791923"/>
              <a:chExt cx="2407655" cy="2174156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6672479" y="4005270"/>
                <a:ext cx="1837131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V="1">
                <a:off x="6672479" y="3260427"/>
                <a:ext cx="1646590" cy="74484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6672479" y="4005270"/>
                <a:ext cx="1654530" cy="70355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文本框 30"/>
              <p:cNvSpPr txBox="1"/>
              <p:nvPr/>
            </p:nvSpPr>
            <p:spPr>
              <a:xfrm>
                <a:off x="6309288" y="3870954"/>
                <a:ext cx="407571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O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8298428" y="2791923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8327009" y="4469009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7879238" y="3452593"/>
                <a:ext cx="269933" cy="55902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7915758" y="3987799"/>
                <a:ext cx="230237" cy="5463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矩形 43"/>
              <p:cNvSpPr/>
              <p:nvPr/>
            </p:nvSpPr>
            <p:spPr>
              <a:xfrm rot="19892620">
                <a:off x="7814136" y="3482768"/>
                <a:ext cx="101622" cy="96878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" name="矩形 43"/>
              <p:cNvSpPr/>
              <p:nvPr/>
            </p:nvSpPr>
            <p:spPr>
              <a:xfrm rot="6770550">
                <a:off x="7841120" y="4410257"/>
                <a:ext cx="101642" cy="98446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8077718" y="3897275"/>
              <a:ext cx="372298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634433" y="3000878"/>
              <a:ext cx="407571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602954" y="4427717"/>
              <a:ext cx="389934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97577" y="2419654"/>
            <a:ext cx="4770032" cy="2174160"/>
            <a:chOff x="3427685" y="2463747"/>
            <a:chExt cx="4770032" cy="2174160"/>
          </a:xfrm>
        </p:grpSpPr>
        <p:sp>
          <p:nvSpPr>
            <p:cNvPr id="39" name="文本框 38"/>
            <p:cNvSpPr txBox="1"/>
            <p:nvPr/>
          </p:nvSpPr>
          <p:spPr>
            <a:xfrm>
              <a:off x="3503679" y="2549675"/>
              <a:ext cx="20227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几何语言：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634598" y="2939018"/>
              <a:ext cx="4329519" cy="1684244"/>
            </a:xfrm>
            <a:prstGeom prst="rect">
              <a:avLst/>
            </a:prstGeom>
            <a:ln w="38100">
              <a:noFill/>
              <a:prstDash val="dashDot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∵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PD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⊥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OA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，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PE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⊥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OB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，且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PD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=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PE</a:t>
              </a:r>
              <a:endPara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∴点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P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在∠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AOB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的平分线上</a:t>
              </a:r>
              <a:endPara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矩形: 圆角 40"/>
            <p:cNvSpPr/>
            <p:nvPr/>
          </p:nvSpPr>
          <p:spPr>
            <a:xfrm>
              <a:off x="3427685" y="2463747"/>
              <a:ext cx="4770032" cy="2174160"/>
            </a:xfrm>
            <a:prstGeom prst="roundRect">
              <a:avLst>
                <a:gd name="adj" fmla="val 10013"/>
              </a:avLst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  <a:prstDash val="lgDashDot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94438" y="27275"/>
            <a:ext cx="7792743" cy="1555804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1</a:t>
            </a:r>
            <a:r>
              <a:rPr lang="en-US" altLang="zh-CN" dirty="0">
                <a:solidFill>
                  <a:srgbClr val="00B0F0"/>
                </a:solidFill>
                <a:ea typeface="黑体" panose="02010609060101010101" pitchFamily="49" charset="-122"/>
              </a:rPr>
              <a:t>  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如图，</a:t>
            </a:r>
            <a:r>
              <a:rPr lang="zh-CN" altLang="zh-CN" sz="2400" b="1" dirty="0">
                <a:latin typeface="+mj-lt"/>
                <a:ea typeface="+mj-ea"/>
              </a:rPr>
              <a:t>在△</a:t>
            </a:r>
            <a:r>
              <a:rPr kumimoji="0" lang="zh-CN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ABC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+mj-ea"/>
                <a:cs typeface="+mn-cs"/>
              </a:rPr>
              <a:t> 中，∠ </a:t>
            </a:r>
            <a:r>
              <a:rPr kumimoji="0" lang="zh-CN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BAC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+mj-ea"/>
                <a:cs typeface="+mn-cs"/>
              </a:rPr>
              <a:t> = 60°，点 </a:t>
            </a:r>
            <a:r>
              <a:rPr kumimoji="0" lang="zh-CN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D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+mj-ea"/>
                <a:cs typeface="+mn-cs"/>
              </a:rPr>
              <a:t> 在边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+mj-ea"/>
                <a:cs typeface="+mn-cs"/>
              </a:rPr>
              <a:t> </a:t>
            </a:r>
            <a:r>
              <a:rPr kumimoji="0" lang="zh-CN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BC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+mj-ea"/>
                <a:cs typeface="+mn-cs"/>
              </a:rPr>
              <a:t> 上，</a:t>
            </a:r>
            <a:r>
              <a:rPr kumimoji="0" lang="zh-CN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AD 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+mj-ea"/>
                <a:cs typeface="+mn-cs"/>
              </a:rPr>
              <a:t>= 10，</a:t>
            </a:r>
            <a:r>
              <a:rPr kumimoji="0" lang="zh-CN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DE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+mj-ea"/>
                <a:cs typeface="+mn-cs"/>
              </a:rPr>
              <a:t>⊥</a:t>
            </a:r>
            <a:r>
              <a:rPr kumimoji="0" lang="zh-CN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AB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+mj-ea"/>
                <a:cs typeface="+mn-cs"/>
              </a:rPr>
              <a:t>，</a:t>
            </a:r>
            <a:r>
              <a:rPr kumimoji="0" lang="zh-CN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DF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+mj-ea"/>
                <a:cs typeface="+mn-cs"/>
              </a:rPr>
              <a:t>⊥</a:t>
            </a:r>
            <a:r>
              <a:rPr kumimoji="0" lang="zh-CN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AC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+mj-ea"/>
                <a:cs typeface="+mn-cs"/>
              </a:rPr>
              <a:t>，垂足分别为 </a:t>
            </a:r>
            <a:r>
              <a:rPr kumimoji="0" lang="zh-CN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E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+mj-ea"/>
                <a:cs typeface="+mn-cs"/>
              </a:rPr>
              <a:t>，</a:t>
            </a:r>
            <a:r>
              <a:rPr kumimoji="0" lang="zh-CN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F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+mj-ea"/>
                <a:cs typeface="+mn-cs"/>
              </a:rPr>
              <a:t>，且 </a:t>
            </a:r>
            <a:r>
              <a:rPr kumimoji="0" lang="zh-CN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DE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+mj-ea"/>
                <a:cs typeface="+mn-cs"/>
              </a:rPr>
              <a:t> = </a:t>
            </a:r>
            <a:r>
              <a:rPr kumimoji="0" lang="zh-CN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DF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+mj-ea"/>
                <a:cs typeface="+mn-cs"/>
              </a:rPr>
              <a:t>，求 </a:t>
            </a:r>
            <a:r>
              <a:rPr kumimoji="0" lang="zh-CN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DE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+mj-ea"/>
                <a:cs typeface="+mn-cs"/>
              </a:rPr>
              <a:t> 的长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。</a:t>
            </a:r>
            <a:endParaRPr lang="en-US" altLang="zh-CN" dirty="0">
              <a:ea typeface="黑体" panose="02010609060101010101" pitchFamily="49" charset="-122"/>
            </a:endParaRPr>
          </a:p>
        </p:txBody>
      </p:sp>
      <p:grpSp>
        <p:nvGrpSpPr>
          <p:cNvPr id="22" name="组合 23"/>
          <p:cNvGrpSpPr/>
          <p:nvPr/>
        </p:nvGrpSpPr>
        <p:grpSpPr>
          <a:xfrm>
            <a:off x="6340270" y="1039345"/>
            <a:ext cx="2622993" cy="2271903"/>
            <a:chOff x="2960081" y="2257901"/>
            <a:chExt cx="2975561" cy="2575863"/>
          </a:xfrm>
        </p:grpSpPr>
        <p:grpSp>
          <p:nvGrpSpPr>
            <p:cNvPr id="23" name="组合 20"/>
            <p:cNvGrpSpPr/>
            <p:nvPr/>
          </p:nvGrpSpPr>
          <p:grpSpPr>
            <a:xfrm>
              <a:off x="2960081" y="2257901"/>
              <a:ext cx="2975561" cy="2575863"/>
              <a:chOff x="2960081" y="2257901"/>
              <a:chExt cx="2975561" cy="2575863"/>
            </a:xfrm>
          </p:grpSpPr>
          <p:grpSp>
            <p:nvGrpSpPr>
              <p:cNvPr id="26" name="组合 12"/>
              <p:cNvGrpSpPr/>
              <p:nvPr/>
            </p:nvGrpSpPr>
            <p:grpSpPr>
              <a:xfrm>
                <a:off x="2960081" y="2257901"/>
                <a:ext cx="2975561" cy="2575863"/>
                <a:chOff x="2680291" y="2257335"/>
                <a:chExt cx="2975345" cy="2577122"/>
              </a:xfrm>
            </p:grpSpPr>
            <p:sp>
              <p:nvSpPr>
                <p:cNvPr id="29" name="等腰三角形 2"/>
                <p:cNvSpPr/>
                <p:nvPr/>
              </p:nvSpPr>
              <p:spPr>
                <a:xfrm>
                  <a:off x="3042916" y="2729130"/>
                  <a:ext cx="2210113" cy="1725876"/>
                </a:xfrm>
                <a:custGeom>
                  <a:avLst/>
                  <a:gdLst>
                    <a:gd name="connsiteX0" fmla="*/ 0 w 1946275"/>
                    <a:gd name="connsiteY0" fmla="*/ 1882775 h 1882775"/>
                    <a:gd name="connsiteX1" fmla="*/ 973138 w 1946275"/>
                    <a:gd name="connsiteY1" fmla="*/ 0 h 1882775"/>
                    <a:gd name="connsiteX2" fmla="*/ 1946275 w 1946275"/>
                    <a:gd name="connsiteY2" fmla="*/ 1882775 h 1882775"/>
                    <a:gd name="connsiteX3" fmla="*/ 0 w 1946275"/>
                    <a:gd name="connsiteY3" fmla="*/ 1882775 h 1882775"/>
                    <a:gd name="connsiteX0-1" fmla="*/ 0 w 1946275"/>
                    <a:gd name="connsiteY0-2" fmla="*/ 1529029 h 1529029"/>
                    <a:gd name="connsiteX1-3" fmla="*/ 1293512 w 1946275"/>
                    <a:gd name="connsiteY1-4" fmla="*/ 0 h 1529029"/>
                    <a:gd name="connsiteX2-5" fmla="*/ 1946275 w 1946275"/>
                    <a:gd name="connsiteY2-6" fmla="*/ 1529029 h 1529029"/>
                    <a:gd name="connsiteX3-7" fmla="*/ 0 w 1946275"/>
                    <a:gd name="connsiteY3-8" fmla="*/ 1529029 h 152902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46275" h="1529029">
                      <a:moveTo>
                        <a:pt x="0" y="1529029"/>
                      </a:moveTo>
                      <a:lnTo>
                        <a:pt x="1293512" y="0"/>
                      </a:lnTo>
                      <a:lnTo>
                        <a:pt x="1946275" y="1529029"/>
                      </a:lnTo>
                      <a:lnTo>
                        <a:pt x="0" y="1529029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cxnSp>
              <p:nvCxnSpPr>
                <p:cNvPr id="30" name="直接连接符 29"/>
                <p:cNvCxnSpPr>
                  <a:stCxn id="29" idx="1"/>
                </p:cNvCxnSpPr>
                <p:nvPr/>
              </p:nvCxnSpPr>
              <p:spPr>
                <a:xfrm flipH="1">
                  <a:off x="4147973" y="2729130"/>
                  <a:ext cx="363589" cy="1725876"/>
                </a:xfrm>
                <a:prstGeom prst="lin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31" name="文本框 30"/>
                <p:cNvSpPr txBox="1"/>
                <p:nvPr/>
              </p:nvSpPr>
              <p:spPr>
                <a:xfrm>
                  <a:off x="4363329" y="2257335"/>
                  <a:ext cx="389905" cy="496943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R="0" defTabSz="914400">
                    <a:lnSpc>
                      <a:spcPct val="120000"/>
                    </a:lnSpc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1" kern="1200" cap="none" spc="0" normalizeH="0" baseline="0" noProof="0" dirty="0">
                      <a:latin typeface="+mj-lt"/>
                      <a:ea typeface="黑体" panose="02010609060101010101" pitchFamily="49" charset="-122"/>
                      <a:cs typeface="+mn-cs"/>
                    </a:rPr>
                    <a:t>A</a:t>
                  </a:r>
                  <a:endParaRPr kumimoji="0" lang="zh-CN" altLang="en-US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>
                  <a:off x="2680291" y="4201977"/>
                  <a:ext cx="389905" cy="496943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R="0" defTabSz="914400">
                    <a:lnSpc>
                      <a:spcPct val="120000"/>
                    </a:lnSpc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1" kern="1200" cap="none" spc="0" normalizeH="0" baseline="0" noProof="0" dirty="0">
                      <a:latin typeface="+mj-lt"/>
                      <a:ea typeface="黑体" panose="02010609060101010101" pitchFamily="49" charset="-122"/>
                      <a:cs typeface="+mn-cs"/>
                    </a:rPr>
                    <a:t>B</a:t>
                  </a:r>
                  <a:endParaRPr kumimoji="0" lang="zh-CN" altLang="en-US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33" name="文本框 32"/>
                <p:cNvSpPr txBox="1"/>
                <p:nvPr/>
              </p:nvSpPr>
              <p:spPr>
                <a:xfrm>
                  <a:off x="5265731" y="4131107"/>
                  <a:ext cx="389905" cy="496943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R="0" defTabSz="914400">
                    <a:lnSpc>
                      <a:spcPct val="120000"/>
                    </a:lnSpc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1" kern="1200" cap="none" spc="0" normalizeH="0" baseline="0" noProof="0" dirty="0">
                      <a:latin typeface="+mj-lt"/>
                      <a:ea typeface="黑体" panose="02010609060101010101" pitchFamily="49" charset="-122"/>
                      <a:cs typeface="+mn-cs"/>
                    </a:rPr>
                    <a:t>C</a:t>
                  </a:r>
                  <a:endParaRPr kumimoji="0" lang="zh-CN" altLang="en-US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34" name="文本框 33"/>
                <p:cNvSpPr txBox="1"/>
                <p:nvPr/>
              </p:nvSpPr>
              <p:spPr>
                <a:xfrm>
                  <a:off x="3925691" y="4337514"/>
                  <a:ext cx="407542" cy="496943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R="0" defTabSz="914400">
                    <a:lnSpc>
                      <a:spcPct val="120000"/>
                    </a:lnSpc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1" kern="1200" cap="none" spc="0" normalizeH="0" baseline="0" noProof="0" dirty="0">
                      <a:latin typeface="+mj-lt"/>
                      <a:ea typeface="黑体" panose="02010609060101010101" pitchFamily="49" charset="-122"/>
                      <a:cs typeface="+mn-cs"/>
                    </a:rPr>
                    <a:t>D</a:t>
                  </a:r>
                  <a:endParaRPr kumimoji="0" lang="zh-CN" altLang="en-US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endParaRPr>
                </a:p>
              </p:txBody>
            </p:sp>
            <p:cxnSp>
              <p:nvCxnSpPr>
                <p:cNvPr id="35" name="直接连接符 34"/>
                <p:cNvCxnSpPr/>
                <p:nvPr/>
              </p:nvCxnSpPr>
              <p:spPr>
                <a:xfrm flipH="1" flipV="1">
                  <a:off x="3508119" y="3913587"/>
                  <a:ext cx="627152" cy="541420"/>
                </a:xfrm>
                <a:prstGeom prst="lin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6" name="直接连接符 35"/>
                <p:cNvCxnSpPr/>
                <p:nvPr/>
              </p:nvCxnSpPr>
              <p:spPr>
                <a:xfrm flipH="1">
                  <a:off x="4157499" y="4039018"/>
                  <a:ext cx="912941" cy="415989"/>
                </a:xfrm>
                <a:prstGeom prst="lin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27" name="文本框 26"/>
              <p:cNvSpPr txBox="1"/>
              <p:nvPr/>
            </p:nvSpPr>
            <p:spPr>
              <a:xfrm>
                <a:off x="3422725" y="3503924"/>
                <a:ext cx="389933" cy="49670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E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5318470" y="3681612"/>
                <a:ext cx="389933" cy="49670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F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24" name="矩形 43"/>
            <p:cNvSpPr/>
            <p:nvPr/>
          </p:nvSpPr>
          <p:spPr>
            <a:xfrm rot="18726600">
              <a:off x="3745125" y="3951402"/>
              <a:ext cx="101566" cy="98446"/>
            </a:xfrm>
            <a:custGeom>
              <a:avLst/>
              <a:gdLst>
                <a:gd name="connsiteX0" fmla="*/ 0 w 101706"/>
                <a:gd name="connsiteY0" fmla="*/ 0 h 98170"/>
                <a:gd name="connsiteX1" fmla="*/ 101706 w 101706"/>
                <a:gd name="connsiteY1" fmla="*/ 0 h 98170"/>
                <a:gd name="connsiteX2" fmla="*/ 101706 w 101706"/>
                <a:gd name="connsiteY2" fmla="*/ 98170 h 98170"/>
                <a:gd name="connsiteX3" fmla="*/ 0 w 101706"/>
                <a:gd name="connsiteY3" fmla="*/ 98170 h 98170"/>
                <a:gd name="connsiteX4" fmla="*/ 0 w 101706"/>
                <a:gd name="connsiteY4" fmla="*/ 0 h 98170"/>
                <a:gd name="connsiteX0-1" fmla="*/ 101706 w 193146"/>
                <a:gd name="connsiteY0-2" fmla="*/ 0 h 98170"/>
                <a:gd name="connsiteX1-3" fmla="*/ 101706 w 193146"/>
                <a:gd name="connsiteY1-4" fmla="*/ 98170 h 98170"/>
                <a:gd name="connsiteX2-5" fmla="*/ 0 w 193146"/>
                <a:gd name="connsiteY2-6" fmla="*/ 98170 h 98170"/>
                <a:gd name="connsiteX3-7" fmla="*/ 0 w 193146"/>
                <a:gd name="connsiteY3-8" fmla="*/ 0 h 98170"/>
                <a:gd name="connsiteX4-9" fmla="*/ 193146 w 193146"/>
                <a:gd name="connsiteY4-10" fmla="*/ 91440 h 98170"/>
                <a:gd name="connsiteX0-11" fmla="*/ 101706 w 101706"/>
                <a:gd name="connsiteY0-12" fmla="*/ 0 h 98170"/>
                <a:gd name="connsiteX1-13" fmla="*/ 101706 w 101706"/>
                <a:gd name="connsiteY1-14" fmla="*/ 98170 h 98170"/>
                <a:gd name="connsiteX2-15" fmla="*/ 0 w 101706"/>
                <a:gd name="connsiteY2-16" fmla="*/ 98170 h 98170"/>
                <a:gd name="connsiteX3-17" fmla="*/ 0 w 101706"/>
                <a:gd name="connsiteY3-18" fmla="*/ 0 h 98170"/>
                <a:gd name="connsiteX0-19" fmla="*/ 101706 w 101706"/>
                <a:gd name="connsiteY0-20" fmla="*/ 98170 h 98170"/>
                <a:gd name="connsiteX1-21" fmla="*/ 0 w 101706"/>
                <a:gd name="connsiteY1-22" fmla="*/ 98170 h 98170"/>
                <a:gd name="connsiteX2-23" fmla="*/ 0 w 101706"/>
                <a:gd name="connsiteY2-24" fmla="*/ 0 h 981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1706" h="98170">
                  <a:moveTo>
                    <a:pt x="101706" y="98170"/>
                  </a:moveTo>
                  <a:lnTo>
                    <a:pt x="0" y="9817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矩形 43"/>
            <p:cNvSpPr/>
            <p:nvPr/>
          </p:nvSpPr>
          <p:spPr>
            <a:xfrm rot="3859488">
              <a:off x="5230550" y="3958544"/>
              <a:ext cx="103153" cy="98446"/>
            </a:xfrm>
            <a:custGeom>
              <a:avLst/>
              <a:gdLst>
                <a:gd name="connsiteX0" fmla="*/ 0 w 101706"/>
                <a:gd name="connsiteY0" fmla="*/ 0 h 98170"/>
                <a:gd name="connsiteX1" fmla="*/ 101706 w 101706"/>
                <a:gd name="connsiteY1" fmla="*/ 0 h 98170"/>
                <a:gd name="connsiteX2" fmla="*/ 101706 w 101706"/>
                <a:gd name="connsiteY2" fmla="*/ 98170 h 98170"/>
                <a:gd name="connsiteX3" fmla="*/ 0 w 101706"/>
                <a:gd name="connsiteY3" fmla="*/ 98170 h 98170"/>
                <a:gd name="connsiteX4" fmla="*/ 0 w 101706"/>
                <a:gd name="connsiteY4" fmla="*/ 0 h 98170"/>
                <a:gd name="connsiteX0-1" fmla="*/ 101706 w 193146"/>
                <a:gd name="connsiteY0-2" fmla="*/ 0 h 98170"/>
                <a:gd name="connsiteX1-3" fmla="*/ 101706 w 193146"/>
                <a:gd name="connsiteY1-4" fmla="*/ 98170 h 98170"/>
                <a:gd name="connsiteX2-5" fmla="*/ 0 w 193146"/>
                <a:gd name="connsiteY2-6" fmla="*/ 98170 h 98170"/>
                <a:gd name="connsiteX3-7" fmla="*/ 0 w 193146"/>
                <a:gd name="connsiteY3-8" fmla="*/ 0 h 98170"/>
                <a:gd name="connsiteX4-9" fmla="*/ 193146 w 193146"/>
                <a:gd name="connsiteY4-10" fmla="*/ 91440 h 98170"/>
                <a:gd name="connsiteX0-11" fmla="*/ 101706 w 101706"/>
                <a:gd name="connsiteY0-12" fmla="*/ 0 h 98170"/>
                <a:gd name="connsiteX1-13" fmla="*/ 101706 w 101706"/>
                <a:gd name="connsiteY1-14" fmla="*/ 98170 h 98170"/>
                <a:gd name="connsiteX2-15" fmla="*/ 0 w 101706"/>
                <a:gd name="connsiteY2-16" fmla="*/ 98170 h 98170"/>
                <a:gd name="connsiteX3-17" fmla="*/ 0 w 101706"/>
                <a:gd name="connsiteY3-18" fmla="*/ 0 h 98170"/>
                <a:gd name="connsiteX0-19" fmla="*/ 101706 w 101706"/>
                <a:gd name="connsiteY0-20" fmla="*/ 98170 h 98170"/>
                <a:gd name="connsiteX1-21" fmla="*/ 0 w 101706"/>
                <a:gd name="connsiteY1-22" fmla="*/ 98170 h 98170"/>
                <a:gd name="connsiteX2-23" fmla="*/ 0 w 101706"/>
                <a:gd name="connsiteY2-24" fmla="*/ 0 h 981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1706" h="98170">
                  <a:moveTo>
                    <a:pt x="101706" y="98170"/>
                  </a:moveTo>
                  <a:lnTo>
                    <a:pt x="0" y="9817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495780" y="1422259"/>
            <a:ext cx="6087188" cy="249677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解：∵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DE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DF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，垂足分别为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F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，且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DE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DF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AD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平分∠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BAC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在一个角的内部，到角的两边距离相等的点在这个角的平分线上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又∵∠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BAC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 60°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BAD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 30°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在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ADE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中，∠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AED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 90°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AD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 10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95780" y="3866502"/>
            <a:ext cx="8164462" cy="1130246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∴</a:t>
            </a:r>
            <a:r>
              <a:rPr lang="zh-CN" altLang="en-US" sz="2400" b="1" i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DE </a:t>
            </a:r>
            <a:r>
              <a:rPr lang="en-US" altLang="zh-CN" sz="2400" b="1">
                <a:solidFill>
                  <a:srgbClr val="FF0000"/>
                </a:solidFill>
                <a:latin typeface="+mj-lt"/>
              </a:rPr>
              <a:t>=    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</a:rPr>
              <a:t>AD</a:t>
            </a:r>
            <a:r>
              <a:rPr lang="en-US" altLang="zh-CN" sz="2400" b="1">
                <a:solidFill>
                  <a:srgbClr val="FF0000"/>
                </a:solidFill>
                <a:latin typeface="+mj-lt"/>
              </a:rPr>
              <a:t> =    ×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10 = 5 (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在直角三角形中，如果一个锐角等于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30°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，那么它所对的直角边等于斜边的一半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681678" y="3847658"/>
          <a:ext cx="220028" cy="6688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Equation" r:id="rId1" imgW="5791200" imgH="17678400" progId="Equation.DSMT4">
                  <p:embed/>
                </p:oleObj>
              </mc:Choice>
              <mc:Fallback>
                <p:oleObj name="Equation" r:id="rId1" imgW="5791200" imgH="17678400" progId="Equation.DSMT4">
                  <p:embed/>
                  <p:pic>
                    <p:nvPicPr>
                      <p:cNvPr id="0" name="图片 207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81678" y="3847658"/>
                        <a:ext cx="220028" cy="6688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对象 47"/>
          <p:cNvGraphicFramePr>
            <a:graphicFrameLocks noChangeAspect="1"/>
          </p:cNvGraphicFramePr>
          <p:nvPr/>
        </p:nvGraphicFramePr>
        <p:xfrm>
          <a:off x="2695788" y="3847658"/>
          <a:ext cx="220028" cy="6688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Equation" r:id="rId3" imgW="5791200" imgH="17678400" progId="Equation.DSMT4">
                  <p:embed/>
                </p:oleObj>
              </mc:Choice>
              <mc:Fallback>
                <p:oleObj name="Equation" r:id="rId3" imgW="5791200" imgH="176784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95788" y="3847658"/>
                        <a:ext cx="220028" cy="6688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p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544" y="657151"/>
            <a:ext cx="8424936" cy="1124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如图，</a:t>
            </a:r>
            <a:r>
              <a:rPr lang="en-US" altLang="zh-CN" sz="2800" b="1" i="1" dirty="0">
                <a:latin typeface="+mj-lt"/>
                <a:ea typeface="+mj-ea"/>
              </a:rPr>
              <a:t>BD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en-US" altLang="zh-CN" sz="2800" b="1" i="1" dirty="0">
                <a:latin typeface="+mj-lt"/>
                <a:ea typeface="+mj-ea"/>
              </a:rPr>
              <a:t>CE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BE</a:t>
            </a:r>
            <a:r>
              <a:rPr lang="en-US" altLang="zh-CN" sz="2800" b="1" dirty="0">
                <a:latin typeface="+mj-lt"/>
                <a:ea typeface="+mj-ea"/>
              </a:rPr>
              <a:t>⊥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zh-CN" altLang="en-US" sz="2800" b="1" dirty="0">
                <a:latin typeface="+mj-lt"/>
                <a:ea typeface="+mj-ea"/>
              </a:rPr>
              <a:t>于点</a:t>
            </a:r>
            <a:r>
              <a:rPr lang="en-US" altLang="zh-CN" sz="2800" b="1" i="1" dirty="0">
                <a:latin typeface="+mj-lt"/>
                <a:ea typeface="+mj-ea"/>
              </a:rPr>
              <a:t>E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CD</a:t>
            </a:r>
            <a:r>
              <a:rPr lang="en-US" altLang="zh-CN" sz="2800" b="1" dirty="0">
                <a:latin typeface="+mj-lt"/>
                <a:ea typeface="+mj-ea"/>
              </a:rPr>
              <a:t>⊥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zh-CN" altLang="en-US" sz="2800" b="1" dirty="0">
                <a:latin typeface="+mj-lt"/>
                <a:ea typeface="+mj-ea"/>
              </a:rPr>
              <a:t>于点</a:t>
            </a:r>
            <a:r>
              <a:rPr lang="en-US" altLang="zh-CN" sz="2800" b="1" i="1" dirty="0">
                <a:latin typeface="+mj-lt"/>
                <a:ea typeface="+mj-ea"/>
              </a:rPr>
              <a:t>D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BE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CD</a:t>
            </a:r>
            <a:r>
              <a:rPr lang="zh-CN" altLang="en-US" sz="2800" b="1" dirty="0">
                <a:latin typeface="+mj-lt"/>
                <a:ea typeface="+mj-ea"/>
              </a:rPr>
              <a:t>交于点</a:t>
            </a:r>
            <a:r>
              <a:rPr lang="en-US" altLang="zh-CN" sz="2800" b="1" i="1" dirty="0">
                <a:latin typeface="+mj-lt"/>
                <a:ea typeface="+mj-ea"/>
              </a:rPr>
              <a:t>F</a:t>
            </a:r>
            <a:r>
              <a:rPr lang="zh-CN" altLang="en-US" sz="2800" b="1" dirty="0">
                <a:latin typeface="+mj-lt"/>
                <a:ea typeface="+mj-ea"/>
              </a:rPr>
              <a:t>。求证：点</a:t>
            </a:r>
            <a:r>
              <a:rPr lang="en-US" altLang="zh-CN" sz="2800" b="1" i="1" dirty="0">
                <a:latin typeface="+mj-lt"/>
                <a:ea typeface="+mj-ea"/>
              </a:rPr>
              <a:t>F</a:t>
            </a:r>
            <a:r>
              <a:rPr lang="zh-CN" altLang="en-US" sz="2800" b="1" dirty="0">
                <a:latin typeface="+mj-lt"/>
                <a:ea typeface="+mj-ea"/>
              </a:rPr>
              <a:t>在∠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zh-CN" altLang="en-US" sz="2800" b="1" dirty="0">
                <a:latin typeface="+mj-lt"/>
                <a:ea typeface="+mj-ea"/>
              </a:rPr>
              <a:t>的平分线上。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2160" y="2139702"/>
            <a:ext cx="2434564" cy="263942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21292" y="1833220"/>
            <a:ext cx="4429760" cy="3192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证明：∵</a:t>
            </a:r>
            <a:r>
              <a:rPr lang="en-US" altLang="zh-CN" sz="2400" b="1" i="1" dirty="0">
                <a:solidFill>
                  <a:srgbClr val="FF0000"/>
                </a:solidFill>
              </a:rPr>
              <a:t>BE</a:t>
            </a:r>
            <a:r>
              <a:rPr lang="zh-CN" altLang="en-US" sz="2400" b="1" dirty="0">
                <a:solidFill>
                  <a:srgbClr val="FF0000"/>
                </a:solidFill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</a:rPr>
              <a:t>FDB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FEC</a:t>
            </a:r>
            <a:r>
              <a:rPr lang="en-US" altLang="zh-CN" sz="2400" b="1" dirty="0">
                <a:solidFill>
                  <a:srgbClr val="FF0000"/>
                </a:solidFill>
              </a:rPr>
              <a:t>=90°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又∵∠</a:t>
            </a:r>
            <a:r>
              <a:rPr lang="en-US" altLang="zh-CN" sz="2400" b="1" i="1" dirty="0">
                <a:solidFill>
                  <a:srgbClr val="FF0000"/>
                </a:solidFill>
              </a:rPr>
              <a:t>BFD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CFE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CE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</a:rPr>
              <a:t>BDF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≌</a:t>
            </a:r>
            <a:r>
              <a:rPr lang="en-US" altLang="zh-CN" sz="2400" b="1" i="1" dirty="0">
                <a:solidFill>
                  <a:srgbClr val="FF0000"/>
                </a:solidFill>
              </a:rPr>
              <a:t>CEF</a:t>
            </a: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AAS</a:t>
            </a:r>
            <a:r>
              <a:rPr lang="zh-CN" altLang="en-US" sz="2400" b="1" dirty="0">
                <a:solidFill>
                  <a:srgbClr val="FF0000"/>
                </a:solidFill>
              </a:rPr>
              <a:t>）。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FD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FE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又∵</a:t>
            </a:r>
            <a:r>
              <a:rPr lang="en-US" altLang="zh-CN" sz="2400" b="1" i="1" dirty="0">
                <a:solidFill>
                  <a:srgbClr val="FF0000"/>
                </a:solidFill>
              </a:rPr>
              <a:t>FE</a:t>
            </a:r>
            <a:r>
              <a:rPr lang="zh-CN" altLang="en-US" sz="2400" b="1" dirty="0">
                <a:solidFill>
                  <a:srgbClr val="FF0000"/>
                </a:solidFill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FD</a:t>
            </a:r>
            <a:r>
              <a:rPr lang="zh-CN" altLang="en-US" sz="2400" b="1" dirty="0">
                <a:solidFill>
                  <a:srgbClr val="FF0000"/>
                </a:solidFill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∴点</a:t>
            </a:r>
            <a:r>
              <a:rPr lang="en-US" altLang="zh-CN" sz="2400" b="1" i="1" dirty="0">
                <a:solidFill>
                  <a:srgbClr val="FF0000"/>
                </a:solidFill>
              </a:rPr>
              <a:t>F</a:t>
            </a:r>
            <a:r>
              <a:rPr lang="zh-CN" altLang="en-US" sz="2400" b="1" dirty="0">
                <a:solidFill>
                  <a:srgbClr val="FF0000"/>
                </a:solidFill>
              </a:rPr>
              <a:t>在∠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</a:rPr>
              <a:t>的平分线上。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93480" y="771550"/>
          <a:ext cx="8145145" cy="4093845"/>
        </p:xfrm>
        <a:graphic>
          <a:graphicData uri="http://schemas.openxmlformats.org/drawingml/2006/table">
            <a:tbl>
              <a:tblPr/>
              <a:tblGrid>
                <a:gridCol w="1181100"/>
                <a:gridCol w="3313430"/>
                <a:gridCol w="3650615"/>
              </a:tblGrid>
              <a:tr h="462280"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角平分线的</a:t>
                      </a:r>
                      <a:r>
                        <a:rPr lang="zh-CN" altLang="en-US" sz="2400" b="1" dirty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性质</a:t>
                      </a:r>
                      <a:endParaRPr lang="zh-CN" altLang="en-US" sz="2400" b="1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角平分线的</a:t>
                      </a:r>
                      <a:r>
                        <a:rPr lang="zh-CN" altLang="en-US" sz="2400" b="1" dirty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判定</a:t>
                      </a:r>
                      <a:endParaRPr lang="zh-CN" altLang="en-US" sz="2400" b="1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7060"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图形</a:t>
                      </a:r>
                      <a:endPara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3645"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已知</a:t>
                      </a:r>
                      <a:endPara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条件</a:t>
                      </a:r>
                      <a:endPara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860"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结论</a:t>
                      </a:r>
                      <a:endPara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文本框 30754"/>
          <p:cNvSpPr txBox="1"/>
          <p:nvPr/>
        </p:nvSpPr>
        <p:spPr>
          <a:xfrm>
            <a:off x="2022744" y="3114065"/>
            <a:ext cx="2808287" cy="461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OP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平分∠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AOB</a:t>
            </a:r>
            <a:endParaRPr lang="en-US" altLang="zh-CN" sz="24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8" name="文本框 30755"/>
          <p:cNvSpPr txBox="1"/>
          <p:nvPr/>
        </p:nvSpPr>
        <p:spPr>
          <a:xfrm>
            <a:off x="2153236" y="3516020"/>
            <a:ext cx="25196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 dirty="0">
                <a:latin typeface="+mj-lt"/>
              </a:rPr>
              <a:t>PD</a:t>
            </a:r>
            <a:r>
              <a:rPr lang="en-US" altLang="zh-CN" sz="2400" b="1" dirty="0">
                <a:latin typeface="+mj-lt"/>
              </a:rPr>
              <a:t>⊥</a:t>
            </a:r>
            <a:r>
              <a:rPr lang="en-US" altLang="zh-CN" sz="2400" b="1" i="1" dirty="0">
                <a:latin typeface="+mj-lt"/>
              </a:rPr>
              <a:t>OA</a:t>
            </a:r>
            <a:r>
              <a:rPr lang="en-US" altLang="zh-CN" sz="2400" b="1" dirty="0">
                <a:latin typeface="+mj-lt"/>
              </a:rPr>
              <a:t> </a:t>
            </a:r>
            <a:r>
              <a:rPr lang="zh-CN" altLang="en-US" sz="2400" b="1" dirty="0">
                <a:latin typeface="+mj-lt"/>
              </a:rPr>
              <a:t>于</a:t>
            </a:r>
            <a:r>
              <a:rPr lang="en-US" altLang="zh-CN" sz="2400" b="1" i="1" dirty="0">
                <a:latin typeface="+mj-lt"/>
              </a:rPr>
              <a:t> D</a:t>
            </a:r>
            <a:endParaRPr lang="en-US" altLang="zh-CN" sz="2400" b="1" i="1" dirty="0">
              <a:latin typeface="+mj-lt"/>
            </a:endParaRPr>
          </a:p>
        </p:txBody>
      </p:sp>
      <p:sp>
        <p:nvSpPr>
          <p:cNvPr id="19" name="文本框 30756"/>
          <p:cNvSpPr txBox="1"/>
          <p:nvPr/>
        </p:nvSpPr>
        <p:spPr>
          <a:xfrm>
            <a:off x="2160856" y="3884320"/>
            <a:ext cx="24123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 dirty="0">
                <a:latin typeface="+mj-lt"/>
              </a:rPr>
              <a:t>PE</a:t>
            </a:r>
            <a:r>
              <a:rPr lang="en-US" altLang="zh-CN" sz="2400" b="1" dirty="0">
                <a:latin typeface="+mj-lt"/>
              </a:rPr>
              <a:t>⊥</a:t>
            </a:r>
            <a:r>
              <a:rPr lang="en-US" altLang="zh-CN" sz="2400" b="1" i="1" dirty="0">
                <a:latin typeface="+mj-lt"/>
              </a:rPr>
              <a:t>OB</a:t>
            </a:r>
            <a:r>
              <a:rPr lang="en-US" altLang="zh-CN" sz="2400" b="1" dirty="0">
                <a:latin typeface="+mj-lt"/>
              </a:rPr>
              <a:t> </a:t>
            </a:r>
            <a:r>
              <a:rPr lang="zh-CN" altLang="en-US" sz="2400" b="1" dirty="0">
                <a:latin typeface="+mj-lt"/>
              </a:rPr>
              <a:t>于</a:t>
            </a:r>
            <a:r>
              <a:rPr lang="en-US" altLang="zh-CN" sz="2400" b="1" dirty="0">
                <a:latin typeface="+mj-lt"/>
              </a:rPr>
              <a:t> </a:t>
            </a:r>
            <a:r>
              <a:rPr lang="en-US" altLang="zh-CN" sz="2400" b="1" i="1" dirty="0">
                <a:latin typeface="+mj-lt"/>
              </a:rPr>
              <a:t>E</a:t>
            </a:r>
            <a:endParaRPr lang="en-US" altLang="zh-CN" sz="2400" b="1" i="1" dirty="0">
              <a:latin typeface="+mj-lt"/>
            </a:endParaRPr>
          </a:p>
        </p:txBody>
      </p:sp>
      <p:sp>
        <p:nvSpPr>
          <p:cNvPr id="20" name="文本框 30757"/>
          <p:cNvSpPr txBox="1"/>
          <p:nvPr/>
        </p:nvSpPr>
        <p:spPr>
          <a:xfrm>
            <a:off x="2435561" y="4388192"/>
            <a:ext cx="1584325" cy="461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FF"/>
                </a:solidFill>
                <a:latin typeface="+mj-lt"/>
              </a:rPr>
              <a:t>PD</a:t>
            </a:r>
            <a:r>
              <a:rPr lang="en-US" altLang="zh-CN" sz="2400" b="1" dirty="0">
                <a:solidFill>
                  <a:srgbClr val="0000FF"/>
                </a:solidFill>
                <a:latin typeface="+mj-lt"/>
              </a:rPr>
              <a:t> = </a:t>
            </a:r>
            <a:r>
              <a:rPr lang="en-US" altLang="zh-CN" sz="2400" b="1" i="1" dirty="0">
                <a:solidFill>
                  <a:srgbClr val="0000FF"/>
                </a:solidFill>
                <a:latin typeface="+mj-lt"/>
              </a:rPr>
              <a:t>PE</a:t>
            </a:r>
            <a:endParaRPr lang="en-US" altLang="zh-CN" sz="2400" b="1" i="1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27" name="文本框 30764"/>
          <p:cNvSpPr txBox="1"/>
          <p:nvPr/>
        </p:nvSpPr>
        <p:spPr>
          <a:xfrm>
            <a:off x="5464260" y="4361903"/>
            <a:ext cx="266573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OP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平分∠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AOB</a:t>
            </a:r>
            <a:endParaRPr lang="en-US" altLang="zh-CN" sz="24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8" name="文本框 30765"/>
          <p:cNvSpPr txBox="1"/>
          <p:nvPr/>
        </p:nvSpPr>
        <p:spPr>
          <a:xfrm>
            <a:off x="5819994" y="3873208"/>
            <a:ext cx="1584325" cy="461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>
                <a:solidFill>
                  <a:srgbClr val="0000FF"/>
                </a:solidFill>
                <a:latin typeface="+mj-lt"/>
              </a:rPr>
              <a:t>PD</a:t>
            </a:r>
            <a:r>
              <a:rPr lang="en-US" altLang="zh-CN" sz="2400" b="1">
                <a:solidFill>
                  <a:srgbClr val="0000FF"/>
                </a:solidFill>
                <a:latin typeface="+mj-lt"/>
              </a:rPr>
              <a:t> = </a:t>
            </a:r>
            <a:r>
              <a:rPr lang="en-US" altLang="zh-CN" sz="2400" b="1" i="1">
                <a:solidFill>
                  <a:srgbClr val="0000FF"/>
                </a:solidFill>
                <a:latin typeface="+mj-lt"/>
              </a:rPr>
              <a:t>PE</a:t>
            </a:r>
            <a:endParaRPr lang="en-US" altLang="zh-CN" sz="2400" b="1" i="1">
              <a:solidFill>
                <a:srgbClr val="0000FF"/>
              </a:solidFill>
              <a:latin typeface="+mj-lt"/>
            </a:endParaRPr>
          </a:p>
        </p:txBody>
      </p:sp>
      <p:sp>
        <p:nvSpPr>
          <p:cNvPr id="29" name="文本框 30766"/>
          <p:cNvSpPr txBox="1"/>
          <p:nvPr/>
        </p:nvSpPr>
        <p:spPr>
          <a:xfrm>
            <a:off x="5764431" y="3077870"/>
            <a:ext cx="25781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 dirty="0">
                <a:latin typeface="+mj-lt"/>
              </a:rPr>
              <a:t>PD</a:t>
            </a:r>
            <a:r>
              <a:rPr lang="en-US" altLang="zh-CN" sz="2400" b="1" dirty="0">
                <a:latin typeface="+mj-lt"/>
              </a:rPr>
              <a:t>⊥</a:t>
            </a:r>
            <a:r>
              <a:rPr lang="en-US" altLang="zh-CN" sz="2400" b="1" i="1" dirty="0">
                <a:latin typeface="+mj-lt"/>
              </a:rPr>
              <a:t>OA </a:t>
            </a:r>
            <a:r>
              <a:rPr lang="zh-CN" altLang="en-US" sz="2400" b="1" dirty="0">
                <a:latin typeface="+mj-lt"/>
              </a:rPr>
              <a:t>于</a:t>
            </a:r>
            <a:r>
              <a:rPr lang="en-US" altLang="zh-CN" sz="2400" b="1" dirty="0">
                <a:latin typeface="+mj-lt"/>
              </a:rPr>
              <a:t> </a:t>
            </a:r>
            <a:r>
              <a:rPr lang="en-US" altLang="zh-CN" sz="2400" b="1" i="1" dirty="0">
                <a:latin typeface="+mj-lt"/>
              </a:rPr>
              <a:t>D</a:t>
            </a:r>
            <a:endParaRPr lang="en-US" altLang="zh-CN" sz="2400" b="1" i="1" dirty="0">
              <a:latin typeface="+mj-lt"/>
            </a:endParaRPr>
          </a:p>
        </p:txBody>
      </p:sp>
      <p:sp>
        <p:nvSpPr>
          <p:cNvPr id="30" name="文本框 30767"/>
          <p:cNvSpPr txBox="1"/>
          <p:nvPr/>
        </p:nvSpPr>
        <p:spPr>
          <a:xfrm>
            <a:off x="5808881" y="3476333"/>
            <a:ext cx="2622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 dirty="0">
                <a:latin typeface="+mj-lt"/>
              </a:rPr>
              <a:t>PE</a:t>
            </a:r>
            <a:r>
              <a:rPr lang="en-US" altLang="zh-CN" sz="2400" b="1" dirty="0">
                <a:latin typeface="+mj-lt"/>
              </a:rPr>
              <a:t>⊥</a:t>
            </a:r>
            <a:r>
              <a:rPr lang="en-US" altLang="zh-CN" sz="2400" b="1" i="1" dirty="0">
                <a:latin typeface="+mj-lt"/>
              </a:rPr>
              <a:t>OB</a:t>
            </a:r>
            <a:r>
              <a:rPr lang="en-US" altLang="zh-CN" sz="2400" b="1" dirty="0">
                <a:latin typeface="+mj-lt"/>
              </a:rPr>
              <a:t> </a:t>
            </a:r>
            <a:r>
              <a:rPr lang="zh-CN" altLang="en-US" sz="2400" b="1" dirty="0">
                <a:latin typeface="+mj-lt"/>
              </a:rPr>
              <a:t>于</a:t>
            </a:r>
            <a:r>
              <a:rPr lang="en-US" altLang="zh-CN" sz="2400" b="1" dirty="0">
                <a:latin typeface="+mj-lt"/>
              </a:rPr>
              <a:t> </a:t>
            </a:r>
            <a:r>
              <a:rPr lang="en-US" altLang="zh-CN" sz="2400" b="1" i="1" dirty="0">
                <a:latin typeface="+mj-lt"/>
              </a:rPr>
              <a:t>E</a:t>
            </a:r>
            <a:endParaRPr lang="en-US" altLang="zh-CN" sz="2400" b="1" i="1" dirty="0">
              <a:latin typeface="+mj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95536" y="19548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归纳：</a:t>
            </a:r>
            <a:endParaRPr lang="zh-CN" altLang="en-US" sz="28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902863" y="1173556"/>
            <a:ext cx="2407139" cy="1975117"/>
            <a:chOff x="6309288" y="2990153"/>
            <a:chExt cx="2407655" cy="1975926"/>
          </a:xfrm>
        </p:grpSpPr>
        <p:grpSp>
          <p:nvGrpSpPr>
            <p:cNvPr id="42" name="组合 44"/>
            <p:cNvGrpSpPr/>
            <p:nvPr/>
          </p:nvGrpSpPr>
          <p:grpSpPr>
            <a:xfrm>
              <a:off x="6309288" y="2990153"/>
              <a:ext cx="2407655" cy="1975926"/>
              <a:chOff x="6309288" y="2990153"/>
              <a:chExt cx="2407655" cy="1975926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6672479" y="4005270"/>
                <a:ext cx="1837131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V="1">
                <a:off x="6672479" y="3260427"/>
                <a:ext cx="1646590" cy="74484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6672479" y="4005270"/>
                <a:ext cx="1654530" cy="70355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文本框 48"/>
              <p:cNvSpPr txBox="1"/>
              <p:nvPr/>
            </p:nvSpPr>
            <p:spPr>
              <a:xfrm>
                <a:off x="6309288" y="3870954"/>
                <a:ext cx="407571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O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8297283" y="2990153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8327009" y="4469009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>
                <a:off x="7879238" y="3452593"/>
                <a:ext cx="269933" cy="55902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H="1">
                <a:off x="7915758" y="3987799"/>
                <a:ext cx="230237" cy="5463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43"/>
              <p:cNvSpPr/>
              <p:nvPr/>
            </p:nvSpPr>
            <p:spPr>
              <a:xfrm rot="19892620">
                <a:off x="7814136" y="3482768"/>
                <a:ext cx="101622" cy="96878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" name="矩形 43"/>
              <p:cNvSpPr/>
              <p:nvPr/>
            </p:nvSpPr>
            <p:spPr>
              <a:xfrm rot="6770550">
                <a:off x="7841120" y="4410257"/>
                <a:ext cx="101642" cy="98446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8077718" y="3897275"/>
              <a:ext cx="372298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634433" y="3000878"/>
              <a:ext cx="407571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602954" y="4427717"/>
              <a:ext cx="389934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419353" y="1138948"/>
            <a:ext cx="2407139" cy="1975117"/>
            <a:chOff x="6309288" y="2990153"/>
            <a:chExt cx="2407655" cy="1975926"/>
          </a:xfrm>
        </p:grpSpPr>
        <p:grpSp>
          <p:nvGrpSpPr>
            <p:cNvPr id="57" name="组合 44"/>
            <p:cNvGrpSpPr/>
            <p:nvPr/>
          </p:nvGrpSpPr>
          <p:grpSpPr>
            <a:xfrm>
              <a:off x="6309288" y="2990153"/>
              <a:ext cx="2407655" cy="1975926"/>
              <a:chOff x="6309288" y="2990153"/>
              <a:chExt cx="2407655" cy="1975926"/>
            </a:xfrm>
          </p:grpSpPr>
          <p:cxnSp>
            <p:nvCxnSpPr>
              <p:cNvPr id="61" name="直接连接符 60"/>
              <p:cNvCxnSpPr/>
              <p:nvPr/>
            </p:nvCxnSpPr>
            <p:spPr>
              <a:xfrm>
                <a:off x="6672479" y="4005270"/>
                <a:ext cx="1837131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flipV="1">
                <a:off x="6672479" y="3260427"/>
                <a:ext cx="1646590" cy="74484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6672479" y="4005270"/>
                <a:ext cx="1654530" cy="70355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文本框 63"/>
              <p:cNvSpPr txBox="1"/>
              <p:nvPr/>
            </p:nvSpPr>
            <p:spPr>
              <a:xfrm>
                <a:off x="6309288" y="3870954"/>
                <a:ext cx="407571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O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8297283" y="2990153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8327009" y="4469009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67" name="直接连接符 66"/>
              <p:cNvCxnSpPr/>
              <p:nvPr/>
            </p:nvCxnSpPr>
            <p:spPr>
              <a:xfrm>
                <a:off x="7879238" y="3452593"/>
                <a:ext cx="269933" cy="55902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H="1">
                <a:off x="7915758" y="3987799"/>
                <a:ext cx="230237" cy="5463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矩形 43"/>
              <p:cNvSpPr/>
              <p:nvPr/>
            </p:nvSpPr>
            <p:spPr>
              <a:xfrm rot="19892620">
                <a:off x="7814136" y="3482768"/>
                <a:ext cx="101622" cy="96878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0" name="矩形 43"/>
              <p:cNvSpPr/>
              <p:nvPr/>
            </p:nvSpPr>
            <p:spPr>
              <a:xfrm rot="6770550">
                <a:off x="7841120" y="4410257"/>
                <a:ext cx="101642" cy="98446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8077718" y="3897275"/>
              <a:ext cx="372298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634433" y="3000878"/>
              <a:ext cx="407571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602954" y="4427717"/>
              <a:ext cx="389934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7" grpId="0"/>
      <p:bldP spid="28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9552" y="639819"/>
            <a:ext cx="8334927" cy="2667525"/>
            <a:chOff x="539552" y="639819"/>
            <a:chExt cx="8334927" cy="2667525"/>
          </a:xfrm>
        </p:grpSpPr>
        <p:sp>
          <p:nvSpPr>
            <p:cNvPr id="49" name="文本框 48"/>
            <p:cNvSpPr txBox="1"/>
            <p:nvPr/>
          </p:nvSpPr>
          <p:spPr>
            <a:xfrm>
              <a:off x="539552" y="639819"/>
              <a:ext cx="8334927" cy="26675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latin typeface="+mj-lt"/>
                  <a:ea typeface="+mj-ea"/>
                </a:rPr>
                <a:t>1.</a:t>
              </a:r>
              <a:r>
                <a:rPr lang="zh-CN" altLang="en-US" sz="2800" b="1" dirty="0">
                  <a:latin typeface="+mj-lt"/>
                  <a:ea typeface="+mj-ea"/>
                </a:rPr>
                <a:t> 如图，在△</a:t>
              </a:r>
              <a:r>
                <a:rPr lang="en-US" altLang="zh-CN" sz="2800" b="1" i="1" dirty="0">
                  <a:latin typeface="+mj-lt"/>
                  <a:ea typeface="+mj-ea"/>
                </a:rPr>
                <a:t>ABC</a:t>
              </a:r>
              <a:r>
                <a:rPr lang="zh-CN" altLang="en-US" sz="2800" b="1" dirty="0">
                  <a:latin typeface="+mj-lt"/>
                  <a:ea typeface="+mj-ea"/>
                </a:rPr>
                <a:t>中，</a:t>
              </a:r>
              <a:r>
                <a:rPr lang="en-US" altLang="zh-CN" sz="2800" b="1" i="1" dirty="0">
                  <a:latin typeface="+mj-lt"/>
                  <a:ea typeface="+mj-ea"/>
                </a:rPr>
                <a:t>BD</a:t>
              </a:r>
              <a:r>
                <a:rPr lang="zh-CN" altLang="en-US" sz="2800" b="1" dirty="0">
                  <a:latin typeface="+mj-lt"/>
                  <a:ea typeface="+mj-ea"/>
                </a:rPr>
                <a:t>平分∠</a:t>
              </a:r>
              <a:r>
                <a:rPr lang="en-US" altLang="zh-CN" sz="2800" b="1" i="1" dirty="0">
                  <a:latin typeface="+mj-lt"/>
                  <a:ea typeface="+mj-ea"/>
                </a:rPr>
                <a:t>ABC</a:t>
              </a:r>
              <a:r>
                <a:rPr lang="zh-CN" altLang="en-US" sz="2800" b="1" dirty="0">
                  <a:latin typeface="+mj-lt"/>
                  <a:ea typeface="+mj-ea"/>
                </a:rPr>
                <a:t>交</a:t>
              </a:r>
              <a:r>
                <a:rPr lang="en-US" altLang="zh-CN" sz="2800" b="1" i="1" dirty="0">
                  <a:latin typeface="+mj-lt"/>
                  <a:ea typeface="+mj-ea"/>
                </a:rPr>
                <a:t>AC</a:t>
              </a:r>
              <a:r>
                <a:rPr lang="zh-CN" altLang="en-US" sz="2800" b="1" dirty="0">
                  <a:latin typeface="+mj-lt"/>
                  <a:ea typeface="+mj-ea"/>
                </a:rPr>
                <a:t>于点</a:t>
              </a:r>
              <a:r>
                <a:rPr lang="en-US" altLang="zh-CN" sz="2800" b="1" i="1" dirty="0">
                  <a:latin typeface="+mj-lt"/>
                  <a:ea typeface="+mj-ea"/>
                </a:rPr>
                <a:t>D</a:t>
              </a:r>
              <a:r>
                <a:rPr lang="zh-CN" altLang="en-US" sz="2800" b="1" dirty="0">
                  <a:latin typeface="+mj-lt"/>
                  <a:ea typeface="+mj-ea"/>
                </a:rPr>
                <a:t>，</a:t>
              </a:r>
              <a:r>
                <a:rPr lang="en-US" altLang="zh-CN" sz="2800" b="1" i="1" dirty="0">
                  <a:latin typeface="+mj-lt"/>
                  <a:ea typeface="+mj-ea"/>
                </a:rPr>
                <a:t>DE</a:t>
              </a:r>
              <a:r>
                <a:rPr lang="zh-CN" altLang="en-US" sz="2800" b="1" dirty="0">
                  <a:latin typeface="+mj-lt"/>
                  <a:ea typeface="+mj-ea"/>
                </a:rPr>
                <a:t>⊥</a:t>
              </a:r>
              <a:r>
                <a:rPr lang="en-US" altLang="zh-CN" sz="2800" b="1" i="1" dirty="0">
                  <a:latin typeface="+mj-lt"/>
                  <a:ea typeface="+mj-ea"/>
                </a:rPr>
                <a:t>BC</a:t>
              </a:r>
              <a:r>
                <a:rPr lang="zh-CN" altLang="en-US" sz="2800" b="1" dirty="0">
                  <a:latin typeface="+mj-lt"/>
                  <a:ea typeface="+mj-ea"/>
                </a:rPr>
                <a:t>，垂足为</a:t>
              </a:r>
              <a:r>
                <a:rPr lang="en-US" altLang="zh-CN" sz="2800" b="1" i="1" dirty="0">
                  <a:latin typeface="+mj-lt"/>
                  <a:ea typeface="+mj-ea"/>
                </a:rPr>
                <a:t>E</a:t>
              </a:r>
              <a:r>
                <a:rPr lang="zh-CN" altLang="en-US" sz="2800" b="1" dirty="0">
                  <a:latin typeface="+mj-lt"/>
                  <a:ea typeface="+mj-ea"/>
                </a:rPr>
                <a:t>。若</a:t>
              </a:r>
              <a:r>
                <a:rPr lang="en-US" altLang="zh-CN" sz="2800" b="1" i="1" dirty="0">
                  <a:latin typeface="+mj-lt"/>
                  <a:ea typeface="+mj-ea"/>
                </a:rPr>
                <a:t>CD</a:t>
              </a:r>
              <a:r>
                <a:rPr lang="en-US" altLang="zh-CN" sz="2800" b="1" dirty="0">
                  <a:latin typeface="+mj-lt"/>
                  <a:ea typeface="+mj-ea"/>
                </a:rPr>
                <a:t>=2</a:t>
              </a:r>
              <a:r>
                <a:rPr lang="zh-CN" altLang="en-US" sz="2800" b="1" dirty="0">
                  <a:latin typeface="+mj-lt"/>
                  <a:ea typeface="+mj-ea"/>
                </a:rPr>
                <a:t>，</a:t>
              </a:r>
              <a:r>
                <a:rPr lang="en-US" altLang="zh-CN" sz="2800" b="1" i="1" dirty="0">
                  <a:latin typeface="+mj-lt"/>
                  <a:ea typeface="+mj-ea"/>
                </a:rPr>
                <a:t>CE</a:t>
              </a:r>
              <a:r>
                <a:rPr lang="en-US" altLang="zh-CN" sz="2800" b="1" dirty="0">
                  <a:latin typeface="+mj-lt"/>
                  <a:ea typeface="+mj-ea"/>
                </a:rPr>
                <a:t>=1</a:t>
              </a:r>
              <a:r>
                <a:rPr lang="zh-CN" altLang="en-US" sz="2800" b="1" dirty="0">
                  <a:latin typeface="+mj-lt"/>
                  <a:ea typeface="+mj-ea"/>
                </a:rPr>
                <a:t>，则点</a:t>
              </a:r>
              <a:r>
                <a:rPr lang="en-US" altLang="zh-CN" sz="2800" b="1" i="1" dirty="0">
                  <a:latin typeface="+mj-lt"/>
                  <a:ea typeface="+mj-ea"/>
                </a:rPr>
                <a:t>D</a:t>
              </a:r>
              <a:r>
                <a:rPr lang="zh-CN" altLang="en-US" sz="2800" b="1" dirty="0">
                  <a:latin typeface="+mj-lt"/>
                  <a:ea typeface="+mj-ea"/>
                </a:rPr>
                <a:t>到</a:t>
              </a:r>
              <a:r>
                <a:rPr lang="en-US" altLang="zh-CN" sz="2800" b="1" i="1" dirty="0">
                  <a:latin typeface="+mj-lt"/>
                  <a:ea typeface="+mj-ea"/>
                </a:rPr>
                <a:t>AB</a:t>
              </a:r>
              <a:r>
                <a:rPr lang="zh-CN" altLang="en-US" sz="2800" b="1" dirty="0">
                  <a:latin typeface="+mj-lt"/>
                  <a:ea typeface="+mj-ea"/>
                </a:rPr>
                <a:t>的距离为（      ）</a:t>
              </a:r>
              <a:endParaRPr lang="en-US" altLang="zh-CN" sz="2800" b="1" dirty="0">
                <a:latin typeface="+mj-lt"/>
                <a:ea typeface="+mj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latin typeface="+mj-lt"/>
                  <a:ea typeface="+mj-ea"/>
                </a:rPr>
                <a:t>A</a:t>
              </a:r>
              <a:r>
                <a:rPr lang="en-US" altLang="zh-CN" sz="2800" b="1">
                  <a:latin typeface="+mj-lt"/>
                  <a:ea typeface="+mj-ea"/>
                </a:rPr>
                <a:t>. 		B.</a:t>
              </a:r>
              <a:r>
                <a:rPr lang="en-US" altLang="zh-CN" sz="2800" b="1"/>
                <a:t> 		</a:t>
              </a:r>
              <a:r>
                <a:rPr lang="en-US" altLang="zh-CN" sz="2800" b="1">
                  <a:latin typeface="+mj-lt"/>
                  <a:ea typeface="+mj-ea"/>
                </a:rPr>
                <a:t>C</a:t>
              </a:r>
              <a:r>
                <a:rPr lang="en-US" altLang="zh-CN" sz="2800" b="1" dirty="0">
                  <a:latin typeface="+mj-lt"/>
                  <a:ea typeface="+mj-ea"/>
                </a:rPr>
                <a:t>.</a:t>
              </a:r>
              <a:r>
                <a:rPr lang="en-US" altLang="zh-CN" sz="2800" b="1" dirty="0"/>
                <a:t> </a:t>
              </a:r>
              <a:r>
                <a:rPr lang="en-US" altLang="zh-CN" sz="2800" b="1"/>
                <a:t>2 		</a:t>
              </a:r>
              <a:r>
                <a:rPr lang="en-US" altLang="zh-CN" sz="2800" b="1">
                  <a:latin typeface="+mj-lt"/>
                  <a:ea typeface="+mj-ea"/>
                </a:rPr>
                <a:t>D.</a:t>
              </a:r>
              <a:r>
                <a:rPr lang="en-US" altLang="zh-CN" sz="2800" b="1"/>
                <a:t> 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1071611" y="2675761"/>
            <a:ext cx="507111" cy="4610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7" name="Equation" r:id="rId1" imgW="10058400" imgH="9144000" progId="Equation.DSMT4">
                    <p:embed/>
                  </p:oleObj>
                </mc:Choice>
                <mc:Fallback>
                  <p:oleObj name="Equation" r:id="rId1" imgW="10058400" imgH="9144000" progId="Equation.DSMT4">
                    <p:embed/>
                    <p:pic>
                      <p:nvPicPr>
                        <p:cNvPr id="0" name="图片 207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071611" y="2675761"/>
                          <a:ext cx="507111" cy="46101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0" name="对象 49"/>
            <p:cNvGraphicFramePr>
              <a:graphicFrameLocks noChangeAspect="1"/>
            </p:cNvGraphicFramePr>
            <p:nvPr/>
          </p:nvGraphicFramePr>
          <p:xfrm>
            <a:off x="2805113" y="2668588"/>
            <a:ext cx="508000" cy="476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8" name="Equation" r:id="rId3" imgW="10058400" imgH="9448800" progId="Equation.DSMT4">
                    <p:embed/>
                  </p:oleObj>
                </mc:Choice>
                <mc:Fallback>
                  <p:oleObj name="Equation" r:id="rId3" imgW="10058400" imgH="94488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805113" y="2668588"/>
                          <a:ext cx="508000" cy="4762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" name="对象 50"/>
            <p:cNvGraphicFramePr>
              <a:graphicFrameLocks noChangeAspect="1"/>
            </p:cNvGraphicFramePr>
            <p:nvPr/>
          </p:nvGraphicFramePr>
          <p:xfrm>
            <a:off x="6516688" y="2668588"/>
            <a:ext cx="506412" cy="476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9" name="Equation" r:id="rId5" imgW="10058400" imgH="9448800" progId="Equation.DSMT4">
                    <p:embed/>
                  </p:oleObj>
                </mc:Choice>
                <mc:Fallback>
                  <p:oleObj name="Equation" r:id="rId5" imgW="10058400" imgH="9448800" progId="Equation.DSMT4">
                    <p:embed/>
                    <p:pic>
                      <p:nvPicPr>
                        <p:cNvPr id="0" name="对象 4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516688" y="2668588"/>
                          <a:ext cx="506412" cy="4762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4208" y="2594208"/>
            <a:ext cx="2356134" cy="198304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83768" y="2039804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67544" y="571127"/>
            <a:ext cx="7956884" cy="1598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2.</a:t>
            </a:r>
            <a:r>
              <a:rPr lang="zh-CN" altLang="en-US" sz="2800" b="1" dirty="0">
                <a:latin typeface="+mj-lt"/>
                <a:ea typeface="+mj-ea"/>
              </a:rPr>
              <a:t> 如图，∠</a:t>
            </a:r>
            <a:r>
              <a:rPr lang="en-US" altLang="zh-CN" sz="2800" b="1" i="1" dirty="0">
                <a:latin typeface="+mj-lt"/>
                <a:ea typeface="+mj-ea"/>
              </a:rPr>
              <a:t>AOB</a:t>
            </a:r>
            <a:r>
              <a:rPr lang="en-US" altLang="zh-CN" sz="2800" b="1" dirty="0">
                <a:latin typeface="+mj-lt"/>
                <a:ea typeface="+mj-ea"/>
              </a:rPr>
              <a:t>=70°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QC</a:t>
            </a:r>
            <a:r>
              <a:rPr lang="en-US" altLang="zh-CN" sz="2800" b="1" dirty="0">
                <a:latin typeface="+mj-lt"/>
                <a:ea typeface="+mj-ea"/>
              </a:rPr>
              <a:t>⊥</a:t>
            </a:r>
            <a:r>
              <a:rPr lang="en-US" altLang="zh-CN" sz="2800" b="1" i="1" dirty="0">
                <a:latin typeface="+mj-lt"/>
                <a:ea typeface="+mj-ea"/>
              </a:rPr>
              <a:t>OA</a:t>
            </a:r>
            <a:r>
              <a:rPr lang="zh-CN" altLang="en-US" sz="2800" b="1" dirty="0">
                <a:latin typeface="+mj-lt"/>
                <a:ea typeface="+mj-ea"/>
              </a:rPr>
              <a:t>于点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QD</a:t>
            </a:r>
            <a:r>
              <a:rPr lang="en-US" altLang="zh-CN" sz="2800" b="1" dirty="0">
                <a:latin typeface="+mj-lt"/>
                <a:ea typeface="+mj-ea"/>
              </a:rPr>
              <a:t>⊥</a:t>
            </a:r>
            <a:r>
              <a:rPr lang="en-US" altLang="zh-CN" sz="2800" b="1" i="1" dirty="0">
                <a:latin typeface="+mj-lt"/>
                <a:ea typeface="+mj-ea"/>
              </a:rPr>
              <a:t>OB</a:t>
            </a:r>
            <a:r>
              <a:rPr lang="zh-CN" altLang="en-US" sz="2800" b="1" dirty="0">
                <a:latin typeface="+mj-lt"/>
                <a:ea typeface="+mj-ea"/>
              </a:rPr>
              <a:t>于点</a:t>
            </a:r>
            <a:r>
              <a:rPr lang="en-US" altLang="zh-CN" sz="2800" b="1" i="1" dirty="0">
                <a:latin typeface="+mj-lt"/>
                <a:ea typeface="+mj-ea"/>
              </a:rPr>
              <a:t>D</a:t>
            </a:r>
            <a:r>
              <a:rPr lang="zh-CN" altLang="en-US" sz="2800" b="1" dirty="0">
                <a:latin typeface="+mj-lt"/>
                <a:ea typeface="+mj-ea"/>
              </a:rPr>
              <a:t>，若</a:t>
            </a:r>
            <a:r>
              <a:rPr lang="en-US" altLang="zh-CN" sz="2800" b="1" i="1" dirty="0">
                <a:latin typeface="+mj-lt"/>
                <a:ea typeface="+mj-ea"/>
              </a:rPr>
              <a:t>OC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en-US" altLang="zh-CN" sz="2800" b="1" i="1" dirty="0">
                <a:latin typeface="+mj-lt"/>
                <a:ea typeface="+mj-ea"/>
              </a:rPr>
              <a:t>OD</a:t>
            </a:r>
            <a:r>
              <a:rPr lang="zh-CN" altLang="en-US" sz="2800" b="1" dirty="0">
                <a:latin typeface="+mj-lt"/>
                <a:ea typeface="+mj-ea"/>
              </a:rPr>
              <a:t>，则∠</a:t>
            </a:r>
            <a:r>
              <a:rPr lang="en-US" altLang="zh-CN" sz="2800" b="1" i="1" dirty="0">
                <a:latin typeface="+mj-lt"/>
                <a:ea typeface="+mj-ea"/>
              </a:rPr>
              <a:t>AOQ</a:t>
            </a:r>
            <a:r>
              <a:rPr lang="zh-CN" altLang="en-US" sz="2800" b="1" dirty="0">
                <a:latin typeface="+mj-lt"/>
                <a:ea typeface="+mj-ea"/>
              </a:rPr>
              <a:t>的度数为</a:t>
            </a:r>
            <a:r>
              <a:rPr lang="en-US" altLang="zh-CN" sz="2800" b="1" dirty="0">
                <a:latin typeface="+mj-lt"/>
                <a:ea typeface="+mj-ea"/>
              </a:rPr>
              <a:t>_______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064" y="2067694"/>
            <a:ext cx="2589163" cy="2181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27584" y="164629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35°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P41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1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544" y="627534"/>
            <a:ext cx="7956884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3.</a:t>
            </a:r>
            <a:r>
              <a:rPr lang="zh-CN" altLang="en-US" sz="2800" b="1" dirty="0">
                <a:latin typeface="+mj-lt"/>
                <a:ea typeface="+mj-ea"/>
              </a:rPr>
              <a:t>如图，某工地在</a:t>
            </a:r>
            <a:r>
              <a:rPr lang="en-US" altLang="zh-CN" sz="2800" b="1" dirty="0">
                <a:latin typeface="+mj-lt"/>
                <a:ea typeface="+mj-ea"/>
              </a:rPr>
              <a:t>A</a:t>
            </a:r>
            <a:r>
              <a:rPr lang="zh-CN" altLang="en-US" sz="2800" b="1" dirty="0">
                <a:latin typeface="+mj-lt"/>
                <a:ea typeface="+mj-ea"/>
              </a:rPr>
              <a:t>区，到公路、铁路距离相等，距公路与铁路交叉处</a:t>
            </a:r>
            <a:r>
              <a:rPr lang="en-US" altLang="zh-CN" sz="2800" b="1" dirty="0">
                <a:latin typeface="+mj-lt"/>
                <a:ea typeface="+mj-ea"/>
              </a:rPr>
              <a:t>500m</a:t>
            </a:r>
            <a:r>
              <a:rPr lang="zh-CN" altLang="en-US" sz="2800" b="1" dirty="0">
                <a:latin typeface="+mj-lt"/>
                <a:ea typeface="+mj-ea"/>
              </a:rPr>
              <a:t>，请你在图中标出它的位置（比例尺为</a:t>
            </a:r>
            <a:r>
              <a:rPr lang="en-US" altLang="zh-CN" sz="2800" b="1" dirty="0">
                <a:latin typeface="+mj-lt"/>
                <a:ea typeface="+mj-ea"/>
              </a:rPr>
              <a:t>1 : 20000</a:t>
            </a:r>
            <a:r>
              <a:rPr lang="zh-CN" altLang="en-US" sz="2800" b="1" dirty="0">
                <a:latin typeface="+mj-lt"/>
                <a:ea typeface="+mj-ea"/>
              </a:rPr>
              <a:t>）。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28290" y="2486660"/>
            <a:ext cx="2870200" cy="1757680"/>
            <a:chOff x="4454" y="3916"/>
            <a:chExt cx="4520" cy="27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54" y="3916"/>
              <a:ext cx="4521" cy="2769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7146" y="4827"/>
              <a:ext cx="816" cy="9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lnSpc>
                  <a:spcPct val="120000"/>
                </a:lnSpc>
              </a:pPr>
              <a:r>
                <a:rPr lang="en-US" altLang="zh-CN" sz="2800" b="1" i="1" dirty="0">
                  <a:latin typeface="+mj-lt"/>
                  <a:ea typeface="+mj-ea"/>
                </a:rPr>
                <a:t>O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682625" y="81915"/>
            <a:ext cx="7451090" cy="1641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+mj-lt"/>
                <a:ea typeface="+mj-ea"/>
              </a:rPr>
              <a:t>4.</a:t>
            </a:r>
            <a:r>
              <a:rPr lang="zh-CN" altLang="en-US" sz="2800" b="1" dirty="0">
                <a:ea typeface="黑体" panose="02010609060101010101" pitchFamily="49" charset="-122"/>
              </a:rPr>
              <a:t> 如图，在四边形</a:t>
            </a:r>
            <a:r>
              <a:rPr lang="en-US" altLang="zh-CN" sz="2800" b="1" i="1" dirty="0">
                <a:ea typeface="黑体" panose="02010609060101010101" pitchFamily="49" charset="-122"/>
              </a:rPr>
              <a:t>ABCD</a:t>
            </a:r>
            <a:r>
              <a:rPr lang="zh-CN" altLang="en-US" sz="2800" b="1" dirty="0">
                <a:ea typeface="黑体" panose="02010609060101010101" pitchFamily="49" charset="-122"/>
              </a:rPr>
              <a:t>中，∠</a:t>
            </a:r>
            <a:r>
              <a:rPr lang="en-US" altLang="zh-CN" sz="2800" b="1" i="1" dirty="0"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ea typeface="黑体" panose="02010609060101010101" pitchFamily="49" charset="-122"/>
              </a:rPr>
              <a:t>=∠</a:t>
            </a:r>
            <a:r>
              <a:rPr lang="en-US" altLang="zh-CN" sz="2800" b="1" i="1" dirty="0"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ea typeface="黑体" panose="02010609060101010101" pitchFamily="49" charset="-122"/>
              </a:rPr>
              <a:t>=90°</a:t>
            </a:r>
            <a:r>
              <a:rPr lang="zh-CN" altLang="en-US" sz="2800" b="1" dirty="0"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ea typeface="黑体" panose="02010609060101010101" pitchFamily="49" charset="-122"/>
              </a:rPr>
              <a:t>E</a:t>
            </a:r>
            <a:r>
              <a:rPr lang="zh-CN" altLang="en-US" sz="2800" b="1" dirty="0">
                <a:ea typeface="黑体" panose="02010609060101010101" pitchFamily="49" charset="-122"/>
              </a:rPr>
              <a:t>为</a:t>
            </a:r>
            <a:r>
              <a:rPr lang="en-US" altLang="zh-CN" sz="2800" b="1" i="1" dirty="0">
                <a:ea typeface="黑体" panose="02010609060101010101" pitchFamily="49" charset="-122"/>
              </a:rPr>
              <a:t>BC</a:t>
            </a:r>
            <a:r>
              <a:rPr lang="zh-CN" altLang="en-US" sz="2800" b="1" dirty="0">
                <a:ea typeface="黑体" panose="02010609060101010101" pitchFamily="49" charset="-122"/>
              </a:rPr>
              <a:t>的中点，且</a:t>
            </a:r>
            <a:r>
              <a:rPr lang="en-US" altLang="zh-CN" sz="2800" b="1" i="1" dirty="0">
                <a:ea typeface="黑体" panose="02010609060101010101" pitchFamily="49" charset="-122"/>
              </a:rPr>
              <a:t>AE</a:t>
            </a:r>
            <a:r>
              <a:rPr lang="zh-CN" altLang="en-US" sz="2800" b="1" dirty="0">
                <a:ea typeface="黑体" panose="02010609060101010101" pitchFamily="49" charset="-122"/>
              </a:rPr>
              <a:t>平分∠</a:t>
            </a:r>
            <a:r>
              <a:rPr lang="en-US" altLang="zh-CN" sz="2800" b="1" i="1" dirty="0">
                <a:ea typeface="黑体" panose="02010609060101010101" pitchFamily="49" charset="-122"/>
              </a:rPr>
              <a:t>BAD</a:t>
            </a:r>
            <a:r>
              <a:rPr lang="zh-CN" altLang="en-US" sz="2800" b="1" dirty="0">
                <a:ea typeface="黑体" panose="02010609060101010101" pitchFamily="49" charset="-122"/>
              </a:rPr>
              <a:t>。求证：</a:t>
            </a:r>
            <a:endParaRPr lang="en-US" altLang="zh-CN" sz="2800" b="1" dirty="0"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ea typeface="黑体" panose="02010609060101010101" pitchFamily="49" charset="-122"/>
              </a:rPr>
              <a:t>DE</a:t>
            </a:r>
            <a:r>
              <a:rPr lang="zh-CN" altLang="en-US" sz="2800" b="1" dirty="0">
                <a:ea typeface="黑体" panose="02010609060101010101" pitchFamily="49" charset="-122"/>
              </a:rPr>
              <a:t>平分∠</a:t>
            </a:r>
            <a:r>
              <a:rPr lang="en-US" altLang="zh-CN" sz="2800" b="1" i="1" dirty="0">
                <a:ea typeface="黑体" panose="02010609060101010101" pitchFamily="49" charset="-122"/>
              </a:rPr>
              <a:t>ADC</a:t>
            </a:r>
            <a:r>
              <a:rPr lang="zh-CN" altLang="en-US" sz="2800" b="1" dirty="0">
                <a:ea typeface="黑体" panose="02010609060101010101" pitchFamily="49" charset="-122"/>
              </a:rPr>
              <a:t>；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11945" y="2266386"/>
            <a:ext cx="1872208" cy="2302201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141701" y="2804090"/>
            <a:ext cx="1204054" cy="560870"/>
            <a:chOff x="6961996" y="2062410"/>
            <a:chExt cx="1204054" cy="560870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7373962" y="2293243"/>
              <a:ext cx="792088" cy="330037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43"/>
            <p:cNvSpPr/>
            <p:nvPr/>
          </p:nvSpPr>
          <p:spPr>
            <a:xfrm rot="17571604">
              <a:off x="7350802" y="2312255"/>
              <a:ext cx="101600" cy="96838"/>
            </a:xfrm>
            <a:custGeom>
              <a:avLst/>
              <a:gdLst>
                <a:gd name="connsiteX0" fmla="*/ 0 w 101706"/>
                <a:gd name="connsiteY0" fmla="*/ 0 h 98170"/>
                <a:gd name="connsiteX1" fmla="*/ 101706 w 101706"/>
                <a:gd name="connsiteY1" fmla="*/ 0 h 98170"/>
                <a:gd name="connsiteX2" fmla="*/ 101706 w 101706"/>
                <a:gd name="connsiteY2" fmla="*/ 98170 h 98170"/>
                <a:gd name="connsiteX3" fmla="*/ 0 w 101706"/>
                <a:gd name="connsiteY3" fmla="*/ 98170 h 98170"/>
                <a:gd name="connsiteX4" fmla="*/ 0 w 101706"/>
                <a:gd name="connsiteY4" fmla="*/ 0 h 98170"/>
                <a:gd name="connsiteX0-1" fmla="*/ 101706 w 193146"/>
                <a:gd name="connsiteY0-2" fmla="*/ 0 h 98170"/>
                <a:gd name="connsiteX1-3" fmla="*/ 101706 w 193146"/>
                <a:gd name="connsiteY1-4" fmla="*/ 98170 h 98170"/>
                <a:gd name="connsiteX2-5" fmla="*/ 0 w 193146"/>
                <a:gd name="connsiteY2-6" fmla="*/ 98170 h 98170"/>
                <a:gd name="connsiteX3-7" fmla="*/ 0 w 193146"/>
                <a:gd name="connsiteY3-8" fmla="*/ 0 h 98170"/>
                <a:gd name="connsiteX4-9" fmla="*/ 193146 w 193146"/>
                <a:gd name="connsiteY4-10" fmla="*/ 91440 h 98170"/>
                <a:gd name="connsiteX0-11" fmla="*/ 101706 w 101706"/>
                <a:gd name="connsiteY0-12" fmla="*/ 0 h 98170"/>
                <a:gd name="connsiteX1-13" fmla="*/ 101706 w 101706"/>
                <a:gd name="connsiteY1-14" fmla="*/ 98170 h 98170"/>
                <a:gd name="connsiteX2-15" fmla="*/ 0 w 101706"/>
                <a:gd name="connsiteY2-16" fmla="*/ 98170 h 98170"/>
                <a:gd name="connsiteX3-17" fmla="*/ 0 w 101706"/>
                <a:gd name="connsiteY3-18" fmla="*/ 0 h 98170"/>
                <a:gd name="connsiteX0-19" fmla="*/ 101706 w 101706"/>
                <a:gd name="connsiteY0-20" fmla="*/ 98170 h 98170"/>
                <a:gd name="connsiteX1-21" fmla="*/ 0 w 101706"/>
                <a:gd name="connsiteY1-22" fmla="*/ 98170 h 98170"/>
                <a:gd name="connsiteX2-23" fmla="*/ 0 w 101706"/>
                <a:gd name="connsiteY2-24" fmla="*/ 0 h 981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1706" h="98170">
                  <a:moveTo>
                    <a:pt x="101706" y="98170"/>
                  </a:moveTo>
                  <a:lnTo>
                    <a:pt x="0" y="9817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961996" y="2062410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</a:rPr>
                <a:t>F</a:t>
              </a:r>
              <a:endParaRPr lang="zh-CN" altLang="en-US" sz="2400" b="1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82650" y="1642181"/>
            <a:ext cx="7165340" cy="3408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证明：（</a:t>
            </a:r>
            <a:r>
              <a:rPr lang="en-US" altLang="zh-CN" sz="2800" b="1" dirty="0">
                <a:solidFill>
                  <a:srgbClr val="FF0000"/>
                </a:solidFill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</a:rPr>
              <a:t>）如图，过点</a:t>
            </a:r>
            <a:r>
              <a:rPr lang="en-US" altLang="zh-CN" sz="2800" b="1" i="1" dirty="0">
                <a:solidFill>
                  <a:srgbClr val="FF0000"/>
                </a:solidFill>
              </a:rPr>
              <a:t>E</a:t>
            </a:r>
            <a:r>
              <a:rPr lang="zh-CN" altLang="en-US" sz="2800" b="1" dirty="0">
                <a:solidFill>
                  <a:srgbClr val="FF0000"/>
                </a:solidFill>
              </a:rPr>
              <a:t>作</a:t>
            </a:r>
            <a:r>
              <a:rPr lang="en-US" altLang="zh-CN" sz="2800" b="1" i="1" dirty="0">
                <a:solidFill>
                  <a:srgbClr val="FF0000"/>
                </a:solidFill>
              </a:rPr>
              <a:t>EF</a:t>
            </a:r>
            <a:r>
              <a:rPr lang="zh-CN" altLang="en-US" sz="2800" b="1" dirty="0">
                <a:solidFill>
                  <a:srgbClr val="FF0000"/>
                </a:solidFill>
              </a:rPr>
              <a:t>⊥</a:t>
            </a:r>
            <a:r>
              <a:rPr lang="en-US" altLang="zh-CN" sz="2800" b="1" i="1" dirty="0">
                <a:solidFill>
                  <a:srgbClr val="FF0000"/>
                </a:solidFill>
              </a:rPr>
              <a:t>AD</a:t>
            </a:r>
            <a:r>
              <a:rPr lang="zh-CN" altLang="en-US" sz="2800" b="1" dirty="0">
                <a:solidFill>
                  <a:srgbClr val="FF0000"/>
                </a:solidFill>
              </a:rPr>
              <a:t>于点</a:t>
            </a:r>
            <a:r>
              <a:rPr lang="en-US" altLang="zh-CN" sz="2800" b="1" i="1" dirty="0">
                <a:solidFill>
                  <a:srgbClr val="FF0000"/>
                </a:solidFill>
              </a:rPr>
              <a:t>F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∵</a:t>
            </a:r>
            <a:r>
              <a:rPr lang="en-US" altLang="zh-CN" sz="2800" b="1" i="1" dirty="0">
                <a:solidFill>
                  <a:srgbClr val="FF0000"/>
                </a:solidFill>
              </a:rPr>
              <a:t>AE</a:t>
            </a:r>
            <a:r>
              <a:rPr lang="zh-CN" altLang="en-US" sz="2800" b="1" dirty="0">
                <a:solidFill>
                  <a:srgbClr val="FF0000"/>
                </a:solidFill>
              </a:rPr>
              <a:t>平分∠</a:t>
            </a:r>
            <a:r>
              <a:rPr lang="en-US" altLang="zh-CN" sz="2800" b="1" i="1" dirty="0">
                <a:solidFill>
                  <a:srgbClr val="FF0000"/>
                </a:solidFill>
              </a:rPr>
              <a:t>BAD</a:t>
            </a:r>
            <a:r>
              <a:rPr lang="zh-CN" altLang="en-US" sz="2800" b="1" dirty="0">
                <a:solidFill>
                  <a:srgbClr val="FF0000"/>
                </a:solidFill>
              </a:rPr>
              <a:t>，∠</a:t>
            </a:r>
            <a:r>
              <a:rPr lang="en-US" altLang="zh-CN" sz="2800" b="1" i="1" dirty="0">
                <a:solidFill>
                  <a:srgbClr val="FF0000"/>
                </a:solidFill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</a:rPr>
              <a:t>=90°</a:t>
            </a:r>
            <a:r>
              <a:rPr lang="zh-CN" altLang="en-US" sz="2800" b="1" dirty="0">
                <a:solidFill>
                  <a:srgbClr val="FF0000"/>
                </a:solidFill>
              </a:rPr>
              <a:t>，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∴</a:t>
            </a:r>
            <a:r>
              <a:rPr lang="en-US" altLang="zh-CN" sz="2800" b="1" i="1" dirty="0">
                <a:solidFill>
                  <a:srgbClr val="FF0000"/>
                </a:solidFill>
              </a:rPr>
              <a:t>BE</a:t>
            </a:r>
            <a:r>
              <a:rPr lang="en-US" altLang="zh-CN" sz="2800" b="1" dirty="0">
                <a:solidFill>
                  <a:srgbClr val="FF0000"/>
                </a:solidFill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</a:rPr>
              <a:t>FE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∵</a:t>
            </a:r>
            <a:r>
              <a:rPr lang="en-US" altLang="zh-CN" sz="2800" b="1" i="1" dirty="0">
                <a:solidFill>
                  <a:srgbClr val="FF0000"/>
                </a:solidFill>
              </a:rPr>
              <a:t>E</a:t>
            </a:r>
            <a:r>
              <a:rPr lang="zh-CN" altLang="en-US" sz="2800" b="1" dirty="0">
                <a:solidFill>
                  <a:srgbClr val="FF0000"/>
                </a:solidFill>
              </a:rPr>
              <a:t>是</a:t>
            </a:r>
            <a:r>
              <a:rPr lang="en-US" altLang="zh-CN" sz="2800" b="1" i="1" dirty="0">
                <a:solidFill>
                  <a:srgbClr val="FF0000"/>
                </a:solidFill>
              </a:rPr>
              <a:t>BC</a:t>
            </a:r>
            <a:r>
              <a:rPr lang="zh-CN" altLang="en-US" sz="2800" b="1" dirty="0">
                <a:solidFill>
                  <a:srgbClr val="FF0000"/>
                </a:solidFill>
              </a:rPr>
              <a:t>的中点，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∴</a:t>
            </a:r>
            <a:r>
              <a:rPr lang="en-US" altLang="zh-CN" sz="2800" b="1" i="1" dirty="0">
                <a:solidFill>
                  <a:srgbClr val="FF0000"/>
                </a:solidFill>
              </a:rPr>
              <a:t>BE</a:t>
            </a:r>
            <a:r>
              <a:rPr lang="en-US" altLang="zh-CN" sz="2800" b="1" dirty="0">
                <a:solidFill>
                  <a:srgbClr val="FF0000"/>
                </a:solidFill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</a:rPr>
              <a:t>CE</a:t>
            </a:r>
            <a:r>
              <a:rPr lang="zh-CN" altLang="en-US" sz="2800" b="1" dirty="0">
                <a:solidFill>
                  <a:srgbClr val="FF0000"/>
                </a:solidFill>
              </a:rPr>
              <a:t>，∴</a:t>
            </a:r>
            <a:r>
              <a:rPr lang="en-US" altLang="zh-CN" sz="2800" b="1" i="1" dirty="0">
                <a:solidFill>
                  <a:srgbClr val="FF0000"/>
                </a:solidFill>
              </a:rPr>
              <a:t>CE</a:t>
            </a:r>
            <a:r>
              <a:rPr lang="en-US" altLang="zh-CN" sz="2800" b="1" dirty="0">
                <a:solidFill>
                  <a:srgbClr val="FF0000"/>
                </a:solidFill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</a:rPr>
              <a:t>FE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又∠</a:t>
            </a:r>
            <a:r>
              <a:rPr lang="en-US" altLang="zh-CN" sz="2800" b="1" i="1" dirty="0">
                <a:solidFill>
                  <a:srgbClr val="FF0000"/>
                </a:solidFill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</a:rPr>
              <a:t>=90°</a:t>
            </a:r>
            <a:r>
              <a:rPr lang="zh-CN" altLang="en-US" sz="2800" b="1" dirty="0">
                <a:solidFill>
                  <a:srgbClr val="FF0000"/>
                </a:solidFill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</a:rPr>
              <a:t>EF</a:t>
            </a:r>
            <a:r>
              <a:rPr lang="zh-CN" altLang="en-US" sz="2800" b="1" dirty="0">
                <a:solidFill>
                  <a:srgbClr val="FF0000"/>
                </a:solidFill>
              </a:rPr>
              <a:t>⊥</a:t>
            </a:r>
            <a:r>
              <a:rPr lang="en-US" altLang="zh-CN" sz="2800" b="1" i="1" dirty="0">
                <a:solidFill>
                  <a:srgbClr val="FF0000"/>
                </a:solidFill>
              </a:rPr>
              <a:t>AD</a:t>
            </a:r>
            <a:r>
              <a:rPr lang="zh-CN" altLang="en-US" sz="2800" b="1" dirty="0">
                <a:solidFill>
                  <a:srgbClr val="FF0000"/>
                </a:solidFill>
              </a:rPr>
              <a:t>，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∴</a:t>
            </a:r>
            <a:r>
              <a:rPr lang="en-US" altLang="zh-CN" sz="2800" b="1" i="1" dirty="0">
                <a:solidFill>
                  <a:srgbClr val="FF0000"/>
                </a:solidFill>
              </a:rPr>
              <a:t>DE</a:t>
            </a:r>
            <a:r>
              <a:rPr lang="zh-CN" altLang="en-US" sz="2800" b="1" dirty="0">
                <a:solidFill>
                  <a:srgbClr val="FF0000"/>
                </a:solidFill>
              </a:rPr>
              <a:t>平分∠</a:t>
            </a:r>
            <a:r>
              <a:rPr lang="en-US" altLang="zh-CN" sz="2800" b="1" i="1" dirty="0">
                <a:solidFill>
                  <a:srgbClr val="FF0000"/>
                </a:solidFill>
              </a:rPr>
              <a:t>ADC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10" name="矩形 9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12" name="矩形 11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1259" y="1275606"/>
            <a:ext cx="7754856" cy="3091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探索证明角平分线的性质和判定定理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能运用角平分线性质和其判定解决实际问题。</a:t>
            </a:r>
            <a:endParaRPr lang="en-US" altLang="zh-CN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经历“探索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猜想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证明”的过程，进一步体会证明的必要性，增强证明意识和能力，发展推理能力。</a:t>
            </a:r>
            <a:endParaRPr lang="zh-CN" altLang="en-US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682625" y="81915"/>
            <a:ext cx="7419340" cy="1641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+mj-lt"/>
                <a:ea typeface="+mj-ea"/>
              </a:rPr>
              <a:t>4.</a:t>
            </a:r>
            <a:r>
              <a:rPr lang="zh-CN" altLang="en-US" sz="2800" b="1" dirty="0">
                <a:ea typeface="黑体" panose="02010609060101010101" pitchFamily="49" charset="-122"/>
              </a:rPr>
              <a:t> 如图，在四边形</a:t>
            </a:r>
            <a:r>
              <a:rPr lang="en-US" altLang="zh-CN" sz="2800" b="1" i="1" dirty="0">
                <a:ea typeface="黑体" panose="02010609060101010101" pitchFamily="49" charset="-122"/>
              </a:rPr>
              <a:t>ABCD</a:t>
            </a:r>
            <a:r>
              <a:rPr lang="zh-CN" altLang="en-US" sz="2800" b="1" dirty="0">
                <a:ea typeface="黑体" panose="02010609060101010101" pitchFamily="49" charset="-122"/>
              </a:rPr>
              <a:t>中，∠</a:t>
            </a:r>
            <a:r>
              <a:rPr lang="en-US" altLang="zh-CN" sz="2800" b="1" i="1" dirty="0"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ea typeface="黑体" panose="02010609060101010101" pitchFamily="49" charset="-122"/>
              </a:rPr>
              <a:t>=∠</a:t>
            </a:r>
            <a:r>
              <a:rPr lang="en-US" altLang="zh-CN" sz="2800" b="1" i="1" dirty="0"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ea typeface="黑体" panose="02010609060101010101" pitchFamily="49" charset="-122"/>
              </a:rPr>
              <a:t>=90°</a:t>
            </a:r>
            <a:r>
              <a:rPr lang="zh-CN" altLang="en-US" sz="2800" b="1" dirty="0"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ea typeface="黑体" panose="02010609060101010101" pitchFamily="49" charset="-122"/>
              </a:rPr>
              <a:t>E</a:t>
            </a:r>
            <a:r>
              <a:rPr lang="zh-CN" altLang="en-US" sz="2800" b="1" dirty="0">
                <a:ea typeface="黑体" panose="02010609060101010101" pitchFamily="49" charset="-122"/>
              </a:rPr>
              <a:t>为</a:t>
            </a:r>
            <a:r>
              <a:rPr lang="en-US" altLang="zh-CN" sz="2800" b="1" i="1" dirty="0">
                <a:ea typeface="黑体" panose="02010609060101010101" pitchFamily="49" charset="-122"/>
              </a:rPr>
              <a:t>BC</a:t>
            </a:r>
            <a:r>
              <a:rPr lang="zh-CN" altLang="en-US" sz="2800" b="1" dirty="0">
                <a:ea typeface="黑体" panose="02010609060101010101" pitchFamily="49" charset="-122"/>
              </a:rPr>
              <a:t>的中点，且</a:t>
            </a:r>
            <a:r>
              <a:rPr lang="en-US" altLang="zh-CN" sz="2800" b="1" i="1" dirty="0">
                <a:ea typeface="黑体" panose="02010609060101010101" pitchFamily="49" charset="-122"/>
              </a:rPr>
              <a:t>AE</a:t>
            </a:r>
            <a:r>
              <a:rPr lang="zh-CN" altLang="en-US" sz="2800" b="1" dirty="0">
                <a:ea typeface="黑体" panose="02010609060101010101" pitchFamily="49" charset="-122"/>
              </a:rPr>
              <a:t>平分∠</a:t>
            </a:r>
            <a:r>
              <a:rPr lang="en-US" altLang="zh-CN" sz="2800" b="1" i="1" dirty="0">
                <a:ea typeface="黑体" panose="02010609060101010101" pitchFamily="49" charset="-122"/>
              </a:rPr>
              <a:t>BAD</a:t>
            </a:r>
            <a:r>
              <a:rPr lang="zh-CN" altLang="en-US" sz="2800" b="1" dirty="0">
                <a:ea typeface="黑体" panose="02010609060101010101" pitchFamily="49" charset="-122"/>
              </a:rPr>
              <a:t>。求证：</a:t>
            </a:r>
            <a:endParaRPr lang="en-US" altLang="zh-CN" sz="2800" b="1" dirty="0"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ea typeface="黑体" panose="02010609060101010101" pitchFamily="49" charset="-122"/>
              </a:rPr>
              <a:t>CD</a:t>
            </a:r>
            <a:r>
              <a:rPr lang="en-US" altLang="zh-CN" sz="2800" b="1" dirty="0"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ea typeface="黑体" panose="02010609060101010101" pitchFamily="49" charset="-122"/>
              </a:rPr>
              <a:t>AD</a:t>
            </a:r>
            <a:r>
              <a:rPr lang="zh-CN" altLang="en-US" sz="2800" b="1" dirty="0">
                <a:ea typeface="黑体" panose="02010609060101010101" pitchFamily="49" charset="-122"/>
              </a:rPr>
              <a:t>。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2650" y="1485336"/>
            <a:ext cx="5943600" cy="37090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证明：（</a:t>
            </a:r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</a:rPr>
              <a:t>）由（</a:t>
            </a:r>
            <a:r>
              <a:rPr lang="en-US" altLang="zh-CN" sz="2800" b="1" dirty="0">
                <a:solidFill>
                  <a:srgbClr val="FF0000"/>
                </a:solidFill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</a:rPr>
              <a:t>）知</a:t>
            </a:r>
            <a:r>
              <a:rPr lang="en-US" altLang="zh-CN" sz="2800" b="1" i="1" dirty="0">
                <a:solidFill>
                  <a:srgbClr val="FF0000"/>
                </a:solidFill>
              </a:rPr>
              <a:t>BE</a:t>
            </a:r>
            <a:r>
              <a:rPr lang="en-US" altLang="zh-CN" sz="2800" b="1" dirty="0">
                <a:solidFill>
                  <a:srgbClr val="FF0000"/>
                </a:solidFill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</a:rPr>
              <a:t>FE</a:t>
            </a:r>
            <a:r>
              <a:rPr lang="en-US" altLang="zh-CN" sz="2800" b="1" dirty="0">
                <a:solidFill>
                  <a:srgbClr val="FF0000"/>
                </a:solidFill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</a:rPr>
              <a:t>CE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在</a:t>
            </a:r>
            <a:r>
              <a:rPr lang="en-US" altLang="zh-CN" sz="2800" b="1" dirty="0">
                <a:solidFill>
                  <a:srgbClr val="FF0000"/>
                </a:solidFill>
              </a:rPr>
              <a:t>Rt</a:t>
            </a:r>
            <a:r>
              <a:rPr lang="zh-CN" altLang="en-US" sz="2800" b="1" dirty="0">
                <a:solidFill>
                  <a:srgbClr val="FF0000"/>
                </a:solidFill>
              </a:rPr>
              <a:t>△</a:t>
            </a:r>
            <a:r>
              <a:rPr lang="en-US" altLang="zh-CN" sz="2800" b="1" i="1" dirty="0">
                <a:solidFill>
                  <a:srgbClr val="FF0000"/>
                </a:solidFill>
              </a:rPr>
              <a:t>ABE</a:t>
            </a:r>
            <a:r>
              <a:rPr lang="zh-CN" altLang="en-US" sz="2800" b="1" dirty="0">
                <a:solidFill>
                  <a:srgbClr val="FF0000"/>
                </a:solidFill>
              </a:rPr>
              <a:t>和</a:t>
            </a:r>
            <a:r>
              <a:rPr lang="en-US" altLang="zh-CN" sz="2800" b="1" dirty="0">
                <a:solidFill>
                  <a:srgbClr val="FF0000"/>
                </a:solidFill>
              </a:rPr>
              <a:t>Rt</a:t>
            </a:r>
            <a:r>
              <a:rPr lang="zh-CN" altLang="en-US" sz="2800" b="1" dirty="0">
                <a:solidFill>
                  <a:srgbClr val="FF0000"/>
                </a:solidFill>
              </a:rPr>
              <a:t>△</a:t>
            </a:r>
            <a:r>
              <a:rPr lang="en-US" altLang="zh-CN" sz="2800" b="1" i="1" dirty="0">
                <a:solidFill>
                  <a:srgbClr val="FF0000"/>
                </a:solidFill>
              </a:rPr>
              <a:t>AFE</a:t>
            </a:r>
            <a:r>
              <a:rPr lang="zh-CN" altLang="en-US" sz="2800" b="1" dirty="0">
                <a:solidFill>
                  <a:srgbClr val="FF0000"/>
                </a:solidFill>
              </a:rPr>
              <a:t>中，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2800" b="1" i="1" dirty="0">
                <a:solidFill>
                  <a:srgbClr val="FF0000"/>
                </a:solidFill>
              </a:rPr>
              <a:t>AE</a:t>
            </a:r>
            <a:r>
              <a:rPr lang="en-US" altLang="zh-CN" sz="2800" b="1" dirty="0">
                <a:solidFill>
                  <a:srgbClr val="FF0000"/>
                </a:solidFill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</a:rPr>
              <a:t>AE</a:t>
            </a:r>
            <a:r>
              <a:rPr lang="zh-CN" altLang="en-US" sz="2800" b="1" dirty="0">
                <a:solidFill>
                  <a:srgbClr val="FF0000"/>
                </a:solidFill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</a:rPr>
              <a:t>BE</a:t>
            </a:r>
            <a:r>
              <a:rPr lang="en-US" altLang="zh-CN" sz="2800" b="1" dirty="0">
                <a:solidFill>
                  <a:srgbClr val="FF0000"/>
                </a:solidFill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</a:rPr>
              <a:t>FE</a:t>
            </a:r>
            <a:r>
              <a:rPr lang="zh-CN" altLang="en-US" sz="2800" b="1" dirty="0">
                <a:solidFill>
                  <a:srgbClr val="FF0000"/>
                </a:solidFill>
              </a:rPr>
              <a:t>，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∴</a:t>
            </a:r>
            <a:r>
              <a:rPr lang="en-US" altLang="zh-CN" sz="2800" b="1" dirty="0">
                <a:solidFill>
                  <a:srgbClr val="FF0000"/>
                </a:solidFill>
              </a:rPr>
              <a:t>Rt</a:t>
            </a:r>
            <a:r>
              <a:rPr lang="zh-CN" altLang="en-US" sz="2800" b="1" dirty="0">
                <a:solidFill>
                  <a:srgbClr val="FF0000"/>
                </a:solidFill>
              </a:rPr>
              <a:t>△</a:t>
            </a:r>
            <a:r>
              <a:rPr lang="en-US" altLang="zh-CN" sz="2800" b="1" i="1" dirty="0">
                <a:solidFill>
                  <a:srgbClr val="FF0000"/>
                </a:solidFill>
              </a:rPr>
              <a:t>ABE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≌</a:t>
            </a:r>
            <a:r>
              <a:rPr lang="en-US" altLang="zh-CN" sz="2800" b="1" dirty="0">
                <a:solidFill>
                  <a:srgbClr val="FF0000"/>
                </a:solidFill>
              </a:rPr>
              <a:t>Rt</a:t>
            </a:r>
            <a:r>
              <a:rPr lang="zh-CN" altLang="en-US" sz="2800" b="1" dirty="0">
                <a:solidFill>
                  <a:srgbClr val="FF0000"/>
                </a:solidFill>
              </a:rPr>
              <a:t>△</a:t>
            </a:r>
            <a:r>
              <a:rPr lang="en-US" altLang="zh-CN" sz="2800" b="1" i="1" dirty="0">
                <a:solidFill>
                  <a:srgbClr val="FF0000"/>
                </a:solidFill>
              </a:rPr>
              <a:t>AFE</a:t>
            </a:r>
            <a:r>
              <a:rPr lang="zh-CN" altLang="en-US" sz="2800" b="1" dirty="0">
                <a:solidFill>
                  <a:srgbClr val="FF0000"/>
                </a:solidFill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</a:rPr>
              <a:t>HL</a:t>
            </a:r>
            <a:r>
              <a:rPr lang="zh-CN" altLang="en-US" sz="2800" b="1" dirty="0">
                <a:solidFill>
                  <a:srgbClr val="FF0000"/>
                </a:solidFill>
              </a:rPr>
              <a:t>）。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∴</a:t>
            </a:r>
            <a:r>
              <a:rPr lang="en-US" altLang="zh-CN" sz="2800" b="1" i="1" dirty="0">
                <a:solidFill>
                  <a:srgbClr val="FF0000"/>
                </a:solidFill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</a:rPr>
              <a:t>AF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同理可得</a:t>
            </a:r>
            <a:r>
              <a:rPr lang="en-US" altLang="zh-CN" sz="2800" b="1" i="1" dirty="0">
                <a:solidFill>
                  <a:srgbClr val="FF0000"/>
                </a:solidFill>
              </a:rPr>
              <a:t>DF</a:t>
            </a:r>
            <a:r>
              <a:rPr lang="en-US" altLang="zh-CN" sz="2800" b="1" dirty="0">
                <a:solidFill>
                  <a:srgbClr val="FF0000"/>
                </a:solidFill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</a:rPr>
              <a:t>CD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∴</a:t>
            </a:r>
            <a:r>
              <a:rPr lang="en-US" altLang="zh-CN" sz="2800" b="1" i="1" dirty="0">
                <a:solidFill>
                  <a:srgbClr val="FF0000"/>
                </a:solidFill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</a:rPr>
              <a:t>CD</a:t>
            </a:r>
            <a:r>
              <a:rPr lang="en-US" altLang="zh-CN" sz="2800" b="1" dirty="0">
                <a:solidFill>
                  <a:srgbClr val="FF0000"/>
                </a:solidFill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</a:rPr>
              <a:t>AF</a:t>
            </a:r>
            <a:r>
              <a:rPr lang="en-US" altLang="zh-CN" sz="2800" b="1" dirty="0">
                <a:solidFill>
                  <a:srgbClr val="FF0000"/>
                </a:solidFill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</a:rPr>
              <a:t>DF</a:t>
            </a:r>
            <a:r>
              <a:rPr lang="en-US" altLang="zh-CN" sz="2800" b="1" dirty="0">
                <a:solidFill>
                  <a:srgbClr val="FF0000"/>
                </a:solidFill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</a:rPr>
              <a:t>AD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911975" y="2266315"/>
            <a:ext cx="1871980" cy="2302510"/>
            <a:chOff x="10885" y="3569"/>
            <a:chExt cx="2948" cy="36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85" y="3569"/>
              <a:ext cx="2948" cy="3626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11247" y="4416"/>
              <a:ext cx="1896" cy="883"/>
              <a:chOff x="6961996" y="2062410"/>
              <a:chExt cx="1204054" cy="560870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7373962" y="2293243"/>
                <a:ext cx="792088" cy="330037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矩形 43"/>
              <p:cNvSpPr/>
              <p:nvPr/>
            </p:nvSpPr>
            <p:spPr>
              <a:xfrm rot="17571604">
                <a:off x="7350802" y="2312255"/>
                <a:ext cx="101600" cy="96838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6961996" y="2062410"/>
                <a:ext cx="38985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r>
                  <a:rPr lang="en-US" altLang="zh-CN" sz="2400" b="1" i="1" dirty="0">
                    <a:solidFill>
                      <a:srgbClr val="FF0000"/>
                    </a:solidFill>
                  </a:rPr>
                  <a:t>F</a:t>
                </a:r>
                <a:endParaRPr lang="zh-CN" altLang="en-US" sz="2400" b="1" i="1" dirty="0">
                  <a:solidFill>
                    <a:srgbClr val="FF0000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6" name="TextBox 2"/>
          <p:cNvSpPr txBox="1"/>
          <p:nvPr/>
        </p:nvSpPr>
        <p:spPr>
          <a:xfrm>
            <a:off x="501695" y="2403921"/>
            <a:ext cx="906145" cy="829945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角平分线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5"/>
          <p:cNvSpPr txBox="1"/>
          <p:nvPr/>
        </p:nvSpPr>
        <p:spPr>
          <a:xfrm>
            <a:off x="1948384" y="846038"/>
            <a:ext cx="1008062" cy="829945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性质定理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3635896" y="555526"/>
            <a:ext cx="4543425" cy="1529715"/>
          </a:xfrm>
          <a:prstGeom prst="rect">
            <a:avLst/>
          </a:prstGeom>
          <a:noFill/>
          <a:ln w="25400" cap="flat" cmpd="sng">
            <a:solidFill>
              <a:srgbClr val="404040">
                <a:alpha val="53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一个点：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角平分线上的点；</a:t>
            </a:r>
            <a:endParaRPr lang="en-US" altLang="zh-CN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二距离：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点到角两边的距离；</a:t>
            </a:r>
            <a:endParaRPr lang="en-US" altLang="zh-CN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两相等：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两条垂线段相等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7"/>
          <p:cNvSpPr txBox="1"/>
          <p:nvPr/>
        </p:nvSpPr>
        <p:spPr>
          <a:xfrm>
            <a:off x="1834084" y="4022626"/>
            <a:ext cx="1285875" cy="829945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辅助线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添加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3679721" y="4229434"/>
            <a:ext cx="4866198" cy="534035"/>
          </a:xfrm>
          <a:prstGeom prst="rect">
            <a:avLst/>
          </a:prstGeom>
          <a:noFill/>
          <a:ln w="25400" cap="flat" cmpd="sng">
            <a:solidFill>
              <a:srgbClr val="404040">
                <a:alpha val="53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过角平分线上一点向两边作垂线段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左大括号 9"/>
          <p:cNvSpPr/>
          <p:nvPr/>
        </p:nvSpPr>
        <p:spPr>
          <a:xfrm>
            <a:off x="1499915" y="1169888"/>
            <a:ext cx="285591" cy="3385369"/>
          </a:xfrm>
          <a:prstGeom prst="leftBrace">
            <a:avLst>
              <a:gd name="adj1" fmla="val 47950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1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右箭头 11"/>
          <p:cNvSpPr/>
          <p:nvPr/>
        </p:nvSpPr>
        <p:spPr>
          <a:xfrm>
            <a:off x="3075509" y="1169888"/>
            <a:ext cx="433387" cy="360363"/>
          </a:xfrm>
          <a:prstGeom prst="rightArrow">
            <a:avLst>
              <a:gd name="adj1" fmla="val 50000"/>
              <a:gd name="adj2" fmla="val 49993"/>
            </a:avLst>
          </a:prstGeom>
          <a:solidFill>
            <a:srgbClr val="228B8B">
              <a:alpha val="68999"/>
            </a:srgbClr>
          </a:solidFill>
          <a:ln w="9525">
            <a:noFill/>
          </a:ln>
        </p:spPr>
        <p:txBody>
          <a:bodyPr anchor="t" anchorCtr="0"/>
          <a:lstStyle/>
          <a:p>
            <a:endParaRPr lang="zh-CN" altLang="en-US" sz="1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右箭头 12"/>
          <p:cNvSpPr/>
          <p:nvPr/>
        </p:nvSpPr>
        <p:spPr>
          <a:xfrm>
            <a:off x="3212034" y="4318853"/>
            <a:ext cx="433387" cy="360363"/>
          </a:xfrm>
          <a:prstGeom prst="rightArrow">
            <a:avLst>
              <a:gd name="adj1" fmla="val 50000"/>
              <a:gd name="adj2" fmla="val 49993"/>
            </a:avLst>
          </a:prstGeom>
          <a:solidFill>
            <a:srgbClr val="228B8B">
              <a:alpha val="68999"/>
            </a:srgbClr>
          </a:solidFill>
          <a:ln w="9525">
            <a:noFill/>
          </a:ln>
        </p:spPr>
        <p:txBody>
          <a:bodyPr anchor="t" anchorCtr="0"/>
          <a:lstStyle/>
          <a:p>
            <a:endParaRPr lang="zh-CN" altLang="en-US" sz="1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TextBox 5"/>
          <p:cNvSpPr txBox="1"/>
          <p:nvPr/>
        </p:nvSpPr>
        <p:spPr>
          <a:xfrm>
            <a:off x="1948701" y="2617688"/>
            <a:ext cx="1008380" cy="829945"/>
          </a:xfrm>
          <a:prstGeom prst="rect">
            <a:avLst/>
          </a:prstGeom>
          <a:noFill/>
          <a:ln w="28575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判定定理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右箭头 13"/>
          <p:cNvSpPr/>
          <p:nvPr/>
        </p:nvSpPr>
        <p:spPr>
          <a:xfrm>
            <a:off x="3119959" y="2874555"/>
            <a:ext cx="433387" cy="360363"/>
          </a:xfrm>
          <a:prstGeom prst="rightArrow">
            <a:avLst>
              <a:gd name="adj1" fmla="val 50000"/>
              <a:gd name="adj2" fmla="val 49993"/>
            </a:avLst>
          </a:prstGeom>
          <a:solidFill>
            <a:srgbClr val="228B8B">
              <a:alpha val="68999"/>
            </a:srgbClr>
          </a:solidFill>
          <a:ln w="9525">
            <a:noFill/>
          </a:ln>
        </p:spPr>
        <p:txBody>
          <a:bodyPr anchor="t" anchorCtr="0"/>
          <a:lstStyle/>
          <a:p>
            <a:endParaRPr lang="zh-CN" altLang="en-US" sz="1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TextBox 4"/>
          <p:cNvSpPr txBox="1"/>
          <p:nvPr/>
        </p:nvSpPr>
        <p:spPr>
          <a:xfrm>
            <a:off x="3645421" y="2521749"/>
            <a:ext cx="4694624" cy="1124585"/>
          </a:xfrm>
          <a:prstGeom prst="rect">
            <a:avLst/>
          </a:prstGeom>
          <a:noFill/>
          <a:ln w="25400" cap="flat" cmpd="sng">
            <a:solidFill>
              <a:srgbClr val="404040">
                <a:alpha val="53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在一个角的内部，到角的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两边距离相等的点在这个角的平分线上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animBg="1"/>
      <p:bldP spid="33" grpId="0" animBg="1"/>
      <p:bldP spid="34" grpId="0" bldLvl="0" animBg="1"/>
      <p:bldP spid="35" grpId="0" animBg="1"/>
      <p:bldP spid="3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布置作业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13471" y="1707654"/>
            <a:ext cx="5978525" cy="1431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从教材习题中选取；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完成练习册本课时的习题。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/>
              <a:t>情境导入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683224" y="783255"/>
            <a:ext cx="7849216" cy="2265941"/>
          </a:xfrm>
          <a:prstGeom prst="rect">
            <a:avLst/>
          </a:prstGeom>
          <a:noFill/>
          <a:ln w="19050">
            <a:solidFill>
              <a:schemeClr val="accent5"/>
            </a:solidFill>
            <a:prstDash val="sysDash"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动手折一折：</a:t>
            </a:r>
            <a:endParaRPr lang="en-US" altLang="zh-CN" sz="24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/>
              <a:t>①在∠</a:t>
            </a:r>
            <a:r>
              <a:rPr lang="en-US" altLang="zh-CN" sz="2400" b="1" i="1" dirty="0"/>
              <a:t>AOB</a:t>
            </a:r>
            <a:r>
              <a:rPr lang="zh-CN" altLang="en-US" sz="2400" b="1" dirty="0"/>
              <a:t>的角平分线上任取一点</a:t>
            </a:r>
            <a:r>
              <a:rPr lang="en-US" altLang="zh-CN" sz="2400" b="1" i="1" dirty="0"/>
              <a:t>C</a:t>
            </a:r>
            <a:r>
              <a:rPr lang="zh-CN" altLang="en-US" sz="2400" b="1" dirty="0"/>
              <a:t>，分别折出过点</a:t>
            </a:r>
            <a:r>
              <a:rPr lang="en-US" altLang="zh-CN" sz="2400" b="1" i="1" dirty="0"/>
              <a:t>C</a:t>
            </a:r>
            <a:r>
              <a:rPr lang="zh-CN" altLang="en-US" sz="2400" b="1" dirty="0"/>
              <a:t>且与∠</a:t>
            </a:r>
            <a:r>
              <a:rPr lang="en-US" altLang="zh-CN" sz="2400" b="1" i="1" dirty="0"/>
              <a:t>AOB</a:t>
            </a:r>
            <a:r>
              <a:rPr lang="zh-CN" altLang="en-US" sz="2400" b="1" dirty="0"/>
              <a:t>的两边垂直的直线，垂足分别为</a:t>
            </a:r>
            <a:r>
              <a:rPr lang="en-US" altLang="zh-CN" sz="2400" b="1" i="1" dirty="0"/>
              <a:t>D</a:t>
            </a:r>
            <a:r>
              <a:rPr lang="zh-CN" altLang="en-US" sz="2400" b="1" dirty="0"/>
              <a:t>，</a:t>
            </a:r>
            <a:r>
              <a:rPr lang="en-US" altLang="zh-CN" sz="2400" b="1" i="1" dirty="0"/>
              <a:t>E</a:t>
            </a:r>
            <a:r>
              <a:rPr lang="zh-CN" altLang="en-US" sz="2400" b="1" dirty="0"/>
              <a:t>。</a:t>
            </a:r>
            <a:endParaRPr lang="en-US" altLang="zh-CN" sz="2400" b="1" dirty="0"/>
          </a:p>
          <a:p>
            <a:pPr>
              <a:lnSpc>
                <a:spcPct val="120000"/>
              </a:lnSpc>
            </a:pPr>
            <a:r>
              <a:rPr lang="zh-CN" altLang="en-US" sz="2400" b="1" dirty="0"/>
              <a:t>②将∠</a:t>
            </a:r>
            <a:r>
              <a:rPr lang="en-US" altLang="zh-CN" sz="2400" b="1" i="1" dirty="0"/>
              <a:t>AOB</a:t>
            </a:r>
            <a:r>
              <a:rPr lang="zh-CN" altLang="en-US" sz="2400" b="1" dirty="0"/>
              <a:t>再次对折，</a:t>
            </a:r>
            <a:r>
              <a:rPr lang="zh-CN" altLang="en-US" sz="2400" b="1" dirty="0">
                <a:solidFill>
                  <a:srgbClr val="FF0000"/>
                </a:solidFill>
              </a:rPr>
              <a:t>线段</a:t>
            </a:r>
            <a:r>
              <a:rPr lang="en-US" altLang="zh-CN" sz="2400" b="1" i="1" dirty="0">
                <a:solidFill>
                  <a:srgbClr val="FF0000"/>
                </a:solidFill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</a:rPr>
              <a:t>与</a:t>
            </a:r>
            <a:r>
              <a:rPr lang="en-US" altLang="zh-CN" sz="2400" b="1" i="1" dirty="0">
                <a:solidFill>
                  <a:srgbClr val="FF0000"/>
                </a:solidFill>
              </a:rPr>
              <a:t>CE</a:t>
            </a:r>
            <a:r>
              <a:rPr lang="zh-CN" altLang="en-US" sz="2400" b="1" dirty="0">
                <a:solidFill>
                  <a:srgbClr val="FF0000"/>
                </a:solidFill>
              </a:rPr>
              <a:t>能重合吗</a:t>
            </a:r>
            <a:r>
              <a:rPr lang="zh-CN" altLang="en-US" sz="2400" b="1" dirty="0"/>
              <a:t>？</a:t>
            </a:r>
            <a:endParaRPr lang="en-US" altLang="zh-CN" sz="2400" b="1" dirty="0"/>
          </a:p>
          <a:p>
            <a:pPr>
              <a:lnSpc>
                <a:spcPct val="120000"/>
              </a:lnSpc>
            </a:pPr>
            <a:r>
              <a:rPr lang="zh-CN" altLang="en-US" sz="2400" b="1" dirty="0"/>
              <a:t>③改变点</a:t>
            </a:r>
            <a:r>
              <a:rPr lang="en-US" altLang="zh-CN" sz="2400" b="1" i="1" dirty="0"/>
              <a:t>C</a:t>
            </a:r>
            <a:r>
              <a:rPr lang="zh-CN" altLang="en-US" sz="2400" b="1" dirty="0"/>
              <a:t>的位置，线段</a:t>
            </a:r>
            <a:r>
              <a:rPr lang="en-US" altLang="zh-CN" sz="2400" b="1" i="1" dirty="0"/>
              <a:t>CD</a:t>
            </a:r>
            <a:r>
              <a:rPr lang="zh-CN" altLang="en-US" sz="2400" b="1" dirty="0"/>
              <a:t>和</a:t>
            </a:r>
            <a:r>
              <a:rPr lang="en-US" altLang="zh-CN" sz="2400" b="1" i="1" dirty="0"/>
              <a:t>CE</a:t>
            </a:r>
            <a:r>
              <a:rPr lang="zh-CN" altLang="en-US" sz="2400" b="1" dirty="0"/>
              <a:t>还相等吗？</a:t>
            </a:r>
            <a:endParaRPr lang="zh-CN" altLang="en-US" sz="2400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2483768" y="3125698"/>
            <a:ext cx="3281158" cy="2026286"/>
            <a:chOff x="2483768" y="3125698"/>
            <a:chExt cx="3281158" cy="2026286"/>
          </a:xfrm>
        </p:grpSpPr>
        <p:sp>
          <p:nvSpPr>
            <p:cNvPr id="33" name="文本框 32"/>
            <p:cNvSpPr txBox="1"/>
            <p:nvPr/>
          </p:nvSpPr>
          <p:spPr>
            <a:xfrm>
              <a:off x="2483768" y="460025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O</a:t>
              </a:r>
              <a:endParaRPr lang="zh-CN" altLang="en-US" sz="2400" b="1" i="1" dirty="0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2891252" y="3379775"/>
              <a:ext cx="2512642" cy="1404119"/>
              <a:chOff x="5520804" y="3501504"/>
              <a:chExt cx="1944216" cy="1086470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V="1">
                <a:off x="5520804" y="3501504"/>
                <a:ext cx="1468727" cy="108329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V="1">
                <a:off x="5520804" y="4575886"/>
                <a:ext cx="1944216" cy="120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V="1">
                <a:off x="5525740" y="3947522"/>
                <a:ext cx="1939280" cy="63598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椭圆 38"/>
              <p:cNvSpPr/>
              <p:nvPr/>
            </p:nvSpPr>
            <p:spPr>
              <a:xfrm>
                <a:off x="6557109" y="4193506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 flipH="1" flipV="1">
                <a:off x="6388983" y="3950674"/>
                <a:ext cx="186291" cy="260997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>
                <a:endCxn id="39" idx="4"/>
              </p:cNvCxnSpPr>
              <p:nvPr/>
            </p:nvCxnSpPr>
            <p:spPr>
              <a:xfrm flipV="1">
                <a:off x="6593113" y="4265514"/>
                <a:ext cx="0" cy="310372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文本框 47"/>
            <p:cNvSpPr txBox="1"/>
            <p:nvPr/>
          </p:nvSpPr>
          <p:spPr>
            <a:xfrm>
              <a:off x="4082144" y="4690319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i="1" dirty="0"/>
                <a:t>E</a:t>
              </a:r>
              <a:endParaRPr lang="zh-CN" altLang="en-US" sz="2400" b="1" i="1" dirty="0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253027" y="4189677"/>
              <a:ext cx="3898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375075" y="4593628"/>
              <a:ext cx="3898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789387" y="3125698"/>
              <a:ext cx="3898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652227" y="3583056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i="1" dirty="0"/>
                <a:t>D</a:t>
              </a:r>
              <a:endParaRPr lang="zh-CN" altLang="en-US" sz="2400" b="1" i="1" dirty="0"/>
            </a:p>
          </p:txBody>
        </p:sp>
        <p:sp>
          <p:nvSpPr>
            <p:cNvPr id="54" name="矩形 20"/>
            <p:cNvSpPr/>
            <p:nvPr/>
          </p:nvSpPr>
          <p:spPr>
            <a:xfrm rot="13956612" flipH="1">
              <a:off x="3947752" y="3987436"/>
              <a:ext cx="108741" cy="114567"/>
            </a:xfrm>
            <a:custGeom>
              <a:avLst/>
              <a:gdLst>
                <a:gd name="connsiteX0" fmla="*/ 0 w 88992"/>
                <a:gd name="connsiteY0" fmla="*/ 0 h 93442"/>
                <a:gd name="connsiteX1" fmla="*/ 88992 w 88992"/>
                <a:gd name="connsiteY1" fmla="*/ 0 h 93442"/>
                <a:gd name="connsiteX2" fmla="*/ 88992 w 88992"/>
                <a:gd name="connsiteY2" fmla="*/ 93442 h 93442"/>
                <a:gd name="connsiteX3" fmla="*/ 0 w 88992"/>
                <a:gd name="connsiteY3" fmla="*/ 93442 h 93442"/>
                <a:gd name="connsiteX4" fmla="*/ 0 w 88992"/>
                <a:gd name="connsiteY4" fmla="*/ 0 h 93442"/>
                <a:gd name="connsiteX0-1" fmla="*/ 0 w 91440"/>
                <a:gd name="connsiteY0-2" fmla="*/ 93442 h 184882"/>
                <a:gd name="connsiteX1-3" fmla="*/ 0 w 91440"/>
                <a:gd name="connsiteY1-4" fmla="*/ 0 h 184882"/>
                <a:gd name="connsiteX2-5" fmla="*/ 88992 w 91440"/>
                <a:gd name="connsiteY2-6" fmla="*/ 0 h 184882"/>
                <a:gd name="connsiteX3-7" fmla="*/ 88992 w 91440"/>
                <a:gd name="connsiteY3-8" fmla="*/ 93442 h 184882"/>
                <a:gd name="connsiteX4-9" fmla="*/ 91440 w 91440"/>
                <a:gd name="connsiteY4-10" fmla="*/ 184882 h 184882"/>
                <a:gd name="connsiteX0-11" fmla="*/ 0 w 88992"/>
                <a:gd name="connsiteY0-12" fmla="*/ 93442 h 93442"/>
                <a:gd name="connsiteX1-13" fmla="*/ 0 w 88992"/>
                <a:gd name="connsiteY1-14" fmla="*/ 0 h 93442"/>
                <a:gd name="connsiteX2-15" fmla="*/ 88992 w 88992"/>
                <a:gd name="connsiteY2-16" fmla="*/ 0 h 93442"/>
                <a:gd name="connsiteX3-17" fmla="*/ 88992 w 88992"/>
                <a:gd name="connsiteY3-18" fmla="*/ 93442 h 93442"/>
                <a:gd name="connsiteX0-19" fmla="*/ 7908 w 96900"/>
                <a:gd name="connsiteY0-20" fmla="*/ 93442 h 93442"/>
                <a:gd name="connsiteX1-21" fmla="*/ 0 w 96900"/>
                <a:gd name="connsiteY1-22" fmla="*/ 86177 h 93442"/>
                <a:gd name="connsiteX2-23" fmla="*/ 7908 w 96900"/>
                <a:gd name="connsiteY2-24" fmla="*/ 0 h 93442"/>
                <a:gd name="connsiteX3-25" fmla="*/ 96900 w 96900"/>
                <a:gd name="connsiteY3-26" fmla="*/ 0 h 93442"/>
                <a:gd name="connsiteX4-27" fmla="*/ 96900 w 96900"/>
                <a:gd name="connsiteY4-28" fmla="*/ 93442 h 93442"/>
                <a:gd name="connsiteX0-29" fmla="*/ 0 w 88992"/>
                <a:gd name="connsiteY0-30" fmla="*/ 93442 h 93442"/>
                <a:gd name="connsiteX1-31" fmla="*/ 0 w 88992"/>
                <a:gd name="connsiteY1-32" fmla="*/ 0 h 93442"/>
                <a:gd name="connsiteX2-33" fmla="*/ 88992 w 88992"/>
                <a:gd name="connsiteY2-34" fmla="*/ 0 h 93442"/>
                <a:gd name="connsiteX3-35" fmla="*/ 88992 w 88992"/>
                <a:gd name="connsiteY3-36" fmla="*/ 93442 h 93442"/>
                <a:gd name="connsiteX0-37" fmla="*/ 0 w 88992"/>
                <a:gd name="connsiteY0-38" fmla="*/ 0 h 93442"/>
                <a:gd name="connsiteX1-39" fmla="*/ 88992 w 88992"/>
                <a:gd name="connsiteY1-40" fmla="*/ 0 h 93442"/>
                <a:gd name="connsiteX2-41" fmla="*/ 88992 w 88992"/>
                <a:gd name="connsiteY2-42" fmla="*/ 93442 h 934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88992" h="93442">
                  <a:moveTo>
                    <a:pt x="0" y="0"/>
                  </a:moveTo>
                  <a:lnTo>
                    <a:pt x="88992" y="0"/>
                  </a:lnTo>
                  <a:lnTo>
                    <a:pt x="88992" y="93442"/>
                  </a:lnTo>
                </a:path>
              </a:pathLst>
            </a:custGeom>
            <a:ln w="1905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矩形 20"/>
            <p:cNvSpPr/>
            <p:nvPr/>
          </p:nvSpPr>
          <p:spPr>
            <a:xfrm rot="5400000" flipH="1">
              <a:off x="4279982" y="4650302"/>
              <a:ext cx="108741" cy="114567"/>
            </a:xfrm>
            <a:custGeom>
              <a:avLst/>
              <a:gdLst>
                <a:gd name="connsiteX0" fmla="*/ 0 w 88992"/>
                <a:gd name="connsiteY0" fmla="*/ 0 h 93442"/>
                <a:gd name="connsiteX1" fmla="*/ 88992 w 88992"/>
                <a:gd name="connsiteY1" fmla="*/ 0 h 93442"/>
                <a:gd name="connsiteX2" fmla="*/ 88992 w 88992"/>
                <a:gd name="connsiteY2" fmla="*/ 93442 h 93442"/>
                <a:gd name="connsiteX3" fmla="*/ 0 w 88992"/>
                <a:gd name="connsiteY3" fmla="*/ 93442 h 93442"/>
                <a:gd name="connsiteX4" fmla="*/ 0 w 88992"/>
                <a:gd name="connsiteY4" fmla="*/ 0 h 93442"/>
                <a:gd name="connsiteX0-1" fmla="*/ 0 w 91440"/>
                <a:gd name="connsiteY0-2" fmla="*/ 93442 h 184882"/>
                <a:gd name="connsiteX1-3" fmla="*/ 0 w 91440"/>
                <a:gd name="connsiteY1-4" fmla="*/ 0 h 184882"/>
                <a:gd name="connsiteX2-5" fmla="*/ 88992 w 91440"/>
                <a:gd name="connsiteY2-6" fmla="*/ 0 h 184882"/>
                <a:gd name="connsiteX3-7" fmla="*/ 88992 w 91440"/>
                <a:gd name="connsiteY3-8" fmla="*/ 93442 h 184882"/>
                <a:gd name="connsiteX4-9" fmla="*/ 91440 w 91440"/>
                <a:gd name="connsiteY4-10" fmla="*/ 184882 h 184882"/>
                <a:gd name="connsiteX0-11" fmla="*/ 0 w 88992"/>
                <a:gd name="connsiteY0-12" fmla="*/ 93442 h 93442"/>
                <a:gd name="connsiteX1-13" fmla="*/ 0 w 88992"/>
                <a:gd name="connsiteY1-14" fmla="*/ 0 h 93442"/>
                <a:gd name="connsiteX2-15" fmla="*/ 88992 w 88992"/>
                <a:gd name="connsiteY2-16" fmla="*/ 0 h 93442"/>
                <a:gd name="connsiteX3-17" fmla="*/ 88992 w 88992"/>
                <a:gd name="connsiteY3-18" fmla="*/ 93442 h 93442"/>
                <a:gd name="connsiteX0-19" fmla="*/ 7908 w 96900"/>
                <a:gd name="connsiteY0-20" fmla="*/ 93442 h 93442"/>
                <a:gd name="connsiteX1-21" fmla="*/ 0 w 96900"/>
                <a:gd name="connsiteY1-22" fmla="*/ 86177 h 93442"/>
                <a:gd name="connsiteX2-23" fmla="*/ 7908 w 96900"/>
                <a:gd name="connsiteY2-24" fmla="*/ 0 h 93442"/>
                <a:gd name="connsiteX3-25" fmla="*/ 96900 w 96900"/>
                <a:gd name="connsiteY3-26" fmla="*/ 0 h 93442"/>
                <a:gd name="connsiteX4-27" fmla="*/ 96900 w 96900"/>
                <a:gd name="connsiteY4-28" fmla="*/ 93442 h 93442"/>
                <a:gd name="connsiteX0-29" fmla="*/ 0 w 88992"/>
                <a:gd name="connsiteY0-30" fmla="*/ 93442 h 93442"/>
                <a:gd name="connsiteX1-31" fmla="*/ 0 w 88992"/>
                <a:gd name="connsiteY1-32" fmla="*/ 0 h 93442"/>
                <a:gd name="connsiteX2-33" fmla="*/ 88992 w 88992"/>
                <a:gd name="connsiteY2-34" fmla="*/ 0 h 93442"/>
                <a:gd name="connsiteX3-35" fmla="*/ 88992 w 88992"/>
                <a:gd name="connsiteY3-36" fmla="*/ 93442 h 93442"/>
                <a:gd name="connsiteX0-37" fmla="*/ 0 w 88992"/>
                <a:gd name="connsiteY0-38" fmla="*/ 0 h 93442"/>
                <a:gd name="connsiteX1-39" fmla="*/ 88992 w 88992"/>
                <a:gd name="connsiteY1-40" fmla="*/ 0 h 93442"/>
                <a:gd name="connsiteX2-41" fmla="*/ 88992 w 88992"/>
                <a:gd name="connsiteY2-42" fmla="*/ 93442 h 934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88992" h="93442">
                  <a:moveTo>
                    <a:pt x="0" y="0"/>
                  </a:moveTo>
                  <a:lnTo>
                    <a:pt x="88992" y="0"/>
                  </a:lnTo>
                  <a:lnTo>
                    <a:pt x="88992" y="93442"/>
                  </a:lnTo>
                </a:path>
              </a:pathLst>
            </a:custGeom>
            <a:ln w="1905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进行新课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3190" y="818827"/>
            <a:ext cx="3972560" cy="524520"/>
            <a:chOff x="107504" y="339502"/>
            <a:chExt cx="3972560" cy="524520"/>
          </a:xfrm>
        </p:grpSpPr>
        <p:grpSp>
          <p:nvGrpSpPr>
            <p:cNvPr id="20" name="组合 19"/>
            <p:cNvGrpSpPr/>
            <p:nvPr/>
          </p:nvGrpSpPr>
          <p:grpSpPr>
            <a:xfrm>
              <a:off x="107504" y="339502"/>
              <a:ext cx="3972560" cy="524520"/>
              <a:chOff x="1803191" y="1304280"/>
              <a:chExt cx="4740739" cy="524520"/>
            </a:xfrm>
          </p:grpSpPr>
          <p:sp>
            <p:nvSpPr>
              <p:cNvPr id="22" name="平行四边形 21"/>
              <p:cNvSpPr/>
              <p:nvPr/>
            </p:nvSpPr>
            <p:spPr>
              <a:xfrm>
                <a:off x="3238447" y="1586220"/>
                <a:ext cx="3305483" cy="21209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1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698478" y="383764"/>
              <a:ext cx="232537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角</a:t>
              </a:r>
              <a:r>
                <a:rPr lang="zh-CN" altLang="en-US" sz="2400" b="1" dirty="0">
                  <a:latin typeface="+mj-ea"/>
                  <a:ea typeface="+mj-ea"/>
                </a:rPr>
                <a:t>平分线的性质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436096" y="3227831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/>
              <a:t>O</a:t>
            </a:r>
            <a:endParaRPr lang="zh-CN" altLang="en-US" sz="2400" b="1" i="1" dirty="0"/>
          </a:p>
        </p:txBody>
      </p:sp>
      <p:grpSp>
        <p:nvGrpSpPr>
          <p:cNvPr id="29" name="组合 28"/>
          <p:cNvGrpSpPr/>
          <p:nvPr/>
        </p:nvGrpSpPr>
        <p:grpSpPr>
          <a:xfrm>
            <a:off x="5843580" y="2007348"/>
            <a:ext cx="2512642" cy="1404119"/>
            <a:chOff x="5520804" y="3501504"/>
            <a:chExt cx="1944216" cy="1086470"/>
          </a:xfrm>
        </p:grpSpPr>
        <p:cxnSp>
          <p:nvCxnSpPr>
            <p:cNvPr id="30" name="直接连接符 29"/>
            <p:cNvCxnSpPr/>
            <p:nvPr/>
          </p:nvCxnSpPr>
          <p:spPr>
            <a:xfrm flipV="1">
              <a:off x="5520804" y="3501504"/>
              <a:ext cx="1468727" cy="108329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5520804" y="4575886"/>
              <a:ext cx="1944216" cy="120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5525740" y="3947522"/>
              <a:ext cx="1939280" cy="63598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>
              <a:off x="6557109" y="4193506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/>
            <p:nvPr/>
          </p:nvCxnSpPr>
          <p:spPr>
            <a:xfrm flipH="1" flipV="1">
              <a:off x="6388983" y="3950674"/>
              <a:ext cx="186291" cy="26099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>
              <a:endCxn id="34" idx="4"/>
            </p:cNvCxnSpPr>
            <p:nvPr/>
          </p:nvCxnSpPr>
          <p:spPr>
            <a:xfrm flipV="1">
              <a:off x="6593113" y="4265514"/>
              <a:ext cx="0" cy="31037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7034472" y="3317892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i="1" dirty="0"/>
              <a:t>E</a:t>
            </a:r>
            <a:endParaRPr lang="zh-CN" altLang="en-US" sz="2400" b="1" i="1" dirty="0"/>
          </a:p>
        </p:txBody>
      </p:sp>
      <p:sp>
        <p:nvSpPr>
          <p:cNvPr id="38" name="文本框 37"/>
          <p:cNvSpPr txBox="1"/>
          <p:nvPr/>
        </p:nvSpPr>
        <p:spPr>
          <a:xfrm>
            <a:off x="7205355" y="2817250"/>
            <a:ext cx="389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i="1" dirty="0"/>
              <a:t>C</a:t>
            </a:r>
            <a:endParaRPr lang="zh-CN" altLang="en-US" sz="2400" b="1" i="1" dirty="0"/>
          </a:p>
        </p:txBody>
      </p:sp>
      <p:sp>
        <p:nvSpPr>
          <p:cNvPr id="39" name="文本框 38"/>
          <p:cNvSpPr txBox="1"/>
          <p:nvPr/>
        </p:nvSpPr>
        <p:spPr>
          <a:xfrm>
            <a:off x="8327403" y="3221201"/>
            <a:ext cx="389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i="1" dirty="0"/>
              <a:t>B</a:t>
            </a:r>
            <a:endParaRPr lang="zh-CN" altLang="en-US" sz="2400" b="1" i="1" dirty="0"/>
          </a:p>
        </p:txBody>
      </p:sp>
      <p:sp>
        <p:nvSpPr>
          <p:cNvPr id="40" name="文本框 39"/>
          <p:cNvSpPr txBox="1"/>
          <p:nvPr/>
        </p:nvSpPr>
        <p:spPr>
          <a:xfrm>
            <a:off x="7741715" y="1753271"/>
            <a:ext cx="389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i="1" dirty="0"/>
              <a:t>A</a:t>
            </a:r>
            <a:endParaRPr lang="zh-CN" altLang="en-US" sz="2400" b="1" i="1" dirty="0"/>
          </a:p>
        </p:txBody>
      </p:sp>
      <p:sp>
        <p:nvSpPr>
          <p:cNvPr id="41" name="文本框 40"/>
          <p:cNvSpPr txBox="1"/>
          <p:nvPr/>
        </p:nvSpPr>
        <p:spPr>
          <a:xfrm>
            <a:off x="6604555" y="2210629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i="1" dirty="0"/>
              <a:t>D</a:t>
            </a:r>
            <a:endParaRPr lang="zh-CN" altLang="en-US" sz="2400" b="1" i="1" dirty="0"/>
          </a:p>
        </p:txBody>
      </p:sp>
      <p:sp>
        <p:nvSpPr>
          <p:cNvPr id="42" name="矩形 20"/>
          <p:cNvSpPr/>
          <p:nvPr/>
        </p:nvSpPr>
        <p:spPr>
          <a:xfrm rot="13956612" flipH="1">
            <a:off x="6900080" y="2615009"/>
            <a:ext cx="108741" cy="114567"/>
          </a:xfrm>
          <a:custGeom>
            <a:avLst/>
            <a:gdLst>
              <a:gd name="connsiteX0" fmla="*/ 0 w 88992"/>
              <a:gd name="connsiteY0" fmla="*/ 0 h 93442"/>
              <a:gd name="connsiteX1" fmla="*/ 88992 w 88992"/>
              <a:gd name="connsiteY1" fmla="*/ 0 h 93442"/>
              <a:gd name="connsiteX2" fmla="*/ 88992 w 88992"/>
              <a:gd name="connsiteY2" fmla="*/ 93442 h 93442"/>
              <a:gd name="connsiteX3" fmla="*/ 0 w 88992"/>
              <a:gd name="connsiteY3" fmla="*/ 93442 h 93442"/>
              <a:gd name="connsiteX4" fmla="*/ 0 w 88992"/>
              <a:gd name="connsiteY4" fmla="*/ 0 h 93442"/>
              <a:gd name="connsiteX0-1" fmla="*/ 0 w 91440"/>
              <a:gd name="connsiteY0-2" fmla="*/ 93442 h 184882"/>
              <a:gd name="connsiteX1-3" fmla="*/ 0 w 91440"/>
              <a:gd name="connsiteY1-4" fmla="*/ 0 h 184882"/>
              <a:gd name="connsiteX2-5" fmla="*/ 88992 w 91440"/>
              <a:gd name="connsiteY2-6" fmla="*/ 0 h 184882"/>
              <a:gd name="connsiteX3-7" fmla="*/ 88992 w 91440"/>
              <a:gd name="connsiteY3-8" fmla="*/ 93442 h 184882"/>
              <a:gd name="connsiteX4-9" fmla="*/ 91440 w 91440"/>
              <a:gd name="connsiteY4-10" fmla="*/ 184882 h 184882"/>
              <a:gd name="connsiteX0-11" fmla="*/ 0 w 88992"/>
              <a:gd name="connsiteY0-12" fmla="*/ 93442 h 93442"/>
              <a:gd name="connsiteX1-13" fmla="*/ 0 w 88992"/>
              <a:gd name="connsiteY1-14" fmla="*/ 0 h 93442"/>
              <a:gd name="connsiteX2-15" fmla="*/ 88992 w 88992"/>
              <a:gd name="connsiteY2-16" fmla="*/ 0 h 93442"/>
              <a:gd name="connsiteX3-17" fmla="*/ 88992 w 88992"/>
              <a:gd name="connsiteY3-18" fmla="*/ 93442 h 93442"/>
              <a:gd name="connsiteX0-19" fmla="*/ 7908 w 96900"/>
              <a:gd name="connsiteY0-20" fmla="*/ 93442 h 93442"/>
              <a:gd name="connsiteX1-21" fmla="*/ 0 w 96900"/>
              <a:gd name="connsiteY1-22" fmla="*/ 86177 h 93442"/>
              <a:gd name="connsiteX2-23" fmla="*/ 7908 w 96900"/>
              <a:gd name="connsiteY2-24" fmla="*/ 0 h 93442"/>
              <a:gd name="connsiteX3-25" fmla="*/ 96900 w 96900"/>
              <a:gd name="connsiteY3-26" fmla="*/ 0 h 93442"/>
              <a:gd name="connsiteX4-27" fmla="*/ 96900 w 96900"/>
              <a:gd name="connsiteY4-28" fmla="*/ 93442 h 93442"/>
              <a:gd name="connsiteX0-29" fmla="*/ 0 w 88992"/>
              <a:gd name="connsiteY0-30" fmla="*/ 93442 h 93442"/>
              <a:gd name="connsiteX1-31" fmla="*/ 0 w 88992"/>
              <a:gd name="connsiteY1-32" fmla="*/ 0 h 93442"/>
              <a:gd name="connsiteX2-33" fmla="*/ 88992 w 88992"/>
              <a:gd name="connsiteY2-34" fmla="*/ 0 h 93442"/>
              <a:gd name="connsiteX3-35" fmla="*/ 88992 w 88992"/>
              <a:gd name="connsiteY3-36" fmla="*/ 93442 h 93442"/>
              <a:gd name="connsiteX0-37" fmla="*/ 0 w 88992"/>
              <a:gd name="connsiteY0-38" fmla="*/ 0 h 93442"/>
              <a:gd name="connsiteX1-39" fmla="*/ 88992 w 88992"/>
              <a:gd name="connsiteY1-40" fmla="*/ 0 h 93442"/>
              <a:gd name="connsiteX2-41" fmla="*/ 88992 w 88992"/>
              <a:gd name="connsiteY2-42" fmla="*/ 93442 h 934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88992" h="93442">
                <a:moveTo>
                  <a:pt x="0" y="0"/>
                </a:moveTo>
                <a:lnTo>
                  <a:pt x="88992" y="0"/>
                </a:lnTo>
                <a:lnTo>
                  <a:pt x="88992" y="93442"/>
                </a:lnTo>
              </a:path>
            </a:pathLst>
          </a:cu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矩形 20"/>
          <p:cNvSpPr/>
          <p:nvPr/>
        </p:nvSpPr>
        <p:spPr>
          <a:xfrm rot="5400000" flipH="1">
            <a:off x="7232310" y="3277875"/>
            <a:ext cx="108741" cy="114567"/>
          </a:xfrm>
          <a:custGeom>
            <a:avLst/>
            <a:gdLst>
              <a:gd name="connsiteX0" fmla="*/ 0 w 88992"/>
              <a:gd name="connsiteY0" fmla="*/ 0 h 93442"/>
              <a:gd name="connsiteX1" fmla="*/ 88992 w 88992"/>
              <a:gd name="connsiteY1" fmla="*/ 0 h 93442"/>
              <a:gd name="connsiteX2" fmla="*/ 88992 w 88992"/>
              <a:gd name="connsiteY2" fmla="*/ 93442 h 93442"/>
              <a:gd name="connsiteX3" fmla="*/ 0 w 88992"/>
              <a:gd name="connsiteY3" fmla="*/ 93442 h 93442"/>
              <a:gd name="connsiteX4" fmla="*/ 0 w 88992"/>
              <a:gd name="connsiteY4" fmla="*/ 0 h 93442"/>
              <a:gd name="connsiteX0-1" fmla="*/ 0 w 91440"/>
              <a:gd name="connsiteY0-2" fmla="*/ 93442 h 184882"/>
              <a:gd name="connsiteX1-3" fmla="*/ 0 w 91440"/>
              <a:gd name="connsiteY1-4" fmla="*/ 0 h 184882"/>
              <a:gd name="connsiteX2-5" fmla="*/ 88992 w 91440"/>
              <a:gd name="connsiteY2-6" fmla="*/ 0 h 184882"/>
              <a:gd name="connsiteX3-7" fmla="*/ 88992 w 91440"/>
              <a:gd name="connsiteY3-8" fmla="*/ 93442 h 184882"/>
              <a:gd name="connsiteX4-9" fmla="*/ 91440 w 91440"/>
              <a:gd name="connsiteY4-10" fmla="*/ 184882 h 184882"/>
              <a:gd name="connsiteX0-11" fmla="*/ 0 w 88992"/>
              <a:gd name="connsiteY0-12" fmla="*/ 93442 h 93442"/>
              <a:gd name="connsiteX1-13" fmla="*/ 0 w 88992"/>
              <a:gd name="connsiteY1-14" fmla="*/ 0 h 93442"/>
              <a:gd name="connsiteX2-15" fmla="*/ 88992 w 88992"/>
              <a:gd name="connsiteY2-16" fmla="*/ 0 h 93442"/>
              <a:gd name="connsiteX3-17" fmla="*/ 88992 w 88992"/>
              <a:gd name="connsiteY3-18" fmla="*/ 93442 h 93442"/>
              <a:gd name="connsiteX0-19" fmla="*/ 7908 w 96900"/>
              <a:gd name="connsiteY0-20" fmla="*/ 93442 h 93442"/>
              <a:gd name="connsiteX1-21" fmla="*/ 0 w 96900"/>
              <a:gd name="connsiteY1-22" fmla="*/ 86177 h 93442"/>
              <a:gd name="connsiteX2-23" fmla="*/ 7908 w 96900"/>
              <a:gd name="connsiteY2-24" fmla="*/ 0 h 93442"/>
              <a:gd name="connsiteX3-25" fmla="*/ 96900 w 96900"/>
              <a:gd name="connsiteY3-26" fmla="*/ 0 h 93442"/>
              <a:gd name="connsiteX4-27" fmla="*/ 96900 w 96900"/>
              <a:gd name="connsiteY4-28" fmla="*/ 93442 h 93442"/>
              <a:gd name="connsiteX0-29" fmla="*/ 0 w 88992"/>
              <a:gd name="connsiteY0-30" fmla="*/ 93442 h 93442"/>
              <a:gd name="connsiteX1-31" fmla="*/ 0 w 88992"/>
              <a:gd name="connsiteY1-32" fmla="*/ 0 h 93442"/>
              <a:gd name="connsiteX2-33" fmla="*/ 88992 w 88992"/>
              <a:gd name="connsiteY2-34" fmla="*/ 0 h 93442"/>
              <a:gd name="connsiteX3-35" fmla="*/ 88992 w 88992"/>
              <a:gd name="connsiteY3-36" fmla="*/ 93442 h 93442"/>
              <a:gd name="connsiteX0-37" fmla="*/ 0 w 88992"/>
              <a:gd name="connsiteY0-38" fmla="*/ 0 h 93442"/>
              <a:gd name="connsiteX1-39" fmla="*/ 88992 w 88992"/>
              <a:gd name="connsiteY1-40" fmla="*/ 0 h 93442"/>
              <a:gd name="connsiteX2-41" fmla="*/ 88992 w 88992"/>
              <a:gd name="connsiteY2-42" fmla="*/ 93442 h 934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88992" h="93442">
                <a:moveTo>
                  <a:pt x="0" y="0"/>
                </a:moveTo>
                <a:lnTo>
                  <a:pt x="88992" y="0"/>
                </a:lnTo>
                <a:lnTo>
                  <a:pt x="88992" y="93442"/>
                </a:lnTo>
              </a:path>
            </a:pathLst>
          </a:cu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1336" y="1671705"/>
            <a:ext cx="59982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通过刚刚的</a:t>
            </a:r>
            <a:r>
              <a:rPr lang="zh-CN" altLang="en-US" sz="2400" b="1" dirty="0">
                <a:latin typeface="+mj-ea"/>
                <a:ea typeface="+mj-ea"/>
              </a:rPr>
              <a:t>折纸活动，你能得出什么结论？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9933" y="2498915"/>
            <a:ext cx="3803648" cy="830997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角平分线上的点到这个角的两边的距离相等。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843809" y="3906703"/>
            <a:ext cx="2468490" cy="1072721"/>
            <a:chOff x="4223447" y="65416"/>
            <a:chExt cx="3867803" cy="1072721"/>
          </a:xfrm>
        </p:grpSpPr>
        <p:sp>
          <p:nvSpPr>
            <p:cNvPr id="45" name="思想气泡: 云 44"/>
            <p:cNvSpPr/>
            <p:nvPr/>
          </p:nvSpPr>
          <p:spPr>
            <a:xfrm>
              <a:off x="4223447" y="65416"/>
              <a:ext cx="3867803" cy="1072721"/>
            </a:xfrm>
            <a:prstGeom prst="cloudCallout">
              <a:avLst>
                <a:gd name="adj1" fmla="val -37027"/>
                <a:gd name="adj2" fmla="val -91802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674229" y="186131"/>
              <a:ext cx="31663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你能证明这个结论吗？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487862" y="354129"/>
            <a:ext cx="7969779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已知：如图，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OC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是∠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AOB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的平分线，点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P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在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OC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上，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PD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⊥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OA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PE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⊥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OB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，垂足分别为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D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E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求证：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PD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=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PE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201434" y="2080662"/>
            <a:ext cx="2608751" cy="2173266"/>
            <a:chOff x="6309288" y="2791923"/>
            <a:chExt cx="2609310" cy="2174156"/>
          </a:xfrm>
        </p:grpSpPr>
        <p:grpSp>
          <p:nvGrpSpPr>
            <p:cNvPr id="29" name="组合 44"/>
            <p:cNvGrpSpPr/>
            <p:nvPr/>
          </p:nvGrpSpPr>
          <p:grpSpPr>
            <a:xfrm>
              <a:off x="6309288" y="2791923"/>
              <a:ext cx="2609310" cy="2174156"/>
              <a:chOff x="6309288" y="2791923"/>
              <a:chExt cx="2609310" cy="2174156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6672479" y="4005270"/>
                <a:ext cx="1837131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V="1">
                <a:off x="6672479" y="3260427"/>
                <a:ext cx="1646590" cy="74484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6672479" y="4005270"/>
                <a:ext cx="1654530" cy="70355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文本框 35"/>
              <p:cNvSpPr txBox="1"/>
              <p:nvPr/>
            </p:nvSpPr>
            <p:spPr>
              <a:xfrm>
                <a:off x="6309288" y="3870954"/>
                <a:ext cx="407571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O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8298428" y="2791923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8327009" y="4469009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8528664" y="3697168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C</a:t>
                </a:r>
                <a:endPara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7148831" y="3794045"/>
                <a:ext cx="53987" cy="206459"/>
              </a:xfrm>
              <a:custGeom>
                <a:avLst/>
                <a:gdLst>
                  <a:gd name="connsiteX0" fmla="*/ 0 w 54187"/>
                  <a:gd name="connsiteY0" fmla="*/ 0 h 206908"/>
                  <a:gd name="connsiteX1" fmla="*/ 53396 w 54187"/>
                  <a:gd name="connsiteY1" fmla="*/ 100117 h 206908"/>
                  <a:gd name="connsiteX2" fmla="*/ 33373 w 54187"/>
                  <a:gd name="connsiteY2" fmla="*/ 206908 h 206908"/>
                  <a:gd name="connsiteX3" fmla="*/ 33373 w 54187"/>
                  <a:gd name="connsiteY3" fmla="*/ 206908 h 20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87" h="206908">
                    <a:moveTo>
                      <a:pt x="0" y="0"/>
                    </a:moveTo>
                    <a:cubicBezTo>
                      <a:pt x="23917" y="32816"/>
                      <a:pt x="47834" y="65632"/>
                      <a:pt x="53396" y="100117"/>
                    </a:cubicBezTo>
                    <a:cubicBezTo>
                      <a:pt x="58958" y="134602"/>
                      <a:pt x="33373" y="206908"/>
                      <a:pt x="33373" y="206908"/>
                    </a:cubicBezTo>
                    <a:lnTo>
                      <a:pt x="33373" y="206908"/>
                    </a:lnTo>
                  </a:path>
                </a:pathLst>
              </a:custGeom>
              <a:noFill/>
              <a:ln w="1905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7128189" y="4011622"/>
                <a:ext cx="53987" cy="206459"/>
              </a:xfrm>
              <a:custGeom>
                <a:avLst/>
                <a:gdLst>
                  <a:gd name="connsiteX0" fmla="*/ 0 w 54187"/>
                  <a:gd name="connsiteY0" fmla="*/ 0 h 206908"/>
                  <a:gd name="connsiteX1" fmla="*/ 53396 w 54187"/>
                  <a:gd name="connsiteY1" fmla="*/ 100117 h 206908"/>
                  <a:gd name="connsiteX2" fmla="*/ 33373 w 54187"/>
                  <a:gd name="connsiteY2" fmla="*/ 206908 h 206908"/>
                  <a:gd name="connsiteX3" fmla="*/ 33373 w 54187"/>
                  <a:gd name="connsiteY3" fmla="*/ 206908 h 20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87" h="206908">
                    <a:moveTo>
                      <a:pt x="0" y="0"/>
                    </a:moveTo>
                    <a:cubicBezTo>
                      <a:pt x="23917" y="32816"/>
                      <a:pt x="47834" y="65632"/>
                      <a:pt x="53396" y="100117"/>
                    </a:cubicBezTo>
                    <a:cubicBezTo>
                      <a:pt x="58958" y="134602"/>
                      <a:pt x="33373" y="206908"/>
                      <a:pt x="33373" y="206908"/>
                    </a:cubicBezTo>
                    <a:lnTo>
                      <a:pt x="33373" y="206908"/>
                    </a:lnTo>
                  </a:path>
                </a:pathLst>
              </a:custGeom>
              <a:noFill/>
              <a:ln w="1905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7261220" y="3572756"/>
                <a:ext cx="338627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1</a:t>
                </a:r>
                <a:endParaRPr kumimoji="0" lang="zh-CN" altLang="en-US" sz="24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7309203" y="3863924"/>
                <a:ext cx="338627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2</a:t>
                </a:r>
                <a:endParaRPr kumimoji="0" lang="zh-CN" altLang="en-US" sz="24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44" name="直接连接符 43"/>
              <p:cNvCxnSpPr/>
              <p:nvPr/>
            </p:nvCxnSpPr>
            <p:spPr>
              <a:xfrm>
                <a:off x="7879238" y="3452593"/>
                <a:ext cx="269933" cy="55902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flipH="1">
                <a:off x="7915758" y="3987799"/>
                <a:ext cx="230237" cy="5463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矩形 43"/>
              <p:cNvSpPr/>
              <p:nvPr/>
            </p:nvSpPr>
            <p:spPr>
              <a:xfrm rot="19892620">
                <a:off x="7814136" y="3482768"/>
                <a:ext cx="101622" cy="96878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7" name="矩形 43"/>
              <p:cNvSpPr/>
              <p:nvPr/>
            </p:nvSpPr>
            <p:spPr>
              <a:xfrm rot="6770550">
                <a:off x="7841120" y="4410257"/>
                <a:ext cx="101642" cy="98446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8077718" y="3897275"/>
              <a:ext cx="372298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634433" y="3000878"/>
              <a:ext cx="407571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602954" y="4427717"/>
              <a:ext cx="389934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593340" y="2094384"/>
            <a:ext cx="6836410" cy="230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证明：∵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PD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⊥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OA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PE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⊥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OB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，垂足分别为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D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E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PDO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PEO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= 90°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。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∵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∠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1 =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∠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OP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OP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∴△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PDO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≌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△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PEO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AAS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）。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PD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PE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（全等三角形的对应边相等）。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58997" y="823350"/>
            <a:ext cx="7826006" cy="1024863"/>
            <a:chOff x="670427" y="766802"/>
            <a:chExt cx="7826006" cy="1024863"/>
          </a:xfrm>
        </p:grpSpPr>
        <p:grpSp>
          <p:nvGrpSpPr>
            <p:cNvPr id="5" name="组合 4"/>
            <p:cNvGrpSpPr/>
            <p:nvPr/>
          </p:nvGrpSpPr>
          <p:grpSpPr>
            <a:xfrm>
              <a:off x="670427" y="771550"/>
              <a:ext cx="7826006" cy="1020115"/>
              <a:chOff x="2490560" y="2283717"/>
              <a:chExt cx="2324709" cy="1388195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2537954" y="2373542"/>
                <a:ext cx="2277315" cy="1298370"/>
              </a:xfrm>
              <a:prstGeom prst="rect">
                <a:avLst/>
              </a:prstGeom>
              <a:solidFill>
                <a:srgbClr val="56B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490560" y="2283717"/>
                <a:ext cx="2304256" cy="130276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56B5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829975" y="766802"/>
              <a:ext cx="759760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定理      </a:t>
              </a:r>
              <a:r>
                <a:rPr lang="zh-CN" altLang="en-US" sz="2800" b="1" dirty="0">
                  <a:solidFill>
                    <a:srgbClr val="FF0000"/>
                  </a:solidFill>
                </a:rPr>
                <a:t>角平分线上的点到这个角的两边的距离相等。</a:t>
              </a:r>
              <a:endParaRPr lang="zh-CN" altLang="en-US" sz="2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23528" y="148398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角平分线的性质：</a:t>
            </a:r>
            <a:endParaRPr lang="zh-CN" altLang="en-US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49015" y="2121936"/>
            <a:ext cx="3315331" cy="18227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应用所具备的条件：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</a:rPr>
              <a:t>①角的平分线；</a:t>
            </a:r>
            <a:endParaRPr lang="en-US" altLang="zh-CN" sz="2400" b="1" dirty="0">
              <a:solidFill>
                <a:srgbClr val="0033CC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</a:rPr>
              <a:t>②点在该平分线上；</a:t>
            </a:r>
            <a:endParaRPr lang="en-US" altLang="zh-CN" sz="2400" b="1" dirty="0">
              <a:solidFill>
                <a:srgbClr val="0033CC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</a:rPr>
              <a:t>③垂直距离。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49015" y="4184203"/>
            <a:ext cx="4243469" cy="493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定理的作用：</a:t>
            </a:r>
            <a:r>
              <a:rPr lang="zh-CN" altLang="en-US" sz="2400" b="1" dirty="0">
                <a:solidFill>
                  <a:srgbClr val="0033CC"/>
                </a:solidFill>
              </a:rPr>
              <a:t>证明线段相等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874522" y="2420548"/>
            <a:ext cx="2407139" cy="2173266"/>
            <a:chOff x="6309288" y="2791923"/>
            <a:chExt cx="2407655" cy="2174156"/>
          </a:xfrm>
        </p:grpSpPr>
        <p:grpSp>
          <p:nvGrpSpPr>
            <p:cNvPr id="51" name="组合 44"/>
            <p:cNvGrpSpPr/>
            <p:nvPr/>
          </p:nvGrpSpPr>
          <p:grpSpPr>
            <a:xfrm>
              <a:off x="6309288" y="2791923"/>
              <a:ext cx="2407655" cy="2174156"/>
              <a:chOff x="6309288" y="2791923"/>
              <a:chExt cx="2407655" cy="2174156"/>
            </a:xfrm>
          </p:grpSpPr>
          <p:cxnSp>
            <p:nvCxnSpPr>
              <p:cNvPr id="55" name="直接连接符 54"/>
              <p:cNvCxnSpPr/>
              <p:nvPr/>
            </p:nvCxnSpPr>
            <p:spPr>
              <a:xfrm>
                <a:off x="6672479" y="4005270"/>
                <a:ext cx="1837131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flipV="1">
                <a:off x="6672479" y="3260427"/>
                <a:ext cx="1646590" cy="74484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6672479" y="4005270"/>
                <a:ext cx="1654530" cy="70355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文本框 57"/>
              <p:cNvSpPr txBox="1"/>
              <p:nvPr/>
            </p:nvSpPr>
            <p:spPr>
              <a:xfrm>
                <a:off x="6309288" y="3870954"/>
                <a:ext cx="407571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O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8298428" y="2791923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8327009" y="4469009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61" name="直接连接符 60"/>
              <p:cNvCxnSpPr/>
              <p:nvPr/>
            </p:nvCxnSpPr>
            <p:spPr>
              <a:xfrm>
                <a:off x="7879238" y="3452593"/>
                <a:ext cx="269933" cy="55902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flipH="1">
                <a:off x="7915758" y="3987799"/>
                <a:ext cx="230237" cy="5463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矩形 43"/>
              <p:cNvSpPr/>
              <p:nvPr/>
            </p:nvSpPr>
            <p:spPr>
              <a:xfrm rot="19892620">
                <a:off x="7814136" y="3482768"/>
                <a:ext cx="101622" cy="96878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" name="矩形 43"/>
              <p:cNvSpPr/>
              <p:nvPr/>
            </p:nvSpPr>
            <p:spPr>
              <a:xfrm rot="6770550">
                <a:off x="7841120" y="4410257"/>
                <a:ext cx="101642" cy="98446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8077718" y="3897275"/>
              <a:ext cx="372298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634433" y="3000878"/>
              <a:ext cx="407571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602954" y="4427717"/>
              <a:ext cx="389934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uild="p"/>
      <p:bldP spid="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58997" y="823350"/>
            <a:ext cx="7826006" cy="1024863"/>
            <a:chOff x="670427" y="766802"/>
            <a:chExt cx="7826006" cy="1024863"/>
          </a:xfrm>
        </p:grpSpPr>
        <p:grpSp>
          <p:nvGrpSpPr>
            <p:cNvPr id="5" name="组合 4"/>
            <p:cNvGrpSpPr/>
            <p:nvPr/>
          </p:nvGrpSpPr>
          <p:grpSpPr>
            <a:xfrm>
              <a:off x="670427" y="771550"/>
              <a:ext cx="7826006" cy="1020115"/>
              <a:chOff x="2490560" y="2283717"/>
              <a:chExt cx="2324709" cy="1388195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2537954" y="2373542"/>
                <a:ext cx="2277315" cy="1298370"/>
              </a:xfrm>
              <a:prstGeom prst="rect">
                <a:avLst/>
              </a:prstGeom>
              <a:solidFill>
                <a:srgbClr val="56B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490560" y="2283717"/>
                <a:ext cx="2304256" cy="130276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56B5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829975" y="766802"/>
              <a:ext cx="759760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定理      </a:t>
              </a:r>
              <a:r>
                <a:rPr lang="zh-CN" altLang="en-US" sz="2800" b="1" dirty="0">
                  <a:solidFill>
                    <a:srgbClr val="FF0000"/>
                  </a:solidFill>
                </a:rPr>
                <a:t>角平分线上的点到这个角的两边的距离相等。</a:t>
              </a:r>
              <a:endParaRPr lang="zh-CN" altLang="en-US" sz="28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97577" y="2419654"/>
            <a:ext cx="4770032" cy="2174160"/>
            <a:chOff x="3427685" y="2463747"/>
            <a:chExt cx="4770032" cy="2174160"/>
          </a:xfrm>
        </p:grpSpPr>
        <p:sp>
          <p:nvSpPr>
            <p:cNvPr id="10" name="文本框 9"/>
            <p:cNvSpPr txBox="1"/>
            <p:nvPr/>
          </p:nvSpPr>
          <p:spPr>
            <a:xfrm>
              <a:off x="3503679" y="2549675"/>
              <a:ext cx="20227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几何语言：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634598" y="2939018"/>
              <a:ext cx="4329519" cy="1687963"/>
            </a:xfrm>
            <a:prstGeom prst="rect">
              <a:avLst/>
            </a:prstGeom>
            <a:ln w="38100">
              <a:noFill/>
              <a:prstDash val="dashDot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∵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OP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平分∠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AOB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，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PD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⊥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OA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，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PE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⊥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OB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，垂足分别为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E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，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F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，</a:t>
              </a:r>
              <a:endPara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∴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PE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PF</a:t>
              </a:r>
              <a:endPara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>
              <a:off x="3427685" y="2463747"/>
              <a:ext cx="4770032" cy="2174160"/>
            </a:xfrm>
            <a:prstGeom prst="roundRect">
              <a:avLst>
                <a:gd name="adj" fmla="val 10013"/>
              </a:avLst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  <a:prstDash val="lgDashDot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23528" y="148398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角平分线的性质：</a:t>
            </a:r>
            <a:endParaRPr lang="zh-CN" altLang="en-US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874522" y="2420548"/>
            <a:ext cx="2407139" cy="2173266"/>
            <a:chOff x="6309288" y="2791923"/>
            <a:chExt cx="2407655" cy="2174156"/>
          </a:xfrm>
        </p:grpSpPr>
        <p:grpSp>
          <p:nvGrpSpPr>
            <p:cNvPr id="27" name="组合 44"/>
            <p:cNvGrpSpPr/>
            <p:nvPr/>
          </p:nvGrpSpPr>
          <p:grpSpPr>
            <a:xfrm>
              <a:off x="6309288" y="2791923"/>
              <a:ext cx="2407655" cy="2174156"/>
              <a:chOff x="6309288" y="2791923"/>
              <a:chExt cx="2407655" cy="2174156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6672479" y="4005270"/>
                <a:ext cx="1837131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V="1">
                <a:off x="6672479" y="3260427"/>
                <a:ext cx="1646590" cy="74484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6672479" y="4005270"/>
                <a:ext cx="1654530" cy="70355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文本框 33"/>
              <p:cNvSpPr txBox="1"/>
              <p:nvPr/>
            </p:nvSpPr>
            <p:spPr>
              <a:xfrm>
                <a:off x="6309288" y="3870954"/>
                <a:ext cx="407571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O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8298428" y="2791923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8327009" y="4469009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7879238" y="3452593"/>
                <a:ext cx="269933" cy="55902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flipH="1">
                <a:off x="7915758" y="3987799"/>
                <a:ext cx="230237" cy="5463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矩形 43"/>
              <p:cNvSpPr/>
              <p:nvPr/>
            </p:nvSpPr>
            <p:spPr>
              <a:xfrm rot="19892620">
                <a:off x="7814136" y="3482768"/>
                <a:ext cx="101622" cy="96878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5" name="矩形 43"/>
              <p:cNvSpPr/>
              <p:nvPr/>
            </p:nvSpPr>
            <p:spPr>
              <a:xfrm rot="6770550">
                <a:off x="7841120" y="4410257"/>
                <a:ext cx="101642" cy="98446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8077718" y="3897275"/>
              <a:ext cx="372298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634433" y="3000878"/>
              <a:ext cx="407571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602954" y="4427717"/>
              <a:ext cx="389934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7890" y="660400"/>
            <a:ext cx="7916545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lt"/>
                <a:ea typeface="+mj-ea"/>
              </a:rPr>
              <a:t>如图，在△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中，</a:t>
            </a:r>
            <a:r>
              <a:rPr lang="en-US" altLang="zh-CN" sz="2800" b="1" i="1" dirty="0">
                <a:latin typeface="+mj-lt"/>
                <a:ea typeface="+mj-ea"/>
              </a:rPr>
              <a:t>AD</a:t>
            </a:r>
            <a:r>
              <a:rPr lang="zh-CN" altLang="en-US" sz="2800" b="1" dirty="0">
                <a:latin typeface="+mj-lt"/>
                <a:ea typeface="+mj-ea"/>
              </a:rPr>
              <a:t>平分∠</a:t>
            </a:r>
            <a:r>
              <a:rPr lang="en-US" altLang="zh-CN" sz="2800" b="1" i="1" dirty="0">
                <a:latin typeface="+mj-lt"/>
                <a:ea typeface="+mj-ea"/>
              </a:rPr>
              <a:t>BAC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DE</a:t>
            </a:r>
            <a:r>
              <a:rPr lang="zh-CN" altLang="en-US" sz="2800" b="1" dirty="0">
                <a:latin typeface="+mj-lt"/>
                <a:ea typeface="+mj-ea"/>
              </a:rPr>
              <a:t>⊥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zh-CN" altLang="en-US" sz="2800" b="1" dirty="0">
                <a:latin typeface="+mj-lt"/>
                <a:ea typeface="+mj-ea"/>
              </a:rPr>
              <a:t>。若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en-US" altLang="zh-CN" sz="2800" b="1" dirty="0">
                <a:latin typeface="+mj-lt"/>
                <a:ea typeface="+mj-ea"/>
              </a:rPr>
              <a:t>=2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DE</a:t>
            </a:r>
            <a:r>
              <a:rPr lang="en-US" altLang="zh-CN" sz="2800" b="1" dirty="0">
                <a:latin typeface="+mj-lt"/>
                <a:ea typeface="+mj-ea"/>
              </a:rPr>
              <a:t>=1</a:t>
            </a:r>
            <a:r>
              <a:rPr lang="zh-CN" altLang="en-US" sz="2800" b="1" dirty="0">
                <a:latin typeface="+mj-lt"/>
                <a:ea typeface="+mj-ea"/>
              </a:rPr>
              <a:t>，则</a:t>
            </a:r>
            <a:r>
              <a:rPr lang="en-US" altLang="zh-CN" sz="2800" b="1" i="1" dirty="0">
                <a:latin typeface="+mj-lt"/>
                <a:ea typeface="+mj-ea"/>
              </a:rPr>
              <a:t>S</a:t>
            </a:r>
            <a:r>
              <a:rPr lang="zh-CN" altLang="en-US" sz="2800" b="1" baseline="-25000" dirty="0">
                <a:latin typeface="+mj-lt"/>
                <a:ea typeface="+mj-ea"/>
              </a:rPr>
              <a:t>△</a:t>
            </a:r>
            <a:r>
              <a:rPr lang="en-US" altLang="zh-CN" sz="2800" b="1" i="1" baseline="-25000" dirty="0">
                <a:latin typeface="+mj-lt"/>
                <a:ea typeface="+mj-ea"/>
              </a:rPr>
              <a:t>ACD</a:t>
            </a:r>
            <a:r>
              <a:rPr lang="en-US" altLang="zh-CN" sz="2800" b="1" dirty="0">
                <a:latin typeface="+mj-lt"/>
                <a:ea typeface="+mj-ea"/>
              </a:rPr>
              <a:t>=______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144" y="2355726"/>
            <a:ext cx="2170539" cy="228291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577329" y="143861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1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020272" y="3596225"/>
            <a:ext cx="1005463" cy="605397"/>
            <a:chOff x="7020272" y="3596225"/>
            <a:chExt cx="1005463" cy="605397"/>
          </a:xfrm>
        </p:grpSpPr>
        <p:grpSp>
          <p:nvGrpSpPr>
            <p:cNvPr id="13" name="组合 12"/>
            <p:cNvGrpSpPr/>
            <p:nvPr/>
          </p:nvGrpSpPr>
          <p:grpSpPr>
            <a:xfrm>
              <a:off x="7020272" y="3876614"/>
              <a:ext cx="605443" cy="325008"/>
              <a:chOff x="7020272" y="3876614"/>
              <a:chExt cx="605443" cy="325008"/>
            </a:xfrm>
          </p:grpSpPr>
          <p:cxnSp>
            <p:nvCxnSpPr>
              <p:cNvPr id="9" name="直接连接符 8"/>
              <p:cNvCxnSpPr/>
              <p:nvPr/>
            </p:nvCxnSpPr>
            <p:spPr>
              <a:xfrm flipV="1">
                <a:off x="7020272" y="3939902"/>
                <a:ext cx="605443" cy="261720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矩形 43"/>
              <p:cNvSpPr/>
              <p:nvPr/>
            </p:nvSpPr>
            <p:spPr>
              <a:xfrm rot="4036214">
                <a:off x="7503123" y="3878201"/>
                <a:ext cx="101600" cy="98425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593687" y="3596225"/>
              <a:ext cx="4320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</a:rPr>
                <a:t>F</a:t>
              </a:r>
              <a:endParaRPr lang="zh-CN" altLang="en-US" sz="2400" b="1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75211" y="2493429"/>
            <a:ext cx="4719562" cy="13031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i="1" dirty="0">
                <a:solidFill>
                  <a:srgbClr val="0000FF"/>
                </a:solidFill>
              </a:rPr>
              <a:t>DF</a:t>
            </a:r>
            <a:r>
              <a:rPr lang="en-US" altLang="zh-CN" sz="2800" b="1" dirty="0">
                <a:solidFill>
                  <a:srgbClr val="0000FF"/>
                </a:solidFill>
              </a:rPr>
              <a:t>=</a:t>
            </a:r>
            <a:r>
              <a:rPr lang="en-US" altLang="zh-CN" sz="2800" b="1" i="1" dirty="0">
                <a:solidFill>
                  <a:srgbClr val="0000FF"/>
                </a:solidFill>
              </a:rPr>
              <a:t>DE</a:t>
            </a:r>
            <a:r>
              <a:rPr lang="en-US" altLang="zh-CN" sz="2800" b="1" dirty="0">
                <a:solidFill>
                  <a:srgbClr val="0000FF"/>
                </a:solidFill>
              </a:rPr>
              <a:t>=1</a:t>
            </a:r>
            <a:endParaRPr lang="en-US" altLang="zh-CN" sz="2800" b="1" dirty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i="1" dirty="0">
                <a:solidFill>
                  <a:srgbClr val="0000FF"/>
                </a:solidFill>
              </a:rPr>
              <a:t>S</a:t>
            </a:r>
            <a:r>
              <a:rPr lang="zh-CN" altLang="en-US" sz="2800" b="1" baseline="-25000" dirty="0">
                <a:solidFill>
                  <a:srgbClr val="0000FF"/>
                </a:solidFill>
              </a:rPr>
              <a:t>△</a:t>
            </a:r>
            <a:r>
              <a:rPr lang="en-US" altLang="zh-CN" sz="2800" b="1" i="1" baseline="-25000" dirty="0">
                <a:solidFill>
                  <a:srgbClr val="0000FF"/>
                </a:solidFill>
              </a:rPr>
              <a:t>ACD</a:t>
            </a:r>
            <a:r>
              <a:rPr lang="en-US" altLang="zh-CN" sz="2800" b="1">
                <a:solidFill>
                  <a:srgbClr val="0000FF"/>
                </a:solidFill>
              </a:rPr>
              <a:t>=    </a:t>
            </a:r>
            <a:r>
              <a:rPr lang="en-US" altLang="zh-CN" sz="2800" b="1" i="1">
                <a:solidFill>
                  <a:srgbClr val="0000FF"/>
                </a:solidFill>
                <a:latin typeface="+mj-lt"/>
              </a:rPr>
              <a:t>AC</a:t>
            </a:r>
            <a:r>
              <a:rPr lang="en-US" altLang="zh-CN" sz="2800" b="1" dirty="0">
                <a:solidFill>
                  <a:srgbClr val="0000FF"/>
                </a:solidFill>
                <a:latin typeface="+mj-lt"/>
              </a:rPr>
              <a:t>·</a:t>
            </a:r>
            <a:r>
              <a:rPr lang="en-US" altLang="zh-CN" sz="2800" b="1" i="1" dirty="0">
                <a:solidFill>
                  <a:srgbClr val="0000FF"/>
                </a:solidFill>
                <a:latin typeface="+mj-lt"/>
              </a:rPr>
              <a:t>DF</a:t>
            </a:r>
            <a:r>
              <a:rPr lang="en-US" altLang="zh-CN" sz="2800" b="1">
                <a:solidFill>
                  <a:srgbClr val="0000FF"/>
                </a:solidFill>
                <a:latin typeface="+mj-lt"/>
              </a:rPr>
              <a:t>=</a:t>
            </a:r>
            <a:r>
              <a:rPr lang="en-US" altLang="zh-CN" sz="2800" b="1">
                <a:solidFill>
                  <a:srgbClr val="0000FF"/>
                </a:solidFill>
              </a:rPr>
              <a:t>   </a:t>
            </a:r>
            <a:r>
              <a:rPr lang="en-US" altLang="zh-CN" sz="2800" b="1">
                <a:solidFill>
                  <a:srgbClr val="0000FF"/>
                </a:solidFill>
                <a:latin typeface="+mj-lt"/>
              </a:rPr>
              <a:t>×</a:t>
            </a:r>
            <a:r>
              <a:rPr lang="en-US" altLang="zh-CN" sz="2800" b="1" dirty="0">
                <a:solidFill>
                  <a:srgbClr val="0000FF"/>
                </a:solidFill>
                <a:latin typeface="+mj-lt"/>
              </a:rPr>
              <a:t>2×1=1</a:t>
            </a:r>
            <a:endParaRPr lang="zh-CN" altLang="en-US" sz="2800" b="1" dirty="0">
              <a:solidFill>
                <a:srgbClr val="0000FF"/>
              </a:solidFill>
              <a:latin typeface="+mj-lt"/>
            </a:endParaRPr>
          </a:p>
        </p:txBody>
      </p:sp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3775971" y="3079027"/>
          <a:ext cx="291973" cy="8912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quation" r:id="rId2" imgW="5791200" imgH="17678400" progId="Equation.DSMT4">
                  <p:embed/>
                </p:oleObj>
              </mc:Choice>
              <mc:Fallback>
                <p:oleObj name="Equation" r:id="rId2" imgW="5791200" imgH="176784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775971" y="3079027"/>
                        <a:ext cx="291973" cy="8912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2103155" y="3101998"/>
          <a:ext cx="291973" cy="8912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Equation" r:id="rId4" imgW="5791200" imgH="17678400" progId="Equation.DSMT4">
                  <p:embed/>
                </p:oleObj>
              </mc:Choice>
              <mc:Fallback>
                <p:oleObj name="Equation" r:id="rId4" imgW="5791200" imgH="176784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03155" y="3101998"/>
                        <a:ext cx="291973" cy="8912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7356" y="957957"/>
            <a:ext cx="1808340" cy="461665"/>
            <a:chOff x="4388275" y="216246"/>
            <a:chExt cx="2194212" cy="7181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31" name="矩形: 单圆角 30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2" name="矩形: 单圆角 31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3" name="矩形: 单圆角 32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7334" y="123478"/>
            <a:ext cx="4043681" cy="524520"/>
            <a:chOff x="107504" y="339502"/>
            <a:chExt cx="4043681" cy="524520"/>
          </a:xfrm>
        </p:grpSpPr>
        <p:grpSp>
          <p:nvGrpSpPr>
            <p:cNvPr id="35" name="组合 34"/>
            <p:cNvGrpSpPr/>
            <p:nvPr/>
          </p:nvGrpSpPr>
          <p:grpSpPr>
            <a:xfrm>
              <a:off x="107504" y="339502"/>
              <a:ext cx="4043681" cy="524520"/>
              <a:chOff x="1803191" y="1304280"/>
              <a:chExt cx="4825612" cy="524520"/>
            </a:xfrm>
          </p:grpSpPr>
          <p:sp>
            <p:nvSpPr>
              <p:cNvPr id="37" name="平行四边形 36"/>
              <p:cNvSpPr/>
              <p:nvPr/>
            </p:nvSpPr>
            <p:spPr>
              <a:xfrm>
                <a:off x="3238447" y="1586220"/>
                <a:ext cx="3390356" cy="21209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2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40" name="平行四边形 39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1709318" y="380100"/>
              <a:ext cx="232537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角</a:t>
              </a:r>
              <a:r>
                <a:rPr lang="zh-CN" altLang="en-US" sz="2400" b="1" dirty="0">
                  <a:latin typeface="+mj-ea"/>
                  <a:ea typeface="+mj-ea"/>
                </a:rPr>
                <a:t>平分线的判定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539552" y="1491630"/>
            <a:ext cx="5377915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你能写出这个定理的逆命题吗？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5536" y="2220353"/>
            <a:ext cx="2664296" cy="1379545"/>
          </a:xfrm>
          <a:prstGeom prst="rect">
            <a:avLst/>
          </a:prstGeom>
          <a:noFill/>
          <a:ln w="28575">
            <a:solidFill>
              <a:srgbClr val="56B5DA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定理：</a:t>
            </a:r>
            <a:r>
              <a:rPr lang="zh-CN" altLang="en-US" sz="2400" b="1" dirty="0"/>
              <a:t>角平分线上的点到这个角的两边的距离相等。</a:t>
            </a:r>
            <a:endParaRPr lang="zh-CN" altLang="en-US" sz="2400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4621148" y="2220352"/>
            <a:ext cx="3096344" cy="1379545"/>
          </a:xfrm>
          <a:prstGeom prst="rect">
            <a:avLst/>
          </a:prstGeom>
          <a:noFill/>
          <a:ln w="28575">
            <a:solidFill>
              <a:srgbClr val="56B5DA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逆命题：</a:t>
            </a:r>
            <a:r>
              <a:rPr lang="zh-CN" altLang="en-US" sz="2400" b="1" dirty="0"/>
              <a:t>到角的两边距离相等的点在这个角的平分线上。</a:t>
            </a:r>
            <a:endParaRPr lang="en-US" altLang="zh-CN" sz="2400" b="1" dirty="0"/>
          </a:p>
        </p:txBody>
      </p:sp>
      <p:sp>
        <p:nvSpPr>
          <p:cNvPr id="4" name="箭头: 右 3"/>
          <p:cNvSpPr/>
          <p:nvPr/>
        </p:nvSpPr>
        <p:spPr>
          <a:xfrm>
            <a:off x="3203848" y="2575987"/>
            <a:ext cx="1368152" cy="749672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逆命题</a:t>
            </a:r>
            <a:endParaRPr lang="zh-CN" altLang="en-US" sz="2400" b="1" dirty="0"/>
          </a:p>
        </p:txBody>
      </p:sp>
      <p:grpSp>
        <p:nvGrpSpPr>
          <p:cNvPr id="22" name="组合 21"/>
          <p:cNvGrpSpPr/>
          <p:nvPr/>
        </p:nvGrpSpPr>
        <p:grpSpPr>
          <a:xfrm>
            <a:off x="7199048" y="3444488"/>
            <a:ext cx="1676401" cy="1072721"/>
            <a:chOff x="5464546" y="65416"/>
            <a:chExt cx="2626703" cy="1072721"/>
          </a:xfrm>
        </p:grpSpPr>
        <p:sp>
          <p:nvSpPr>
            <p:cNvPr id="23" name="思想气泡: 云 22"/>
            <p:cNvSpPr/>
            <p:nvPr/>
          </p:nvSpPr>
          <p:spPr>
            <a:xfrm>
              <a:off x="5464546" y="65416"/>
              <a:ext cx="2626703" cy="1072721"/>
            </a:xfrm>
            <a:prstGeom prst="cloudCallout">
              <a:avLst>
                <a:gd name="adj1" fmla="val -65820"/>
                <a:gd name="adj2" fmla="val -56996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714723" y="177678"/>
              <a:ext cx="212634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它是真命题吗？</a:t>
              </a:r>
              <a:endParaRPr lang="zh-CN" altLang="en-US" sz="2400" b="1" dirty="0"/>
            </a:p>
          </p:txBody>
        </p:sp>
      </p:grpSp>
      <p:sp>
        <p:nvSpPr>
          <p:cNvPr id="27" name="Rectangle 7"/>
          <p:cNvSpPr/>
          <p:nvPr/>
        </p:nvSpPr>
        <p:spPr>
          <a:xfrm>
            <a:off x="5436096" y="1039719"/>
            <a:ext cx="359406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hangingPunct="1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角平分线是角内部的一条射线，而角的外部也存在到角两边距离相等的点。</a:t>
            </a:r>
            <a:endParaRPr lang="zh-CN" altLang="en-US" sz="24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60234" y="2679291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假命题</a:t>
            </a:r>
            <a:endParaRPr lang="zh-CN" altLang="en-US" sz="2400" b="1" dirty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562570" y="4000946"/>
            <a:ext cx="4680520" cy="936347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FF"/>
                </a:solidFill>
              </a:rPr>
              <a:t>在一个角的内部，</a:t>
            </a:r>
            <a:r>
              <a:rPr lang="zh-CN" altLang="en-US" sz="2400" b="1" dirty="0"/>
              <a:t>到角的两边距离相等的点在这个角的平分线上。</a:t>
            </a:r>
            <a:endParaRPr lang="en-US" altLang="zh-CN" sz="2400" b="1" dirty="0"/>
          </a:p>
        </p:txBody>
      </p:sp>
      <p:grpSp>
        <p:nvGrpSpPr>
          <p:cNvPr id="13" name="组合 12"/>
          <p:cNvGrpSpPr/>
          <p:nvPr/>
        </p:nvGrpSpPr>
        <p:grpSpPr>
          <a:xfrm>
            <a:off x="984541" y="3835473"/>
            <a:ext cx="2650679" cy="1119375"/>
            <a:chOff x="5324763" y="4179679"/>
            <a:chExt cx="2650679" cy="111937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4763" y="4179679"/>
              <a:ext cx="1119375" cy="1119375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6243878" y="4589908"/>
              <a:ext cx="17315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+mj-ea"/>
                  <a:ea typeface="+mj-ea"/>
                </a:rPr>
                <a:t>如何证明？</a:t>
              </a:r>
              <a:endParaRPr lang="zh-CN" altLang="en-US" sz="2400" b="1" dirty="0"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4" name="箭头: 下 13"/>
          <p:cNvSpPr/>
          <p:nvPr/>
        </p:nvSpPr>
        <p:spPr>
          <a:xfrm>
            <a:off x="6015010" y="3637467"/>
            <a:ext cx="288032" cy="310711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" grpId="0" animBg="1"/>
      <p:bldP spid="27" grpId="0"/>
      <p:bldP spid="5" grpId="0"/>
      <p:bldP spid="28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KSO_WM_UNIT_TABLE_BEAUTIFY" val="smartTable{8768028d-57a7-4ef2-9fc8-64bf1a107fca}"/>
  <p:tag name="TABLE_ENDDRAG_ORIGIN_RECT" val="641*324"/>
  <p:tag name="TABLE_ENDDRAG_RECT" val="61*49*641*324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2500</Words>
  <Application>WPS 演示</Application>
  <PresentationFormat>全屏显示(16:9)</PresentationFormat>
  <Paragraphs>382</Paragraphs>
  <Slides>22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黑体</vt:lpstr>
      <vt:lpstr>华文中宋</vt:lpstr>
      <vt:lpstr>楷体</vt:lpstr>
      <vt:lpstr>微软雅黑</vt:lpstr>
      <vt:lpstr>阿里巴巴普惠体 H</vt:lpstr>
      <vt:lpstr>Arial Unicode MS</vt:lpstr>
      <vt:lpstr>等线</vt:lpstr>
      <vt:lpstr>第一PPT，www.1ppt.com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唐唐唐小糖1</cp:lastModifiedBy>
  <cp:revision>5</cp:revision>
  <dcterms:created xsi:type="dcterms:W3CDTF">2018-12-07T09:49:00Z</dcterms:created>
  <dcterms:modified xsi:type="dcterms:W3CDTF">2026-01-09T00:18:53Z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5C3064368DC14D17A9ECE452B9BE1875_12</vt:lpwstr>
  </property>
</Properties>
</file>