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15" r:id="rId5"/>
    <p:sldId id="356" r:id="rId6"/>
    <p:sldId id="390" r:id="rId7"/>
    <p:sldId id="357" r:id="rId8"/>
    <p:sldId id="358" r:id="rId9"/>
    <p:sldId id="359" r:id="rId10"/>
    <p:sldId id="391" r:id="rId11"/>
    <p:sldId id="393" r:id="rId12"/>
    <p:sldId id="392" r:id="rId13"/>
    <p:sldId id="361" r:id="rId14"/>
    <p:sldId id="396" r:id="rId15"/>
    <p:sldId id="362" r:id="rId16"/>
    <p:sldId id="387" r:id="rId17"/>
    <p:sldId id="395" r:id="rId18"/>
    <p:sldId id="397" r:id="rId19"/>
    <p:sldId id="363" r:id="rId20"/>
    <p:sldId id="373" r:id="rId21"/>
    <p:sldId id="394" r:id="rId22"/>
    <p:sldId id="398" r:id="rId23"/>
    <p:sldId id="399" r:id="rId24"/>
    <p:sldId id="307" r:id="rId25"/>
    <p:sldId id="303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1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FEF9F4"/>
    <a:srgbClr val="E7F9F4"/>
    <a:srgbClr val="0033CC"/>
    <a:srgbClr val="56B5DA"/>
    <a:srgbClr val="0066FF"/>
    <a:srgbClr val="FFBDFF"/>
    <a:srgbClr val="5183C0"/>
    <a:srgbClr val="FFF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>
        <p:scale>
          <a:sx n="125" d="100"/>
          <a:sy n="125" d="100"/>
        </p:scale>
        <p:origin x="636" y="522"/>
      </p:cViewPr>
      <p:guideLst>
        <p:guide orient="horz" pos="1641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3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wmf"/><Relationship Id="rId1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9.png"/><Relationship Id="rId34" Type="http://schemas.openxmlformats.org/officeDocument/2006/relationships/slideLayout" Target="../slideLayouts/slideLayout3.xml"/><Relationship Id="rId33" Type="http://schemas.openxmlformats.org/officeDocument/2006/relationships/tags" Target="../tags/tag30.xml"/><Relationship Id="rId32" Type="http://schemas.openxmlformats.org/officeDocument/2006/relationships/tags" Target="../tags/tag29.xml"/><Relationship Id="rId31" Type="http://schemas.openxmlformats.org/officeDocument/2006/relationships/tags" Target="../tags/tag28.xml"/><Relationship Id="rId30" Type="http://schemas.openxmlformats.org/officeDocument/2006/relationships/tags" Target="../tags/tag27.xml"/><Relationship Id="rId3" Type="http://schemas.openxmlformats.org/officeDocument/2006/relationships/tags" Target="../tags/tag4.xml"/><Relationship Id="rId29" Type="http://schemas.openxmlformats.org/officeDocument/2006/relationships/tags" Target="../tags/tag26.xml"/><Relationship Id="rId28" Type="http://schemas.openxmlformats.org/officeDocument/2006/relationships/tags" Target="../tags/tag25.xml"/><Relationship Id="rId27" Type="http://schemas.openxmlformats.org/officeDocument/2006/relationships/tags" Target="../tags/tag24.xml"/><Relationship Id="rId26" Type="http://schemas.openxmlformats.org/officeDocument/2006/relationships/tags" Target="../tags/tag23.xml"/><Relationship Id="rId25" Type="http://schemas.openxmlformats.org/officeDocument/2006/relationships/tags" Target="../tags/tag22.xml"/><Relationship Id="rId24" Type="http://schemas.openxmlformats.org/officeDocument/2006/relationships/tags" Target="../tags/tag21.xml"/><Relationship Id="rId23" Type="http://schemas.openxmlformats.org/officeDocument/2006/relationships/tags" Target="../tags/tag20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3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image" Target="../media/image12.png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4008" y="1995686"/>
            <a:ext cx="303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+mj-lt"/>
                <a:ea typeface="+mj-ea"/>
              </a:rPr>
              <a:t>章末复习</a:t>
            </a:r>
            <a:endParaRPr lang="en-US" altLang="zh-CN" sz="48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218008"/>
            <a:ext cx="6317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一元一次不等式组的解集的四种情况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3" name="表格 4"/>
          <p:cNvGraphicFramePr>
            <a:graphicFrameLocks noGrp="1"/>
          </p:cNvGraphicFramePr>
          <p:nvPr/>
        </p:nvGraphicFramePr>
        <p:xfrm>
          <a:off x="539552" y="843558"/>
          <a:ext cx="7926732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872"/>
                <a:gridCol w="2442420"/>
                <a:gridCol w="1512168"/>
                <a:gridCol w="2448272"/>
              </a:tblGrid>
              <a:tr h="846412"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最简不等式组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＜</a:t>
                      </a:r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在数轴上表示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解集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口诀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78507"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8507"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8507"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8507"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943053" y="1707625"/>
          <a:ext cx="756779" cy="73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Equation" r:id="rId1" imgW="11277600" imgH="10972800" progId="Equation.DSMT4">
                  <p:embed/>
                </p:oleObj>
              </mc:Choice>
              <mc:Fallback>
                <p:oleObj name="Equation" r:id="rId1" imgW="11277600" imgH="10972800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3053" y="1707625"/>
                        <a:ext cx="756779" cy="73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943053" y="2519486"/>
          <a:ext cx="756779" cy="73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Equation" r:id="rId3" imgW="11277600" imgH="10972800" progId="Equation.DSMT4">
                  <p:embed/>
                </p:oleObj>
              </mc:Choice>
              <mc:Fallback>
                <p:oleObj name="Equation" r:id="rId3" imgW="11277600" imgH="109728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3053" y="2519486"/>
                        <a:ext cx="756779" cy="73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943052" y="3255811"/>
          <a:ext cx="756779" cy="73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Equation" r:id="rId5" imgW="11277600" imgH="10972800" progId="Equation.DSMT4">
                  <p:embed/>
                </p:oleObj>
              </mc:Choice>
              <mc:Fallback>
                <p:oleObj name="Equation" r:id="rId5" imgW="11277600" imgH="109728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3052" y="3255811"/>
                        <a:ext cx="756779" cy="73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943051" y="4067672"/>
          <a:ext cx="756779" cy="73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Equation" r:id="rId7" imgW="11277600" imgH="10972800" progId="Equation.DSMT4">
                  <p:embed/>
                </p:oleObj>
              </mc:Choice>
              <mc:Fallback>
                <p:oleObj name="Equation" r:id="rId7" imgW="11277600" imgH="109728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3051" y="4067672"/>
                        <a:ext cx="756779" cy="73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3597" y="1795151"/>
            <a:ext cx="1990001" cy="6431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3597" y="2552685"/>
            <a:ext cx="1990001" cy="60774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73596" y="3348074"/>
            <a:ext cx="1990001" cy="61509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73597" y="4135679"/>
            <a:ext cx="2062010" cy="56548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881493" y="1844954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zh-CN" altLang="en-US" sz="2400" b="1" dirty="0">
                <a:solidFill>
                  <a:srgbClr val="0033CC"/>
                </a:solidFill>
              </a:rPr>
              <a:t>＞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81493" y="2626024"/>
            <a:ext cx="801823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zh-CN" altLang="en-US" sz="2400" b="1" dirty="0">
                <a:solidFill>
                  <a:srgbClr val="0033CC"/>
                </a:solidFill>
              </a:rPr>
              <a:t>＜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649860" y="3407074"/>
            <a:ext cx="1265090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zh-CN" altLang="en-US" sz="2400" b="1" dirty="0">
                <a:solidFill>
                  <a:srgbClr val="0033CC"/>
                </a:solidFill>
              </a:rPr>
              <a:t>＜</a:t>
            </a:r>
            <a:r>
              <a:rPr lang="en-US" altLang="zh-CN" sz="2400" b="1" i="1" dirty="0">
                <a:solidFill>
                  <a:srgbClr val="0033CC"/>
                </a:solidFill>
              </a:rPr>
              <a:t>x</a:t>
            </a:r>
            <a:r>
              <a:rPr lang="zh-CN" altLang="en-US" sz="2400" b="1" dirty="0">
                <a:solidFill>
                  <a:srgbClr val="0033CC"/>
                </a:solidFill>
              </a:rPr>
              <a:t>＜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880692" y="4188124"/>
            <a:ext cx="803425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>
                <a:solidFill>
                  <a:srgbClr val="0033CC"/>
                </a:solidFill>
              </a:rPr>
              <a:t>无解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37099" y="1872264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同大取大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44612" y="2652699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同小取小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73030" y="3431844"/>
            <a:ext cx="2350323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大小小大中间找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073030" y="4212259"/>
            <a:ext cx="2350323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大大小小找不到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2" grpId="1"/>
      <p:bldP spid="43" grpId="0"/>
      <p:bldP spid="4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8" y="26749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784" y="915566"/>
            <a:ext cx="8460432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3.</a:t>
            </a:r>
            <a:r>
              <a:rPr lang="zh-CN" altLang="en-US" sz="2400" b="1" dirty="0">
                <a:latin typeface="+mj-lt"/>
                <a:ea typeface="+mj-ea"/>
              </a:rPr>
              <a:t>解不等式组                                     并把它的解集在数轴上表示出来。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67744" y="550074"/>
          <a:ext cx="2648113" cy="1286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" imgW="32613600" imgH="15849600" progId="Equation.DSMT4">
                  <p:embed/>
                </p:oleObj>
              </mc:Choice>
              <mc:Fallback>
                <p:oleObj name="Equation" r:id="rId1" imgW="32613600" imgH="15849600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67744" y="550074"/>
                        <a:ext cx="2648113" cy="1286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9"/>
          <p:cNvSpPr txBox="1"/>
          <p:nvPr/>
        </p:nvSpPr>
        <p:spPr>
          <a:xfrm>
            <a:off x="1043608" y="1891612"/>
            <a:ext cx="7170365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解：解不等式①，得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≥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解不等式②，得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故不等式组的解集为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这个不等式组的解集在数轴上表示如图所示。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907704" y="3939902"/>
            <a:ext cx="4540250" cy="733223"/>
            <a:chOff x="1907704" y="3860203"/>
            <a:chExt cx="4540250" cy="733223"/>
          </a:xfrm>
        </p:grpSpPr>
        <p:grpSp>
          <p:nvGrpSpPr>
            <p:cNvPr id="13" name="组合 12"/>
            <p:cNvGrpSpPr/>
            <p:nvPr/>
          </p:nvGrpSpPr>
          <p:grpSpPr>
            <a:xfrm>
              <a:off x="1907704" y="4079076"/>
              <a:ext cx="4540250" cy="514350"/>
              <a:chOff x="1907704" y="3454616"/>
              <a:chExt cx="4540250" cy="51435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907704" y="3454616"/>
                <a:ext cx="4540250" cy="112713"/>
                <a:chOff x="1907704" y="3454616"/>
                <a:chExt cx="4540250" cy="112713"/>
              </a:xfrm>
            </p:grpSpPr>
            <p:cxnSp>
              <p:nvCxnSpPr>
                <p:cNvPr id="24" name="直接箭头连接符 23"/>
                <p:cNvCxnSpPr/>
                <p:nvPr/>
              </p:nvCxnSpPr>
              <p:spPr>
                <a:xfrm>
                  <a:off x="1907704" y="3567329"/>
                  <a:ext cx="4540250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2487142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2907829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328517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3747617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4168304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4588992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5008092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5849467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5428779" y="3454616"/>
                  <a:ext cx="0" cy="1063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矩形 14"/>
              <p:cNvSpPr/>
              <p:nvPr/>
            </p:nvSpPr>
            <p:spPr>
              <a:xfrm>
                <a:off x="2206154" y="3500654"/>
                <a:ext cx="441325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-1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736379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0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177704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1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587279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2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009554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3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423892" y="3494304"/>
                <a:ext cx="338137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4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857279" y="350700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5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271617" y="3500654"/>
                <a:ext cx="338137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6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679604" y="3500654"/>
                <a:ext cx="338138" cy="461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宋体" panose="02010600030101010101" pitchFamily="2" charset="-122"/>
                    <a:cs typeface="+mn-cs"/>
                  </a:rPr>
                  <a:t>7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34" name="肘形连接符 33"/>
            <p:cNvCxnSpPr/>
            <p:nvPr/>
          </p:nvCxnSpPr>
          <p:spPr>
            <a:xfrm flipV="1">
              <a:off x="3749685" y="3860203"/>
              <a:ext cx="2268057" cy="325634"/>
            </a:xfrm>
            <a:prstGeom prst="bentConnector3">
              <a:avLst>
                <a:gd name="adj1" fmla="val -60"/>
              </a:avLst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3703961" y="4137020"/>
              <a:ext cx="84137" cy="8413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496029"/>
            <a:ext cx="8280920" cy="182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4.</a:t>
            </a:r>
            <a:r>
              <a:rPr lang="zh-CN" altLang="en-US" sz="2400" b="1" dirty="0">
                <a:latin typeface="+mj-lt"/>
                <a:ea typeface="+mj-ea"/>
              </a:rPr>
              <a:t> 已知关于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y</a:t>
            </a:r>
            <a:r>
              <a:rPr lang="zh-CN" altLang="en-US" sz="2400" b="1" dirty="0">
                <a:latin typeface="+mj-lt"/>
                <a:ea typeface="+mj-ea"/>
              </a:rPr>
              <a:t>的方程组                         的解满足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>
                <a:latin typeface="+mj-lt"/>
                <a:ea typeface="+mj-ea"/>
              </a:rPr>
              <a:t>1&lt;</a:t>
            </a:r>
            <a:r>
              <a:rPr lang="en-US" altLang="zh-CN" sz="2400" b="1" i="1" dirty="0" err="1">
                <a:latin typeface="+mj-lt"/>
                <a:ea typeface="+mj-ea"/>
              </a:rPr>
              <a:t>x</a:t>
            </a:r>
            <a:r>
              <a:rPr lang="en-US" altLang="zh-CN" sz="2400" b="1" dirty="0" err="1">
                <a:latin typeface="+mj-lt"/>
                <a:ea typeface="+mj-ea"/>
              </a:rPr>
              <a:t>+</a:t>
            </a:r>
            <a:r>
              <a:rPr lang="en-US" altLang="zh-CN" sz="2400" b="1" i="1" dirty="0" err="1">
                <a:latin typeface="+mj-lt"/>
                <a:ea typeface="+mj-ea"/>
              </a:rPr>
              <a:t>y</a:t>
            </a:r>
            <a:r>
              <a:rPr lang="zh-CN" altLang="en-US" sz="2400" b="1" dirty="0">
                <a:latin typeface="+mj-lt"/>
                <a:ea typeface="+mj-ea"/>
              </a:rPr>
              <a:t>≤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(1)</a:t>
            </a:r>
            <a:r>
              <a:rPr lang="zh-CN" altLang="en-US" sz="2400" b="1" dirty="0">
                <a:latin typeface="+mj-lt"/>
                <a:ea typeface="+mj-ea"/>
              </a:rPr>
              <a:t>求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的取值范围。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(2)</a:t>
            </a:r>
            <a:r>
              <a:rPr lang="zh-CN" altLang="en-US" sz="2400" b="1" dirty="0">
                <a:latin typeface="+mj-lt"/>
                <a:ea typeface="+mj-ea"/>
              </a:rPr>
              <a:t>当整数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为何值时，关于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的不等式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en-US" altLang="zh-CN" sz="2400" b="1" i="1" dirty="0">
                <a:latin typeface="+mj-lt"/>
                <a:ea typeface="+mj-ea"/>
              </a:rPr>
              <a:t>ax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lt"/>
                <a:ea typeface="+mj-ea"/>
              </a:rPr>
              <a:t>&gt;2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的解集为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lt"/>
                <a:ea typeface="+mj-ea"/>
              </a:rPr>
              <a:t>&lt;1</a:t>
            </a:r>
            <a:r>
              <a:rPr lang="zh-CN" altLang="en-US" sz="2400" b="1" dirty="0">
                <a:latin typeface="+mj-lt"/>
                <a:ea typeface="+mj-ea"/>
              </a:rPr>
              <a:t>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51920" y="339502"/>
          <a:ext cx="18891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" imgW="25603200" imgH="10972800" progId="Equation.DSMT4">
                  <p:embed/>
                </p:oleObj>
              </mc:Choice>
              <mc:Fallback>
                <p:oleObj name="Equation" r:id="rId1" imgW="25603200" imgH="10972800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51920" y="339502"/>
                        <a:ext cx="18891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27584" y="2283718"/>
            <a:ext cx="7776864" cy="2496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</a:rPr>
              <a:t>由题知，方程组的两式相加，得3</a:t>
            </a:r>
            <a:r>
              <a:rPr lang="zh-CN" altLang="en-US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3</a:t>
            </a:r>
            <a:r>
              <a:rPr lang="zh-CN" altLang="en-US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=3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3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所以</a:t>
            </a:r>
            <a:r>
              <a:rPr lang="zh-CN" altLang="en-US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=1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1&lt;</a:t>
            </a:r>
            <a:r>
              <a:rPr lang="zh-CN" altLang="en-US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≤2，所以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1&lt;1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≤2，解得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2&lt;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≤1。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(2)因为关于</a:t>
            </a:r>
            <a:r>
              <a:rPr lang="zh-CN" altLang="en-US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的不等式2</a:t>
            </a:r>
            <a:r>
              <a:rPr lang="zh-CN" altLang="en-US" sz="2400" b="1" i="1" dirty="0">
                <a:solidFill>
                  <a:srgbClr val="FF0000"/>
                </a:solidFill>
              </a:rPr>
              <a:t>ax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&gt;2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1的解集为</a:t>
            </a:r>
            <a:r>
              <a:rPr lang="zh-CN" altLang="en-US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&lt;1，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所以2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</a:rPr>
              <a:t>&lt;</a:t>
            </a:r>
            <a:r>
              <a:rPr lang="zh-CN" altLang="en-US" sz="2400" b="1" dirty="0">
                <a:solidFill>
                  <a:srgbClr val="FF0000"/>
                </a:solidFill>
              </a:rPr>
              <a:t>0，解得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&lt;0.5。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又因为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2&lt;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≤1，所以整数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的值为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</a:rPr>
              <a:t>1或0。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4896543" cy="524520"/>
            <a:chOff x="107504" y="339502"/>
            <a:chExt cx="4896543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4896543" cy="524520"/>
              <a:chOff x="1803191" y="1304280"/>
              <a:chExt cx="5843393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333217" y="1577974"/>
                <a:ext cx="431336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3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74273"/>
              <a:ext cx="3278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一元一次不等式的应用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17084" y="839288"/>
            <a:ext cx="6676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一元一次不等式解决实际问题的一般步骤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9552" y="1439428"/>
            <a:ext cx="8136904" cy="3361907"/>
            <a:chOff x="539552" y="1439428"/>
            <a:chExt cx="8136904" cy="3361907"/>
          </a:xfrm>
        </p:grpSpPr>
        <p:sp>
          <p:nvSpPr>
            <p:cNvPr id="9" name="矩形: 圆角 8"/>
            <p:cNvSpPr/>
            <p:nvPr/>
          </p:nvSpPr>
          <p:spPr>
            <a:xfrm>
              <a:off x="539552" y="1439428"/>
              <a:ext cx="8136904" cy="3361907"/>
            </a:xfrm>
            <a:prstGeom prst="roundRect">
              <a:avLst>
                <a:gd name="adj" fmla="val 7178"/>
              </a:avLst>
            </a:prstGeom>
            <a:solidFill>
              <a:srgbClr val="FEF9F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74779" y="1509024"/>
              <a:ext cx="78790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  <a:latin typeface="+mj-ea"/>
                  <a:ea typeface="+mj-ea"/>
                </a:rPr>
                <a:t>审：</a:t>
              </a:r>
              <a:r>
                <a:rPr lang="zh-CN" altLang="en-US" sz="2400" b="1" dirty="0"/>
                <a:t>审题，分清已知量和未知量，明确各数量之间的关系</a:t>
              </a:r>
              <a:endParaRPr lang="zh-CN" altLang="en-US" sz="2400" b="1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4779" y="1980798"/>
              <a:ext cx="57534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  <a:latin typeface="+mj-ea"/>
                  <a:ea typeface="+mj-ea"/>
                </a:rPr>
                <a:t>找：</a:t>
              </a:r>
              <a:r>
                <a:rPr lang="zh-CN" altLang="en-US" sz="2400" b="1" dirty="0"/>
                <a:t>找出能表示题目含义的一个不等关系</a:t>
              </a:r>
              <a:endParaRPr lang="zh-CN" altLang="en-US" sz="2400" b="1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4779" y="2452572"/>
              <a:ext cx="3278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  <a:latin typeface="+mj-ea"/>
                  <a:ea typeface="+mj-ea"/>
                </a:rPr>
                <a:t>设：</a:t>
              </a:r>
              <a:r>
                <a:rPr lang="zh-CN" altLang="en-US" sz="2400" b="1" dirty="0"/>
                <a:t>设出适当的未知数</a:t>
              </a:r>
              <a:endParaRPr lang="zh-CN" altLang="en-US" sz="2400" b="1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74779" y="2924346"/>
              <a:ext cx="57534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  <a:latin typeface="+mj-ea"/>
                  <a:ea typeface="+mj-ea"/>
                </a:rPr>
                <a:t>列：</a:t>
              </a:r>
              <a:r>
                <a:rPr lang="zh-CN" altLang="en-US" sz="2400" b="1" dirty="0"/>
                <a:t>根据题目中的不等关系，列出不等式</a:t>
              </a:r>
              <a:endParaRPr lang="zh-CN" altLang="en-US" sz="2400" b="1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74779" y="3396120"/>
              <a:ext cx="51347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  <a:latin typeface="+mj-ea"/>
                  <a:ea typeface="+mj-ea"/>
                </a:rPr>
                <a:t>解：</a:t>
              </a:r>
              <a:r>
                <a:rPr lang="zh-CN" altLang="en-US" sz="2400" b="1" dirty="0"/>
                <a:t>解一元一次不等式，求出其解集</a:t>
              </a:r>
              <a:endParaRPr lang="zh-CN" altLang="en-US" sz="2400" b="1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74779" y="3867894"/>
              <a:ext cx="538607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  <a:latin typeface="+mj-ea"/>
                  <a:ea typeface="+mj-ea"/>
                </a:rPr>
                <a:t>验：</a:t>
              </a:r>
              <a:r>
                <a:rPr lang="zh-CN" altLang="en-US" sz="2400" b="1" dirty="0"/>
                <a:t>检验解集是否符合题意与实际情况</a:t>
              </a:r>
              <a:endParaRPr lang="zh-CN" altLang="en-US" sz="2400" b="1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74779" y="4339670"/>
              <a:ext cx="20409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33CC"/>
                  </a:solidFill>
                  <a:latin typeface="+mj-ea"/>
                  <a:ea typeface="+mj-ea"/>
                </a:rPr>
                <a:t>答：</a:t>
              </a:r>
              <a:r>
                <a:rPr lang="zh-CN" altLang="en-US" sz="2400" b="1" dirty="0"/>
                <a:t>写出答案</a:t>
              </a:r>
              <a:endParaRPr lang="zh-CN" altLang="en-US" sz="2400" b="1"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528" y="26749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540" y="843558"/>
            <a:ext cx="8280920" cy="3152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5.</a:t>
            </a:r>
            <a:r>
              <a:rPr lang="zh-CN" altLang="en-US" sz="2400" b="1" dirty="0">
                <a:latin typeface="+mj-lt"/>
                <a:ea typeface="+mj-ea"/>
              </a:rPr>
              <a:t>某公司为奖励在趣味运动会上取得好成绩的员工，计划购买甲、乙两种奖品共</a:t>
            </a:r>
            <a:r>
              <a:rPr lang="en-US" altLang="zh-CN" sz="2400" b="1" dirty="0">
                <a:latin typeface="+mj-lt"/>
                <a:ea typeface="+mj-ea"/>
              </a:rPr>
              <a:t>20</a:t>
            </a:r>
            <a:r>
              <a:rPr lang="zh-CN" altLang="en-US" sz="2400" b="1" dirty="0">
                <a:latin typeface="+mj-lt"/>
                <a:ea typeface="+mj-ea"/>
              </a:rPr>
              <a:t>件。其中甲种奖品每件</a:t>
            </a:r>
            <a:r>
              <a:rPr lang="en-US" altLang="zh-CN" sz="2400" b="1" dirty="0">
                <a:latin typeface="+mj-lt"/>
                <a:ea typeface="+mj-ea"/>
              </a:rPr>
              <a:t>40</a:t>
            </a:r>
            <a:r>
              <a:rPr lang="zh-CN" altLang="en-US" sz="2400" b="1" dirty="0">
                <a:latin typeface="+mj-lt"/>
                <a:ea typeface="+mj-ea"/>
              </a:rPr>
              <a:t>元，乙种奖品每件</a:t>
            </a:r>
            <a:r>
              <a:rPr lang="en-US" altLang="zh-CN" sz="2400" b="1" dirty="0">
                <a:latin typeface="+mj-lt"/>
                <a:ea typeface="+mj-ea"/>
              </a:rPr>
              <a:t>30</a:t>
            </a:r>
            <a:r>
              <a:rPr lang="zh-CN" altLang="en-US" sz="2400" b="1" dirty="0">
                <a:latin typeface="+mj-lt"/>
                <a:ea typeface="+mj-ea"/>
              </a:rPr>
              <a:t>元。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）如果购买甲、乙两种奖品共花费了</a:t>
            </a:r>
            <a:r>
              <a:rPr lang="en-US" altLang="zh-CN" sz="2400" b="1" dirty="0">
                <a:latin typeface="+mj-lt"/>
                <a:ea typeface="+mj-ea"/>
              </a:rPr>
              <a:t>650</a:t>
            </a:r>
            <a:r>
              <a:rPr lang="zh-CN" altLang="en-US" sz="2400" b="1" dirty="0">
                <a:latin typeface="+mj-lt"/>
                <a:ea typeface="+mj-ea"/>
              </a:rPr>
              <a:t>元，那么甲、乙两种奖品各购买了多少件？</a:t>
            </a:r>
            <a:endParaRPr lang="zh-CN" altLang="en-US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）如果购买乙种奖品的件数不超过甲种奖品件数的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倍，总花费不超过</a:t>
            </a:r>
            <a:r>
              <a:rPr lang="en-US" altLang="zh-CN" sz="2400" b="1" dirty="0">
                <a:latin typeface="+mj-lt"/>
                <a:ea typeface="+mj-ea"/>
              </a:rPr>
              <a:t>680</a:t>
            </a:r>
            <a:r>
              <a:rPr lang="zh-CN" altLang="en-US" sz="2400" b="1" dirty="0">
                <a:latin typeface="+mj-lt"/>
                <a:ea typeface="+mj-ea"/>
              </a:rPr>
              <a:t>元，那么该公司有哪几种不同的购买方案？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843558"/>
            <a:ext cx="7776864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）设购买甲种奖品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</a:rPr>
              <a:t>件，则购买乙种奖品</a:t>
            </a:r>
            <a:r>
              <a:rPr lang="en-US" altLang="zh-CN" sz="2800" b="1" dirty="0">
                <a:solidFill>
                  <a:srgbClr val="FF0000"/>
                </a:solidFill>
              </a:rPr>
              <a:t>(20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</a:rPr>
              <a:t>件。根据题意，得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40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+30(20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)=650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         解得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=5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         所以</a:t>
            </a:r>
            <a:r>
              <a:rPr lang="en-US" altLang="zh-CN" sz="2800" b="1" dirty="0">
                <a:solidFill>
                  <a:srgbClr val="FF0000"/>
                </a:solidFill>
              </a:rPr>
              <a:t>20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=15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答：甲种奖品购买了</a:t>
            </a:r>
            <a:r>
              <a:rPr lang="en-US" altLang="zh-CN" sz="2800" b="1" dirty="0">
                <a:solidFill>
                  <a:srgbClr val="FF0000"/>
                </a:solidFill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</a:rPr>
              <a:t>件，乙种奖品购买了</a:t>
            </a:r>
            <a:r>
              <a:rPr lang="en-US" altLang="zh-CN" sz="2800" b="1" dirty="0">
                <a:solidFill>
                  <a:srgbClr val="FF0000"/>
                </a:solidFill>
              </a:rPr>
              <a:t>15 </a:t>
            </a:r>
            <a:r>
              <a:rPr lang="zh-CN" altLang="en-US" sz="2800" b="1" dirty="0">
                <a:solidFill>
                  <a:srgbClr val="FF0000"/>
                </a:solidFill>
              </a:rPr>
              <a:t>件。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555526"/>
            <a:ext cx="7776864" cy="871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）设购买甲种奖品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件，则购买乙种奖品</a:t>
            </a:r>
            <a:r>
              <a:rPr lang="en-US" altLang="zh-CN" sz="2400" b="1" dirty="0">
                <a:solidFill>
                  <a:srgbClr val="FF0000"/>
                </a:solidFill>
              </a:rPr>
              <a:t>(20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</a:rPr>
              <a:t>件。根据题意，得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25255" y="1578301"/>
          <a:ext cx="5092560" cy="87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" imgW="5092700" imgH="876300" progId="Equation.DSMT4">
                  <p:embed/>
                </p:oleObj>
              </mc:Choice>
              <mc:Fallback>
                <p:oleObj name="Equation" r:id="rId1" imgW="5092700" imgH="876300" progId="Equation.DSMT4">
                  <p:embed/>
                  <p:pic>
                    <p:nvPicPr>
                      <p:cNvPr id="0" name="图片 5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5255" y="1578301"/>
                        <a:ext cx="5092560" cy="87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83568" y="2606227"/>
            <a:ext cx="7776864" cy="2090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</a:rPr>
              <a:t>为整数，所以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</a:rPr>
              <a:t>=7</a:t>
            </a:r>
            <a:r>
              <a:rPr lang="zh-CN" altLang="en-US" sz="2400" b="1" dirty="0">
                <a:solidFill>
                  <a:srgbClr val="FF0000"/>
                </a:solidFill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</a:rPr>
              <a:t>=7</a:t>
            </a:r>
            <a:r>
              <a:rPr lang="zh-CN" altLang="en-US" sz="2400" b="1" dirty="0">
                <a:solidFill>
                  <a:srgbClr val="FF0000"/>
                </a:solidFill>
              </a:rPr>
              <a:t>时，</a:t>
            </a:r>
            <a:r>
              <a:rPr lang="en-US" altLang="zh-CN" sz="2400" b="1" dirty="0">
                <a:solidFill>
                  <a:srgbClr val="FF0000"/>
                </a:solidFill>
              </a:rPr>
              <a:t>20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</a:rPr>
              <a:t>=13</a:t>
            </a:r>
            <a:r>
              <a:rPr lang="zh-CN" altLang="en-US" sz="2400" b="1" dirty="0">
                <a:solidFill>
                  <a:srgbClr val="FF0000"/>
                </a:solidFill>
              </a:rPr>
              <a:t>；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</a:rPr>
              <a:t>=8</a:t>
            </a:r>
            <a:r>
              <a:rPr lang="zh-CN" altLang="en-US" sz="2400" b="1" dirty="0">
                <a:solidFill>
                  <a:srgbClr val="FF0000"/>
                </a:solidFill>
              </a:rPr>
              <a:t>时，</a:t>
            </a:r>
            <a:r>
              <a:rPr lang="en-US" altLang="zh-CN" sz="2400" b="1" dirty="0">
                <a:solidFill>
                  <a:srgbClr val="FF0000"/>
                </a:solidFill>
              </a:rPr>
              <a:t>20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</a:rPr>
              <a:t>=12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答：该公司有两种不同的购买方案：购买甲种奖品</a:t>
            </a:r>
            <a:r>
              <a:rPr lang="en-US" altLang="zh-CN" sz="2400" b="1" dirty="0">
                <a:solidFill>
                  <a:srgbClr val="FF0000"/>
                </a:solidFill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</a:rPr>
              <a:t>件，乙种奖品</a:t>
            </a:r>
            <a:r>
              <a:rPr lang="en-US" altLang="zh-CN" sz="2400" b="1" dirty="0">
                <a:solidFill>
                  <a:srgbClr val="FF0000"/>
                </a:solidFill>
              </a:rPr>
              <a:t>13</a:t>
            </a:r>
            <a:r>
              <a:rPr lang="zh-CN" altLang="en-US" sz="2400" b="1" dirty="0">
                <a:solidFill>
                  <a:srgbClr val="FF0000"/>
                </a:solidFill>
              </a:rPr>
              <a:t>件；购买甲种奖品</a:t>
            </a:r>
            <a:r>
              <a:rPr lang="en-US" altLang="zh-CN" sz="2400" b="1" dirty="0">
                <a:solidFill>
                  <a:srgbClr val="FF0000"/>
                </a:solidFill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</a:rPr>
              <a:t>件，乙种奖品</a:t>
            </a:r>
            <a:r>
              <a:rPr lang="en-US" altLang="zh-CN" sz="2400" b="1" dirty="0">
                <a:solidFill>
                  <a:srgbClr val="FF0000"/>
                </a:solidFill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</a:rPr>
              <a:t>件。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5438622" cy="524520"/>
            <a:chOff x="107504" y="339502"/>
            <a:chExt cx="5438622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5438622" cy="524520"/>
              <a:chOff x="1803191" y="1304280"/>
              <a:chExt cx="6490295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505498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4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一元一次不等式与一次函数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68939" y="866944"/>
            <a:ext cx="7847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a typeface="宋体" panose="02010600030101010101" pitchFamily="2" charset="-122"/>
              </a:rPr>
              <a:t>一元一次不等式 </a:t>
            </a:r>
            <a:r>
              <a:rPr lang="en-US" altLang="zh-CN" sz="2800" b="1" i="1" dirty="0" err="1">
                <a:ea typeface="宋体" panose="02010600030101010101" pitchFamily="2" charset="-122"/>
              </a:rPr>
              <a:t>kx</a:t>
            </a:r>
            <a:r>
              <a:rPr lang="en-US" altLang="zh-CN" sz="2800" b="1" dirty="0" err="1">
                <a:ea typeface="宋体" panose="02010600030101010101" pitchFamily="2" charset="-122"/>
              </a:rPr>
              <a:t>+</a:t>
            </a:r>
            <a:r>
              <a:rPr lang="en-US" altLang="zh-CN" sz="2800" b="1" i="1" dirty="0" err="1"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ea typeface="宋体" panose="02010600030101010101" pitchFamily="2" charset="-122"/>
              </a:rPr>
              <a:t>&gt;0 (</a:t>
            </a:r>
            <a:r>
              <a:rPr lang="zh-CN" altLang="en-US" sz="2800" b="1" dirty="0">
                <a:ea typeface="宋体" panose="02010600030101010101" pitchFamily="2" charset="-122"/>
              </a:rPr>
              <a:t>或</a:t>
            </a:r>
            <a:r>
              <a:rPr lang="en-US" altLang="zh-CN" sz="2800" b="1" i="1" dirty="0" err="1">
                <a:ea typeface="宋体" panose="02010600030101010101" pitchFamily="2" charset="-122"/>
              </a:rPr>
              <a:t>kx</a:t>
            </a:r>
            <a:r>
              <a:rPr lang="en-US" altLang="zh-CN" sz="2800" b="1" dirty="0" err="1">
                <a:ea typeface="宋体" panose="02010600030101010101" pitchFamily="2" charset="-122"/>
              </a:rPr>
              <a:t>+</a:t>
            </a:r>
            <a:r>
              <a:rPr lang="en-US" altLang="zh-CN" sz="2800" b="1" i="1" dirty="0" err="1"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ea typeface="宋体" panose="02010600030101010101" pitchFamily="2" charset="-122"/>
              </a:rPr>
              <a:t>&lt;0)</a:t>
            </a:r>
            <a:r>
              <a:rPr lang="zh-CN" altLang="en-US" sz="2800" b="1" dirty="0">
                <a:ea typeface="宋体" panose="02010600030101010101" pitchFamily="2" charset="-122"/>
              </a:rPr>
              <a:t>与一次函数 </a:t>
            </a:r>
            <a:r>
              <a:rPr lang="en-US" altLang="zh-CN" sz="2800" b="1" i="1" dirty="0">
                <a:ea typeface="宋体" panose="02010600030101010101" pitchFamily="2" charset="-122"/>
              </a:rPr>
              <a:t>y</a:t>
            </a:r>
            <a:r>
              <a:rPr lang="en-US" altLang="zh-CN" sz="2800" b="1" dirty="0">
                <a:ea typeface="宋体" panose="02010600030101010101" pitchFamily="2" charset="-122"/>
              </a:rPr>
              <a:t>=</a:t>
            </a:r>
            <a:r>
              <a:rPr lang="en-US" altLang="zh-CN" sz="2800" b="1" i="1" dirty="0" err="1">
                <a:ea typeface="宋体" panose="02010600030101010101" pitchFamily="2" charset="-122"/>
              </a:rPr>
              <a:t>kx</a:t>
            </a:r>
            <a:r>
              <a:rPr lang="en-US" altLang="zh-CN" sz="2800" b="1" dirty="0" err="1">
                <a:ea typeface="宋体" panose="02010600030101010101" pitchFamily="2" charset="-122"/>
              </a:rPr>
              <a:t>+</a:t>
            </a:r>
            <a:r>
              <a:rPr lang="en-US" altLang="zh-CN" sz="2800" b="1" i="1" dirty="0" err="1"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ea typeface="宋体" panose="02010600030101010101" pitchFamily="2" charset="-122"/>
              </a:rPr>
              <a:t>的关系</a:t>
            </a:r>
            <a:endParaRPr lang="zh-CN" altLang="en-US" sz="2800" b="1" dirty="0">
              <a:ea typeface="宋体" panose="0201060003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176175" y="2301852"/>
            <a:ext cx="1883996" cy="2070057"/>
            <a:chOff x="7235010" y="1701836"/>
            <a:chExt cx="1883996" cy="2070057"/>
          </a:xfrm>
        </p:grpSpPr>
        <p:grpSp>
          <p:nvGrpSpPr>
            <p:cNvPr id="44" name="组合 43"/>
            <p:cNvGrpSpPr/>
            <p:nvPr/>
          </p:nvGrpSpPr>
          <p:grpSpPr>
            <a:xfrm>
              <a:off x="7235010" y="1859279"/>
              <a:ext cx="1872208" cy="1912614"/>
              <a:chOff x="971600" y="2621354"/>
              <a:chExt cx="1572640" cy="1606581"/>
            </a:xfrm>
          </p:grpSpPr>
          <p:cxnSp>
            <p:nvCxnSpPr>
              <p:cNvPr id="46" name="直接箭头连接符 45"/>
              <p:cNvCxnSpPr/>
              <p:nvPr/>
            </p:nvCxnSpPr>
            <p:spPr>
              <a:xfrm>
                <a:off x="971600" y="3507854"/>
                <a:ext cx="1273546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箭头连接符 46"/>
              <p:cNvCxnSpPr/>
              <p:nvPr/>
            </p:nvCxnSpPr>
            <p:spPr>
              <a:xfrm flipV="1">
                <a:off x="1475656" y="2777608"/>
                <a:ext cx="0" cy="145032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47"/>
              <p:cNvSpPr txBox="1"/>
              <p:nvPr/>
            </p:nvSpPr>
            <p:spPr>
              <a:xfrm>
                <a:off x="2231334" y="3364452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/>
                  <a:t>x</a:t>
                </a:r>
                <a:endParaRPr lang="zh-CN" altLang="en-US" sz="2000" b="1" i="1" dirty="0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208423" y="3475135"/>
                <a:ext cx="3706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/>
                  <a:t>O</a:t>
                </a:r>
                <a:endParaRPr lang="zh-CN" altLang="en-US" sz="2000" b="1" i="1" dirty="0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493911" y="2621354"/>
                <a:ext cx="2984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/>
                  <a:t>y</a:t>
                </a:r>
                <a:endParaRPr lang="zh-CN" altLang="en-US" sz="2000" b="1" i="1" dirty="0"/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H="1">
                <a:off x="1242209" y="2891502"/>
                <a:ext cx="881519" cy="1266340"/>
              </a:xfrm>
              <a:prstGeom prst="line">
                <a:avLst/>
              </a:prstGeom>
              <a:ln w="19050">
                <a:solidFill>
                  <a:srgbClr val="FF3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文本框 44"/>
            <p:cNvSpPr txBox="1"/>
            <p:nvPr/>
          </p:nvSpPr>
          <p:spPr>
            <a:xfrm>
              <a:off x="8083500" y="1701836"/>
              <a:ext cx="10355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i="1" dirty="0">
                  <a:latin typeface="+mj-lt"/>
                </a:rPr>
                <a:t>y</a:t>
              </a:r>
              <a:r>
                <a:rPr lang="en-US" altLang="zh-CN" sz="2000" b="1" dirty="0">
                  <a:latin typeface="+mj-lt"/>
                </a:rPr>
                <a:t>=</a:t>
              </a:r>
              <a:r>
                <a:rPr lang="en-US" altLang="zh-CN" sz="2000" b="1" i="1" dirty="0" err="1">
                  <a:latin typeface="+mj-lt"/>
                </a:rPr>
                <a:t>kx</a:t>
              </a:r>
              <a:r>
                <a:rPr lang="en-US" altLang="zh-CN" sz="2000" b="1" dirty="0" err="1">
                  <a:latin typeface="+mj-lt"/>
                </a:rPr>
                <a:t>+</a:t>
              </a:r>
              <a:r>
                <a:rPr lang="en-US" altLang="zh-CN" sz="2000" b="1" i="1" dirty="0" err="1">
                  <a:latin typeface="+mj-lt"/>
                </a:rPr>
                <a:t>b</a:t>
              </a:r>
              <a:endParaRPr lang="zh-CN" altLang="en-US" sz="20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3053" y="1988453"/>
            <a:ext cx="6705031" cy="2857230"/>
            <a:chOff x="585200" y="2027929"/>
            <a:chExt cx="6705031" cy="2857230"/>
          </a:xfrm>
        </p:grpSpPr>
        <p:sp>
          <p:nvSpPr>
            <p:cNvPr id="22" name="文本框 21"/>
            <p:cNvSpPr txBox="1"/>
            <p:nvPr/>
          </p:nvSpPr>
          <p:spPr>
            <a:xfrm>
              <a:off x="585200" y="2027929"/>
              <a:ext cx="2283244" cy="461665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i="1" dirty="0">
                  <a:latin typeface="+mj-lt"/>
                </a:rPr>
                <a:t>kx</a:t>
              </a:r>
              <a:r>
                <a:rPr lang="zh-CN" altLang="en-US" sz="2400" b="1" dirty="0">
                  <a:latin typeface="+mj-lt"/>
                </a:rPr>
                <a:t>+</a:t>
              </a:r>
              <a:r>
                <a:rPr lang="zh-CN" altLang="en-US" sz="2400" b="1" i="1" dirty="0">
                  <a:latin typeface="+mj-lt"/>
                </a:rPr>
                <a:t>b</a:t>
              </a:r>
              <a:r>
                <a:rPr lang="zh-CN" altLang="en-US" sz="2400" b="1" dirty="0">
                  <a:latin typeface="+mj-lt"/>
                </a:rPr>
                <a:t>＞0 的解集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01108" y="2027929"/>
              <a:ext cx="2289123" cy="461665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i="1" dirty="0">
                  <a:latin typeface="+mj-lt"/>
                </a:rPr>
                <a:t>kx</a:t>
              </a:r>
              <a:r>
                <a:rPr lang="zh-CN" altLang="en-US" sz="2400" b="1" dirty="0">
                  <a:latin typeface="+mj-lt"/>
                </a:rPr>
                <a:t>+</a:t>
              </a:r>
              <a:r>
                <a:rPr lang="zh-CN" altLang="en-US" sz="2400" b="1" i="1" dirty="0">
                  <a:latin typeface="+mj-lt"/>
                </a:rPr>
                <a:t>b</a:t>
              </a:r>
              <a:r>
                <a:rPr lang="zh-CN" altLang="en-US" sz="2400" b="1" dirty="0">
                  <a:latin typeface="+mj-lt"/>
                </a:rPr>
                <a:t>＜0 的解集</a:t>
              </a:r>
              <a:endParaRPr lang="zh-CN" altLang="en-US" sz="2400" dirty="0">
                <a:latin typeface="+mj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491243" y="2756337"/>
              <a:ext cx="920184" cy="912059"/>
              <a:chOff x="3206151" y="2325105"/>
              <a:chExt cx="920184" cy="912059"/>
            </a:xfrm>
          </p:grpSpPr>
          <p:sp>
            <p:nvSpPr>
              <p:cNvPr id="25" name="任意多边形: 形状 24"/>
              <p:cNvSpPr/>
              <p:nvPr/>
            </p:nvSpPr>
            <p:spPr>
              <a:xfrm rot="5400000">
                <a:off x="3210213" y="2321043"/>
                <a:ext cx="912059" cy="920184"/>
              </a:xfrm>
              <a:custGeom>
                <a:avLst/>
                <a:gdLst>
                  <a:gd name="connsiteX0" fmla="*/ 152040 w 920183"/>
                  <a:gd name="connsiteY0" fmla="*/ 0 h 912058"/>
                  <a:gd name="connsiteX1" fmla="*/ 768143 w 920183"/>
                  <a:gd name="connsiteY1" fmla="*/ 0 h 912058"/>
                  <a:gd name="connsiteX2" fmla="*/ 920183 w 920183"/>
                  <a:gd name="connsiteY2" fmla="*/ 152040 h 912058"/>
                  <a:gd name="connsiteX3" fmla="*/ 920183 w 920183"/>
                  <a:gd name="connsiteY3" fmla="*/ 912058 h 912058"/>
                  <a:gd name="connsiteX4" fmla="*/ 920183 w 920183"/>
                  <a:gd name="connsiteY4" fmla="*/ 912058 h 912058"/>
                  <a:gd name="connsiteX5" fmla="*/ 0 w 920183"/>
                  <a:gd name="connsiteY5" fmla="*/ 912058 h 912058"/>
                  <a:gd name="connsiteX6" fmla="*/ 0 w 920183"/>
                  <a:gd name="connsiteY6" fmla="*/ 912058 h 912058"/>
                  <a:gd name="connsiteX7" fmla="*/ 0 w 920183"/>
                  <a:gd name="connsiteY7" fmla="*/ 152040 h 912058"/>
                  <a:gd name="connsiteX8" fmla="*/ 152040 w 920183"/>
                  <a:gd name="connsiteY8" fmla="*/ 0 h 91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0183" h="912058">
                    <a:moveTo>
                      <a:pt x="1" y="761360"/>
                    </a:moveTo>
                    <a:lnTo>
                      <a:pt x="1" y="150698"/>
                    </a:lnTo>
                    <a:cubicBezTo>
                      <a:pt x="1" y="67470"/>
                      <a:pt x="68678" y="0"/>
                      <a:pt x="153395" y="0"/>
                    </a:cubicBezTo>
                    <a:lnTo>
                      <a:pt x="920182" y="0"/>
                    </a:lnTo>
                    <a:lnTo>
                      <a:pt x="920182" y="0"/>
                    </a:lnTo>
                    <a:lnTo>
                      <a:pt x="920182" y="912058"/>
                    </a:lnTo>
                    <a:lnTo>
                      <a:pt x="920182" y="912058"/>
                    </a:lnTo>
                    <a:lnTo>
                      <a:pt x="153395" y="912058"/>
                    </a:lnTo>
                    <a:cubicBezTo>
                      <a:pt x="68678" y="912058"/>
                      <a:pt x="1" y="844588"/>
                      <a:pt x="1" y="761360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1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51211" tIns="222331" rIns="160021" bIns="222332" numCol="1" spcCol="1270" anchor="ctr" anchorCtr="0">
                <a:noAutofit/>
              </a:bodyPr>
              <a:lstStyle/>
              <a:p>
                <a:pPr marL="0" lvl="0" indent="0" algn="ctr" defTabSz="12446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2800" b="1" kern="1200" dirty="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394645" y="2565084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</a:t>
                </a:r>
                <a:endParaRPr lang="zh-CN" altLang="en-US" sz="28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84118" y="3721474"/>
              <a:ext cx="920184" cy="912059"/>
              <a:chOff x="3199026" y="3290242"/>
              <a:chExt cx="920184" cy="912059"/>
            </a:xfrm>
          </p:grpSpPr>
          <p:sp>
            <p:nvSpPr>
              <p:cNvPr id="28" name="任意多边形: 形状 27"/>
              <p:cNvSpPr/>
              <p:nvPr/>
            </p:nvSpPr>
            <p:spPr>
              <a:xfrm rot="5400000">
                <a:off x="3203088" y="3286180"/>
                <a:ext cx="912059" cy="920184"/>
              </a:xfrm>
              <a:custGeom>
                <a:avLst/>
                <a:gdLst>
                  <a:gd name="connsiteX0" fmla="*/ 152040 w 920183"/>
                  <a:gd name="connsiteY0" fmla="*/ 0 h 912058"/>
                  <a:gd name="connsiteX1" fmla="*/ 768143 w 920183"/>
                  <a:gd name="connsiteY1" fmla="*/ 0 h 912058"/>
                  <a:gd name="connsiteX2" fmla="*/ 920183 w 920183"/>
                  <a:gd name="connsiteY2" fmla="*/ 152040 h 912058"/>
                  <a:gd name="connsiteX3" fmla="*/ 920183 w 920183"/>
                  <a:gd name="connsiteY3" fmla="*/ 912058 h 912058"/>
                  <a:gd name="connsiteX4" fmla="*/ 920183 w 920183"/>
                  <a:gd name="connsiteY4" fmla="*/ 912058 h 912058"/>
                  <a:gd name="connsiteX5" fmla="*/ 0 w 920183"/>
                  <a:gd name="connsiteY5" fmla="*/ 912058 h 912058"/>
                  <a:gd name="connsiteX6" fmla="*/ 0 w 920183"/>
                  <a:gd name="connsiteY6" fmla="*/ 912058 h 912058"/>
                  <a:gd name="connsiteX7" fmla="*/ 0 w 920183"/>
                  <a:gd name="connsiteY7" fmla="*/ 152040 h 912058"/>
                  <a:gd name="connsiteX8" fmla="*/ 152040 w 920183"/>
                  <a:gd name="connsiteY8" fmla="*/ 0 h 91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0183" h="912058">
                    <a:moveTo>
                      <a:pt x="920182" y="150698"/>
                    </a:moveTo>
                    <a:lnTo>
                      <a:pt x="920182" y="761360"/>
                    </a:lnTo>
                    <a:cubicBezTo>
                      <a:pt x="920182" y="844588"/>
                      <a:pt x="851505" y="912058"/>
                      <a:pt x="766788" y="912058"/>
                    </a:cubicBezTo>
                    <a:lnTo>
                      <a:pt x="1" y="912058"/>
                    </a:lnTo>
                    <a:lnTo>
                      <a:pt x="1" y="912058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766788" y="0"/>
                    </a:lnTo>
                    <a:cubicBezTo>
                      <a:pt x="851505" y="0"/>
                      <a:pt x="920182" y="67470"/>
                      <a:pt x="920182" y="150698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1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60020" tIns="222331" rIns="151212" bIns="222332" numCol="1" spcCol="1270" anchor="ctr" anchorCtr="0">
                <a:noAutofit/>
              </a:bodyPr>
              <a:lstStyle/>
              <a:p>
                <a:pPr marL="0" lvl="0" indent="0" algn="ctr" defTabSz="12446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2800" b="1" kern="1200" dirty="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381584" y="3456933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形</a:t>
                </a:r>
                <a:endParaRPr lang="zh-CN" altLang="en-US" sz="28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585202" y="2700210"/>
              <a:ext cx="2283244" cy="830997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y</a:t>
              </a:r>
              <a:r>
                <a:rPr lang="en-US" altLang="zh-CN" sz="2400" b="1" dirty="0">
                  <a:latin typeface="+mj-lt"/>
                </a:rPr>
                <a:t>=</a:t>
              </a:r>
              <a:r>
                <a:rPr lang="en-US" altLang="zh-CN" sz="2400" b="1" i="1" dirty="0" err="1">
                  <a:latin typeface="+mj-lt"/>
                </a:rPr>
                <a:t>kx</a:t>
              </a:r>
              <a:r>
                <a:rPr lang="en-US" altLang="zh-CN" sz="2400" b="1" dirty="0" err="1">
                  <a:latin typeface="+mj-lt"/>
                </a:rPr>
                <a:t>+</a:t>
              </a:r>
              <a:r>
                <a:rPr lang="en-US" altLang="zh-CN" sz="2400" b="1" i="1" dirty="0" err="1">
                  <a:latin typeface="+mj-lt"/>
                </a:rPr>
                <a:t>b</a:t>
              </a:r>
              <a:r>
                <a:rPr lang="zh-CN" altLang="en-US" sz="2400" b="1" dirty="0">
                  <a:latin typeface="+mj-lt"/>
                </a:rPr>
                <a:t>中，</a:t>
              </a:r>
              <a:r>
                <a:rPr lang="en-US" altLang="zh-CN" sz="2400" b="1" i="1" dirty="0">
                  <a:latin typeface="+mj-lt"/>
                </a:rPr>
                <a:t>y</a:t>
              </a:r>
              <a:r>
                <a:rPr lang="en-US" altLang="zh-CN" sz="2400" b="1" dirty="0">
                  <a:latin typeface="+mj-lt"/>
                </a:rPr>
                <a:t>&gt;0</a:t>
              </a:r>
              <a:r>
                <a:rPr lang="zh-CN" altLang="en-US" sz="2400" b="1" dirty="0">
                  <a:latin typeface="+mj-lt"/>
                </a:rPr>
                <a:t>时</a:t>
              </a:r>
              <a:r>
                <a:rPr lang="en-US" altLang="zh-CN" sz="2400" b="1" i="1" dirty="0">
                  <a:latin typeface="+mj-lt"/>
                </a:rPr>
                <a:t>x</a:t>
              </a:r>
              <a:r>
                <a:rPr lang="zh-CN" altLang="en-US" sz="2400" b="1" dirty="0">
                  <a:latin typeface="+mj-lt"/>
                </a:rPr>
                <a:t>的取值范围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04048" y="2700210"/>
              <a:ext cx="2283244" cy="830997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y</a:t>
              </a:r>
              <a:r>
                <a:rPr lang="en-US" altLang="zh-CN" sz="2400" b="1" dirty="0">
                  <a:latin typeface="+mj-lt"/>
                </a:rPr>
                <a:t>=</a:t>
              </a:r>
              <a:r>
                <a:rPr lang="en-US" altLang="zh-CN" sz="2400" b="1" i="1" dirty="0" err="1">
                  <a:latin typeface="+mj-lt"/>
                </a:rPr>
                <a:t>kx</a:t>
              </a:r>
              <a:r>
                <a:rPr lang="en-US" altLang="zh-CN" sz="2400" b="1" dirty="0" err="1">
                  <a:latin typeface="+mj-lt"/>
                </a:rPr>
                <a:t>+</a:t>
              </a:r>
              <a:r>
                <a:rPr lang="en-US" altLang="zh-CN" sz="2400" b="1" i="1" dirty="0" err="1">
                  <a:latin typeface="+mj-lt"/>
                </a:rPr>
                <a:t>b</a:t>
              </a:r>
              <a:r>
                <a:rPr lang="zh-CN" altLang="en-US" sz="2400" b="1" dirty="0">
                  <a:latin typeface="+mj-lt"/>
                </a:rPr>
                <a:t>中，</a:t>
              </a:r>
              <a:r>
                <a:rPr lang="en-US" altLang="zh-CN" sz="2400" b="1" i="1" dirty="0">
                  <a:latin typeface="+mj-lt"/>
                </a:rPr>
                <a:t>y</a:t>
              </a:r>
              <a:r>
                <a:rPr lang="zh-CN" altLang="en-US" sz="2400" b="1" dirty="0">
                  <a:latin typeface="+mj-lt"/>
                  <a:ea typeface="+mj-ea"/>
                </a:rPr>
                <a:t>&lt;</a:t>
              </a:r>
              <a:r>
                <a:rPr lang="en-US" altLang="zh-CN" sz="2400" b="1" dirty="0">
                  <a:latin typeface="+mj-lt"/>
                </a:rPr>
                <a:t>0</a:t>
              </a:r>
              <a:r>
                <a:rPr lang="zh-CN" altLang="en-US" sz="2400" b="1" dirty="0">
                  <a:latin typeface="+mj-lt"/>
                </a:rPr>
                <a:t>时</a:t>
              </a:r>
              <a:r>
                <a:rPr lang="en-US" altLang="zh-CN" sz="2400" b="1" i="1" dirty="0">
                  <a:latin typeface="+mj-lt"/>
                </a:rPr>
                <a:t>x</a:t>
              </a:r>
              <a:r>
                <a:rPr lang="zh-CN" altLang="en-US" sz="2400" b="1" dirty="0">
                  <a:latin typeface="+mj-lt"/>
                </a:rPr>
                <a:t>的取值范围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5200" y="3684830"/>
              <a:ext cx="2283244" cy="1200329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j-lt"/>
                </a:rPr>
                <a:t>直线位于</a:t>
              </a:r>
              <a:r>
                <a:rPr lang="en-US" altLang="zh-CN" sz="2400" b="1" i="1" dirty="0">
                  <a:latin typeface="+mj-lt"/>
                </a:rPr>
                <a:t>x</a:t>
              </a:r>
              <a:r>
                <a:rPr lang="zh-CN" altLang="en-US" sz="2400" b="1" dirty="0">
                  <a:latin typeface="+mj-lt"/>
                </a:rPr>
                <a:t>轴上方部分对应的</a:t>
              </a:r>
              <a:r>
                <a:rPr lang="en-US" altLang="zh-CN" sz="2400" b="1" i="1" dirty="0">
                  <a:latin typeface="+mj-lt"/>
                </a:rPr>
                <a:t>x</a:t>
              </a:r>
              <a:r>
                <a:rPr lang="zh-CN" altLang="en-US" sz="2400" b="1" dirty="0">
                  <a:latin typeface="+mj-lt"/>
                </a:rPr>
                <a:t>的取值范围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004048" y="3684830"/>
              <a:ext cx="2283244" cy="1200329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j-lt"/>
                </a:rPr>
                <a:t>直线位于</a:t>
              </a:r>
              <a:r>
                <a:rPr lang="en-US" altLang="zh-CN" sz="2400" b="1" i="1" dirty="0">
                  <a:latin typeface="+mj-lt"/>
                </a:rPr>
                <a:t>x</a:t>
              </a:r>
              <a:r>
                <a:rPr lang="zh-CN" altLang="en-US" sz="2400" b="1" dirty="0">
                  <a:latin typeface="+mj-lt"/>
                </a:rPr>
                <a:t>轴下方部分对应的</a:t>
              </a:r>
              <a:r>
                <a:rPr lang="en-US" altLang="zh-CN" sz="2400" b="1" i="1" dirty="0">
                  <a:latin typeface="+mj-lt"/>
                </a:rPr>
                <a:t>x</a:t>
              </a:r>
              <a:r>
                <a:rPr lang="zh-CN" altLang="en-US" sz="2400" b="1" dirty="0">
                  <a:latin typeface="+mj-lt"/>
                </a:rPr>
                <a:t>的取值范围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52" name="箭头: 环形 51"/>
            <p:cNvSpPr/>
            <p:nvPr/>
          </p:nvSpPr>
          <p:spPr>
            <a:xfrm rot="5400000">
              <a:off x="3893856" y="3199081"/>
              <a:ext cx="953472" cy="953426"/>
            </a:xfrm>
            <a:prstGeom prst="circularArrow">
              <a:avLst>
                <a:gd name="adj1" fmla="val 12500"/>
                <a:gd name="adj2" fmla="val 1142322"/>
                <a:gd name="adj3" fmla="val 20457678"/>
                <a:gd name="adj4" fmla="val 10800000"/>
                <a:gd name="adj5" fmla="val 12500"/>
              </a:avLst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3" name="箭头: 环形 52"/>
            <p:cNvSpPr/>
            <p:nvPr/>
          </p:nvSpPr>
          <p:spPr>
            <a:xfrm rot="16200000">
              <a:off x="3054199" y="3199079"/>
              <a:ext cx="953472" cy="953426"/>
            </a:xfrm>
            <a:prstGeom prst="circularArrow">
              <a:avLst>
                <a:gd name="adj1" fmla="val 12500"/>
                <a:gd name="adj2" fmla="val 1142322"/>
                <a:gd name="adj3" fmla="val 20457678"/>
                <a:gd name="adj4" fmla="val 10800000"/>
                <a:gd name="adj5" fmla="val 12500"/>
              </a:avLst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7456" y="12347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456" y="946336"/>
            <a:ext cx="8188880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6.</a:t>
            </a:r>
            <a:r>
              <a:rPr lang="zh-CN" altLang="en-US" sz="2800" b="1" dirty="0">
                <a:latin typeface="+mj-lt"/>
                <a:ea typeface="+mj-ea"/>
              </a:rPr>
              <a:t>如图，正比例函数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zh-CN" altLang="en-US" sz="2800" b="1" dirty="0">
                <a:latin typeface="+mj-lt"/>
                <a:ea typeface="+mj-ea"/>
              </a:rPr>
              <a:t>和一次函数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kx</a:t>
            </a:r>
            <a:r>
              <a:rPr lang="en-US" altLang="zh-CN" sz="2800" b="1" dirty="0">
                <a:latin typeface="+mj-lt"/>
                <a:ea typeface="+mj-ea"/>
              </a:rPr>
              <a:t>+6</a:t>
            </a:r>
            <a:r>
              <a:rPr lang="zh-CN" altLang="en-US" sz="2800" b="1" dirty="0">
                <a:latin typeface="+mj-lt"/>
                <a:ea typeface="+mj-ea"/>
              </a:rPr>
              <a:t>的图象相交于点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en-US" altLang="zh-CN" sz="2800" b="1" i="1" dirty="0">
                <a:latin typeface="+mj-lt"/>
                <a:ea typeface="+mj-ea"/>
              </a:rPr>
              <a:t>m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4)</a:t>
            </a:r>
            <a:r>
              <a:rPr lang="zh-CN" altLang="en-US" sz="2800" b="1" dirty="0">
                <a:latin typeface="+mj-lt"/>
                <a:ea typeface="+mj-ea"/>
              </a:rPr>
              <a:t>，则关于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zh-CN" altLang="en-US" sz="2800" b="1" dirty="0">
                <a:latin typeface="+mj-lt"/>
                <a:ea typeface="+mj-ea"/>
              </a:rPr>
              <a:t>的不等式</a:t>
            </a:r>
            <a:r>
              <a:rPr lang="en-US" altLang="zh-CN" sz="2800" b="1" i="1" dirty="0">
                <a:latin typeface="+mj-lt"/>
                <a:ea typeface="+mj-ea"/>
              </a:rPr>
              <a:t>kx</a:t>
            </a:r>
            <a:r>
              <a:rPr lang="en-US" altLang="zh-CN" sz="2800" b="1" dirty="0">
                <a:latin typeface="+mj-lt"/>
                <a:ea typeface="+mj-ea"/>
              </a:rPr>
              <a:t>+6+2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zh-CN" altLang="en-US" sz="2800" b="1" dirty="0">
                <a:latin typeface="+mj-lt"/>
                <a:ea typeface="+mj-ea"/>
              </a:rPr>
              <a:t>≥</a:t>
            </a:r>
            <a:r>
              <a:rPr lang="en-US" altLang="zh-CN" sz="2800" b="1" dirty="0">
                <a:latin typeface="+mj-lt"/>
                <a:ea typeface="+mj-ea"/>
              </a:rPr>
              <a:t>0</a:t>
            </a:r>
            <a:r>
              <a:rPr lang="zh-CN" altLang="en-US" sz="2800" b="1" dirty="0">
                <a:latin typeface="+mj-lt"/>
                <a:ea typeface="+mj-ea"/>
              </a:rPr>
              <a:t>的解集为</a:t>
            </a:r>
            <a:r>
              <a:rPr lang="en-US" altLang="zh-CN" sz="2800" b="1" dirty="0">
                <a:latin typeface="+mj-lt"/>
                <a:ea typeface="+mj-ea"/>
              </a:rPr>
              <a:t>_________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en-US" altLang="zh-CN" sz="28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1493" y="2304260"/>
            <a:ext cx="2169618" cy="19830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63688" y="1923678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</a:rPr>
              <a:t>≥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563" y="355891"/>
            <a:ext cx="8041539" cy="4481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7.</a:t>
            </a:r>
            <a:r>
              <a:rPr lang="zh-CN" altLang="en-US" sz="2400" b="1" dirty="0">
                <a:latin typeface="+mj-lt"/>
                <a:ea typeface="+mj-ea"/>
              </a:rPr>
              <a:t>某校举行书画大赛，准备购买甲、乙两种文具，奖励在活动中表现优秀的师生。已知购买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个甲种文具、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个乙种文具共需花费</a:t>
            </a:r>
            <a:r>
              <a:rPr lang="en-US" altLang="zh-CN" sz="2400" b="1" dirty="0">
                <a:latin typeface="+mj-lt"/>
                <a:ea typeface="+mj-ea"/>
              </a:rPr>
              <a:t>35</a:t>
            </a:r>
            <a:r>
              <a:rPr lang="zh-CN" altLang="en-US" sz="2400" b="1" dirty="0">
                <a:latin typeface="+mj-lt"/>
                <a:ea typeface="+mj-ea"/>
              </a:rPr>
              <a:t>元；购买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个甲种文具、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个乙种文具共需花费</a:t>
            </a:r>
            <a:r>
              <a:rPr lang="en-US" altLang="zh-CN" sz="2400" b="1" dirty="0">
                <a:latin typeface="+mj-lt"/>
                <a:ea typeface="+mj-ea"/>
              </a:rPr>
              <a:t>30</a:t>
            </a:r>
            <a:r>
              <a:rPr lang="zh-CN" altLang="en-US" sz="2400" b="1" dirty="0">
                <a:latin typeface="+mj-lt"/>
                <a:ea typeface="+mj-ea"/>
              </a:rPr>
              <a:t>元。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）购买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个甲种文具、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个乙种文具各需多少元？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）若学校计划购买这两种文具共</a:t>
            </a:r>
            <a:r>
              <a:rPr lang="en-US" altLang="zh-CN" sz="2400" b="1" dirty="0">
                <a:latin typeface="+mj-lt"/>
                <a:ea typeface="+mj-ea"/>
              </a:rPr>
              <a:t>120</a:t>
            </a:r>
            <a:r>
              <a:rPr lang="zh-CN" altLang="en-US" sz="2400" b="1" dirty="0">
                <a:latin typeface="+mj-lt"/>
                <a:ea typeface="+mj-ea"/>
              </a:rPr>
              <a:t>个，投入资金不少于</a:t>
            </a:r>
            <a:r>
              <a:rPr lang="en-US" altLang="zh-CN" sz="2400" b="1" dirty="0">
                <a:latin typeface="+mj-lt"/>
                <a:ea typeface="+mj-ea"/>
              </a:rPr>
              <a:t>955</a:t>
            </a:r>
            <a:r>
              <a:rPr lang="zh-CN" altLang="en-US" sz="2400" b="1" dirty="0">
                <a:latin typeface="+mj-lt"/>
                <a:ea typeface="+mj-ea"/>
              </a:rPr>
              <a:t>元又不多于</a:t>
            </a:r>
            <a:r>
              <a:rPr lang="en-US" altLang="zh-CN" sz="2400" b="1" dirty="0">
                <a:latin typeface="+mj-lt"/>
                <a:ea typeface="+mj-ea"/>
              </a:rPr>
              <a:t>1000</a:t>
            </a:r>
            <a:r>
              <a:rPr lang="zh-CN" altLang="en-US" sz="2400" b="1" dirty="0">
                <a:latin typeface="+mj-lt"/>
                <a:ea typeface="+mj-ea"/>
              </a:rPr>
              <a:t>元，设购买甲种文具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个，则有多少种购买方案？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）设学校投入资金</a:t>
            </a:r>
            <a:r>
              <a:rPr lang="en-US" altLang="zh-CN" sz="2400" b="1" i="1" dirty="0">
                <a:latin typeface="+mj-lt"/>
                <a:ea typeface="+mj-ea"/>
              </a:rPr>
              <a:t>W</a:t>
            </a:r>
            <a:r>
              <a:rPr lang="zh-CN" altLang="en-US" sz="2400" b="1" dirty="0">
                <a:latin typeface="+mj-lt"/>
                <a:ea typeface="+mj-ea"/>
              </a:rPr>
              <a:t>元，在（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）的条件下，哪种购买方案需要的资金最少？资金最少是多少元？</a:t>
            </a:r>
            <a:endParaRPr lang="en-US" altLang="zh-CN" sz="24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知识框架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175339" y="1059582"/>
            <a:ext cx="425408" cy="3368789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16228" y="756996"/>
            <a:ext cx="2368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不等式及其性质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35716" y="289732"/>
            <a:ext cx="27495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不等式的有关概念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35716" y="741608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不等式的解集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35716" y="1193484"/>
            <a:ext cx="28935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不等式的基本性质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16228" y="2052361"/>
            <a:ext cx="2422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一元一次不等式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35716" y="1645360"/>
            <a:ext cx="805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概念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934957" y="500197"/>
            <a:ext cx="266628" cy="103035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左大括号 34"/>
          <p:cNvSpPr/>
          <p:nvPr/>
        </p:nvSpPr>
        <p:spPr>
          <a:xfrm>
            <a:off x="4602580" y="3186376"/>
            <a:ext cx="214224" cy="522169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12624" y="2168991"/>
            <a:ext cx="1656183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不等式与不等式组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35716" y="2097236"/>
            <a:ext cx="805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解法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35716" y="2549112"/>
            <a:ext cx="805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应用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76941" y="3000988"/>
            <a:ext cx="805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关系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76941" y="3452864"/>
            <a:ext cx="805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应用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02901" y="3904740"/>
            <a:ext cx="805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概念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2901" y="4356617"/>
            <a:ext cx="805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解法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16228" y="3031961"/>
            <a:ext cx="21089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一元一次不等式与一次函数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16200" y="3940810"/>
            <a:ext cx="15259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一元一次不等式组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4934957" y="1857123"/>
            <a:ext cx="214224" cy="91531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左大括号 38"/>
          <p:cNvSpPr/>
          <p:nvPr/>
        </p:nvSpPr>
        <p:spPr>
          <a:xfrm>
            <a:off x="4028540" y="4095532"/>
            <a:ext cx="214224" cy="522169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8" grpId="0"/>
      <p:bldP spid="20" grpId="0"/>
      <p:bldP spid="21" grpId="0"/>
      <p:bldP spid="22" grpId="0"/>
      <p:bldP spid="23" grpId="0"/>
      <p:bldP spid="34" grpId="0" bldLvl="0" animBg="1"/>
      <p:bldP spid="35" grpId="0" bldLvl="0" animBg="1"/>
      <p:bldP spid="7" grpId="0"/>
      <p:bldP spid="19" grpId="0"/>
      <p:bldP spid="26" grpId="0"/>
      <p:bldP spid="28" grpId="0"/>
      <p:bldP spid="29" grpId="0"/>
      <p:bldP spid="31" grpId="0"/>
      <p:bldP spid="32" grpId="0"/>
      <p:bldP spid="36" grpId="0"/>
      <p:bldP spid="37" grpId="0"/>
      <p:bldP spid="38" grpId="0" bldLvl="0" animBg="1"/>
      <p:bldP spid="3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411510"/>
            <a:ext cx="7776864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</a:rPr>
              <a:t>设购买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个甲种文具需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元，购买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个乙种文具需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</a:rPr>
              <a:t>元。根据题意，得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50927" y="1399642"/>
          <a:ext cx="3441600" cy="87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" imgW="3441700" imgH="876300" progId="Equation.DSMT4">
                  <p:embed/>
                </p:oleObj>
              </mc:Choice>
              <mc:Fallback>
                <p:oleObj name="Equation" r:id="rId1" imgW="3441700" imgH="8763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50927" y="1399642"/>
                        <a:ext cx="3441600" cy="87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64352" y="2275929"/>
            <a:ext cx="7776864" cy="2265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答：购买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个甲种文具需</a:t>
            </a:r>
            <a:r>
              <a:rPr lang="en-US" altLang="zh-CN" sz="2400" b="1" dirty="0">
                <a:solidFill>
                  <a:srgbClr val="FF0000"/>
                </a:solidFill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</a:rPr>
              <a:t>元，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个乙种文具需</a:t>
            </a:r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</a:rPr>
              <a:t>元。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</a:rPr>
              <a:t>根据题意，得 </a:t>
            </a:r>
            <a:r>
              <a:rPr lang="en-US" altLang="zh-CN" sz="2400" b="1" dirty="0">
                <a:solidFill>
                  <a:srgbClr val="FF0000"/>
                </a:solidFill>
              </a:rPr>
              <a:t>955 ≤ 15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+5(120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</a:rPr>
              <a:t>≤ </a:t>
            </a:r>
            <a:r>
              <a:rPr lang="en-US" altLang="zh-CN" sz="2400" b="1" dirty="0">
                <a:solidFill>
                  <a:srgbClr val="FF0000"/>
                </a:solidFill>
              </a:rPr>
              <a:t>1000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解这个不等式，得 </a:t>
            </a:r>
            <a:r>
              <a:rPr lang="en-US" altLang="zh-CN" sz="2400" b="1" dirty="0">
                <a:solidFill>
                  <a:srgbClr val="FF0000"/>
                </a:solidFill>
              </a:rPr>
              <a:t>35.5 ≤ </a:t>
            </a:r>
            <a:r>
              <a:rPr lang="en-US" altLang="zh-CN" sz="2400" b="1" i="1" dirty="0">
                <a:solidFill>
                  <a:srgbClr val="FF0000"/>
                </a:solidFill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</a:rPr>
              <a:t>≤ 40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是整数，所以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 =36</a:t>
            </a:r>
            <a:r>
              <a:rPr lang="zh-CN" altLang="en-US" sz="2400" b="1" dirty="0">
                <a:solidFill>
                  <a:srgbClr val="FF0000"/>
                </a:solidFill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</a:rPr>
              <a:t>37</a:t>
            </a:r>
            <a:r>
              <a:rPr lang="zh-CN" altLang="en-US" sz="2400" b="1" dirty="0">
                <a:solidFill>
                  <a:srgbClr val="FF0000"/>
                </a:solidFill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</a:rPr>
              <a:t>38</a:t>
            </a:r>
            <a:r>
              <a:rPr lang="zh-CN" altLang="en-US" sz="2400" b="1" dirty="0">
                <a:solidFill>
                  <a:srgbClr val="FF0000"/>
                </a:solidFill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</a:rPr>
              <a:t>39</a:t>
            </a:r>
            <a:r>
              <a:rPr lang="zh-CN" altLang="en-US" sz="2400" b="1" dirty="0">
                <a:solidFill>
                  <a:srgbClr val="FF0000"/>
                </a:solidFill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所以有</a:t>
            </a:r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</a:rPr>
              <a:t>种购买方案。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915566"/>
            <a:ext cx="7776864" cy="3145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</a:rPr>
              <a:t>根据题意，得</a:t>
            </a:r>
            <a:r>
              <a:rPr lang="en-US" altLang="zh-CN" sz="2800" b="1" i="1" dirty="0">
                <a:solidFill>
                  <a:srgbClr val="FF0000"/>
                </a:solidFill>
              </a:rPr>
              <a:t>W</a:t>
            </a:r>
            <a:r>
              <a:rPr lang="en-US" altLang="zh-CN" sz="2800" b="1" dirty="0">
                <a:solidFill>
                  <a:srgbClr val="FF0000"/>
                </a:solidFill>
              </a:rPr>
              <a:t>=15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+5(120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)=10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+600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因为</a:t>
            </a:r>
            <a:r>
              <a:rPr lang="en-US" altLang="zh-CN" sz="2800" b="1" dirty="0">
                <a:solidFill>
                  <a:srgbClr val="FF0000"/>
                </a:solidFill>
              </a:rPr>
              <a:t>10&gt;0</a:t>
            </a:r>
            <a:r>
              <a:rPr lang="zh-CN" altLang="en-US" sz="2800" b="1" dirty="0">
                <a:solidFill>
                  <a:srgbClr val="FF0000"/>
                </a:solidFill>
              </a:rPr>
              <a:t>，所以</a:t>
            </a:r>
            <a:r>
              <a:rPr lang="en-US" altLang="zh-CN" sz="2800" b="1" i="1" dirty="0">
                <a:solidFill>
                  <a:srgbClr val="FF0000"/>
                </a:solidFill>
              </a:rPr>
              <a:t>W</a:t>
            </a:r>
            <a:r>
              <a:rPr lang="zh-CN" altLang="en-US" sz="2800" b="1" dirty="0">
                <a:solidFill>
                  <a:srgbClr val="FF0000"/>
                </a:solidFill>
              </a:rPr>
              <a:t>的值随着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</a:rPr>
              <a:t>值的增大而增大。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所以当</a:t>
            </a:r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=36</a:t>
            </a:r>
            <a:r>
              <a:rPr lang="zh-CN" altLang="en-US" sz="2800" b="1" dirty="0">
                <a:solidFill>
                  <a:srgbClr val="FF0000"/>
                </a:solidFill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</a:rPr>
              <a:t>W</a:t>
            </a:r>
            <a:r>
              <a:rPr lang="zh-CN" altLang="en-US" sz="2800" b="1" dirty="0">
                <a:solidFill>
                  <a:srgbClr val="FF0000"/>
                </a:solidFill>
              </a:rPr>
              <a:t>取最小值，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此时</a:t>
            </a:r>
            <a:r>
              <a:rPr lang="en-US" altLang="zh-CN" sz="2800" b="1" i="1" dirty="0">
                <a:solidFill>
                  <a:srgbClr val="FF0000"/>
                </a:solidFill>
              </a:rPr>
              <a:t>W</a:t>
            </a:r>
            <a:r>
              <a:rPr lang="en-US" altLang="zh-CN" sz="2800" b="1" dirty="0">
                <a:solidFill>
                  <a:srgbClr val="FF0000"/>
                </a:solidFill>
              </a:rPr>
              <a:t>=10×36+600=960(</a:t>
            </a:r>
            <a:r>
              <a:rPr lang="zh-CN" altLang="en-US" sz="2800" b="1" dirty="0">
                <a:solidFill>
                  <a:srgbClr val="FF0000"/>
                </a:solidFill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</a:rPr>
              <a:t>120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</a:rPr>
              <a:t>36=84(</a:t>
            </a:r>
            <a:r>
              <a:rPr lang="zh-CN" altLang="en-US" sz="2800" b="1" dirty="0">
                <a:solidFill>
                  <a:srgbClr val="FF0000"/>
                </a:solidFill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答：购买甲种文具</a:t>
            </a:r>
            <a:r>
              <a:rPr lang="en-US" altLang="zh-CN" sz="2800" b="1" dirty="0">
                <a:solidFill>
                  <a:srgbClr val="FF0000"/>
                </a:solidFill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</a:rPr>
              <a:t>个，乙种文具</a:t>
            </a:r>
            <a:r>
              <a:rPr lang="en-US" altLang="zh-CN" sz="2800" b="1" dirty="0">
                <a:solidFill>
                  <a:srgbClr val="FF0000"/>
                </a:solidFill>
              </a:rPr>
              <a:t>84</a:t>
            </a:r>
            <a:r>
              <a:rPr lang="zh-CN" altLang="en-US" sz="2800" b="1" dirty="0">
                <a:solidFill>
                  <a:srgbClr val="FF0000"/>
                </a:solidFill>
              </a:rPr>
              <a:t>个时需要的资金最少，资金最少是</a:t>
            </a:r>
            <a:r>
              <a:rPr lang="en-US" altLang="zh-CN" sz="2800" b="1" dirty="0">
                <a:solidFill>
                  <a:srgbClr val="FF0000"/>
                </a:solidFill>
              </a:rPr>
              <a:t>960</a:t>
            </a:r>
            <a:r>
              <a:rPr lang="zh-CN" altLang="en-US" sz="2800" b="1" dirty="0">
                <a:solidFill>
                  <a:srgbClr val="FF0000"/>
                </a:solidFill>
              </a:rPr>
              <a:t>元。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648" y="2279362"/>
            <a:ext cx="6776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通过本节课的学习，你有什么收获？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知识梳理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08520" y="771550"/>
            <a:ext cx="5832648" cy="524520"/>
            <a:chOff x="107504" y="339502"/>
            <a:chExt cx="5832648" cy="524520"/>
          </a:xfrm>
        </p:grpSpPr>
        <p:grpSp>
          <p:nvGrpSpPr>
            <p:cNvPr id="4" name="组合 3"/>
            <p:cNvGrpSpPr/>
            <p:nvPr/>
          </p:nvGrpSpPr>
          <p:grpSpPr>
            <a:xfrm>
              <a:off x="107504" y="339502"/>
              <a:ext cx="5832648" cy="524520"/>
              <a:chOff x="1803191" y="1304280"/>
              <a:chExt cx="6960514" cy="524520"/>
            </a:xfrm>
          </p:grpSpPr>
          <p:sp>
            <p:nvSpPr>
              <p:cNvPr id="6" name="平行四边形 5"/>
              <p:cNvSpPr/>
              <p:nvPr/>
            </p:nvSpPr>
            <p:spPr>
              <a:xfrm>
                <a:off x="3238499" y="1585913"/>
                <a:ext cx="5525206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648905" y="388243"/>
              <a:ext cx="42082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不等式</a:t>
              </a:r>
              <a:r>
                <a:rPr lang="en-US" altLang="zh-CN" sz="2400" b="1" dirty="0">
                  <a:latin typeface="+mj-ea"/>
                  <a:ea typeface="+mj-ea"/>
                </a:rPr>
                <a:t>(</a:t>
              </a:r>
              <a:r>
                <a:rPr lang="zh-CN" altLang="en-US" sz="2400" b="1" dirty="0">
                  <a:latin typeface="+mj-ea"/>
                  <a:ea typeface="+mj-ea"/>
                </a:rPr>
                <a:t>组</a:t>
              </a:r>
              <a:r>
                <a:rPr lang="en-US" altLang="zh-CN" sz="2400" b="1" dirty="0">
                  <a:latin typeface="+mj-ea"/>
                  <a:ea typeface="+mj-ea"/>
                </a:rPr>
                <a:t>)</a:t>
              </a:r>
              <a:r>
                <a:rPr lang="zh-CN" altLang="en-US" sz="2400" b="1" dirty="0">
                  <a:latin typeface="+mj-ea"/>
                  <a:ea typeface="+mj-ea"/>
                </a:rPr>
                <a:t>的概念及基本性质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27505" y="1423374"/>
            <a:ext cx="2710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不等式的概念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9487" y="2156251"/>
            <a:ext cx="7185025" cy="830997"/>
          </a:xfrm>
          <a:prstGeom prst="rect">
            <a:avLst/>
          </a:prstGeom>
          <a:solidFill>
            <a:srgbClr val="E7F9F4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一般地，用符号“＜”（或“≤”），“＞”（或“≥”）连接的式子叫作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不等式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7504" y="3147814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不等式组的概念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5093" y="3798338"/>
            <a:ext cx="7185025" cy="830997"/>
          </a:xfrm>
          <a:prstGeom prst="rect">
            <a:avLst/>
          </a:prstGeom>
          <a:solidFill>
            <a:srgbClr val="E7F9F4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一般地，关于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同一个未知数</a:t>
            </a:r>
            <a:r>
              <a:rPr lang="zh-CN" altLang="en-US" sz="2400" b="1" dirty="0">
                <a:latin typeface="+mn-ea"/>
              </a:rPr>
              <a:t>的</a:t>
            </a:r>
            <a:r>
              <a:rPr lang="zh-CN" altLang="en-US" sz="2400" b="1" dirty="0">
                <a:solidFill>
                  <a:srgbClr val="FF00FF"/>
                </a:solidFill>
                <a:latin typeface="+mn-ea"/>
              </a:rPr>
              <a:t>几个一元一次不等式</a:t>
            </a:r>
            <a:r>
              <a:rPr lang="zh-CN" altLang="en-US" sz="2400" b="1" dirty="0">
                <a:latin typeface="+mn-ea"/>
              </a:rPr>
              <a:t>合在一起，就组成一个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一元一次不等式组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5"/>
          <p:cNvGraphicFramePr>
            <a:graphicFrameLocks noGrp="1"/>
          </p:cNvGraphicFramePr>
          <p:nvPr/>
        </p:nvGraphicFramePr>
        <p:xfrm>
          <a:off x="509201" y="826515"/>
          <a:ext cx="8125597" cy="4049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869"/>
                <a:gridCol w="3138002"/>
                <a:gridCol w="3414726"/>
              </a:tblGrid>
              <a:tr h="5178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文字语言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符号语言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D"/>
                    </a:solidFill>
                  </a:tcPr>
                </a:tc>
              </a:tr>
              <a:tr h="11132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33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951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基本性质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39876" y="2523726"/>
            <a:ext cx="305479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都乘（或除以）同一个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正数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方向不变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2328" y="3699866"/>
            <a:ext cx="320843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都乘（或除以）同一个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负数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方向改变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0336" y="1313483"/>
            <a:ext cx="302433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不等式的两边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都加（或减）同一个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</a:rPr>
              <a:t>代数式</a:t>
            </a:r>
            <a:r>
              <a:rPr lang="zh-CN" altLang="en-US" sz="2200" b="1" dirty="0">
                <a:latin typeface="+mn-ea"/>
              </a:rPr>
              <a:t>，不等号的</a:t>
            </a:r>
            <a:r>
              <a:rPr lang="zh-CN" altLang="en-US" sz="2200" b="1" dirty="0">
                <a:solidFill>
                  <a:srgbClr val="0033CC"/>
                </a:solidFill>
                <a:latin typeface="+mn-ea"/>
              </a:rPr>
              <a:t>方向不变</a:t>
            </a:r>
            <a:r>
              <a:rPr lang="zh-CN" altLang="en-US" sz="2200" b="1" dirty="0">
                <a:latin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0888" y="1533003"/>
            <a:ext cx="287987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如果 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那么 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400" b="1" i="1" noProof="0" dirty="0" err="1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 noProof="0" dirty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5380639" y="2673228"/>
            <a:ext cx="342838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如果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＞0，那么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 a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9933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352635" y="3901486"/>
            <a:ext cx="3456384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如果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＜0，那么 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＜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 a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  <a:sym typeface="+mn-ea"/>
              </a:rPr>
              <a:t>＜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÷</a:t>
            </a:r>
            <a:r>
              <a:rPr lang="zh-CN" altLang="en-US" sz="2400" b="1" i="1" dirty="0">
                <a:solidFill>
                  <a:srgbClr val="9933FF"/>
                </a:solidFill>
                <a:latin typeface="+mj-lt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9933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528" y="203268"/>
            <a:ext cx="34023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不等式的基本性质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3528" y="26749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552" y="1419622"/>
            <a:ext cx="7974632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1.下列各式中，是不等式的有（ 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①</a:t>
            </a:r>
            <a:r>
              <a:rPr lang="en-US" altLang="zh-CN" sz="2800" b="1" i="1" dirty="0" err="1">
                <a:latin typeface="+mj-lt"/>
                <a:ea typeface="+mj-ea"/>
              </a:rPr>
              <a:t>x</a:t>
            </a:r>
            <a:r>
              <a:rPr lang="en-US" altLang="zh-CN" sz="2800" b="1" dirty="0" err="1">
                <a:latin typeface="+mj-lt"/>
                <a:ea typeface="+mj-ea"/>
              </a:rPr>
              <a:t>+</a:t>
            </a:r>
            <a:r>
              <a:rPr lang="en-US" altLang="zh-CN" sz="2800" b="1" i="1" dirty="0" err="1">
                <a:latin typeface="+mj-lt"/>
                <a:ea typeface="+mj-ea"/>
              </a:rPr>
              <a:t>y</a:t>
            </a:r>
            <a:r>
              <a:rPr lang="en-US" altLang="zh-CN" sz="2800" b="1" dirty="0">
                <a:latin typeface="+mj-lt"/>
                <a:ea typeface="+mj-ea"/>
              </a:rPr>
              <a:t>=1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r>
              <a:rPr lang="en-US" altLang="zh-CN" sz="2800" b="1" dirty="0">
                <a:latin typeface="+mj-lt"/>
                <a:ea typeface="+mj-ea"/>
              </a:rPr>
              <a:t>②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zh-CN" altLang="en-US" sz="2800" b="1" dirty="0">
                <a:latin typeface="+mj-lt"/>
                <a:ea typeface="+mj-ea"/>
              </a:rPr>
              <a:t>＞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r>
              <a:rPr lang="en-US" altLang="zh-CN" sz="2800" b="1" dirty="0">
                <a:latin typeface="+mj-lt"/>
                <a:ea typeface="+mj-ea"/>
              </a:rPr>
              <a:t>③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dirty="0">
                <a:latin typeface="+mj-lt"/>
                <a:ea typeface="+mj-ea"/>
              </a:rPr>
              <a:t>+2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r>
              <a:rPr lang="en-US" altLang="zh-CN" sz="2800" b="1" dirty="0">
                <a:latin typeface="+mj-lt"/>
                <a:ea typeface="+mj-ea"/>
              </a:rPr>
              <a:t>④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zh-CN" altLang="en-US" sz="2800" b="1" dirty="0">
                <a:latin typeface="+mj-ea"/>
                <a:ea typeface="+mj-ea"/>
              </a:rPr>
              <a:t>≠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；⑤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zh-CN" altLang="en-US" sz="2800" b="1" dirty="0">
                <a:latin typeface="+mj-ea"/>
                <a:ea typeface="+mj-ea"/>
              </a:rPr>
              <a:t>≤</a:t>
            </a:r>
            <a:r>
              <a:rPr lang="en-US" altLang="zh-CN" sz="2800" b="1" dirty="0">
                <a:latin typeface="+mj-lt"/>
                <a:ea typeface="+mj-ea"/>
              </a:rPr>
              <a:t>0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A. 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个</a:t>
            </a:r>
            <a:r>
              <a:rPr lang="en-US" altLang="zh-CN" sz="2800" b="1" dirty="0">
                <a:latin typeface="+mj-lt"/>
                <a:ea typeface="+mj-ea"/>
              </a:rPr>
              <a:t>          </a:t>
            </a:r>
            <a:r>
              <a:rPr lang="zh-CN" altLang="en-US" sz="2800" b="1" dirty="0">
                <a:latin typeface="+mj-lt"/>
                <a:ea typeface="+mj-ea"/>
              </a:rPr>
              <a:t>B. 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个</a:t>
            </a:r>
            <a:r>
              <a:rPr lang="en-US" altLang="zh-CN" sz="2800" b="1" dirty="0">
                <a:latin typeface="+mj-lt"/>
                <a:ea typeface="+mj-ea"/>
              </a:rPr>
              <a:t>          </a:t>
            </a:r>
            <a:r>
              <a:rPr lang="zh-CN" altLang="en-US" sz="2800" b="1" dirty="0">
                <a:latin typeface="+mj-lt"/>
                <a:ea typeface="+mj-ea"/>
              </a:rPr>
              <a:t>C. </a:t>
            </a:r>
            <a:r>
              <a:rPr lang="en-US" altLang="zh-CN" sz="2800" b="1" dirty="0">
                <a:latin typeface="+mj-lt"/>
                <a:ea typeface="+mj-ea"/>
              </a:rPr>
              <a:t>4</a:t>
            </a:r>
            <a:r>
              <a:rPr lang="zh-CN" altLang="en-US" sz="2800" b="1" dirty="0">
                <a:latin typeface="+mj-lt"/>
                <a:ea typeface="+mj-ea"/>
              </a:rPr>
              <a:t>个</a:t>
            </a:r>
            <a:r>
              <a:rPr lang="en-US" altLang="zh-CN" sz="2800" b="1" dirty="0">
                <a:latin typeface="+mj-lt"/>
                <a:ea typeface="+mj-ea"/>
              </a:rPr>
              <a:t>          </a:t>
            </a:r>
            <a:r>
              <a:rPr lang="zh-CN" altLang="en-US" sz="2800" b="1" dirty="0">
                <a:latin typeface="+mj-lt"/>
                <a:ea typeface="+mj-ea"/>
              </a:rPr>
              <a:t>D. </a:t>
            </a:r>
            <a:r>
              <a:rPr lang="en-US" altLang="zh-CN" sz="2800" b="1" dirty="0">
                <a:latin typeface="+mj-lt"/>
                <a:ea typeface="+mj-ea"/>
              </a:rPr>
              <a:t>5</a:t>
            </a:r>
            <a:r>
              <a:rPr lang="zh-CN" altLang="en-US" sz="2800" b="1" dirty="0">
                <a:latin typeface="+mj-lt"/>
                <a:ea typeface="+mj-ea"/>
              </a:rPr>
              <a:t>个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52120" y="156363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7664" y="555526"/>
            <a:ext cx="6534472" cy="32421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.下列不等式变形一定正确的是（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</a:t>
            </a:r>
            <a:r>
              <a:rPr lang="zh-CN" altLang="en-US" sz="2800" b="1" dirty="0">
                <a:latin typeface="+mj-lt"/>
                <a:ea typeface="+mj-ea"/>
              </a:rPr>
              <a:t>若</a:t>
            </a:r>
            <a:r>
              <a:rPr lang="en-US" altLang="zh-CN" sz="2800" b="1" i="1" dirty="0" err="1">
                <a:latin typeface="+mj-lt"/>
                <a:ea typeface="+mj-ea"/>
              </a:rPr>
              <a:t>a</a:t>
            </a:r>
            <a:r>
              <a:rPr lang="en-US" altLang="zh-CN" sz="2800" b="1" dirty="0" err="1">
                <a:latin typeface="+mj-lt"/>
                <a:ea typeface="+mj-ea"/>
              </a:rPr>
              <a:t>+</a:t>
            </a:r>
            <a:r>
              <a:rPr lang="en-US" altLang="zh-CN" sz="2800" b="1" i="1" dirty="0" err="1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&lt;</a:t>
            </a:r>
            <a:r>
              <a:rPr lang="en-US" altLang="zh-CN" sz="2800" b="1" i="1" dirty="0" err="1">
                <a:latin typeface="+mj-lt"/>
                <a:ea typeface="+mj-ea"/>
              </a:rPr>
              <a:t>b</a:t>
            </a:r>
            <a:r>
              <a:rPr lang="en-US" altLang="zh-CN" sz="2800" b="1" dirty="0" err="1">
                <a:latin typeface="+mj-lt"/>
                <a:ea typeface="+mj-ea"/>
              </a:rPr>
              <a:t>+</a:t>
            </a:r>
            <a:r>
              <a:rPr lang="en-US" altLang="zh-CN" sz="2800" b="1" i="1" dirty="0" err="1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&gt;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endParaRPr lang="en-US" altLang="zh-CN" sz="2800" b="1" i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B.</a:t>
            </a:r>
            <a:r>
              <a:rPr lang="zh-CN" altLang="en-US" sz="2800" b="1" dirty="0">
                <a:latin typeface="+mj-lt"/>
                <a:ea typeface="+mj-ea"/>
              </a:rPr>
              <a:t>若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&gt;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en-US" altLang="zh-CN" sz="2800" b="1" dirty="0">
                <a:latin typeface="+mj-lt"/>
                <a:ea typeface="+mj-ea"/>
              </a:rPr>
              <a:t>²&gt;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lt"/>
                <a:ea typeface="+mj-ea"/>
              </a:rPr>
              <a:t>²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C.</a:t>
            </a:r>
            <a:r>
              <a:rPr lang="zh-CN" altLang="en-US" sz="2800" b="1" dirty="0">
                <a:latin typeface="+mj-lt"/>
                <a:ea typeface="+mj-ea"/>
              </a:rPr>
              <a:t>若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&gt;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&lt;0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 err="1">
                <a:latin typeface="+mj-lt"/>
                <a:ea typeface="+mj-ea"/>
              </a:rPr>
              <a:t>аc</a:t>
            </a:r>
            <a:r>
              <a:rPr lang="en-US" altLang="zh-CN" sz="2800" b="1" dirty="0">
                <a:latin typeface="+mj-lt"/>
                <a:ea typeface="+mj-ea"/>
              </a:rPr>
              <a:t>&lt;</a:t>
            </a:r>
            <a:r>
              <a:rPr lang="en-US" altLang="zh-CN" sz="2800" b="1" i="1" dirty="0" err="1">
                <a:latin typeface="+mj-lt"/>
                <a:ea typeface="+mj-ea"/>
              </a:rPr>
              <a:t>bc</a:t>
            </a:r>
            <a:endParaRPr lang="en-US" altLang="zh-CN" sz="2800" b="1" i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D</a:t>
            </a:r>
            <a:r>
              <a:rPr lang="en-US" altLang="zh-CN" sz="2800" b="1">
                <a:latin typeface="+mj-lt"/>
                <a:ea typeface="+mj-ea"/>
              </a:rPr>
              <a:t>.</a:t>
            </a:r>
            <a:r>
              <a:rPr lang="zh-CN" altLang="en-US" sz="2800" b="1">
                <a:latin typeface="+mj-lt"/>
                <a:ea typeface="+mj-ea"/>
              </a:rPr>
              <a:t>若          ，</a:t>
            </a:r>
            <a:r>
              <a:rPr lang="zh-CN" altLang="en-US" sz="2800" b="1" dirty="0">
                <a:latin typeface="+mj-lt"/>
                <a:ea typeface="+mj-ea"/>
              </a:rPr>
              <a:t>则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&gt;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339752" y="3075806"/>
          <a:ext cx="889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Equation" r:id="rId1" imgW="21336000" imgH="20116800" progId="Equation.DSMT4">
                  <p:embed/>
                </p:oleObj>
              </mc:Choice>
              <mc:Fallback>
                <p:oleObj name="Equation" r:id="rId1" imgW="21336000" imgH="20116800" progId="Equation.DSMT4">
                  <p:embed/>
                  <p:pic>
                    <p:nvPicPr>
                      <p:cNvPr id="0" name="图片 215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39752" y="3075806"/>
                        <a:ext cx="8890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948264" y="68703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4821466" cy="524520"/>
            <a:chOff x="107504" y="339502"/>
            <a:chExt cx="4821466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4821466" cy="524520"/>
              <a:chOff x="1803191" y="1304280"/>
              <a:chExt cx="5753799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4318491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3280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解一元一次不等式</a:t>
              </a:r>
              <a:r>
                <a:rPr lang="en-US" altLang="zh-CN" sz="2400" b="1" dirty="0">
                  <a:latin typeface="+mj-ea"/>
                  <a:ea typeface="+mj-ea"/>
                </a:rPr>
                <a:t>(</a:t>
              </a:r>
              <a:r>
                <a:rPr lang="zh-CN" altLang="en-US" sz="2400" b="1" dirty="0">
                  <a:latin typeface="+mj-ea"/>
                  <a:ea typeface="+mj-ea"/>
                </a:rPr>
                <a:t>组</a:t>
              </a:r>
              <a:r>
                <a:rPr lang="en-US" altLang="zh-CN" sz="2400" b="1" dirty="0">
                  <a:latin typeface="+mj-ea"/>
                  <a:ea typeface="+mj-ea"/>
                </a:rPr>
                <a:t>)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95536" y="794669"/>
            <a:ext cx="7039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不等式的解与不等式的解集的区别与联系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970082" y="1256139"/>
          <a:ext cx="8064896" cy="3647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792000"/>
                <a:gridCol w="2412000"/>
                <a:gridCol w="2988307"/>
              </a:tblGrid>
              <a:tr h="446959">
                <a:tc>
                  <a:txBody>
                    <a:bodyPr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lt"/>
                        </a:rPr>
                        <a:t>不等式的解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8842" marR="88842" marT="44421" marB="444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lt"/>
                        </a:rPr>
                        <a:t>不等式的解集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7786">
                <a:tc rowSpan="3"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</a:rPr>
                        <a:t>区别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8842" marR="88842" marT="44421" marB="444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</a:rPr>
                        <a:t>定义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使不等式成立的</a:t>
                      </a:r>
                      <a:endParaRPr lang="en-US" altLang="zh-CN" sz="2400" b="1" dirty="0">
                        <a:latin typeface="+mj-lt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未知数的</a:t>
                      </a:r>
                      <a:r>
                        <a:rPr lang="zh-CN" altLang="en-US" sz="2400" b="1" dirty="0">
                          <a:solidFill>
                            <a:srgbClr val="FF3200"/>
                          </a:solidFill>
                          <a:latin typeface="+mj-lt"/>
                          <a:ea typeface="楷体" panose="02010609060101010101" pitchFamily="49" charset="-122"/>
                        </a:rPr>
                        <a:t>某个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值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sym typeface="+mn-ea"/>
                        </a:rPr>
                        <a:t>使不等式成立的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未知数的</a:t>
                      </a:r>
                      <a:r>
                        <a:rPr lang="zh-CN" altLang="en-US" sz="2400" b="1" dirty="0">
                          <a:solidFill>
                            <a:srgbClr val="FF3200"/>
                          </a:solidFill>
                          <a:latin typeface="+mj-lt"/>
                          <a:ea typeface="楷体" panose="02010609060101010101" pitchFamily="49" charset="-122"/>
                        </a:rPr>
                        <a:t>所有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值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4693">
                <a:tc vMerge="1"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</a:rPr>
                        <a:t>特点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个体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全体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5979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</a:rPr>
                        <a:t>形式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如：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78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是   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    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的</a:t>
                      </a:r>
                      <a:r>
                        <a:rPr lang="zh-CN" altLang="en-US" sz="2400" b="1" dirty="0">
                          <a:solidFill>
                            <a:srgbClr val="FF3200"/>
                          </a:solidFill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一个解</a:t>
                      </a:r>
                      <a:endParaRPr lang="zh-CN" altLang="en-US" sz="2400" b="1" dirty="0">
                        <a:solidFill>
                          <a:srgbClr val="FF3200"/>
                        </a:solidFill>
                        <a:latin typeface="+mj-lt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如：</a:t>
                      </a:r>
                      <a:r>
                        <a:rPr lang="en-US" altLang="zh-CN" sz="2400" b="1" i="1" dirty="0">
                          <a:latin typeface="+mj-lt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＞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75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是</a:t>
                      </a:r>
                      <a:r>
                        <a:rPr lang="en-US" altLang="zh-CN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      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的</a:t>
                      </a:r>
                      <a:r>
                        <a:rPr lang="zh-CN" altLang="en-US" sz="2400" b="1" dirty="0">
                          <a:solidFill>
                            <a:srgbClr val="FF3200"/>
                          </a:solidFill>
                          <a:latin typeface="+mj-lt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解集</a:t>
                      </a:r>
                      <a:endParaRPr lang="zh-CN" altLang="en-US" sz="2400" b="1" dirty="0">
                        <a:solidFill>
                          <a:srgbClr val="FF3200"/>
                        </a:solidFill>
                        <a:latin typeface="+mj-lt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5253"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</a:rPr>
                        <a:t>联系</a:t>
                      </a:r>
                      <a:endParaRPr lang="zh-CN" altLang="en-US" sz="2400" b="1" dirty="0">
                        <a:latin typeface="+mj-lt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某个解一定是解集中的一员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8842" marR="88842" marT="44421" marB="444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解集一定包括了</a:t>
                      </a:r>
                      <a:endParaRPr lang="en-US" altLang="zh-CN" sz="2400" b="1" dirty="0">
                        <a:latin typeface="+mj-lt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>
                          <a:latin typeface="+mj-lt"/>
                          <a:ea typeface="楷体" panose="02010609060101010101" pitchFamily="49" charset="-122"/>
                        </a:rPr>
                        <a:t>某个解</a:t>
                      </a:r>
                      <a:endParaRPr lang="zh-CN" altLang="en-US" sz="2400" b="1" dirty="0"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marL="84133" marR="84133" marT="42067" marB="420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对象 14"/>
          <p:cNvGraphicFramePr>
            <a:graphicFrameLocks noChangeAspect="1"/>
          </p:cNvGraphicFramePr>
          <p:nvPr/>
        </p:nvGraphicFramePr>
        <p:xfrm>
          <a:off x="3826075" y="2971678"/>
          <a:ext cx="101592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" imgW="1016000" imgH="736600" progId="Equation.DSMT4">
                  <p:embed/>
                </p:oleObj>
              </mc:Choice>
              <mc:Fallback>
                <p:oleObj name="Equation" r:id="rId1" imgW="1016000" imgH="7366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3826075" y="2971678"/>
                        <a:ext cx="1015920" cy="736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4"/>
          <p:cNvGraphicFramePr>
            <a:graphicFrameLocks noChangeAspect="1"/>
          </p:cNvGraphicFramePr>
          <p:nvPr/>
        </p:nvGraphicFramePr>
        <p:xfrm>
          <a:off x="6650852" y="2971667"/>
          <a:ext cx="101592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3" imgW="1016000" imgH="736600" progId="Equation.DSMT4">
                  <p:embed/>
                </p:oleObj>
              </mc:Choice>
              <mc:Fallback>
                <p:oleObj name="Equation" r:id="rId3" imgW="1016000" imgH="7366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6650852" y="2971667"/>
                        <a:ext cx="1015920" cy="736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95486"/>
            <a:ext cx="5596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在数轴上表示不等式解集的步骤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1628" y="1296488"/>
            <a:ext cx="5553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包含界点用实心，不包含用空心；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8731" y="864415"/>
            <a:ext cx="1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Cambria Math" panose="02040503050406030204" charset="0"/>
                <a:ea typeface="黑体" panose="02010609060101010101" pitchFamily="49" charset="-122"/>
                <a:cs typeface="Cambria Math" panose="02040503050406030204" charset="0"/>
                <a:sym typeface="+mn-ea"/>
              </a:rPr>
              <a:t>①画数轴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1628" y="830428"/>
            <a:ext cx="51098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Cambria Math" panose="02040503050406030204" charset="0"/>
                <a:sym typeface="+mn-ea"/>
              </a:rPr>
              <a:t>标出原点，正方向，长度；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Cambria Math" panose="020405030504060302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9522" y="1296488"/>
            <a:ext cx="1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Cambria Math" panose="02040503050406030204" charset="0"/>
                <a:ea typeface="黑体" panose="02010609060101010101" pitchFamily="49" charset="-122"/>
                <a:cs typeface="Cambria Math" panose="02040503050406030204" charset="0"/>
                <a:sym typeface="+mn-ea"/>
              </a:rPr>
              <a:t>②定界点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3218" y="1720955"/>
            <a:ext cx="1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Cambria Math" panose="02040503050406030204" charset="0"/>
                <a:ea typeface="黑体" panose="02010609060101010101" pitchFamily="49" charset="-122"/>
                <a:cs typeface="Cambria Math" panose="02040503050406030204" charset="0"/>
                <a:sym typeface="+mn-ea"/>
              </a:rPr>
              <a:t>③定方向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65324" y="1728561"/>
            <a:ext cx="22534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左小右大。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172" y="2294342"/>
            <a:ext cx="5957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用数轴表示不等式解集的四种情况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49522" y="3075806"/>
            <a:ext cx="6169660" cy="1716405"/>
            <a:chOff x="7271" y="6808"/>
            <a:chExt cx="9716" cy="2703"/>
          </a:xfrm>
        </p:grpSpPr>
        <p:grpSp>
          <p:nvGrpSpPr>
            <p:cNvPr id="14" name="组合 13"/>
            <p:cNvGrpSpPr/>
            <p:nvPr/>
          </p:nvGrpSpPr>
          <p:grpSpPr>
            <a:xfrm>
              <a:off x="7271" y="6808"/>
              <a:ext cx="9448" cy="2118"/>
              <a:chOff x="7271" y="6808"/>
              <a:chExt cx="9448" cy="2118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3" name="文本框 42"/>
                  <p:cNvSpPr txBox="1"/>
                  <p:nvPr/>
                </p:nvSpPr>
                <p:spPr>
                  <a:xfrm>
                    <a:off x="7297" y="6826"/>
                    <a:ext cx="2131" cy="72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0000"/>
                              </a:solidFill>
                              <a:latin typeface="+mj-lt"/>
                              <a:cs typeface="Cambria Math" panose="02040503050406030204" charset="0"/>
                              <a:sym typeface="+mn-ea"/>
                            </a:rPr>
                            <m:t>&lt;</m:t>
                          </m:r>
                          <m:r>
                            <m:rPr>
                              <m:nor/>
                            </m:r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+mj-lt"/>
                              <a:cs typeface="Cambria Math" panose="02040503050406030204" charset="0"/>
                              <a:sym typeface="+mn-ea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+mj-lt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a</m:t>
                          </m:r>
                        </m:oMath>
                      </m:oMathPara>
                    </a14:m>
                    <a:endParaRPr lang="en-US" altLang="zh-CN" sz="2400" b="1" i="1" dirty="0">
                      <a:solidFill>
                        <a:srgbClr val="FF0000"/>
                      </a:solidFill>
                      <a:latin typeface="+mj-lt"/>
                      <a:ea typeface="黑体" panose="02010609060101010101" pitchFamily="49" charset="-122"/>
                      <a:cs typeface="Cambria Math" panose="02040503050406030204" charset="0"/>
                      <a:sym typeface="+mn-ea"/>
                    </a:endParaRPr>
                  </a:p>
                </p:txBody>
              </p:sp>
            </mc:Choice>
            <mc:Fallback>
              <p:sp>
                <p:nvSpPr>
                  <p:cNvPr id="43" name="文本框 4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97" y="6826"/>
                    <a:ext cx="2131" cy="725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4" name="文本框 43"/>
                  <p:cNvSpPr txBox="1"/>
                  <p:nvPr>
                    <p:custDataLst>
                      <p:tags r:id="rId2"/>
                    </p:custDataLst>
                  </p:nvPr>
                </p:nvSpPr>
                <p:spPr>
                  <a:xfrm>
                    <a:off x="7271" y="8199"/>
                    <a:ext cx="2131" cy="72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≤</m:t>
                          </m:r>
                          <m:r>
                            <m:rPr>
                              <m:nor/>
                            </m:r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a</m:t>
                          </m:r>
                        </m:oMath>
                      </m:oMathPara>
                    </a14:m>
                    <a:endParaRPr lang="en-US" altLang="zh-CN" sz="2400" b="1" i="1" dirty="0">
                      <a:solidFill>
                        <a:srgbClr val="FF0000"/>
                      </a:solidFill>
                      <a:latin typeface="+mj-lt"/>
                      <a:sym typeface="+mn-ea"/>
                    </a:endParaRPr>
                  </a:p>
                </p:txBody>
              </p:sp>
            </mc:Choice>
            <mc:Fallback>
              <p:sp>
                <p:nvSpPr>
                  <p:cNvPr id="44" name="文本框 4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>
                    <p:custDataLst>
                      <p:tags r:id="rId3"/>
                    </p:custDataLst>
                  </p:nvPr>
                </p:nvSpPr>
                <p:spPr>
                  <a:xfrm>
                    <a:off x="7271" y="8199"/>
                    <a:ext cx="2131" cy="725"/>
                  </a:xfrm>
                  <a:prstGeom prst="rect">
                    <a:avLst/>
                  </a:prstGeom>
                  <a:blipFill rotWithShape="1">
                    <a:blip r:embed="rId4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5" name="文本框 44"/>
                  <p:cNvSpPr txBox="1"/>
                  <p:nvPr>
                    <p:custDataLst>
                      <p:tags r:id="rId5"/>
                    </p:custDataLst>
                  </p:nvPr>
                </p:nvSpPr>
                <p:spPr>
                  <a:xfrm>
                    <a:off x="14588" y="8201"/>
                    <a:ext cx="2131" cy="72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+mj-lt"/>
                              <a:cs typeface="Cambria Math" panose="02040503050406030204" charset="0"/>
                              <a:sym typeface="+mn-ea"/>
                            </a:rPr>
                            <m:t>≥</m:t>
                          </m:r>
                          <m:r>
                            <m:rPr>
                              <m:nor/>
                            </m:r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+mj-lt"/>
                              <a:cs typeface="Cambria Math" panose="02040503050406030204" charset="0"/>
                              <a:sym typeface="+mn-ea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+mj-lt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a</m:t>
                          </m:r>
                        </m:oMath>
                      </m:oMathPara>
                    </a14:m>
                    <a:endParaRPr lang="en-US" altLang="zh-CN" sz="2400" b="1" i="1" dirty="0">
                      <a:solidFill>
                        <a:srgbClr val="FF0000"/>
                      </a:solidFill>
                      <a:latin typeface="+mj-lt"/>
                      <a:ea typeface="黑体" panose="02010609060101010101" pitchFamily="49" charset="-122"/>
                      <a:cs typeface="Cambria Math" panose="02040503050406030204" charset="0"/>
                      <a:sym typeface="+mn-ea"/>
                    </a:endParaRPr>
                  </a:p>
                </p:txBody>
              </p:sp>
            </mc:Choice>
            <mc:Fallback>
              <p:sp>
                <p:nvSpPr>
                  <p:cNvPr id="45" name="文本框 4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14588" y="8201"/>
                    <a:ext cx="2131" cy="725"/>
                  </a:xfrm>
                  <a:prstGeom prst="rect">
                    <a:avLst/>
                  </a:prstGeom>
                  <a:blipFill rotWithShape="1">
                    <a:blip r:embed="rId7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6" name="文本框 45"/>
                  <p:cNvSpPr txBox="1"/>
                  <p:nvPr/>
                </p:nvSpPr>
                <p:spPr>
                  <a:xfrm>
                    <a:off x="14564" y="6808"/>
                    <a:ext cx="2131" cy="72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+mj-lt"/>
                              <a:sym typeface="+mn-ea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0000"/>
                              </a:solidFill>
                              <a:latin typeface="+mj-lt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&gt;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+mj-lt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+mj-lt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a</m:t>
                          </m:r>
                        </m:oMath>
                      </m:oMathPara>
                    </a14:m>
                    <a:endParaRPr lang="en-US" altLang="zh-CN" sz="2400" b="1" i="1" dirty="0">
                      <a:solidFill>
                        <a:srgbClr val="FF0000"/>
                      </a:solidFill>
                      <a:latin typeface="+mj-lt"/>
                      <a:ea typeface="黑体" panose="02010609060101010101" pitchFamily="49" charset="-122"/>
                      <a:cs typeface="Cambria Math" panose="02040503050406030204" charset="0"/>
                      <a:sym typeface="+mn-ea"/>
                    </a:endParaRPr>
                  </a:p>
                </p:txBody>
              </p:sp>
            </mc:Choice>
            <mc:Fallback>
              <p:sp>
                <p:nvSpPr>
                  <p:cNvPr id="46" name="文本框 4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564" y="6808"/>
                    <a:ext cx="2131" cy="725"/>
                  </a:xfrm>
                  <a:prstGeom prst="rect">
                    <a:avLst/>
                  </a:prstGeom>
                  <a:blipFill rotWithShape="1">
                    <a:blip r:embed="rId8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5" name="组合 14"/>
            <p:cNvGrpSpPr/>
            <p:nvPr/>
          </p:nvGrpSpPr>
          <p:grpSpPr>
            <a:xfrm>
              <a:off x="7502" y="7268"/>
              <a:ext cx="4339" cy="800"/>
              <a:chOff x="11145" y="5017"/>
              <a:chExt cx="4339" cy="800"/>
            </a:xfrm>
          </p:grpSpPr>
          <p:cxnSp>
            <p:nvCxnSpPr>
              <p:cNvPr id="40" name="直接箭头连接符 39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11145" y="5187"/>
                <a:ext cx="4339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prstDash val="solid"/>
                <a:headEnd type="none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>
                <p:custDataLst>
                  <p:tags r:id="rId10"/>
                </p:custDataLst>
              </p:nvPr>
            </p:nvCxnSpPr>
            <p:spPr>
              <a:xfrm flipH="1">
                <a:off x="12958" y="5017"/>
                <a:ext cx="0" cy="17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2" name="文本框 41"/>
                  <p:cNvSpPr txBox="1"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12656" y="5187"/>
                    <a:ext cx="659" cy="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sz="2000" b="1" i="1" smtClean="0">
                              <a:latin typeface="Cambria Math" panose="02040503050406030204" charset="0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𝒂</m:t>
                          </m:r>
                        </m:oMath>
                      </m:oMathPara>
                    </a14:m>
                    <a:endParaRPr lang="en-US" altLang="zh-CN" sz="2000" b="1" i="1" dirty="0">
                      <a:latin typeface="Times New Roman" panose="02020603050405020304"/>
                      <a:ea typeface="黑体" panose="02010609060101010101" pitchFamily="49" charset="-122"/>
                      <a:cs typeface="Cambria Math" panose="02040503050406030204" charset="0"/>
                      <a:sym typeface="+mn-ea"/>
                    </a:endParaRPr>
                  </a:p>
                </p:txBody>
              </p:sp>
            </mc:Choice>
            <mc:Fallback>
              <p:sp>
                <p:nvSpPr>
                  <p:cNvPr id="42" name="文本框 4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12656" y="5187"/>
                    <a:ext cx="659" cy="630"/>
                  </a:xfrm>
                  <a:prstGeom prst="rect">
                    <a:avLst/>
                  </a:prstGeom>
                  <a:blipFill rotWithShape="1">
                    <a:blip r:embed="rId13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6" name="组合 15"/>
            <p:cNvGrpSpPr/>
            <p:nvPr/>
          </p:nvGrpSpPr>
          <p:grpSpPr>
            <a:xfrm>
              <a:off x="7557" y="6875"/>
              <a:ext cx="1871" cy="676"/>
              <a:chOff x="7728" y="5981"/>
              <a:chExt cx="1871" cy="676"/>
            </a:xfrm>
          </p:grpSpPr>
          <p:cxnSp>
            <p:nvCxnSpPr>
              <p:cNvPr id="38" name="肘形连接符 61"/>
              <p:cNvCxnSpPr>
                <a:stCxn id="39" idx="0"/>
              </p:cNvCxnSpPr>
              <p:nvPr>
                <p:custDataLst>
                  <p:tags r:id="rId14"/>
                </p:custDataLst>
              </p:nvPr>
            </p:nvCxnSpPr>
            <p:spPr>
              <a:xfrm rot="16200000" flipV="1">
                <a:off x="8382" y="5326"/>
                <a:ext cx="449" cy="1758"/>
              </a:xfrm>
              <a:prstGeom prst="bentConnector2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>
                <p:custDataLst>
                  <p:tags r:id="rId15"/>
                </p:custDataLst>
              </p:nvPr>
            </p:nvSpPr>
            <p:spPr>
              <a:xfrm>
                <a:off x="9372" y="6430"/>
                <a:ext cx="227" cy="2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476" y="8711"/>
              <a:ext cx="4339" cy="800"/>
              <a:chOff x="11145" y="5017"/>
              <a:chExt cx="4339" cy="800"/>
            </a:xfrm>
          </p:grpSpPr>
          <p:cxnSp>
            <p:nvCxnSpPr>
              <p:cNvPr id="35" name="直接箭头连接符 34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11145" y="5187"/>
                <a:ext cx="4339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prstDash val="solid"/>
                <a:headEnd type="none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2958" y="5017"/>
                <a:ext cx="0" cy="17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7" name="文本框 36"/>
                  <p:cNvSpPr txBox="1"/>
                  <p:nvPr>
                    <p:custDataLst>
                      <p:tags r:id="rId18"/>
                    </p:custDataLst>
                  </p:nvPr>
                </p:nvSpPr>
                <p:spPr>
                  <a:xfrm>
                    <a:off x="12656" y="5187"/>
                    <a:ext cx="659" cy="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sz="2000" b="1" i="1" smtClean="0">
                              <a:latin typeface="Cambria Math" panose="02040503050406030204" charset="0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𝒂</m:t>
                          </m:r>
                        </m:oMath>
                      </m:oMathPara>
                    </a14:m>
                    <a:endParaRPr lang="en-US" altLang="zh-CN" sz="2000" b="1" i="1" dirty="0">
                      <a:latin typeface="Times New Roman" panose="02020603050405020304"/>
                      <a:ea typeface="黑体" panose="02010609060101010101" pitchFamily="49" charset="-122"/>
                      <a:cs typeface="Cambria Math" panose="02040503050406030204" charset="0"/>
                      <a:sym typeface="+mn-ea"/>
                    </a:endParaRPr>
                  </a:p>
                </p:txBody>
              </p:sp>
            </mc:Choice>
            <mc:Fallback>
              <p:sp>
                <p:nvSpPr>
                  <p:cNvPr id="37" name="文本框 3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>
                    <p:custDataLst>
                      <p:tags r:id="rId19"/>
                    </p:custDataLst>
                  </p:nvPr>
                </p:nvSpPr>
                <p:spPr>
                  <a:xfrm>
                    <a:off x="12656" y="5187"/>
                    <a:ext cx="659" cy="630"/>
                  </a:xfrm>
                  <a:prstGeom prst="rect">
                    <a:avLst/>
                  </a:prstGeom>
                  <a:blipFill rotWithShape="1">
                    <a:blip r:embed="rId13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8" name="组合 17"/>
            <p:cNvGrpSpPr/>
            <p:nvPr/>
          </p:nvGrpSpPr>
          <p:grpSpPr>
            <a:xfrm>
              <a:off x="7557" y="8349"/>
              <a:ext cx="1845" cy="645"/>
              <a:chOff x="7754" y="6012"/>
              <a:chExt cx="1845" cy="645"/>
            </a:xfrm>
          </p:grpSpPr>
          <p:cxnSp>
            <p:nvCxnSpPr>
              <p:cNvPr id="33" name="肘形连接符 40"/>
              <p:cNvCxnSpPr>
                <a:stCxn id="34" idx="0"/>
              </p:cNvCxnSpPr>
              <p:nvPr>
                <p:custDataLst>
                  <p:tags r:id="rId20"/>
                </p:custDataLst>
              </p:nvPr>
            </p:nvCxnSpPr>
            <p:spPr>
              <a:xfrm rot="16200000" flipV="1">
                <a:off x="8411" y="5355"/>
                <a:ext cx="418" cy="1732"/>
              </a:xfrm>
              <a:prstGeom prst="bentConnector2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椭圆 33"/>
              <p:cNvSpPr/>
              <p:nvPr>
                <p:custDataLst>
                  <p:tags r:id="rId21"/>
                </p:custDataLst>
              </p:nvPr>
            </p:nvSpPr>
            <p:spPr>
              <a:xfrm>
                <a:off x="9372" y="643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2648" y="8685"/>
              <a:ext cx="4339" cy="800"/>
              <a:chOff x="11145" y="5017"/>
              <a:chExt cx="4339" cy="800"/>
            </a:xfrm>
          </p:grpSpPr>
          <p:cxnSp>
            <p:nvCxnSpPr>
              <p:cNvPr id="30" name="直接箭头连接符 29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11145" y="5187"/>
                <a:ext cx="4339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prstDash val="solid"/>
                <a:headEnd type="none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12958" y="5017"/>
                <a:ext cx="0" cy="17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2" name="文本框 31"/>
                  <p:cNvSpPr txBox="1"/>
                  <p:nvPr>
                    <p:custDataLst>
                      <p:tags r:id="rId24"/>
                    </p:custDataLst>
                  </p:nvPr>
                </p:nvSpPr>
                <p:spPr>
                  <a:xfrm>
                    <a:off x="12656" y="5187"/>
                    <a:ext cx="659" cy="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sz="2000" b="1" i="1" smtClean="0">
                              <a:latin typeface="Cambria Math" panose="02040503050406030204" charset="0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𝒂</m:t>
                          </m:r>
                        </m:oMath>
                      </m:oMathPara>
                    </a14:m>
                    <a:endParaRPr lang="en-US" altLang="zh-CN" sz="2000" b="1" i="1" dirty="0">
                      <a:latin typeface="Times New Roman" panose="02020603050405020304"/>
                      <a:ea typeface="黑体" panose="02010609060101010101" pitchFamily="49" charset="-122"/>
                      <a:cs typeface="Cambria Math" panose="02040503050406030204" charset="0"/>
                      <a:sym typeface="+mn-ea"/>
                    </a:endParaRPr>
                  </a:p>
                </p:txBody>
              </p:sp>
            </mc:Choice>
            <mc:Fallback>
              <p:sp>
                <p:nvSpPr>
                  <p:cNvPr id="32" name="文本框 3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>
                    <p:custDataLst>
                      <p:tags r:id="rId25"/>
                    </p:custDataLst>
                  </p:nvPr>
                </p:nvSpPr>
                <p:spPr>
                  <a:xfrm>
                    <a:off x="12656" y="5187"/>
                    <a:ext cx="659" cy="630"/>
                  </a:xfrm>
                  <a:prstGeom prst="rect">
                    <a:avLst/>
                  </a:prstGeom>
                  <a:blipFill rotWithShape="1">
                    <a:blip r:embed="rId13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0" name="组合 19"/>
            <p:cNvGrpSpPr/>
            <p:nvPr/>
          </p:nvGrpSpPr>
          <p:grpSpPr>
            <a:xfrm>
              <a:off x="14347" y="8236"/>
              <a:ext cx="2509" cy="732"/>
              <a:chOff x="9372" y="5925"/>
              <a:chExt cx="2509" cy="732"/>
            </a:xfrm>
          </p:grpSpPr>
          <p:cxnSp>
            <p:nvCxnSpPr>
              <p:cNvPr id="28" name="肘形连接符 52"/>
              <p:cNvCxnSpPr>
                <a:stCxn id="29" idx="0"/>
              </p:cNvCxnSpPr>
              <p:nvPr>
                <p:custDataLst>
                  <p:tags r:id="rId26"/>
                </p:custDataLst>
              </p:nvPr>
            </p:nvCxnSpPr>
            <p:spPr>
              <a:xfrm rot="16200000">
                <a:off x="10430" y="4980"/>
                <a:ext cx="506" cy="2395"/>
              </a:xfrm>
              <a:prstGeom prst="bentConnector2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/>
              <p:cNvSpPr/>
              <p:nvPr>
                <p:custDataLst>
                  <p:tags r:id="rId27"/>
                </p:custDataLst>
              </p:nvPr>
            </p:nvSpPr>
            <p:spPr>
              <a:xfrm>
                <a:off x="9372" y="643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2622" y="7250"/>
              <a:ext cx="4339" cy="800"/>
              <a:chOff x="11145" y="5017"/>
              <a:chExt cx="4339" cy="800"/>
            </a:xfrm>
          </p:grpSpPr>
          <p:cxnSp>
            <p:nvCxnSpPr>
              <p:cNvPr id="25" name="直接箭头连接符 24"/>
              <p:cNvCxnSpPr/>
              <p:nvPr>
                <p:custDataLst>
                  <p:tags r:id="rId28"/>
                </p:custDataLst>
              </p:nvPr>
            </p:nvCxnSpPr>
            <p:spPr>
              <a:xfrm>
                <a:off x="11145" y="5187"/>
                <a:ext cx="4339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prstDash val="solid"/>
                <a:headEnd type="none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>
                <p:custDataLst>
                  <p:tags r:id="rId29"/>
                </p:custDataLst>
              </p:nvPr>
            </p:nvCxnSpPr>
            <p:spPr>
              <a:xfrm flipH="1">
                <a:off x="12958" y="5017"/>
                <a:ext cx="0" cy="17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7" name="文本框 26"/>
                  <p:cNvSpPr txBox="1"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12656" y="5187"/>
                    <a:ext cx="659" cy="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sz="2000" b="1" i="1" smtClean="0">
                              <a:latin typeface="Cambria Math" panose="02040503050406030204" charset="0"/>
                              <a:ea typeface="黑体" panose="02010609060101010101" pitchFamily="49" charset="-122"/>
                              <a:cs typeface="Cambria Math" panose="02040503050406030204" charset="0"/>
                              <a:sym typeface="+mn-ea"/>
                            </a:rPr>
                            <m:t>𝒂</m:t>
                          </m:r>
                        </m:oMath>
                      </m:oMathPara>
                    </a14:m>
                    <a:endParaRPr lang="en-US" altLang="zh-CN" sz="2000" b="1" i="1" dirty="0">
                      <a:latin typeface="Times New Roman" panose="02020603050405020304"/>
                      <a:ea typeface="黑体" panose="02010609060101010101" pitchFamily="49" charset="-122"/>
                      <a:cs typeface="Cambria Math" panose="02040503050406030204" charset="0"/>
                      <a:sym typeface="+mn-ea"/>
                    </a:endParaRPr>
                  </a:p>
                </p:txBody>
              </p:sp>
            </mc:Choice>
            <mc:Fallback>
              <p:sp>
                <p:nvSpPr>
                  <p:cNvPr id="27" name="文本框 2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>
                    <p:custDataLst>
                      <p:tags r:id="rId31"/>
                    </p:custDataLst>
                  </p:nvPr>
                </p:nvSpPr>
                <p:spPr>
                  <a:xfrm>
                    <a:off x="12656" y="5187"/>
                    <a:ext cx="659" cy="630"/>
                  </a:xfrm>
                  <a:prstGeom prst="rect">
                    <a:avLst/>
                  </a:prstGeom>
                  <a:blipFill rotWithShape="1">
                    <a:blip r:embed="rId13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3" name="组合 22"/>
            <p:cNvGrpSpPr/>
            <p:nvPr/>
          </p:nvGrpSpPr>
          <p:grpSpPr>
            <a:xfrm>
              <a:off x="14321" y="6875"/>
              <a:ext cx="2534" cy="658"/>
              <a:chOff x="9372" y="5999"/>
              <a:chExt cx="2534" cy="658"/>
            </a:xfrm>
          </p:grpSpPr>
          <p:cxnSp>
            <p:nvCxnSpPr>
              <p:cNvPr id="24" name="肘形连接符 67"/>
              <p:cNvCxnSpPr>
                <a:stCxn id="24" idx="0"/>
              </p:cNvCxnSpPr>
              <p:nvPr>
                <p:custDataLst>
                  <p:tags r:id="rId32"/>
                </p:custDataLst>
              </p:nvPr>
            </p:nvCxnSpPr>
            <p:spPr>
              <a:xfrm rot="16200000">
                <a:off x="10480" y="5004"/>
                <a:ext cx="431" cy="2421"/>
              </a:xfrm>
              <a:prstGeom prst="bentConnector2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椭圆 9"/>
              <p:cNvSpPr/>
              <p:nvPr>
                <p:custDataLst>
                  <p:tags r:id="rId33"/>
                </p:custDataLst>
              </p:nvPr>
            </p:nvSpPr>
            <p:spPr>
              <a:xfrm>
                <a:off x="9372" y="6430"/>
                <a:ext cx="227" cy="2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218008"/>
            <a:ext cx="5596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一元一次不等式组的解集的概念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592" y="987574"/>
            <a:ext cx="7185025" cy="830997"/>
          </a:xfrm>
          <a:prstGeom prst="rect">
            <a:avLst/>
          </a:prstGeom>
          <a:solidFill>
            <a:srgbClr val="E7F9F4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一元一次不等式组中</a:t>
            </a:r>
            <a:r>
              <a:rPr lang="zh-CN" altLang="en-US" sz="2400" b="1" dirty="0">
                <a:solidFill>
                  <a:srgbClr val="0066FF"/>
                </a:solidFill>
                <a:latin typeface="+mn-ea"/>
              </a:rPr>
              <a:t>各个不等式的解集的公共部分</a:t>
            </a:r>
            <a:r>
              <a:rPr lang="zh-CN" altLang="en-US" sz="2400" b="1" dirty="0">
                <a:latin typeface="+mn-ea"/>
              </a:rPr>
              <a:t>，叫作这个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一元一次不等式组的解集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6" y="2139702"/>
            <a:ext cx="5596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解一元一次不等式组的基本步骤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3824" y="2859782"/>
            <a:ext cx="6696744" cy="136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7030A0"/>
                </a:solidFill>
                <a:latin typeface="+mn-ea"/>
              </a:rPr>
              <a:t>(1)</a:t>
            </a:r>
            <a:r>
              <a:rPr lang="zh-CN" altLang="en-US" sz="2400" b="1" dirty="0">
                <a:solidFill>
                  <a:srgbClr val="7030A0"/>
                </a:solidFill>
                <a:latin typeface="+mn-ea"/>
              </a:rPr>
              <a:t>分别求出不等式组中各个不等式的解集；</a:t>
            </a:r>
            <a:endParaRPr lang="en-US" altLang="zh-CN" sz="2400" b="1" dirty="0">
              <a:solidFill>
                <a:srgbClr val="7030A0"/>
              </a:solidFill>
              <a:latin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7030A0"/>
                </a:solidFill>
                <a:latin typeface="+mn-ea"/>
              </a:rPr>
              <a:t>(2)</a:t>
            </a:r>
            <a:r>
              <a:rPr lang="zh-CN" altLang="en-US" sz="2400" b="1" dirty="0">
                <a:solidFill>
                  <a:srgbClr val="7030A0"/>
                </a:solidFill>
                <a:latin typeface="+mn-ea"/>
              </a:rPr>
              <a:t>在同一条数轴上画出这些不等式的解集；</a:t>
            </a:r>
            <a:endParaRPr lang="en-US" altLang="zh-CN" sz="2400" b="1" dirty="0">
              <a:solidFill>
                <a:srgbClr val="7030A0"/>
              </a:solidFill>
              <a:latin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7030A0"/>
                </a:solidFill>
                <a:latin typeface="+mn-ea"/>
              </a:rPr>
              <a:t>(3)</a:t>
            </a:r>
            <a:r>
              <a:rPr lang="zh-CN" altLang="en-US" sz="2400" b="1" dirty="0">
                <a:solidFill>
                  <a:srgbClr val="7030A0"/>
                </a:solidFill>
                <a:latin typeface="+mn-ea"/>
              </a:rPr>
              <a:t>找出它们的公共部分，写出不等式组的解集。</a:t>
            </a:r>
            <a:endParaRPr lang="zh-CN" altLang="en-US" sz="2400" b="1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KSO_WM_BEAUTIFY_FLAG" val=""/>
  <p:tag name="KSO_WM_DIAGRAM_VIRTUALLY_FRAME" val="{&quot;height&quot;:358.15,&quot;left&quot;:74,&quot;top&quot;:153.25,&quot;width&quot;:847.05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  <p:tag name="KSO_WM_DIAGRAM_VIRTUALLY_FRAME" val="{&quot;height&quot;:358.15,&quot;left&quot;:74,&quot;top&quot;:153.25,&quot;width&quot;:847.05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2806</Words>
  <Application>WPS 演示</Application>
  <PresentationFormat>全屏显示(16:9)</PresentationFormat>
  <Paragraphs>349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23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黑体</vt:lpstr>
      <vt:lpstr>华文中宋</vt:lpstr>
      <vt:lpstr>微软雅黑</vt:lpstr>
      <vt:lpstr>阿里巴巴普惠体 H</vt:lpstr>
      <vt:lpstr>楷体</vt:lpstr>
      <vt:lpstr>Cambria Math</vt:lpstr>
      <vt:lpstr>Times New Roman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7</cp:revision>
  <dcterms:created xsi:type="dcterms:W3CDTF">2018-12-07T09:49:00Z</dcterms:created>
  <dcterms:modified xsi:type="dcterms:W3CDTF">2026-01-09T00:16:28Z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23696D18498F4DA7B4E260068358CA35_12</vt:lpwstr>
  </property>
</Properties>
</file>