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bin" ContentType="application/vnd.openxmlformats-officedocument.oleObject"/>
  <Default Extension="wmf" ContentType="image/x-wm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</p:sldMasterIdLst>
  <p:notesMasterIdLst>
    <p:notesMasterId r:id="rId4"/>
  </p:notesMasterIdLst>
  <p:sldIdLst>
    <p:sldId id="256" r:id="rId3"/>
    <p:sldId id="301" r:id="rId5"/>
    <p:sldId id="315" r:id="rId6"/>
    <p:sldId id="311" r:id="rId7"/>
    <p:sldId id="337" r:id="rId8"/>
    <p:sldId id="340" r:id="rId9"/>
    <p:sldId id="341" r:id="rId10"/>
    <p:sldId id="320" r:id="rId11"/>
    <p:sldId id="343" r:id="rId12"/>
    <p:sldId id="344" r:id="rId13"/>
    <p:sldId id="308" r:id="rId14"/>
    <p:sldId id="318" r:id="rId15"/>
    <p:sldId id="309" r:id="rId16"/>
    <p:sldId id="307" r:id="rId17"/>
    <p:sldId id="303" r:id="rId18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6FF"/>
    <a:srgbClr val="0033CC"/>
    <a:srgbClr val="FDFEDA"/>
    <a:srgbClr val="FFFECD"/>
    <a:srgbClr val="FEF6DA"/>
    <a:srgbClr val="56B5DA"/>
    <a:srgbClr val="FFFFFF"/>
    <a:srgbClr val="7F7F7F"/>
    <a:srgbClr val="273045"/>
    <a:srgbClr val="171B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2"/>
    <p:restoredTop sz="96314" autoAdjust="0"/>
  </p:normalViewPr>
  <p:slideViewPr>
    <p:cSldViewPr>
      <p:cViewPr varScale="1">
        <p:scale>
          <a:sx n="143" d="100"/>
          <a:sy n="143" d="100"/>
        </p:scale>
        <p:origin x="126" y="234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3A6932C-E8B6-44D0-A35E-BAED5439DF3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5F5F7FE-2425-41AE-92C3-64087D421983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F5F7FE-2425-41AE-92C3-64087D4219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F5F7FE-2425-41AE-92C3-64087D4219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等腰三角形 6"/>
          <p:cNvSpPr/>
          <p:nvPr userDrawn="1"/>
        </p:nvSpPr>
        <p:spPr>
          <a:xfrm rot="5400000">
            <a:off x="-169752" y="169753"/>
            <a:ext cx="4227936" cy="3888432"/>
          </a:xfrm>
          <a:prstGeom prst="triangle">
            <a:avLst>
              <a:gd name="adj" fmla="val 0"/>
            </a:avLst>
          </a:prstGeom>
          <a:solidFill>
            <a:srgbClr val="2730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矩形 7"/>
          <p:cNvSpPr/>
          <p:nvPr userDrawn="1"/>
        </p:nvSpPr>
        <p:spPr>
          <a:xfrm rot="18900000">
            <a:off x="1675926" y="618677"/>
            <a:ext cx="443459" cy="443459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9" name="矩形 8"/>
          <p:cNvSpPr/>
          <p:nvPr userDrawn="1"/>
        </p:nvSpPr>
        <p:spPr>
          <a:xfrm rot="18900000">
            <a:off x="1218202" y="1969952"/>
            <a:ext cx="288032" cy="288032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矩形 9"/>
          <p:cNvSpPr/>
          <p:nvPr userDrawn="1"/>
        </p:nvSpPr>
        <p:spPr>
          <a:xfrm rot="18900000">
            <a:off x="526632" y="1152871"/>
            <a:ext cx="450432" cy="45043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>
              <a:cs typeface="+mn-ea"/>
              <a:sym typeface="+mn-lt"/>
            </a:endParaRPr>
          </a:p>
          <a:p>
            <a:pPr algn="ctr"/>
            <a:endParaRPr lang="en-US" altLang="zh-CN" dirty="0">
              <a:cs typeface="+mn-ea"/>
              <a:sym typeface="+mn-lt"/>
            </a:endParaRPr>
          </a:p>
          <a:p>
            <a:pPr algn="ctr"/>
            <a:endParaRPr lang="en-US" altLang="zh-CN" dirty="0">
              <a:cs typeface="+mn-ea"/>
              <a:sym typeface="+mn-lt"/>
            </a:endParaRPr>
          </a:p>
          <a:p>
            <a:pPr algn="ctr"/>
            <a:endParaRPr lang="en-US" altLang="zh-CN" dirty="0">
              <a:cs typeface="+mn-ea"/>
              <a:sym typeface="+mn-lt"/>
            </a:endParaRPr>
          </a:p>
          <a:p>
            <a:pPr algn="ctr"/>
            <a:endParaRPr lang="en-US" altLang="zh-CN" dirty="0">
              <a:cs typeface="+mn-ea"/>
              <a:sym typeface="+mn-lt"/>
            </a:endParaRPr>
          </a:p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1" name="矩形 10"/>
          <p:cNvSpPr/>
          <p:nvPr userDrawn="1"/>
        </p:nvSpPr>
        <p:spPr>
          <a:xfrm rot="18900000">
            <a:off x="566624" y="1447533"/>
            <a:ext cx="397532" cy="397532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矩形 11"/>
          <p:cNvSpPr/>
          <p:nvPr userDrawn="1"/>
        </p:nvSpPr>
        <p:spPr>
          <a:xfrm rot="18900000">
            <a:off x="3067483" y="470465"/>
            <a:ext cx="288032" cy="144016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矩形 12"/>
          <p:cNvSpPr/>
          <p:nvPr userDrawn="1"/>
        </p:nvSpPr>
        <p:spPr>
          <a:xfrm rot="18900000">
            <a:off x="3198605" y="1933205"/>
            <a:ext cx="544052" cy="54405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矩形 13"/>
          <p:cNvSpPr/>
          <p:nvPr userDrawn="1"/>
        </p:nvSpPr>
        <p:spPr>
          <a:xfrm rot="18900000">
            <a:off x="2826103" y="1368225"/>
            <a:ext cx="272026" cy="272026"/>
          </a:xfrm>
          <a:prstGeom prst="rect">
            <a:avLst/>
          </a:prstGeom>
          <a:solidFill>
            <a:srgbClr val="273045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5" name="矩形 14"/>
          <p:cNvSpPr/>
          <p:nvPr userDrawn="1"/>
        </p:nvSpPr>
        <p:spPr>
          <a:xfrm rot="18900000">
            <a:off x="3210016" y="2373976"/>
            <a:ext cx="272026" cy="272026"/>
          </a:xfrm>
          <a:prstGeom prst="rect">
            <a:avLst/>
          </a:prstGeom>
          <a:solidFill>
            <a:srgbClr val="273045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矩形 15"/>
          <p:cNvSpPr/>
          <p:nvPr userDrawn="1"/>
        </p:nvSpPr>
        <p:spPr>
          <a:xfrm rot="18900000">
            <a:off x="1998752" y="1636898"/>
            <a:ext cx="470822" cy="470822"/>
          </a:xfrm>
          <a:prstGeom prst="rect">
            <a:avLst/>
          </a:prstGeom>
          <a:solidFill>
            <a:schemeClr val="bg1">
              <a:lumMod val="8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7" name="组合 16"/>
          <p:cNvGrpSpPr/>
          <p:nvPr userDrawn="1"/>
        </p:nvGrpSpPr>
        <p:grpSpPr>
          <a:xfrm>
            <a:off x="478188" y="2491941"/>
            <a:ext cx="1604068" cy="1825962"/>
            <a:chOff x="478188" y="2491941"/>
            <a:chExt cx="1604068" cy="1825962"/>
          </a:xfrm>
        </p:grpSpPr>
        <p:sp>
          <p:nvSpPr>
            <p:cNvPr id="18" name="矩形 17"/>
            <p:cNvSpPr/>
            <p:nvPr/>
          </p:nvSpPr>
          <p:spPr>
            <a:xfrm rot="18900000">
              <a:off x="478188" y="2741565"/>
              <a:ext cx="732139" cy="732139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 rot="18900000">
              <a:off x="1444626" y="3204415"/>
              <a:ext cx="606878" cy="60687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 rot="18900000">
              <a:off x="1241886" y="3051907"/>
              <a:ext cx="377718" cy="37771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 rot="18900000">
              <a:off x="1210483" y="3663338"/>
              <a:ext cx="654565" cy="654565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 rot="18900000">
              <a:off x="956846" y="3117753"/>
              <a:ext cx="654565" cy="654565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 rot="18900000">
              <a:off x="1240646" y="2491941"/>
              <a:ext cx="841610" cy="84161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4" name="组合 23"/>
          <p:cNvGrpSpPr/>
          <p:nvPr userDrawn="1"/>
        </p:nvGrpSpPr>
        <p:grpSpPr>
          <a:xfrm>
            <a:off x="8010071" y="4323214"/>
            <a:ext cx="845241" cy="620356"/>
            <a:chOff x="7789817" y="4257180"/>
            <a:chExt cx="845241" cy="620356"/>
          </a:xfrm>
        </p:grpSpPr>
        <p:grpSp>
          <p:nvGrpSpPr>
            <p:cNvPr id="25" name="组合 24"/>
            <p:cNvGrpSpPr/>
            <p:nvPr/>
          </p:nvGrpSpPr>
          <p:grpSpPr>
            <a:xfrm>
              <a:off x="8306276" y="4330865"/>
              <a:ext cx="328782" cy="303293"/>
              <a:chOff x="8349677" y="4284250"/>
              <a:chExt cx="600042" cy="553523"/>
            </a:xfrm>
          </p:grpSpPr>
          <p:sp>
            <p:nvSpPr>
              <p:cNvPr id="29" name="矩形 28"/>
              <p:cNvSpPr/>
              <p:nvPr/>
            </p:nvSpPr>
            <p:spPr>
              <a:xfrm rot="18900000">
                <a:off x="8349677" y="4284250"/>
                <a:ext cx="272026" cy="272026"/>
              </a:xfrm>
              <a:prstGeom prst="rect">
                <a:avLst/>
              </a:prstGeom>
              <a:solidFill>
                <a:srgbClr val="27304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0" name="矩形 29"/>
              <p:cNvSpPr/>
              <p:nvPr/>
            </p:nvSpPr>
            <p:spPr>
              <a:xfrm rot="18900000">
                <a:off x="8724654" y="4612708"/>
                <a:ext cx="225065" cy="225065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26" name="矩形 25"/>
            <p:cNvSpPr/>
            <p:nvPr/>
          </p:nvSpPr>
          <p:spPr>
            <a:xfrm rot="8100000">
              <a:off x="7789817" y="4339105"/>
              <a:ext cx="264135" cy="264135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 rot="8100000">
              <a:off x="8102733" y="4745468"/>
              <a:ext cx="132068" cy="132068"/>
            </a:xfrm>
            <a:prstGeom prst="rect">
              <a:avLst/>
            </a:prstGeom>
            <a:solidFill>
              <a:srgbClr val="273045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 rot="8100000">
              <a:off x="7916345" y="4257180"/>
              <a:ext cx="132068" cy="132068"/>
            </a:xfrm>
            <a:prstGeom prst="rect">
              <a:avLst/>
            </a:prstGeom>
            <a:solidFill>
              <a:srgbClr val="273045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31" name="组合 30"/>
          <p:cNvGrpSpPr/>
          <p:nvPr userDrawn="1"/>
        </p:nvGrpSpPr>
        <p:grpSpPr>
          <a:xfrm>
            <a:off x="3346029" y="-367929"/>
            <a:ext cx="1237092" cy="1436232"/>
            <a:chOff x="3288977" y="-263355"/>
            <a:chExt cx="1237092" cy="1436232"/>
          </a:xfrm>
        </p:grpSpPr>
        <p:cxnSp>
          <p:nvCxnSpPr>
            <p:cNvPr id="32" name="直接连接符 31"/>
            <p:cNvCxnSpPr/>
            <p:nvPr/>
          </p:nvCxnSpPr>
          <p:spPr>
            <a:xfrm flipV="1">
              <a:off x="3685663" y="-263355"/>
              <a:ext cx="840406" cy="840406"/>
            </a:xfrm>
            <a:prstGeom prst="line">
              <a:avLst/>
            </a:prstGeom>
            <a:ln w="12700">
              <a:solidFill>
                <a:srgbClr val="27304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 flipV="1">
              <a:off x="3288977" y="332471"/>
              <a:ext cx="840406" cy="840406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34" name="直接连接符 33"/>
          <p:cNvCxnSpPr/>
          <p:nvPr userDrawn="1"/>
        </p:nvCxnSpPr>
        <p:spPr>
          <a:xfrm flipV="1">
            <a:off x="401078" y="4725733"/>
            <a:ext cx="840406" cy="840406"/>
          </a:xfrm>
          <a:prstGeom prst="line">
            <a:avLst/>
          </a:prstGeom>
          <a:ln w="12700">
            <a:solidFill>
              <a:srgbClr val="27304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矩形 34"/>
          <p:cNvSpPr/>
          <p:nvPr userDrawn="1"/>
        </p:nvSpPr>
        <p:spPr>
          <a:xfrm rot="18900000">
            <a:off x="1044499" y="3248316"/>
            <a:ext cx="393968" cy="393968"/>
          </a:xfrm>
          <a:prstGeom prst="rect">
            <a:avLst/>
          </a:prstGeom>
          <a:solidFill>
            <a:srgbClr val="273045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 userDrawn="1"/>
        </p:nvGrpSpPr>
        <p:grpSpPr>
          <a:xfrm rot="2181050">
            <a:off x="201564" y="224263"/>
            <a:ext cx="497939" cy="480855"/>
            <a:chOff x="1935287" y="2046176"/>
            <a:chExt cx="836513" cy="807813"/>
          </a:xfrm>
        </p:grpSpPr>
        <p:sp>
          <p:nvSpPr>
            <p:cNvPr id="7" name="矩形 6"/>
            <p:cNvSpPr/>
            <p:nvPr/>
          </p:nvSpPr>
          <p:spPr>
            <a:xfrm rot="16200000">
              <a:off x="2676139" y="2171589"/>
              <a:ext cx="127547" cy="63774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8" name="组合 7"/>
            <p:cNvGrpSpPr/>
            <p:nvPr/>
          </p:nvGrpSpPr>
          <p:grpSpPr>
            <a:xfrm rot="18900000">
              <a:off x="1935287" y="2046176"/>
              <a:ext cx="710318" cy="807813"/>
              <a:chOff x="1935287" y="2046176"/>
              <a:chExt cx="710318" cy="807813"/>
            </a:xfrm>
          </p:grpSpPr>
          <p:sp>
            <p:nvSpPr>
              <p:cNvPr id="9" name="矩形 8"/>
              <p:cNvSpPr/>
              <p:nvPr/>
            </p:nvSpPr>
            <p:spPr>
              <a:xfrm rot="18900000">
                <a:off x="1935287" y="2156715"/>
                <a:ext cx="324208" cy="324208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" name="矩形 9"/>
              <p:cNvSpPr/>
              <p:nvPr/>
            </p:nvSpPr>
            <p:spPr>
              <a:xfrm rot="18900000">
                <a:off x="2363248" y="2361675"/>
                <a:ext cx="268739" cy="268739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" name="矩形 10"/>
              <p:cNvSpPr/>
              <p:nvPr/>
            </p:nvSpPr>
            <p:spPr>
              <a:xfrm rot="18900000">
                <a:off x="2273470" y="2294141"/>
                <a:ext cx="167263" cy="167262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" name="矩形 11"/>
              <p:cNvSpPr/>
              <p:nvPr/>
            </p:nvSpPr>
            <p:spPr>
              <a:xfrm rot="18900000">
                <a:off x="2147249" y="2323299"/>
                <a:ext cx="289856" cy="289856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" name="矩形 12"/>
              <p:cNvSpPr/>
              <p:nvPr/>
            </p:nvSpPr>
            <p:spPr>
              <a:xfrm rot="18900000">
                <a:off x="2124819" y="2380998"/>
                <a:ext cx="174458" cy="174458"/>
              </a:xfrm>
              <a:prstGeom prst="rect">
                <a:avLst/>
              </a:prstGeom>
              <a:solidFill>
                <a:srgbClr val="273045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" name="矩形 13"/>
              <p:cNvSpPr/>
              <p:nvPr/>
            </p:nvSpPr>
            <p:spPr>
              <a:xfrm rot="18900000">
                <a:off x="2272921" y="2046176"/>
                <a:ext cx="372684" cy="372684"/>
              </a:xfrm>
              <a:prstGeom prst="rect">
                <a:avLst/>
              </a:prstGeom>
              <a:solidFill>
                <a:srgbClr val="27304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" name="矩形 14"/>
              <p:cNvSpPr/>
              <p:nvPr/>
            </p:nvSpPr>
            <p:spPr>
              <a:xfrm rot="18900000">
                <a:off x="2233710" y="2575444"/>
                <a:ext cx="278545" cy="278545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 userDrawn="1"/>
        </p:nvGrpSpPr>
        <p:grpSpPr>
          <a:xfrm rot="16200000">
            <a:off x="140999" y="2271331"/>
            <a:ext cx="2741895" cy="3043516"/>
            <a:chOff x="0" y="1"/>
            <a:chExt cx="2123058" cy="2356604"/>
          </a:xfrm>
        </p:grpSpPr>
        <p:sp>
          <p:nvSpPr>
            <p:cNvPr id="6" name="等腰三角形 5"/>
            <p:cNvSpPr/>
            <p:nvPr/>
          </p:nvSpPr>
          <p:spPr>
            <a:xfrm rot="5400000">
              <a:off x="-92684" y="92685"/>
              <a:ext cx="2308425" cy="2123058"/>
            </a:xfrm>
            <a:prstGeom prst="triangle">
              <a:avLst>
                <a:gd name="adj" fmla="val 0"/>
              </a:avLst>
            </a:prstGeom>
            <a:solidFill>
              <a:srgbClr val="27304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" name="矩形 6"/>
            <p:cNvSpPr/>
            <p:nvPr/>
          </p:nvSpPr>
          <p:spPr>
            <a:xfrm rot="18900000">
              <a:off x="915044" y="337794"/>
              <a:ext cx="242126" cy="242126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 rot="18900000">
              <a:off x="665130" y="1075581"/>
              <a:ext cx="157264" cy="157264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 rot="18900000">
              <a:off x="287538" y="629460"/>
              <a:ext cx="245933" cy="245933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 rot="18900000">
              <a:off x="309373" y="790344"/>
              <a:ext cx="217050" cy="21705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 rot="18900000">
              <a:off x="1674825" y="256871"/>
              <a:ext cx="157264" cy="78632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 rot="18900000">
              <a:off x="261087" y="1496877"/>
              <a:ext cx="399743" cy="399743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 rot="18900000">
              <a:off x="788756" y="1749590"/>
              <a:ext cx="331351" cy="331351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 rot="18900000">
              <a:off x="678061" y="1666321"/>
              <a:ext cx="206232" cy="20623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 rot="18900000">
              <a:off x="522432" y="1702273"/>
              <a:ext cx="357388" cy="35738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 rot="18900000">
              <a:off x="1746417" y="1055518"/>
              <a:ext cx="297049" cy="297049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 rot="18900000">
              <a:off x="1543033" y="747042"/>
              <a:ext cx="148524" cy="148524"/>
            </a:xfrm>
            <a:prstGeom prst="rect">
              <a:avLst/>
            </a:prstGeom>
            <a:solidFill>
              <a:srgbClr val="273045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 rot="18900000">
              <a:off x="494777" y="1773414"/>
              <a:ext cx="215104" cy="215104"/>
            </a:xfrm>
            <a:prstGeom prst="rect">
              <a:avLst/>
            </a:prstGeom>
            <a:solidFill>
              <a:srgbClr val="273045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 rot="18900000">
              <a:off x="1752647" y="1296176"/>
              <a:ext cx="148524" cy="148524"/>
            </a:xfrm>
            <a:prstGeom prst="rect">
              <a:avLst/>
            </a:prstGeom>
            <a:solidFill>
              <a:srgbClr val="273045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 rot="18900000">
              <a:off x="1091305" y="893736"/>
              <a:ext cx="257066" cy="257066"/>
            </a:xfrm>
            <a:prstGeom prst="rect">
              <a:avLst/>
            </a:prstGeom>
            <a:solidFill>
              <a:schemeClr val="bg1">
                <a:lumMod val="85000"/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 rot="18900000">
              <a:off x="677384" y="1360584"/>
              <a:ext cx="459513" cy="459513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 rot="18900000">
              <a:off x="629038" y="2013164"/>
              <a:ext cx="343441" cy="343441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3" name="组合 22"/>
          <p:cNvGrpSpPr/>
          <p:nvPr userDrawn="1"/>
        </p:nvGrpSpPr>
        <p:grpSpPr>
          <a:xfrm rot="5400000">
            <a:off x="7497351" y="-83191"/>
            <a:ext cx="1583818" cy="1758045"/>
            <a:chOff x="0" y="1"/>
            <a:chExt cx="2123058" cy="2356604"/>
          </a:xfrm>
        </p:grpSpPr>
        <p:sp>
          <p:nvSpPr>
            <p:cNvPr id="24" name="等腰三角形 23"/>
            <p:cNvSpPr/>
            <p:nvPr/>
          </p:nvSpPr>
          <p:spPr>
            <a:xfrm rot="5400000">
              <a:off x="-92684" y="92685"/>
              <a:ext cx="2308425" cy="2123058"/>
            </a:xfrm>
            <a:prstGeom prst="triangle">
              <a:avLst>
                <a:gd name="adj" fmla="val 0"/>
              </a:avLst>
            </a:prstGeom>
            <a:solidFill>
              <a:srgbClr val="27304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 rot="18900000">
              <a:off x="915044" y="337794"/>
              <a:ext cx="242126" cy="242126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 rot="18900000">
              <a:off x="665130" y="1075581"/>
              <a:ext cx="157264" cy="157264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 rot="18900000">
              <a:off x="287538" y="629460"/>
              <a:ext cx="245933" cy="245933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 rot="18900000">
              <a:off x="309373" y="790344"/>
              <a:ext cx="217050" cy="21705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 rot="18900000">
              <a:off x="1674825" y="256871"/>
              <a:ext cx="157264" cy="78632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0" name="矩形 29"/>
            <p:cNvSpPr/>
            <p:nvPr/>
          </p:nvSpPr>
          <p:spPr>
            <a:xfrm rot="18900000">
              <a:off x="261087" y="1496877"/>
              <a:ext cx="399743" cy="399743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1" name="矩形 30"/>
            <p:cNvSpPr/>
            <p:nvPr/>
          </p:nvSpPr>
          <p:spPr>
            <a:xfrm rot="18900000">
              <a:off x="788756" y="1749590"/>
              <a:ext cx="331351" cy="331351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2" name="矩形 31"/>
            <p:cNvSpPr/>
            <p:nvPr/>
          </p:nvSpPr>
          <p:spPr>
            <a:xfrm rot="18900000">
              <a:off x="678061" y="1666321"/>
              <a:ext cx="206232" cy="20623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" name="矩形 32"/>
            <p:cNvSpPr/>
            <p:nvPr/>
          </p:nvSpPr>
          <p:spPr>
            <a:xfrm rot="18900000">
              <a:off x="522432" y="1702273"/>
              <a:ext cx="357388" cy="35738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4" name="矩形 33"/>
            <p:cNvSpPr/>
            <p:nvPr/>
          </p:nvSpPr>
          <p:spPr>
            <a:xfrm rot="18900000">
              <a:off x="1746417" y="1055518"/>
              <a:ext cx="297049" cy="297049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5" name="矩形 34"/>
            <p:cNvSpPr/>
            <p:nvPr/>
          </p:nvSpPr>
          <p:spPr>
            <a:xfrm rot="18900000">
              <a:off x="1543033" y="747042"/>
              <a:ext cx="148524" cy="148524"/>
            </a:xfrm>
            <a:prstGeom prst="rect">
              <a:avLst/>
            </a:prstGeom>
            <a:solidFill>
              <a:srgbClr val="273045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6" name="矩形 35"/>
            <p:cNvSpPr/>
            <p:nvPr/>
          </p:nvSpPr>
          <p:spPr>
            <a:xfrm rot="18900000">
              <a:off x="494777" y="1773414"/>
              <a:ext cx="215104" cy="215104"/>
            </a:xfrm>
            <a:prstGeom prst="rect">
              <a:avLst/>
            </a:prstGeom>
            <a:solidFill>
              <a:srgbClr val="273045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7" name="矩形 36"/>
            <p:cNvSpPr/>
            <p:nvPr/>
          </p:nvSpPr>
          <p:spPr>
            <a:xfrm rot="18900000">
              <a:off x="1752647" y="1296176"/>
              <a:ext cx="148524" cy="148524"/>
            </a:xfrm>
            <a:prstGeom prst="rect">
              <a:avLst/>
            </a:prstGeom>
            <a:solidFill>
              <a:srgbClr val="273045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8" name="矩形 37"/>
            <p:cNvSpPr/>
            <p:nvPr/>
          </p:nvSpPr>
          <p:spPr>
            <a:xfrm rot="18900000">
              <a:off x="1091305" y="893736"/>
              <a:ext cx="257066" cy="257066"/>
            </a:xfrm>
            <a:prstGeom prst="rect">
              <a:avLst/>
            </a:prstGeom>
            <a:solidFill>
              <a:schemeClr val="bg1">
                <a:lumMod val="85000"/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9" name="矩形 38"/>
            <p:cNvSpPr/>
            <p:nvPr/>
          </p:nvSpPr>
          <p:spPr>
            <a:xfrm rot="18900000">
              <a:off x="677384" y="1360584"/>
              <a:ext cx="459513" cy="459513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0" name="矩形 39"/>
            <p:cNvSpPr/>
            <p:nvPr/>
          </p:nvSpPr>
          <p:spPr>
            <a:xfrm rot="18900000">
              <a:off x="629038" y="2013164"/>
              <a:ext cx="343441" cy="343441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41" name="组合 40"/>
          <p:cNvGrpSpPr/>
          <p:nvPr userDrawn="1"/>
        </p:nvGrpSpPr>
        <p:grpSpPr>
          <a:xfrm rot="2181050">
            <a:off x="201564" y="224263"/>
            <a:ext cx="497939" cy="480855"/>
            <a:chOff x="1935287" y="2046176"/>
            <a:chExt cx="836513" cy="807813"/>
          </a:xfrm>
        </p:grpSpPr>
        <p:sp>
          <p:nvSpPr>
            <p:cNvPr id="42" name="矩形 41"/>
            <p:cNvSpPr/>
            <p:nvPr/>
          </p:nvSpPr>
          <p:spPr>
            <a:xfrm rot="16200000">
              <a:off x="2676139" y="2171589"/>
              <a:ext cx="127547" cy="63774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43" name="组合 42"/>
            <p:cNvGrpSpPr/>
            <p:nvPr/>
          </p:nvGrpSpPr>
          <p:grpSpPr>
            <a:xfrm rot="18900000">
              <a:off x="1935287" y="2046176"/>
              <a:ext cx="710318" cy="807813"/>
              <a:chOff x="1935287" y="2046176"/>
              <a:chExt cx="710318" cy="807813"/>
            </a:xfrm>
          </p:grpSpPr>
          <p:sp>
            <p:nvSpPr>
              <p:cNvPr id="44" name="矩形 43"/>
              <p:cNvSpPr/>
              <p:nvPr/>
            </p:nvSpPr>
            <p:spPr>
              <a:xfrm rot="18900000">
                <a:off x="1935287" y="2156715"/>
                <a:ext cx="324208" cy="324208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5" name="矩形 44"/>
              <p:cNvSpPr/>
              <p:nvPr/>
            </p:nvSpPr>
            <p:spPr>
              <a:xfrm rot="18900000">
                <a:off x="2363248" y="2361675"/>
                <a:ext cx="268739" cy="268739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6" name="矩形 45"/>
              <p:cNvSpPr/>
              <p:nvPr/>
            </p:nvSpPr>
            <p:spPr>
              <a:xfrm rot="18900000">
                <a:off x="2273470" y="2294141"/>
                <a:ext cx="167263" cy="167262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7" name="矩形 46"/>
              <p:cNvSpPr/>
              <p:nvPr/>
            </p:nvSpPr>
            <p:spPr>
              <a:xfrm rot="18900000">
                <a:off x="2147249" y="2323299"/>
                <a:ext cx="289856" cy="289856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8" name="矩形 47"/>
              <p:cNvSpPr/>
              <p:nvPr/>
            </p:nvSpPr>
            <p:spPr>
              <a:xfrm rot="18900000">
                <a:off x="2124819" y="2380998"/>
                <a:ext cx="174458" cy="174458"/>
              </a:xfrm>
              <a:prstGeom prst="rect">
                <a:avLst/>
              </a:prstGeom>
              <a:solidFill>
                <a:srgbClr val="273045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9" name="矩形 48"/>
              <p:cNvSpPr/>
              <p:nvPr/>
            </p:nvSpPr>
            <p:spPr>
              <a:xfrm rot="18900000">
                <a:off x="2272921" y="2046176"/>
                <a:ext cx="372684" cy="372684"/>
              </a:xfrm>
              <a:prstGeom prst="rect">
                <a:avLst/>
              </a:prstGeom>
              <a:solidFill>
                <a:srgbClr val="27304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0" name="矩形 49"/>
              <p:cNvSpPr/>
              <p:nvPr/>
            </p:nvSpPr>
            <p:spPr>
              <a:xfrm rot="18900000">
                <a:off x="2233710" y="2575444"/>
                <a:ext cx="278545" cy="278545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02" y="0"/>
            <a:ext cx="9137196" cy="51435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M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48" y="0"/>
            <a:ext cx="9129103" cy="51435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theme" Target="../theme/theme1.xml"/><Relationship Id="rId8" Type="http://schemas.openxmlformats.org/officeDocument/2006/relationships/image" Target="../media/image4.png"/><Relationship Id="rId7" Type="http://schemas.openxmlformats.org/officeDocument/2006/relationships/image" Target="../media/image3.png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7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5694" y="51470"/>
            <a:ext cx="748306" cy="733505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1.v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9.wmf"/><Relationship Id="rId2" Type="http://schemas.openxmlformats.org/officeDocument/2006/relationships/oleObject" Target="../embeddings/oleObject1.bin"/><Relationship Id="rId1" Type="http://schemas.openxmlformats.org/officeDocument/2006/relationships/image" Target="../media/image8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2.v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0.wmf"/><Relationship Id="rId1" Type="http://schemas.openxmlformats.org/officeDocument/2006/relationships/oleObject" Target="../embeddings/oleObject2.bin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1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3.v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2.wmf"/><Relationship Id="rId1" Type="http://schemas.openxmlformats.org/officeDocument/2006/relationships/oleObject" Target="../embeddings/oleObject3.bin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extBox 4"/>
          <p:cNvSpPr txBox="1">
            <a:spLocks noChangeArrowheads="1"/>
          </p:cNvSpPr>
          <p:nvPr/>
        </p:nvSpPr>
        <p:spPr bwMode="auto">
          <a:xfrm>
            <a:off x="5166353" y="4467967"/>
            <a:ext cx="303628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0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北师大版  八年级下册</a:t>
            </a:r>
            <a:endParaRPr lang="zh-CN" altLang="en-US" sz="20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995936" y="1848475"/>
            <a:ext cx="453650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>
                <a:solidFill>
                  <a:schemeClr val="accent1"/>
                </a:solidFill>
              </a:rPr>
              <a:t>第</a:t>
            </a:r>
            <a:r>
              <a:rPr lang="en-US" altLang="zh-CN" sz="4400" b="1" dirty="0">
                <a:solidFill>
                  <a:schemeClr val="accent1"/>
                </a:solidFill>
              </a:rPr>
              <a:t>4</a:t>
            </a:r>
            <a:r>
              <a:rPr lang="zh-CN" altLang="en-US" sz="4400" b="1" dirty="0">
                <a:solidFill>
                  <a:schemeClr val="accent1"/>
                </a:solidFill>
              </a:rPr>
              <a:t>课时 多边形的外角和</a:t>
            </a:r>
            <a:endParaRPr lang="zh-CN" altLang="en-US" sz="4400" b="1" dirty="0">
              <a:solidFill>
                <a:schemeClr val="accent1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-12788" y="123478"/>
            <a:ext cx="1808340" cy="461665"/>
            <a:chOff x="4388275" y="216246"/>
            <a:chExt cx="2194212" cy="718156"/>
          </a:xfrm>
        </p:grpSpPr>
        <p:grpSp>
          <p:nvGrpSpPr>
            <p:cNvPr id="3" name="组合 2"/>
            <p:cNvGrpSpPr/>
            <p:nvPr/>
          </p:nvGrpSpPr>
          <p:grpSpPr>
            <a:xfrm>
              <a:off x="4412902" y="218271"/>
              <a:ext cx="2169585" cy="716129"/>
              <a:chOff x="4412903" y="218271"/>
              <a:chExt cx="2608153" cy="691300"/>
            </a:xfrm>
          </p:grpSpPr>
          <p:sp>
            <p:nvSpPr>
              <p:cNvPr id="5" name="矩形: 单圆角 4"/>
              <p:cNvSpPr/>
              <p:nvPr/>
            </p:nvSpPr>
            <p:spPr>
              <a:xfrm>
                <a:off x="6384604" y="218272"/>
                <a:ext cx="636452" cy="691299"/>
              </a:xfrm>
              <a:prstGeom prst="round1Rect">
                <a:avLst>
                  <a:gd name="adj" fmla="val 50000"/>
                </a:avLst>
              </a:prstGeom>
              <a:solidFill>
                <a:srgbClr val="CAD9F2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  <p:sp>
            <p:nvSpPr>
              <p:cNvPr id="6" name="矩形: 单圆角 5"/>
              <p:cNvSpPr/>
              <p:nvPr/>
            </p:nvSpPr>
            <p:spPr>
              <a:xfrm>
                <a:off x="6233775" y="221447"/>
                <a:ext cx="636451" cy="688123"/>
              </a:xfrm>
              <a:prstGeom prst="round1Rect">
                <a:avLst>
                  <a:gd name="adj" fmla="val 50000"/>
                </a:avLst>
              </a:prstGeom>
              <a:solidFill>
                <a:srgbClr val="ADC5E7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  <p:sp>
            <p:nvSpPr>
              <p:cNvPr id="7" name="矩形: 单圆角 6"/>
              <p:cNvSpPr/>
              <p:nvPr/>
            </p:nvSpPr>
            <p:spPr>
              <a:xfrm>
                <a:off x="4412903" y="218271"/>
                <a:ext cx="2291379" cy="691298"/>
              </a:xfrm>
              <a:prstGeom prst="round1Rect">
                <a:avLst>
                  <a:gd name="adj" fmla="val 50000"/>
                </a:avLst>
              </a:prstGeom>
              <a:solidFill>
                <a:srgbClr val="7997CE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</p:grpSp>
        <p:sp>
          <p:nvSpPr>
            <p:cNvPr id="4" name="文本框 3"/>
            <p:cNvSpPr txBox="1"/>
            <p:nvPr/>
          </p:nvSpPr>
          <p:spPr>
            <a:xfrm>
              <a:off x="4388275" y="216246"/>
              <a:ext cx="1930705" cy="71815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a typeface="黑体" panose="02010609060101010101" pitchFamily="49" charset="-122"/>
                </a:rPr>
                <a:t>思考</a:t>
              </a:r>
              <a:r>
                <a:rPr lang="en-US" altLang="zh-CN" sz="2400" b="1" dirty="0">
                  <a:solidFill>
                    <a:schemeClr val="bg1"/>
                  </a:solidFill>
                  <a:ea typeface="黑体" panose="02010609060101010101" pitchFamily="49" charset="-122"/>
                </a:rPr>
                <a:t>·</a:t>
              </a:r>
              <a:r>
                <a:rPr lang="zh-CN" altLang="en-US" sz="2400" b="1" dirty="0">
                  <a:solidFill>
                    <a:schemeClr val="bg1"/>
                  </a:solidFill>
                  <a:ea typeface="黑体" panose="02010609060101010101" pitchFamily="49" charset="-122"/>
                </a:rPr>
                <a:t>交流</a:t>
              </a:r>
              <a:endParaRPr lang="zh-CN" altLang="en-US" sz="2400" b="1" dirty="0">
                <a:solidFill>
                  <a:schemeClr val="bg1"/>
                </a:solidFill>
                <a:ea typeface="黑体" panose="02010609060101010101" pitchFamily="49" charset="-122"/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1190893" y="1628413"/>
            <a:ext cx="7069177" cy="1383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在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研究多边形的内角和与外角和的过程中，采用了哪些方法？与同伴进行交流。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84163" y="179348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随堂练习</a:t>
            </a:r>
            <a:endParaRPr lang="zh-CN" altLang="en-US" sz="28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94209" y="915566"/>
            <a:ext cx="7736111" cy="13031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latin typeface="+mj-lt"/>
                <a:ea typeface="+mj-ea"/>
              </a:rPr>
              <a:t>1.</a:t>
            </a:r>
            <a:r>
              <a:rPr lang="zh-CN" altLang="en-US" sz="2800" b="1" dirty="0">
                <a:latin typeface="+mj-lt"/>
                <a:ea typeface="+mj-ea"/>
              </a:rPr>
              <a:t>如图，正五边形</a:t>
            </a:r>
            <a:r>
              <a:rPr lang="en-US" altLang="zh-CN" sz="2800" b="1" i="1" dirty="0">
                <a:latin typeface="+mj-lt"/>
                <a:ea typeface="+mj-ea"/>
              </a:rPr>
              <a:t>ABCDE</a:t>
            </a:r>
            <a:r>
              <a:rPr lang="zh-CN" altLang="en-US" sz="2800" b="1" dirty="0">
                <a:latin typeface="+mj-lt"/>
                <a:ea typeface="+mj-ea"/>
              </a:rPr>
              <a:t>的边</a:t>
            </a:r>
            <a:r>
              <a:rPr lang="en-US" altLang="zh-CN" sz="2800" b="1" i="1" dirty="0">
                <a:latin typeface="+mj-lt"/>
                <a:ea typeface="+mj-ea"/>
              </a:rPr>
              <a:t>AB</a:t>
            </a:r>
            <a:r>
              <a:rPr lang="zh-CN" altLang="en-US" sz="2800" b="1" dirty="0">
                <a:latin typeface="+mj-lt"/>
                <a:ea typeface="+mj-ea"/>
              </a:rPr>
              <a:t>，</a:t>
            </a:r>
            <a:r>
              <a:rPr lang="en-US" altLang="zh-CN" sz="2800" b="1" i="1" dirty="0">
                <a:latin typeface="+mj-lt"/>
                <a:ea typeface="+mj-ea"/>
              </a:rPr>
              <a:t>DC</a:t>
            </a:r>
            <a:r>
              <a:rPr lang="zh-CN" altLang="en-US" sz="2800" b="1" dirty="0">
                <a:latin typeface="+mj-lt"/>
                <a:ea typeface="+mj-ea"/>
              </a:rPr>
              <a:t>的延长线交于点</a:t>
            </a:r>
            <a:r>
              <a:rPr lang="en-US" altLang="zh-CN" sz="2800" b="1" i="1" dirty="0">
                <a:latin typeface="+mj-lt"/>
                <a:ea typeface="+mj-ea"/>
              </a:rPr>
              <a:t>F</a:t>
            </a:r>
            <a:r>
              <a:rPr lang="zh-CN" altLang="en-US" sz="2800" b="1" dirty="0">
                <a:latin typeface="+mj-lt"/>
                <a:ea typeface="+mj-ea"/>
              </a:rPr>
              <a:t>，则∠</a:t>
            </a:r>
            <a:r>
              <a:rPr lang="en-US" altLang="zh-CN" sz="2800" b="1" i="1" dirty="0">
                <a:latin typeface="+mj-lt"/>
                <a:ea typeface="+mj-ea"/>
              </a:rPr>
              <a:t>F</a:t>
            </a:r>
            <a:r>
              <a:rPr lang="zh-CN" altLang="en-US" sz="2800" b="1" dirty="0">
                <a:latin typeface="+mj-lt"/>
                <a:ea typeface="+mj-ea"/>
              </a:rPr>
              <a:t>的度数为</a:t>
            </a:r>
            <a:r>
              <a:rPr lang="en-US" altLang="zh-CN" sz="2800" b="1" dirty="0">
                <a:latin typeface="+mj-lt"/>
                <a:ea typeface="+mj-ea"/>
              </a:rPr>
              <a:t>______</a:t>
            </a:r>
            <a:r>
              <a:rPr lang="zh-CN" altLang="en-US" sz="2800" b="1" dirty="0">
                <a:latin typeface="+mj-lt"/>
                <a:ea typeface="+mj-ea"/>
              </a:rPr>
              <a:t>度。</a:t>
            </a:r>
            <a:endParaRPr lang="zh-CN" altLang="en-US" sz="2800" b="1" dirty="0">
              <a:latin typeface="+mj-lt"/>
              <a:ea typeface="+mj-ea"/>
            </a:endParaRPr>
          </a:p>
        </p:txBody>
      </p:sp>
      <p:sp>
        <p:nvSpPr>
          <p:cNvPr id="17" name="矩形 16"/>
          <p:cNvSpPr>
            <a:spLocks noChangeArrowheads="1"/>
          </p:cNvSpPr>
          <p:nvPr/>
        </p:nvSpPr>
        <p:spPr bwMode="auto">
          <a:xfrm>
            <a:off x="654072" y="3740977"/>
            <a:ext cx="4267789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anchor="ctr">
            <a:spAutoFit/>
          </a:bodyPr>
          <a:lstStyle/>
          <a:p>
            <a:pPr>
              <a:spcBef>
                <a:spcPts val="0"/>
              </a:spcBef>
            </a:pPr>
            <a:r>
              <a:rPr lang="zh-CN" altLang="en-US" sz="2400" b="1" dirty="0">
                <a:solidFill>
                  <a:srgbClr val="0033CC"/>
                </a:solidFill>
                <a:sym typeface="华文楷体" panose="02010600040101010101" charset="-122"/>
              </a:rPr>
              <a:t>∠</a:t>
            </a:r>
            <a:r>
              <a:rPr lang="en-US" altLang="zh-CN" sz="2400" b="1" i="1" dirty="0">
                <a:solidFill>
                  <a:srgbClr val="0033CC"/>
                </a:solidFill>
                <a:sym typeface="华文楷体" panose="02010600040101010101" charset="-122"/>
              </a:rPr>
              <a:t>F</a:t>
            </a:r>
            <a:r>
              <a:rPr lang="en-US" altLang="zh-CN" sz="2400" b="1" dirty="0">
                <a:solidFill>
                  <a:srgbClr val="0033CC"/>
                </a:solidFill>
                <a:sym typeface="华文楷体" panose="02010600040101010101" charset="-122"/>
              </a:rPr>
              <a:t>=180°</a:t>
            </a:r>
            <a:r>
              <a:rPr lang="zh-CN" altLang="en-US" sz="2400" b="1" dirty="0">
                <a:solidFill>
                  <a:srgbClr val="0033CC"/>
                </a:solidFill>
                <a:sym typeface="华文楷体" panose="02010600040101010101" charset="-122"/>
              </a:rPr>
              <a:t>－∠</a:t>
            </a:r>
            <a:r>
              <a:rPr lang="en-US" altLang="zh-CN" sz="2400" b="1" dirty="0">
                <a:solidFill>
                  <a:srgbClr val="0033CC"/>
                </a:solidFill>
                <a:sym typeface="华文楷体" panose="02010600040101010101" charset="-122"/>
              </a:rPr>
              <a:t>1</a:t>
            </a:r>
            <a:r>
              <a:rPr lang="zh-CN" altLang="en-US" sz="2400" b="1" dirty="0">
                <a:solidFill>
                  <a:srgbClr val="0033CC"/>
                </a:solidFill>
                <a:sym typeface="华文楷体" panose="02010600040101010101" charset="-122"/>
              </a:rPr>
              <a:t>－∠</a:t>
            </a:r>
            <a:r>
              <a:rPr lang="en-US" altLang="zh-CN" sz="2400" b="1" dirty="0">
                <a:solidFill>
                  <a:srgbClr val="0033CC"/>
                </a:solidFill>
                <a:sym typeface="华文楷体" panose="02010600040101010101" charset="-122"/>
              </a:rPr>
              <a:t>2=36°</a:t>
            </a:r>
            <a:endParaRPr lang="en-US" altLang="zh-CN" sz="2400" b="1" dirty="0">
              <a:solidFill>
                <a:srgbClr val="0033CC"/>
              </a:solidFill>
              <a:sym typeface="华文楷体" panose="02010600040101010101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92080" y="2355726"/>
            <a:ext cx="3068104" cy="1983042"/>
          </a:xfrm>
          <a:prstGeom prst="rect">
            <a:avLst/>
          </a:prstGeom>
        </p:spPr>
      </p:pic>
      <p:sp>
        <p:nvSpPr>
          <p:cNvPr id="5" name="任意多边形: 形状 4"/>
          <p:cNvSpPr/>
          <p:nvPr/>
        </p:nvSpPr>
        <p:spPr>
          <a:xfrm>
            <a:off x="6516216" y="3234630"/>
            <a:ext cx="187325" cy="71320"/>
          </a:xfrm>
          <a:custGeom>
            <a:avLst/>
            <a:gdLst>
              <a:gd name="connsiteX0" fmla="*/ 0 w 187325"/>
              <a:gd name="connsiteY0" fmla="*/ 0 h 71320"/>
              <a:gd name="connsiteX1" fmla="*/ 82550 w 187325"/>
              <a:gd name="connsiteY1" fmla="*/ 66675 h 71320"/>
              <a:gd name="connsiteX2" fmla="*/ 187325 w 187325"/>
              <a:gd name="connsiteY2" fmla="*/ 60325 h 713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87325" h="71320">
                <a:moveTo>
                  <a:pt x="0" y="0"/>
                </a:moveTo>
                <a:cubicBezTo>
                  <a:pt x="25664" y="28310"/>
                  <a:pt x="51329" y="56621"/>
                  <a:pt x="82550" y="66675"/>
                </a:cubicBezTo>
                <a:cubicBezTo>
                  <a:pt x="113771" y="76729"/>
                  <a:pt x="150548" y="68527"/>
                  <a:pt x="187325" y="60325"/>
                </a:cubicBezTo>
              </a:path>
            </a:pathLst>
          </a:custGeom>
          <a:noFill/>
          <a:ln>
            <a:solidFill>
              <a:srgbClr val="00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任意多边形: 形状 9"/>
          <p:cNvSpPr/>
          <p:nvPr/>
        </p:nvSpPr>
        <p:spPr>
          <a:xfrm rot="6129902">
            <a:off x="6690000" y="3837076"/>
            <a:ext cx="187325" cy="71320"/>
          </a:xfrm>
          <a:custGeom>
            <a:avLst/>
            <a:gdLst>
              <a:gd name="connsiteX0" fmla="*/ 0 w 187325"/>
              <a:gd name="connsiteY0" fmla="*/ 0 h 71320"/>
              <a:gd name="connsiteX1" fmla="*/ 82550 w 187325"/>
              <a:gd name="connsiteY1" fmla="*/ 66675 h 71320"/>
              <a:gd name="connsiteX2" fmla="*/ 187325 w 187325"/>
              <a:gd name="connsiteY2" fmla="*/ 60325 h 713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87325" h="71320">
                <a:moveTo>
                  <a:pt x="0" y="0"/>
                </a:moveTo>
                <a:cubicBezTo>
                  <a:pt x="25664" y="28310"/>
                  <a:pt x="51329" y="56621"/>
                  <a:pt x="82550" y="66675"/>
                </a:cubicBezTo>
                <a:cubicBezTo>
                  <a:pt x="113771" y="76729"/>
                  <a:pt x="150548" y="68527"/>
                  <a:pt x="187325" y="60325"/>
                </a:cubicBezTo>
              </a:path>
            </a:pathLst>
          </a:custGeom>
          <a:noFill/>
          <a:ln>
            <a:solidFill>
              <a:srgbClr val="00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6390635" y="3229055"/>
            <a:ext cx="31290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b="1" dirty="0">
                <a:solidFill>
                  <a:srgbClr val="0033CC"/>
                </a:solidFill>
              </a:rPr>
              <a:t>1</a:t>
            </a:r>
            <a:endParaRPr lang="zh-CN" altLang="en-US" sz="2000" b="1" dirty="0">
              <a:solidFill>
                <a:srgbClr val="0033CC"/>
              </a:solidFill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505614" y="3590718"/>
            <a:ext cx="31290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b="1" dirty="0">
                <a:solidFill>
                  <a:srgbClr val="0033CC"/>
                </a:solidFill>
              </a:rPr>
              <a:t>2</a:t>
            </a:r>
            <a:endParaRPr lang="zh-CN" altLang="en-US" sz="2000" b="1" dirty="0">
              <a:solidFill>
                <a:srgbClr val="0033CC"/>
              </a:solidFill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654072" y="2845840"/>
            <a:ext cx="3096344" cy="766429"/>
            <a:chOff x="395536" y="2862736"/>
            <a:chExt cx="3096344" cy="766429"/>
          </a:xfrm>
        </p:grpSpPr>
        <p:sp>
          <p:nvSpPr>
            <p:cNvPr id="16" name="矩形 15"/>
            <p:cNvSpPr>
              <a:spLocks noChangeArrowheads="1"/>
            </p:cNvSpPr>
            <p:nvPr/>
          </p:nvSpPr>
          <p:spPr bwMode="auto">
            <a:xfrm>
              <a:off x="395536" y="3003798"/>
              <a:ext cx="3096344" cy="46166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anchor="ctr">
              <a:spAutoFit/>
            </a:bodyPr>
            <a:lstStyle/>
            <a:p>
              <a:pPr>
                <a:spcBef>
                  <a:spcPts val="0"/>
                </a:spcBef>
              </a:pPr>
              <a:r>
                <a:rPr lang="zh-CN" altLang="en-US" sz="2400" b="1" dirty="0">
                  <a:solidFill>
                    <a:srgbClr val="0033CC"/>
                  </a:solidFill>
                  <a:latin typeface="+mn-lt"/>
                  <a:sym typeface="华文楷体" panose="02010600040101010101" charset="-122"/>
                </a:rPr>
                <a:t>∠</a:t>
              </a:r>
              <a:r>
                <a:rPr lang="en-US" altLang="zh-CN" sz="2400" b="1" dirty="0">
                  <a:solidFill>
                    <a:srgbClr val="0033CC"/>
                  </a:solidFill>
                  <a:latin typeface="+mn-lt"/>
                  <a:sym typeface="华文楷体" panose="02010600040101010101" charset="-122"/>
                </a:rPr>
                <a:t>1=</a:t>
              </a:r>
              <a:r>
                <a:rPr lang="zh-CN" altLang="en-US" sz="2400" b="1" dirty="0">
                  <a:solidFill>
                    <a:srgbClr val="0033CC"/>
                  </a:solidFill>
                  <a:latin typeface="+mn-lt"/>
                  <a:sym typeface="华文楷体" panose="02010600040101010101" charset="-122"/>
                </a:rPr>
                <a:t>∠</a:t>
              </a:r>
              <a:r>
                <a:rPr lang="en-US" altLang="zh-CN" sz="2400" b="1" dirty="0">
                  <a:solidFill>
                    <a:srgbClr val="0033CC"/>
                  </a:solidFill>
                  <a:latin typeface="+mn-lt"/>
                  <a:sym typeface="华文楷体" panose="02010600040101010101" charset="-122"/>
                </a:rPr>
                <a:t>2=          =72°</a:t>
              </a:r>
              <a:endParaRPr lang="en-US" altLang="zh-CN" sz="2400" b="1" i="1" dirty="0">
                <a:solidFill>
                  <a:srgbClr val="0033CC"/>
                </a:solidFill>
                <a:latin typeface="+mj-lt"/>
                <a:sym typeface="华文楷体" panose="02010600040101010101" charset="-122"/>
              </a:endParaRPr>
            </a:p>
          </p:txBody>
        </p:sp>
        <p:graphicFrame>
          <p:nvGraphicFramePr>
            <p:cNvPr id="7" name="对象 6"/>
            <p:cNvGraphicFramePr>
              <a:graphicFrameLocks noChangeAspect="1"/>
            </p:cNvGraphicFramePr>
            <p:nvPr/>
          </p:nvGraphicFramePr>
          <p:xfrm>
            <a:off x="1809648" y="2862736"/>
            <a:ext cx="693436" cy="76642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25" name="Equation" r:id="rId2" imgW="8534400" imgH="9448800" progId="Equation.DSMT4">
                    <p:embed/>
                  </p:oleObj>
                </mc:Choice>
                <mc:Fallback>
                  <p:oleObj name="Equation" r:id="rId2" imgW="8534400" imgH="9448800" progId="Equation.DSMT4">
                    <p:embed/>
                    <p:pic>
                      <p:nvPicPr>
                        <p:cNvPr id="0" name="图片 1024"/>
                        <p:cNvPicPr/>
                        <p:nvPr/>
                      </p:nvPicPr>
                      <p:blipFill>
                        <a:blip r:embed="rId3"/>
                        <a:stretch>
                          <a:fillRect/>
                        </a:stretch>
                      </p:blipFill>
                      <p:spPr>
                        <a:xfrm>
                          <a:off x="1809648" y="2862736"/>
                          <a:ext cx="693436" cy="766429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15" name="文本框 14"/>
          <p:cNvSpPr txBox="1"/>
          <p:nvPr/>
        </p:nvSpPr>
        <p:spPr>
          <a:xfrm>
            <a:off x="5220072" y="1740628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</a:rPr>
              <a:t>36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5" grpId="0" animBg="1"/>
      <p:bldP spid="10" grpId="0" animBg="1"/>
      <p:bldP spid="6" grpId="0"/>
      <p:bldP spid="13" grpId="0"/>
      <p:bldP spid="1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文本框 49"/>
          <p:cNvSpPr txBox="1"/>
          <p:nvPr/>
        </p:nvSpPr>
        <p:spPr>
          <a:xfrm>
            <a:off x="467544" y="551798"/>
            <a:ext cx="8208912" cy="93634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 b="1" dirty="0">
                <a:latin typeface="+mj-lt"/>
                <a:ea typeface="+mj-ea"/>
              </a:rPr>
              <a:t>2.</a:t>
            </a:r>
            <a:r>
              <a:rPr lang="zh-CN" altLang="en-US" sz="2400" b="1" dirty="0">
                <a:latin typeface="+mj-lt"/>
                <a:ea typeface="+mj-ea"/>
              </a:rPr>
              <a:t>一个多边形的内角和等于外角和的</a:t>
            </a:r>
            <a:r>
              <a:rPr lang="en-US" altLang="zh-CN" sz="2400" b="1" dirty="0">
                <a:latin typeface="+mj-lt"/>
                <a:ea typeface="+mj-ea"/>
              </a:rPr>
              <a:t>2</a:t>
            </a:r>
            <a:r>
              <a:rPr lang="zh-CN" altLang="en-US" sz="2400" b="1" dirty="0">
                <a:latin typeface="+mj-lt"/>
                <a:ea typeface="+mj-ea"/>
              </a:rPr>
              <a:t>倍，它是几边形？如果这个多边形的每个内角都相等，那么每个内角等于多少度？</a:t>
            </a:r>
            <a:endParaRPr lang="zh-CN" altLang="en-US" sz="2400" b="1" dirty="0">
              <a:latin typeface="+mj-lt"/>
              <a:ea typeface="+mj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5868144" y="120858"/>
            <a:ext cx="3093085" cy="34233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en-US" altLang="zh-CN" sz="1400" b="1" dirty="0">
                <a:solidFill>
                  <a:srgbClr val="001C8B"/>
                </a:solidFill>
                <a:latin typeface="+mn-lt"/>
                <a:ea typeface="+mj-ea"/>
                <a:sym typeface="+mn-ea"/>
              </a:rPr>
              <a:t>【</a:t>
            </a:r>
            <a:r>
              <a:rPr lang="zh-CN" altLang="en-US" sz="1400" b="1" dirty="0">
                <a:solidFill>
                  <a:srgbClr val="001C8B"/>
                </a:solidFill>
                <a:latin typeface="+mj-lt"/>
                <a:ea typeface="+mj-ea"/>
                <a:sym typeface="+mn-ea"/>
              </a:rPr>
              <a:t>教材</a:t>
            </a:r>
            <a:r>
              <a:rPr lang="en-US" altLang="zh-CN" sz="1400" b="1" dirty="0">
                <a:solidFill>
                  <a:srgbClr val="001C8B"/>
                </a:solidFill>
                <a:latin typeface="+mj-lt"/>
                <a:ea typeface="+mj-ea"/>
                <a:sym typeface="+mn-ea"/>
              </a:rPr>
              <a:t>P9 </a:t>
            </a:r>
            <a:r>
              <a:rPr lang="zh-CN" sz="1400" b="1" dirty="0">
                <a:solidFill>
                  <a:srgbClr val="001C8B"/>
                </a:solidFill>
                <a:latin typeface="+mj-lt"/>
                <a:ea typeface="+mj-ea"/>
                <a:sym typeface="+mn-ea"/>
              </a:rPr>
              <a:t>随堂练习</a:t>
            </a:r>
            <a:r>
              <a:rPr lang="en-US" altLang="zh-CN" sz="1400" b="1" dirty="0">
                <a:solidFill>
                  <a:srgbClr val="001C8B"/>
                </a:solidFill>
                <a:latin typeface="+mj-lt"/>
                <a:ea typeface="+mj-ea"/>
                <a:sym typeface="+mn-ea"/>
              </a:rPr>
              <a:t> </a:t>
            </a:r>
            <a:r>
              <a:rPr lang="zh-CN" altLang="en-US" sz="1400" b="1" dirty="0">
                <a:solidFill>
                  <a:srgbClr val="001C8B"/>
                </a:solidFill>
                <a:latin typeface="+mj-lt"/>
                <a:ea typeface="+mj-ea"/>
                <a:sym typeface="+mn-ea"/>
              </a:rPr>
              <a:t>第</a:t>
            </a:r>
            <a:r>
              <a:rPr lang="en-US" altLang="zh-CN" sz="1400" b="1" dirty="0">
                <a:solidFill>
                  <a:srgbClr val="001C8B"/>
                </a:solidFill>
                <a:latin typeface="+mj-lt"/>
                <a:ea typeface="+mj-ea"/>
                <a:sym typeface="+mn-ea"/>
              </a:rPr>
              <a:t>1</a:t>
            </a:r>
            <a:r>
              <a:rPr lang="zh-CN" altLang="en-US" sz="1400" b="1" dirty="0">
                <a:solidFill>
                  <a:srgbClr val="001C8B"/>
                </a:solidFill>
                <a:latin typeface="+mj-lt"/>
                <a:ea typeface="+mj-ea"/>
                <a:sym typeface="+mn-ea"/>
              </a:rPr>
              <a:t>题</a:t>
            </a:r>
            <a:r>
              <a:rPr lang="en-US" altLang="zh-CN" sz="1400" b="1" dirty="0">
                <a:solidFill>
                  <a:srgbClr val="001C8B"/>
                </a:solidFill>
                <a:latin typeface="+mn-lt"/>
                <a:ea typeface="+mj-ea"/>
                <a:sym typeface="+mn-ea"/>
              </a:rPr>
              <a:t>】</a:t>
            </a:r>
            <a:endParaRPr lang="en-US" altLang="zh-CN" sz="1400" b="1" dirty="0">
              <a:solidFill>
                <a:srgbClr val="001C8B"/>
              </a:solidFill>
              <a:latin typeface="+mn-lt"/>
              <a:ea typeface="+mj-ea"/>
              <a:sym typeface="+mn-ea"/>
            </a:endParaRPr>
          </a:p>
        </p:txBody>
      </p:sp>
      <p:sp>
        <p:nvSpPr>
          <p:cNvPr id="16" name="TextBox 12"/>
          <p:cNvSpPr txBox="1">
            <a:spLocks noChangeArrowheads="1"/>
          </p:cNvSpPr>
          <p:nvPr/>
        </p:nvSpPr>
        <p:spPr bwMode="auto">
          <a:xfrm>
            <a:off x="1187624" y="1551233"/>
            <a:ext cx="6732748" cy="341439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eaLnBrk="1" fontAlgn="base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+mj-lt"/>
                <a:ea typeface="+mn-ea"/>
              </a:rPr>
              <a:t>解：设这个多边形是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  <a:ea typeface="+mn-ea"/>
              </a:rPr>
              <a:t>n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  <a:ea typeface="+mn-ea"/>
              </a:rPr>
              <a:t>边形，则它的内角和等于</a:t>
            </a:r>
            <a:r>
              <a:rPr lang="en-US" altLang="zh-CN" sz="2400" b="1" dirty="0">
                <a:solidFill>
                  <a:srgbClr val="FF0000"/>
                </a:solidFill>
                <a:latin typeface="+mj-lt"/>
                <a:ea typeface="+mn-ea"/>
              </a:rPr>
              <a:t>(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  <a:ea typeface="+mn-ea"/>
              </a:rPr>
              <a:t>n</a:t>
            </a:r>
            <a:r>
              <a:rPr lang="en-US" altLang="zh-CN" sz="2400" b="1" dirty="0">
                <a:solidFill>
                  <a:srgbClr val="FF0000"/>
                </a:solidFill>
                <a:latin typeface="+mn-ea"/>
                <a:ea typeface="+mn-ea"/>
              </a:rPr>
              <a:t>-</a:t>
            </a:r>
            <a:r>
              <a:rPr lang="en-US" altLang="zh-CN" sz="2400" b="1" dirty="0">
                <a:solidFill>
                  <a:srgbClr val="FF0000"/>
                </a:solidFill>
                <a:latin typeface="+mj-lt"/>
                <a:ea typeface="+mn-ea"/>
              </a:rPr>
              <a:t>2)·180°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  <a:ea typeface="+mn-ea"/>
              </a:rPr>
              <a:t>，外角和等于</a:t>
            </a:r>
            <a:r>
              <a:rPr lang="en-US" altLang="zh-CN" sz="2400" b="1" dirty="0">
                <a:solidFill>
                  <a:srgbClr val="FF0000"/>
                </a:solidFill>
                <a:latin typeface="+mj-lt"/>
                <a:ea typeface="+mn-ea"/>
              </a:rPr>
              <a:t>360°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  <a:ea typeface="+mn-ea"/>
              </a:rPr>
              <a:t>。根据题意，得</a:t>
            </a:r>
            <a:endParaRPr lang="en-US" altLang="zh-CN" sz="2400" b="1" dirty="0">
              <a:solidFill>
                <a:srgbClr val="FF0000"/>
              </a:solidFill>
              <a:latin typeface="+mj-lt"/>
              <a:ea typeface="+mn-ea"/>
            </a:endParaRPr>
          </a:p>
          <a:p>
            <a:pPr lvl="0" algn="ctr" eaLnBrk="1" fontAlgn="base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400" b="1" dirty="0">
                <a:solidFill>
                  <a:srgbClr val="FF0000"/>
                </a:solidFill>
                <a:latin typeface="+mj-lt"/>
                <a:ea typeface="+mn-ea"/>
              </a:rPr>
              <a:t>(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  <a:ea typeface="+mn-ea"/>
              </a:rPr>
              <a:t>n</a:t>
            </a:r>
            <a:r>
              <a:rPr lang="en-US" altLang="zh-CN" sz="2400" b="1" dirty="0">
                <a:solidFill>
                  <a:srgbClr val="FF0000"/>
                </a:solidFill>
                <a:latin typeface="+mn-ea"/>
                <a:ea typeface="+mn-ea"/>
              </a:rPr>
              <a:t>-</a:t>
            </a:r>
            <a:r>
              <a:rPr lang="en-US" altLang="zh-CN" sz="2400" b="1" dirty="0">
                <a:solidFill>
                  <a:srgbClr val="FF0000"/>
                </a:solidFill>
                <a:latin typeface="+mj-lt"/>
                <a:ea typeface="+mn-ea"/>
              </a:rPr>
              <a:t>2)·180°=2×360°</a:t>
            </a:r>
            <a:endParaRPr lang="en-US" altLang="zh-CN" sz="2400" b="1" dirty="0">
              <a:solidFill>
                <a:srgbClr val="FF0000"/>
              </a:solidFill>
              <a:latin typeface="+mj-lt"/>
              <a:ea typeface="+mn-ea"/>
            </a:endParaRPr>
          </a:p>
          <a:p>
            <a:pPr lvl="0" eaLnBrk="1" fontAlgn="base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+mj-lt"/>
                <a:ea typeface="+mn-ea"/>
              </a:rPr>
              <a:t>解得                                  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  <a:ea typeface="+mn-ea"/>
              </a:rPr>
              <a:t>n</a:t>
            </a:r>
            <a:r>
              <a:rPr lang="en-US" altLang="zh-CN" sz="2400" b="1" dirty="0">
                <a:solidFill>
                  <a:srgbClr val="FF0000"/>
                </a:solidFill>
                <a:latin typeface="+mj-lt"/>
                <a:ea typeface="+mn-ea"/>
              </a:rPr>
              <a:t>=6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  <a:ea typeface="+mn-ea"/>
              </a:rPr>
              <a:t>。</a:t>
            </a:r>
            <a:endParaRPr lang="en-US" altLang="zh-CN" sz="2400" b="1" dirty="0">
              <a:solidFill>
                <a:srgbClr val="FF0000"/>
              </a:solidFill>
              <a:latin typeface="+mj-lt"/>
              <a:ea typeface="+mn-ea"/>
            </a:endParaRPr>
          </a:p>
          <a:p>
            <a:pPr lvl="0" eaLnBrk="1" fontAlgn="base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+mj-lt"/>
                <a:ea typeface="+mn-ea"/>
              </a:rPr>
              <a:t>所以，这个多边形是六边形。</a:t>
            </a:r>
            <a:endParaRPr lang="en-US" altLang="zh-CN" sz="2400" b="1" dirty="0">
              <a:solidFill>
                <a:srgbClr val="FF0000"/>
              </a:solidFill>
              <a:latin typeface="+mj-lt"/>
              <a:ea typeface="+mn-ea"/>
            </a:endParaRPr>
          </a:p>
          <a:p>
            <a:pPr lvl="0" eaLnBrk="1" fontAlgn="base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+mj-lt"/>
                <a:ea typeface="+mn-ea"/>
              </a:rPr>
              <a:t>六边形的内角和为</a:t>
            </a:r>
            <a:r>
              <a:rPr lang="en-US" altLang="zh-CN" sz="2400" b="1" dirty="0">
                <a:solidFill>
                  <a:srgbClr val="FF0000"/>
                </a:solidFill>
                <a:latin typeface="+mj-lt"/>
                <a:ea typeface="+mn-ea"/>
              </a:rPr>
              <a:t>720°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  <a:ea typeface="+mn-ea"/>
              </a:rPr>
              <a:t>，如果每个内角都相等，那么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  <a:ea typeface="+mn-ea"/>
              </a:rPr>
              <a:t>每个内角的度数为                   。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graphicFrame>
        <p:nvGraphicFramePr>
          <p:cNvPr id="17" name="对象 16"/>
          <p:cNvGraphicFramePr>
            <a:graphicFrameLocks noChangeAspect="1"/>
          </p:cNvGraphicFramePr>
          <p:nvPr/>
        </p:nvGraphicFramePr>
        <p:xfrm>
          <a:off x="4373880" y="4290695"/>
          <a:ext cx="1494155" cy="7467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" name="Equation" r:id="rId1" imgW="18897600" imgH="9448800" progId="Equation.DSMT4">
                  <p:embed/>
                </p:oleObj>
              </mc:Choice>
              <mc:Fallback>
                <p:oleObj name="Equation" r:id="rId1" imgW="18897600" imgH="9448800" progId="Equation.DSMT4">
                  <p:embed/>
                  <p:pic>
                    <p:nvPicPr>
                      <p:cNvPr id="0" name="对象 6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4373880" y="4290695"/>
                        <a:ext cx="1494155" cy="74676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文本框 20"/>
          <p:cNvSpPr txBox="1"/>
          <p:nvPr/>
        </p:nvSpPr>
        <p:spPr>
          <a:xfrm>
            <a:off x="467544" y="195486"/>
            <a:ext cx="7956884" cy="22659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 b="1" dirty="0">
                <a:latin typeface="+mj-lt"/>
                <a:ea typeface="+mj-ea"/>
              </a:rPr>
              <a:t>3.</a:t>
            </a:r>
            <a:r>
              <a:rPr lang="zh-CN" altLang="en-US" sz="2400" b="1" dirty="0">
                <a:latin typeface="+mj-lt"/>
                <a:ea typeface="+mj-ea"/>
              </a:rPr>
              <a:t>如图，小明从点</a:t>
            </a:r>
            <a:r>
              <a:rPr lang="en-US" altLang="zh-CN" sz="2400" b="1" i="1" dirty="0">
                <a:latin typeface="+mj-lt"/>
                <a:ea typeface="+mj-ea"/>
              </a:rPr>
              <a:t>A</a:t>
            </a:r>
            <a:r>
              <a:rPr lang="zh-CN" altLang="en-US" sz="2400" b="1" dirty="0">
                <a:latin typeface="+mj-lt"/>
                <a:ea typeface="+mj-ea"/>
              </a:rPr>
              <a:t>出发，沿直线前进</a:t>
            </a:r>
            <a:r>
              <a:rPr lang="en-US" altLang="zh-CN" sz="2400" b="1" dirty="0">
                <a:latin typeface="+mj-lt"/>
                <a:ea typeface="+mj-ea"/>
              </a:rPr>
              <a:t>8m</a:t>
            </a:r>
            <a:r>
              <a:rPr lang="zh-CN" altLang="en-US" sz="2400" b="1" dirty="0">
                <a:latin typeface="+mj-lt"/>
                <a:ea typeface="+mj-ea"/>
              </a:rPr>
              <a:t>后左转</a:t>
            </a:r>
            <a:r>
              <a:rPr lang="en-US" altLang="zh-CN" sz="2400" b="1" dirty="0">
                <a:latin typeface="+mj-lt"/>
                <a:ea typeface="+mj-ea"/>
              </a:rPr>
              <a:t>40°</a:t>
            </a:r>
            <a:r>
              <a:rPr lang="zh-CN" altLang="en-US" sz="2400" b="1" dirty="0">
                <a:latin typeface="+mj-lt"/>
                <a:ea typeface="+mj-ea"/>
              </a:rPr>
              <a:t>，再沿直线前进</a:t>
            </a:r>
            <a:r>
              <a:rPr lang="en-US" altLang="zh-CN" sz="2400" b="1" dirty="0">
                <a:latin typeface="+mj-lt"/>
                <a:ea typeface="+mj-ea"/>
              </a:rPr>
              <a:t>8m</a:t>
            </a:r>
            <a:r>
              <a:rPr lang="zh-CN" altLang="en-US" sz="2400" b="1" dirty="0">
                <a:latin typeface="+mj-lt"/>
                <a:ea typeface="+mj-ea"/>
              </a:rPr>
              <a:t>，又左转</a:t>
            </a:r>
            <a:r>
              <a:rPr lang="en-US" altLang="zh-CN" sz="2400" b="1" dirty="0">
                <a:latin typeface="+mj-lt"/>
                <a:ea typeface="+mj-ea"/>
              </a:rPr>
              <a:t>40°</a:t>
            </a:r>
            <a:r>
              <a:rPr lang="en-US" altLang="zh-CN" sz="2400" b="1" dirty="0">
                <a:latin typeface="+mn-ea"/>
              </a:rPr>
              <a:t>……</a:t>
            </a:r>
            <a:r>
              <a:rPr lang="zh-CN" altLang="en-US" sz="2400" b="1" dirty="0">
                <a:latin typeface="+mj-lt"/>
                <a:ea typeface="+mj-ea"/>
              </a:rPr>
              <a:t>照这样走下去，直到他第一次回到出发点</a:t>
            </a:r>
            <a:r>
              <a:rPr lang="en-US" altLang="zh-CN" sz="2400" b="1" i="1" dirty="0">
                <a:latin typeface="+mj-lt"/>
                <a:ea typeface="+mj-ea"/>
              </a:rPr>
              <a:t>A</a:t>
            </a:r>
            <a:r>
              <a:rPr lang="zh-CN" altLang="en-US" sz="2400" b="1" dirty="0">
                <a:latin typeface="+mj-lt"/>
                <a:ea typeface="+mj-ea"/>
              </a:rPr>
              <a:t>时，他所走的路径构成了一个多边形。（</a:t>
            </a:r>
            <a:r>
              <a:rPr lang="en-US" altLang="zh-CN" sz="2400" b="1" dirty="0">
                <a:latin typeface="+mj-lt"/>
                <a:ea typeface="+mj-ea"/>
              </a:rPr>
              <a:t>1</a:t>
            </a:r>
            <a:r>
              <a:rPr lang="zh-CN" altLang="en-US" sz="2400" b="1" dirty="0">
                <a:latin typeface="+mj-lt"/>
                <a:ea typeface="+mj-ea"/>
              </a:rPr>
              <a:t>）小明一共走了多少米？</a:t>
            </a:r>
            <a:endParaRPr lang="en-US" altLang="zh-CN" sz="2400" b="1" dirty="0">
              <a:latin typeface="+mj-lt"/>
              <a:ea typeface="+mj-ea"/>
            </a:endParaRPr>
          </a:p>
          <a:p>
            <a:pPr>
              <a:lnSpc>
                <a:spcPct val="120000"/>
              </a:lnSpc>
            </a:pPr>
            <a:r>
              <a:rPr lang="zh-CN" altLang="en-US" sz="2400" b="1" dirty="0">
                <a:latin typeface="+mj-lt"/>
                <a:ea typeface="+mj-ea"/>
              </a:rPr>
              <a:t>（</a:t>
            </a:r>
            <a:r>
              <a:rPr lang="en-US" altLang="zh-CN" sz="2400" b="1" dirty="0">
                <a:latin typeface="+mj-lt"/>
                <a:ea typeface="+mj-ea"/>
              </a:rPr>
              <a:t>2</a:t>
            </a:r>
            <a:r>
              <a:rPr lang="zh-CN" altLang="en-US" sz="2400" b="1" dirty="0">
                <a:latin typeface="+mj-lt"/>
                <a:ea typeface="+mj-ea"/>
              </a:rPr>
              <a:t>）这个多边形的内角和是多少？</a:t>
            </a:r>
            <a:endParaRPr lang="zh-CN" altLang="en-US" sz="2400" b="1" dirty="0">
              <a:latin typeface="+mj-lt"/>
              <a:ea typeface="+mj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64923" y="2139702"/>
            <a:ext cx="2229965" cy="2181345"/>
          </a:xfrm>
          <a:prstGeom prst="rect">
            <a:avLst/>
          </a:prstGeom>
        </p:spPr>
      </p:pic>
      <p:sp>
        <p:nvSpPr>
          <p:cNvPr id="24" name="文本框 23"/>
          <p:cNvSpPr txBox="1"/>
          <p:nvPr/>
        </p:nvSpPr>
        <p:spPr>
          <a:xfrm>
            <a:off x="531560" y="2427734"/>
            <a:ext cx="6056664" cy="26765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</a:rPr>
              <a:t>解：</a:t>
            </a:r>
            <a:r>
              <a:rPr lang="en-US" altLang="zh-CN" sz="2400" b="1" dirty="0">
                <a:solidFill>
                  <a:srgbClr val="FF0000"/>
                </a:solidFill>
              </a:rPr>
              <a:t>(</a:t>
            </a:r>
            <a:r>
              <a:rPr lang="zh-CN" altLang="en-US" sz="2400" b="1" dirty="0">
                <a:solidFill>
                  <a:srgbClr val="FF0000"/>
                </a:solidFill>
              </a:rPr>
              <a:t>1</a:t>
            </a:r>
            <a:r>
              <a:rPr lang="en-US" altLang="zh-CN" sz="2400" b="1" dirty="0">
                <a:solidFill>
                  <a:srgbClr val="FF0000"/>
                </a:solidFill>
              </a:rPr>
              <a:t>)</a:t>
            </a:r>
            <a:r>
              <a:rPr lang="zh-CN" altLang="en-US" sz="2400" b="1" dirty="0">
                <a:solidFill>
                  <a:srgbClr val="FF0000"/>
                </a:solidFill>
              </a:rPr>
              <a:t>由题意可得，小明所走的路径正好构成一个外角是40°的正多边形，</a:t>
            </a:r>
            <a:endParaRPr lang="en-US" altLang="zh-CN" sz="2400" b="1" dirty="0">
              <a:solidFill>
                <a:srgbClr val="FF0000"/>
              </a:solidFill>
            </a:endParaRPr>
          </a:p>
          <a:p>
            <a:r>
              <a:rPr lang="zh-CN" altLang="en-US" sz="2400" b="1" dirty="0">
                <a:solidFill>
                  <a:srgbClr val="FF0000"/>
                </a:solidFill>
              </a:rPr>
              <a:t>∴这个正多边形的边数为360°</a:t>
            </a:r>
            <a:r>
              <a:rPr lang="en-US" altLang="zh-CN" sz="2400" b="1" dirty="0">
                <a:solidFill>
                  <a:srgbClr val="FF0000"/>
                </a:solidFill>
              </a:rPr>
              <a:t>÷</a:t>
            </a:r>
            <a:r>
              <a:rPr lang="zh-CN" altLang="en-US" sz="2400" b="1" dirty="0">
                <a:solidFill>
                  <a:srgbClr val="FF0000"/>
                </a:solidFill>
              </a:rPr>
              <a:t>40°</a:t>
            </a:r>
            <a:r>
              <a:rPr lang="en-US" altLang="zh-CN" sz="2400" b="1" dirty="0">
                <a:solidFill>
                  <a:srgbClr val="FF0000"/>
                </a:solidFill>
              </a:rPr>
              <a:t>=</a:t>
            </a:r>
            <a:r>
              <a:rPr lang="zh-CN" altLang="en-US" sz="2400" b="1" dirty="0">
                <a:solidFill>
                  <a:srgbClr val="FF0000"/>
                </a:solidFill>
              </a:rPr>
              <a:t>9，周长为9</a:t>
            </a:r>
            <a:r>
              <a:rPr lang="en-US" altLang="zh-CN" sz="2400" b="1" dirty="0">
                <a:solidFill>
                  <a:srgbClr val="FF0000"/>
                </a:solidFill>
              </a:rPr>
              <a:t>×</a:t>
            </a:r>
            <a:r>
              <a:rPr lang="zh-CN" altLang="en-US" sz="2400" b="1" dirty="0">
                <a:solidFill>
                  <a:srgbClr val="FF0000"/>
                </a:solidFill>
              </a:rPr>
              <a:t>8=72 </a:t>
            </a:r>
            <a:r>
              <a:rPr lang="en-US" altLang="zh-CN" sz="2400" b="1" dirty="0">
                <a:solidFill>
                  <a:srgbClr val="FF0000"/>
                </a:solidFill>
              </a:rPr>
              <a:t>(</a:t>
            </a:r>
            <a:r>
              <a:rPr lang="zh-CN" altLang="en-US" sz="2400" b="1" dirty="0">
                <a:solidFill>
                  <a:srgbClr val="FF0000"/>
                </a:solidFill>
              </a:rPr>
              <a:t>m)。</a:t>
            </a:r>
            <a:endParaRPr lang="en-US" altLang="zh-CN" sz="2400" b="1" dirty="0">
              <a:solidFill>
                <a:srgbClr val="FF0000"/>
              </a:solidFill>
            </a:endParaRPr>
          </a:p>
          <a:p>
            <a:r>
              <a:rPr lang="zh-CN" altLang="en-US" sz="2400" b="1" dirty="0">
                <a:solidFill>
                  <a:srgbClr val="FF0000"/>
                </a:solidFill>
              </a:rPr>
              <a:t>∴小明一共走了72 米</a:t>
            </a:r>
            <a:r>
              <a:rPr lang="zh-CN" altLang="en-US" sz="2400" b="1" dirty="0">
                <a:solidFill>
                  <a:srgbClr val="FF0000"/>
                </a:solidFill>
              </a:rPr>
              <a:t>。</a:t>
            </a:r>
            <a:endParaRPr lang="en-US" altLang="zh-CN" sz="2400" b="1" dirty="0">
              <a:solidFill>
                <a:srgbClr val="FF0000"/>
              </a:solidFill>
            </a:endParaRPr>
          </a:p>
          <a:p>
            <a:r>
              <a:rPr lang="en-US" altLang="zh-CN" sz="2400" b="1" dirty="0">
                <a:solidFill>
                  <a:srgbClr val="FF0000"/>
                </a:solidFill>
              </a:rPr>
              <a:t>(</a:t>
            </a:r>
            <a:r>
              <a:rPr lang="zh-CN" altLang="en-US" sz="2400" b="1" dirty="0">
                <a:solidFill>
                  <a:srgbClr val="FF0000"/>
                </a:solidFill>
              </a:rPr>
              <a:t>2</a:t>
            </a:r>
            <a:r>
              <a:rPr lang="en-US" altLang="zh-CN" sz="2400" b="1" dirty="0">
                <a:solidFill>
                  <a:srgbClr val="FF0000"/>
                </a:solidFill>
              </a:rPr>
              <a:t>)</a:t>
            </a:r>
            <a:r>
              <a:rPr lang="zh-CN" altLang="en-US" sz="2400" b="1" dirty="0">
                <a:solidFill>
                  <a:srgbClr val="FF0000"/>
                </a:solidFill>
              </a:rPr>
              <a:t>由</a:t>
            </a:r>
            <a:r>
              <a:rPr lang="en-US" altLang="zh-CN" sz="2400" b="1" dirty="0">
                <a:solidFill>
                  <a:srgbClr val="FF0000"/>
                </a:solidFill>
              </a:rPr>
              <a:t>(1)</a:t>
            </a:r>
            <a:r>
              <a:rPr lang="zh-CN" altLang="en-US" sz="2400" b="1" dirty="0">
                <a:solidFill>
                  <a:srgbClr val="FF0000"/>
                </a:solidFill>
              </a:rPr>
              <a:t>得，</a:t>
            </a:r>
            <a:r>
              <a:rPr lang="en-US" altLang="zh-CN" sz="2400" b="1" dirty="0">
                <a:solidFill>
                  <a:srgbClr val="FF0000"/>
                </a:solidFill>
              </a:rPr>
              <a:t>(</a:t>
            </a:r>
            <a:r>
              <a:rPr lang="zh-CN" altLang="en-US" sz="2400" b="1" dirty="0">
                <a:solidFill>
                  <a:srgbClr val="FF0000"/>
                </a:solidFill>
              </a:rPr>
              <a:t>9－2</a:t>
            </a:r>
            <a:r>
              <a:rPr lang="en-US" altLang="zh-CN" sz="2400" b="1" dirty="0">
                <a:solidFill>
                  <a:srgbClr val="FF0000"/>
                </a:solidFill>
              </a:rPr>
              <a:t>)×</a:t>
            </a:r>
            <a:r>
              <a:rPr lang="zh-CN" altLang="en-US" sz="2400" b="1" dirty="0">
                <a:solidFill>
                  <a:srgbClr val="FF0000"/>
                </a:solidFill>
              </a:rPr>
              <a:t>180°=1260°。</a:t>
            </a:r>
            <a:endParaRPr lang="en-US" altLang="zh-CN" sz="2400" b="1" dirty="0">
              <a:solidFill>
                <a:srgbClr val="FF0000"/>
              </a:solidFill>
            </a:endParaRPr>
          </a:p>
          <a:p>
            <a:r>
              <a:rPr lang="zh-CN" altLang="en-US" sz="2400" b="1" dirty="0">
                <a:solidFill>
                  <a:srgbClr val="FF0000"/>
                </a:solidFill>
              </a:rPr>
              <a:t>∴这个多边形的内角和是1260°。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uiExpand="1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84163" y="179348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课堂小结</a:t>
            </a:r>
            <a:endParaRPr lang="zh-CN" altLang="en-US" sz="28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grpSp>
        <p:nvGrpSpPr>
          <p:cNvPr id="50" name="组合 49"/>
          <p:cNvGrpSpPr/>
          <p:nvPr/>
        </p:nvGrpSpPr>
        <p:grpSpPr>
          <a:xfrm>
            <a:off x="1656811" y="1778523"/>
            <a:ext cx="5281615" cy="589800"/>
            <a:chOff x="279211" y="897636"/>
            <a:chExt cx="5281615" cy="589800"/>
          </a:xfrm>
        </p:grpSpPr>
        <p:grpSp>
          <p:nvGrpSpPr>
            <p:cNvPr id="51" name="组合 50"/>
            <p:cNvGrpSpPr/>
            <p:nvPr/>
          </p:nvGrpSpPr>
          <p:grpSpPr>
            <a:xfrm>
              <a:off x="279211" y="897636"/>
              <a:ext cx="5209607" cy="589800"/>
              <a:chOff x="2483768" y="2283718"/>
              <a:chExt cx="2700281" cy="358376"/>
            </a:xfrm>
          </p:grpSpPr>
          <p:sp>
            <p:nvSpPr>
              <p:cNvPr id="53" name="矩形 52"/>
              <p:cNvSpPr/>
              <p:nvPr/>
            </p:nvSpPr>
            <p:spPr>
              <a:xfrm>
                <a:off x="2521500" y="2331097"/>
                <a:ext cx="2662549" cy="310997"/>
              </a:xfrm>
              <a:prstGeom prst="rect">
                <a:avLst/>
              </a:prstGeom>
              <a:solidFill>
                <a:srgbClr val="56B5D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54" name="矩形 53"/>
              <p:cNvSpPr/>
              <p:nvPr/>
            </p:nvSpPr>
            <p:spPr>
              <a:xfrm>
                <a:off x="2483768" y="2283718"/>
                <a:ext cx="2662957" cy="310997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56B5D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2" name="文本框 51"/>
            <p:cNvSpPr txBox="1"/>
            <p:nvPr/>
          </p:nvSpPr>
          <p:spPr>
            <a:xfrm>
              <a:off x="351219" y="931765"/>
              <a:ext cx="520960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定理     </a:t>
              </a:r>
              <a:r>
                <a:rPr lang="zh-CN" altLang="en-US" sz="2400" b="1" dirty="0">
                  <a:solidFill>
                    <a:srgbClr val="FF0000"/>
                  </a:solidFill>
                </a:rPr>
                <a:t>多边形的外角和等于</a:t>
              </a:r>
              <a:r>
                <a:rPr lang="en-US" altLang="zh-CN" sz="2400" b="1" dirty="0">
                  <a:solidFill>
                    <a:srgbClr val="FF0000"/>
                  </a:solidFill>
                </a:rPr>
                <a:t>360°</a:t>
              </a:r>
              <a:r>
                <a:rPr lang="zh-CN" altLang="en-US" sz="2400" b="1" dirty="0">
                  <a:solidFill>
                    <a:srgbClr val="FF0000"/>
                  </a:solidFill>
                </a:rPr>
                <a:t>。</a:t>
              </a:r>
              <a:endParaRPr lang="zh-CN" altLang="en-US" sz="2400" b="1" dirty="0">
                <a:solidFill>
                  <a:srgbClr val="FF0000"/>
                </a:solidFill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1644647" y="3658694"/>
            <a:ext cx="4572000" cy="816706"/>
            <a:chOff x="1259632" y="2538245"/>
            <a:chExt cx="4572000" cy="816706"/>
          </a:xfrm>
        </p:grpSpPr>
        <p:sp>
          <p:nvSpPr>
            <p:cNvPr id="55" name="文本框 54"/>
            <p:cNvSpPr txBox="1"/>
            <p:nvPr/>
          </p:nvSpPr>
          <p:spPr>
            <a:xfrm>
              <a:off x="1259632" y="2715766"/>
              <a:ext cx="4572000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400" b="1" dirty="0">
                  <a:latin typeface="+mj-lt"/>
                  <a:ea typeface="+mj-ea"/>
                </a:rPr>
                <a:t>正多边形每个外角的度数：</a:t>
              </a:r>
              <a:endParaRPr lang="zh-CN" altLang="en-US" sz="2400" dirty="0"/>
            </a:p>
          </p:txBody>
        </p:sp>
        <p:graphicFrame>
          <p:nvGraphicFramePr>
            <p:cNvPr id="56" name="对象 55"/>
            <p:cNvGraphicFramePr>
              <a:graphicFrameLocks noChangeAspect="1"/>
            </p:cNvGraphicFramePr>
            <p:nvPr/>
          </p:nvGraphicFramePr>
          <p:xfrm>
            <a:off x="5019582" y="2538245"/>
            <a:ext cx="692964" cy="81670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25" name="Equation" r:id="rId1" imgW="8534400" imgH="10058400" progId="Equation.DSMT4">
                    <p:embed/>
                  </p:oleObj>
                </mc:Choice>
                <mc:Fallback>
                  <p:oleObj name="Equation" r:id="rId1" imgW="8534400" imgH="10058400" progId="Equation.DSMT4">
                    <p:embed/>
                    <p:pic>
                      <p:nvPicPr>
                        <p:cNvPr id="0" name="对象 2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5019582" y="2538245"/>
                          <a:ext cx="692964" cy="816706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7" name="文本框 6"/>
          <p:cNvSpPr txBox="1"/>
          <p:nvPr/>
        </p:nvSpPr>
        <p:spPr>
          <a:xfrm>
            <a:off x="1043608" y="967012"/>
            <a:ext cx="30716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1.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多边形的外角和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7" name="文本框 56"/>
          <p:cNvSpPr txBox="1"/>
          <p:nvPr/>
        </p:nvSpPr>
        <p:spPr>
          <a:xfrm>
            <a:off x="1044600" y="2886913"/>
            <a:ext cx="198964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2.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正多边形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84163" y="179348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布置作业</a:t>
            </a:r>
            <a:endParaRPr lang="zh-CN" altLang="en-US" sz="28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2413471" y="1707654"/>
            <a:ext cx="5978525" cy="1431925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</a:rPr>
              <a:t>1.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</a:rPr>
              <a:t>从教材习题中选取；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</a:rPr>
              <a:t>2.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</a:rPr>
              <a:t>完成练习册本课时的习题。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 rot="2181050">
            <a:off x="201564" y="224263"/>
            <a:ext cx="497939" cy="480855"/>
            <a:chOff x="1935287" y="2046176"/>
            <a:chExt cx="836513" cy="807813"/>
          </a:xfrm>
        </p:grpSpPr>
        <p:sp>
          <p:nvSpPr>
            <p:cNvPr id="10" name="矩形 9"/>
            <p:cNvSpPr/>
            <p:nvPr/>
          </p:nvSpPr>
          <p:spPr>
            <a:xfrm rot="16200000">
              <a:off x="2676139" y="2171589"/>
              <a:ext cx="127547" cy="63774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11" name="组合 10"/>
            <p:cNvGrpSpPr/>
            <p:nvPr/>
          </p:nvGrpSpPr>
          <p:grpSpPr>
            <a:xfrm rot="18900000">
              <a:off x="1935287" y="2046176"/>
              <a:ext cx="710318" cy="807813"/>
              <a:chOff x="1935287" y="2046176"/>
              <a:chExt cx="710318" cy="807813"/>
            </a:xfrm>
          </p:grpSpPr>
          <p:sp>
            <p:nvSpPr>
              <p:cNvPr id="12" name="矩形 11"/>
              <p:cNvSpPr/>
              <p:nvPr/>
            </p:nvSpPr>
            <p:spPr>
              <a:xfrm rot="18900000">
                <a:off x="1935287" y="2156715"/>
                <a:ext cx="324208" cy="324208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" name="矩形 12"/>
              <p:cNvSpPr/>
              <p:nvPr/>
            </p:nvSpPr>
            <p:spPr>
              <a:xfrm rot="18900000">
                <a:off x="2363248" y="2361675"/>
                <a:ext cx="268739" cy="268739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" name="矩形 13"/>
              <p:cNvSpPr/>
              <p:nvPr/>
            </p:nvSpPr>
            <p:spPr>
              <a:xfrm rot="18900000">
                <a:off x="2273470" y="2294141"/>
                <a:ext cx="167263" cy="167262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" name="矩形 14"/>
              <p:cNvSpPr/>
              <p:nvPr/>
            </p:nvSpPr>
            <p:spPr>
              <a:xfrm rot="18900000">
                <a:off x="2147249" y="2323299"/>
                <a:ext cx="289856" cy="289856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" name="矩形 15"/>
              <p:cNvSpPr/>
              <p:nvPr/>
            </p:nvSpPr>
            <p:spPr>
              <a:xfrm rot="18900000">
                <a:off x="2124819" y="2380998"/>
                <a:ext cx="174458" cy="174458"/>
              </a:xfrm>
              <a:prstGeom prst="rect">
                <a:avLst/>
              </a:prstGeom>
              <a:solidFill>
                <a:srgbClr val="273045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" name="矩形 16"/>
              <p:cNvSpPr/>
              <p:nvPr/>
            </p:nvSpPr>
            <p:spPr>
              <a:xfrm rot="18900000">
                <a:off x="2272921" y="2046176"/>
                <a:ext cx="372684" cy="372684"/>
              </a:xfrm>
              <a:prstGeom prst="rect">
                <a:avLst/>
              </a:prstGeom>
              <a:solidFill>
                <a:srgbClr val="27304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8" name="矩形 17"/>
              <p:cNvSpPr/>
              <p:nvPr/>
            </p:nvSpPr>
            <p:spPr>
              <a:xfrm rot="18900000">
                <a:off x="2233710" y="2575444"/>
                <a:ext cx="278545" cy="278545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sp>
        <p:nvSpPr>
          <p:cNvPr id="2" name="文本框 1"/>
          <p:cNvSpPr txBox="1"/>
          <p:nvPr/>
        </p:nvSpPr>
        <p:spPr>
          <a:xfrm>
            <a:off x="784163" y="179348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学习目标</a:t>
            </a:r>
            <a:endParaRPr lang="zh-CN" altLang="en-US" sz="28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19" name="矩形 18"/>
          <p:cNvSpPr>
            <a:spLocks noChangeArrowheads="1"/>
          </p:cNvSpPr>
          <p:nvPr/>
        </p:nvSpPr>
        <p:spPr bwMode="auto">
          <a:xfrm>
            <a:off x="1043608" y="1596996"/>
            <a:ext cx="7560840" cy="203009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latin typeface="+mj-lt"/>
              </a:rPr>
              <a:t>1. </a:t>
            </a:r>
            <a:r>
              <a:rPr lang="zh-CN" altLang="en-US" sz="2800" b="1" dirty="0">
                <a:latin typeface="+mj-lt"/>
              </a:rPr>
              <a:t>掌握多边形外角和定理。</a:t>
            </a:r>
            <a:endParaRPr lang="en-US" altLang="zh-CN" sz="2800" b="1" dirty="0">
              <a:latin typeface="+mj-lt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+mj-lt"/>
              </a:rPr>
              <a:t>2. </a:t>
            </a:r>
            <a:r>
              <a:rPr lang="zh-CN" altLang="en-US" sz="2800" b="1" dirty="0">
                <a:latin typeface="+mj-lt"/>
              </a:rPr>
              <a:t>能灵活运用多边形的内角和与</a:t>
            </a:r>
            <a:r>
              <a:rPr lang="zh-CN" altLang="en-US" sz="2800" b="1" dirty="0">
                <a:latin typeface="+mj-lt"/>
              </a:rPr>
              <a:t>外角和解决相关问题。</a:t>
            </a:r>
            <a:endParaRPr lang="zh-CN" altLang="en-US" sz="2800" b="1" dirty="0">
              <a:latin typeface="+mj-lt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58765" y="1851660"/>
            <a:ext cx="3354070" cy="240030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784163" y="179348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进行新课</a:t>
            </a:r>
            <a:endParaRPr lang="zh-CN" altLang="en-US" sz="28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599375" y="910248"/>
            <a:ext cx="7821469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>
                <a:latin typeface="+mj-ea"/>
                <a:ea typeface="+mj-ea"/>
              </a:rPr>
              <a:t>如图，小刚在公园沿着五边形步道按</a:t>
            </a:r>
            <a:r>
              <a:rPr lang="zh-CN" altLang="en-US" sz="2400" b="1" dirty="0">
                <a:solidFill>
                  <a:srgbClr val="0033CC"/>
                </a:solidFill>
                <a:latin typeface="+mj-ea"/>
                <a:ea typeface="+mj-ea"/>
              </a:rPr>
              <a:t>逆时针</a:t>
            </a:r>
            <a:r>
              <a:rPr lang="zh-CN" altLang="en-US" sz="2400" b="1" dirty="0">
                <a:latin typeface="+mj-ea"/>
                <a:ea typeface="+mj-ea"/>
              </a:rPr>
              <a:t>方向慢跑。</a:t>
            </a:r>
            <a:endParaRPr lang="zh-CN" altLang="en-US" sz="2400" b="1" dirty="0">
              <a:latin typeface="+mj-ea"/>
              <a:ea typeface="+mj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99375" y="1500042"/>
            <a:ext cx="4355151" cy="18227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>
                <a:latin typeface="+mj-lt"/>
                <a:ea typeface="宋体" panose="02010600030101010101" pitchFamily="2" charset="-122"/>
              </a:rPr>
              <a:t>（</a:t>
            </a:r>
            <a:r>
              <a:rPr lang="en-US" altLang="zh-CN" sz="2400" b="1" dirty="0">
                <a:latin typeface="+mj-lt"/>
                <a:ea typeface="宋体" panose="02010600030101010101" pitchFamily="2" charset="-122"/>
              </a:rPr>
              <a:t>1</a:t>
            </a:r>
            <a:r>
              <a:rPr lang="zh-CN" altLang="en-US" sz="2400" b="1" dirty="0">
                <a:latin typeface="+mj-lt"/>
                <a:ea typeface="宋体" panose="02010600030101010101" pitchFamily="2" charset="-122"/>
              </a:rPr>
              <a:t>）小刚每次从五边形步道的一条边转到下一条边时，跑步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  <a:ea typeface="宋体" panose="02010600030101010101" pitchFamily="2" charset="-122"/>
              </a:rPr>
              <a:t>方向改变的角</a:t>
            </a:r>
            <a:r>
              <a:rPr lang="zh-CN" altLang="en-US" sz="2400" b="1" dirty="0">
                <a:latin typeface="+mj-lt"/>
                <a:ea typeface="宋体" panose="02010600030101010101" pitchFamily="2" charset="-122"/>
              </a:rPr>
              <a:t>是哪个角？在图上标出这些角。</a:t>
            </a:r>
            <a:endParaRPr lang="zh-CN" altLang="en-US" sz="2400" b="1" dirty="0">
              <a:latin typeface="+mj-lt"/>
              <a:ea typeface="宋体" panose="02010600030101010101" pitchFamily="2" charset="-122"/>
            </a:endParaRPr>
          </a:p>
        </p:txBody>
      </p:sp>
      <p:sp>
        <p:nvSpPr>
          <p:cNvPr id="5" name="任意多边形: 形状 4"/>
          <p:cNvSpPr/>
          <p:nvPr/>
        </p:nvSpPr>
        <p:spPr>
          <a:xfrm rot="20805540">
            <a:off x="5530871" y="3134616"/>
            <a:ext cx="263525" cy="160117"/>
          </a:xfrm>
          <a:custGeom>
            <a:avLst/>
            <a:gdLst>
              <a:gd name="connsiteX0" fmla="*/ 0 w 263525"/>
              <a:gd name="connsiteY0" fmla="*/ 0 h 160117"/>
              <a:gd name="connsiteX1" fmla="*/ 76200 w 263525"/>
              <a:gd name="connsiteY1" fmla="*/ 152400 h 160117"/>
              <a:gd name="connsiteX2" fmla="*/ 263525 w 263525"/>
              <a:gd name="connsiteY2" fmla="*/ 123825 h 1601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63525" h="160117">
                <a:moveTo>
                  <a:pt x="0" y="0"/>
                </a:moveTo>
                <a:cubicBezTo>
                  <a:pt x="16139" y="65881"/>
                  <a:pt x="32279" y="131763"/>
                  <a:pt x="76200" y="152400"/>
                </a:cubicBezTo>
                <a:cubicBezTo>
                  <a:pt x="120121" y="173037"/>
                  <a:pt x="191823" y="148431"/>
                  <a:pt x="263525" y="123825"/>
                </a:cubicBezTo>
              </a:path>
            </a:pathLst>
          </a:cu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任意多边形: 形状 10"/>
          <p:cNvSpPr/>
          <p:nvPr/>
        </p:nvSpPr>
        <p:spPr>
          <a:xfrm rot="15891122">
            <a:off x="6320515" y="3973708"/>
            <a:ext cx="193194" cy="138263"/>
          </a:xfrm>
          <a:custGeom>
            <a:avLst/>
            <a:gdLst>
              <a:gd name="connsiteX0" fmla="*/ 0 w 263525"/>
              <a:gd name="connsiteY0" fmla="*/ 0 h 160117"/>
              <a:gd name="connsiteX1" fmla="*/ 76200 w 263525"/>
              <a:gd name="connsiteY1" fmla="*/ 152400 h 160117"/>
              <a:gd name="connsiteX2" fmla="*/ 263525 w 263525"/>
              <a:gd name="connsiteY2" fmla="*/ 123825 h 1601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63525" h="160117">
                <a:moveTo>
                  <a:pt x="0" y="0"/>
                </a:moveTo>
                <a:cubicBezTo>
                  <a:pt x="16139" y="65881"/>
                  <a:pt x="32279" y="131763"/>
                  <a:pt x="76200" y="152400"/>
                </a:cubicBezTo>
                <a:cubicBezTo>
                  <a:pt x="120121" y="173037"/>
                  <a:pt x="191823" y="148431"/>
                  <a:pt x="263525" y="123825"/>
                </a:cubicBezTo>
              </a:path>
            </a:pathLst>
          </a:cu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任意多边形: 形状 11"/>
          <p:cNvSpPr/>
          <p:nvPr/>
        </p:nvSpPr>
        <p:spPr>
          <a:xfrm rot="12582416">
            <a:off x="8056416" y="3617057"/>
            <a:ext cx="193194" cy="138263"/>
          </a:xfrm>
          <a:custGeom>
            <a:avLst/>
            <a:gdLst>
              <a:gd name="connsiteX0" fmla="*/ 0 w 263525"/>
              <a:gd name="connsiteY0" fmla="*/ 0 h 160117"/>
              <a:gd name="connsiteX1" fmla="*/ 76200 w 263525"/>
              <a:gd name="connsiteY1" fmla="*/ 152400 h 160117"/>
              <a:gd name="connsiteX2" fmla="*/ 263525 w 263525"/>
              <a:gd name="connsiteY2" fmla="*/ 123825 h 1601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63525" h="160117">
                <a:moveTo>
                  <a:pt x="0" y="0"/>
                </a:moveTo>
                <a:cubicBezTo>
                  <a:pt x="16139" y="65881"/>
                  <a:pt x="32279" y="131763"/>
                  <a:pt x="76200" y="152400"/>
                </a:cubicBezTo>
                <a:cubicBezTo>
                  <a:pt x="120121" y="173037"/>
                  <a:pt x="191823" y="148431"/>
                  <a:pt x="263525" y="123825"/>
                </a:cubicBezTo>
              </a:path>
            </a:pathLst>
          </a:cu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任意多边形: 形状 12"/>
          <p:cNvSpPr/>
          <p:nvPr/>
        </p:nvSpPr>
        <p:spPr>
          <a:xfrm rot="8332824">
            <a:off x="8355160" y="2698165"/>
            <a:ext cx="238123" cy="133140"/>
          </a:xfrm>
          <a:custGeom>
            <a:avLst/>
            <a:gdLst>
              <a:gd name="connsiteX0" fmla="*/ 0 w 263525"/>
              <a:gd name="connsiteY0" fmla="*/ 0 h 160117"/>
              <a:gd name="connsiteX1" fmla="*/ 76200 w 263525"/>
              <a:gd name="connsiteY1" fmla="*/ 152400 h 160117"/>
              <a:gd name="connsiteX2" fmla="*/ 263525 w 263525"/>
              <a:gd name="connsiteY2" fmla="*/ 123825 h 1601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63525" h="160117">
                <a:moveTo>
                  <a:pt x="0" y="0"/>
                </a:moveTo>
                <a:cubicBezTo>
                  <a:pt x="16139" y="65881"/>
                  <a:pt x="32279" y="131763"/>
                  <a:pt x="76200" y="152400"/>
                </a:cubicBezTo>
                <a:cubicBezTo>
                  <a:pt x="120121" y="173037"/>
                  <a:pt x="191823" y="148431"/>
                  <a:pt x="263525" y="123825"/>
                </a:cubicBezTo>
              </a:path>
            </a:pathLst>
          </a:cu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任意多边形: 形状 13"/>
          <p:cNvSpPr/>
          <p:nvPr/>
        </p:nvSpPr>
        <p:spPr>
          <a:xfrm rot="3326397">
            <a:off x="6499174" y="2125428"/>
            <a:ext cx="245191" cy="189337"/>
          </a:xfrm>
          <a:custGeom>
            <a:avLst/>
            <a:gdLst>
              <a:gd name="connsiteX0" fmla="*/ 0 w 263525"/>
              <a:gd name="connsiteY0" fmla="*/ 0 h 160117"/>
              <a:gd name="connsiteX1" fmla="*/ 76200 w 263525"/>
              <a:gd name="connsiteY1" fmla="*/ 152400 h 160117"/>
              <a:gd name="connsiteX2" fmla="*/ 263525 w 263525"/>
              <a:gd name="connsiteY2" fmla="*/ 123825 h 1601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63525" h="160117">
                <a:moveTo>
                  <a:pt x="0" y="0"/>
                </a:moveTo>
                <a:cubicBezTo>
                  <a:pt x="16139" y="65881"/>
                  <a:pt x="32279" y="131763"/>
                  <a:pt x="76200" y="152400"/>
                </a:cubicBezTo>
                <a:cubicBezTo>
                  <a:pt x="120121" y="173037"/>
                  <a:pt x="191823" y="148431"/>
                  <a:pt x="263525" y="123825"/>
                </a:cubicBezTo>
              </a:path>
            </a:pathLst>
          </a:cu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599375" y="3450914"/>
            <a:ext cx="4510682" cy="13795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>
                <a:latin typeface="+mj-lt"/>
                <a:ea typeface="宋体" panose="02010600030101010101" pitchFamily="2" charset="-122"/>
              </a:rPr>
              <a:t>（</a:t>
            </a:r>
            <a:r>
              <a:rPr lang="en-US" altLang="zh-CN" sz="2400" b="1" dirty="0">
                <a:latin typeface="+mj-lt"/>
                <a:ea typeface="宋体" panose="02010600030101010101" pitchFamily="2" charset="-122"/>
              </a:rPr>
              <a:t>2</a:t>
            </a:r>
            <a:r>
              <a:rPr lang="zh-CN" altLang="en-US" sz="2400" b="1" dirty="0">
                <a:latin typeface="+mj-lt"/>
                <a:ea typeface="宋体" panose="02010600030101010101" pitchFamily="2" charset="-122"/>
              </a:rPr>
              <a:t>）他每跑完一圈，跑步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  <a:ea typeface="宋体" panose="02010600030101010101" pitchFamily="2" charset="-122"/>
              </a:rPr>
              <a:t>方向改变的角的总和是多少度</a:t>
            </a:r>
            <a:r>
              <a:rPr lang="zh-CN" altLang="en-US" sz="2400" b="1" dirty="0">
                <a:latin typeface="+mj-lt"/>
                <a:ea typeface="宋体" panose="02010600030101010101" pitchFamily="2" charset="-122"/>
              </a:rPr>
              <a:t>？说说你的理由，并与同伴进行交流。</a:t>
            </a:r>
            <a:endParaRPr lang="zh-CN" altLang="en-US" sz="2400" b="1" dirty="0">
              <a:latin typeface="+mj-lt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5" grpId="0" bldLvl="0" animBg="1"/>
      <p:bldP spid="11" grpId="0" animBg="1"/>
      <p:bldP spid="12" grpId="0" animBg="1"/>
      <p:bldP spid="13" grpId="0" animBg="1"/>
      <p:bldP spid="14" grpId="0" animBg="1"/>
      <p:bldP spid="1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7" name="组合 76"/>
          <p:cNvGrpSpPr/>
          <p:nvPr/>
        </p:nvGrpSpPr>
        <p:grpSpPr>
          <a:xfrm>
            <a:off x="6058379" y="1347614"/>
            <a:ext cx="2831016" cy="2059323"/>
            <a:chOff x="5573620" y="3000292"/>
            <a:chExt cx="2831016" cy="2059323"/>
          </a:xfrm>
        </p:grpSpPr>
        <p:grpSp>
          <p:nvGrpSpPr>
            <p:cNvPr id="60" name="组合 59"/>
            <p:cNvGrpSpPr/>
            <p:nvPr/>
          </p:nvGrpSpPr>
          <p:grpSpPr>
            <a:xfrm>
              <a:off x="5573620" y="3000292"/>
              <a:ext cx="2831016" cy="2059323"/>
              <a:chOff x="5573620" y="3000292"/>
              <a:chExt cx="2831016" cy="2059323"/>
            </a:xfrm>
          </p:grpSpPr>
          <p:grpSp>
            <p:nvGrpSpPr>
              <p:cNvPr id="56" name="组合 55"/>
              <p:cNvGrpSpPr/>
              <p:nvPr/>
            </p:nvGrpSpPr>
            <p:grpSpPr>
              <a:xfrm>
                <a:off x="5573620" y="3180740"/>
                <a:ext cx="2774233" cy="1745825"/>
                <a:chOff x="5024120" y="2986165"/>
                <a:chExt cx="3348153" cy="2106993"/>
              </a:xfrm>
            </p:grpSpPr>
            <p:sp>
              <p:nvSpPr>
                <p:cNvPr id="2" name="任意多边形: 形状 1"/>
                <p:cNvSpPr/>
                <p:nvPr/>
              </p:nvSpPr>
              <p:spPr>
                <a:xfrm>
                  <a:off x="5419459" y="3271559"/>
                  <a:ext cx="2635250" cy="1511300"/>
                </a:xfrm>
                <a:custGeom>
                  <a:avLst/>
                  <a:gdLst>
                    <a:gd name="connsiteX0" fmla="*/ 1257300 w 2635250"/>
                    <a:gd name="connsiteY0" fmla="*/ 0 h 1511300"/>
                    <a:gd name="connsiteX1" fmla="*/ 2635250 w 2635250"/>
                    <a:gd name="connsiteY1" fmla="*/ 768350 h 1511300"/>
                    <a:gd name="connsiteX2" fmla="*/ 1968500 w 2635250"/>
                    <a:gd name="connsiteY2" fmla="*/ 1511300 h 1511300"/>
                    <a:gd name="connsiteX3" fmla="*/ 425450 w 2635250"/>
                    <a:gd name="connsiteY3" fmla="*/ 1498600 h 1511300"/>
                    <a:gd name="connsiteX4" fmla="*/ 0 w 2635250"/>
                    <a:gd name="connsiteY4" fmla="*/ 679450 h 1511300"/>
                    <a:gd name="connsiteX5" fmla="*/ 1257300 w 2635250"/>
                    <a:gd name="connsiteY5" fmla="*/ 0 h 15113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635250" h="1511300">
                      <a:moveTo>
                        <a:pt x="1257300" y="0"/>
                      </a:moveTo>
                      <a:lnTo>
                        <a:pt x="2635250" y="768350"/>
                      </a:lnTo>
                      <a:lnTo>
                        <a:pt x="1968500" y="1511300"/>
                      </a:lnTo>
                      <a:lnTo>
                        <a:pt x="425450" y="1498600"/>
                      </a:lnTo>
                      <a:lnTo>
                        <a:pt x="0" y="679450"/>
                      </a:lnTo>
                      <a:lnTo>
                        <a:pt x="1257300" y="0"/>
                      </a:lnTo>
                      <a:close/>
                    </a:path>
                  </a:pathLst>
                </a:custGeom>
                <a:no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cxnSp>
              <p:nvCxnSpPr>
                <p:cNvPr id="7" name="直接连接符 6"/>
                <p:cNvCxnSpPr/>
                <p:nvPr/>
              </p:nvCxnSpPr>
              <p:spPr>
                <a:xfrm>
                  <a:off x="6163409" y="2986165"/>
                  <a:ext cx="513854" cy="286527"/>
                </a:xfrm>
                <a:prstGeom prst="line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cxnSp>
              <p:nvCxnSpPr>
                <p:cNvPr id="46" name="直接连接符 45"/>
                <p:cNvCxnSpPr/>
                <p:nvPr/>
              </p:nvCxnSpPr>
              <p:spPr>
                <a:xfrm flipV="1">
                  <a:off x="5024120" y="3949426"/>
                  <a:ext cx="396852" cy="214460"/>
                </a:xfrm>
                <a:prstGeom prst="line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cxnSp>
              <p:nvCxnSpPr>
                <p:cNvPr id="47" name="直接连接符 46"/>
                <p:cNvCxnSpPr/>
                <p:nvPr/>
              </p:nvCxnSpPr>
              <p:spPr>
                <a:xfrm>
                  <a:off x="5841378" y="4764339"/>
                  <a:ext cx="170782" cy="328819"/>
                </a:xfrm>
                <a:prstGeom prst="line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cxnSp>
              <p:nvCxnSpPr>
                <p:cNvPr id="50" name="直接连接符 49"/>
                <p:cNvCxnSpPr/>
                <p:nvPr/>
              </p:nvCxnSpPr>
              <p:spPr>
                <a:xfrm>
                  <a:off x="7380312" y="4783001"/>
                  <a:ext cx="527601" cy="4342"/>
                </a:xfrm>
                <a:prstGeom prst="line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cxnSp>
              <p:nvCxnSpPr>
                <p:cNvPr id="54" name="直接连接符 53"/>
                <p:cNvCxnSpPr/>
                <p:nvPr/>
              </p:nvCxnSpPr>
              <p:spPr>
                <a:xfrm flipV="1">
                  <a:off x="8038834" y="3681661"/>
                  <a:ext cx="333439" cy="371546"/>
                </a:xfrm>
                <a:prstGeom prst="line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</p:grpSp>
          <p:sp>
            <p:nvSpPr>
              <p:cNvPr id="59" name="文本框 58"/>
              <p:cNvSpPr txBox="1"/>
              <p:nvPr/>
            </p:nvSpPr>
            <p:spPr>
              <a:xfrm>
                <a:off x="6860358" y="3000292"/>
                <a:ext cx="389850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400" b="1" i="1" dirty="0"/>
                  <a:t>A</a:t>
                </a:r>
                <a:endParaRPr lang="zh-CN" altLang="en-US" sz="2400" b="1" i="1" dirty="0"/>
              </a:p>
            </p:txBody>
          </p:sp>
          <p:sp>
            <p:nvSpPr>
              <p:cNvPr id="62" name="文本框 61"/>
              <p:cNvSpPr txBox="1"/>
              <p:nvPr/>
            </p:nvSpPr>
            <p:spPr>
              <a:xfrm>
                <a:off x="5706267" y="3539592"/>
                <a:ext cx="389850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400" b="1" i="1" dirty="0"/>
                  <a:t>B</a:t>
                </a:r>
                <a:endParaRPr lang="zh-CN" altLang="en-US" sz="2400" b="1" i="1" dirty="0"/>
              </a:p>
            </p:txBody>
          </p:sp>
          <p:sp>
            <p:nvSpPr>
              <p:cNvPr id="63" name="文本框 62"/>
              <p:cNvSpPr txBox="1"/>
              <p:nvPr/>
            </p:nvSpPr>
            <p:spPr>
              <a:xfrm>
                <a:off x="5880232" y="4470084"/>
                <a:ext cx="389850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400" b="1" i="1" dirty="0"/>
                  <a:t>C</a:t>
                </a:r>
                <a:endParaRPr lang="zh-CN" altLang="en-US" sz="2400" b="1" i="1" dirty="0"/>
              </a:p>
            </p:txBody>
          </p:sp>
          <p:sp>
            <p:nvSpPr>
              <p:cNvPr id="64" name="文本框 63"/>
              <p:cNvSpPr txBox="1"/>
              <p:nvPr/>
            </p:nvSpPr>
            <p:spPr>
              <a:xfrm>
                <a:off x="7311706" y="4597950"/>
                <a:ext cx="407484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400" b="1" i="1" dirty="0"/>
                  <a:t>D</a:t>
                </a:r>
                <a:endParaRPr lang="zh-CN" altLang="en-US" sz="2400" b="1" i="1" dirty="0"/>
              </a:p>
            </p:txBody>
          </p:sp>
          <p:sp>
            <p:nvSpPr>
              <p:cNvPr id="65" name="文本框 64"/>
              <p:cNvSpPr txBox="1"/>
              <p:nvPr/>
            </p:nvSpPr>
            <p:spPr>
              <a:xfrm>
                <a:off x="8014786" y="3905500"/>
                <a:ext cx="389850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400" b="1" i="1" dirty="0"/>
                  <a:t>E</a:t>
                </a:r>
                <a:endParaRPr lang="zh-CN" altLang="en-US" sz="2400" b="1" i="1" dirty="0"/>
              </a:p>
            </p:txBody>
          </p:sp>
        </p:grpSp>
        <p:sp>
          <p:nvSpPr>
            <p:cNvPr id="67" name="任意多边形: 形状 66"/>
            <p:cNvSpPr/>
            <p:nvPr/>
          </p:nvSpPr>
          <p:spPr>
            <a:xfrm>
              <a:off x="5778500" y="4054475"/>
              <a:ext cx="200025" cy="101074"/>
            </a:xfrm>
            <a:custGeom>
              <a:avLst/>
              <a:gdLst>
                <a:gd name="connsiteX0" fmla="*/ 0 w 200025"/>
                <a:gd name="connsiteY0" fmla="*/ 0 h 101074"/>
                <a:gd name="connsiteX1" fmla="*/ 69850 w 200025"/>
                <a:gd name="connsiteY1" fmla="*/ 95250 h 101074"/>
                <a:gd name="connsiteX2" fmla="*/ 200025 w 200025"/>
                <a:gd name="connsiteY2" fmla="*/ 82550 h 1010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0025" h="101074">
                  <a:moveTo>
                    <a:pt x="0" y="0"/>
                  </a:moveTo>
                  <a:cubicBezTo>
                    <a:pt x="18256" y="40746"/>
                    <a:pt x="36513" y="81492"/>
                    <a:pt x="69850" y="95250"/>
                  </a:cubicBezTo>
                  <a:cubicBezTo>
                    <a:pt x="103187" y="109008"/>
                    <a:pt x="151606" y="95779"/>
                    <a:pt x="200025" y="82550"/>
                  </a:cubicBezTo>
                </a:path>
              </a:pathLst>
            </a:cu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任意多边形: 形状 67"/>
            <p:cNvSpPr/>
            <p:nvPr/>
          </p:nvSpPr>
          <p:spPr>
            <a:xfrm rot="16200000">
              <a:off x="6317199" y="4697475"/>
              <a:ext cx="155031" cy="98990"/>
            </a:xfrm>
            <a:custGeom>
              <a:avLst/>
              <a:gdLst>
                <a:gd name="connsiteX0" fmla="*/ 0 w 200025"/>
                <a:gd name="connsiteY0" fmla="*/ 0 h 101074"/>
                <a:gd name="connsiteX1" fmla="*/ 69850 w 200025"/>
                <a:gd name="connsiteY1" fmla="*/ 95250 h 101074"/>
                <a:gd name="connsiteX2" fmla="*/ 200025 w 200025"/>
                <a:gd name="connsiteY2" fmla="*/ 82550 h 1010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0025" h="101074">
                  <a:moveTo>
                    <a:pt x="0" y="0"/>
                  </a:moveTo>
                  <a:cubicBezTo>
                    <a:pt x="18256" y="40746"/>
                    <a:pt x="36513" y="81492"/>
                    <a:pt x="69850" y="95250"/>
                  </a:cubicBezTo>
                  <a:cubicBezTo>
                    <a:pt x="103187" y="109008"/>
                    <a:pt x="151606" y="95779"/>
                    <a:pt x="200025" y="82550"/>
                  </a:cubicBezTo>
                </a:path>
              </a:pathLst>
            </a:cu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任意多边形: 形状 68"/>
            <p:cNvSpPr/>
            <p:nvPr/>
          </p:nvSpPr>
          <p:spPr>
            <a:xfrm rot="13561043">
              <a:off x="7621584" y="4556630"/>
              <a:ext cx="134046" cy="73045"/>
            </a:xfrm>
            <a:custGeom>
              <a:avLst/>
              <a:gdLst>
                <a:gd name="connsiteX0" fmla="*/ 0 w 200025"/>
                <a:gd name="connsiteY0" fmla="*/ 0 h 101074"/>
                <a:gd name="connsiteX1" fmla="*/ 69850 w 200025"/>
                <a:gd name="connsiteY1" fmla="*/ 95250 h 101074"/>
                <a:gd name="connsiteX2" fmla="*/ 200025 w 200025"/>
                <a:gd name="connsiteY2" fmla="*/ 82550 h 1010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0025" h="101074">
                  <a:moveTo>
                    <a:pt x="0" y="0"/>
                  </a:moveTo>
                  <a:cubicBezTo>
                    <a:pt x="18256" y="40746"/>
                    <a:pt x="36513" y="81492"/>
                    <a:pt x="69850" y="95250"/>
                  </a:cubicBezTo>
                  <a:cubicBezTo>
                    <a:pt x="103187" y="109008"/>
                    <a:pt x="151606" y="95779"/>
                    <a:pt x="200025" y="82550"/>
                  </a:cubicBezTo>
                </a:path>
              </a:pathLst>
            </a:cu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" name="任意多边形: 形状 69"/>
            <p:cNvSpPr/>
            <p:nvPr/>
          </p:nvSpPr>
          <p:spPr>
            <a:xfrm rot="9057476">
              <a:off x="7979368" y="3925102"/>
              <a:ext cx="164912" cy="95338"/>
            </a:xfrm>
            <a:custGeom>
              <a:avLst/>
              <a:gdLst>
                <a:gd name="connsiteX0" fmla="*/ 0 w 200025"/>
                <a:gd name="connsiteY0" fmla="*/ 0 h 101074"/>
                <a:gd name="connsiteX1" fmla="*/ 69850 w 200025"/>
                <a:gd name="connsiteY1" fmla="*/ 95250 h 101074"/>
                <a:gd name="connsiteX2" fmla="*/ 200025 w 200025"/>
                <a:gd name="connsiteY2" fmla="*/ 82550 h 1010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0025" h="101074">
                  <a:moveTo>
                    <a:pt x="0" y="0"/>
                  </a:moveTo>
                  <a:cubicBezTo>
                    <a:pt x="18256" y="40746"/>
                    <a:pt x="36513" y="81492"/>
                    <a:pt x="69850" y="95250"/>
                  </a:cubicBezTo>
                  <a:cubicBezTo>
                    <a:pt x="103187" y="109008"/>
                    <a:pt x="151606" y="95779"/>
                    <a:pt x="200025" y="82550"/>
                  </a:cubicBezTo>
                </a:path>
              </a:pathLst>
            </a:cu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" name="任意多边形: 形状 70"/>
            <p:cNvSpPr/>
            <p:nvPr/>
          </p:nvSpPr>
          <p:spPr>
            <a:xfrm rot="3474400">
              <a:off x="6715842" y="3384083"/>
              <a:ext cx="144368" cy="82364"/>
            </a:xfrm>
            <a:custGeom>
              <a:avLst/>
              <a:gdLst>
                <a:gd name="connsiteX0" fmla="*/ 0 w 200025"/>
                <a:gd name="connsiteY0" fmla="*/ 0 h 101074"/>
                <a:gd name="connsiteX1" fmla="*/ 69850 w 200025"/>
                <a:gd name="connsiteY1" fmla="*/ 95250 h 101074"/>
                <a:gd name="connsiteX2" fmla="*/ 200025 w 200025"/>
                <a:gd name="connsiteY2" fmla="*/ 82550 h 1010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0025" h="101074">
                  <a:moveTo>
                    <a:pt x="0" y="0"/>
                  </a:moveTo>
                  <a:cubicBezTo>
                    <a:pt x="18256" y="40746"/>
                    <a:pt x="36513" y="81492"/>
                    <a:pt x="69850" y="95250"/>
                  </a:cubicBezTo>
                  <a:cubicBezTo>
                    <a:pt x="103187" y="109008"/>
                    <a:pt x="151606" y="95779"/>
                    <a:pt x="200025" y="82550"/>
                  </a:cubicBezTo>
                </a:path>
              </a:pathLst>
            </a:cu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" name="文本框 71"/>
            <p:cNvSpPr txBox="1"/>
            <p:nvPr/>
          </p:nvSpPr>
          <p:spPr>
            <a:xfrm>
              <a:off x="5710001" y="4089423"/>
              <a:ext cx="30008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b="1" dirty="0"/>
                <a:t>2</a:t>
              </a:r>
              <a:endParaRPr lang="zh-CN" altLang="en-US" b="1" dirty="0"/>
            </a:p>
          </p:txBody>
        </p:sp>
        <p:sp>
          <p:nvSpPr>
            <p:cNvPr id="73" name="文本框 72"/>
            <p:cNvSpPr txBox="1"/>
            <p:nvPr/>
          </p:nvSpPr>
          <p:spPr>
            <a:xfrm>
              <a:off x="6416032" y="4600990"/>
              <a:ext cx="30008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b="1" dirty="0"/>
                <a:t>3</a:t>
              </a:r>
              <a:endParaRPr lang="zh-CN" altLang="en-US" b="1" dirty="0"/>
            </a:p>
          </p:txBody>
        </p:sp>
        <p:sp>
          <p:nvSpPr>
            <p:cNvPr id="74" name="文本框 73"/>
            <p:cNvSpPr txBox="1"/>
            <p:nvPr/>
          </p:nvSpPr>
          <p:spPr>
            <a:xfrm>
              <a:off x="7688607" y="4316686"/>
              <a:ext cx="30008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b="1" dirty="0"/>
                <a:t>4</a:t>
              </a:r>
              <a:endParaRPr lang="zh-CN" altLang="en-US" b="1" dirty="0"/>
            </a:p>
          </p:txBody>
        </p:sp>
        <p:sp>
          <p:nvSpPr>
            <p:cNvPr id="75" name="文本框 74"/>
            <p:cNvSpPr txBox="1"/>
            <p:nvPr/>
          </p:nvSpPr>
          <p:spPr>
            <a:xfrm>
              <a:off x="7893137" y="3573757"/>
              <a:ext cx="30008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b="1" dirty="0"/>
                <a:t>5</a:t>
              </a:r>
              <a:endParaRPr lang="zh-CN" altLang="en-US" b="1" dirty="0"/>
            </a:p>
          </p:txBody>
        </p:sp>
        <p:sp>
          <p:nvSpPr>
            <p:cNvPr id="76" name="文本框 75"/>
            <p:cNvSpPr txBox="1"/>
            <p:nvPr/>
          </p:nvSpPr>
          <p:spPr>
            <a:xfrm>
              <a:off x="6466161" y="3232429"/>
              <a:ext cx="30008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b="1" dirty="0"/>
                <a:t>1</a:t>
              </a:r>
              <a:endParaRPr lang="zh-CN" altLang="en-US" b="1" dirty="0"/>
            </a:p>
          </p:txBody>
        </p:sp>
      </p:grpSp>
      <p:sp>
        <p:nvSpPr>
          <p:cNvPr id="78" name="TextBox 12"/>
          <p:cNvSpPr txBox="1">
            <a:spLocks noChangeArrowheads="1"/>
          </p:cNvSpPr>
          <p:nvPr/>
        </p:nvSpPr>
        <p:spPr bwMode="auto">
          <a:xfrm>
            <a:off x="454747" y="464287"/>
            <a:ext cx="5893802" cy="452183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66FF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∵∠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66FF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1+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66FF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∠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0066FF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EAB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66FF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=180°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66FF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，∠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66FF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2+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66FF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∠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0066FF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ABC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66FF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=180°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66FF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，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0066FF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66FF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    ∠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66FF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3+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66FF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∠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0066FF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BCD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66FF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=180°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66FF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，∠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66FF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4+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66FF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∠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0066FF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CDE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66FF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=180°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66FF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，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0066FF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66FF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    ∠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66FF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5+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66FF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∠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0066FF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DEA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66FF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=180°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66FF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，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0066FF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66FF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∴∠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66FF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1+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66FF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∠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0066FF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EAB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66FF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+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66FF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∠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66FF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2+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66FF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∠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0066FF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ABC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66FF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+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66FF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∠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66FF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3+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66FF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∠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0066FF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BCD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66FF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+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0066FF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66FF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∠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66FF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4+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66FF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∠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0066FF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CDE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66FF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+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66FF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∠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66FF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5+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66FF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∠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0066FF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DEA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66FF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=900°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66FF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。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0066FF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66FF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∵五边形的内角和为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66FF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(5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66FF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－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66FF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2)×180°=540°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66FF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，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0066FF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66FF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即∠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0066FF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EAB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66FF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+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66FF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∠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0066FF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ABC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66FF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+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66FF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∠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0066FF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BCD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66FF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+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66FF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∠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0066FF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CDE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66FF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+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0066FF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66FF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∠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0066FF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DEA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66FF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=540°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66FF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，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0066FF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66FF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∴∠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66FF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1+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66FF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∠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66FF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2+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66FF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∠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66FF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3+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66FF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∠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66FF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4+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66FF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∠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66FF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5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0066FF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66FF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  =900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66FF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°－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66FF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540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66FF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°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66FF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=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66FF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360°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66FF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。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0066FF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7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7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7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7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7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-12788" y="123478"/>
            <a:ext cx="1808340" cy="461665"/>
            <a:chOff x="4388275" y="216246"/>
            <a:chExt cx="2194212" cy="718156"/>
          </a:xfrm>
        </p:grpSpPr>
        <p:grpSp>
          <p:nvGrpSpPr>
            <p:cNvPr id="4" name="组合 3"/>
            <p:cNvGrpSpPr/>
            <p:nvPr/>
          </p:nvGrpSpPr>
          <p:grpSpPr>
            <a:xfrm>
              <a:off x="4412902" y="218271"/>
              <a:ext cx="2169585" cy="716129"/>
              <a:chOff x="4412903" y="218271"/>
              <a:chExt cx="2608153" cy="691300"/>
            </a:xfrm>
          </p:grpSpPr>
          <p:sp>
            <p:nvSpPr>
              <p:cNvPr id="6" name="矩形: 单圆角 5"/>
              <p:cNvSpPr/>
              <p:nvPr/>
            </p:nvSpPr>
            <p:spPr>
              <a:xfrm>
                <a:off x="6384604" y="218272"/>
                <a:ext cx="636452" cy="691299"/>
              </a:xfrm>
              <a:prstGeom prst="round1Rect">
                <a:avLst>
                  <a:gd name="adj" fmla="val 50000"/>
                </a:avLst>
              </a:prstGeom>
              <a:solidFill>
                <a:srgbClr val="CAD9F2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  <p:sp>
            <p:nvSpPr>
              <p:cNvPr id="7" name="矩形: 单圆角 6"/>
              <p:cNvSpPr/>
              <p:nvPr/>
            </p:nvSpPr>
            <p:spPr>
              <a:xfrm>
                <a:off x="6233775" y="221447"/>
                <a:ext cx="636451" cy="688123"/>
              </a:xfrm>
              <a:prstGeom prst="round1Rect">
                <a:avLst>
                  <a:gd name="adj" fmla="val 50000"/>
                </a:avLst>
              </a:prstGeom>
              <a:solidFill>
                <a:srgbClr val="ADC5E7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  <p:sp>
            <p:nvSpPr>
              <p:cNvPr id="8" name="矩形: 单圆角 7"/>
              <p:cNvSpPr/>
              <p:nvPr/>
            </p:nvSpPr>
            <p:spPr>
              <a:xfrm>
                <a:off x="4412903" y="218271"/>
                <a:ext cx="2291379" cy="691298"/>
              </a:xfrm>
              <a:prstGeom prst="round1Rect">
                <a:avLst>
                  <a:gd name="adj" fmla="val 50000"/>
                </a:avLst>
              </a:prstGeom>
              <a:solidFill>
                <a:srgbClr val="7997CE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</p:grpSp>
        <p:sp>
          <p:nvSpPr>
            <p:cNvPr id="5" name="文本框 4"/>
            <p:cNvSpPr txBox="1"/>
            <p:nvPr/>
          </p:nvSpPr>
          <p:spPr>
            <a:xfrm>
              <a:off x="4388275" y="216246"/>
              <a:ext cx="1930705" cy="71815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a typeface="黑体" panose="02010609060101010101" pitchFamily="49" charset="-122"/>
                </a:rPr>
                <a:t>思考</a:t>
              </a:r>
              <a:r>
                <a:rPr lang="en-US" altLang="zh-CN" sz="2400" b="1" dirty="0">
                  <a:solidFill>
                    <a:schemeClr val="bg1"/>
                  </a:solidFill>
                  <a:ea typeface="黑体" panose="02010609060101010101" pitchFamily="49" charset="-122"/>
                </a:rPr>
                <a:t>·</a:t>
              </a:r>
              <a:r>
                <a:rPr lang="zh-CN" altLang="en-US" sz="2400" b="1" dirty="0">
                  <a:solidFill>
                    <a:schemeClr val="bg1"/>
                  </a:solidFill>
                  <a:ea typeface="黑体" panose="02010609060101010101" pitchFamily="49" charset="-122"/>
                </a:rPr>
                <a:t>交流</a:t>
              </a:r>
              <a:endParaRPr lang="zh-CN" altLang="en-US" sz="2400" b="1" dirty="0">
                <a:solidFill>
                  <a:schemeClr val="bg1"/>
                </a:solidFill>
                <a:ea typeface="黑体" panose="02010609060101010101" pitchFamily="49" charset="-122"/>
              </a:endParaRPr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647564" y="748090"/>
            <a:ext cx="7848872" cy="93634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>
                <a:latin typeface="+mj-lt"/>
                <a:ea typeface="+mj-ea"/>
              </a:rPr>
              <a:t>如果公园步道的形状是六边形、八边形，那么结果会怎样？与同伴进行交流。</a:t>
            </a:r>
            <a:endParaRPr lang="zh-CN" altLang="en-US" sz="2400" b="1" dirty="0">
              <a:latin typeface="+mj-lt"/>
              <a:ea typeface="+mj-ea"/>
            </a:endParaRPr>
          </a:p>
        </p:txBody>
      </p:sp>
      <p:sp>
        <p:nvSpPr>
          <p:cNvPr id="22" name="TextBox 12"/>
          <p:cNvSpPr txBox="1">
            <a:spLocks noChangeArrowheads="1"/>
          </p:cNvSpPr>
          <p:nvPr/>
        </p:nvSpPr>
        <p:spPr bwMode="auto">
          <a:xfrm>
            <a:off x="1593645" y="3837351"/>
            <a:ext cx="5587300" cy="493148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六边形：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6×180°</a:t>
            </a:r>
            <a:r>
              <a:rPr lang="en-US" altLang="zh-CN" sz="2400" b="1" dirty="0">
                <a:solidFill>
                  <a:srgbClr val="FF0000"/>
                </a:solidFill>
                <a:latin typeface="+mn-ea"/>
                <a:ea typeface="+mn-ea"/>
              </a:rPr>
              <a:t>-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(6</a:t>
            </a:r>
            <a:r>
              <a:rPr lang="en-US" altLang="zh-CN" sz="2400" b="1" dirty="0">
                <a:solidFill>
                  <a:srgbClr val="FF0000"/>
                </a:solidFill>
                <a:latin typeface="+mn-ea"/>
                <a:ea typeface="+mn-ea"/>
              </a:rPr>
              <a:t>-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2)×180°=360°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sp>
        <p:nvSpPr>
          <p:cNvPr id="23" name="TextBox 12"/>
          <p:cNvSpPr txBox="1">
            <a:spLocks noChangeArrowheads="1"/>
          </p:cNvSpPr>
          <p:nvPr/>
        </p:nvSpPr>
        <p:spPr bwMode="auto">
          <a:xfrm>
            <a:off x="1593645" y="4402507"/>
            <a:ext cx="5587300" cy="493148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八边形：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8×180°</a:t>
            </a:r>
            <a:r>
              <a:rPr lang="en-US" altLang="zh-CN" sz="2400" b="1" dirty="0">
                <a:solidFill>
                  <a:srgbClr val="FF0000"/>
                </a:solidFill>
                <a:latin typeface="+mn-ea"/>
                <a:ea typeface="+mn-ea"/>
              </a:rPr>
              <a:t>-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(8</a:t>
            </a:r>
            <a:r>
              <a:rPr lang="en-US" altLang="zh-CN" sz="2400" b="1" dirty="0">
                <a:solidFill>
                  <a:srgbClr val="FF0000"/>
                </a:solidFill>
                <a:latin typeface="+mn-ea"/>
                <a:ea typeface="+mn-ea"/>
              </a:rPr>
              <a:t>-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2)×180°=360°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95552" y="1756445"/>
            <a:ext cx="1974685" cy="2008898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6016" y="1583998"/>
            <a:ext cx="2424577" cy="21813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6012160" y="1419622"/>
            <a:ext cx="2831016" cy="2059323"/>
            <a:chOff x="5573620" y="3000292"/>
            <a:chExt cx="2831016" cy="2059323"/>
          </a:xfrm>
        </p:grpSpPr>
        <p:grpSp>
          <p:nvGrpSpPr>
            <p:cNvPr id="15" name="组合 14"/>
            <p:cNvGrpSpPr/>
            <p:nvPr/>
          </p:nvGrpSpPr>
          <p:grpSpPr>
            <a:xfrm>
              <a:off x="5573620" y="3180740"/>
              <a:ext cx="2774233" cy="1745825"/>
              <a:chOff x="5024120" y="2986165"/>
              <a:chExt cx="3348153" cy="2106993"/>
            </a:xfrm>
          </p:grpSpPr>
          <p:sp>
            <p:nvSpPr>
              <p:cNvPr id="21" name="任意多边形: 形状 20"/>
              <p:cNvSpPr/>
              <p:nvPr/>
            </p:nvSpPr>
            <p:spPr>
              <a:xfrm>
                <a:off x="5419459" y="3271559"/>
                <a:ext cx="2635250" cy="1511300"/>
              </a:xfrm>
              <a:custGeom>
                <a:avLst/>
                <a:gdLst>
                  <a:gd name="connsiteX0" fmla="*/ 1257300 w 2635250"/>
                  <a:gd name="connsiteY0" fmla="*/ 0 h 1511300"/>
                  <a:gd name="connsiteX1" fmla="*/ 2635250 w 2635250"/>
                  <a:gd name="connsiteY1" fmla="*/ 768350 h 1511300"/>
                  <a:gd name="connsiteX2" fmla="*/ 1968500 w 2635250"/>
                  <a:gd name="connsiteY2" fmla="*/ 1511300 h 1511300"/>
                  <a:gd name="connsiteX3" fmla="*/ 425450 w 2635250"/>
                  <a:gd name="connsiteY3" fmla="*/ 1498600 h 1511300"/>
                  <a:gd name="connsiteX4" fmla="*/ 0 w 2635250"/>
                  <a:gd name="connsiteY4" fmla="*/ 679450 h 1511300"/>
                  <a:gd name="connsiteX5" fmla="*/ 1257300 w 2635250"/>
                  <a:gd name="connsiteY5" fmla="*/ 0 h 1511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635250" h="1511300">
                    <a:moveTo>
                      <a:pt x="1257300" y="0"/>
                    </a:moveTo>
                    <a:lnTo>
                      <a:pt x="2635250" y="768350"/>
                    </a:lnTo>
                    <a:lnTo>
                      <a:pt x="1968500" y="1511300"/>
                    </a:lnTo>
                    <a:lnTo>
                      <a:pt x="425450" y="1498600"/>
                    </a:lnTo>
                    <a:lnTo>
                      <a:pt x="0" y="679450"/>
                    </a:lnTo>
                    <a:lnTo>
                      <a:pt x="1257300" y="0"/>
                    </a:lnTo>
                    <a:close/>
                  </a:path>
                </a:pathLst>
              </a:cu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22" name="直接连接符 21"/>
              <p:cNvCxnSpPr/>
              <p:nvPr/>
            </p:nvCxnSpPr>
            <p:spPr>
              <a:xfrm>
                <a:off x="6163409" y="2986165"/>
                <a:ext cx="513854" cy="286527"/>
              </a:xfrm>
              <a:prstGeom prst="line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23" name="直接连接符 22"/>
              <p:cNvCxnSpPr/>
              <p:nvPr/>
            </p:nvCxnSpPr>
            <p:spPr>
              <a:xfrm flipV="1">
                <a:off x="5024120" y="3949426"/>
                <a:ext cx="396852" cy="214460"/>
              </a:xfrm>
              <a:prstGeom prst="line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24" name="直接连接符 23"/>
              <p:cNvCxnSpPr/>
              <p:nvPr/>
            </p:nvCxnSpPr>
            <p:spPr>
              <a:xfrm>
                <a:off x="5841378" y="4764339"/>
                <a:ext cx="170782" cy="328819"/>
              </a:xfrm>
              <a:prstGeom prst="line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25" name="直接连接符 24"/>
              <p:cNvCxnSpPr/>
              <p:nvPr/>
            </p:nvCxnSpPr>
            <p:spPr>
              <a:xfrm>
                <a:off x="7380312" y="4783001"/>
                <a:ext cx="527601" cy="4342"/>
              </a:xfrm>
              <a:prstGeom prst="line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26" name="直接连接符 25"/>
              <p:cNvCxnSpPr/>
              <p:nvPr/>
            </p:nvCxnSpPr>
            <p:spPr>
              <a:xfrm flipV="1">
                <a:off x="8038834" y="3681661"/>
                <a:ext cx="333439" cy="371546"/>
              </a:xfrm>
              <a:prstGeom prst="line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  <p:sp>
          <p:nvSpPr>
            <p:cNvPr id="16" name="文本框 15"/>
            <p:cNvSpPr txBox="1"/>
            <p:nvPr/>
          </p:nvSpPr>
          <p:spPr>
            <a:xfrm>
              <a:off x="6860358" y="3000292"/>
              <a:ext cx="38985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i="1" dirty="0"/>
                <a:t>A</a:t>
              </a:r>
              <a:endParaRPr lang="zh-CN" altLang="en-US" sz="2400" b="1" i="1" dirty="0"/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5706267" y="3539592"/>
              <a:ext cx="38985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i="1" dirty="0"/>
                <a:t>B</a:t>
              </a:r>
              <a:endParaRPr lang="zh-CN" altLang="en-US" sz="2400" b="1" i="1" dirty="0"/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5880232" y="4470084"/>
              <a:ext cx="38985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i="1" dirty="0"/>
                <a:t>C</a:t>
              </a:r>
              <a:endParaRPr lang="zh-CN" altLang="en-US" sz="2400" b="1" i="1" dirty="0"/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7311706" y="4597950"/>
              <a:ext cx="40748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i="1" dirty="0"/>
                <a:t>D</a:t>
              </a:r>
              <a:endParaRPr lang="zh-CN" altLang="en-US" sz="2400" b="1" i="1" dirty="0"/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8014786" y="3905500"/>
              <a:ext cx="38985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i="1" dirty="0"/>
                <a:t>E</a:t>
              </a:r>
              <a:endParaRPr lang="zh-CN" altLang="en-US" sz="2400" b="1" i="1" dirty="0"/>
            </a:p>
          </p:txBody>
        </p:sp>
      </p:grpSp>
      <p:sp>
        <p:nvSpPr>
          <p:cNvPr id="5" name="任意多边形: 形状 4"/>
          <p:cNvSpPr/>
          <p:nvPr/>
        </p:nvSpPr>
        <p:spPr>
          <a:xfrm>
            <a:off x="6217040" y="2473805"/>
            <a:ext cx="200025" cy="101074"/>
          </a:xfrm>
          <a:custGeom>
            <a:avLst/>
            <a:gdLst>
              <a:gd name="connsiteX0" fmla="*/ 0 w 200025"/>
              <a:gd name="connsiteY0" fmla="*/ 0 h 101074"/>
              <a:gd name="connsiteX1" fmla="*/ 69850 w 200025"/>
              <a:gd name="connsiteY1" fmla="*/ 95250 h 101074"/>
              <a:gd name="connsiteX2" fmla="*/ 200025 w 200025"/>
              <a:gd name="connsiteY2" fmla="*/ 82550 h 1010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00025" h="101074">
                <a:moveTo>
                  <a:pt x="0" y="0"/>
                </a:moveTo>
                <a:cubicBezTo>
                  <a:pt x="18256" y="40746"/>
                  <a:pt x="36513" y="81492"/>
                  <a:pt x="69850" y="95250"/>
                </a:cubicBezTo>
                <a:cubicBezTo>
                  <a:pt x="103187" y="109008"/>
                  <a:pt x="151606" y="95779"/>
                  <a:pt x="200025" y="82550"/>
                </a:cubicBezTo>
              </a:path>
            </a:pathLst>
          </a:cu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任意多边形: 形状 5"/>
          <p:cNvSpPr/>
          <p:nvPr/>
        </p:nvSpPr>
        <p:spPr>
          <a:xfrm rot="16200000">
            <a:off x="6755739" y="3116805"/>
            <a:ext cx="155031" cy="98990"/>
          </a:xfrm>
          <a:custGeom>
            <a:avLst/>
            <a:gdLst>
              <a:gd name="connsiteX0" fmla="*/ 0 w 200025"/>
              <a:gd name="connsiteY0" fmla="*/ 0 h 101074"/>
              <a:gd name="connsiteX1" fmla="*/ 69850 w 200025"/>
              <a:gd name="connsiteY1" fmla="*/ 95250 h 101074"/>
              <a:gd name="connsiteX2" fmla="*/ 200025 w 200025"/>
              <a:gd name="connsiteY2" fmla="*/ 82550 h 1010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00025" h="101074">
                <a:moveTo>
                  <a:pt x="0" y="0"/>
                </a:moveTo>
                <a:cubicBezTo>
                  <a:pt x="18256" y="40746"/>
                  <a:pt x="36513" y="81492"/>
                  <a:pt x="69850" y="95250"/>
                </a:cubicBezTo>
                <a:cubicBezTo>
                  <a:pt x="103187" y="109008"/>
                  <a:pt x="151606" y="95779"/>
                  <a:pt x="200025" y="82550"/>
                </a:cubicBezTo>
              </a:path>
            </a:pathLst>
          </a:cu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任意多边形: 形状 6"/>
          <p:cNvSpPr/>
          <p:nvPr/>
        </p:nvSpPr>
        <p:spPr>
          <a:xfrm rot="13561043">
            <a:off x="8060124" y="2975960"/>
            <a:ext cx="134046" cy="73045"/>
          </a:xfrm>
          <a:custGeom>
            <a:avLst/>
            <a:gdLst>
              <a:gd name="connsiteX0" fmla="*/ 0 w 200025"/>
              <a:gd name="connsiteY0" fmla="*/ 0 h 101074"/>
              <a:gd name="connsiteX1" fmla="*/ 69850 w 200025"/>
              <a:gd name="connsiteY1" fmla="*/ 95250 h 101074"/>
              <a:gd name="connsiteX2" fmla="*/ 200025 w 200025"/>
              <a:gd name="connsiteY2" fmla="*/ 82550 h 1010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00025" h="101074">
                <a:moveTo>
                  <a:pt x="0" y="0"/>
                </a:moveTo>
                <a:cubicBezTo>
                  <a:pt x="18256" y="40746"/>
                  <a:pt x="36513" y="81492"/>
                  <a:pt x="69850" y="95250"/>
                </a:cubicBezTo>
                <a:cubicBezTo>
                  <a:pt x="103187" y="109008"/>
                  <a:pt x="151606" y="95779"/>
                  <a:pt x="200025" y="82550"/>
                </a:cubicBezTo>
              </a:path>
            </a:pathLst>
          </a:cu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任意多边形: 形状 7"/>
          <p:cNvSpPr/>
          <p:nvPr/>
        </p:nvSpPr>
        <p:spPr>
          <a:xfrm rot="9057476">
            <a:off x="8417908" y="2344432"/>
            <a:ext cx="164912" cy="95338"/>
          </a:xfrm>
          <a:custGeom>
            <a:avLst/>
            <a:gdLst>
              <a:gd name="connsiteX0" fmla="*/ 0 w 200025"/>
              <a:gd name="connsiteY0" fmla="*/ 0 h 101074"/>
              <a:gd name="connsiteX1" fmla="*/ 69850 w 200025"/>
              <a:gd name="connsiteY1" fmla="*/ 95250 h 101074"/>
              <a:gd name="connsiteX2" fmla="*/ 200025 w 200025"/>
              <a:gd name="connsiteY2" fmla="*/ 82550 h 1010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00025" h="101074">
                <a:moveTo>
                  <a:pt x="0" y="0"/>
                </a:moveTo>
                <a:cubicBezTo>
                  <a:pt x="18256" y="40746"/>
                  <a:pt x="36513" y="81492"/>
                  <a:pt x="69850" y="95250"/>
                </a:cubicBezTo>
                <a:cubicBezTo>
                  <a:pt x="103187" y="109008"/>
                  <a:pt x="151606" y="95779"/>
                  <a:pt x="200025" y="82550"/>
                </a:cubicBezTo>
              </a:path>
            </a:pathLst>
          </a:cu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任意多边形: 形状 8"/>
          <p:cNvSpPr/>
          <p:nvPr/>
        </p:nvSpPr>
        <p:spPr>
          <a:xfrm rot="3474400">
            <a:off x="7154382" y="1803413"/>
            <a:ext cx="144368" cy="82364"/>
          </a:xfrm>
          <a:custGeom>
            <a:avLst/>
            <a:gdLst>
              <a:gd name="connsiteX0" fmla="*/ 0 w 200025"/>
              <a:gd name="connsiteY0" fmla="*/ 0 h 101074"/>
              <a:gd name="connsiteX1" fmla="*/ 69850 w 200025"/>
              <a:gd name="connsiteY1" fmla="*/ 95250 h 101074"/>
              <a:gd name="connsiteX2" fmla="*/ 200025 w 200025"/>
              <a:gd name="connsiteY2" fmla="*/ 82550 h 1010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00025" h="101074">
                <a:moveTo>
                  <a:pt x="0" y="0"/>
                </a:moveTo>
                <a:cubicBezTo>
                  <a:pt x="18256" y="40746"/>
                  <a:pt x="36513" y="81492"/>
                  <a:pt x="69850" y="95250"/>
                </a:cubicBezTo>
                <a:cubicBezTo>
                  <a:pt x="103187" y="109008"/>
                  <a:pt x="151606" y="95779"/>
                  <a:pt x="200025" y="82550"/>
                </a:cubicBezTo>
              </a:path>
            </a:pathLst>
          </a:cu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6148541" y="2508753"/>
            <a:ext cx="300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/>
              <a:t>2</a:t>
            </a:r>
            <a:endParaRPr lang="zh-CN" altLang="en-US" b="1" dirty="0"/>
          </a:p>
        </p:txBody>
      </p:sp>
      <p:sp>
        <p:nvSpPr>
          <p:cNvPr id="11" name="文本框 10"/>
          <p:cNvSpPr txBox="1"/>
          <p:nvPr/>
        </p:nvSpPr>
        <p:spPr>
          <a:xfrm>
            <a:off x="6854572" y="3020320"/>
            <a:ext cx="300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/>
              <a:t>3</a:t>
            </a:r>
            <a:endParaRPr lang="zh-CN" altLang="en-US" b="1" dirty="0"/>
          </a:p>
        </p:txBody>
      </p:sp>
      <p:sp>
        <p:nvSpPr>
          <p:cNvPr id="12" name="文本框 11"/>
          <p:cNvSpPr txBox="1"/>
          <p:nvPr/>
        </p:nvSpPr>
        <p:spPr>
          <a:xfrm>
            <a:off x="8127147" y="2736016"/>
            <a:ext cx="300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/>
              <a:t>4</a:t>
            </a:r>
            <a:endParaRPr lang="zh-CN" altLang="en-US" b="1" dirty="0"/>
          </a:p>
        </p:txBody>
      </p:sp>
      <p:sp>
        <p:nvSpPr>
          <p:cNvPr id="13" name="文本框 12"/>
          <p:cNvSpPr txBox="1"/>
          <p:nvPr/>
        </p:nvSpPr>
        <p:spPr>
          <a:xfrm>
            <a:off x="8331677" y="1993087"/>
            <a:ext cx="300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/>
              <a:t>5</a:t>
            </a:r>
            <a:endParaRPr lang="zh-CN" altLang="en-US" b="1" dirty="0"/>
          </a:p>
        </p:txBody>
      </p:sp>
      <p:sp>
        <p:nvSpPr>
          <p:cNvPr id="14" name="文本框 13"/>
          <p:cNvSpPr txBox="1"/>
          <p:nvPr/>
        </p:nvSpPr>
        <p:spPr>
          <a:xfrm>
            <a:off x="6904701" y="1651759"/>
            <a:ext cx="300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/>
              <a:t>1</a:t>
            </a:r>
            <a:endParaRPr lang="zh-CN" altLang="en-US" b="1" dirty="0"/>
          </a:p>
        </p:txBody>
      </p:sp>
      <p:sp>
        <p:nvSpPr>
          <p:cNvPr id="28" name="文本框 27"/>
          <p:cNvSpPr txBox="1"/>
          <p:nvPr/>
        </p:nvSpPr>
        <p:spPr>
          <a:xfrm>
            <a:off x="903691" y="1112336"/>
            <a:ext cx="4572000" cy="137954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/>
              <a:t>多边形内角的</a:t>
            </a:r>
            <a:r>
              <a:rPr lang="zh-CN" altLang="en-US" sz="2400" b="1" dirty="0">
                <a:solidFill>
                  <a:srgbClr val="0033CC"/>
                </a:solidFill>
              </a:rPr>
              <a:t>一条边</a:t>
            </a:r>
            <a:r>
              <a:rPr lang="zh-CN" altLang="en-US" sz="2400" b="1" dirty="0"/>
              <a:t>与</a:t>
            </a:r>
            <a:r>
              <a:rPr lang="zh-CN" altLang="en-US" sz="2400" b="1" dirty="0">
                <a:solidFill>
                  <a:srgbClr val="0033CC"/>
                </a:solidFill>
              </a:rPr>
              <a:t>另一条边的反向延长线</a:t>
            </a:r>
            <a:r>
              <a:rPr lang="zh-CN" altLang="en-US" sz="2400" b="1" dirty="0"/>
              <a:t>所组成的角，叫作这个多边形的</a:t>
            </a:r>
            <a:r>
              <a:rPr lang="zh-CN" altLang="en-US" sz="2400" b="1" dirty="0">
                <a:solidFill>
                  <a:srgbClr val="FF0000"/>
                </a:solidFill>
                <a:latin typeface="+mj-ea"/>
                <a:ea typeface="+mj-ea"/>
              </a:rPr>
              <a:t>外角</a:t>
            </a:r>
            <a:r>
              <a:rPr lang="zh-CN" altLang="en-US" sz="2400" b="1" dirty="0"/>
              <a:t>。</a:t>
            </a:r>
            <a:endParaRPr lang="zh-CN" altLang="en-US" sz="2400" b="1" dirty="0"/>
          </a:p>
        </p:txBody>
      </p:sp>
      <p:sp>
        <p:nvSpPr>
          <p:cNvPr id="29" name="文本框 28"/>
          <p:cNvSpPr txBox="1"/>
          <p:nvPr/>
        </p:nvSpPr>
        <p:spPr>
          <a:xfrm>
            <a:off x="903691" y="2693419"/>
            <a:ext cx="4572000" cy="142049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/>
              <a:t>在每个顶点处取这个多边形的一</a:t>
            </a:r>
            <a:r>
              <a:rPr lang="zh-CN" altLang="en-US" sz="2400" b="1" dirty="0"/>
              <a:t>个外角，它们的和叫作这个多边形的</a:t>
            </a:r>
            <a:r>
              <a:rPr lang="zh-CN" altLang="en-US" sz="2400" b="1" dirty="0">
                <a:solidFill>
                  <a:srgbClr val="FF0000"/>
                </a:solidFill>
                <a:latin typeface="+mj-ea"/>
                <a:ea typeface="+mj-ea"/>
              </a:rPr>
              <a:t>外角和</a:t>
            </a:r>
            <a:r>
              <a:rPr lang="zh-CN" altLang="en-US" sz="2400" b="1" dirty="0"/>
              <a:t>。</a:t>
            </a:r>
            <a:endParaRPr lang="zh-CN" altLang="en-US" sz="2400" b="1" dirty="0"/>
          </a:p>
        </p:txBody>
      </p:sp>
      <p:sp>
        <p:nvSpPr>
          <p:cNvPr id="31" name="文本框 30"/>
          <p:cNvSpPr txBox="1"/>
          <p:nvPr/>
        </p:nvSpPr>
        <p:spPr>
          <a:xfrm>
            <a:off x="683568" y="267494"/>
            <a:ext cx="45720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多边形的外角及外角和</a:t>
            </a:r>
            <a:endParaRPr lang="zh-CN" altLang="en-US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ea"/>
              <a:ea typeface="+mj-ea"/>
            </a:endParaRPr>
          </a:p>
        </p:txBody>
      </p:sp>
      <p:cxnSp>
        <p:nvCxnSpPr>
          <p:cNvPr id="27" name="直接连接符 26"/>
          <p:cNvCxnSpPr>
            <a:stCxn id="21" idx="4"/>
          </p:cNvCxnSpPr>
          <p:nvPr/>
        </p:nvCxnSpPr>
        <p:spPr>
          <a:xfrm flipV="1">
            <a:off x="6339732" y="1837482"/>
            <a:ext cx="1041285" cy="562044"/>
          </a:xfrm>
          <a:prstGeom prst="line">
            <a:avLst/>
          </a:prstGeom>
          <a:ln w="2857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/>
          <p:cNvCxnSpPr/>
          <p:nvPr/>
        </p:nvCxnSpPr>
        <p:spPr>
          <a:xfrm>
            <a:off x="6849780" y="1540438"/>
            <a:ext cx="531237" cy="295683"/>
          </a:xfrm>
          <a:prstGeom prst="line">
            <a:avLst/>
          </a:prstGeom>
          <a:ln w="2857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连接符 39"/>
          <p:cNvCxnSpPr/>
          <p:nvPr/>
        </p:nvCxnSpPr>
        <p:spPr>
          <a:xfrm>
            <a:off x="7381017" y="1838844"/>
            <a:ext cx="1141709" cy="633344"/>
          </a:xfrm>
          <a:prstGeom prst="line">
            <a:avLst/>
          </a:prstGeom>
          <a:ln w="2857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文本框 41"/>
          <p:cNvSpPr txBox="1"/>
          <p:nvPr/>
        </p:nvSpPr>
        <p:spPr>
          <a:xfrm>
            <a:off x="1475656" y="4274502"/>
            <a:ext cx="318548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rgbClr val="0066FF"/>
                </a:solidFill>
              </a:rPr>
              <a:t>∠</a:t>
            </a:r>
            <a:r>
              <a:rPr lang="en-US" altLang="zh-CN" sz="2400" b="1" dirty="0">
                <a:solidFill>
                  <a:srgbClr val="0066FF"/>
                </a:solidFill>
              </a:rPr>
              <a:t>1+</a:t>
            </a:r>
            <a:r>
              <a:rPr lang="zh-CN" altLang="en-US" sz="2400" b="1" dirty="0">
                <a:solidFill>
                  <a:srgbClr val="0066FF"/>
                </a:solidFill>
              </a:rPr>
              <a:t>∠</a:t>
            </a:r>
            <a:r>
              <a:rPr lang="en-US" altLang="zh-CN" sz="2400" b="1" dirty="0">
                <a:solidFill>
                  <a:srgbClr val="0066FF"/>
                </a:solidFill>
              </a:rPr>
              <a:t>2+</a:t>
            </a:r>
            <a:r>
              <a:rPr lang="zh-CN" altLang="en-US" sz="2400" b="1" dirty="0">
                <a:solidFill>
                  <a:srgbClr val="0066FF"/>
                </a:solidFill>
              </a:rPr>
              <a:t>∠</a:t>
            </a:r>
            <a:r>
              <a:rPr lang="en-US" altLang="zh-CN" sz="2400" b="1" dirty="0">
                <a:solidFill>
                  <a:srgbClr val="0066FF"/>
                </a:solidFill>
              </a:rPr>
              <a:t>3+</a:t>
            </a:r>
            <a:r>
              <a:rPr lang="zh-CN" altLang="en-US" sz="2400" b="1" dirty="0">
                <a:solidFill>
                  <a:srgbClr val="0066FF"/>
                </a:solidFill>
              </a:rPr>
              <a:t>∠</a:t>
            </a:r>
            <a:r>
              <a:rPr lang="en-US" altLang="zh-CN" sz="2400" b="1" dirty="0">
                <a:solidFill>
                  <a:srgbClr val="0066FF"/>
                </a:solidFill>
              </a:rPr>
              <a:t>4+</a:t>
            </a:r>
            <a:r>
              <a:rPr lang="zh-CN" altLang="en-US" sz="2400" b="1" dirty="0">
                <a:solidFill>
                  <a:srgbClr val="0066FF"/>
                </a:solidFill>
              </a:rPr>
              <a:t>∠</a:t>
            </a:r>
            <a:r>
              <a:rPr lang="en-US" altLang="zh-CN" sz="2400" b="1" dirty="0">
                <a:solidFill>
                  <a:srgbClr val="0066FF"/>
                </a:solidFill>
              </a:rPr>
              <a:t>5</a:t>
            </a:r>
            <a:endParaRPr lang="zh-CN" altLang="en-US" sz="2400" b="1" dirty="0">
              <a:solidFill>
                <a:srgbClr val="0066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500"/>
                            </p:stCondLst>
                            <p:childTnLst>
                              <p:par>
                                <p:cTn id="3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000"/>
                            </p:stCondLst>
                            <p:childTnLst>
                              <p:par>
                                <p:cTn id="3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/>
      <p:bldP spid="11" grpId="0"/>
      <p:bldP spid="12" grpId="0"/>
      <p:bldP spid="13" grpId="0"/>
      <p:bldP spid="14" grpId="0"/>
      <p:bldP spid="28" grpId="0" animBg="1"/>
      <p:bldP spid="29" grpId="0" bldLvl="0" animBg="1"/>
      <p:bldP spid="4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55192" y="411510"/>
            <a:ext cx="5292588" cy="5598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rgbClr val="0033CC"/>
                </a:solidFill>
                <a:latin typeface="+mj-lt"/>
                <a:ea typeface="+mj-ea"/>
              </a:rPr>
              <a:t>思考：</a:t>
            </a:r>
            <a:r>
              <a:rPr lang="en-US" altLang="zh-CN" sz="2800" b="1" i="1" dirty="0">
                <a:latin typeface="+mj-lt"/>
                <a:ea typeface="+mj-ea"/>
              </a:rPr>
              <a:t>n</a:t>
            </a:r>
            <a:r>
              <a:rPr lang="zh-CN" altLang="en-US" sz="2800" b="1" dirty="0">
                <a:latin typeface="+mj-lt"/>
                <a:ea typeface="+mj-ea"/>
              </a:rPr>
              <a:t>边形的外角和等于多少？</a:t>
            </a:r>
            <a:endParaRPr lang="zh-CN" altLang="en-US" sz="2800" b="1" dirty="0">
              <a:latin typeface="+mj-lt"/>
              <a:ea typeface="+mj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55192" y="1094147"/>
            <a:ext cx="7560840" cy="1753235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>
            <a:spAutoFit/>
          </a:bodyPr>
          <a:lstStyle>
            <a:defPPr>
              <a:defRPr lang="en-US"/>
            </a:defPPr>
            <a:lvl1pPr indent="0" fontAlgn="auto">
              <a:lnSpc>
                <a:spcPct val="150000"/>
              </a:lnSpc>
              <a:buFont typeface="Wingdings" panose="05000000000000000000" pitchFamily="2" charset="2"/>
              <a:buNone/>
              <a:defRPr sz="2400" b="1">
                <a:solidFill>
                  <a:srgbClr val="FF0000"/>
                </a:solidFill>
                <a:latin typeface="+mn-lt"/>
                <a:ea typeface="楷体" panose="02010609060101010101" pitchFamily="49" charset="-122"/>
                <a:cs typeface="微软雅黑" panose="020B0503020204020204" pitchFamily="34" charset="-122"/>
              </a:defRPr>
            </a:lvl1pPr>
          </a:lstStyle>
          <a:p>
            <a:r>
              <a:rPr lang="en-US" altLang="zh-CN" i="1" dirty="0">
                <a:solidFill>
                  <a:srgbClr val="0066FF"/>
                </a:solidFill>
                <a:sym typeface="+mn-ea"/>
              </a:rPr>
              <a:t>n</a:t>
            </a:r>
            <a:r>
              <a:rPr lang="en-US" altLang="zh-CN" dirty="0">
                <a:solidFill>
                  <a:srgbClr val="0066FF"/>
                </a:solidFill>
                <a:sym typeface="+mn-ea"/>
              </a:rPr>
              <a:t> </a:t>
            </a:r>
            <a:r>
              <a:rPr lang="zh-CN" altLang="en-US" dirty="0">
                <a:solidFill>
                  <a:srgbClr val="0066FF"/>
                </a:solidFill>
                <a:sym typeface="+mn-ea"/>
              </a:rPr>
              <a:t>个外角加上与它们相邻的内角为 </a:t>
            </a:r>
            <a:r>
              <a:rPr lang="en-US" altLang="zh-CN" dirty="0">
                <a:solidFill>
                  <a:srgbClr val="0066FF"/>
                </a:solidFill>
                <a:sym typeface="+mn-ea"/>
              </a:rPr>
              <a:t>180°·</a:t>
            </a:r>
            <a:r>
              <a:rPr lang="en-US" altLang="zh-CN" i="1" dirty="0">
                <a:solidFill>
                  <a:srgbClr val="0066FF"/>
                </a:solidFill>
                <a:sym typeface="+mn-ea"/>
              </a:rPr>
              <a:t>n</a:t>
            </a:r>
            <a:r>
              <a:rPr lang="zh-CN" altLang="en-US" dirty="0">
                <a:solidFill>
                  <a:srgbClr val="0066FF"/>
                </a:solidFill>
                <a:sym typeface="+mn-ea"/>
              </a:rPr>
              <a:t>，</a:t>
            </a:r>
            <a:endParaRPr lang="en-US" altLang="zh-CN" dirty="0">
              <a:solidFill>
                <a:srgbClr val="0066FF"/>
              </a:solidFill>
              <a:sym typeface="+mn-ea"/>
            </a:endParaRPr>
          </a:p>
          <a:p>
            <a:r>
              <a:rPr lang="en-US" altLang="zh-CN" i="1" dirty="0">
                <a:solidFill>
                  <a:srgbClr val="0066FF"/>
                </a:solidFill>
                <a:sym typeface="+mn-ea"/>
              </a:rPr>
              <a:t>n</a:t>
            </a:r>
            <a:r>
              <a:rPr lang="en-US" altLang="zh-CN" dirty="0">
                <a:solidFill>
                  <a:srgbClr val="0066FF"/>
                </a:solidFill>
                <a:sym typeface="+mn-ea"/>
              </a:rPr>
              <a:t> </a:t>
            </a:r>
            <a:r>
              <a:rPr lang="zh-CN" altLang="en-US" dirty="0">
                <a:solidFill>
                  <a:srgbClr val="0066FF"/>
                </a:solidFill>
                <a:sym typeface="+mn-ea"/>
              </a:rPr>
              <a:t>边形的内角和为 </a:t>
            </a:r>
            <a:r>
              <a:rPr lang="en-US" altLang="zh-CN" dirty="0">
                <a:solidFill>
                  <a:srgbClr val="0066FF"/>
                </a:solidFill>
                <a:sym typeface="+mn-ea"/>
              </a:rPr>
              <a:t>(</a:t>
            </a:r>
            <a:r>
              <a:rPr lang="en-US" altLang="zh-CN" i="1" dirty="0">
                <a:solidFill>
                  <a:srgbClr val="0066FF"/>
                </a:solidFill>
                <a:sym typeface="+mn-ea"/>
              </a:rPr>
              <a:t>n</a:t>
            </a:r>
            <a:r>
              <a:rPr lang="en-US" altLang="zh-CN" dirty="0">
                <a:solidFill>
                  <a:srgbClr val="0066FF"/>
                </a:solidFill>
                <a:latin typeface="+mn-ea"/>
                <a:ea typeface="+mn-ea"/>
                <a:sym typeface="+mn-ea"/>
              </a:rPr>
              <a:t>-</a:t>
            </a:r>
            <a:r>
              <a:rPr lang="en-US" altLang="zh-CN" dirty="0">
                <a:solidFill>
                  <a:srgbClr val="0066FF"/>
                </a:solidFill>
                <a:sym typeface="+mn-ea"/>
              </a:rPr>
              <a:t>2)·180°</a:t>
            </a:r>
            <a:r>
              <a:rPr lang="zh-CN" altLang="en-US" dirty="0">
                <a:solidFill>
                  <a:srgbClr val="0066FF"/>
                </a:solidFill>
                <a:sym typeface="+mn-ea"/>
              </a:rPr>
              <a:t>，</a:t>
            </a:r>
            <a:endParaRPr lang="zh-CN" altLang="en-US" dirty="0">
              <a:solidFill>
                <a:srgbClr val="0066FF"/>
              </a:solidFill>
              <a:sym typeface="+mn-ea"/>
            </a:endParaRPr>
          </a:p>
          <a:p>
            <a:r>
              <a:rPr lang="en-US" altLang="zh-CN" i="1" dirty="0">
                <a:solidFill>
                  <a:srgbClr val="0066FF"/>
                </a:solidFill>
                <a:sym typeface="+mn-ea"/>
              </a:rPr>
              <a:t>n</a:t>
            </a:r>
            <a:r>
              <a:rPr lang="en-US" altLang="zh-CN" dirty="0">
                <a:solidFill>
                  <a:srgbClr val="0066FF"/>
                </a:solidFill>
                <a:sym typeface="+mn-ea"/>
              </a:rPr>
              <a:t> </a:t>
            </a:r>
            <a:r>
              <a:rPr lang="zh-CN" altLang="en-US" dirty="0">
                <a:solidFill>
                  <a:srgbClr val="0066FF"/>
                </a:solidFill>
                <a:sym typeface="+mn-ea"/>
              </a:rPr>
              <a:t>边形的外角和为 </a:t>
            </a:r>
            <a:r>
              <a:rPr lang="en-US" altLang="zh-CN" dirty="0">
                <a:solidFill>
                  <a:srgbClr val="0066FF"/>
                </a:solidFill>
                <a:sym typeface="+mn-ea"/>
              </a:rPr>
              <a:t>180°×</a:t>
            </a:r>
            <a:r>
              <a:rPr lang="en-US" altLang="zh-CN" i="1" dirty="0">
                <a:solidFill>
                  <a:srgbClr val="0066FF"/>
                </a:solidFill>
                <a:sym typeface="+mn-ea"/>
              </a:rPr>
              <a:t>n </a:t>
            </a:r>
            <a:r>
              <a:rPr lang="en-US" altLang="zh-CN" dirty="0">
                <a:solidFill>
                  <a:srgbClr val="0066FF"/>
                </a:solidFill>
                <a:latin typeface="+mj-ea"/>
                <a:ea typeface="+mj-ea"/>
                <a:sym typeface="+mn-ea"/>
              </a:rPr>
              <a:t>- </a:t>
            </a:r>
            <a:r>
              <a:rPr lang="en-US" altLang="zh-CN" dirty="0">
                <a:solidFill>
                  <a:srgbClr val="0066FF"/>
                </a:solidFill>
                <a:sym typeface="+mn-ea"/>
              </a:rPr>
              <a:t>(</a:t>
            </a:r>
            <a:r>
              <a:rPr lang="en-US" altLang="zh-CN" i="1" dirty="0">
                <a:solidFill>
                  <a:srgbClr val="0066FF"/>
                </a:solidFill>
                <a:sym typeface="+mn-ea"/>
              </a:rPr>
              <a:t>n</a:t>
            </a:r>
            <a:r>
              <a:rPr lang="en-US" altLang="zh-CN" dirty="0">
                <a:solidFill>
                  <a:srgbClr val="0066FF"/>
                </a:solidFill>
                <a:latin typeface="+mn-ea"/>
                <a:ea typeface="+mn-ea"/>
                <a:sym typeface="+mn-ea"/>
              </a:rPr>
              <a:t>-</a:t>
            </a:r>
            <a:r>
              <a:rPr lang="en-US" altLang="zh-CN" dirty="0">
                <a:solidFill>
                  <a:srgbClr val="0066FF"/>
                </a:solidFill>
                <a:sym typeface="+mn-ea"/>
              </a:rPr>
              <a:t>2)·180°= 360°</a:t>
            </a:r>
            <a:r>
              <a:rPr lang="zh-CN" altLang="en-US" dirty="0">
                <a:solidFill>
                  <a:srgbClr val="0066FF"/>
                </a:solidFill>
                <a:sym typeface="+mn-ea"/>
              </a:rPr>
              <a:t>。</a:t>
            </a:r>
            <a:endParaRPr lang="zh-CN" altLang="en-US" dirty="0">
              <a:solidFill>
                <a:srgbClr val="0066FF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99592" y="3147814"/>
            <a:ext cx="45720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>
                <a:latin typeface="+mj-ea"/>
                <a:ea typeface="+mj-ea"/>
              </a:rPr>
              <a:t>一般地，我们有如下定理：</a:t>
            </a:r>
            <a:endParaRPr lang="zh-CN" altLang="en-US" sz="2400" b="1" dirty="0">
              <a:latin typeface="+mj-ea"/>
              <a:ea typeface="+mj-ea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1691680" y="3998174"/>
            <a:ext cx="5184577" cy="589800"/>
            <a:chOff x="279211" y="897636"/>
            <a:chExt cx="5184577" cy="589800"/>
          </a:xfrm>
        </p:grpSpPr>
        <p:grpSp>
          <p:nvGrpSpPr>
            <p:cNvPr id="8" name="组合 7"/>
            <p:cNvGrpSpPr/>
            <p:nvPr/>
          </p:nvGrpSpPr>
          <p:grpSpPr>
            <a:xfrm>
              <a:off x="279211" y="897636"/>
              <a:ext cx="5184577" cy="589800"/>
              <a:chOff x="2483768" y="2283718"/>
              <a:chExt cx="2687307" cy="358376"/>
            </a:xfrm>
          </p:grpSpPr>
          <p:sp>
            <p:nvSpPr>
              <p:cNvPr id="10" name="矩形 9"/>
              <p:cNvSpPr/>
              <p:nvPr/>
            </p:nvSpPr>
            <p:spPr>
              <a:xfrm>
                <a:off x="2521501" y="2331097"/>
                <a:ext cx="2649574" cy="310997"/>
              </a:xfrm>
              <a:prstGeom prst="rect">
                <a:avLst/>
              </a:prstGeom>
              <a:solidFill>
                <a:srgbClr val="56B5D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1" name="矩形 10"/>
              <p:cNvSpPr/>
              <p:nvPr/>
            </p:nvSpPr>
            <p:spPr>
              <a:xfrm>
                <a:off x="2483768" y="2283718"/>
                <a:ext cx="2649983" cy="310997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56B5D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" name="文本框 8"/>
            <p:cNvSpPr txBox="1"/>
            <p:nvPr/>
          </p:nvSpPr>
          <p:spPr>
            <a:xfrm>
              <a:off x="351219" y="931765"/>
              <a:ext cx="511256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定理     </a:t>
              </a:r>
              <a:r>
                <a:rPr lang="zh-CN" altLang="en-US" sz="2400" b="1" dirty="0">
                  <a:solidFill>
                    <a:srgbClr val="FF0000"/>
                  </a:solidFill>
                </a:rPr>
                <a:t>多边形的外角和等于</a:t>
              </a:r>
              <a:r>
                <a:rPr lang="en-US" altLang="zh-CN" sz="2400" b="1" dirty="0">
                  <a:solidFill>
                    <a:srgbClr val="FF0000"/>
                  </a:solidFill>
                </a:rPr>
                <a:t>360°</a:t>
              </a:r>
              <a:r>
                <a:rPr lang="zh-CN" altLang="en-US" sz="2400" b="1" dirty="0">
                  <a:solidFill>
                    <a:srgbClr val="FF0000"/>
                  </a:solidFill>
                </a:rPr>
                <a:t>。</a:t>
              </a:r>
              <a:endParaRPr lang="zh-CN" altLang="en-US" sz="2400" b="1" dirty="0">
                <a:solidFill>
                  <a:srgbClr val="FF0000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3"/>
          <p:cNvSpPr txBox="1">
            <a:spLocks noChangeArrowheads="1"/>
          </p:cNvSpPr>
          <p:nvPr/>
        </p:nvSpPr>
        <p:spPr bwMode="auto">
          <a:xfrm>
            <a:off x="591366" y="268765"/>
            <a:ext cx="7704136" cy="1023312"/>
          </a:xfrm>
          <a:prstGeom prst="rect">
            <a:avLst/>
          </a:prstGeom>
          <a:noFill/>
          <a:ln>
            <a:noFill/>
          </a:ln>
          <a:effectLst/>
        </p:spPr>
        <p:txBody>
          <a:bodyPr/>
          <a:lstStyle>
            <a:defPPr>
              <a:defRPr lang="zh-CN"/>
            </a:defPPr>
            <a:lvl1pPr eaLnBrk="1" hangingPunct="1">
              <a:spcBef>
                <a:spcPct val="20000"/>
              </a:spcBef>
              <a:defRPr sz="2400" b="1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微软雅黑" panose="020B0503020204020204" pitchFamily="34" charset="-122"/>
              </a:defRPr>
            </a:lvl1pPr>
            <a:lvl6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</a:lvl9pPr>
          </a:lstStyle>
          <a:p>
            <a:pPr>
              <a:lnSpc>
                <a:spcPct val="120000"/>
              </a:lnSpc>
              <a:defRPr/>
            </a:pPr>
            <a:r>
              <a:rPr lang="zh-CN" altLang="en-US" sz="2800" dirty="0">
                <a:solidFill>
                  <a:schemeClr val="bg1"/>
                </a:solidFill>
                <a:highlight>
                  <a:srgbClr val="0066FF"/>
                </a:highlight>
                <a:ea typeface="黑体" panose="02010609060101010101" pitchFamily="49" charset="-122"/>
              </a:rPr>
              <a:t>例</a:t>
            </a:r>
            <a:r>
              <a:rPr lang="en-US" altLang="zh-CN" sz="2800" dirty="0">
                <a:solidFill>
                  <a:schemeClr val="bg1"/>
                </a:solidFill>
                <a:highlight>
                  <a:srgbClr val="0066FF"/>
                </a:highlight>
                <a:ea typeface="黑体" panose="02010609060101010101" pitchFamily="49" charset="-122"/>
              </a:rPr>
              <a:t>5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  一个多边形的内角和等于它的</a:t>
            </a:r>
            <a:r>
              <a:rPr lang="zh-CN" altLang="en-US" sz="2800" dirty="0">
                <a:ea typeface="黑体" panose="02010609060101010101" pitchFamily="49" charset="-122"/>
              </a:rPr>
              <a:t>外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角和的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3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倍，它是几边形？</a:t>
            </a:r>
            <a:endParaRPr lang="zh-CN" altLang="en-US" sz="2800" b="1" dirty="0"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27" name="TextBox 12"/>
          <p:cNvSpPr txBox="1">
            <a:spLocks noChangeArrowheads="1"/>
          </p:cNvSpPr>
          <p:nvPr/>
        </p:nvSpPr>
        <p:spPr bwMode="auto">
          <a:xfrm>
            <a:off x="1205626" y="1563638"/>
            <a:ext cx="6732748" cy="2792239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eaLnBrk="1" fontAlgn="base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+mj-lt"/>
                <a:ea typeface="+mn-ea"/>
              </a:rPr>
              <a:t>解：设这个多边形是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  <a:ea typeface="+mn-ea"/>
              </a:rPr>
              <a:t>n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  <a:ea typeface="+mn-ea"/>
              </a:rPr>
              <a:t>边形，则它的内角和等于</a:t>
            </a:r>
            <a:r>
              <a:rPr lang="en-US" altLang="zh-CN" sz="2400" b="1" dirty="0">
                <a:solidFill>
                  <a:srgbClr val="FF0000"/>
                </a:solidFill>
                <a:latin typeface="+mj-lt"/>
                <a:ea typeface="+mn-ea"/>
              </a:rPr>
              <a:t>(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  <a:ea typeface="+mn-ea"/>
              </a:rPr>
              <a:t>n</a:t>
            </a:r>
            <a:r>
              <a:rPr lang="en-US" altLang="zh-CN" sz="2400" b="1" dirty="0">
                <a:solidFill>
                  <a:srgbClr val="FF0000"/>
                </a:solidFill>
                <a:latin typeface="+mn-ea"/>
                <a:ea typeface="+mn-ea"/>
              </a:rPr>
              <a:t>-</a:t>
            </a:r>
            <a:r>
              <a:rPr lang="en-US" altLang="zh-CN" sz="2400" b="1" dirty="0">
                <a:solidFill>
                  <a:srgbClr val="FF0000"/>
                </a:solidFill>
                <a:latin typeface="+mj-lt"/>
                <a:ea typeface="+mn-ea"/>
              </a:rPr>
              <a:t>2)·180°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  <a:ea typeface="+mn-ea"/>
              </a:rPr>
              <a:t>，外角和等于</a:t>
            </a:r>
            <a:r>
              <a:rPr lang="en-US" altLang="zh-CN" sz="2400" b="1" dirty="0">
                <a:solidFill>
                  <a:srgbClr val="FF0000"/>
                </a:solidFill>
                <a:latin typeface="+mj-lt"/>
                <a:ea typeface="+mn-ea"/>
              </a:rPr>
              <a:t>360°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  <a:ea typeface="+mn-ea"/>
              </a:rPr>
              <a:t>。根据题意，得</a:t>
            </a:r>
            <a:endParaRPr lang="en-US" altLang="zh-CN" sz="2400" b="1" dirty="0">
              <a:solidFill>
                <a:srgbClr val="FF0000"/>
              </a:solidFill>
              <a:latin typeface="+mj-lt"/>
              <a:ea typeface="+mn-ea"/>
            </a:endParaRPr>
          </a:p>
          <a:p>
            <a:pPr lvl="0" algn="ctr" eaLnBrk="1" fontAlgn="base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400" b="1" dirty="0">
                <a:solidFill>
                  <a:srgbClr val="FF0000"/>
                </a:solidFill>
                <a:latin typeface="+mj-lt"/>
                <a:ea typeface="+mn-ea"/>
              </a:rPr>
              <a:t>(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  <a:ea typeface="+mn-ea"/>
              </a:rPr>
              <a:t>n</a:t>
            </a:r>
            <a:r>
              <a:rPr lang="en-US" altLang="zh-CN" sz="2400" b="1" dirty="0">
                <a:solidFill>
                  <a:srgbClr val="FF0000"/>
                </a:solidFill>
                <a:latin typeface="+mn-ea"/>
                <a:ea typeface="+mn-ea"/>
              </a:rPr>
              <a:t>-</a:t>
            </a:r>
            <a:r>
              <a:rPr lang="en-US" altLang="zh-CN" sz="2400" b="1" dirty="0">
                <a:solidFill>
                  <a:srgbClr val="FF0000"/>
                </a:solidFill>
                <a:latin typeface="+mj-lt"/>
                <a:ea typeface="+mn-ea"/>
              </a:rPr>
              <a:t>2)·180°=3×360°</a:t>
            </a:r>
            <a:endParaRPr lang="en-US" altLang="zh-CN" sz="2400" b="1" dirty="0">
              <a:solidFill>
                <a:srgbClr val="FF0000"/>
              </a:solidFill>
              <a:latin typeface="+mj-lt"/>
              <a:ea typeface="+mn-ea"/>
            </a:endParaRPr>
          </a:p>
          <a:p>
            <a:pPr lvl="0" eaLnBrk="1" fontAlgn="base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+mj-lt"/>
                <a:ea typeface="+mn-ea"/>
              </a:rPr>
              <a:t>解得                                  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  <a:ea typeface="+mn-ea"/>
              </a:rPr>
              <a:t>n</a:t>
            </a:r>
            <a:r>
              <a:rPr lang="en-US" altLang="zh-CN" sz="2400" b="1" dirty="0">
                <a:solidFill>
                  <a:srgbClr val="FF0000"/>
                </a:solidFill>
                <a:latin typeface="+mj-lt"/>
                <a:ea typeface="+mn-ea"/>
              </a:rPr>
              <a:t>=8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  <a:ea typeface="+mn-ea"/>
              </a:rPr>
              <a:t>。</a:t>
            </a:r>
            <a:endParaRPr lang="en-US" altLang="zh-CN" sz="2400" b="1" dirty="0">
              <a:solidFill>
                <a:srgbClr val="FF0000"/>
              </a:solidFill>
              <a:latin typeface="+mj-lt"/>
              <a:ea typeface="+mn-ea"/>
            </a:endParaRPr>
          </a:p>
          <a:p>
            <a:pPr lvl="0" eaLnBrk="1" fontAlgn="base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+mj-lt"/>
                <a:ea typeface="+mn-ea"/>
              </a:rPr>
              <a:t>所以，这个多边形是八边形。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539552" y="1671772"/>
            <a:ext cx="8136904" cy="1130246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>
            <a:spAutoFit/>
          </a:bodyPr>
          <a:lstStyle>
            <a:defPPr>
              <a:defRPr lang="en-US"/>
            </a:defPPr>
            <a:lvl1pPr indent="0" fontAlgn="auto">
              <a:lnSpc>
                <a:spcPct val="150000"/>
              </a:lnSpc>
              <a:buFont typeface="Wingdings" panose="05000000000000000000" pitchFamily="2" charset="2"/>
              <a:buNone/>
              <a:defRPr sz="2400" b="1" i="1">
                <a:solidFill>
                  <a:srgbClr val="FF0000"/>
                </a:solidFill>
                <a:latin typeface="+mn-lt"/>
                <a:ea typeface="楷体" panose="02010609060101010101" pitchFamily="49" charset="-122"/>
                <a:cs typeface="微软雅黑" panose="020B0503020204020204" pitchFamily="34" charset="-122"/>
              </a:defRPr>
            </a:lvl1pPr>
          </a:lstStyle>
          <a:p>
            <a:r>
              <a:rPr lang="zh-CN" altLang="en-US" i="0" noProof="1">
                <a:solidFill>
                  <a:srgbClr val="0066FF"/>
                </a:solidFill>
              </a:rPr>
              <a:t>因为正多边形的每个外角相等，所以用外角和（</a:t>
            </a:r>
            <a:r>
              <a:rPr lang="en-US" altLang="zh-CN" i="0" noProof="1">
                <a:solidFill>
                  <a:srgbClr val="0066FF"/>
                </a:solidFill>
              </a:rPr>
              <a:t>360</a:t>
            </a:r>
            <a:r>
              <a:rPr lang="zh-CN" altLang="en-US" i="0" noProof="1">
                <a:solidFill>
                  <a:srgbClr val="0066FF"/>
                </a:solidFill>
              </a:rPr>
              <a:t>°）除以内角的个数（</a:t>
            </a:r>
            <a:r>
              <a:rPr lang="en-US" altLang="zh-CN" noProof="1">
                <a:solidFill>
                  <a:srgbClr val="0066FF"/>
                </a:solidFill>
              </a:rPr>
              <a:t>n</a:t>
            </a:r>
            <a:r>
              <a:rPr lang="zh-CN" altLang="en-US" i="0" noProof="1">
                <a:solidFill>
                  <a:srgbClr val="0066FF"/>
                </a:solidFill>
              </a:rPr>
              <a:t>）即可得到</a:t>
            </a:r>
            <a:r>
              <a:rPr lang="zh-CN" altLang="en-US" i="0" dirty="0">
                <a:solidFill>
                  <a:srgbClr val="0066FF"/>
                </a:solidFill>
                <a:sym typeface="+mn-ea"/>
              </a:rPr>
              <a:t>正多边形每个外角的度数。</a:t>
            </a:r>
            <a:endParaRPr lang="en-US" altLang="zh-CN" i="0" noProof="1">
              <a:solidFill>
                <a:srgbClr val="0066FF"/>
              </a:solidFill>
              <a:sym typeface="+mn-ea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539552" y="3075806"/>
            <a:ext cx="5715493" cy="949447"/>
            <a:chOff x="467544" y="3256605"/>
            <a:chExt cx="5715493" cy="949447"/>
          </a:xfrm>
        </p:grpSpPr>
        <p:sp>
          <p:nvSpPr>
            <p:cNvPr id="5" name="文本框 4"/>
            <p:cNvSpPr txBox="1"/>
            <p:nvPr/>
          </p:nvSpPr>
          <p:spPr>
            <a:xfrm>
              <a:off x="467544" y="3494445"/>
              <a:ext cx="5616624" cy="576248"/>
            </a:xfrm>
            <a:prstGeom prst="rect">
              <a:avLst/>
            </a:prstGeom>
            <a:noFill/>
            <a:ln w="9525">
              <a:noFill/>
              <a:miter/>
            </a:ln>
          </p:spPr>
          <p:txBody>
            <a:bodyPr wrap="square">
              <a:spAutoFit/>
            </a:bodyPr>
            <a:lstStyle>
              <a:defPPr>
                <a:defRPr lang="en-US"/>
              </a:defPPr>
              <a:lvl1pPr indent="0" fontAlgn="auto">
                <a:lnSpc>
                  <a:spcPct val="150000"/>
                </a:lnSpc>
                <a:buFont typeface="Wingdings" panose="05000000000000000000" pitchFamily="2" charset="2"/>
                <a:buNone/>
                <a:defRPr sz="2400" b="1" i="0">
                  <a:solidFill>
                    <a:srgbClr val="FF0000"/>
                  </a:solidFill>
                  <a:latin typeface="+mn-lt"/>
                  <a:ea typeface="楷体" panose="02010609060101010101" pitchFamily="49" charset="-122"/>
                  <a:cs typeface="微软雅黑" panose="020B0503020204020204" pitchFamily="34" charset="-122"/>
                </a:defRPr>
              </a:lvl1pPr>
            </a:lstStyle>
            <a:p>
              <a:r>
                <a:rPr lang="zh-CN" altLang="en-US" dirty="0">
                  <a:solidFill>
                    <a:srgbClr val="0066FF"/>
                  </a:solidFill>
                  <a:sym typeface="+mn-ea"/>
                </a:rPr>
                <a:t>正多边形的每个外角的度数等于              。 </a:t>
              </a:r>
              <a:endParaRPr lang="zh-CN" altLang="en-US" dirty="0">
                <a:solidFill>
                  <a:srgbClr val="0066FF"/>
                </a:solidFill>
              </a:endParaRPr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4935213" y="3256605"/>
              <a:ext cx="1247824" cy="949447"/>
              <a:chOff x="5797873" y="3579770"/>
              <a:chExt cx="1247824" cy="949447"/>
            </a:xfrm>
          </p:grpSpPr>
          <p:sp>
            <p:nvSpPr>
              <p:cNvPr id="7" name="文本框 6"/>
              <p:cNvSpPr txBox="1"/>
              <p:nvPr/>
            </p:nvSpPr>
            <p:spPr>
              <a:xfrm>
                <a:off x="5868144" y="3579770"/>
                <a:ext cx="1177553" cy="576248"/>
              </a:xfrm>
              <a:prstGeom prst="rect">
                <a:avLst/>
              </a:prstGeom>
              <a:noFill/>
              <a:ln w="9525">
                <a:noFill/>
                <a:miter/>
              </a:ln>
            </p:spPr>
            <p:txBody>
              <a:bodyPr wrap="square">
                <a:spAutoFit/>
              </a:bodyPr>
              <a:lstStyle>
                <a:defPPr>
                  <a:defRPr lang="en-US"/>
                </a:defPPr>
                <a:lvl1pPr indent="0" fontAlgn="auto">
                  <a:lnSpc>
                    <a:spcPct val="150000"/>
                  </a:lnSpc>
                  <a:buFont typeface="Wingdings" panose="05000000000000000000" pitchFamily="2" charset="2"/>
                  <a:buNone/>
                  <a:defRPr sz="2400" b="1" i="0">
                    <a:solidFill>
                      <a:srgbClr val="FF0000"/>
                    </a:solidFill>
                    <a:latin typeface="+mn-lt"/>
                    <a:ea typeface="楷体" panose="02010609060101010101" pitchFamily="49" charset="-122"/>
                    <a:cs typeface="微软雅黑" panose="020B0503020204020204" pitchFamily="34" charset="-122"/>
                  </a:defRPr>
                </a:lvl1pPr>
              </a:lstStyle>
              <a:p>
                <a:r>
                  <a:rPr lang="en-US" altLang="zh-CN" dirty="0">
                    <a:solidFill>
                      <a:srgbClr val="FF0000"/>
                    </a:solidFill>
                    <a:sym typeface="+mn-ea"/>
                  </a:rPr>
                  <a:t>360°</a:t>
                </a:r>
                <a:endParaRPr lang="en-US" altLang="zh-CN" dirty="0">
                  <a:solidFill>
                    <a:srgbClr val="FF0000"/>
                  </a:solidFill>
                  <a:sym typeface="+mn-ea"/>
                </a:endParaRPr>
              </a:p>
            </p:txBody>
          </p:sp>
          <p:cxnSp>
            <p:nvCxnSpPr>
              <p:cNvPr id="8" name="直接连接符 7"/>
              <p:cNvCxnSpPr/>
              <p:nvPr/>
            </p:nvCxnSpPr>
            <p:spPr>
              <a:xfrm>
                <a:off x="5797873" y="4120206"/>
                <a:ext cx="860102" cy="0"/>
              </a:xfrm>
              <a:prstGeom prst="line">
                <a:avLst/>
              </a:prstGeom>
              <a:ln w="28575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9" name="文本框 8"/>
              <p:cNvSpPr txBox="1"/>
              <p:nvPr/>
            </p:nvSpPr>
            <p:spPr>
              <a:xfrm>
                <a:off x="6069880" y="3952969"/>
                <a:ext cx="479450" cy="576248"/>
              </a:xfrm>
              <a:prstGeom prst="rect">
                <a:avLst/>
              </a:prstGeom>
              <a:noFill/>
              <a:ln w="9525">
                <a:noFill/>
                <a:miter/>
              </a:ln>
            </p:spPr>
            <p:txBody>
              <a:bodyPr wrap="square">
                <a:spAutoFit/>
              </a:bodyPr>
              <a:lstStyle>
                <a:defPPr>
                  <a:defRPr lang="en-US"/>
                </a:defPPr>
                <a:lvl1pPr indent="0" fontAlgn="auto">
                  <a:lnSpc>
                    <a:spcPct val="150000"/>
                  </a:lnSpc>
                  <a:buFont typeface="Wingdings" panose="05000000000000000000" pitchFamily="2" charset="2"/>
                  <a:buNone/>
                  <a:defRPr sz="2400" b="1" i="0">
                    <a:solidFill>
                      <a:srgbClr val="FF0000"/>
                    </a:solidFill>
                    <a:latin typeface="+mn-lt"/>
                    <a:ea typeface="楷体" panose="02010609060101010101" pitchFamily="49" charset="-122"/>
                    <a:cs typeface="微软雅黑" panose="020B0503020204020204" pitchFamily="34" charset="-122"/>
                  </a:defRPr>
                </a:lvl1pPr>
              </a:lstStyle>
              <a:p>
                <a:r>
                  <a:rPr lang="en-US" altLang="zh-CN" i="1" dirty="0">
                    <a:solidFill>
                      <a:srgbClr val="FF0000"/>
                    </a:solidFill>
                    <a:sym typeface="+mn-ea"/>
                  </a:rPr>
                  <a:t>n</a:t>
                </a:r>
                <a:endParaRPr lang="en-US" altLang="zh-CN" i="1" dirty="0">
                  <a:solidFill>
                    <a:srgbClr val="FF0000"/>
                  </a:solidFill>
                  <a:sym typeface="+mn-ea"/>
                </a:endParaRPr>
              </a:p>
            </p:txBody>
          </p:sp>
        </p:grpSp>
      </p:grpSp>
      <p:sp>
        <p:nvSpPr>
          <p:cNvPr id="10" name="文本框 9"/>
          <p:cNvSpPr txBox="1"/>
          <p:nvPr/>
        </p:nvSpPr>
        <p:spPr>
          <a:xfrm>
            <a:off x="755576" y="512910"/>
            <a:ext cx="6264696" cy="5598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rgbClr val="0033CC"/>
                </a:solidFill>
                <a:latin typeface="+mj-lt"/>
                <a:ea typeface="+mj-ea"/>
              </a:rPr>
              <a:t>思考：</a:t>
            </a:r>
            <a:r>
              <a:rPr lang="zh-CN" altLang="en-US" sz="2800" b="1" dirty="0">
                <a:latin typeface="+mj-lt"/>
                <a:ea typeface="+mj-ea"/>
              </a:rPr>
              <a:t>正多边形的每个外角是多少度？</a:t>
            </a:r>
            <a:endParaRPr lang="zh-CN" altLang="en-US" sz="2800" b="1" dirty="0">
              <a:latin typeface="+mj-lt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theme/theme1.xml><?xml version="1.0" encoding="utf-8"?>
<a:theme xmlns:a="http://schemas.openxmlformats.org/drawingml/2006/main" name="第一PPT，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自定义 1">
      <a:majorFont>
        <a:latin typeface="Times New Roman"/>
        <a:ea typeface="黑体"/>
        <a:cs typeface=""/>
      </a:majorFont>
      <a:minorFont>
        <a:latin typeface="Times New Roman"/>
        <a:ea typeface="楷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1667</Words>
  <Application>WPS 演示</Application>
  <PresentationFormat>全屏显示(16:9)</PresentationFormat>
  <Paragraphs>163</Paragraphs>
  <Slides>15</Slides>
  <Notes>2</Notes>
  <HiddenSlides>0</HiddenSlides>
  <MMClips>1</MMClips>
  <ScaleCrop>false</ScaleCrop>
  <HeadingPairs>
    <vt:vector size="8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3</vt:i4>
      </vt:variant>
      <vt:variant>
        <vt:lpstr>幻灯片标题</vt:lpstr>
      </vt:variant>
      <vt:variant>
        <vt:i4>15</vt:i4>
      </vt:variant>
    </vt:vector>
  </HeadingPairs>
  <TitlesOfParts>
    <vt:vector size="30" baseType="lpstr">
      <vt:lpstr>Arial</vt:lpstr>
      <vt:lpstr>宋体</vt:lpstr>
      <vt:lpstr>Wingdings</vt:lpstr>
      <vt:lpstr>Times New Roman</vt:lpstr>
      <vt:lpstr>黑体</vt:lpstr>
      <vt:lpstr>华文中宋</vt:lpstr>
      <vt:lpstr>楷体</vt:lpstr>
      <vt:lpstr>微软雅黑</vt:lpstr>
      <vt:lpstr>华文楷体</vt:lpstr>
      <vt:lpstr>Arial Unicode MS</vt:lpstr>
      <vt:lpstr>等线</vt:lpstr>
      <vt:lpstr>第一PPT，www.1ppt.com</vt:lpstr>
      <vt:lpstr>Equation.DSMT4</vt:lpstr>
      <vt:lpstr>Equation.DSMT4</vt:lpstr>
      <vt:lpstr>Equation.DSMT4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唐唐唐小糖1</cp:lastModifiedBy>
  <cp:revision>4</cp:revision>
  <dcterms:created xsi:type="dcterms:W3CDTF">2018-12-07T09:49:00Z</dcterms:created>
  <dcterms:modified xsi:type="dcterms:W3CDTF">2026-01-09T00:17:15Z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2052-12.1.0.24034</vt:lpwstr>
  </property>
  <property fmtid="{D5CDD505-2E9C-101B-9397-08002B2CF9AE}" pid="3" name="ICV">
    <vt:lpwstr>DC676B87F357451394356E92069CD794_12</vt:lpwstr>
  </property>
</Properties>
</file>