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2" r:id="rId6"/>
    <p:sldId id="315" r:id="rId7"/>
    <p:sldId id="311" r:id="rId8"/>
    <p:sldId id="334" r:id="rId9"/>
    <p:sldId id="341" r:id="rId10"/>
    <p:sldId id="335" r:id="rId11"/>
    <p:sldId id="336" r:id="rId12"/>
    <p:sldId id="325" r:id="rId13"/>
    <p:sldId id="312" r:id="rId14"/>
    <p:sldId id="342" r:id="rId15"/>
    <p:sldId id="343" r:id="rId16"/>
    <p:sldId id="344" r:id="rId17"/>
    <p:sldId id="345" r:id="rId18"/>
    <p:sldId id="339" r:id="rId19"/>
    <p:sldId id="314" r:id="rId20"/>
    <p:sldId id="331" r:id="rId21"/>
    <p:sldId id="308" r:id="rId22"/>
    <p:sldId id="327" r:id="rId23"/>
    <p:sldId id="309" r:id="rId24"/>
    <p:sldId id="326" r:id="rId25"/>
    <p:sldId id="307" r:id="rId26"/>
    <p:sldId id="303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CC"/>
    <a:srgbClr val="F3E6F6"/>
    <a:srgbClr val="E7F9F4"/>
    <a:srgbClr val="FEF1E6"/>
    <a:srgbClr val="0066FF"/>
    <a:srgbClr val="F5FDFB"/>
    <a:srgbClr val="56B5DA"/>
    <a:srgbClr val="FF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/>
    <p:restoredTop sz="96314" autoAdjust="0"/>
  </p:normalViewPr>
  <p:slideViewPr>
    <p:cSldViewPr>
      <p:cViewPr varScale="1">
        <p:scale>
          <a:sx n="150" d="100"/>
          <a:sy n="150" d="100"/>
        </p:scale>
        <p:origin x="474" y="120"/>
      </p:cViewPr>
      <p:guideLst>
        <p:guide orient="horz" pos="1620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932C-E8B6-44D0-A35E-BAED5439DF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F7FE-2425-41AE-92C3-64087D4219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5400000">
            <a:off x="-169752" y="169753"/>
            <a:ext cx="4227936" cy="3888432"/>
          </a:xfrm>
          <a:prstGeom prst="triangle">
            <a:avLst>
              <a:gd name="adj" fmla="val 0"/>
            </a:avLst>
          </a:prstGeom>
          <a:solidFill>
            <a:srgbClr val="273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 rot="18900000">
            <a:off x="1675926" y="618677"/>
            <a:ext cx="443459" cy="4434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 rot="18900000">
            <a:off x="1218202" y="196995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rot="18900000">
            <a:off x="526632" y="1152871"/>
            <a:ext cx="450432" cy="45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 rot="18900000">
            <a:off x="566624" y="1447533"/>
            <a:ext cx="397532" cy="397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 rot="18900000">
            <a:off x="3067483" y="470465"/>
            <a:ext cx="288032" cy="1440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 rot="18900000">
            <a:off x="3198605" y="1933205"/>
            <a:ext cx="544052" cy="544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 rot="18900000">
            <a:off x="2826103" y="1368225"/>
            <a:ext cx="272026" cy="272026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 rot="18900000">
            <a:off x="3210016" y="2373976"/>
            <a:ext cx="272026" cy="272026"/>
          </a:xfrm>
          <a:prstGeom prst="rect">
            <a:avLst/>
          </a:prstGeom>
          <a:solidFill>
            <a:srgbClr val="27304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 rot="18900000">
            <a:off x="1998752" y="1636898"/>
            <a:ext cx="470822" cy="47082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478188" y="2491941"/>
            <a:ext cx="1604068" cy="1825962"/>
            <a:chOff x="478188" y="2491941"/>
            <a:chExt cx="1604068" cy="1825962"/>
          </a:xfrm>
        </p:grpSpPr>
        <p:sp>
          <p:nvSpPr>
            <p:cNvPr id="18" name="矩形 17"/>
            <p:cNvSpPr/>
            <p:nvPr/>
          </p:nvSpPr>
          <p:spPr>
            <a:xfrm rot="18900000">
              <a:off x="478188" y="2741565"/>
              <a:ext cx="732139" cy="7321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444626" y="3204415"/>
              <a:ext cx="606878" cy="606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241886" y="3051907"/>
              <a:ext cx="377718" cy="3777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1210483" y="3663338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956846" y="3117753"/>
              <a:ext cx="654565" cy="654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900000">
              <a:off x="1240646" y="2491941"/>
              <a:ext cx="841610" cy="84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010071" y="4323214"/>
            <a:ext cx="845241" cy="620356"/>
            <a:chOff x="7789817" y="4257180"/>
            <a:chExt cx="845241" cy="620356"/>
          </a:xfrm>
        </p:grpSpPr>
        <p:grpSp>
          <p:nvGrpSpPr>
            <p:cNvPr id="25" name="组合 24"/>
            <p:cNvGrpSpPr/>
            <p:nvPr/>
          </p:nvGrpSpPr>
          <p:grpSpPr>
            <a:xfrm>
              <a:off x="8306276" y="4330865"/>
              <a:ext cx="328782" cy="303293"/>
              <a:chOff x="8349677" y="4284250"/>
              <a:chExt cx="600042" cy="553523"/>
            </a:xfrm>
          </p:grpSpPr>
          <p:sp>
            <p:nvSpPr>
              <p:cNvPr id="29" name="矩形 28"/>
              <p:cNvSpPr/>
              <p:nvPr/>
            </p:nvSpPr>
            <p:spPr>
              <a:xfrm rot="18900000">
                <a:off x="8349677" y="4284250"/>
                <a:ext cx="272026" cy="272026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900000">
                <a:off x="8724654" y="4612708"/>
                <a:ext cx="225065" cy="2250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8100000">
              <a:off x="7789817" y="4339105"/>
              <a:ext cx="264135" cy="264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8102733" y="4745468"/>
              <a:ext cx="132068" cy="132068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7916345" y="4257180"/>
              <a:ext cx="132068" cy="132068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3346029" y="-367929"/>
            <a:ext cx="1237092" cy="1436232"/>
            <a:chOff x="3288977" y="-263355"/>
            <a:chExt cx="1237092" cy="1436232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685663" y="-263355"/>
              <a:ext cx="840406" cy="840406"/>
            </a:xfrm>
            <a:prstGeom prst="line">
              <a:avLst/>
            </a:prstGeom>
            <a:ln w="12700">
              <a:solidFill>
                <a:srgbClr val="2730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288977" y="332471"/>
              <a:ext cx="840406" cy="84040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 userDrawn="1"/>
        </p:nvCxnSpPr>
        <p:spPr>
          <a:xfrm flipV="1">
            <a:off x="401078" y="4725733"/>
            <a:ext cx="840406" cy="840406"/>
          </a:xfrm>
          <a:prstGeom prst="line">
            <a:avLst/>
          </a:prstGeom>
          <a:ln w="12700">
            <a:solidFill>
              <a:srgbClr val="273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 userDrawn="1"/>
        </p:nvSpPr>
        <p:spPr>
          <a:xfrm rot="18900000">
            <a:off x="1044499" y="3248316"/>
            <a:ext cx="393968" cy="393968"/>
          </a:xfrm>
          <a:prstGeom prst="rect">
            <a:avLst/>
          </a:prstGeom>
          <a:solidFill>
            <a:srgbClr val="2730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7" name="矩形 6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9" name="矩形 8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rot="16200000">
            <a:off x="140999" y="2271331"/>
            <a:ext cx="2741895" cy="3043516"/>
            <a:chOff x="0" y="1"/>
            <a:chExt cx="2123058" cy="235660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5400000">
            <a:off x="7497351" y="-83191"/>
            <a:ext cx="1583818" cy="1758045"/>
            <a:chOff x="0" y="1"/>
            <a:chExt cx="2123058" cy="2356604"/>
          </a:xfrm>
        </p:grpSpPr>
        <p:sp>
          <p:nvSpPr>
            <p:cNvPr id="24" name="等腰三角形 23"/>
            <p:cNvSpPr/>
            <p:nvPr/>
          </p:nvSpPr>
          <p:spPr>
            <a:xfrm rot="5400000">
              <a:off x="-92684" y="92685"/>
              <a:ext cx="2308425" cy="2123058"/>
            </a:xfrm>
            <a:prstGeom prst="triangle">
              <a:avLst>
                <a:gd name="adj" fmla="val 0"/>
              </a:avLst>
            </a:prstGeom>
            <a:solidFill>
              <a:srgbClr val="273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900000">
              <a:off x="915044" y="337794"/>
              <a:ext cx="242126" cy="2421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900000">
              <a:off x="665130" y="1075581"/>
              <a:ext cx="157264" cy="1572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8900000">
              <a:off x="287538" y="629460"/>
              <a:ext cx="245933" cy="2459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8900000">
              <a:off x="309373" y="790344"/>
              <a:ext cx="217050" cy="2170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674825" y="256871"/>
              <a:ext cx="157264" cy="786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261087" y="1496877"/>
              <a:ext cx="399743" cy="399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788756" y="1749590"/>
              <a:ext cx="331351" cy="331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78061" y="1666321"/>
              <a:ext cx="206232" cy="2062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522432" y="1702273"/>
              <a:ext cx="357388" cy="3573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900000">
              <a:off x="1746417" y="1055518"/>
              <a:ext cx="297049" cy="2970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8900000">
              <a:off x="1543033" y="747042"/>
              <a:ext cx="148524" cy="14852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8900000">
              <a:off x="494777" y="1773414"/>
              <a:ext cx="215104" cy="215104"/>
            </a:xfrm>
            <a:prstGeom prst="rect">
              <a:avLst/>
            </a:prstGeom>
            <a:solidFill>
              <a:srgbClr val="2730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900000">
              <a:off x="1752647" y="1296176"/>
              <a:ext cx="148524" cy="148524"/>
            </a:xfrm>
            <a:prstGeom prst="rect">
              <a:avLst/>
            </a:prstGeom>
            <a:solidFill>
              <a:srgbClr val="27304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900000">
              <a:off x="1091305" y="893736"/>
              <a:ext cx="257066" cy="257066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77384" y="1360584"/>
              <a:ext cx="459513" cy="4595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900000">
              <a:off x="629038" y="2013164"/>
              <a:ext cx="343441" cy="343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42" name="矩形 41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44" name="矩形 43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" y="0"/>
            <a:ext cx="9137196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" y="0"/>
            <a:ext cx="9129103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694" y="51470"/>
            <a:ext cx="748306" cy="7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emf"/><Relationship Id="rId1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9.emf"/><Relationship Id="rId1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8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166353" y="4467967"/>
            <a:ext cx="3036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八年级下册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7904" y="1563638"/>
            <a:ext cx="52565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</a:rPr>
              <a:t>第</a:t>
            </a:r>
            <a:r>
              <a:rPr lang="en-US" altLang="zh-CN" sz="4000" b="1" dirty="0">
                <a:solidFill>
                  <a:schemeClr val="accent1"/>
                </a:solidFill>
              </a:rPr>
              <a:t>3</a:t>
            </a:r>
            <a:r>
              <a:rPr lang="zh-CN" altLang="en-US" sz="4000" b="1" dirty="0">
                <a:solidFill>
                  <a:schemeClr val="accent1"/>
                </a:solidFill>
              </a:rPr>
              <a:t>课时 等边三角形的判定与含</a:t>
            </a:r>
            <a:r>
              <a:rPr lang="en-US" altLang="zh-CN" sz="4000" b="1" dirty="0">
                <a:solidFill>
                  <a:schemeClr val="accent1"/>
                </a:solidFill>
              </a:rPr>
              <a:t>30°</a:t>
            </a:r>
            <a:r>
              <a:rPr lang="zh-CN" altLang="en-US" sz="4000" b="1" dirty="0">
                <a:solidFill>
                  <a:schemeClr val="accent1"/>
                </a:solidFill>
              </a:rPr>
              <a:t>角的直角三角形的性质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418" y="811392"/>
            <a:ext cx="8424936" cy="164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如图，在四边形</a:t>
            </a:r>
            <a:r>
              <a:rPr lang="en-US" altLang="zh-CN" sz="2800" b="1" i="1" dirty="0">
                <a:latin typeface="+mj-lt"/>
                <a:ea typeface="+mj-ea"/>
              </a:rPr>
              <a:t>ABCD</a:t>
            </a:r>
            <a:r>
              <a:rPr lang="zh-CN" altLang="en-US" sz="2800" b="1" dirty="0">
                <a:latin typeface="+mj-lt"/>
                <a:ea typeface="+mj-ea"/>
              </a:rPr>
              <a:t>中，∠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，点</a:t>
            </a:r>
            <a:r>
              <a:rPr lang="en-US" altLang="zh-CN" sz="2800" b="1" i="1" dirty="0">
                <a:latin typeface="+mj-lt"/>
                <a:ea typeface="+mj-ea"/>
              </a:rPr>
              <a:t>E</a:t>
            </a:r>
            <a:r>
              <a:rPr lang="zh-CN" altLang="en-US" sz="2800" b="1" dirty="0">
                <a:latin typeface="+mj-lt"/>
                <a:ea typeface="+mj-ea"/>
              </a:rPr>
              <a:t>在线段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上，</a:t>
            </a:r>
            <a:r>
              <a:rPr lang="en-US" altLang="zh-CN" sz="2800" b="1" i="1" dirty="0">
                <a:latin typeface="+mj-lt"/>
                <a:ea typeface="+mj-ea"/>
              </a:rPr>
              <a:t>CE</a:t>
            </a:r>
            <a:r>
              <a:rPr lang="zh-CN" altLang="en-US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//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DA</a:t>
            </a:r>
            <a:r>
              <a:rPr lang="zh-CN" altLang="en-US" sz="2800" b="1" dirty="0">
                <a:latin typeface="+mj-lt"/>
                <a:ea typeface="+mj-ea"/>
              </a:rPr>
              <a:t>。若使△</a:t>
            </a:r>
            <a:r>
              <a:rPr lang="en-US" altLang="zh-CN" sz="2800" b="1" i="1" dirty="0">
                <a:latin typeface="+mj-lt"/>
                <a:ea typeface="+mj-ea"/>
              </a:rPr>
              <a:t>BCE</a:t>
            </a:r>
            <a:r>
              <a:rPr lang="zh-CN" altLang="en-US" sz="2800" b="1" dirty="0">
                <a:latin typeface="+mj-lt"/>
                <a:ea typeface="+mj-ea"/>
              </a:rPr>
              <a:t>成为等边三角形，可增加的一个条件是</a:t>
            </a:r>
            <a:r>
              <a:rPr lang="en-US" altLang="zh-CN" sz="2800" b="1" dirty="0">
                <a:latin typeface="+mj-lt"/>
                <a:ea typeface="+mj-ea"/>
              </a:rPr>
              <a:t>_________________________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35896" y="1825679"/>
            <a:ext cx="2186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</a:rPr>
              <a:t>BCE</a:t>
            </a:r>
            <a:r>
              <a:rPr lang="en-US" altLang="zh-CN" sz="2800" b="1" dirty="0">
                <a:solidFill>
                  <a:srgbClr val="FF0000"/>
                </a:solidFill>
              </a:rPr>
              <a:t>=60°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192" y="2559659"/>
            <a:ext cx="2227849" cy="239948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75438" y="2310140"/>
            <a:ext cx="56178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</a:rPr>
              <a:t>或∠</a:t>
            </a:r>
            <a:r>
              <a:rPr lang="en-US" altLang="zh-CN" sz="2800" b="1" i="1" dirty="0">
                <a:solidFill>
                  <a:srgbClr val="FF0000"/>
                </a:solidFill>
              </a:rPr>
              <a:t>BEC</a:t>
            </a:r>
            <a:r>
              <a:rPr lang="en-US" altLang="zh-CN" sz="2800" b="1" dirty="0">
                <a:solidFill>
                  <a:srgbClr val="FF0000"/>
                </a:solidFill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</a:rPr>
              <a:t>BCE</a:t>
            </a:r>
            <a:r>
              <a:rPr lang="zh-CN" altLang="en-US" sz="2800" b="1" dirty="0">
                <a:solidFill>
                  <a:srgbClr val="FF0000"/>
                </a:solidFill>
              </a:rPr>
              <a:t>等，</a:t>
            </a:r>
            <a:r>
              <a:rPr lang="zh-CN" altLang="en-US" sz="2800" b="1" dirty="0">
                <a:solidFill>
                  <a:srgbClr val="FF0000"/>
                </a:solidFill>
              </a:rPr>
              <a:t>答案不唯一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7356" y="957957"/>
            <a:ext cx="1808340" cy="461665"/>
            <a:chOff x="4388275" y="216246"/>
            <a:chExt cx="2194212" cy="7181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412902" y="218271"/>
              <a:ext cx="2169585" cy="716129"/>
              <a:chOff x="4412903" y="218271"/>
              <a:chExt cx="2608153" cy="691300"/>
            </a:xfrm>
          </p:grpSpPr>
          <p:sp>
            <p:nvSpPr>
              <p:cNvPr id="31" name="矩形: 单圆角 30"/>
              <p:cNvSpPr/>
              <p:nvPr/>
            </p:nvSpPr>
            <p:spPr>
              <a:xfrm>
                <a:off x="6384604" y="218272"/>
                <a:ext cx="636452" cy="691299"/>
              </a:xfrm>
              <a:prstGeom prst="round1Rect">
                <a:avLst>
                  <a:gd name="adj" fmla="val 50000"/>
                </a:avLst>
              </a:prstGeom>
              <a:solidFill>
                <a:srgbClr val="CAD9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矩形: 单圆角 31"/>
              <p:cNvSpPr/>
              <p:nvPr/>
            </p:nvSpPr>
            <p:spPr>
              <a:xfrm>
                <a:off x="6233775" y="221447"/>
                <a:ext cx="636451" cy="688123"/>
              </a:xfrm>
              <a:prstGeom prst="round1Rect">
                <a:avLst>
                  <a:gd name="adj" fmla="val 50000"/>
                </a:avLst>
              </a:prstGeom>
              <a:solidFill>
                <a:srgbClr val="ADC5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3" name="矩形: 单圆角 32"/>
              <p:cNvSpPr/>
              <p:nvPr/>
            </p:nvSpPr>
            <p:spPr>
              <a:xfrm>
                <a:off x="4412903" y="218271"/>
                <a:ext cx="2291379" cy="691298"/>
              </a:xfrm>
              <a:prstGeom prst="round1Rect">
                <a:avLst>
                  <a:gd name="adj" fmla="val 50000"/>
                </a:avLst>
              </a:prstGeom>
              <a:solidFill>
                <a:srgbClr val="7997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388275" y="216246"/>
              <a:ext cx="1930705" cy="718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尝试</a:t>
              </a:r>
              <a:r>
                <a:rPr lang="en-US" altLang="zh-CN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思考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334" y="123478"/>
            <a:ext cx="5829718" cy="524520"/>
            <a:chOff x="107504" y="339502"/>
            <a:chExt cx="5829718" cy="5245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07504" y="339502"/>
              <a:ext cx="5829718" cy="524520"/>
              <a:chOff x="1803191" y="1304280"/>
              <a:chExt cx="6957019" cy="524520"/>
            </a:xfrm>
          </p:grpSpPr>
          <p:sp>
            <p:nvSpPr>
              <p:cNvPr id="37" name="平行四边形 36"/>
              <p:cNvSpPr/>
              <p:nvPr/>
            </p:nvSpPr>
            <p:spPr>
              <a:xfrm>
                <a:off x="3238499" y="1585913"/>
                <a:ext cx="5521711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690516" y="376634"/>
              <a:ext cx="416052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含</a:t>
              </a:r>
              <a:r>
                <a:rPr lang="en-US" altLang="zh-CN" sz="24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30°</a:t>
              </a:r>
              <a:r>
                <a:rPr lang="zh-CN" altLang="en-US" sz="24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角的直角三角形的性质</a:t>
              </a:r>
              <a:endPara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95536" y="1544614"/>
            <a:ext cx="3969400" cy="18227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indent="3048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>
              <a:lnSpc>
                <a:spcPct val="120000"/>
              </a:lnSpc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用两个完全相同的含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角的三角尺，你能拼成怎样的三角形？能拼出一个等边三角形吗？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231191" y="3492353"/>
            <a:ext cx="4133745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indent="3048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>
              <a:lnSpc>
                <a:spcPct val="120000"/>
              </a:lnSpc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）在上述拼接过程中，你发现了什么结论？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335030" y="1676999"/>
            <a:ext cx="1711488" cy="1417118"/>
            <a:chOff x="1591342" y="2855789"/>
            <a:chExt cx="2233912" cy="1848834"/>
          </a:xfrm>
        </p:grpSpPr>
        <p:sp>
          <p:nvSpPr>
            <p:cNvPr id="19" name="直角三角形 18"/>
            <p:cNvSpPr/>
            <p:nvPr/>
          </p:nvSpPr>
          <p:spPr>
            <a:xfrm flipH="1">
              <a:off x="1591342" y="2855789"/>
              <a:ext cx="1117750" cy="1848834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2709092" y="2855789"/>
              <a:ext cx="1116162" cy="1848834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56176" y="1923678"/>
            <a:ext cx="2833017" cy="855135"/>
            <a:chOff x="5061582" y="3047221"/>
            <a:chExt cx="3697668" cy="1116958"/>
          </a:xfrm>
        </p:grpSpPr>
        <p:sp>
          <p:nvSpPr>
            <p:cNvPr id="22" name="直角三角形 21"/>
            <p:cNvSpPr/>
            <p:nvPr/>
          </p:nvSpPr>
          <p:spPr>
            <a:xfrm rot="5400000" flipH="1">
              <a:off x="7276751" y="2681680"/>
              <a:ext cx="1116958" cy="1848040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5427917" y="2680886"/>
              <a:ext cx="1116958" cy="1849628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" name="矩形: 圆角 3"/>
          <p:cNvSpPr/>
          <p:nvPr/>
        </p:nvSpPr>
        <p:spPr>
          <a:xfrm>
            <a:off x="4283968" y="1635646"/>
            <a:ext cx="1800200" cy="1656184"/>
          </a:xfrm>
          <a:prstGeom prst="roundRect">
            <a:avLst>
              <a:gd name="adj" fmla="val 7465"/>
            </a:avLst>
          </a:prstGeom>
          <a:noFill/>
          <a:ln w="190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34439" y="3501887"/>
            <a:ext cx="3420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发现：</a:t>
            </a:r>
            <a:r>
              <a:rPr lang="en-US" altLang="zh-CN" sz="2400" b="1" dirty="0">
                <a:solidFill>
                  <a:srgbClr val="FF0000"/>
                </a:solidFill>
              </a:rPr>
              <a:t>30°</a:t>
            </a:r>
            <a:r>
              <a:rPr lang="zh-CN" altLang="en-US" sz="2400" b="1" dirty="0">
                <a:solidFill>
                  <a:srgbClr val="FF0000"/>
                </a:solidFill>
              </a:rPr>
              <a:t>角的对边等于三角尺斜边的一半。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732240" y="1938486"/>
            <a:ext cx="2160239" cy="1266527"/>
            <a:chOff x="5013237" y="277583"/>
            <a:chExt cx="3384814" cy="1266527"/>
          </a:xfrm>
        </p:grpSpPr>
        <p:sp>
          <p:nvSpPr>
            <p:cNvPr id="28" name="思想气泡: 云 27"/>
            <p:cNvSpPr/>
            <p:nvPr/>
          </p:nvSpPr>
          <p:spPr>
            <a:xfrm>
              <a:off x="5013237" y="277583"/>
              <a:ext cx="3384814" cy="1266527"/>
            </a:xfrm>
            <a:prstGeom prst="cloudCallout">
              <a:avLst>
                <a:gd name="adj1" fmla="val -63246"/>
                <a:gd name="adj2" fmla="val 64704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391556" y="487640"/>
              <a:ext cx="25418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如何证明这个结论？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40152" y="2160171"/>
            <a:ext cx="1708802" cy="2478412"/>
            <a:chOff x="2338232" y="2080085"/>
            <a:chExt cx="1885904" cy="2734571"/>
          </a:xfrm>
        </p:grpSpPr>
        <p:sp>
          <p:nvSpPr>
            <p:cNvPr id="5" name="直角三角形 4"/>
            <p:cNvSpPr/>
            <p:nvPr/>
          </p:nvSpPr>
          <p:spPr>
            <a:xfrm flipH="1">
              <a:off x="2828920" y="2572234"/>
              <a:ext cx="1116356" cy="1847940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7"/>
            <p:cNvSpPr/>
            <p:nvPr/>
          </p:nvSpPr>
          <p:spPr>
            <a:xfrm>
              <a:off x="3813473" y="4280468"/>
              <a:ext cx="131804" cy="139707"/>
            </a:xfrm>
            <a:custGeom>
              <a:avLst/>
              <a:gdLst>
                <a:gd name="connsiteX0" fmla="*/ 0 w 132017"/>
                <a:gd name="connsiteY0" fmla="*/ 0 h 139603"/>
                <a:gd name="connsiteX1" fmla="*/ 132017 w 132017"/>
                <a:gd name="connsiteY1" fmla="*/ 0 h 139603"/>
                <a:gd name="connsiteX2" fmla="*/ 132017 w 132017"/>
                <a:gd name="connsiteY2" fmla="*/ 139603 h 139603"/>
                <a:gd name="connsiteX3" fmla="*/ 0 w 132017"/>
                <a:gd name="connsiteY3" fmla="*/ 139603 h 139603"/>
                <a:gd name="connsiteX4" fmla="*/ 0 w 132017"/>
                <a:gd name="connsiteY4" fmla="*/ 0 h 139603"/>
                <a:gd name="connsiteX0-1" fmla="*/ 132017 w 223457"/>
                <a:gd name="connsiteY0-2" fmla="*/ 139603 h 231043"/>
                <a:gd name="connsiteX1-3" fmla="*/ 0 w 223457"/>
                <a:gd name="connsiteY1-4" fmla="*/ 139603 h 231043"/>
                <a:gd name="connsiteX2-5" fmla="*/ 0 w 223457"/>
                <a:gd name="connsiteY2-6" fmla="*/ 0 h 231043"/>
                <a:gd name="connsiteX3-7" fmla="*/ 132017 w 223457"/>
                <a:gd name="connsiteY3-8" fmla="*/ 0 h 231043"/>
                <a:gd name="connsiteX4-9" fmla="*/ 223457 w 223457"/>
                <a:gd name="connsiteY4-10" fmla="*/ 231043 h 231043"/>
                <a:gd name="connsiteX0-11" fmla="*/ 132017 w 132017"/>
                <a:gd name="connsiteY0-12" fmla="*/ 139603 h 139603"/>
                <a:gd name="connsiteX1-13" fmla="*/ 0 w 132017"/>
                <a:gd name="connsiteY1-14" fmla="*/ 139603 h 139603"/>
                <a:gd name="connsiteX2-15" fmla="*/ 0 w 132017"/>
                <a:gd name="connsiteY2-16" fmla="*/ 0 h 139603"/>
                <a:gd name="connsiteX3-17" fmla="*/ 132017 w 132017"/>
                <a:gd name="connsiteY3-18" fmla="*/ 0 h 139603"/>
                <a:gd name="connsiteX0-19" fmla="*/ 0 w 132017"/>
                <a:gd name="connsiteY0-20" fmla="*/ 139603 h 139603"/>
                <a:gd name="connsiteX1-21" fmla="*/ 0 w 132017"/>
                <a:gd name="connsiteY1-22" fmla="*/ 0 h 139603"/>
                <a:gd name="connsiteX2-23" fmla="*/ 132017 w 132017"/>
                <a:gd name="connsiteY2-24" fmla="*/ 0 h 1396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32017" h="139603">
                  <a:moveTo>
                    <a:pt x="0" y="139603"/>
                  </a:moveTo>
                  <a:lnTo>
                    <a:pt x="0" y="0"/>
                  </a:lnTo>
                  <a:lnTo>
                    <a:pt x="132017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57850" y="2080085"/>
              <a:ext cx="389970" cy="4968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38232" y="4069320"/>
              <a:ext cx="389970" cy="4968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834167" y="4317765"/>
              <a:ext cx="389969" cy="4968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59322" y="504917"/>
            <a:ext cx="7153037" cy="52322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发现：</a:t>
            </a:r>
            <a:r>
              <a:rPr lang="en-US" altLang="zh-CN" sz="2800" b="1" dirty="0">
                <a:solidFill>
                  <a:srgbClr val="FF0000"/>
                </a:solidFill>
              </a:rPr>
              <a:t>30°</a:t>
            </a:r>
            <a:r>
              <a:rPr lang="zh-CN" altLang="en-US" sz="2800" b="1" dirty="0">
                <a:solidFill>
                  <a:srgbClr val="FF0000"/>
                </a:solidFill>
              </a:rPr>
              <a:t>角的对边等于三角尺斜边的一半。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9323" y="1210473"/>
            <a:ext cx="7213143" cy="194950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已知：如图，</a:t>
            </a:r>
            <a:r>
              <a:rPr kumimoji="0" lang="zh-CN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△</a:t>
            </a:r>
            <a:r>
              <a:rPr kumimoji="0" lang="zh-CN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是直角三角形</a:t>
            </a:r>
            <a:r>
              <a:rPr kumimoji="0" lang="zh-CN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zh-CN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90°，∠</a:t>
            </a:r>
            <a:r>
              <a:rPr kumimoji="0" lang="zh-CN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30°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求证：</a:t>
            </a:r>
            <a:r>
              <a:rPr kumimoji="0" lang="zh-CN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8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noProof="0">
                <a:latin typeface="+mj-lt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zh-CN" sz="2800" b="1" i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699792" y="2427734"/>
          <a:ext cx="291973" cy="891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" imgW="5791200" imgH="17678400" progId="Equation.DSMT4">
                  <p:embed/>
                </p:oleObj>
              </mc:Choice>
              <mc:Fallback>
                <p:oleObj name="Equation" r:id="rId1" imgW="5791200" imgH="17678400" progId="Equation.DSMT4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9792" y="2427734"/>
                        <a:ext cx="291973" cy="8912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701591" y="1381487"/>
            <a:ext cx="1369210" cy="1894525"/>
            <a:chOff x="7714097" y="1670637"/>
            <a:chExt cx="1369210" cy="1894525"/>
          </a:xfrm>
        </p:grpSpPr>
        <p:sp>
          <p:nvSpPr>
            <p:cNvPr id="13" name="直角三角形 12"/>
            <p:cNvSpPr/>
            <p:nvPr/>
          </p:nvSpPr>
          <p:spPr>
            <a:xfrm>
              <a:off x="7714097" y="1670637"/>
              <a:ext cx="1011521" cy="1674836"/>
            </a:xfrm>
            <a:prstGeom prst="rtTriangle">
              <a:avLst/>
            </a:prstGeom>
            <a:noFill/>
            <a:ln w="222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675823" y="3068295"/>
              <a:ext cx="407484" cy="4968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45506" y="938615"/>
            <a:ext cx="1708802" cy="2478412"/>
            <a:chOff x="2338232" y="2080085"/>
            <a:chExt cx="1885904" cy="2734571"/>
          </a:xfrm>
        </p:grpSpPr>
        <p:sp>
          <p:nvSpPr>
            <p:cNvPr id="5" name="直角三角形 4"/>
            <p:cNvSpPr/>
            <p:nvPr/>
          </p:nvSpPr>
          <p:spPr>
            <a:xfrm flipH="1">
              <a:off x="2828920" y="2572234"/>
              <a:ext cx="1116356" cy="1847940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7"/>
            <p:cNvSpPr/>
            <p:nvPr/>
          </p:nvSpPr>
          <p:spPr>
            <a:xfrm>
              <a:off x="3813473" y="4280468"/>
              <a:ext cx="131804" cy="139707"/>
            </a:xfrm>
            <a:custGeom>
              <a:avLst/>
              <a:gdLst>
                <a:gd name="connsiteX0" fmla="*/ 0 w 132017"/>
                <a:gd name="connsiteY0" fmla="*/ 0 h 139603"/>
                <a:gd name="connsiteX1" fmla="*/ 132017 w 132017"/>
                <a:gd name="connsiteY1" fmla="*/ 0 h 139603"/>
                <a:gd name="connsiteX2" fmla="*/ 132017 w 132017"/>
                <a:gd name="connsiteY2" fmla="*/ 139603 h 139603"/>
                <a:gd name="connsiteX3" fmla="*/ 0 w 132017"/>
                <a:gd name="connsiteY3" fmla="*/ 139603 h 139603"/>
                <a:gd name="connsiteX4" fmla="*/ 0 w 132017"/>
                <a:gd name="connsiteY4" fmla="*/ 0 h 139603"/>
                <a:gd name="connsiteX0-1" fmla="*/ 132017 w 223457"/>
                <a:gd name="connsiteY0-2" fmla="*/ 139603 h 231043"/>
                <a:gd name="connsiteX1-3" fmla="*/ 0 w 223457"/>
                <a:gd name="connsiteY1-4" fmla="*/ 139603 h 231043"/>
                <a:gd name="connsiteX2-5" fmla="*/ 0 w 223457"/>
                <a:gd name="connsiteY2-6" fmla="*/ 0 h 231043"/>
                <a:gd name="connsiteX3-7" fmla="*/ 132017 w 223457"/>
                <a:gd name="connsiteY3-8" fmla="*/ 0 h 231043"/>
                <a:gd name="connsiteX4-9" fmla="*/ 223457 w 223457"/>
                <a:gd name="connsiteY4-10" fmla="*/ 231043 h 231043"/>
                <a:gd name="connsiteX0-11" fmla="*/ 132017 w 132017"/>
                <a:gd name="connsiteY0-12" fmla="*/ 139603 h 139603"/>
                <a:gd name="connsiteX1-13" fmla="*/ 0 w 132017"/>
                <a:gd name="connsiteY1-14" fmla="*/ 139603 h 139603"/>
                <a:gd name="connsiteX2-15" fmla="*/ 0 w 132017"/>
                <a:gd name="connsiteY2-16" fmla="*/ 0 h 139603"/>
                <a:gd name="connsiteX3-17" fmla="*/ 132017 w 132017"/>
                <a:gd name="connsiteY3-18" fmla="*/ 0 h 139603"/>
                <a:gd name="connsiteX0-19" fmla="*/ 0 w 132017"/>
                <a:gd name="connsiteY0-20" fmla="*/ 139603 h 139603"/>
                <a:gd name="connsiteX1-21" fmla="*/ 0 w 132017"/>
                <a:gd name="connsiteY1-22" fmla="*/ 0 h 139603"/>
                <a:gd name="connsiteX2-23" fmla="*/ 132017 w 132017"/>
                <a:gd name="connsiteY2-24" fmla="*/ 0 h 1396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32017" h="139603">
                  <a:moveTo>
                    <a:pt x="0" y="139603"/>
                  </a:moveTo>
                  <a:lnTo>
                    <a:pt x="0" y="0"/>
                  </a:lnTo>
                  <a:lnTo>
                    <a:pt x="132017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57850" y="2080085"/>
              <a:ext cx="389970" cy="4968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38232" y="4069320"/>
              <a:ext cx="389970" cy="4968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834167" y="4317765"/>
              <a:ext cx="389969" cy="4968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Rectangle 37"/>
          <p:cNvSpPr>
            <a:spLocks noChangeArrowheads="1"/>
          </p:cNvSpPr>
          <p:nvPr/>
        </p:nvSpPr>
        <p:spPr bwMode="auto">
          <a:xfrm>
            <a:off x="757213" y="1578229"/>
            <a:ext cx="6132518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证明：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如图，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延长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BC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D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，使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CD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BC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，连接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AD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。</a:t>
            </a:r>
            <a:endParaRPr kumimoji="0" lang="zh-CN" altLang="zh-CN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7213" y="2431025"/>
            <a:ext cx="27293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∵∠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ACB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90°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13" y="2914489"/>
            <a:ext cx="27293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∴∠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ACD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90°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7213" y="3397953"/>
            <a:ext cx="2014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∵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AC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7213" y="3881417"/>
            <a:ext cx="4318843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∴△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ADC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（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SAS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）。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7213" y="4364880"/>
            <a:ext cx="61910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∴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(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全等三角形的对应边相等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576" y="267494"/>
            <a:ext cx="7213143" cy="1200329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已知：如图，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△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是直角三角形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90°，∠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30°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求证：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noProof="0">
                <a:latin typeface="+mj-lt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zh-CN" sz="2400" b="1" i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476189" y="843114"/>
          <a:ext cx="236157" cy="724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" imgW="278130" imgH="833755" progId="Equation.DSMT4">
                  <p:embed/>
                </p:oleObj>
              </mc:Choice>
              <mc:Fallback>
                <p:oleObj name="Equation" r:id="rId1" imgW="278130" imgH="833755" progId="Equation.DSMT4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76189" y="843114"/>
                        <a:ext cx="236157" cy="724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9" grpId="0"/>
      <p:bldP spid="21" grpId="0"/>
      <p:bldP spid="23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74926" y="1546347"/>
            <a:ext cx="57044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在△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中，∠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BAC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ACB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=180°(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三角形内角和定理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4926" y="2753195"/>
            <a:ext cx="56942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∵∠</a:t>
            </a:r>
            <a:r>
              <a:rPr lang="zh-CN" altLang="zh-CN" sz="2400" b="1" i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BAC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3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ACB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=90°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4926" y="3221379"/>
            <a:ext cx="56942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∴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∠</a:t>
            </a:r>
            <a:r>
              <a:rPr lang="zh-CN" altLang="zh-CN" sz="2400" b="1" i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30°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90°=60°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267494"/>
            <a:ext cx="72131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已知：如图，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△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是直角三角形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90°，∠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30°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求证：</a:t>
            </a:r>
            <a:r>
              <a:rPr kumimoji="0" lang="zh-CN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noProof="0">
                <a:latin typeface="+mj-lt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zh-CN" sz="2400" b="1" i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476189" y="843114"/>
          <a:ext cx="236157" cy="724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" imgW="278130" imgH="833755" progId="Equation.DSMT4">
                  <p:embed/>
                </p:oleObj>
              </mc:Choice>
              <mc:Fallback>
                <p:oleObj name="Equation" r:id="rId1" imgW="278130" imgH="833755" progId="Equation.DSMT4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76189" y="843114"/>
                        <a:ext cx="236157" cy="724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39"/>
          <p:cNvSpPr>
            <a:spLocks noChangeArrowheads="1"/>
          </p:cNvSpPr>
          <p:nvPr/>
        </p:nvSpPr>
        <p:spPr bwMode="auto">
          <a:xfrm>
            <a:off x="774926" y="3689563"/>
            <a:ext cx="8143078" cy="13149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∴△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是等边三角形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(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有一个角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等于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60°的等腰三角形是等边三角形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∴</a:t>
            </a:r>
            <a:r>
              <a:rPr kumimoji="0" lang="zh-CN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BC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ea typeface="黑体" panose="02010609060101010101" pitchFamily="49" charset="-122"/>
              </a:rPr>
              <a:t>     </a:t>
            </a:r>
            <a:r>
              <a:rPr kumimoji="0" lang="zh-CN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BD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 </a:t>
            </a:r>
            <a:r>
              <a:rPr kumimoji="0" lang="en-US" altLang="zh-CN" sz="2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  </a:t>
            </a:r>
            <a:r>
              <a:rPr kumimoji="0" lang="zh-CN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1907704" y="4371950"/>
          <a:ext cx="242031" cy="735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3" imgW="5791200" imgH="17678400" progId="Equation.DSMT4">
                  <p:embed/>
                </p:oleObj>
              </mc:Choice>
              <mc:Fallback>
                <p:oleObj name="Equation" r:id="rId3" imgW="5791200" imgH="176784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7704" y="4371950"/>
                        <a:ext cx="242031" cy="735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915816" y="4371950"/>
          <a:ext cx="242031" cy="735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5" imgW="5791200" imgH="17678400" progId="Equation.DSMT4">
                  <p:embed/>
                </p:oleObj>
              </mc:Choice>
              <mc:Fallback>
                <p:oleObj name="Equation" r:id="rId5" imgW="5791200" imgH="176784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15816" y="4371950"/>
                        <a:ext cx="242031" cy="735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701591" y="1381487"/>
            <a:ext cx="1369210" cy="1894525"/>
            <a:chOff x="7714097" y="1670637"/>
            <a:chExt cx="1369210" cy="1894525"/>
          </a:xfrm>
        </p:grpSpPr>
        <p:sp>
          <p:nvSpPr>
            <p:cNvPr id="16" name="直角三角形 15"/>
            <p:cNvSpPr/>
            <p:nvPr/>
          </p:nvSpPr>
          <p:spPr>
            <a:xfrm>
              <a:off x="7714097" y="1670637"/>
              <a:ext cx="1011521" cy="1674836"/>
            </a:xfrm>
            <a:prstGeom prst="rtTriangle">
              <a:avLst/>
            </a:prstGeom>
            <a:noFill/>
            <a:ln w="222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75823" y="3068295"/>
              <a:ext cx="407484" cy="4968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45506" y="938615"/>
            <a:ext cx="1708802" cy="2478412"/>
            <a:chOff x="2338232" y="2080085"/>
            <a:chExt cx="1885904" cy="2734571"/>
          </a:xfrm>
        </p:grpSpPr>
        <p:sp>
          <p:nvSpPr>
            <p:cNvPr id="19" name="直角三角形 18"/>
            <p:cNvSpPr/>
            <p:nvPr/>
          </p:nvSpPr>
          <p:spPr>
            <a:xfrm flipH="1">
              <a:off x="2828920" y="2572234"/>
              <a:ext cx="1116356" cy="1847940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矩形 7"/>
            <p:cNvSpPr/>
            <p:nvPr/>
          </p:nvSpPr>
          <p:spPr>
            <a:xfrm>
              <a:off x="3813473" y="4280468"/>
              <a:ext cx="131804" cy="139707"/>
            </a:xfrm>
            <a:custGeom>
              <a:avLst/>
              <a:gdLst>
                <a:gd name="connsiteX0" fmla="*/ 0 w 132017"/>
                <a:gd name="connsiteY0" fmla="*/ 0 h 139603"/>
                <a:gd name="connsiteX1" fmla="*/ 132017 w 132017"/>
                <a:gd name="connsiteY1" fmla="*/ 0 h 139603"/>
                <a:gd name="connsiteX2" fmla="*/ 132017 w 132017"/>
                <a:gd name="connsiteY2" fmla="*/ 139603 h 139603"/>
                <a:gd name="connsiteX3" fmla="*/ 0 w 132017"/>
                <a:gd name="connsiteY3" fmla="*/ 139603 h 139603"/>
                <a:gd name="connsiteX4" fmla="*/ 0 w 132017"/>
                <a:gd name="connsiteY4" fmla="*/ 0 h 139603"/>
                <a:gd name="connsiteX0-1" fmla="*/ 132017 w 223457"/>
                <a:gd name="connsiteY0-2" fmla="*/ 139603 h 231043"/>
                <a:gd name="connsiteX1-3" fmla="*/ 0 w 223457"/>
                <a:gd name="connsiteY1-4" fmla="*/ 139603 h 231043"/>
                <a:gd name="connsiteX2-5" fmla="*/ 0 w 223457"/>
                <a:gd name="connsiteY2-6" fmla="*/ 0 h 231043"/>
                <a:gd name="connsiteX3-7" fmla="*/ 132017 w 223457"/>
                <a:gd name="connsiteY3-8" fmla="*/ 0 h 231043"/>
                <a:gd name="connsiteX4-9" fmla="*/ 223457 w 223457"/>
                <a:gd name="connsiteY4-10" fmla="*/ 231043 h 231043"/>
                <a:gd name="connsiteX0-11" fmla="*/ 132017 w 132017"/>
                <a:gd name="connsiteY0-12" fmla="*/ 139603 h 139603"/>
                <a:gd name="connsiteX1-13" fmla="*/ 0 w 132017"/>
                <a:gd name="connsiteY1-14" fmla="*/ 139603 h 139603"/>
                <a:gd name="connsiteX2-15" fmla="*/ 0 w 132017"/>
                <a:gd name="connsiteY2-16" fmla="*/ 0 h 139603"/>
                <a:gd name="connsiteX3-17" fmla="*/ 132017 w 132017"/>
                <a:gd name="connsiteY3-18" fmla="*/ 0 h 139603"/>
                <a:gd name="connsiteX0-19" fmla="*/ 0 w 132017"/>
                <a:gd name="connsiteY0-20" fmla="*/ 139603 h 139603"/>
                <a:gd name="connsiteX1-21" fmla="*/ 0 w 132017"/>
                <a:gd name="connsiteY1-22" fmla="*/ 0 h 139603"/>
                <a:gd name="connsiteX2-23" fmla="*/ 132017 w 132017"/>
                <a:gd name="connsiteY2-24" fmla="*/ 0 h 1396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32017" h="139603">
                  <a:moveTo>
                    <a:pt x="0" y="139603"/>
                  </a:moveTo>
                  <a:lnTo>
                    <a:pt x="0" y="0"/>
                  </a:lnTo>
                  <a:lnTo>
                    <a:pt x="132017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57850" y="2080085"/>
              <a:ext cx="389970" cy="4968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338232" y="4069320"/>
              <a:ext cx="389970" cy="4968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834167" y="4317765"/>
              <a:ext cx="389969" cy="4968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10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6645" y="800598"/>
            <a:ext cx="7324484" cy="943322"/>
            <a:chOff x="647567" y="771550"/>
            <a:chExt cx="7324484" cy="943322"/>
          </a:xfrm>
        </p:grpSpPr>
        <p:grpSp>
          <p:nvGrpSpPr>
            <p:cNvPr id="3" name="组合 2"/>
            <p:cNvGrpSpPr/>
            <p:nvPr/>
          </p:nvGrpSpPr>
          <p:grpSpPr>
            <a:xfrm>
              <a:off x="647567" y="771550"/>
              <a:ext cx="7290141" cy="943322"/>
              <a:chOff x="2483768" y="2283718"/>
              <a:chExt cx="2165530" cy="128369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537954" y="2404652"/>
                <a:ext cx="2111344" cy="1162760"/>
              </a:xfrm>
              <a:prstGeom prst="rect">
                <a:avLst/>
              </a:prstGeom>
              <a:solidFill>
                <a:srgbClr val="56B5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483768" y="2283718"/>
                <a:ext cx="2138992" cy="117728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56B5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71248" y="790182"/>
              <a:ext cx="72008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定理      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在直角三角形中，如果一个锐角等于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30°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，那么它所对的直角边等于斜边的一半。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304219" y="2067961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269239" y="1987328"/>
            <a:ext cx="3339648" cy="2960686"/>
          </a:xfrm>
          <a:prstGeom prst="roundRect">
            <a:avLst>
              <a:gd name="adj" fmla="val 10013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5896184" y="2278077"/>
            <a:ext cx="2044513" cy="2478412"/>
            <a:chOff x="6514266" y="1999545"/>
            <a:chExt cx="2044513" cy="2478412"/>
          </a:xfrm>
        </p:grpSpPr>
        <p:grpSp>
          <p:nvGrpSpPr>
            <p:cNvPr id="28" name="组合 27"/>
            <p:cNvGrpSpPr/>
            <p:nvPr/>
          </p:nvGrpSpPr>
          <p:grpSpPr>
            <a:xfrm>
              <a:off x="6514266" y="1999545"/>
              <a:ext cx="1665299" cy="2478412"/>
              <a:chOff x="2386244" y="2080085"/>
              <a:chExt cx="1837892" cy="2734571"/>
            </a:xfrm>
          </p:grpSpPr>
          <p:sp>
            <p:nvSpPr>
              <p:cNvPr id="29" name="直角三角形 28"/>
              <p:cNvSpPr/>
              <p:nvPr/>
            </p:nvSpPr>
            <p:spPr>
              <a:xfrm flipH="1">
                <a:off x="2828920" y="2572234"/>
                <a:ext cx="1116356" cy="1847940"/>
              </a:xfrm>
              <a:prstGeom prst="rt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矩形 7"/>
              <p:cNvSpPr/>
              <p:nvPr/>
            </p:nvSpPr>
            <p:spPr>
              <a:xfrm>
                <a:off x="3813473" y="4280468"/>
                <a:ext cx="131804" cy="139707"/>
              </a:xfrm>
              <a:custGeom>
                <a:avLst/>
                <a:gdLst>
                  <a:gd name="connsiteX0" fmla="*/ 0 w 132017"/>
                  <a:gd name="connsiteY0" fmla="*/ 0 h 139603"/>
                  <a:gd name="connsiteX1" fmla="*/ 132017 w 132017"/>
                  <a:gd name="connsiteY1" fmla="*/ 0 h 139603"/>
                  <a:gd name="connsiteX2" fmla="*/ 132017 w 132017"/>
                  <a:gd name="connsiteY2" fmla="*/ 139603 h 139603"/>
                  <a:gd name="connsiteX3" fmla="*/ 0 w 132017"/>
                  <a:gd name="connsiteY3" fmla="*/ 139603 h 139603"/>
                  <a:gd name="connsiteX4" fmla="*/ 0 w 132017"/>
                  <a:gd name="connsiteY4" fmla="*/ 0 h 139603"/>
                  <a:gd name="connsiteX0-1" fmla="*/ 132017 w 223457"/>
                  <a:gd name="connsiteY0-2" fmla="*/ 139603 h 231043"/>
                  <a:gd name="connsiteX1-3" fmla="*/ 0 w 223457"/>
                  <a:gd name="connsiteY1-4" fmla="*/ 139603 h 231043"/>
                  <a:gd name="connsiteX2-5" fmla="*/ 0 w 223457"/>
                  <a:gd name="connsiteY2-6" fmla="*/ 0 h 231043"/>
                  <a:gd name="connsiteX3-7" fmla="*/ 132017 w 223457"/>
                  <a:gd name="connsiteY3-8" fmla="*/ 0 h 231043"/>
                  <a:gd name="connsiteX4-9" fmla="*/ 223457 w 223457"/>
                  <a:gd name="connsiteY4-10" fmla="*/ 231043 h 231043"/>
                  <a:gd name="connsiteX0-11" fmla="*/ 132017 w 132017"/>
                  <a:gd name="connsiteY0-12" fmla="*/ 139603 h 139603"/>
                  <a:gd name="connsiteX1-13" fmla="*/ 0 w 132017"/>
                  <a:gd name="connsiteY1-14" fmla="*/ 139603 h 139603"/>
                  <a:gd name="connsiteX2-15" fmla="*/ 0 w 132017"/>
                  <a:gd name="connsiteY2-16" fmla="*/ 0 h 139603"/>
                  <a:gd name="connsiteX3-17" fmla="*/ 132017 w 132017"/>
                  <a:gd name="connsiteY3-18" fmla="*/ 0 h 139603"/>
                  <a:gd name="connsiteX0-19" fmla="*/ 0 w 132017"/>
                  <a:gd name="connsiteY0-20" fmla="*/ 139603 h 139603"/>
                  <a:gd name="connsiteX1-21" fmla="*/ 0 w 132017"/>
                  <a:gd name="connsiteY1-22" fmla="*/ 0 h 139603"/>
                  <a:gd name="connsiteX2-23" fmla="*/ 132017 w 132017"/>
                  <a:gd name="connsiteY2-24" fmla="*/ 0 h 13960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32017" h="139603">
                    <a:moveTo>
                      <a:pt x="0" y="139603"/>
                    </a:moveTo>
                    <a:lnTo>
                      <a:pt x="0" y="0"/>
                    </a:lnTo>
                    <a:lnTo>
                      <a:pt x="132017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3657850" y="2080085"/>
                <a:ext cx="389970" cy="49689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386244" y="4244692"/>
                <a:ext cx="389970" cy="49689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3834167" y="4317765"/>
                <a:ext cx="389969" cy="49689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C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34" name="任意多边形: 形状 33"/>
            <p:cNvSpPr/>
            <p:nvPr/>
          </p:nvSpPr>
          <p:spPr>
            <a:xfrm>
              <a:off x="7798594" y="2667000"/>
              <a:ext cx="121444" cy="50453"/>
            </a:xfrm>
            <a:custGeom>
              <a:avLst/>
              <a:gdLst>
                <a:gd name="connsiteX0" fmla="*/ 0 w 121444"/>
                <a:gd name="connsiteY0" fmla="*/ 0 h 50453"/>
                <a:gd name="connsiteX1" fmla="*/ 40481 w 121444"/>
                <a:gd name="connsiteY1" fmla="*/ 45244 h 50453"/>
                <a:gd name="connsiteX2" fmla="*/ 121444 w 121444"/>
                <a:gd name="connsiteY2" fmla="*/ 47625 h 5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444" h="50453">
                  <a:moveTo>
                    <a:pt x="0" y="0"/>
                  </a:moveTo>
                  <a:cubicBezTo>
                    <a:pt x="10120" y="18653"/>
                    <a:pt x="20240" y="37307"/>
                    <a:pt x="40481" y="45244"/>
                  </a:cubicBezTo>
                  <a:cubicBezTo>
                    <a:pt x="60722" y="53181"/>
                    <a:pt x="91083" y="50403"/>
                    <a:pt x="121444" y="47625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61152" y="262168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</a:rPr>
                <a:t>30°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23528" y="148398"/>
            <a:ext cx="5235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含</a:t>
            </a:r>
            <a:r>
              <a:rPr lang="en-US" altLang="zh-CN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30°</a:t>
            </a: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角的直角三角形的性质：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35047" y="2355725"/>
            <a:ext cx="2596245" cy="2348226"/>
            <a:chOff x="1935047" y="2355725"/>
            <a:chExt cx="2596245" cy="2348226"/>
          </a:xfrm>
        </p:grpSpPr>
        <p:sp>
          <p:nvSpPr>
            <p:cNvPr id="8" name="矩形 7"/>
            <p:cNvSpPr/>
            <p:nvPr/>
          </p:nvSpPr>
          <p:spPr>
            <a:xfrm>
              <a:off x="1935047" y="2355725"/>
              <a:ext cx="2596245" cy="2238241"/>
            </a:xfrm>
            <a:prstGeom prst="rect">
              <a:avLst/>
            </a:prstGeom>
            <a:ln w="38100">
              <a:noFill/>
              <a:prstDash val="dashDot"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</a:rPr>
                <a:t>在</a:t>
              </a:r>
              <a:r>
                <a:rPr lang="en-US" altLang="zh-CN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</a:rPr>
                <a:t>Rt</a:t>
              </a:r>
              <a:r>
                <a:rPr lang="zh-CN" altLang="en-US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</a:rPr>
                <a:t>△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</a:rPr>
                <a:t>ABC</a:t>
              </a:r>
              <a:r>
                <a:rPr lang="zh-CN" altLang="en-US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</a:rPr>
                <a:t>中，</a:t>
              </a:r>
              <a:r>
                <a:rPr lang="zh-CN" altLang="en-US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=90°</a:t>
              </a:r>
              <a:r>
                <a:rPr lang="zh-CN" altLang="en-US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sz="2400" b="1" dirty="0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∵∠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=30°</a:t>
              </a:r>
              <a:r>
                <a:rPr lang="zh-CN" altLang="en-US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sz="2400" b="1" dirty="0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∴</a:t>
              </a:r>
              <a:r>
                <a:rPr lang="en-US" altLang="zh-CN" sz="2400" b="1" i="1" dirty="0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BC</a:t>
              </a:r>
              <a:r>
                <a:rPr lang="en-US" altLang="zh-CN" sz="2400" b="1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     </a:t>
              </a:r>
              <a:r>
                <a:rPr lang="en-US" altLang="zh-CN" sz="2400" b="1" i="1">
                  <a:solidFill>
                    <a:srgbClr val="0000FF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AB</a:t>
              </a:r>
              <a:endParaRPr lang="en-US" altLang="zh-CN" sz="2400" b="1" i="1" dirty="0">
                <a:solidFill>
                  <a:srgbClr val="0000FF"/>
                </a:solidFill>
                <a:latin typeface="+mj-lt"/>
                <a:ea typeface="楷体" panose="02010609060101010101" pitchFamily="49" charset="-122"/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969735" y="3967351"/>
            <a:ext cx="241300" cy="736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2" name="Equation" r:id="rId1" imgW="5791200" imgH="17678400" progId="Equation.DSMT4">
                    <p:embed/>
                  </p:oleObj>
                </mc:Choice>
                <mc:Fallback>
                  <p:oleObj name="Equation" r:id="rId1" imgW="5791200" imgH="17678400" progId="Equation.DSMT4">
                    <p:embed/>
                    <p:pic>
                      <p:nvPicPr>
                        <p:cNvPr id="0" name="图片 410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69735" y="3967351"/>
                          <a:ext cx="241300" cy="736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95536" y="267494"/>
            <a:ext cx="7920160" cy="108012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defPPr>
              <a:defRPr lang="zh-CN"/>
            </a:defPPr>
            <a:lvl1pPr eaLnBrk="1" hangingPunct="1">
              <a:spcBef>
                <a:spcPct val="20000"/>
              </a:spcBef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chemeClr val="bg1"/>
                </a:solidFill>
                <a:highlight>
                  <a:srgbClr val="0066FF"/>
                </a:highlight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solidFill>
                  <a:srgbClr val="00B0F0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00B0F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ea typeface="黑体" panose="02010609060101010101" pitchFamily="49" charset="-122"/>
              </a:rPr>
              <a:t>求证：如果等腰三角形的底角为 </a:t>
            </a:r>
            <a:r>
              <a:rPr lang="en-US" altLang="zh-CN" sz="2800" dirty="0">
                <a:ea typeface="黑体" panose="02010609060101010101" pitchFamily="49" charset="-122"/>
              </a:rPr>
              <a:t>15°</a:t>
            </a:r>
            <a:r>
              <a:rPr lang="zh-CN" altLang="en-US" sz="2800" dirty="0">
                <a:ea typeface="黑体" panose="02010609060101010101" pitchFamily="49" charset="-122"/>
              </a:rPr>
              <a:t>，那么腰上的高是腰长的一半。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347864" y="3147814"/>
            <a:ext cx="4324350" cy="1570038"/>
            <a:chOff x="3347864" y="3147814"/>
            <a:chExt cx="4324350" cy="1570038"/>
          </a:xfrm>
        </p:grpSpPr>
        <p:grpSp>
          <p:nvGrpSpPr>
            <p:cNvPr id="7" name="组合 24"/>
            <p:cNvGrpSpPr/>
            <p:nvPr/>
          </p:nvGrpSpPr>
          <p:grpSpPr>
            <a:xfrm>
              <a:off x="3347864" y="3147814"/>
              <a:ext cx="4324350" cy="1570038"/>
              <a:chOff x="3449658" y="2911093"/>
              <a:chExt cx="4323935" cy="1569529"/>
            </a:xfrm>
          </p:grpSpPr>
          <p:grpSp>
            <p:nvGrpSpPr>
              <p:cNvPr id="8" name="组合 19"/>
              <p:cNvGrpSpPr/>
              <p:nvPr/>
            </p:nvGrpSpPr>
            <p:grpSpPr>
              <a:xfrm>
                <a:off x="3923928" y="3757680"/>
                <a:ext cx="3459835" cy="720080"/>
                <a:chOff x="2199677" y="4820241"/>
                <a:chExt cx="3459835" cy="720080"/>
              </a:xfrm>
            </p:grpSpPr>
            <p:sp>
              <p:nvSpPr>
                <p:cNvPr id="13" name="直角三角形 12"/>
                <p:cNvSpPr/>
                <p:nvPr/>
              </p:nvSpPr>
              <p:spPr>
                <a:xfrm rot="10085331">
                  <a:off x="2200023" y="4819517"/>
                  <a:ext cx="3420735" cy="720491"/>
                </a:xfrm>
                <a:prstGeom prst="rtTriangle">
                  <a:avLst/>
                </a:prstGeom>
                <a:noFill/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1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4" name="直接连接符 13"/>
                <p:cNvCxnSpPr>
                  <a:stCxn id="13" idx="3"/>
                  <a:endCxn id="13" idx="0"/>
                </p:cNvCxnSpPr>
                <p:nvPr/>
              </p:nvCxnSpPr>
              <p:spPr>
                <a:xfrm>
                  <a:off x="3836579" y="4827452"/>
                  <a:ext cx="1822275" cy="350724"/>
                </a:xfrm>
                <a:prstGeom prst="line">
                  <a:avLst/>
                </a:prstGeom>
                <a:ln w="25400">
                  <a:solidFill>
                    <a:srgbClr val="000000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" name="文本框 20"/>
              <p:cNvSpPr txBox="1">
                <a:spLocks noChangeArrowheads="1"/>
              </p:cNvSpPr>
              <p:nvPr/>
            </p:nvSpPr>
            <p:spPr bwMode="auto">
              <a:xfrm>
                <a:off x="3449658" y="4004526"/>
                <a:ext cx="390488" cy="4618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ea typeface="宋体" panose="02010600030101010101" pitchFamily="2" charset="-122"/>
                    <a:cs typeface="+mn-cs"/>
                  </a:rPr>
                  <a:t>B</a:t>
                </a:r>
                <a:endParaRPr kumimoji="0" lang="zh-CN" altLang="en-US" sz="2400" b="1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文本框 21"/>
              <p:cNvSpPr txBox="1">
                <a:spLocks noChangeArrowheads="1"/>
              </p:cNvSpPr>
              <p:nvPr/>
            </p:nvSpPr>
            <p:spPr bwMode="auto">
              <a:xfrm>
                <a:off x="5181454" y="3279274"/>
                <a:ext cx="390488" cy="461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ea typeface="宋体" panose="02010600030101010101" pitchFamily="2" charset="-122"/>
                    <a:cs typeface="+mn-cs"/>
                  </a:rPr>
                  <a:t>A</a:t>
                </a:r>
                <a:endParaRPr kumimoji="0" lang="zh-CN" altLang="en-US" sz="2400" b="1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文本框 22"/>
              <p:cNvSpPr txBox="1">
                <a:spLocks noChangeArrowheads="1"/>
              </p:cNvSpPr>
              <p:nvPr/>
            </p:nvSpPr>
            <p:spPr bwMode="auto">
              <a:xfrm>
                <a:off x="7092620" y="2911093"/>
                <a:ext cx="406361" cy="461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ea typeface="宋体" panose="02010600030101010101" pitchFamily="2" charset="-122"/>
                    <a:cs typeface="+mn-cs"/>
                  </a:rPr>
                  <a:t>D</a:t>
                </a:r>
                <a:endParaRPr kumimoji="0" lang="zh-CN" altLang="en-US" sz="2400" b="1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文本框 23"/>
              <p:cNvSpPr txBox="1">
                <a:spLocks noChangeArrowheads="1"/>
              </p:cNvSpPr>
              <p:nvPr/>
            </p:nvSpPr>
            <p:spPr bwMode="auto">
              <a:xfrm>
                <a:off x="7383105" y="4018809"/>
                <a:ext cx="390488" cy="461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ea typeface="宋体" panose="02010600030101010101" pitchFamily="2" charset="-122"/>
                    <a:cs typeface="+mn-cs"/>
                  </a:rPr>
                  <a:t>C</a:t>
                </a:r>
                <a:endParaRPr kumimoji="0" lang="zh-CN" altLang="en-US" sz="2400" b="1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矩形 7"/>
            <p:cNvSpPr/>
            <p:nvPr/>
          </p:nvSpPr>
          <p:spPr>
            <a:xfrm rot="15500579">
              <a:off x="7034628" y="3661666"/>
              <a:ext cx="119427" cy="126620"/>
            </a:xfrm>
            <a:custGeom>
              <a:avLst/>
              <a:gdLst>
                <a:gd name="connsiteX0" fmla="*/ 0 w 132017"/>
                <a:gd name="connsiteY0" fmla="*/ 0 h 139603"/>
                <a:gd name="connsiteX1" fmla="*/ 132017 w 132017"/>
                <a:gd name="connsiteY1" fmla="*/ 0 h 139603"/>
                <a:gd name="connsiteX2" fmla="*/ 132017 w 132017"/>
                <a:gd name="connsiteY2" fmla="*/ 139603 h 139603"/>
                <a:gd name="connsiteX3" fmla="*/ 0 w 132017"/>
                <a:gd name="connsiteY3" fmla="*/ 139603 h 139603"/>
                <a:gd name="connsiteX4" fmla="*/ 0 w 132017"/>
                <a:gd name="connsiteY4" fmla="*/ 0 h 139603"/>
                <a:gd name="connsiteX0-1" fmla="*/ 132017 w 223457"/>
                <a:gd name="connsiteY0-2" fmla="*/ 139603 h 231043"/>
                <a:gd name="connsiteX1-3" fmla="*/ 0 w 223457"/>
                <a:gd name="connsiteY1-4" fmla="*/ 139603 h 231043"/>
                <a:gd name="connsiteX2-5" fmla="*/ 0 w 223457"/>
                <a:gd name="connsiteY2-6" fmla="*/ 0 h 231043"/>
                <a:gd name="connsiteX3-7" fmla="*/ 132017 w 223457"/>
                <a:gd name="connsiteY3-8" fmla="*/ 0 h 231043"/>
                <a:gd name="connsiteX4-9" fmla="*/ 223457 w 223457"/>
                <a:gd name="connsiteY4-10" fmla="*/ 231043 h 231043"/>
                <a:gd name="connsiteX0-11" fmla="*/ 132017 w 132017"/>
                <a:gd name="connsiteY0-12" fmla="*/ 139603 h 139603"/>
                <a:gd name="connsiteX1-13" fmla="*/ 0 w 132017"/>
                <a:gd name="connsiteY1-14" fmla="*/ 139603 h 139603"/>
                <a:gd name="connsiteX2-15" fmla="*/ 0 w 132017"/>
                <a:gd name="connsiteY2-16" fmla="*/ 0 h 139603"/>
                <a:gd name="connsiteX3-17" fmla="*/ 132017 w 132017"/>
                <a:gd name="connsiteY3-18" fmla="*/ 0 h 139603"/>
                <a:gd name="connsiteX0-19" fmla="*/ 0 w 132017"/>
                <a:gd name="connsiteY0-20" fmla="*/ 139603 h 139603"/>
                <a:gd name="connsiteX1-21" fmla="*/ 0 w 132017"/>
                <a:gd name="connsiteY1-22" fmla="*/ 0 h 139603"/>
                <a:gd name="connsiteX2-23" fmla="*/ 132017 w 132017"/>
                <a:gd name="connsiteY2-24" fmla="*/ 0 h 1396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32017" h="139603">
                  <a:moveTo>
                    <a:pt x="0" y="139603"/>
                  </a:moveTo>
                  <a:lnTo>
                    <a:pt x="0" y="0"/>
                  </a:lnTo>
                  <a:lnTo>
                    <a:pt x="132017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8145" y="1540510"/>
            <a:ext cx="8280400" cy="1823720"/>
            <a:chOff x="627" y="2426"/>
            <a:chExt cx="13040" cy="2872"/>
          </a:xfrm>
        </p:grpSpPr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627" y="2426"/>
              <a:ext cx="13041" cy="2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已知：如图，在△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ABC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中，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AB = AC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，∠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B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= 15°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CD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是腰 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AB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上的高。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求证：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CD </a:t>
              </a: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= </a:t>
              </a:r>
              <a:r>
                <a:rPr kumimoji="0" lang="en-US" altLang="zh-CN" sz="2800" b="1" i="0" u="none" strike="noStrike" kern="1200" cap="none" spc="0" normalizeH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  </a:t>
              </a:r>
              <a:r>
                <a:rPr kumimoji="0" lang="en-US" altLang="zh-CN" sz="28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AB</a:t>
              </a:r>
              <a:r>
                <a:rPr kumimoji="0" lang="zh-CN" altLang="en-US" sz="2800" b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。</a:t>
              </a:r>
              <a:endPara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798" y="3894"/>
            <a:ext cx="460" cy="14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4" name="Equation" r:id="rId1" imgW="5791200" imgH="17678400" progId="Equation.DSMT4">
                    <p:embed/>
                  </p:oleObj>
                </mc:Choice>
                <mc:Fallback>
                  <p:oleObj name="Equation" r:id="rId1" imgW="5791200" imgH="176784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798" y="3894"/>
                          <a:ext cx="460" cy="140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79541" y="1786730"/>
            <a:ext cx="4324350" cy="1570038"/>
            <a:chOff x="3347864" y="3147814"/>
            <a:chExt cx="4324350" cy="1570038"/>
          </a:xfrm>
        </p:grpSpPr>
        <p:grpSp>
          <p:nvGrpSpPr>
            <p:cNvPr id="22" name="组合 24"/>
            <p:cNvGrpSpPr/>
            <p:nvPr/>
          </p:nvGrpSpPr>
          <p:grpSpPr>
            <a:xfrm>
              <a:off x="3347864" y="3147814"/>
              <a:ext cx="4324350" cy="1570038"/>
              <a:chOff x="3449658" y="2911093"/>
              <a:chExt cx="4323935" cy="1569529"/>
            </a:xfrm>
          </p:grpSpPr>
          <p:grpSp>
            <p:nvGrpSpPr>
              <p:cNvPr id="24" name="组合 19"/>
              <p:cNvGrpSpPr/>
              <p:nvPr/>
            </p:nvGrpSpPr>
            <p:grpSpPr>
              <a:xfrm>
                <a:off x="3923928" y="3757680"/>
                <a:ext cx="3459835" cy="720080"/>
                <a:chOff x="2199677" y="4820241"/>
                <a:chExt cx="3459835" cy="720080"/>
              </a:xfrm>
            </p:grpSpPr>
            <p:sp>
              <p:nvSpPr>
                <p:cNvPr id="29" name="直角三角形 28"/>
                <p:cNvSpPr/>
                <p:nvPr/>
              </p:nvSpPr>
              <p:spPr>
                <a:xfrm rot="10085331">
                  <a:off x="2200023" y="4819517"/>
                  <a:ext cx="3420735" cy="720491"/>
                </a:xfrm>
                <a:prstGeom prst="rtTriangle">
                  <a:avLst/>
                </a:prstGeom>
                <a:noFill/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1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30" name="直接连接符 29"/>
                <p:cNvCxnSpPr>
                  <a:stCxn id="29" idx="3"/>
                  <a:endCxn id="29" idx="0"/>
                </p:cNvCxnSpPr>
                <p:nvPr/>
              </p:nvCxnSpPr>
              <p:spPr>
                <a:xfrm>
                  <a:off x="3836579" y="4827452"/>
                  <a:ext cx="1822275" cy="350724"/>
                </a:xfrm>
                <a:prstGeom prst="line">
                  <a:avLst/>
                </a:prstGeom>
                <a:ln w="25400">
                  <a:solidFill>
                    <a:srgbClr val="000000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文本框 20"/>
              <p:cNvSpPr txBox="1">
                <a:spLocks noChangeArrowheads="1"/>
              </p:cNvSpPr>
              <p:nvPr/>
            </p:nvSpPr>
            <p:spPr bwMode="auto">
              <a:xfrm>
                <a:off x="3449658" y="4004526"/>
                <a:ext cx="390488" cy="4618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ea typeface="宋体" panose="02010600030101010101" pitchFamily="2" charset="-122"/>
                    <a:cs typeface="+mn-cs"/>
                  </a:rPr>
                  <a:t>B</a:t>
                </a:r>
                <a:endParaRPr kumimoji="0" lang="zh-CN" altLang="en-US" sz="2400" b="1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文本框 21"/>
              <p:cNvSpPr txBox="1">
                <a:spLocks noChangeArrowheads="1"/>
              </p:cNvSpPr>
              <p:nvPr/>
            </p:nvSpPr>
            <p:spPr bwMode="auto">
              <a:xfrm>
                <a:off x="5181454" y="3279274"/>
                <a:ext cx="390488" cy="461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ea typeface="宋体" panose="02010600030101010101" pitchFamily="2" charset="-122"/>
                    <a:cs typeface="+mn-cs"/>
                  </a:rPr>
                  <a:t>A</a:t>
                </a:r>
                <a:endParaRPr kumimoji="0" lang="zh-CN" altLang="en-US" sz="2400" b="1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文本框 22"/>
              <p:cNvSpPr txBox="1">
                <a:spLocks noChangeArrowheads="1"/>
              </p:cNvSpPr>
              <p:nvPr/>
            </p:nvSpPr>
            <p:spPr bwMode="auto">
              <a:xfrm>
                <a:off x="7092620" y="2911093"/>
                <a:ext cx="406361" cy="461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ea typeface="宋体" panose="02010600030101010101" pitchFamily="2" charset="-122"/>
                    <a:cs typeface="+mn-cs"/>
                  </a:rPr>
                  <a:t>D</a:t>
                </a:r>
                <a:endParaRPr kumimoji="0" lang="zh-CN" altLang="en-US" sz="2400" b="1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文本框 23"/>
              <p:cNvSpPr txBox="1">
                <a:spLocks noChangeArrowheads="1"/>
              </p:cNvSpPr>
              <p:nvPr/>
            </p:nvSpPr>
            <p:spPr bwMode="auto">
              <a:xfrm>
                <a:off x="7383105" y="4018809"/>
                <a:ext cx="390488" cy="461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ea typeface="宋体" panose="02010600030101010101" pitchFamily="2" charset="-122"/>
                    <a:cs typeface="+mn-cs"/>
                  </a:rPr>
                  <a:t>C</a:t>
                </a:r>
                <a:endParaRPr kumimoji="0" lang="zh-CN" altLang="en-US" sz="2400" b="1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3" name="矩形 7"/>
            <p:cNvSpPr/>
            <p:nvPr/>
          </p:nvSpPr>
          <p:spPr>
            <a:xfrm rot="15500579">
              <a:off x="7034628" y="3661666"/>
              <a:ext cx="119427" cy="126620"/>
            </a:xfrm>
            <a:custGeom>
              <a:avLst/>
              <a:gdLst>
                <a:gd name="connsiteX0" fmla="*/ 0 w 132017"/>
                <a:gd name="connsiteY0" fmla="*/ 0 h 139603"/>
                <a:gd name="connsiteX1" fmla="*/ 132017 w 132017"/>
                <a:gd name="connsiteY1" fmla="*/ 0 h 139603"/>
                <a:gd name="connsiteX2" fmla="*/ 132017 w 132017"/>
                <a:gd name="connsiteY2" fmla="*/ 139603 h 139603"/>
                <a:gd name="connsiteX3" fmla="*/ 0 w 132017"/>
                <a:gd name="connsiteY3" fmla="*/ 139603 h 139603"/>
                <a:gd name="connsiteX4" fmla="*/ 0 w 132017"/>
                <a:gd name="connsiteY4" fmla="*/ 0 h 139603"/>
                <a:gd name="connsiteX0-1" fmla="*/ 132017 w 223457"/>
                <a:gd name="connsiteY0-2" fmla="*/ 139603 h 231043"/>
                <a:gd name="connsiteX1-3" fmla="*/ 0 w 223457"/>
                <a:gd name="connsiteY1-4" fmla="*/ 139603 h 231043"/>
                <a:gd name="connsiteX2-5" fmla="*/ 0 w 223457"/>
                <a:gd name="connsiteY2-6" fmla="*/ 0 h 231043"/>
                <a:gd name="connsiteX3-7" fmla="*/ 132017 w 223457"/>
                <a:gd name="connsiteY3-8" fmla="*/ 0 h 231043"/>
                <a:gd name="connsiteX4-9" fmla="*/ 223457 w 223457"/>
                <a:gd name="connsiteY4-10" fmla="*/ 231043 h 231043"/>
                <a:gd name="connsiteX0-11" fmla="*/ 132017 w 132017"/>
                <a:gd name="connsiteY0-12" fmla="*/ 139603 h 139603"/>
                <a:gd name="connsiteX1-13" fmla="*/ 0 w 132017"/>
                <a:gd name="connsiteY1-14" fmla="*/ 139603 h 139603"/>
                <a:gd name="connsiteX2-15" fmla="*/ 0 w 132017"/>
                <a:gd name="connsiteY2-16" fmla="*/ 0 h 139603"/>
                <a:gd name="connsiteX3-17" fmla="*/ 132017 w 132017"/>
                <a:gd name="connsiteY3-18" fmla="*/ 0 h 139603"/>
                <a:gd name="connsiteX0-19" fmla="*/ 0 w 132017"/>
                <a:gd name="connsiteY0-20" fmla="*/ 139603 h 139603"/>
                <a:gd name="connsiteX1-21" fmla="*/ 0 w 132017"/>
                <a:gd name="connsiteY1-22" fmla="*/ 0 h 139603"/>
                <a:gd name="connsiteX2-23" fmla="*/ 132017 w 132017"/>
                <a:gd name="connsiteY2-24" fmla="*/ 0 h 1396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32017" h="139603">
                  <a:moveTo>
                    <a:pt x="0" y="139603"/>
                  </a:moveTo>
                  <a:lnTo>
                    <a:pt x="0" y="0"/>
                  </a:lnTo>
                  <a:lnTo>
                    <a:pt x="132017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5536" y="61575"/>
            <a:ext cx="7291388" cy="4854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证明：在△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中，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∵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 = AC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 15°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ACB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 15°(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等边对等角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DAC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ACB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 15°+ 15°= 30°(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三角形的一个外角等于与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它不相邻的两个内角的和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∵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CD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是腰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上的高，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∴∠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ADC 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 90°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CD 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在直角三角形中，如果一个锐角等于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30°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，那么它所对的直角边等于斜边的一半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∴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CD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en-US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457076" y="4262782"/>
          <a:ext cx="242031" cy="735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1" imgW="5791200" imgH="17678400" progId="Equation.DSMT4">
                  <p:embed/>
                </p:oleObj>
              </mc:Choice>
              <mc:Fallback>
                <p:oleObj name="Equation" r:id="rId1" imgW="5791200" imgH="176784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57076" y="4262782"/>
                        <a:ext cx="242031" cy="735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578091" y="3125786"/>
          <a:ext cx="242031" cy="735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3" imgW="5791200" imgH="17678400" progId="Equation.DSMT4">
                  <p:embed/>
                </p:oleObj>
              </mc:Choice>
              <mc:Fallback>
                <p:oleObj name="Equation" r:id="rId3" imgW="5791200" imgH="176784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8091" y="3125786"/>
                        <a:ext cx="242031" cy="735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1520" y="195486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710954"/>
            <a:ext cx="8424936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=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，∠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=30°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en-US" altLang="zh-CN" sz="2800" b="1" dirty="0"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en-US" altLang="zh-CN" sz="2800" b="1" dirty="0">
                <a:latin typeface="+mj-lt"/>
                <a:ea typeface="+mj-ea"/>
              </a:rPr>
              <a:t>=4cm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的长为</a:t>
            </a:r>
            <a:r>
              <a:rPr lang="en-US" altLang="zh-CN" sz="2800" b="1" dirty="0">
                <a:latin typeface="+mj-lt"/>
                <a:ea typeface="+mj-ea"/>
              </a:rPr>
              <a:t>______cm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8142" y="120359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12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7165" y="1526406"/>
            <a:ext cx="3204916" cy="14475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1520" y="3044195"/>
            <a:ext cx="1464360" cy="769441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rgbClr val="0033CC"/>
                </a:solidFill>
              </a:rPr>
              <a:t>AB</a:t>
            </a:r>
            <a:r>
              <a:rPr lang="en-US" altLang="zh-CN" sz="2200" b="1" dirty="0">
                <a:solidFill>
                  <a:srgbClr val="0033CC"/>
                </a:solidFill>
              </a:rPr>
              <a:t>=</a:t>
            </a:r>
            <a:r>
              <a:rPr lang="en-US" altLang="zh-CN" sz="2200" b="1" i="1" dirty="0">
                <a:solidFill>
                  <a:srgbClr val="0033CC"/>
                </a:solidFill>
              </a:rPr>
              <a:t>AC</a:t>
            </a:r>
            <a:r>
              <a:rPr lang="zh-CN" altLang="en-US" sz="2200" b="1" dirty="0">
                <a:solidFill>
                  <a:srgbClr val="0033CC"/>
                </a:solidFill>
              </a:rPr>
              <a:t>，</a:t>
            </a:r>
            <a:endParaRPr lang="en-US" altLang="zh-CN" sz="2200" b="1" dirty="0">
              <a:solidFill>
                <a:srgbClr val="0033CC"/>
              </a:solidFill>
            </a:endParaRPr>
          </a:p>
          <a:p>
            <a:r>
              <a:rPr lang="zh-CN" altLang="en-US" sz="2200" b="1" dirty="0">
                <a:solidFill>
                  <a:srgbClr val="0033CC"/>
                </a:solidFill>
              </a:rPr>
              <a:t>∠</a:t>
            </a:r>
            <a:r>
              <a:rPr lang="en-US" altLang="zh-CN" sz="2200" b="1" i="1" dirty="0">
                <a:solidFill>
                  <a:srgbClr val="0033CC"/>
                </a:solidFill>
              </a:rPr>
              <a:t>C</a:t>
            </a:r>
            <a:r>
              <a:rPr lang="en-US" altLang="zh-CN" sz="2200" b="1" dirty="0">
                <a:solidFill>
                  <a:srgbClr val="0033CC"/>
                </a:solidFill>
              </a:rPr>
              <a:t>=30°</a:t>
            </a:r>
            <a:endParaRPr lang="zh-CN" altLang="en-US" sz="2200" b="1" dirty="0">
              <a:solidFill>
                <a:srgbClr val="0033CC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24060" y="3213471"/>
            <a:ext cx="1464360" cy="430887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</a:rPr>
              <a:t>∠</a:t>
            </a:r>
            <a:r>
              <a:rPr lang="en-US" altLang="zh-CN" sz="2200" b="1" i="1" dirty="0">
                <a:solidFill>
                  <a:srgbClr val="0033CC"/>
                </a:solidFill>
              </a:rPr>
              <a:t>B</a:t>
            </a:r>
            <a:r>
              <a:rPr lang="en-US" altLang="zh-CN" sz="2200" b="1" dirty="0">
                <a:solidFill>
                  <a:srgbClr val="0033CC"/>
                </a:solidFill>
              </a:rPr>
              <a:t>=30°</a:t>
            </a:r>
            <a:endParaRPr lang="zh-CN" altLang="en-US" sz="2200" b="1" dirty="0">
              <a:solidFill>
                <a:srgbClr val="0033CC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1520" y="3950280"/>
            <a:ext cx="1286460" cy="430887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rgbClr val="0033CC"/>
                </a:solidFill>
              </a:rPr>
              <a:t>AB</a:t>
            </a:r>
            <a:r>
              <a:rPr lang="zh-CN" altLang="en-US" sz="2200" b="1" dirty="0">
                <a:solidFill>
                  <a:srgbClr val="0033CC"/>
                </a:solidFill>
              </a:rPr>
              <a:t>⊥</a:t>
            </a:r>
            <a:r>
              <a:rPr lang="en-US" altLang="zh-CN" sz="2200" b="1" i="1" dirty="0">
                <a:solidFill>
                  <a:srgbClr val="0033CC"/>
                </a:solidFill>
              </a:rPr>
              <a:t>AD</a:t>
            </a:r>
            <a:endParaRPr lang="zh-CN" altLang="en-US" sz="2200" b="1" i="1" dirty="0">
              <a:solidFill>
                <a:srgbClr val="0033CC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7704" y="3951011"/>
            <a:ext cx="1811662" cy="430887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</a:rPr>
              <a:t>∠</a:t>
            </a:r>
            <a:r>
              <a:rPr lang="en-US" altLang="zh-CN" sz="2200" b="1" i="1" dirty="0">
                <a:solidFill>
                  <a:srgbClr val="0033CC"/>
                </a:solidFill>
              </a:rPr>
              <a:t>BAD</a:t>
            </a:r>
            <a:r>
              <a:rPr lang="en-US" altLang="zh-CN" sz="2200" b="1" dirty="0">
                <a:solidFill>
                  <a:srgbClr val="0033CC"/>
                </a:solidFill>
              </a:rPr>
              <a:t>=90°</a:t>
            </a:r>
            <a:endParaRPr lang="zh-CN" altLang="en-US" sz="2200" b="1" dirty="0">
              <a:solidFill>
                <a:srgbClr val="0033C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2792" y="3213471"/>
            <a:ext cx="1764197" cy="430887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33CC"/>
                </a:solidFill>
              </a:rPr>
              <a:t>∠</a:t>
            </a:r>
            <a:r>
              <a:rPr lang="en-US" altLang="zh-CN" sz="2200" b="1" i="1" dirty="0">
                <a:solidFill>
                  <a:srgbClr val="0033CC"/>
                </a:solidFill>
              </a:rPr>
              <a:t>DAC</a:t>
            </a:r>
            <a:r>
              <a:rPr lang="en-US" altLang="zh-CN" sz="2200" b="1" dirty="0">
                <a:solidFill>
                  <a:srgbClr val="0033CC"/>
                </a:solidFill>
              </a:rPr>
              <a:t>=30°</a:t>
            </a:r>
            <a:endParaRPr lang="zh-CN" altLang="en-US" sz="2200" b="1" dirty="0">
              <a:solidFill>
                <a:srgbClr val="0033CC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8996" y="3950279"/>
            <a:ext cx="1949939" cy="430887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rgbClr val="0033CC"/>
                </a:solidFill>
              </a:rPr>
              <a:t>BD</a:t>
            </a:r>
            <a:r>
              <a:rPr lang="en-US" altLang="zh-CN" sz="2200" b="1" dirty="0">
                <a:solidFill>
                  <a:srgbClr val="0033CC"/>
                </a:solidFill>
              </a:rPr>
              <a:t>=2</a:t>
            </a:r>
            <a:r>
              <a:rPr lang="en-US" altLang="zh-CN" sz="2200" b="1" i="1" dirty="0">
                <a:solidFill>
                  <a:srgbClr val="0033CC"/>
                </a:solidFill>
              </a:rPr>
              <a:t>AD</a:t>
            </a:r>
            <a:r>
              <a:rPr lang="en-US" altLang="zh-CN" sz="2200" b="1" dirty="0">
                <a:solidFill>
                  <a:srgbClr val="0033CC"/>
                </a:solidFill>
              </a:rPr>
              <a:t>=8cm</a:t>
            </a:r>
            <a:endParaRPr lang="zh-CN" altLang="en-US" sz="2200" b="1" dirty="0">
              <a:solidFill>
                <a:srgbClr val="0033CC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96936" y="3213470"/>
            <a:ext cx="1870125" cy="430887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rgbClr val="0033CC"/>
                </a:solidFill>
              </a:rPr>
              <a:t>CD</a:t>
            </a:r>
            <a:r>
              <a:rPr lang="en-US" altLang="zh-CN" sz="2200" b="1" dirty="0">
                <a:solidFill>
                  <a:srgbClr val="0033CC"/>
                </a:solidFill>
              </a:rPr>
              <a:t>=</a:t>
            </a:r>
            <a:r>
              <a:rPr lang="en-US" altLang="zh-CN" sz="2200" b="1" i="1" dirty="0">
                <a:solidFill>
                  <a:srgbClr val="0033CC"/>
                </a:solidFill>
              </a:rPr>
              <a:t>AD</a:t>
            </a:r>
            <a:r>
              <a:rPr lang="en-US" altLang="zh-CN" sz="2200" b="1" dirty="0">
                <a:solidFill>
                  <a:srgbClr val="0033CC"/>
                </a:solidFill>
              </a:rPr>
              <a:t>=4cm</a:t>
            </a:r>
            <a:endParaRPr lang="zh-CN" altLang="en-US" sz="2200" b="1" dirty="0">
              <a:solidFill>
                <a:srgbClr val="0033C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16989" y="4517127"/>
            <a:ext cx="2511236" cy="430887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rgbClr val="0033CC"/>
                </a:solidFill>
              </a:rPr>
              <a:t>BC</a:t>
            </a:r>
            <a:r>
              <a:rPr lang="en-US" altLang="zh-CN" sz="2200" b="1" dirty="0">
                <a:solidFill>
                  <a:srgbClr val="0033CC"/>
                </a:solidFill>
              </a:rPr>
              <a:t>=</a:t>
            </a:r>
            <a:r>
              <a:rPr lang="en-US" altLang="zh-CN" sz="2200" b="1" i="1" dirty="0">
                <a:solidFill>
                  <a:srgbClr val="0033CC"/>
                </a:solidFill>
              </a:rPr>
              <a:t>BD</a:t>
            </a:r>
            <a:r>
              <a:rPr lang="en-US" altLang="zh-CN" sz="2200" b="1" dirty="0">
                <a:solidFill>
                  <a:srgbClr val="0033CC"/>
                </a:solidFill>
              </a:rPr>
              <a:t>+</a:t>
            </a:r>
            <a:r>
              <a:rPr lang="en-US" altLang="zh-CN" sz="2200" b="1" i="1" dirty="0">
                <a:solidFill>
                  <a:srgbClr val="0033CC"/>
                </a:solidFill>
              </a:rPr>
              <a:t>CD</a:t>
            </a:r>
            <a:r>
              <a:rPr lang="en-US" altLang="zh-CN" sz="2200" b="1" dirty="0">
                <a:solidFill>
                  <a:srgbClr val="0033CC"/>
                </a:solidFill>
              </a:rPr>
              <a:t>=12cm</a:t>
            </a:r>
            <a:endParaRPr lang="zh-CN" altLang="en-US" sz="2200" b="1" dirty="0">
              <a:solidFill>
                <a:srgbClr val="0033CC"/>
              </a:solidFill>
            </a:endParaRPr>
          </a:p>
        </p:txBody>
      </p:sp>
      <p:cxnSp>
        <p:nvCxnSpPr>
          <p:cNvPr id="19" name="直接箭头连接符 18"/>
          <p:cNvCxnSpPr>
            <a:stCxn id="8" idx="3"/>
            <a:endCxn id="11" idx="1"/>
          </p:cNvCxnSpPr>
          <p:nvPr/>
        </p:nvCxnSpPr>
        <p:spPr>
          <a:xfrm flipV="1">
            <a:off x="1715880" y="3428915"/>
            <a:ext cx="208180" cy="1"/>
          </a:xfrm>
          <a:prstGeom prst="straightConnector1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12" idx="3"/>
            <a:endCxn id="14" idx="1"/>
          </p:cNvCxnSpPr>
          <p:nvPr/>
        </p:nvCxnSpPr>
        <p:spPr>
          <a:xfrm>
            <a:off x="1537980" y="4165724"/>
            <a:ext cx="369724" cy="731"/>
          </a:xfrm>
          <a:prstGeom prst="straightConnector1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15" idx="3"/>
            <a:endCxn id="17" idx="1"/>
          </p:cNvCxnSpPr>
          <p:nvPr/>
        </p:nvCxnSpPr>
        <p:spPr>
          <a:xfrm flipV="1">
            <a:off x="5916989" y="3428914"/>
            <a:ext cx="479947" cy="1"/>
          </a:xfrm>
          <a:prstGeom prst="straightConnector1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右中括号 28"/>
          <p:cNvSpPr/>
          <p:nvPr/>
        </p:nvSpPr>
        <p:spPr>
          <a:xfrm>
            <a:off x="3387383" y="3428914"/>
            <a:ext cx="488365" cy="740454"/>
          </a:xfrm>
          <a:custGeom>
            <a:avLst/>
            <a:gdLst>
              <a:gd name="connsiteX0" fmla="*/ 0 w 150228"/>
              <a:gd name="connsiteY0" fmla="*/ 0 h 914400"/>
              <a:gd name="connsiteX1" fmla="*/ 150228 w 150228"/>
              <a:gd name="connsiteY1" fmla="*/ 2 h 914400"/>
              <a:gd name="connsiteX2" fmla="*/ 150228 w 150228"/>
              <a:gd name="connsiteY2" fmla="*/ 914398 h 914400"/>
              <a:gd name="connsiteX3" fmla="*/ 0 w 150228"/>
              <a:gd name="connsiteY3" fmla="*/ 914400 h 914400"/>
              <a:gd name="connsiteX4" fmla="*/ 0 w 150228"/>
              <a:gd name="connsiteY4" fmla="*/ 0 h 914400"/>
              <a:gd name="connsiteX0-1" fmla="*/ 0 w 150228"/>
              <a:gd name="connsiteY0-2" fmla="*/ 0 h 914400"/>
              <a:gd name="connsiteX1-3" fmla="*/ 150228 w 150228"/>
              <a:gd name="connsiteY1-4" fmla="*/ 2 h 914400"/>
              <a:gd name="connsiteX2-5" fmla="*/ 150228 w 150228"/>
              <a:gd name="connsiteY2-6" fmla="*/ 914398 h 914400"/>
              <a:gd name="connsiteX3-7" fmla="*/ 0 w 150228"/>
              <a:gd name="connsiteY3-8" fmla="*/ 914400 h 914400"/>
              <a:gd name="connsiteX0-9" fmla="*/ 357187 w 507415"/>
              <a:gd name="connsiteY0-10" fmla="*/ 0 h 914400"/>
              <a:gd name="connsiteX1-11" fmla="*/ 507415 w 507415"/>
              <a:gd name="connsiteY1-12" fmla="*/ 2 h 914400"/>
              <a:gd name="connsiteX2-13" fmla="*/ 507415 w 507415"/>
              <a:gd name="connsiteY2-14" fmla="*/ 914398 h 914400"/>
              <a:gd name="connsiteX3-15" fmla="*/ 357187 w 507415"/>
              <a:gd name="connsiteY3-16" fmla="*/ 914400 h 914400"/>
              <a:gd name="connsiteX4-17" fmla="*/ 357187 w 507415"/>
              <a:gd name="connsiteY4-18" fmla="*/ 0 h 914400"/>
              <a:gd name="connsiteX0-19" fmla="*/ 0 w 507415"/>
              <a:gd name="connsiteY0-20" fmla="*/ 0 h 914400"/>
              <a:gd name="connsiteX1-21" fmla="*/ 507415 w 507415"/>
              <a:gd name="connsiteY1-22" fmla="*/ 2 h 914400"/>
              <a:gd name="connsiteX2-23" fmla="*/ 507415 w 507415"/>
              <a:gd name="connsiteY2-24" fmla="*/ 914398 h 914400"/>
              <a:gd name="connsiteX3-25" fmla="*/ 357187 w 507415"/>
              <a:gd name="connsiteY3-26" fmla="*/ 914400 h 914400"/>
              <a:gd name="connsiteX0-27" fmla="*/ 338137 w 488365"/>
              <a:gd name="connsiteY0-28" fmla="*/ 0 h 914400"/>
              <a:gd name="connsiteX1-29" fmla="*/ 488365 w 488365"/>
              <a:gd name="connsiteY1-30" fmla="*/ 2 h 914400"/>
              <a:gd name="connsiteX2-31" fmla="*/ 488365 w 488365"/>
              <a:gd name="connsiteY2-32" fmla="*/ 914398 h 914400"/>
              <a:gd name="connsiteX3-33" fmla="*/ 338137 w 488365"/>
              <a:gd name="connsiteY3-34" fmla="*/ 914400 h 914400"/>
              <a:gd name="connsiteX4-35" fmla="*/ 338137 w 488365"/>
              <a:gd name="connsiteY4-36" fmla="*/ 0 h 914400"/>
              <a:gd name="connsiteX0-37" fmla="*/ 0 w 488365"/>
              <a:gd name="connsiteY0-38" fmla="*/ 0 h 914400"/>
              <a:gd name="connsiteX1-39" fmla="*/ 488365 w 488365"/>
              <a:gd name="connsiteY1-40" fmla="*/ 2 h 914400"/>
              <a:gd name="connsiteX2-41" fmla="*/ 488365 w 488365"/>
              <a:gd name="connsiteY2-42" fmla="*/ 914398 h 914400"/>
              <a:gd name="connsiteX3-43" fmla="*/ 338137 w 488365"/>
              <a:gd name="connsiteY3-44" fmla="*/ 91440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8365" h="914400" stroke="0" extrusionOk="0">
                <a:moveTo>
                  <a:pt x="338137" y="0"/>
                </a:moveTo>
                <a:lnTo>
                  <a:pt x="488365" y="2"/>
                </a:lnTo>
                <a:lnTo>
                  <a:pt x="488365" y="914398"/>
                </a:lnTo>
                <a:cubicBezTo>
                  <a:pt x="488365" y="914399"/>
                  <a:pt x="421106" y="914400"/>
                  <a:pt x="338137" y="914400"/>
                </a:cubicBezTo>
                <a:lnTo>
                  <a:pt x="338137" y="0"/>
                </a:lnTo>
                <a:close/>
              </a:path>
              <a:path w="488365" h="914400" fill="none">
                <a:moveTo>
                  <a:pt x="0" y="0"/>
                </a:moveTo>
                <a:lnTo>
                  <a:pt x="488365" y="2"/>
                </a:lnTo>
                <a:lnTo>
                  <a:pt x="488365" y="914398"/>
                </a:lnTo>
                <a:cubicBezTo>
                  <a:pt x="488365" y="914399"/>
                  <a:pt x="421106" y="914400"/>
                  <a:pt x="338137" y="914400"/>
                </a:cubicBezTo>
              </a:path>
            </a:pathLst>
          </a:cu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中括号 29"/>
          <p:cNvSpPr/>
          <p:nvPr/>
        </p:nvSpPr>
        <p:spPr>
          <a:xfrm>
            <a:off x="4043476" y="3428913"/>
            <a:ext cx="105520" cy="769441"/>
          </a:xfrm>
          <a:prstGeom prst="leftBracket">
            <a:avLst>
              <a:gd name="adj" fmla="val 0"/>
            </a:avLst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箭头连接符 30"/>
          <p:cNvCxnSpPr/>
          <p:nvPr/>
        </p:nvCxnSpPr>
        <p:spPr>
          <a:xfrm>
            <a:off x="3875748" y="3805253"/>
            <a:ext cx="167728" cy="0"/>
          </a:xfrm>
          <a:prstGeom prst="straightConnector1">
            <a:avLst/>
          </a:prstGeom>
          <a:ln w="28575">
            <a:solidFill>
              <a:schemeClr val="accent5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16" idx="3"/>
          </p:cNvCxnSpPr>
          <p:nvPr/>
        </p:nvCxnSpPr>
        <p:spPr>
          <a:xfrm flipV="1">
            <a:off x="6098935" y="4165431"/>
            <a:ext cx="1281377" cy="292"/>
          </a:xfrm>
          <a:prstGeom prst="straightConnector1">
            <a:avLst/>
          </a:prstGeom>
          <a:ln w="28575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7380312" y="3635571"/>
            <a:ext cx="0" cy="881556"/>
          </a:xfrm>
          <a:prstGeom prst="straightConnector1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0275" y="950665"/>
            <a:ext cx="8028892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下列说法不正确的是（      ）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A.</a:t>
            </a:r>
            <a:r>
              <a:rPr lang="zh-CN" altLang="en-US" sz="2800" b="1" dirty="0">
                <a:latin typeface="+mj-lt"/>
                <a:ea typeface="+mj-ea"/>
              </a:rPr>
              <a:t>三边相等的三角形是等边三角形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B.</a:t>
            </a:r>
            <a:r>
              <a:rPr lang="zh-CN" altLang="en-US" sz="2800" b="1" dirty="0">
                <a:latin typeface="+mj-lt"/>
                <a:ea typeface="+mj-ea"/>
              </a:rPr>
              <a:t>三个角相等的三角形是等边三角形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C.</a:t>
            </a:r>
            <a:r>
              <a:rPr lang="zh-CN" altLang="en-US" sz="2800" b="1" dirty="0">
                <a:latin typeface="+mj-lt"/>
                <a:ea typeface="+mj-ea"/>
              </a:rPr>
              <a:t>有一个角是</a:t>
            </a:r>
            <a:r>
              <a:rPr lang="en-US" altLang="zh-CN" sz="2800" b="1" dirty="0">
                <a:latin typeface="+mj-lt"/>
                <a:ea typeface="+mj-ea"/>
              </a:rPr>
              <a:t>60°</a:t>
            </a:r>
            <a:r>
              <a:rPr lang="zh-CN" altLang="en-US" sz="2800" b="1" dirty="0">
                <a:latin typeface="+mj-lt"/>
                <a:ea typeface="+mj-ea"/>
              </a:rPr>
              <a:t>的三角形是等边三角形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  <a:ea typeface="+mj-ea"/>
              </a:rPr>
              <a:t>D.</a:t>
            </a:r>
            <a:r>
              <a:rPr lang="zh-CN" altLang="en-US" sz="2800" b="1" dirty="0">
                <a:latin typeface="+mj-lt"/>
                <a:ea typeface="+mj-ea"/>
              </a:rPr>
              <a:t>有两个角是</a:t>
            </a:r>
            <a:r>
              <a:rPr lang="en-US" altLang="zh-CN" sz="2800" b="1" dirty="0">
                <a:latin typeface="+mj-lt"/>
                <a:ea typeface="+mj-ea"/>
              </a:rPr>
              <a:t>60°</a:t>
            </a:r>
            <a:r>
              <a:rPr lang="zh-CN" altLang="en-US" sz="2800" b="1" dirty="0">
                <a:latin typeface="+mj-lt"/>
                <a:ea typeface="+mj-ea"/>
              </a:rPr>
              <a:t>的三角形是等边三角形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42233" y="1047285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81050">
            <a:off x="201564" y="224263"/>
            <a:ext cx="497939" cy="480855"/>
            <a:chOff x="1935287" y="2046176"/>
            <a:chExt cx="836513" cy="807813"/>
          </a:xfrm>
        </p:grpSpPr>
        <p:sp>
          <p:nvSpPr>
            <p:cNvPr id="10" name="矩形 9"/>
            <p:cNvSpPr/>
            <p:nvPr/>
          </p:nvSpPr>
          <p:spPr>
            <a:xfrm rot="16200000">
              <a:off x="2676139" y="2171589"/>
              <a:ext cx="127547" cy="6377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8900000">
              <a:off x="1935287" y="2046176"/>
              <a:ext cx="710318" cy="807813"/>
              <a:chOff x="1935287" y="2046176"/>
              <a:chExt cx="710318" cy="807813"/>
            </a:xfrm>
          </p:grpSpPr>
          <p:sp>
            <p:nvSpPr>
              <p:cNvPr id="12" name="矩形 11"/>
              <p:cNvSpPr/>
              <p:nvPr/>
            </p:nvSpPr>
            <p:spPr>
              <a:xfrm rot="18900000">
                <a:off x="1935287" y="2156715"/>
                <a:ext cx="324208" cy="3242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900000">
                <a:off x="2363248" y="2361675"/>
                <a:ext cx="268739" cy="2687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900000">
                <a:off x="2273470" y="2294141"/>
                <a:ext cx="167263" cy="1672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900000">
                <a:off x="2147249" y="2323299"/>
                <a:ext cx="289856" cy="289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2124819" y="2380998"/>
                <a:ext cx="174458" cy="174458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18900000">
                <a:off x="2272921" y="2046176"/>
                <a:ext cx="372684" cy="372684"/>
              </a:xfrm>
              <a:prstGeom prst="rect">
                <a:avLst/>
              </a:prstGeom>
              <a:solidFill>
                <a:srgbClr val="273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18900000">
                <a:off x="2233710" y="2575444"/>
                <a:ext cx="278545" cy="27854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1600" y="1419622"/>
            <a:ext cx="7200800" cy="189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探索等边三角形的判定条件并证明，运用所学知识进行相关的证明和计算。</a:t>
            </a:r>
            <a:endParaRPr lang="en-US" altLang="zh-CN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探究有</a:t>
            </a: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角的直角三角形的性质及推理过程。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24011" y="566186"/>
            <a:ext cx="7416824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如图，在△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=90°</a:t>
            </a:r>
            <a:r>
              <a:rPr lang="zh-CN" altLang="en-US" sz="2800" b="1" dirty="0">
                <a:latin typeface="+mj-lt"/>
                <a:ea typeface="+mj-ea"/>
              </a:rPr>
              <a:t>，∠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=30°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AD</a:t>
            </a:r>
            <a:r>
              <a:rPr lang="zh-CN" altLang="en-US" sz="2800" b="1" dirty="0">
                <a:latin typeface="+mj-lt"/>
                <a:ea typeface="+mj-ea"/>
              </a:rPr>
              <a:t>平分∠</a:t>
            </a:r>
            <a:r>
              <a:rPr lang="en-US" altLang="zh-CN" sz="2800" b="1" i="1" dirty="0">
                <a:latin typeface="+mj-lt"/>
                <a:ea typeface="+mj-ea"/>
              </a:rPr>
              <a:t>CAB</a:t>
            </a:r>
            <a:r>
              <a:rPr lang="zh-CN" altLang="en-US" sz="2800" b="1" dirty="0">
                <a:latin typeface="+mj-lt"/>
                <a:ea typeface="+mj-ea"/>
              </a:rPr>
              <a:t>，交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于点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。若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en-US" altLang="zh-CN" sz="2800" b="1" dirty="0">
                <a:latin typeface="+mj-lt"/>
                <a:ea typeface="+mj-ea"/>
              </a:rPr>
              <a:t>=1</a:t>
            </a:r>
            <a:r>
              <a:rPr lang="zh-CN" altLang="en-US" sz="2800" b="1" dirty="0">
                <a:latin typeface="+mj-lt"/>
                <a:ea typeface="+mj-ea"/>
              </a:rPr>
              <a:t>，则</a:t>
            </a:r>
            <a:r>
              <a:rPr lang="en-US" altLang="zh-CN" sz="2800" b="1" i="1" dirty="0">
                <a:latin typeface="+mj-lt"/>
                <a:ea typeface="+mj-ea"/>
              </a:rPr>
              <a:t>BD</a:t>
            </a:r>
            <a:r>
              <a:rPr lang="zh-CN" altLang="en-US" sz="2800" b="1" dirty="0">
                <a:latin typeface="+mj-lt"/>
                <a:ea typeface="+mj-ea"/>
              </a:rPr>
              <a:t>的长为</a:t>
            </a:r>
            <a:r>
              <a:rPr lang="en-US" altLang="zh-CN" sz="2800" b="1" dirty="0">
                <a:latin typeface="+mj-lt"/>
                <a:ea typeface="+mj-ea"/>
              </a:rPr>
              <a:t>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63426" y="169036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2759" y="2070073"/>
            <a:ext cx="3284195" cy="1983042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987226" y="2336537"/>
            <a:ext cx="2535361" cy="1315755"/>
            <a:chOff x="4987226" y="2336537"/>
            <a:chExt cx="2535361" cy="1315755"/>
          </a:xfrm>
        </p:grpSpPr>
        <p:sp>
          <p:nvSpPr>
            <p:cNvPr id="6" name="任意多边形: 形状 5"/>
            <p:cNvSpPr/>
            <p:nvPr/>
          </p:nvSpPr>
          <p:spPr>
            <a:xfrm>
              <a:off x="7308305" y="3435847"/>
              <a:ext cx="72008" cy="144016"/>
            </a:xfrm>
            <a:custGeom>
              <a:avLst/>
              <a:gdLst>
                <a:gd name="connsiteX0" fmla="*/ 60880 w 60880"/>
                <a:gd name="connsiteY0" fmla="*/ 0 h 119062"/>
                <a:gd name="connsiteX1" fmla="*/ 6111 w 60880"/>
                <a:gd name="connsiteY1" fmla="*/ 42862 h 119062"/>
                <a:gd name="connsiteX2" fmla="*/ 3730 w 60880"/>
                <a:gd name="connsiteY2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80" h="119062">
                  <a:moveTo>
                    <a:pt x="60880" y="0"/>
                  </a:moveTo>
                  <a:cubicBezTo>
                    <a:pt x="38258" y="11509"/>
                    <a:pt x="15636" y="23018"/>
                    <a:pt x="6111" y="42862"/>
                  </a:cubicBezTo>
                  <a:cubicBezTo>
                    <a:pt x="-3414" y="62706"/>
                    <a:pt x="158" y="90884"/>
                    <a:pt x="3730" y="119062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 rot="12308299">
              <a:off x="5423560" y="2336537"/>
              <a:ext cx="57446" cy="185552"/>
            </a:xfrm>
            <a:custGeom>
              <a:avLst/>
              <a:gdLst>
                <a:gd name="connsiteX0" fmla="*/ 60880 w 60880"/>
                <a:gd name="connsiteY0" fmla="*/ 0 h 119062"/>
                <a:gd name="connsiteX1" fmla="*/ 6111 w 60880"/>
                <a:gd name="connsiteY1" fmla="*/ 42862 h 119062"/>
                <a:gd name="connsiteX2" fmla="*/ 3730 w 60880"/>
                <a:gd name="connsiteY2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80" h="119062">
                  <a:moveTo>
                    <a:pt x="60880" y="0"/>
                  </a:moveTo>
                  <a:cubicBezTo>
                    <a:pt x="38258" y="11509"/>
                    <a:pt x="15636" y="23018"/>
                    <a:pt x="6111" y="42862"/>
                  </a:cubicBezTo>
                  <a:cubicBezTo>
                    <a:pt x="-3414" y="62706"/>
                    <a:pt x="158" y="90884"/>
                    <a:pt x="3730" y="119062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 rot="13279145">
              <a:off x="5219859" y="2363842"/>
              <a:ext cx="86819" cy="131408"/>
            </a:xfrm>
            <a:custGeom>
              <a:avLst/>
              <a:gdLst>
                <a:gd name="connsiteX0" fmla="*/ 60880 w 60880"/>
                <a:gd name="connsiteY0" fmla="*/ 0 h 119062"/>
                <a:gd name="connsiteX1" fmla="*/ 6111 w 60880"/>
                <a:gd name="connsiteY1" fmla="*/ 42862 h 119062"/>
                <a:gd name="connsiteX2" fmla="*/ 3730 w 60880"/>
                <a:gd name="connsiteY2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80" h="119062">
                  <a:moveTo>
                    <a:pt x="60880" y="0"/>
                  </a:moveTo>
                  <a:cubicBezTo>
                    <a:pt x="38258" y="11509"/>
                    <a:pt x="15636" y="23018"/>
                    <a:pt x="6111" y="42862"/>
                  </a:cubicBezTo>
                  <a:cubicBezTo>
                    <a:pt x="-3414" y="62706"/>
                    <a:pt x="158" y="90884"/>
                    <a:pt x="3730" y="119062"/>
                  </a:cubicBezTo>
                </a:path>
              </a:pathLst>
            </a:cu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876256" y="328296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0033CC"/>
                  </a:solidFill>
                </a:rPr>
                <a:t>30°</a:t>
              </a:r>
              <a:endParaRPr lang="zh-CN" altLang="en-US" b="1" dirty="0">
                <a:solidFill>
                  <a:srgbClr val="0033CC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87226" y="2429313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0033CC"/>
                  </a:solidFill>
                </a:rPr>
                <a:t>30°</a:t>
              </a:r>
              <a:endParaRPr lang="zh-CN" altLang="en-US" b="1" dirty="0">
                <a:solidFill>
                  <a:srgbClr val="0033CC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384273" y="235497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0033CC"/>
                  </a:solidFill>
                </a:rPr>
                <a:t>30°</a:t>
              </a:r>
              <a:endParaRPr lang="zh-CN" altLang="en-US" b="1" dirty="0">
                <a:solidFill>
                  <a:srgbClr val="0033CC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25132" y="3535467"/>
            <a:ext cx="941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0000FF"/>
                </a:solidFill>
              </a:rPr>
              <a:t>AD</a:t>
            </a:r>
            <a:r>
              <a:rPr lang="en-US" altLang="zh-CN" sz="2400" b="1" dirty="0">
                <a:solidFill>
                  <a:srgbClr val="0000FF"/>
                </a:solidFill>
              </a:rPr>
              <a:t>=2</a:t>
            </a:r>
            <a:endParaRPr lang="en-US" altLang="zh-CN" sz="2400" b="1" dirty="0">
              <a:solidFill>
                <a:srgbClr val="0000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86274" y="2644998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DAB</a:t>
            </a:r>
            <a:r>
              <a:rPr lang="en-US" altLang="zh-CN" sz="2400" b="1" dirty="0">
                <a:solidFill>
                  <a:srgbClr val="0000FF"/>
                </a:solidFill>
              </a:rPr>
              <a:t>=</a:t>
            </a:r>
            <a:r>
              <a:rPr lang="zh-CN" altLang="en-US" sz="2400" b="1" dirty="0">
                <a:solidFill>
                  <a:srgbClr val="0000FF"/>
                </a:solidFill>
              </a:rPr>
              <a:t>∠</a:t>
            </a:r>
            <a:r>
              <a:rPr lang="en-US" altLang="zh-CN" sz="2400" b="1" i="1" dirty="0">
                <a:solidFill>
                  <a:srgbClr val="0000FF"/>
                </a:solidFill>
              </a:rPr>
              <a:t>B</a:t>
            </a:r>
            <a:endParaRPr lang="en-US" altLang="zh-CN" sz="2400" b="1" i="1" dirty="0">
              <a:solidFill>
                <a:srgbClr val="0000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28312" y="3579863"/>
            <a:ext cx="1215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>
                <a:solidFill>
                  <a:srgbClr val="0000FF"/>
                </a:solidFill>
              </a:rPr>
              <a:t>AD</a:t>
            </a:r>
            <a:r>
              <a:rPr lang="en-US" altLang="zh-CN" sz="2400" b="1" dirty="0">
                <a:solidFill>
                  <a:srgbClr val="0000FF"/>
                </a:solidFill>
              </a:rPr>
              <a:t>=</a:t>
            </a:r>
            <a:r>
              <a:rPr lang="en-US" altLang="zh-CN" sz="2400" b="1" i="1" dirty="0">
                <a:solidFill>
                  <a:srgbClr val="0000FF"/>
                </a:solidFill>
              </a:rPr>
              <a:t>BD</a:t>
            </a:r>
            <a:endParaRPr lang="en-US" altLang="zh-CN" sz="2400" b="1" i="1" dirty="0">
              <a:solidFill>
                <a:srgbClr val="0000FF"/>
              </a:solidFill>
            </a:endParaRPr>
          </a:p>
        </p:txBody>
      </p:sp>
      <p:sp>
        <p:nvSpPr>
          <p:cNvPr id="21" name="箭头: 下 20"/>
          <p:cNvSpPr/>
          <p:nvPr/>
        </p:nvSpPr>
        <p:spPr>
          <a:xfrm>
            <a:off x="1495773" y="3188125"/>
            <a:ext cx="125640" cy="347342"/>
          </a:xfrm>
          <a:prstGeom prst="down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箭头: 下 21"/>
          <p:cNvSpPr/>
          <p:nvPr/>
        </p:nvSpPr>
        <p:spPr>
          <a:xfrm>
            <a:off x="3594534" y="3169592"/>
            <a:ext cx="125640" cy="347342"/>
          </a:xfrm>
          <a:prstGeom prst="down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36389" y="2507554"/>
            <a:ext cx="1523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 i="1" dirty="0">
                <a:solidFill>
                  <a:srgbClr val="0000FF"/>
                </a:solidFill>
              </a:rPr>
              <a:t>CD</a:t>
            </a:r>
            <a:r>
              <a:rPr lang="en-US" altLang="zh-CN" sz="2400" b="1">
                <a:solidFill>
                  <a:srgbClr val="0000FF"/>
                </a:solidFill>
              </a:rPr>
              <a:t>=    </a:t>
            </a:r>
            <a:r>
              <a:rPr lang="en-US" altLang="zh-CN" sz="2400" b="1" i="1">
                <a:solidFill>
                  <a:srgbClr val="0000FF"/>
                </a:solidFill>
              </a:rPr>
              <a:t>AD</a:t>
            </a:r>
            <a:endParaRPr lang="zh-CN" altLang="en-US" sz="2400" b="1" i="1" dirty="0">
              <a:solidFill>
                <a:srgbClr val="0000FF"/>
              </a:solidFill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1558593" y="2342072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2" imgW="5791200" imgH="17678400" progId="Equation.DSMT4">
                  <p:embed/>
                </p:oleObj>
              </mc:Choice>
              <mc:Fallback>
                <p:oleObj name="Equation" r:id="rId2" imgW="5791200" imgH="176784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58593" y="2342072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  <p:bldP spid="21" grpId="0" animBg="1"/>
      <p:bldP spid="22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P20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411510"/>
            <a:ext cx="8208912" cy="1050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3.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已知：如图，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BD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//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AC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=60°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DA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平分∠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BDC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求证：△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ACD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是等边三角形。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0072" y="1803165"/>
            <a:ext cx="3625450" cy="19221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71600" y="1418196"/>
            <a:ext cx="3679190" cy="36360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证明：∵</a:t>
            </a:r>
            <a:r>
              <a:rPr lang="en-US" altLang="zh-CN" sz="2400" b="1" i="1" dirty="0">
                <a:solidFill>
                  <a:srgbClr val="FF0000"/>
                </a:solidFill>
              </a:rPr>
              <a:t>DA</a:t>
            </a:r>
            <a:r>
              <a:rPr lang="zh-CN" altLang="en-US" sz="2400" b="1" dirty="0">
                <a:solidFill>
                  <a:srgbClr val="FF0000"/>
                </a:solidFill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</a:rPr>
              <a:t>BDC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BDA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CDA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//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BDA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DAC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</a:rPr>
              <a:t>CDA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</a:rPr>
              <a:t>DAC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</a:rPr>
              <a:t>CA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∵∠</a:t>
            </a:r>
            <a:r>
              <a:rPr lang="en-US" altLang="zh-CN" sz="2400" b="1" i="1" dirty="0">
                <a:solidFill>
                  <a:srgbClr val="FF0000"/>
                </a:solidFill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</a:rPr>
              <a:t>=60°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</a:rPr>
              <a:t>是等边三角形。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868144" y="120858"/>
            <a:ext cx="3093085" cy="342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【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教材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P20 </a:t>
            </a:r>
            <a:r>
              <a:rPr 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随堂练习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 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第</a:t>
            </a:r>
            <a:r>
              <a:rPr lang="en-US" altLang="zh-CN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1400" b="1" dirty="0">
                <a:solidFill>
                  <a:srgbClr val="001C8B"/>
                </a:solidFill>
                <a:latin typeface="+mj-lt"/>
                <a:ea typeface="+mj-ea"/>
                <a:sym typeface="+mn-ea"/>
              </a:rPr>
              <a:t>题</a:t>
            </a:r>
            <a:r>
              <a:rPr lang="en-US" altLang="zh-CN" sz="1400" b="1" dirty="0">
                <a:solidFill>
                  <a:srgbClr val="001C8B"/>
                </a:solidFill>
                <a:latin typeface="+mn-lt"/>
                <a:ea typeface="+mj-ea"/>
                <a:sym typeface="+mn-ea"/>
              </a:rPr>
              <a:t>】</a:t>
            </a:r>
            <a:endParaRPr lang="en-US" altLang="zh-CN" sz="1400" b="1" dirty="0">
              <a:solidFill>
                <a:srgbClr val="001C8B"/>
              </a:solidFill>
              <a:latin typeface="+mn-lt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555526"/>
            <a:ext cx="792321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如图，在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 90°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 60°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的高，且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 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，求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的长。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8" name="组合 2"/>
          <p:cNvGrpSpPr/>
          <p:nvPr/>
        </p:nvGrpSpPr>
        <p:grpSpPr>
          <a:xfrm>
            <a:off x="5148064" y="2211710"/>
            <a:ext cx="3316525" cy="1881859"/>
            <a:chOff x="2974074" y="2670182"/>
            <a:chExt cx="3317104" cy="1881762"/>
          </a:xfrm>
        </p:grpSpPr>
        <p:sp>
          <p:nvSpPr>
            <p:cNvPr id="9" name="直角三角形 8"/>
            <p:cNvSpPr/>
            <p:nvPr/>
          </p:nvSpPr>
          <p:spPr>
            <a:xfrm>
              <a:off x="3363992" y="3017644"/>
              <a:ext cx="2510275" cy="1238186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0" name="直接连接符 9"/>
            <p:cNvCxnSpPr>
              <a:stCxn id="9" idx="2"/>
            </p:cNvCxnSpPr>
            <p:nvPr/>
          </p:nvCxnSpPr>
          <p:spPr>
            <a:xfrm flipV="1">
              <a:off x="3363992" y="3276394"/>
              <a:ext cx="535080" cy="979437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11"/>
            <p:cNvSpPr/>
            <p:nvPr/>
          </p:nvSpPr>
          <p:spPr>
            <a:xfrm rot="1816743">
              <a:off x="3749822" y="3250995"/>
              <a:ext cx="120671" cy="119056"/>
            </a:xfrm>
            <a:custGeom>
              <a:avLst/>
              <a:gdLst>
                <a:gd name="connsiteX0" fmla="*/ 0 w 120650"/>
                <a:gd name="connsiteY0" fmla="*/ 0 h 119769"/>
                <a:gd name="connsiteX1" fmla="*/ 120650 w 120650"/>
                <a:gd name="connsiteY1" fmla="*/ 0 h 119769"/>
                <a:gd name="connsiteX2" fmla="*/ 120650 w 120650"/>
                <a:gd name="connsiteY2" fmla="*/ 119769 h 119769"/>
                <a:gd name="connsiteX3" fmla="*/ 0 w 120650"/>
                <a:gd name="connsiteY3" fmla="*/ 119769 h 119769"/>
                <a:gd name="connsiteX4" fmla="*/ 0 w 120650"/>
                <a:gd name="connsiteY4" fmla="*/ 0 h 119769"/>
                <a:gd name="connsiteX0-1" fmla="*/ 120650 w 212090"/>
                <a:gd name="connsiteY0-2" fmla="*/ 0 h 119769"/>
                <a:gd name="connsiteX1-3" fmla="*/ 120650 w 212090"/>
                <a:gd name="connsiteY1-4" fmla="*/ 119769 h 119769"/>
                <a:gd name="connsiteX2-5" fmla="*/ 0 w 212090"/>
                <a:gd name="connsiteY2-6" fmla="*/ 119769 h 119769"/>
                <a:gd name="connsiteX3-7" fmla="*/ 0 w 212090"/>
                <a:gd name="connsiteY3-8" fmla="*/ 0 h 119769"/>
                <a:gd name="connsiteX4-9" fmla="*/ 212090 w 212090"/>
                <a:gd name="connsiteY4-10" fmla="*/ 91440 h 119769"/>
                <a:gd name="connsiteX0-11" fmla="*/ 120650 w 120650"/>
                <a:gd name="connsiteY0-12" fmla="*/ 0 h 119769"/>
                <a:gd name="connsiteX1-13" fmla="*/ 120650 w 120650"/>
                <a:gd name="connsiteY1-14" fmla="*/ 119769 h 119769"/>
                <a:gd name="connsiteX2-15" fmla="*/ 0 w 120650"/>
                <a:gd name="connsiteY2-16" fmla="*/ 119769 h 119769"/>
                <a:gd name="connsiteX3-17" fmla="*/ 0 w 120650"/>
                <a:gd name="connsiteY3-18" fmla="*/ 0 h 119769"/>
                <a:gd name="connsiteX0-19" fmla="*/ 120650 w 120650"/>
                <a:gd name="connsiteY0-20" fmla="*/ 119769 h 119769"/>
                <a:gd name="connsiteX1-21" fmla="*/ 0 w 120650"/>
                <a:gd name="connsiteY1-22" fmla="*/ 119769 h 119769"/>
                <a:gd name="connsiteX2-23" fmla="*/ 0 w 120650"/>
                <a:gd name="connsiteY2-24" fmla="*/ 0 h 1197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20650" h="119769">
                  <a:moveTo>
                    <a:pt x="120650" y="119769"/>
                  </a:moveTo>
                  <a:lnTo>
                    <a:pt x="0" y="119769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031691" y="2670182"/>
              <a:ext cx="389918" cy="4968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74074" y="4055103"/>
              <a:ext cx="389918" cy="4968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34297" y="2850905"/>
              <a:ext cx="407555" cy="4968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901260" y="3974858"/>
              <a:ext cx="389918" cy="4968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 11"/>
            <p:cNvSpPr/>
            <p:nvPr/>
          </p:nvSpPr>
          <p:spPr>
            <a:xfrm rot="10800000">
              <a:off x="3366056" y="4129155"/>
              <a:ext cx="120671" cy="119056"/>
            </a:xfrm>
            <a:custGeom>
              <a:avLst/>
              <a:gdLst>
                <a:gd name="connsiteX0" fmla="*/ 0 w 120650"/>
                <a:gd name="connsiteY0" fmla="*/ 0 h 119769"/>
                <a:gd name="connsiteX1" fmla="*/ 120650 w 120650"/>
                <a:gd name="connsiteY1" fmla="*/ 0 h 119769"/>
                <a:gd name="connsiteX2" fmla="*/ 120650 w 120650"/>
                <a:gd name="connsiteY2" fmla="*/ 119769 h 119769"/>
                <a:gd name="connsiteX3" fmla="*/ 0 w 120650"/>
                <a:gd name="connsiteY3" fmla="*/ 119769 h 119769"/>
                <a:gd name="connsiteX4" fmla="*/ 0 w 120650"/>
                <a:gd name="connsiteY4" fmla="*/ 0 h 119769"/>
                <a:gd name="connsiteX0-1" fmla="*/ 120650 w 212090"/>
                <a:gd name="connsiteY0-2" fmla="*/ 0 h 119769"/>
                <a:gd name="connsiteX1-3" fmla="*/ 120650 w 212090"/>
                <a:gd name="connsiteY1-4" fmla="*/ 119769 h 119769"/>
                <a:gd name="connsiteX2-5" fmla="*/ 0 w 212090"/>
                <a:gd name="connsiteY2-6" fmla="*/ 119769 h 119769"/>
                <a:gd name="connsiteX3-7" fmla="*/ 0 w 212090"/>
                <a:gd name="connsiteY3-8" fmla="*/ 0 h 119769"/>
                <a:gd name="connsiteX4-9" fmla="*/ 212090 w 212090"/>
                <a:gd name="connsiteY4-10" fmla="*/ 91440 h 119769"/>
                <a:gd name="connsiteX0-11" fmla="*/ 120650 w 120650"/>
                <a:gd name="connsiteY0-12" fmla="*/ 0 h 119769"/>
                <a:gd name="connsiteX1-13" fmla="*/ 120650 w 120650"/>
                <a:gd name="connsiteY1-14" fmla="*/ 119769 h 119769"/>
                <a:gd name="connsiteX2-15" fmla="*/ 0 w 120650"/>
                <a:gd name="connsiteY2-16" fmla="*/ 119769 h 119769"/>
                <a:gd name="connsiteX3-17" fmla="*/ 0 w 120650"/>
                <a:gd name="connsiteY3-18" fmla="*/ 0 h 119769"/>
                <a:gd name="connsiteX0-19" fmla="*/ 120650 w 120650"/>
                <a:gd name="connsiteY0-20" fmla="*/ 119769 h 119769"/>
                <a:gd name="connsiteX1-21" fmla="*/ 0 w 120650"/>
                <a:gd name="connsiteY1-22" fmla="*/ 119769 h 119769"/>
                <a:gd name="connsiteX2-23" fmla="*/ 0 w 120650"/>
                <a:gd name="connsiteY2-24" fmla="*/ 0 h 1197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20650" h="119769">
                  <a:moveTo>
                    <a:pt x="120650" y="119769"/>
                  </a:moveTo>
                  <a:lnTo>
                    <a:pt x="0" y="119769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25008" y="1602146"/>
            <a:ext cx="4897120" cy="3192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解：在△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中，∠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BDC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90°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30°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在△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中，∠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ACB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90°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∴∠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30°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BC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4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，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∴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AB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BD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 =  4 – 1 = 3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cs typeface="+mn-cs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9194" y="1658873"/>
            <a:ext cx="687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400" b="1" dirty="0">
                <a:solidFill>
                  <a:srgbClr val="FF0000"/>
                </a:solidFill>
              </a:rPr>
              <a:t>三个角都相等的三角形是等边三角形。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9194" y="2234937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400" b="1" dirty="0">
                <a:solidFill>
                  <a:srgbClr val="FF0000"/>
                </a:solidFill>
              </a:rPr>
              <a:t>有一个角等于</a:t>
            </a:r>
            <a:r>
              <a:rPr lang="en-US" altLang="zh-CN" sz="2400" b="1" dirty="0">
                <a:solidFill>
                  <a:srgbClr val="FF0000"/>
                </a:solidFill>
              </a:rPr>
              <a:t>60°</a:t>
            </a:r>
            <a:r>
              <a:rPr lang="zh-CN" altLang="en-US" sz="2400" b="1" dirty="0">
                <a:solidFill>
                  <a:srgbClr val="FF0000"/>
                </a:solidFill>
              </a:rPr>
              <a:t>的等腰三角形是等边三角形。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9746" y="941819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等边三角形的判定：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611560" y="1544474"/>
            <a:ext cx="7668474" cy="1296144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89745" y="3075806"/>
            <a:ext cx="5235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含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30°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角的直角三角形的性质：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1358" y="3786182"/>
            <a:ext cx="6515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   </a:t>
            </a:r>
            <a:r>
              <a:rPr lang="zh-CN" altLang="en-US" sz="2400" b="1" dirty="0">
                <a:solidFill>
                  <a:srgbClr val="FF0000"/>
                </a:solidFill>
              </a:rPr>
              <a:t>在直角三角形中，如果一个锐角等于</a:t>
            </a:r>
            <a:r>
              <a:rPr lang="en-US" altLang="zh-CN" sz="2400" b="1" dirty="0">
                <a:solidFill>
                  <a:srgbClr val="FF0000"/>
                </a:solidFill>
              </a:rPr>
              <a:t>30°</a:t>
            </a:r>
            <a:r>
              <a:rPr lang="zh-CN" altLang="en-US" sz="2400" b="1" dirty="0">
                <a:solidFill>
                  <a:srgbClr val="FF0000"/>
                </a:solidFill>
              </a:rPr>
              <a:t>，那么它所对的直角边等于斜边的一半。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11561" y="3696311"/>
            <a:ext cx="6408711" cy="963671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948264" y="2955017"/>
            <a:ext cx="2036011" cy="2152706"/>
            <a:chOff x="6522768" y="2203870"/>
            <a:chExt cx="2036011" cy="2152706"/>
          </a:xfrm>
        </p:grpSpPr>
        <p:grpSp>
          <p:nvGrpSpPr>
            <p:cNvPr id="18" name="组合 17"/>
            <p:cNvGrpSpPr/>
            <p:nvPr/>
          </p:nvGrpSpPr>
          <p:grpSpPr>
            <a:xfrm>
              <a:off x="6522768" y="2203870"/>
              <a:ext cx="1750618" cy="2152706"/>
              <a:chOff x="2395627" y="2305529"/>
              <a:chExt cx="1932054" cy="2375202"/>
            </a:xfrm>
          </p:grpSpPr>
          <p:sp>
            <p:nvSpPr>
              <p:cNvPr id="21" name="直角三角形 20"/>
              <p:cNvSpPr/>
              <p:nvPr/>
            </p:nvSpPr>
            <p:spPr>
              <a:xfrm flipH="1">
                <a:off x="2828920" y="2572234"/>
                <a:ext cx="1116356" cy="1847940"/>
              </a:xfrm>
              <a:prstGeom prst="rt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矩形 7"/>
              <p:cNvSpPr/>
              <p:nvPr/>
            </p:nvSpPr>
            <p:spPr>
              <a:xfrm>
                <a:off x="3813473" y="4280468"/>
                <a:ext cx="131804" cy="139707"/>
              </a:xfrm>
              <a:custGeom>
                <a:avLst/>
                <a:gdLst>
                  <a:gd name="connsiteX0" fmla="*/ 0 w 132017"/>
                  <a:gd name="connsiteY0" fmla="*/ 0 h 139603"/>
                  <a:gd name="connsiteX1" fmla="*/ 132017 w 132017"/>
                  <a:gd name="connsiteY1" fmla="*/ 0 h 139603"/>
                  <a:gd name="connsiteX2" fmla="*/ 132017 w 132017"/>
                  <a:gd name="connsiteY2" fmla="*/ 139603 h 139603"/>
                  <a:gd name="connsiteX3" fmla="*/ 0 w 132017"/>
                  <a:gd name="connsiteY3" fmla="*/ 139603 h 139603"/>
                  <a:gd name="connsiteX4" fmla="*/ 0 w 132017"/>
                  <a:gd name="connsiteY4" fmla="*/ 0 h 139603"/>
                  <a:gd name="connsiteX0-1" fmla="*/ 132017 w 223457"/>
                  <a:gd name="connsiteY0-2" fmla="*/ 139603 h 231043"/>
                  <a:gd name="connsiteX1-3" fmla="*/ 0 w 223457"/>
                  <a:gd name="connsiteY1-4" fmla="*/ 139603 h 231043"/>
                  <a:gd name="connsiteX2-5" fmla="*/ 0 w 223457"/>
                  <a:gd name="connsiteY2-6" fmla="*/ 0 h 231043"/>
                  <a:gd name="connsiteX3-7" fmla="*/ 132017 w 223457"/>
                  <a:gd name="connsiteY3-8" fmla="*/ 0 h 231043"/>
                  <a:gd name="connsiteX4-9" fmla="*/ 223457 w 223457"/>
                  <a:gd name="connsiteY4-10" fmla="*/ 231043 h 231043"/>
                  <a:gd name="connsiteX0-11" fmla="*/ 132017 w 132017"/>
                  <a:gd name="connsiteY0-12" fmla="*/ 139603 h 139603"/>
                  <a:gd name="connsiteX1-13" fmla="*/ 0 w 132017"/>
                  <a:gd name="connsiteY1-14" fmla="*/ 139603 h 139603"/>
                  <a:gd name="connsiteX2-15" fmla="*/ 0 w 132017"/>
                  <a:gd name="connsiteY2-16" fmla="*/ 0 h 139603"/>
                  <a:gd name="connsiteX3-17" fmla="*/ 132017 w 132017"/>
                  <a:gd name="connsiteY3-18" fmla="*/ 0 h 139603"/>
                  <a:gd name="connsiteX0-19" fmla="*/ 0 w 132017"/>
                  <a:gd name="connsiteY0-20" fmla="*/ 139603 h 139603"/>
                  <a:gd name="connsiteX1-21" fmla="*/ 0 w 132017"/>
                  <a:gd name="connsiteY1-22" fmla="*/ 0 h 139603"/>
                  <a:gd name="connsiteX2-23" fmla="*/ 132017 w 132017"/>
                  <a:gd name="connsiteY2-24" fmla="*/ 0 h 13960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32017" h="139603">
                    <a:moveTo>
                      <a:pt x="0" y="139603"/>
                    </a:moveTo>
                    <a:lnTo>
                      <a:pt x="0" y="0"/>
                    </a:lnTo>
                    <a:lnTo>
                      <a:pt x="132017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3937711" y="2305529"/>
                <a:ext cx="389970" cy="49689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395627" y="4176577"/>
                <a:ext cx="389970" cy="49689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3886595" y="4183840"/>
                <a:ext cx="389969" cy="49689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C</a:t>
                </a:r>
                <a:endParaRPr kumimoji="0" lang="zh-CN" altLang="en-US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9" name="任意多边形: 形状 18"/>
            <p:cNvSpPr/>
            <p:nvPr/>
          </p:nvSpPr>
          <p:spPr>
            <a:xfrm>
              <a:off x="7798594" y="2667000"/>
              <a:ext cx="121444" cy="50453"/>
            </a:xfrm>
            <a:custGeom>
              <a:avLst/>
              <a:gdLst>
                <a:gd name="connsiteX0" fmla="*/ 0 w 121444"/>
                <a:gd name="connsiteY0" fmla="*/ 0 h 50453"/>
                <a:gd name="connsiteX1" fmla="*/ 40481 w 121444"/>
                <a:gd name="connsiteY1" fmla="*/ 45244 h 50453"/>
                <a:gd name="connsiteX2" fmla="*/ 121444 w 121444"/>
                <a:gd name="connsiteY2" fmla="*/ 47625 h 5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444" h="50453">
                  <a:moveTo>
                    <a:pt x="0" y="0"/>
                  </a:moveTo>
                  <a:cubicBezTo>
                    <a:pt x="10120" y="18653"/>
                    <a:pt x="20240" y="37307"/>
                    <a:pt x="40481" y="45244"/>
                  </a:cubicBezTo>
                  <a:cubicBezTo>
                    <a:pt x="60722" y="53181"/>
                    <a:pt x="91083" y="50403"/>
                    <a:pt x="121444" y="47625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861152" y="262168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</a:rPr>
                <a:t>30°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9" name="组合 17"/>
          <p:cNvGrpSpPr/>
          <p:nvPr/>
        </p:nvGrpSpPr>
        <p:grpSpPr>
          <a:xfrm>
            <a:off x="5510543" y="-47333"/>
            <a:ext cx="1892251" cy="1477408"/>
            <a:chOff x="5533984" y="1908368"/>
            <a:chExt cx="2936928" cy="2293677"/>
          </a:xfrm>
        </p:grpSpPr>
        <p:sp>
          <p:nvSpPr>
            <p:cNvPr id="30" name="等腰三角形 29"/>
            <p:cNvSpPr/>
            <p:nvPr/>
          </p:nvSpPr>
          <p:spPr>
            <a:xfrm>
              <a:off x="6065688" y="2451696"/>
              <a:ext cx="2015495" cy="165728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536059" y="1908368"/>
              <a:ext cx="389728" cy="4968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533984" y="3705198"/>
              <a:ext cx="389728" cy="4968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081184" y="3638762"/>
              <a:ext cx="389728" cy="4968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" grpId="0"/>
      <p:bldP spid="4" grpId="0" animBg="1"/>
      <p:bldP spid="14" grpId="0"/>
      <p:bldP spid="15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布置作业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13471" y="1707654"/>
            <a:ext cx="5978525" cy="1431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从教材习题中选取；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</a:rPr>
              <a:t>完成练习册本课时的习题。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复习回顾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47253" y="987574"/>
            <a:ext cx="2885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满足什么条件的三角形是</a:t>
            </a:r>
            <a:r>
              <a:rPr lang="zh-CN" altLang="en-US" sz="2400" b="1" dirty="0">
                <a:solidFill>
                  <a:srgbClr val="00B050"/>
                </a:solidFill>
                <a:latin typeface="+mj-ea"/>
                <a:ea typeface="+mj-ea"/>
              </a:rPr>
              <a:t>等腰</a:t>
            </a:r>
            <a:r>
              <a:rPr lang="zh-CN" altLang="en-US" sz="2400" b="1" dirty="0">
                <a:latin typeface="+mj-ea"/>
                <a:ea typeface="+mj-ea"/>
              </a:rPr>
              <a:t>三角形？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3237" y="1995686"/>
            <a:ext cx="2885343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从边看：</a:t>
            </a:r>
            <a:r>
              <a:rPr lang="zh-CN" altLang="en-US" sz="2400" b="1" dirty="0">
                <a:latin typeface="+mn-ea"/>
              </a:rPr>
              <a:t>有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两边相等</a:t>
            </a:r>
            <a:r>
              <a:rPr lang="zh-CN" altLang="en-US" sz="2400" b="1" dirty="0">
                <a:latin typeface="+mn-ea"/>
              </a:rPr>
              <a:t>的三角形是等腰三角形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2245" y="3435846"/>
            <a:ext cx="288534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从角看：</a:t>
            </a:r>
            <a:r>
              <a:rPr lang="zh-CN" altLang="en-US" sz="2400" b="1" dirty="0">
                <a:latin typeface="+mn-ea"/>
              </a:rPr>
              <a:t>有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两个角相等</a:t>
            </a:r>
            <a:r>
              <a:rPr lang="zh-CN" altLang="en-US" sz="2400" b="1" dirty="0">
                <a:latin typeface="+mn-ea"/>
              </a:rPr>
              <a:t>的三角形是等腰三角形</a:t>
            </a:r>
            <a:endParaRPr lang="zh-CN" altLang="en-US" sz="2400" b="1" dirty="0"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99992" y="771550"/>
            <a:ext cx="0" cy="424847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095725" y="987574"/>
            <a:ext cx="2885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满足什么条件的三角形是</a:t>
            </a:r>
            <a:r>
              <a:rPr lang="zh-CN" altLang="en-US" sz="2400" b="1" dirty="0">
                <a:solidFill>
                  <a:srgbClr val="00B050"/>
                </a:solidFill>
                <a:latin typeface="+mj-ea"/>
                <a:ea typeface="+mj-ea"/>
              </a:rPr>
              <a:t>等边</a:t>
            </a:r>
            <a:r>
              <a:rPr lang="zh-CN" altLang="en-US" sz="2400" b="1" dirty="0">
                <a:latin typeface="+mj-ea"/>
                <a:ea typeface="+mj-ea"/>
              </a:rPr>
              <a:t>三角形？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93760" y="1995686"/>
            <a:ext cx="2885343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三边都相等</a:t>
            </a:r>
            <a:r>
              <a:rPr lang="zh-CN" altLang="en-US" sz="2400" b="1" dirty="0">
                <a:latin typeface="+mn-ea"/>
              </a:rPr>
              <a:t>的三角形是等边三角形</a:t>
            </a:r>
            <a:endParaRPr lang="zh-CN" altLang="en-US" sz="24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469104" y="2895786"/>
            <a:ext cx="2638971" cy="1981820"/>
            <a:chOff x="5364087" y="2966194"/>
            <a:chExt cx="2638971" cy="198182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26" b="17150"/>
            <a:stretch>
              <a:fillRect/>
            </a:stretch>
          </p:blipFill>
          <p:spPr>
            <a:xfrm>
              <a:off x="5364087" y="2966194"/>
              <a:ext cx="2638971" cy="198182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5724128" y="3651870"/>
              <a:ext cx="1800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C00000"/>
                  </a:solidFill>
                </a:rPr>
                <a:t>还有其他的判定方法吗？</a:t>
              </a:r>
              <a:endParaRPr lang="zh-CN" altLang="en-US" sz="24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ldLvl="0" animBg="1"/>
      <p:bldP spid="10" grpId="0" animBg="1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163" y="1793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进行新课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8943" y="1059582"/>
            <a:ext cx="7920880" cy="1574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+mj-ea"/>
                <a:ea typeface="+mj-ea"/>
              </a:rPr>
              <a:t>一个三角形满足什么条件时是等边三角形？</a:t>
            </a:r>
            <a:endParaRPr lang="en-US" altLang="zh-CN" sz="2800" b="1" dirty="0">
              <a:latin typeface="+mj-ea"/>
              <a:ea typeface="+mj-ea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+mj-ea"/>
                <a:ea typeface="+mj-ea"/>
              </a:rPr>
              <a:t>一个等腰三角形满足什么条件时是等边三角形？</a:t>
            </a:r>
            <a:endParaRPr lang="en-US" altLang="zh-CN" sz="2800" b="1" dirty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请证明自己的结论，并与同伴进行交流。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3563888" y="2931790"/>
            <a:ext cx="1606550" cy="1409700"/>
          </a:xfrm>
          <a:prstGeom prst="triangle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97334" y="123478"/>
            <a:ext cx="4402657" cy="524520"/>
            <a:chOff x="107504" y="339502"/>
            <a:chExt cx="4402657" cy="524520"/>
          </a:xfrm>
        </p:grpSpPr>
        <p:grpSp>
          <p:nvGrpSpPr>
            <p:cNvPr id="44" name="组合 43"/>
            <p:cNvGrpSpPr/>
            <p:nvPr/>
          </p:nvGrpSpPr>
          <p:grpSpPr>
            <a:xfrm>
              <a:off x="107504" y="339502"/>
              <a:ext cx="4402657" cy="524520"/>
              <a:chOff x="1803191" y="1304280"/>
              <a:chExt cx="5254005" cy="524520"/>
            </a:xfrm>
          </p:grpSpPr>
          <p:sp>
            <p:nvSpPr>
              <p:cNvPr id="46" name="平行四边形 45"/>
              <p:cNvSpPr/>
              <p:nvPr/>
            </p:nvSpPr>
            <p:spPr>
              <a:xfrm>
                <a:off x="3238499" y="1585913"/>
                <a:ext cx="3818697" cy="212080"/>
              </a:xfrm>
              <a:prstGeom prst="parallelogram">
                <a:avLst>
                  <a:gd name="adj" fmla="val 493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1962933" y="1343026"/>
                <a:ext cx="1751817" cy="485774"/>
              </a:xfrm>
              <a:custGeom>
                <a:avLst/>
                <a:gdLst>
                  <a:gd name="connsiteX0" fmla="*/ 0 w 2474914"/>
                  <a:gd name="connsiteY0" fmla="*/ 0 h 485774"/>
                  <a:gd name="connsiteX1" fmla="*/ 2474914 w 2474914"/>
                  <a:gd name="connsiteY1" fmla="*/ 0 h 485774"/>
                  <a:gd name="connsiteX2" fmla="*/ 2235311 w 2474914"/>
                  <a:gd name="connsiteY2" fmla="*/ 485774 h 485774"/>
                  <a:gd name="connsiteX3" fmla="*/ 0 w 2474914"/>
                  <a:gd name="connsiteY3" fmla="*/ 48577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4914" h="485774">
                    <a:moveTo>
                      <a:pt x="0" y="0"/>
                    </a:moveTo>
                    <a:lnTo>
                      <a:pt x="2474914" y="0"/>
                    </a:lnTo>
                    <a:lnTo>
                      <a:pt x="2235311" y="485774"/>
                    </a:lnTo>
                    <a:lnTo>
                      <a:pt x="0" y="485774"/>
                    </a:lnTo>
                    <a:close/>
                  </a:path>
                </a:pathLst>
              </a:custGeom>
              <a:solidFill>
                <a:srgbClr val="009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962933" y="1367135"/>
                <a:ext cx="1751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知识点</a:t>
                </a:r>
                <a:r>
                  <a:rPr lang="en-US" altLang="zh-CN" sz="24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H" panose="00020600040101010101" pitchFamily="18" charset="-122"/>
                  </a:rPr>
                  <a:t>1</a:t>
                </a:r>
                <a:endPara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9" name="平行四边形 48"/>
              <p:cNvSpPr/>
              <p:nvPr/>
            </p:nvSpPr>
            <p:spPr>
              <a:xfrm>
                <a:off x="1803191" y="1304280"/>
                <a:ext cx="1979335" cy="485774"/>
              </a:xfrm>
              <a:prstGeom prst="parallelogram">
                <a:avLst>
                  <a:gd name="adj" fmla="val 49324"/>
                </a:avLst>
              </a:prstGeom>
              <a:noFill/>
              <a:ln w="6350">
                <a:gradFill flip="none" rotWithShape="1">
                  <a:gsLst>
                    <a:gs pos="70000">
                      <a:srgbClr val="009CE2">
                        <a:alpha val="0"/>
                      </a:srgbClr>
                    </a:gs>
                    <a:gs pos="100000">
                      <a:srgbClr val="009CE2">
                        <a:alpha val="7000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709318" y="387720"/>
              <a:ext cx="2659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等边三角形的判定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43608" y="812219"/>
            <a:ext cx="6218369" cy="461665"/>
          </a:xfrm>
          <a:prstGeom prst="rect">
            <a:avLst/>
          </a:prstGeom>
          <a:solidFill>
            <a:srgbClr val="E7F9F4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）三个角都相等的三角形是等边三角形。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9" name="组合 17"/>
          <p:cNvGrpSpPr/>
          <p:nvPr/>
        </p:nvGrpSpPr>
        <p:grpSpPr>
          <a:xfrm>
            <a:off x="5847059" y="1779662"/>
            <a:ext cx="2829835" cy="2375383"/>
            <a:chOff x="5641958" y="1949564"/>
            <a:chExt cx="2828952" cy="2375284"/>
          </a:xfrm>
        </p:grpSpPr>
        <p:sp>
          <p:nvSpPr>
            <p:cNvPr id="30" name="等腰三角形 29"/>
            <p:cNvSpPr/>
            <p:nvPr/>
          </p:nvSpPr>
          <p:spPr>
            <a:xfrm>
              <a:off x="6065688" y="2451696"/>
              <a:ext cx="2015495" cy="165728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861183" y="1949564"/>
              <a:ext cx="389728" cy="496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641958" y="3828002"/>
              <a:ext cx="389728" cy="496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081182" y="3828002"/>
              <a:ext cx="389728" cy="496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043608" y="1414065"/>
            <a:ext cx="4502975" cy="37155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证明：∵∠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+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∠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B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+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∠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C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=180°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∠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</a:t>
            </a:r>
            <a:r>
              <a:rPr kumimoji="1"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∠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kumimoji="1"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</a:t>
            </a:r>
            <a:r>
              <a:rPr kumimoji="1"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∠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kumimoji="1"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endParaRPr kumimoji="1"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∴∠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∠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B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∠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C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=60°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。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∵∠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 60°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BC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（等角对等边）。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∵∠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 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AC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AC = AB = BC 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</a:rPr>
              <a:t>，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是等边三角形。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829553" y="648014"/>
            <a:ext cx="7457491" cy="461665"/>
          </a:xfrm>
          <a:prstGeom prst="rect">
            <a:avLst/>
          </a:prstGeom>
          <a:solidFill>
            <a:srgbClr val="E7F9F4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）有一个角等于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60°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的等腰三角形是等边三角形。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" name="组合 17"/>
          <p:cNvGrpSpPr/>
          <p:nvPr/>
        </p:nvGrpSpPr>
        <p:grpSpPr>
          <a:xfrm>
            <a:off x="5847059" y="1779662"/>
            <a:ext cx="2829835" cy="2375383"/>
            <a:chOff x="5641958" y="1949564"/>
            <a:chExt cx="2828952" cy="2375284"/>
          </a:xfrm>
        </p:grpSpPr>
        <p:sp>
          <p:nvSpPr>
            <p:cNvPr id="17" name="等腰三角形 16"/>
            <p:cNvSpPr/>
            <p:nvPr/>
          </p:nvSpPr>
          <p:spPr>
            <a:xfrm>
              <a:off x="6065688" y="2451696"/>
              <a:ext cx="2015495" cy="165728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1183" y="1949564"/>
              <a:ext cx="389728" cy="496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41958" y="3828002"/>
              <a:ext cx="389728" cy="496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081182" y="3828002"/>
              <a:ext cx="389728" cy="496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73760" y="1491615"/>
            <a:ext cx="5580380" cy="28613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证明： ①若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=60°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则∠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 (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180°–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∠</a:t>
            </a:r>
            <a:r>
              <a:rPr lang="en-US" altLang="zh-CN" sz="2400" b="1" i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A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)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÷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sym typeface="+mn-ea"/>
              </a:rPr>
              <a:t>2=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∴∠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 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BC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是等边三角形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" panose="02020603050405020304" pitchFamily="18" charset="0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" panose="02020603050405020304" pitchFamily="18" charset="0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7105650" y="2559844"/>
            <a:ext cx="350044" cy="74058"/>
          </a:xfrm>
          <a:custGeom>
            <a:avLst/>
            <a:gdLst>
              <a:gd name="connsiteX0" fmla="*/ 0 w 350044"/>
              <a:gd name="connsiteY0" fmla="*/ 0 h 74058"/>
              <a:gd name="connsiteX1" fmla="*/ 180975 w 350044"/>
              <a:gd name="connsiteY1" fmla="*/ 73819 h 74058"/>
              <a:gd name="connsiteX2" fmla="*/ 350044 w 350044"/>
              <a:gd name="connsiteY2" fmla="*/ 19050 h 7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044" h="74058">
                <a:moveTo>
                  <a:pt x="0" y="0"/>
                </a:moveTo>
                <a:cubicBezTo>
                  <a:pt x="61317" y="35322"/>
                  <a:pt x="122634" y="70644"/>
                  <a:pt x="180975" y="73819"/>
                </a:cubicBezTo>
                <a:cubicBezTo>
                  <a:pt x="239316" y="76994"/>
                  <a:pt x="294680" y="48022"/>
                  <a:pt x="350044" y="1905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48264" y="2584053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60°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829553" y="648014"/>
            <a:ext cx="7457491" cy="461665"/>
          </a:xfrm>
          <a:prstGeom prst="rect">
            <a:avLst/>
          </a:prstGeom>
          <a:solidFill>
            <a:srgbClr val="E7F9F4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）有一个角等于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60°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的等腰三角形是等边三角形。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" name="组合 17"/>
          <p:cNvGrpSpPr/>
          <p:nvPr/>
        </p:nvGrpSpPr>
        <p:grpSpPr>
          <a:xfrm>
            <a:off x="5847059" y="1779662"/>
            <a:ext cx="2829835" cy="2375383"/>
            <a:chOff x="5641958" y="1949564"/>
            <a:chExt cx="2828952" cy="2375284"/>
          </a:xfrm>
        </p:grpSpPr>
        <p:sp>
          <p:nvSpPr>
            <p:cNvPr id="17" name="等腰三角形 16"/>
            <p:cNvSpPr/>
            <p:nvPr/>
          </p:nvSpPr>
          <p:spPr>
            <a:xfrm>
              <a:off x="6065688" y="2451696"/>
              <a:ext cx="2015495" cy="165728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1183" y="1949564"/>
              <a:ext cx="389728" cy="496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41958" y="3828002"/>
              <a:ext cx="389728" cy="496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081182" y="3828002"/>
              <a:ext cx="389728" cy="496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任意多边形: 形状 2"/>
          <p:cNvSpPr/>
          <p:nvPr/>
        </p:nvSpPr>
        <p:spPr>
          <a:xfrm rot="14552277">
            <a:off x="6364265" y="3785304"/>
            <a:ext cx="295585" cy="45719"/>
          </a:xfrm>
          <a:custGeom>
            <a:avLst/>
            <a:gdLst>
              <a:gd name="connsiteX0" fmla="*/ 0 w 350044"/>
              <a:gd name="connsiteY0" fmla="*/ 0 h 74058"/>
              <a:gd name="connsiteX1" fmla="*/ 180975 w 350044"/>
              <a:gd name="connsiteY1" fmla="*/ 73819 h 74058"/>
              <a:gd name="connsiteX2" fmla="*/ 350044 w 350044"/>
              <a:gd name="connsiteY2" fmla="*/ 19050 h 7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044" h="74058">
                <a:moveTo>
                  <a:pt x="0" y="0"/>
                </a:moveTo>
                <a:cubicBezTo>
                  <a:pt x="61317" y="35322"/>
                  <a:pt x="122634" y="70644"/>
                  <a:pt x="180975" y="73819"/>
                </a:cubicBezTo>
                <a:cubicBezTo>
                  <a:pt x="239316" y="76994"/>
                  <a:pt x="294680" y="48022"/>
                  <a:pt x="350044" y="1905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11906" y="3484930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60°</a:t>
            </a:r>
            <a:endParaRPr lang="zh-CN" altLang="en-US" sz="2400" b="1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08861" y="1437370"/>
            <a:ext cx="5545054" cy="33462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证明： </a:t>
            </a:r>
            <a:r>
              <a:rPr kumimoji="1"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②若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＝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= 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∴∠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=60°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则∠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 180°–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–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 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∴∠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 = 60°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∴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BC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，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n-ea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</a:rPr>
              <a:t>是等边三角形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n-ea"/>
                <a:cs typeface="times" panose="02020603050405020304" pitchFamily="18" charset="0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613852" y="2217582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467544" y="904432"/>
            <a:ext cx="3939759" cy="3971574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6760" y="2925171"/>
            <a:ext cx="3448760" cy="1684244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中， </a:t>
            </a:r>
            <a:endParaRPr lang="en-US" altLang="zh-CN" sz="2400" b="1" dirty="0">
              <a:solidFill>
                <a:srgbClr val="0033CC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是等边三角形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8101" y="1084189"/>
            <a:ext cx="3371851" cy="830997"/>
          </a:xfrm>
          <a:prstGeom prst="rect">
            <a:avLst/>
          </a:prstGeom>
          <a:solidFill>
            <a:srgbClr val="F3E6F6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400" b="1" dirty="0">
                <a:solidFill>
                  <a:srgbClr val="FF0000"/>
                </a:solidFill>
              </a:rPr>
              <a:t>三个角都相等的三角形是等边三角形。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06406" y="1078321"/>
            <a:ext cx="3888432" cy="830997"/>
          </a:xfrm>
          <a:prstGeom prst="rect">
            <a:avLst/>
          </a:prstGeom>
          <a:solidFill>
            <a:srgbClr val="F3E6F6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定理   </a:t>
            </a:r>
            <a:r>
              <a:rPr lang="zh-CN" altLang="en-US" sz="2400" b="1" dirty="0">
                <a:solidFill>
                  <a:srgbClr val="FF0000"/>
                </a:solidFill>
              </a:rPr>
              <a:t>有一个角等于</a:t>
            </a:r>
            <a:r>
              <a:rPr lang="en-US" altLang="zh-CN" sz="2400" b="1" dirty="0">
                <a:solidFill>
                  <a:srgbClr val="FF0000"/>
                </a:solidFill>
              </a:rPr>
              <a:t>60°</a:t>
            </a:r>
            <a:r>
              <a:rPr lang="zh-CN" altLang="en-US" sz="2400" b="1" dirty="0">
                <a:solidFill>
                  <a:srgbClr val="FF0000"/>
                </a:solidFill>
              </a:rPr>
              <a:t>的等腰三角形是等边三角形。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76969" y="2211710"/>
            <a:ext cx="202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几何语言：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06406" y="2981255"/>
            <a:ext cx="3939759" cy="1822743"/>
          </a:xfrm>
          <a:prstGeom prst="rect">
            <a:avLst/>
          </a:prstGeom>
          <a:ln w="38100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中， </a:t>
            </a:r>
            <a:endParaRPr lang="en-US" altLang="zh-CN" sz="2400" b="1" dirty="0">
              <a:solidFill>
                <a:srgbClr val="0033CC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=60°(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或∠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=60°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或∠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</a:rPr>
              <a:t>=60°)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∴△</a:t>
            </a:r>
            <a:r>
              <a:rPr lang="en-US" altLang="zh-CN" sz="2400" b="1" i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33CC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是等边三角形</a:t>
            </a:r>
            <a:endParaRPr lang="en-US" altLang="zh-CN" sz="2400" b="1" dirty="0">
              <a:solidFill>
                <a:srgbClr val="0033CC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8283" y="2128050"/>
            <a:ext cx="1693055" cy="135444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7344" y="2107252"/>
            <a:ext cx="1693055" cy="1354444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385646" y="24833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等边三角形的判定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4510441" y="904432"/>
            <a:ext cx="4238023" cy="3971574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23" grpId="0"/>
      <p:bldP spid="33" grpId="0" animBg="1"/>
      <p:bldP spid="34" grpId="0" animBg="1"/>
      <p:bldP spid="36" grpId="0"/>
      <p:bldP spid="37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23528" y="289634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证明等边三角形的思路：</a:t>
            </a:r>
            <a:endParaRPr lang="zh-CN" altLang="en-US" sz="28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31640" y="1347614"/>
            <a:ext cx="1944216" cy="93610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三角形</a:t>
            </a:r>
            <a:endParaRPr lang="zh-CN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940152" y="1347614"/>
            <a:ext cx="1944216" cy="93610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等边</a:t>
            </a:r>
            <a:endParaRPr lang="en-US" altLang="zh-CN" sz="28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三角形</a:t>
            </a:r>
            <a:endParaRPr lang="zh-CN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34936" y="3643779"/>
            <a:ext cx="1944216" cy="93610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等腰三角形</a:t>
            </a:r>
            <a:endParaRPr lang="zh-CN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77511" y="2327387"/>
            <a:ext cx="2658100" cy="1579302"/>
            <a:chOff x="5177511" y="2327387"/>
            <a:chExt cx="2658100" cy="1579302"/>
          </a:xfrm>
        </p:grpSpPr>
        <p:sp>
          <p:nvSpPr>
            <p:cNvPr id="21" name="文本框 20"/>
            <p:cNvSpPr txBox="1"/>
            <p:nvPr/>
          </p:nvSpPr>
          <p:spPr>
            <a:xfrm rot="18953657">
              <a:off x="5177511" y="2966405"/>
              <a:ext cx="26581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有一个角等于</a:t>
              </a:r>
              <a:r>
                <a:rPr lang="en-US" altLang="zh-CN" sz="2400" b="1" dirty="0"/>
                <a:t>60°</a:t>
              </a:r>
              <a:endParaRPr lang="zh-CN" altLang="en-US" sz="2400" b="1" dirty="0"/>
            </a:p>
          </p:txBody>
        </p:sp>
        <p:cxnSp>
          <p:nvCxnSpPr>
            <p:cNvPr id="25" name="直接箭头连接符 24"/>
            <p:cNvCxnSpPr/>
            <p:nvPr/>
          </p:nvCxnSpPr>
          <p:spPr>
            <a:xfrm flipV="1">
              <a:off x="5479152" y="2327387"/>
              <a:ext cx="1541120" cy="1579302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2192736" y="1930969"/>
            <a:ext cx="1342200" cy="2659702"/>
            <a:chOff x="2192736" y="1930969"/>
            <a:chExt cx="1342200" cy="2659702"/>
          </a:xfrm>
        </p:grpSpPr>
        <p:cxnSp>
          <p:nvCxnSpPr>
            <p:cNvPr id="18" name="直接箭头连接符 17"/>
            <p:cNvCxnSpPr/>
            <p:nvPr/>
          </p:nvCxnSpPr>
          <p:spPr>
            <a:xfrm>
              <a:off x="2192736" y="2327387"/>
              <a:ext cx="1342200" cy="1579302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 rot="2939676">
              <a:off x="1336574" y="3029987"/>
              <a:ext cx="2659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等腰三角形的判定</a:t>
              </a:r>
              <a:endParaRPr lang="zh-CN" altLang="en-US" sz="2400" b="1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54938" y="1331581"/>
            <a:ext cx="2570047" cy="992633"/>
            <a:chOff x="3254938" y="1331581"/>
            <a:chExt cx="2570047" cy="992633"/>
          </a:xfrm>
        </p:grpSpPr>
        <p:cxnSp>
          <p:nvCxnSpPr>
            <p:cNvPr id="29" name="直接箭头连接符 28"/>
            <p:cNvCxnSpPr/>
            <p:nvPr/>
          </p:nvCxnSpPr>
          <p:spPr>
            <a:xfrm flipV="1">
              <a:off x="3349965" y="1806274"/>
              <a:ext cx="2475020" cy="16636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3275856" y="1331581"/>
              <a:ext cx="25042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思路</a:t>
              </a:r>
              <a:r>
                <a:rPr lang="en-US" altLang="zh-CN" sz="2400" b="1" dirty="0"/>
                <a:t>1</a:t>
              </a:r>
              <a:r>
                <a:rPr lang="zh-CN" altLang="en-US" sz="2400" b="1" dirty="0"/>
                <a:t>：三边相等</a:t>
              </a:r>
              <a:endParaRPr lang="zh-CN" altLang="en-US" sz="2400" b="1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254938" y="1862549"/>
              <a:ext cx="25042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思路</a:t>
              </a:r>
              <a:r>
                <a:rPr lang="en-US" altLang="zh-CN" sz="2400" b="1" dirty="0"/>
                <a:t>2</a:t>
              </a:r>
              <a:r>
                <a:rPr lang="zh-CN" altLang="en-US" sz="2400" b="1" dirty="0"/>
                <a:t>：三角相等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2767</Words>
  <Application>WPS 演示</Application>
  <PresentationFormat>全屏显示(16:9)</PresentationFormat>
  <Paragraphs>359</Paragraphs>
  <Slides>24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黑体</vt:lpstr>
      <vt:lpstr>华文中宋</vt:lpstr>
      <vt:lpstr>楷体</vt:lpstr>
      <vt:lpstr>微软雅黑</vt:lpstr>
      <vt:lpstr>阿里巴巴普惠体 H</vt:lpstr>
      <vt:lpstr>times</vt:lpstr>
      <vt:lpstr>Traditional Arabic</vt:lpstr>
      <vt:lpstr>Arial Unicode MS</vt:lpstr>
      <vt:lpstr>等线</vt:lpstr>
      <vt:lpstr>第一PPT，www.1ppt.com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唐唐唐小糖1</cp:lastModifiedBy>
  <cp:revision>5</cp:revision>
  <dcterms:created xsi:type="dcterms:W3CDTF">2018-12-07T09:49:00Z</dcterms:created>
  <dcterms:modified xsi:type="dcterms:W3CDTF">2026-01-09T00:17:59Z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29129BCAE97F4ADF82C8436F6B159FE7_12</vt:lpwstr>
  </property>
</Properties>
</file>