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2" r:id="rId6"/>
    <p:sldId id="315" r:id="rId7"/>
    <p:sldId id="356" r:id="rId8"/>
    <p:sldId id="357" r:id="rId9"/>
    <p:sldId id="358" r:id="rId10"/>
    <p:sldId id="359" r:id="rId11"/>
    <p:sldId id="360" r:id="rId12"/>
    <p:sldId id="325" r:id="rId13"/>
    <p:sldId id="363" r:id="rId14"/>
    <p:sldId id="364" r:id="rId15"/>
    <p:sldId id="308" r:id="rId16"/>
    <p:sldId id="327" r:id="rId17"/>
    <p:sldId id="309" r:id="rId18"/>
    <p:sldId id="365" r:id="rId19"/>
    <p:sldId id="366" r:id="rId20"/>
    <p:sldId id="367" r:id="rId21"/>
    <p:sldId id="326" r:id="rId22"/>
    <p:sldId id="307" r:id="rId23"/>
    <p:sldId id="303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0033CC"/>
    <a:srgbClr val="E88471"/>
    <a:srgbClr val="0066FF"/>
    <a:srgbClr val="FF33CC"/>
    <a:srgbClr val="56B5DA"/>
    <a:srgbClr val="FEF2E8"/>
    <a:srgbClr val="E2F4FD"/>
    <a:srgbClr val="FFFF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231" autoAdjust="0"/>
  </p:normalViewPr>
  <p:slideViewPr>
    <p:cSldViewPr>
      <p:cViewPr varScale="1">
        <p:scale>
          <a:sx n="143" d="100"/>
          <a:sy n="143" d="100"/>
        </p:scale>
        <p:origin x="126" y="234"/>
      </p:cViewPr>
      <p:guideLst>
        <p:guide orient="horz" pos="162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81120" y="1848485"/>
            <a:ext cx="457136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1"/>
                </a:solidFill>
              </a:rPr>
              <a:t>第</a:t>
            </a:r>
            <a:r>
              <a:rPr lang="en-US" altLang="zh-CN" sz="4400" b="1" dirty="0">
                <a:solidFill>
                  <a:schemeClr val="accent1"/>
                </a:solidFill>
              </a:rPr>
              <a:t>2</a:t>
            </a:r>
            <a:r>
              <a:rPr lang="zh-CN" altLang="en-US" sz="4400" b="1" dirty="0">
                <a:solidFill>
                  <a:schemeClr val="accent1"/>
                </a:solidFill>
              </a:rPr>
              <a:t>课时 一元一次不等式的应用</a:t>
            </a:r>
            <a:endParaRPr lang="zh-CN" altLang="en-US" sz="4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9552" y="556285"/>
            <a:ext cx="7848872" cy="29686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>
                <a:latin typeface="+mj-lt"/>
                <a:ea typeface="+mj-ea"/>
              </a:defRPr>
            </a:lvl1pPr>
          </a:lstStyle>
          <a:p>
            <a:r>
              <a:rPr lang="zh-CN" altLang="en-US" sz="2600" dirty="0"/>
              <a:t>某校举行了主题为“学史明理，学史增信，学史崇德，学史力行”的历史知识竞赛，共有</a:t>
            </a:r>
            <a:r>
              <a:rPr lang="en-US" altLang="zh-CN" sz="2600" dirty="0"/>
              <a:t>25</a:t>
            </a:r>
            <a:r>
              <a:rPr lang="zh-CN" altLang="en-US" sz="2600" dirty="0"/>
              <a:t>道题，满分</a:t>
            </a:r>
            <a:r>
              <a:rPr lang="en-US" altLang="zh-CN" sz="2600" dirty="0"/>
              <a:t>100</a:t>
            </a:r>
            <a:r>
              <a:rPr lang="zh-CN" altLang="en-US" sz="2600" dirty="0"/>
              <a:t>分，答对一题得</a:t>
            </a:r>
            <a:r>
              <a:rPr lang="en-US" altLang="zh-CN" sz="2600" dirty="0"/>
              <a:t>4</a:t>
            </a:r>
            <a:r>
              <a:rPr lang="zh-CN" altLang="en-US" sz="2600" dirty="0"/>
              <a:t>分，答错一题扣</a:t>
            </a:r>
            <a:r>
              <a:rPr lang="en-US" altLang="zh-CN" sz="2600" dirty="0"/>
              <a:t>2</a:t>
            </a:r>
            <a:r>
              <a:rPr lang="zh-CN" altLang="en-US" sz="2600" dirty="0"/>
              <a:t>分，不答得</a:t>
            </a:r>
            <a:r>
              <a:rPr lang="en-US" altLang="zh-CN" sz="2600" dirty="0"/>
              <a:t>0</a:t>
            </a:r>
            <a:r>
              <a:rPr lang="zh-CN" altLang="en-US" sz="2600" dirty="0"/>
              <a:t>分。若规定参赛者每道题都必须作答且总得分大于或等于</a:t>
            </a:r>
            <a:r>
              <a:rPr lang="en-US" altLang="zh-CN" sz="2600" dirty="0"/>
              <a:t>88</a:t>
            </a:r>
            <a:r>
              <a:rPr lang="zh-CN" altLang="en-US" sz="2600" dirty="0"/>
              <a:t>分才可以被评为“学历史小达人”，则参赛者至少需答对多少道题才能被评为“学历史小达人”？</a:t>
            </a:r>
            <a:endParaRPr lang="zh-CN" altLang="en-US" sz="2600" dirty="0"/>
          </a:p>
        </p:txBody>
      </p:sp>
      <p:sp>
        <p:nvSpPr>
          <p:cNvPr id="34" name="文本框 33"/>
          <p:cNvSpPr txBox="1"/>
          <p:nvPr/>
        </p:nvSpPr>
        <p:spPr>
          <a:xfrm>
            <a:off x="1231900" y="3524885"/>
            <a:ext cx="631063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FF"/>
                </a:solidFill>
                <a:latin typeface="+mj-lt"/>
                <a:cs typeface="黑体" panose="02010609060101010101" pitchFamily="49" charset="-122"/>
                <a:sym typeface="+mn-ea"/>
              </a:rPr>
              <a:t>等量关系：</a:t>
            </a:r>
            <a:r>
              <a:rPr lang="zh-CN" altLang="en-US" sz="2600" b="1" dirty="0">
                <a:solidFill>
                  <a:srgbClr val="0000FF"/>
                </a:solidFill>
                <a:latin typeface="+mj-lt"/>
                <a:cs typeface="黑体" panose="02010609060101010101" pitchFamily="49" charset="-122"/>
                <a:sym typeface="+mn-ea"/>
              </a:rPr>
              <a:t>答对</a:t>
            </a:r>
            <a:r>
              <a:rPr lang="en-US" altLang="zh-CN" sz="2600" b="1" dirty="0">
                <a:solidFill>
                  <a:srgbClr val="0000FF"/>
                </a:solidFill>
                <a:latin typeface="+mj-lt"/>
                <a:cs typeface="黑体" panose="02010609060101010101" pitchFamily="49" charset="-122"/>
                <a:sym typeface="+mn-ea"/>
              </a:rPr>
              <a:t>+</a:t>
            </a:r>
            <a:r>
              <a:rPr lang="zh-CN" altLang="en-US" sz="2600" b="1" dirty="0">
                <a:solidFill>
                  <a:srgbClr val="0000FF"/>
                </a:solidFill>
                <a:latin typeface="+mj-lt"/>
                <a:cs typeface="黑体" panose="02010609060101010101" pitchFamily="49" charset="-122"/>
                <a:sym typeface="+mn-ea"/>
              </a:rPr>
              <a:t>答错</a:t>
            </a:r>
            <a:r>
              <a:rPr lang="en-US" altLang="zh-CN" sz="2600" b="1" dirty="0">
                <a:solidFill>
                  <a:srgbClr val="0000FF"/>
                </a:solidFill>
                <a:latin typeface="+mj-lt"/>
                <a:cs typeface="黑体" panose="02010609060101010101" pitchFamily="49" charset="-122"/>
                <a:sym typeface="+mn-ea"/>
              </a:rPr>
              <a:t>=25</a:t>
            </a:r>
            <a:endParaRPr lang="en-US" altLang="zh-CN" sz="2600" b="1" dirty="0">
              <a:solidFill>
                <a:srgbClr val="0000FF"/>
              </a:solidFill>
              <a:latin typeface="+mj-lt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FF"/>
                </a:solidFill>
                <a:latin typeface="+mj-lt"/>
                <a:cs typeface="黑体" panose="02010609060101010101" pitchFamily="49" charset="-122"/>
                <a:sym typeface="+mn-ea"/>
              </a:rPr>
              <a:t>不等关系：</a:t>
            </a:r>
            <a:r>
              <a:rPr lang="zh-CN" altLang="en-US" sz="2600" b="1" dirty="0">
                <a:solidFill>
                  <a:srgbClr val="0000FF"/>
                </a:solidFill>
                <a:latin typeface="+mj-lt"/>
                <a:cs typeface="黑体" panose="02010609060101010101" pitchFamily="49" charset="-122"/>
                <a:sym typeface="+mn-ea"/>
              </a:rPr>
              <a:t>答对得分</a:t>
            </a:r>
            <a:r>
              <a:rPr lang="en-US" altLang="zh-CN" sz="2600" b="1" dirty="0">
                <a:solidFill>
                  <a:srgbClr val="0000FF"/>
                </a:solidFill>
                <a:latin typeface="+mn-ea"/>
                <a:cs typeface="黑体" panose="02010609060101010101" pitchFamily="49" charset="-122"/>
                <a:sym typeface="+mn-ea"/>
              </a:rPr>
              <a:t>-</a:t>
            </a:r>
            <a:r>
              <a:rPr lang="zh-CN" altLang="en-US" sz="2600" b="1" dirty="0">
                <a:solidFill>
                  <a:srgbClr val="0000FF"/>
                </a:solidFill>
                <a:latin typeface="+mj-lt"/>
                <a:cs typeface="黑体" panose="02010609060101010101" pitchFamily="49" charset="-122"/>
                <a:sym typeface="+mn-ea"/>
              </a:rPr>
              <a:t>答错扣的分</a:t>
            </a:r>
            <a:r>
              <a:rPr lang="zh-CN" altLang="en-US" sz="2600" b="1" dirty="0">
                <a:solidFill>
                  <a:srgbClr val="0000FF"/>
                </a:solidFill>
                <a:latin typeface="+mn-ea"/>
                <a:cs typeface="黑体" panose="02010609060101010101" pitchFamily="49" charset="-122"/>
                <a:sym typeface="+mn-ea"/>
              </a:rPr>
              <a:t>≥</a:t>
            </a:r>
            <a:r>
              <a:rPr lang="en-US" altLang="zh-CN" sz="2600" b="1" dirty="0">
                <a:solidFill>
                  <a:srgbClr val="0000FF"/>
                </a:solidFill>
                <a:latin typeface="+mj-lt"/>
                <a:cs typeface="黑体" panose="02010609060101010101" pitchFamily="49" charset="-122"/>
                <a:sym typeface="+mn-ea"/>
              </a:rPr>
              <a:t>88</a:t>
            </a:r>
            <a:endParaRPr lang="en-US" altLang="zh-CN" sz="2600" b="1" dirty="0">
              <a:solidFill>
                <a:srgbClr val="0000FF"/>
              </a:solidFill>
              <a:latin typeface="+mj-lt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9552" y="526507"/>
            <a:ext cx="7704856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解：设参赛者需答对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道题才能被评为“学历史小达人”，则答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错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(25 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道题。根据题意，得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95736" y="1749366"/>
            <a:ext cx="396044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2×(25 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≥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560" y="2552077"/>
            <a:ext cx="4710112" cy="107696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解这个不等式，得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≥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560" y="3795886"/>
            <a:ext cx="8064896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所以，参赛者至少需答对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道题才能被评为“学历史小达人”。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279516"/>
            <a:ext cx="7992888" cy="5043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你能总结出用一元一次不等式解决实际问题的一般步骤吗？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1938" y="895246"/>
            <a:ext cx="8485505" cy="491490"/>
          </a:xfrm>
          <a:prstGeom prst="rect">
            <a:avLst/>
          </a:prstGeom>
          <a:gradFill flip="none" rotWithShape="1">
            <a:gsLst>
              <a:gs pos="40000">
                <a:schemeClr val="accent3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</p:spPr>
        <p:txBody>
          <a:bodyPr wrap="none" rtlCol="0">
            <a:spAutoFit/>
          </a:bodyPr>
          <a:lstStyle/>
          <a:p>
            <a:r>
              <a:rPr lang="zh-CN" altLang="en-US" sz="2600" b="1" dirty="0">
                <a:solidFill>
                  <a:srgbClr val="0033CC"/>
                </a:solidFill>
                <a:latin typeface="+mj-ea"/>
                <a:ea typeface="+mj-ea"/>
              </a:rPr>
              <a:t>审：</a:t>
            </a:r>
            <a:r>
              <a:rPr lang="zh-CN" altLang="en-US" sz="2600" b="1" dirty="0"/>
              <a:t>审题，分清已知量和未知量，明确各数量之间的关系</a:t>
            </a:r>
            <a:endParaRPr lang="zh-CN" altLang="en-US" sz="2600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381938" y="1454372"/>
            <a:ext cx="6160770" cy="491490"/>
          </a:xfrm>
          <a:prstGeom prst="rect">
            <a:avLst/>
          </a:prstGeom>
          <a:gradFill flip="none" rotWithShape="1">
            <a:gsLst>
              <a:gs pos="40000">
                <a:schemeClr val="accent3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</p:spPr>
        <p:txBody>
          <a:bodyPr wrap="none" rtlCol="0">
            <a:spAutoFit/>
          </a:bodyPr>
          <a:lstStyle/>
          <a:p>
            <a:r>
              <a:rPr lang="zh-CN" altLang="en-US" sz="2600" b="1" dirty="0">
                <a:solidFill>
                  <a:srgbClr val="0033CC"/>
                </a:solidFill>
                <a:latin typeface="+mj-ea"/>
                <a:ea typeface="+mj-ea"/>
              </a:rPr>
              <a:t>找：</a:t>
            </a:r>
            <a:r>
              <a:rPr lang="zh-CN" altLang="en-US" sz="2600" b="1" dirty="0"/>
              <a:t>找出能表示题目含义的一个不等关系</a:t>
            </a:r>
            <a:endParaRPr lang="zh-CN" altLang="en-US" sz="26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381938" y="2013498"/>
            <a:ext cx="3503930" cy="491490"/>
          </a:xfrm>
          <a:prstGeom prst="rect">
            <a:avLst/>
          </a:prstGeom>
          <a:gradFill flip="none" rotWithShape="1">
            <a:gsLst>
              <a:gs pos="40000">
                <a:schemeClr val="accent3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</p:spPr>
        <p:txBody>
          <a:bodyPr wrap="none" rtlCol="0">
            <a:spAutoFit/>
          </a:bodyPr>
          <a:lstStyle/>
          <a:p>
            <a:r>
              <a:rPr lang="zh-CN" altLang="en-US" sz="2600" b="1" dirty="0">
                <a:solidFill>
                  <a:srgbClr val="0033CC"/>
                </a:solidFill>
                <a:latin typeface="+mj-ea"/>
                <a:ea typeface="+mj-ea"/>
              </a:rPr>
              <a:t>设：</a:t>
            </a:r>
            <a:r>
              <a:rPr lang="zh-CN" altLang="en-US" sz="2600" b="1" dirty="0"/>
              <a:t>设出适当的未知数</a:t>
            </a:r>
            <a:endParaRPr lang="zh-CN" altLang="en-US" sz="26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381938" y="2572624"/>
            <a:ext cx="6160770" cy="491490"/>
          </a:xfrm>
          <a:prstGeom prst="rect">
            <a:avLst/>
          </a:prstGeom>
          <a:gradFill flip="none" rotWithShape="1">
            <a:gsLst>
              <a:gs pos="40000">
                <a:schemeClr val="accent3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</p:spPr>
        <p:txBody>
          <a:bodyPr wrap="none" rtlCol="0">
            <a:spAutoFit/>
          </a:bodyPr>
          <a:lstStyle/>
          <a:p>
            <a:r>
              <a:rPr lang="zh-CN" altLang="en-US" sz="2600" b="1" dirty="0">
                <a:solidFill>
                  <a:srgbClr val="0033CC"/>
                </a:solidFill>
                <a:latin typeface="+mj-ea"/>
                <a:ea typeface="+mj-ea"/>
              </a:rPr>
              <a:t>列：</a:t>
            </a:r>
            <a:r>
              <a:rPr lang="zh-CN" altLang="en-US" sz="2600" b="1" dirty="0"/>
              <a:t>根据题目中的不等关系，列出不等式</a:t>
            </a:r>
            <a:endParaRPr lang="zh-CN" altLang="en-US" sz="2600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381938" y="3131751"/>
            <a:ext cx="5496560" cy="491490"/>
          </a:xfrm>
          <a:prstGeom prst="rect">
            <a:avLst/>
          </a:prstGeom>
          <a:gradFill flip="none" rotWithShape="1">
            <a:gsLst>
              <a:gs pos="40000">
                <a:schemeClr val="accent3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</p:spPr>
        <p:txBody>
          <a:bodyPr wrap="none" rtlCol="0">
            <a:spAutoFit/>
          </a:bodyPr>
          <a:lstStyle/>
          <a:p>
            <a:r>
              <a:rPr lang="zh-CN" altLang="en-US" sz="2600" b="1" dirty="0">
                <a:solidFill>
                  <a:srgbClr val="0033CC"/>
                </a:solidFill>
                <a:latin typeface="+mj-ea"/>
                <a:ea typeface="+mj-ea"/>
              </a:rPr>
              <a:t>解：</a:t>
            </a:r>
            <a:r>
              <a:rPr lang="zh-CN" altLang="en-US" sz="2600" b="1" dirty="0"/>
              <a:t>解一元一次不等式，求出其解集</a:t>
            </a:r>
            <a:endParaRPr lang="zh-CN" altLang="en-US" sz="26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381938" y="3690878"/>
            <a:ext cx="4168140" cy="491490"/>
          </a:xfrm>
          <a:prstGeom prst="rect">
            <a:avLst/>
          </a:prstGeom>
          <a:gradFill flip="none" rotWithShape="1">
            <a:gsLst>
              <a:gs pos="40000">
                <a:schemeClr val="accent3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</p:spPr>
        <p:txBody>
          <a:bodyPr wrap="none" rtlCol="0">
            <a:spAutoFit/>
          </a:bodyPr>
          <a:lstStyle/>
          <a:p>
            <a:r>
              <a:rPr lang="zh-CN" altLang="en-US" sz="2600" b="1" dirty="0">
                <a:solidFill>
                  <a:srgbClr val="0033CC"/>
                </a:solidFill>
                <a:latin typeface="+mj-ea"/>
                <a:ea typeface="+mj-ea"/>
              </a:rPr>
              <a:t>验：</a:t>
            </a:r>
            <a:r>
              <a:rPr lang="zh-CN" altLang="en-US" sz="2600" b="1" dirty="0"/>
              <a:t>检验解集是否符合题意</a:t>
            </a:r>
            <a:endParaRPr lang="zh-CN" altLang="en-US" sz="26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381938" y="4250005"/>
            <a:ext cx="2175510" cy="491490"/>
          </a:xfrm>
          <a:prstGeom prst="rect">
            <a:avLst/>
          </a:prstGeom>
          <a:gradFill flip="none" rotWithShape="1">
            <a:gsLst>
              <a:gs pos="40000">
                <a:schemeClr val="accent3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</p:spPr>
        <p:txBody>
          <a:bodyPr wrap="none" rtlCol="0">
            <a:spAutoFit/>
          </a:bodyPr>
          <a:lstStyle/>
          <a:p>
            <a:r>
              <a:rPr lang="zh-CN" altLang="en-US" sz="2600" b="1" dirty="0">
                <a:solidFill>
                  <a:srgbClr val="0033CC"/>
                </a:solidFill>
                <a:latin typeface="+mj-ea"/>
                <a:ea typeface="+mj-ea"/>
              </a:rPr>
              <a:t>答：</a:t>
            </a:r>
            <a:r>
              <a:rPr lang="zh-CN" altLang="en-US" sz="2600" b="1" dirty="0"/>
              <a:t>写出答案</a:t>
            </a:r>
            <a:endParaRPr lang="zh-CN" altLang="en-US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683568" y="987574"/>
            <a:ext cx="8039717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某商店以每辆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210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元的进价购入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辆自行车，并以每辆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250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元的价格销售。两个月后自行车的销售款不低于这批自行车的进货款，这时至少已经售出自行车（       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A.167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辆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B.168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辆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C.169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辆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D.170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辆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7784" y="3003798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64368" y="979663"/>
            <a:ext cx="7815263" cy="26001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某工程队计划在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天内修路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6km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。施工过程中，前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天共修完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1.2km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后，计划发生变化，准备至少提前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天完成任务，则以后几天内平均每天至少要修路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______km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1720" y="3022643"/>
            <a:ext cx="6335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0.8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55576" y="1131590"/>
            <a:ext cx="7632848" cy="2628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某市出租车的收费标准是：起步价为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元（即行驶距离不超过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3km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，都需付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元车费），超过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3km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后，每增加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1km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，收费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元（不足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1km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1km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计算）。某人一次乘出租车的费用为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15.5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元，那么他经过的路程最远为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______km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148064" y="3236525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8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7544" y="330783"/>
            <a:ext cx="8064896" cy="448193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贵州省江口县被誉为“中国抹茶之都”，这里拥有全球最大的抹茶单体生产车间。为满足市场需求，某抹茶车间准备安装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两种型号生产线。已知同时开启一条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型和一条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型生产线每月可以生产抹茶共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200t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，同时开启一条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型和两条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型生产线每月可以生产抹茶共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280t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）一条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型和一条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型生产线每月各生产抹茶多少吨？（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）为扩大生产规模，若另一车间准备同时安装相同型号的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两种型号生产线共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条，该车间接到一个订单，要求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个月生产抹茶不少于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2000t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，则至少需要安装多少条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型生产线？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11560" y="589950"/>
            <a:ext cx="7632848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解：（1）设一条A型生产线每月生产抹茶 </a:t>
            </a:r>
            <a:r>
              <a:rPr lang="zh-CN" altLang="en-US" sz="2800" b="1" i="1" dirty="0">
                <a:solidFill>
                  <a:srgbClr val="FF0000"/>
                </a:solidFill>
              </a:rPr>
              <a:t>x </a:t>
            </a:r>
            <a:r>
              <a:rPr lang="zh-CN" altLang="en-US" sz="2800" b="1" dirty="0">
                <a:solidFill>
                  <a:srgbClr val="FF0000"/>
                </a:solidFill>
              </a:rPr>
              <a:t>t，一条B型生产线每月生产抹茶 </a:t>
            </a:r>
            <a:r>
              <a:rPr lang="zh-CN" altLang="en-US" sz="2800" b="1" i="1" dirty="0">
                <a:solidFill>
                  <a:srgbClr val="FF0000"/>
                </a:solidFill>
              </a:rPr>
              <a:t>y</a:t>
            </a:r>
            <a:r>
              <a:rPr lang="zh-CN" altLang="en-US" sz="2800" b="1" dirty="0">
                <a:solidFill>
                  <a:srgbClr val="FF0000"/>
                </a:solidFill>
              </a:rPr>
              <a:t> t。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915816" y="1990759"/>
            <a:ext cx="288032" cy="629504"/>
          </a:xfrm>
          <a:prstGeom prst="leftBrac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5" name="文本框 4"/>
          <p:cNvSpPr txBox="1"/>
          <p:nvPr/>
        </p:nvSpPr>
        <p:spPr>
          <a:xfrm>
            <a:off x="3201835" y="1713814"/>
            <a:ext cx="1471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 err="1">
                <a:solidFill>
                  <a:srgbClr val="FF0000"/>
                </a:solidFill>
              </a:rPr>
              <a:t>x</a:t>
            </a:r>
            <a:r>
              <a:rPr lang="en-US" altLang="zh-CN" sz="2800" b="1" dirty="0" err="1">
                <a:solidFill>
                  <a:srgbClr val="FF0000"/>
                </a:solidFill>
              </a:rPr>
              <a:t>+</a:t>
            </a:r>
            <a:r>
              <a:rPr lang="en-US" altLang="zh-CN" sz="2800" b="1" i="1" dirty="0" err="1">
                <a:solidFill>
                  <a:srgbClr val="FF0000"/>
                </a:solidFill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</a:rPr>
              <a:t>=200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03848" y="2313441"/>
            <a:ext cx="16514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</a:rPr>
              <a:t>=280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560" y="2015154"/>
            <a:ext cx="2592288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根据题意，得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76172" y="2035791"/>
            <a:ext cx="1080120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解得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5826135" y="1986999"/>
            <a:ext cx="288032" cy="629504"/>
          </a:xfrm>
          <a:prstGeom prst="leftBrac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11" name="文本框 10"/>
          <p:cNvSpPr txBox="1"/>
          <p:nvPr/>
        </p:nvSpPr>
        <p:spPr>
          <a:xfrm>
            <a:off x="6114167" y="1715616"/>
            <a:ext cx="1107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</a:rPr>
              <a:t>=120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14167" y="2309681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</a:rPr>
              <a:t>=80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1560" y="3150973"/>
            <a:ext cx="7632848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所以，一条</a:t>
            </a:r>
            <a:r>
              <a:rPr lang="en-US" altLang="zh-CN" sz="2800" b="1" dirty="0">
                <a:solidFill>
                  <a:srgbClr val="FF0000"/>
                </a:solidFill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</a:rPr>
              <a:t>型生产线每月生产抹茶</a:t>
            </a:r>
            <a:r>
              <a:rPr lang="en-US" altLang="zh-CN" sz="2800" b="1" dirty="0">
                <a:solidFill>
                  <a:srgbClr val="FF0000"/>
                </a:solidFill>
              </a:rPr>
              <a:t>120t</a:t>
            </a:r>
            <a:r>
              <a:rPr lang="zh-CN" altLang="en-US" sz="2800" b="1" dirty="0">
                <a:solidFill>
                  <a:srgbClr val="FF0000"/>
                </a:solidFill>
              </a:rPr>
              <a:t>，一条</a:t>
            </a:r>
            <a:r>
              <a:rPr lang="en-US" altLang="zh-CN" sz="2800" b="1" dirty="0">
                <a:solidFill>
                  <a:srgbClr val="FF0000"/>
                </a:solidFill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</a:rPr>
              <a:t>型生产线每月生产抹茶</a:t>
            </a:r>
            <a:r>
              <a:rPr lang="en-US" altLang="zh-CN" sz="2800" b="1" dirty="0">
                <a:solidFill>
                  <a:srgbClr val="FF0000"/>
                </a:solidFill>
              </a:rPr>
              <a:t>80t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839737"/>
            <a:ext cx="7632848" cy="3274486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</a:rPr>
              <a:t>）设需要安装</a:t>
            </a:r>
            <a:r>
              <a:rPr lang="en-US" altLang="zh-CN" sz="2800" b="1" i="1" dirty="0">
                <a:solidFill>
                  <a:srgbClr val="FF0000"/>
                </a:solidFill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</a:rPr>
              <a:t>条</a:t>
            </a:r>
            <a:r>
              <a:rPr lang="en-US" altLang="zh-CN" sz="2800" b="1" dirty="0">
                <a:solidFill>
                  <a:srgbClr val="FF0000"/>
                </a:solidFill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</a:rPr>
              <a:t>型生产线，则需要安装</a:t>
            </a:r>
            <a:r>
              <a:rPr lang="en-US" altLang="zh-CN" sz="2800" b="1" dirty="0">
                <a:solidFill>
                  <a:srgbClr val="FF0000"/>
                </a:solidFill>
              </a:rPr>
              <a:t>(5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</a:rPr>
              <a:t>条</a:t>
            </a:r>
            <a:r>
              <a:rPr lang="en-US" altLang="zh-CN" sz="2800" b="1" dirty="0">
                <a:solidFill>
                  <a:srgbClr val="FF0000"/>
                </a:solidFill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</a:rPr>
              <a:t>型生产线。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根据题意，得</a:t>
            </a:r>
            <a:r>
              <a:rPr lang="en-US" altLang="zh-CN" sz="2800" b="1" dirty="0">
                <a:solidFill>
                  <a:srgbClr val="FF0000"/>
                </a:solidFill>
              </a:rPr>
              <a:t>4×120</a:t>
            </a:r>
            <a:r>
              <a:rPr lang="en-US" altLang="zh-CN" sz="2800" b="1" i="1" dirty="0">
                <a:solidFill>
                  <a:srgbClr val="FF0000"/>
                </a:solidFill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</a:rPr>
              <a:t>+4×80(5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≥</a:t>
            </a:r>
            <a:r>
              <a:rPr lang="en-US" altLang="zh-CN" sz="2800" b="1" dirty="0">
                <a:solidFill>
                  <a:srgbClr val="FF0000"/>
                </a:solidFill>
              </a:rPr>
              <a:t>2000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解这个不等式，得</a:t>
            </a:r>
            <a:r>
              <a:rPr lang="en-US" altLang="zh-CN" sz="2800" b="1" i="1">
                <a:solidFill>
                  <a:srgbClr val="FF0000"/>
                </a:solidFill>
              </a:rPr>
              <a:t>m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≥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因为</a:t>
            </a:r>
            <a:r>
              <a:rPr lang="en-US" altLang="zh-CN" sz="2800" b="1" i="1" dirty="0">
                <a:solidFill>
                  <a:srgbClr val="FF0000"/>
                </a:solidFill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</a:rPr>
              <a:t>为正整数，所以</a:t>
            </a:r>
            <a:r>
              <a:rPr lang="en-US" altLang="zh-CN" sz="2800" b="1" i="1" dirty="0">
                <a:solidFill>
                  <a:srgbClr val="FF0000"/>
                </a:solidFill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</a:rPr>
              <a:t>的最小值为</a:t>
            </a:r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所以，至少需要安装</a:t>
            </a:r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</a:rPr>
              <a:t>条</a:t>
            </a:r>
            <a:r>
              <a:rPr lang="en-US" altLang="zh-CN" sz="2800" b="1" dirty="0">
                <a:solidFill>
                  <a:srgbClr val="FF0000"/>
                </a:solidFill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</a:rPr>
              <a:t>型生产线。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362450" y="2283718"/>
          <a:ext cx="419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Equation" r:id="rId1" imgW="10058400" imgH="20116800" progId="Equation.DSMT4">
                  <p:embed/>
                </p:oleObj>
              </mc:Choice>
              <mc:Fallback>
                <p:oleObj name="Equation" r:id="rId1" imgW="10058400" imgH="20116800" progId="Equation.DSMT4">
                  <p:embed/>
                  <p:pic>
                    <p:nvPicPr>
                      <p:cNvPr id="0" name="图片 194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62450" y="2283718"/>
                        <a:ext cx="4191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P65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915566"/>
            <a:ext cx="79208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编制一道能用一元一次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不等式解决的实际问题，并加以解决。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71600" y="1363214"/>
            <a:ext cx="7272808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进一步掌握一元一次不等式的解法，并能在数轴上表示出不等式的解集。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能根据具体问题中的数量关系，列出一元一次不等式，解决简单的实际问题。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7617" y="1197705"/>
            <a:ext cx="1882359" cy="830997"/>
          </a:xfrm>
          <a:prstGeom prst="rect">
            <a:avLst/>
          </a:prstGeom>
          <a:solidFill>
            <a:srgbClr val="E8847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一元一次不等式的应用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箭头: 右 31"/>
          <p:cNvSpPr/>
          <p:nvPr/>
        </p:nvSpPr>
        <p:spPr>
          <a:xfrm>
            <a:off x="3069391" y="1494592"/>
            <a:ext cx="501650" cy="237222"/>
          </a:xfrm>
          <a:prstGeom prst="rightArrow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970456" y="1382371"/>
            <a:ext cx="1439545" cy="461665"/>
          </a:xfrm>
          <a:prstGeom prst="rect">
            <a:avLst/>
          </a:prstGeom>
          <a:solidFill>
            <a:srgbClr val="E8847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实际问题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710481" y="1197705"/>
            <a:ext cx="1439545" cy="830997"/>
          </a:xfrm>
          <a:prstGeom prst="rect">
            <a:avLst/>
          </a:prstGeom>
          <a:solidFill>
            <a:srgbClr val="E8847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根据题意列不等式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633389" y="3049234"/>
            <a:ext cx="2002155" cy="1198880"/>
          </a:xfrm>
          <a:prstGeom prst="rect">
            <a:avLst/>
          </a:prstGeom>
          <a:solidFill>
            <a:srgbClr val="E8847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根据实际问题找出符合实际的解集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711234" y="3234567"/>
            <a:ext cx="1439545" cy="830580"/>
          </a:xfrm>
          <a:prstGeom prst="rect">
            <a:avLst/>
          </a:prstGeom>
          <a:solidFill>
            <a:srgbClr val="E8847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解一元一次不等式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87617" y="3233176"/>
            <a:ext cx="1770082" cy="830997"/>
          </a:xfrm>
          <a:prstGeom prst="rect">
            <a:avLst/>
          </a:prstGeom>
          <a:solidFill>
            <a:srgbClr val="E8847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得出解决问题的答案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7" name="箭头: 右 46"/>
          <p:cNvSpPr/>
          <p:nvPr/>
        </p:nvSpPr>
        <p:spPr>
          <a:xfrm>
            <a:off x="5809416" y="1494592"/>
            <a:ext cx="501650" cy="237222"/>
          </a:xfrm>
          <a:prstGeom prst="rightArrow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48" name="箭头: 右 47"/>
          <p:cNvSpPr/>
          <p:nvPr/>
        </p:nvSpPr>
        <p:spPr>
          <a:xfrm rot="5400000">
            <a:off x="7178038" y="2513207"/>
            <a:ext cx="502212" cy="236855"/>
          </a:xfrm>
          <a:prstGeom prst="rightArrow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49" name="箭头: 右 48"/>
          <p:cNvSpPr/>
          <p:nvPr/>
        </p:nvSpPr>
        <p:spPr>
          <a:xfrm rot="10800000">
            <a:off x="5922564" y="3530063"/>
            <a:ext cx="501650" cy="237222"/>
          </a:xfrm>
          <a:prstGeom prst="rightArrow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0" name="箭头: 右 49"/>
          <p:cNvSpPr/>
          <p:nvPr/>
        </p:nvSpPr>
        <p:spPr>
          <a:xfrm rot="10800000">
            <a:off x="2844719" y="3530063"/>
            <a:ext cx="501650" cy="237222"/>
          </a:xfrm>
          <a:prstGeom prst="rightArrow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2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复习回顾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827584" y="872653"/>
            <a:ext cx="5400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应用一元一次方程解决问题的步骤：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: 圆角 1"/>
          <p:cNvSpPr/>
          <p:nvPr/>
        </p:nvSpPr>
        <p:spPr>
          <a:xfrm>
            <a:off x="1064781" y="1966582"/>
            <a:ext cx="1707402" cy="53415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dirty="0">
                <a:solidFill>
                  <a:schemeClr val="tx1"/>
                </a:solidFill>
              </a:rPr>
              <a:t>实际问题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7" name="矩形: 圆角 2"/>
          <p:cNvSpPr/>
          <p:nvPr/>
        </p:nvSpPr>
        <p:spPr>
          <a:xfrm>
            <a:off x="5515676" y="1760515"/>
            <a:ext cx="2786586" cy="94629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数学问题</a:t>
            </a:r>
            <a:endParaRPr lang="en-US" altLang="zh-CN" sz="2800" b="1">
              <a:solidFill>
                <a:schemeClr val="tx1"/>
              </a:solidFill>
            </a:endParaRPr>
          </a:p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（</a:t>
            </a:r>
            <a:r>
              <a:rPr lang="zh-CN" altLang="en-US" sz="2800" b="1" dirty="0">
                <a:solidFill>
                  <a:schemeClr val="tx1"/>
                </a:solidFill>
              </a:rPr>
              <a:t>一元一次方程）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矩形: 圆角 3"/>
          <p:cNvSpPr/>
          <p:nvPr/>
        </p:nvSpPr>
        <p:spPr>
          <a:xfrm>
            <a:off x="683568" y="3644035"/>
            <a:ext cx="2469827" cy="53415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dirty="0">
                <a:solidFill>
                  <a:schemeClr val="tx1"/>
                </a:solidFill>
              </a:rPr>
              <a:t>实际问题的解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矩形: 圆角 4"/>
          <p:cNvSpPr/>
          <p:nvPr/>
        </p:nvSpPr>
        <p:spPr>
          <a:xfrm>
            <a:off x="5178014" y="3480981"/>
            <a:ext cx="3461910" cy="86026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dirty="0">
                <a:solidFill>
                  <a:schemeClr val="tx1"/>
                </a:solidFill>
              </a:rPr>
              <a:t>数学</a:t>
            </a:r>
            <a:r>
              <a:rPr lang="zh-CN" altLang="en-US" sz="2800" b="1">
                <a:solidFill>
                  <a:schemeClr val="tx1"/>
                </a:solidFill>
              </a:rPr>
              <a:t>问题的解</a:t>
            </a:r>
            <a:endParaRPr lang="en-US" altLang="zh-CN" sz="2800" b="1">
              <a:solidFill>
                <a:schemeClr val="tx1"/>
              </a:solidFill>
            </a:endParaRPr>
          </a:p>
          <a:p>
            <a:pPr algn="ctr"/>
            <a:r>
              <a:rPr lang="en-US" altLang="zh-CN" sz="2800" b="1">
                <a:solidFill>
                  <a:schemeClr val="tx1"/>
                </a:solidFill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</a:rPr>
              <a:t>一元一次方程的解</a:t>
            </a:r>
            <a:r>
              <a:rPr lang="en-US" altLang="zh-CN" sz="2800" b="1" dirty="0">
                <a:solidFill>
                  <a:schemeClr val="tx1"/>
                </a:solidFill>
              </a:rPr>
              <a:t>)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cxnSp>
        <p:nvCxnSpPr>
          <p:cNvPr id="10" name="直接箭头连接符 9"/>
          <p:cNvCxnSpPr>
            <a:stCxn id="4" idx="3"/>
            <a:endCxn id="7" idx="1"/>
          </p:cNvCxnSpPr>
          <p:nvPr/>
        </p:nvCxnSpPr>
        <p:spPr>
          <a:xfrm>
            <a:off x="2772183" y="2233661"/>
            <a:ext cx="2743493" cy="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809936" y="2233661"/>
            <a:ext cx="2587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/>
              <a:t>寻找等量关系</a:t>
            </a:r>
            <a:endParaRPr lang="zh-CN" altLang="en-US" sz="28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3641210" y="1745297"/>
            <a:ext cx="924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/>
              <a:t>抽象</a:t>
            </a:r>
            <a:endParaRPr lang="zh-CN" altLang="en-US" sz="2800" b="1" dirty="0"/>
          </a:p>
        </p:txBody>
      </p:sp>
      <p:cxnSp>
        <p:nvCxnSpPr>
          <p:cNvPr id="21" name="直接箭头连接符 20"/>
          <p:cNvCxnSpPr>
            <a:stCxn id="7" idx="2"/>
            <a:endCxn id="9" idx="0"/>
          </p:cNvCxnSpPr>
          <p:nvPr/>
        </p:nvCxnSpPr>
        <p:spPr>
          <a:xfrm>
            <a:off x="6908969" y="2706808"/>
            <a:ext cx="0" cy="77417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6908969" y="2832284"/>
            <a:ext cx="1412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/>
              <a:t>解方程</a:t>
            </a:r>
            <a:endParaRPr lang="zh-CN" altLang="en-US" sz="2800" b="1" dirty="0"/>
          </a:p>
        </p:txBody>
      </p:sp>
      <p:cxnSp>
        <p:nvCxnSpPr>
          <p:cNvPr id="24" name="直接箭头连接符 23"/>
          <p:cNvCxnSpPr>
            <a:stCxn id="9" idx="1"/>
            <a:endCxn id="8" idx="3"/>
          </p:cNvCxnSpPr>
          <p:nvPr/>
        </p:nvCxnSpPr>
        <p:spPr>
          <a:xfrm flipH="1">
            <a:off x="3153395" y="3911114"/>
            <a:ext cx="202461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727537" y="3848730"/>
            <a:ext cx="924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/>
              <a:t>验证</a:t>
            </a:r>
            <a:endParaRPr lang="zh-CN" altLang="en-US" sz="2800" b="1" dirty="0"/>
          </a:p>
        </p:txBody>
      </p:sp>
      <p:cxnSp>
        <p:nvCxnSpPr>
          <p:cNvPr id="26" name="直接箭头连接符 25"/>
          <p:cNvCxnSpPr>
            <a:stCxn id="8" idx="0"/>
            <a:endCxn id="4" idx="2"/>
          </p:cNvCxnSpPr>
          <p:nvPr/>
        </p:nvCxnSpPr>
        <p:spPr>
          <a:xfrm flipV="1">
            <a:off x="1918482" y="2500740"/>
            <a:ext cx="0" cy="1143295"/>
          </a:xfrm>
          <a:prstGeom prst="straightConnector1">
            <a:avLst/>
          </a:prstGeom>
          <a:ln w="28575"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835696" y="2595334"/>
            <a:ext cx="586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/>
              <a:t>解释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1" grpId="0"/>
      <p:bldP spid="17" grpId="0"/>
      <p:bldP spid="22" grpId="0"/>
      <p:bldP spid="25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520" y="888333"/>
            <a:ext cx="28664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类型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销售问题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7544" y="1597318"/>
            <a:ext cx="8136904" cy="1641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某种商品进价为200元，标价300元销售，商场规定可以打折销售，但利润率不能低于5%。请你帮助售货员计算一下，这种商品最多可以打几折？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51720" y="3363838"/>
            <a:ext cx="4608512" cy="1015663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找：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cs typeface="黑体" panose="02010609060101010101" pitchFamily="49" charset="-122"/>
                <a:sym typeface="+mn-ea"/>
              </a:rPr>
              <a:t>等量关系：售价</a:t>
            </a:r>
            <a:r>
              <a:rPr lang="en-US" altLang="zh-CN" sz="2400" b="1" dirty="0">
                <a:solidFill>
                  <a:srgbClr val="0033CC"/>
                </a:solidFill>
                <a:latin typeface="+mn-ea"/>
                <a:cs typeface="黑体" panose="02010609060101010101" pitchFamily="49" charset="-122"/>
                <a:sym typeface="+mn-ea"/>
              </a:rPr>
              <a:t>-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cs typeface="黑体" panose="02010609060101010101" pitchFamily="49" charset="-122"/>
                <a:sym typeface="+mn-ea"/>
              </a:rPr>
              <a:t>进价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cs typeface="黑体" panose="02010609060101010101" pitchFamily="49" charset="-122"/>
                <a:sym typeface="+mn-ea"/>
              </a:rPr>
              <a:t>=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cs typeface="黑体" panose="02010609060101010101" pitchFamily="49" charset="-122"/>
                <a:sym typeface="+mn-ea"/>
              </a:rPr>
              <a:t>利润</a:t>
            </a:r>
            <a:endParaRPr lang="zh-CN" altLang="en-US" sz="2400" b="1" dirty="0">
              <a:solidFill>
                <a:srgbClr val="0033CC"/>
              </a:solidFill>
              <a:latin typeface="+mj-lt"/>
              <a:cs typeface="黑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33CC"/>
                </a:solidFill>
                <a:latin typeface="+mj-lt"/>
                <a:cs typeface="黑体" panose="02010609060101010101" pitchFamily="49" charset="-122"/>
                <a:sym typeface="+mn-ea"/>
              </a:rPr>
              <a:t>        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cs typeface="黑体" panose="02010609060101010101" pitchFamily="49" charset="-122"/>
                <a:sym typeface="+mn-ea"/>
              </a:rPr>
              <a:t>不等关系：利润率</a:t>
            </a:r>
            <a:r>
              <a:rPr lang="en-US" altLang="zh-CN" sz="2400" b="1" dirty="0">
                <a:solidFill>
                  <a:srgbClr val="0033CC"/>
                </a:solidFill>
                <a:latin typeface="+mn-ea"/>
                <a:cs typeface="黑体" panose="02010609060101010101" pitchFamily="49" charset="-122"/>
                <a:sym typeface="+mn-ea"/>
              </a:rPr>
              <a:t>≥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cs typeface="黑体" panose="02010609060101010101" pitchFamily="49" charset="-122"/>
                <a:sym typeface="+mn-ea"/>
              </a:rPr>
              <a:t>5%</a:t>
            </a:r>
            <a:endParaRPr lang="en-US" altLang="zh-CN" sz="2400" b="1" dirty="0">
              <a:solidFill>
                <a:srgbClr val="0033CC"/>
              </a:solidFill>
              <a:latin typeface="+mj-lt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5670" y="195486"/>
            <a:ext cx="7734300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某种商品进价为200元，标价300元销售，商场规定可以打折销售，但利润率不能低于5%。请你帮助售货员计算一下，这种商品最多可以打几折？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59739" y="1635646"/>
            <a:ext cx="6318250" cy="113024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解：设这种商品可以按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折销售，则商品的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售价为      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元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，根据题意得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9520" y="171184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设：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9520" y="305494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列：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9521" y="369852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解：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9520" y="42861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07904" y="3113235"/>
            <a:ext cx="216024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+mn-ea"/>
              </a:rPr>
              <a:t>≥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200×5%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59739" y="3698523"/>
            <a:ext cx="4117975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解这个不等式，得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≥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59739" y="4286149"/>
            <a:ext cx="5132277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这种商品最多可以打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七折。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2374102" y="2138796"/>
          <a:ext cx="1477818" cy="8659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9" name="Equation" r:id="rId1" imgW="39014400" imgH="22860000" progId="Equation.DSMT4">
                  <p:embed/>
                </p:oleObj>
              </mc:Choice>
              <mc:Fallback>
                <p:oleObj name="Equation" r:id="rId1" imgW="39014400" imgH="22860000" progId="Equation.DSMT4">
                  <p:embed/>
                  <p:pic>
                    <p:nvPicPr>
                      <p:cNvPr id="0" name="图片 174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74102" y="2138796"/>
                        <a:ext cx="1477818" cy="8659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1838452" y="2964259"/>
          <a:ext cx="1940084" cy="759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0" name="Equation" r:id="rId3" imgW="51206400" imgH="20116800" progId="Equation.DSMT4">
                  <p:embed/>
                </p:oleObj>
              </mc:Choice>
              <mc:Fallback>
                <p:oleObj name="Equation" r:id="rId3" imgW="51206400" imgH="201168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8452" y="2964259"/>
                        <a:ext cx="1940084" cy="759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552" y="786995"/>
            <a:ext cx="7848872" cy="16414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>
                <a:latin typeface="+mj-lt"/>
                <a:ea typeface="+mj-ea"/>
              </a:defRPr>
            </a:lvl1pPr>
          </a:lstStyle>
          <a:p>
            <a:r>
              <a:rPr lang="zh-CN" altLang="en-US" sz="2800" dirty="0"/>
              <a:t>某种商品的进价为每件</a:t>
            </a:r>
            <a:r>
              <a:rPr lang="en-US" altLang="zh-CN" sz="2800" dirty="0"/>
              <a:t>100</a:t>
            </a:r>
            <a:r>
              <a:rPr lang="zh-CN" altLang="en-US" sz="2800" dirty="0"/>
              <a:t>元，商场按进价提高</a:t>
            </a:r>
            <a:r>
              <a:rPr lang="en-US" altLang="zh-CN" sz="2800" dirty="0"/>
              <a:t>50%</a:t>
            </a:r>
            <a:r>
              <a:rPr lang="zh-CN" altLang="en-US" sz="2800" dirty="0"/>
              <a:t>后标价，为增加销量，准备打折销售，但要保证利润率不低于</a:t>
            </a:r>
            <a:r>
              <a:rPr lang="en-US" altLang="zh-CN" sz="2800" dirty="0"/>
              <a:t>20% </a:t>
            </a:r>
            <a:r>
              <a:rPr lang="zh-CN" altLang="en-US" sz="2800" dirty="0"/>
              <a:t>，则至多可以打几折？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1790825" y="2863999"/>
            <a:ext cx="4608512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cs typeface="黑体" panose="02010609060101010101" pitchFamily="49" charset="-122"/>
                <a:sym typeface="+mn-ea"/>
              </a:rPr>
              <a:t>不等关系：利润率</a:t>
            </a:r>
            <a:r>
              <a:rPr lang="zh-CN" altLang="en-US" sz="2400" b="1" dirty="0">
                <a:solidFill>
                  <a:srgbClr val="0033CC"/>
                </a:solidFill>
                <a:latin typeface="+mn-ea"/>
                <a:cs typeface="黑体" panose="02010609060101010101" pitchFamily="49" charset="-122"/>
                <a:sym typeface="+mn-ea"/>
              </a:rPr>
              <a:t>不低于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cs typeface="黑体" panose="02010609060101010101" pitchFamily="49" charset="-122"/>
                <a:sym typeface="+mn-ea"/>
              </a:rPr>
              <a:t>20%</a:t>
            </a:r>
            <a:endParaRPr lang="en-US" altLang="zh-CN" sz="2400" b="1" dirty="0">
              <a:solidFill>
                <a:srgbClr val="0033CC"/>
              </a:solidFill>
              <a:latin typeface="+mj-lt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90825" y="3925510"/>
            <a:ext cx="5351958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cs typeface="黑体" panose="02010609060101010101" pitchFamily="49" charset="-122"/>
                <a:sym typeface="+mn-ea"/>
              </a:rPr>
              <a:t>打折后的售价</a:t>
            </a:r>
            <a:r>
              <a:rPr lang="en-US" altLang="zh-CN" sz="2400" b="1" dirty="0">
                <a:solidFill>
                  <a:srgbClr val="0033CC"/>
                </a:solidFill>
                <a:latin typeface="+mn-ea"/>
                <a:cs typeface="黑体" panose="02010609060101010101" pitchFamily="49" charset="-122"/>
                <a:sym typeface="+mn-ea"/>
              </a:rPr>
              <a:t>≥</a:t>
            </a:r>
            <a:r>
              <a:rPr lang="zh-CN" altLang="en-US" sz="2400" b="1" dirty="0">
                <a:solidFill>
                  <a:srgbClr val="0033CC"/>
                </a:solidFill>
                <a:latin typeface="+mn-ea"/>
                <a:cs typeface="黑体" panose="02010609060101010101" pitchFamily="49" charset="-122"/>
                <a:sym typeface="+mn-ea"/>
              </a:rPr>
              <a:t>利润率为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cs typeface="黑体" panose="02010609060101010101" pitchFamily="49" charset="-122"/>
                <a:sym typeface="+mn-ea"/>
              </a:rPr>
              <a:t>20%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cs typeface="黑体" panose="02010609060101010101" pitchFamily="49" charset="-122"/>
                <a:sym typeface="+mn-ea"/>
              </a:rPr>
              <a:t>的售价</a:t>
            </a:r>
            <a:endParaRPr lang="en-US" altLang="zh-CN" sz="2400" b="1" dirty="0">
              <a:solidFill>
                <a:srgbClr val="0033CC"/>
              </a:solidFill>
              <a:latin typeface="+mj-lt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箭头: 右 9"/>
          <p:cNvSpPr/>
          <p:nvPr/>
        </p:nvSpPr>
        <p:spPr>
          <a:xfrm rot="5400000">
            <a:off x="3725363" y="3544357"/>
            <a:ext cx="502212" cy="237222"/>
          </a:xfrm>
          <a:prstGeom prst="rightArrow">
            <a:avLst/>
          </a:prstGeom>
          <a:solidFill>
            <a:schemeClr val="bg1"/>
          </a:solidFill>
          <a:ln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267494"/>
            <a:ext cx="7848872" cy="16414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>
                <a:latin typeface="+mj-lt"/>
                <a:ea typeface="+mj-ea"/>
              </a:defRPr>
            </a:lvl1pPr>
          </a:lstStyle>
          <a:p>
            <a:r>
              <a:rPr lang="zh-CN" altLang="en-US" sz="2800" dirty="0"/>
              <a:t>某种商品的进价为每件</a:t>
            </a:r>
            <a:r>
              <a:rPr lang="en-US" altLang="zh-CN" sz="2800" dirty="0"/>
              <a:t>100</a:t>
            </a:r>
            <a:r>
              <a:rPr lang="zh-CN" altLang="en-US" sz="2800" dirty="0"/>
              <a:t>元，商场按进价提高</a:t>
            </a:r>
            <a:r>
              <a:rPr lang="en-US" altLang="zh-CN" sz="2800" dirty="0"/>
              <a:t>50%</a:t>
            </a:r>
            <a:r>
              <a:rPr lang="zh-CN" altLang="en-US" sz="2800" dirty="0"/>
              <a:t>后标价，为增加销量，准备打折销售，但要保证利润率不低于</a:t>
            </a:r>
            <a:r>
              <a:rPr lang="en-US" altLang="zh-CN" sz="2800" dirty="0"/>
              <a:t>20% </a:t>
            </a:r>
            <a:r>
              <a:rPr lang="zh-CN" altLang="en-US" sz="2800" dirty="0"/>
              <a:t>，则至多可以打几折？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1784380" y="2047927"/>
            <a:ext cx="565194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解：设可以打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折。根据题意，得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84380" y="3498472"/>
            <a:ext cx="4188356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解这个不等式，得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≥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10276" y="4146544"/>
            <a:ext cx="4188356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答：至多可以打八折。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898904" y="2574564"/>
          <a:ext cx="5422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Equation" r:id="rId1" imgW="130149600" imgH="20116800" progId="Equation.DSMT4">
                  <p:embed/>
                </p:oleObj>
              </mc:Choice>
              <mc:Fallback>
                <p:oleObj name="Equation" r:id="rId1" imgW="130149600" imgH="20116800" progId="Equation.DSMT4">
                  <p:embed/>
                  <p:pic>
                    <p:nvPicPr>
                      <p:cNvPr id="0" name="对象 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98904" y="2574564"/>
                        <a:ext cx="54229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67544" y="700048"/>
            <a:ext cx="7962354" cy="2448272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 algn="l">
              <a:lnSpc>
                <a:spcPct val="120000"/>
              </a:lnSpc>
              <a:defRPr/>
            </a:pPr>
            <a:r>
              <a:rPr lang="zh-CN" altLang="en-US" sz="28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sz="28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3</a:t>
            </a:r>
            <a:r>
              <a:rPr lang="en-US" altLang="zh-CN" sz="2800" dirty="0">
                <a:solidFill>
                  <a:srgbClr val="00B0F0"/>
                </a:solidFill>
                <a:ea typeface="黑体" panose="02010609060101010101" pitchFamily="49" charset="-122"/>
              </a:rPr>
              <a:t>  </a:t>
            </a:r>
            <a:r>
              <a:rPr lang="ja-JP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某班举行环保知识竞赛，规则如下：每位选手有基础分</a:t>
            </a:r>
            <a:r>
              <a:rPr lang="en-US" altLang="ja-JP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r>
              <a:rPr lang="ja-JP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分，需回答</a:t>
            </a:r>
            <a:r>
              <a:rPr lang="en-US" altLang="ja-JP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r>
              <a:rPr lang="ja-JP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道题，每答对一道题得</a:t>
            </a:r>
            <a:r>
              <a:rPr lang="en-US" altLang="ja-JP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ja-JP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分，每答错或不答道题扣</a:t>
            </a:r>
            <a:r>
              <a:rPr lang="en-US" altLang="ja-JP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ja-JP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分。</a:t>
            </a:r>
            <a:endParaRPr lang="en-US" altLang="ja-JP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defRPr/>
            </a:pPr>
            <a:r>
              <a:rPr lang="ja-JP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在这次竞赛中，小明被评为优秀选手（</a:t>
            </a:r>
            <a:r>
              <a:rPr lang="en-US" altLang="ja-JP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85</a:t>
            </a:r>
            <a:r>
              <a:rPr lang="ja-JP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分或</a:t>
            </a:r>
            <a:r>
              <a:rPr lang="en-US" altLang="ja-JP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85</a:t>
            </a:r>
            <a:r>
              <a:rPr lang="ja-JP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分以上），小明至少答对了几道题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512" y="195486"/>
            <a:ext cx="39204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类型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积分与数字问题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8605" y="3406140"/>
            <a:ext cx="89096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+mj-lt"/>
                <a:cs typeface="黑体" panose="02010609060101010101" pitchFamily="49" charset="-122"/>
                <a:sym typeface="+mn-ea"/>
              </a:rPr>
              <a:t>等量关系：</a:t>
            </a:r>
            <a:r>
              <a:rPr lang="zh-CN" altLang="en-US" sz="2800" b="1" dirty="0">
                <a:solidFill>
                  <a:srgbClr val="0000FF"/>
                </a:solidFill>
                <a:latin typeface="+mj-lt"/>
                <a:cs typeface="黑体" panose="02010609060101010101" pitchFamily="49" charset="-122"/>
                <a:sym typeface="+mn-ea"/>
              </a:rPr>
              <a:t>答对的题</a:t>
            </a:r>
            <a:r>
              <a:rPr lang="en-US" altLang="zh-CN" sz="2800" b="1" dirty="0">
                <a:solidFill>
                  <a:srgbClr val="0000FF"/>
                </a:solidFill>
                <a:latin typeface="+mj-lt"/>
                <a:cs typeface="黑体" panose="02010609060101010101" pitchFamily="49" charset="-122"/>
                <a:sym typeface="+mn-ea"/>
              </a:rPr>
              <a:t>+</a:t>
            </a:r>
            <a:r>
              <a:rPr lang="zh-CN" altLang="en-US" sz="2800" b="1" dirty="0">
                <a:solidFill>
                  <a:srgbClr val="0000FF"/>
                </a:solidFill>
                <a:latin typeface="+mj-lt"/>
                <a:cs typeface="黑体" panose="02010609060101010101" pitchFamily="49" charset="-122"/>
                <a:sym typeface="+mn-ea"/>
              </a:rPr>
              <a:t>答错或不答的题</a:t>
            </a:r>
            <a:r>
              <a:rPr lang="en-US" altLang="zh-CN" sz="2800" b="1" dirty="0">
                <a:solidFill>
                  <a:srgbClr val="0000FF"/>
                </a:solidFill>
                <a:latin typeface="+mj-lt"/>
                <a:cs typeface="黑体" panose="02010609060101010101" pitchFamily="49" charset="-122"/>
                <a:sym typeface="+mn-ea"/>
              </a:rPr>
              <a:t>=20</a:t>
            </a:r>
            <a:r>
              <a:rPr lang="zh-CN" altLang="en-US" sz="2800" b="1" dirty="0">
                <a:solidFill>
                  <a:srgbClr val="0000FF"/>
                </a:solidFill>
                <a:latin typeface="+mj-lt"/>
                <a:cs typeface="黑体" panose="02010609060101010101" pitchFamily="49" charset="-122"/>
                <a:sym typeface="+mn-ea"/>
              </a:rPr>
              <a:t>道题</a:t>
            </a:r>
            <a:endParaRPr lang="en-US" altLang="zh-CN" sz="2800" b="1" dirty="0">
              <a:solidFill>
                <a:srgbClr val="0000FF"/>
              </a:solidFill>
              <a:latin typeface="+mj-lt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+mj-lt"/>
                <a:cs typeface="黑体" panose="02010609060101010101" pitchFamily="49" charset="-122"/>
                <a:sym typeface="+mn-ea"/>
              </a:rPr>
              <a:t>不等关系：</a:t>
            </a:r>
            <a:r>
              <a:rPr lang="zh-CN" altLang="en-US" sz="2800" b="1" dirty="0">
                <a:solidFill>
                  <a:srgbClr val="0000FF"/>
                </a:solidFill>
                <a:latin typeface="+mj-lt"/>
                <a:cs typeface="黑体" panose="02010609060101010101" pitchFamily="49" charset="-122"/>
                <a:sym typeface="+mn-ea"/>
              </a:rPr>
              <a:t>基础分</a:t>
            </a:r>
            <a:r>
              <a:rPr lang="en-US" altLang="zh-CN" sz="2800" b="1" dirty="0">
                <a:solidFill>
                  <a:srgbClr val="0000FF"/>
                </a:solidFill>
                <a:latin typeface="+mj-lt"/>
                <a:cs typeface="黑体" panose="02010609060101010101" pitchFamily="49" charset="-122"/>
                <a:sym typeface="+mn-ea"/>
              </a:rPr>
              <a:t>+</a:t>
            </a:r>
            <a:r>
              <a:rPr lang="zh-CN" altLang="en-US" sz="2800" b="1" dirty="0">
                <a:solidFill>
                  <a:srgbClr val="0000FF"/>
                </a:solidFill>
                <a:latin typeface="+mj-lt"/>
                <a:cs typeface="黑体" panose="02010609060101010101" pitchFamily="49" charset="-122"/>
                <a:sym typeface="+mn-ea"/>
              </a:rPr>
              <a:t>答对得分</a:t>
            </a:r>
            <a:r>
              <a:rPr lang="en-US" altLang="zh-CN" sz="2800" b="1" dirty="0">
                <a:solidFill>
                  <a:srgbClr val="0000FF"/>
                </a:solidFill>
                <a:latin typeface="+mn-ea"/>
                <a:cs typeface="黑体" panose="02010609060101010101" pitchFamily="49" charset="-122"/>
                <a:sym typeface="+mn-ea"/>
              </a:rPr>
              <a:t>-</a:t>
            </a:r>
            <a:r>
              <a:rPr lang="zh-CN" altLang="en-US" sz="2800" b="1" dirty="0">
                <a:solidFill>
                  <a:srgbClr val="0000FF"/>
                </a:solidFill>
                <a:latin typeface="+mj-lt"/>
                <a:cs typeface="黑体" panose="02010609060101010101" pitchFamily="49" charset="-122"/>
                <a:sym typeface="+mn-ea"/>
              </a:rPr>
              <a:t>答错或不答扣分</a:t>
            </a:r>
            <a:r>
              <a:rPr lang="zh-CN" altLang="en-US" sz="2800" b="1" dirty="0">
                <a:solidFill>
                  <a:srgbClr val="0000FF"/>
                </a:solidFill>
                <a:latin typeface="+mn-ea"/>
                <a:cs typeface="黑体" panose="02010609060101010101" pitchFamily="49" charset="-122"/>
                <a:sym typeface="+mn-ea"/>
              </a:rPr>
              <a:t>≥</a:t>
            </a:r>
            <a:r>
              <a:rPr lang="en-US" altLang="zh-CN" sz="2800" b="1" dirty="0">
                <a:solidFill>
                  <a:srgbClr val="0000FF"/>
                </a:solidFill>
                <a:latin typeface="+mj-lt"/>
                <a:cs typeface="黑体" panose="02010609060101010101" pitchFamily="49" charset="-122"/>
                <a:sym typeface="+mn-ea"/>
              </a:rPr>
              <a:t>85</a:t>
            </a:r>
            <a:endParaRPr lang="en-US" altLang="zh-CN" sz="2800" b="1" dirty="0">
              <a:solidFill>
                <a:srgbClr val="0000FF"/>
              </a:solidFill>
              <a:latin typeface="+mj-lt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1560" y="483518"/>
            <a:ext cx="7344816" cy="107696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解：设小明答对了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道题，则他答错和不答的共有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(20 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道题。根据题意，得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9712" y="1788753"/>
            <a:ext cx="432048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20+4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1×(20 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≥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5576" y="2540247"/>
            <a:ext cx="4710112" cy="107696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解这个不等式，得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≥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576" y="3854378"/>
            <a:ext cx="5294312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所以，小明至少答对了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道题。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2320</Words>
  <Application>WPS 演示</Application>
  <PresentationFormat>全屏显示(16:9)</PresentationFormat>
  <Paragraphs>188</Paragraphs>
  <Slides>21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黑体</vt:lpstr>
      <vt:lpstr>华文中宋</vt:lpstr>
      <vt:lpstr>楷体</vt:lpstr>
      <vt:lpstr>微软雅黑</vt:lpstr>
      <vt:lpstr>Arial Unicode MS</vt:lpstr>
      <vt:lpstr>等线</vt:lpstr>
      <vt:lpstr>第一PPT，www.1ppt.com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3</cp:revision>
  <dcterms:created xsi:type="dcterms:W3CDTF">2018-12-07T09:49:00Z</dcterms:created>
  <dcterms:modified xsi:type="dcterms:W3CDTF">2026-01-09T00:15:23Z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79DF395DC67244399D0910F1EABAF9ED_12</vt:lpwstr>
  </property>
</Properties>
</file>