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44" r:id="rId9"/>
    <p:sldId id="345" r:id="rId10"/>
    <p:sldId id="362" r:id="rId11"/>
    <p:sldId id="330" r:id="rId12"/>
    <p:sldId id="347" r:id="rId13"/>
    <p:sldId id="331" r:id="rId14"/>
    <p:sldId id="349" r:id="rId15"/>
    <p:sldId id="348" r:id="rId16"/>
    <p:sldId id="308" r:id="rId17"/>
    <p:sldId id="327" r:id="rId18"/>
    <p:sldId id="309" r:id="rId19"/>
    <p:sldId id="350" r:id="rId20"/>
    <p:sldId id="326" r:id="rId21"/>
    <p:sldId id="343" r:id="rId22"/>
    <p:sldId id="307" r:id="rId23"/>
    <p:sldId id="303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9F4"/>
    <a:srgbClr val="0033CC"/>
    <a:srgbClr val="FF00FF"/>
    <a:srgbClr val="0066FF"/>
    <a:srgbClr val="56B5DA"/>
    <a:srgbClr val="FFFEEF"/>
    <a:srgbClr val="FFCC99"/>
    <a:srgbClr val="FFFFFF"/>
    <a:srgbClr val="7F7F7F"/>
    <a:srgbClr val="273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62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e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7.wmf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3928" y="1510422"/>
            <a:ext cx="5040560" cy="182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2</a:t>
            </a:r>
            <a:r>
              <a:rPr lang="zh-CN" altLang="en-US" sz="4000" b="1" dirty="0">
                <a:solidFill>
                  <a:schemeClr val="accent1"/>
                </a:solidFill>
              </a:rPr>
              <a:t>课时 三角形内角的平分线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224" y="167822"/>
            <a:ext cx="5971778" cy="492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证明：如图，过点</a:t>
            </a:r>
            <a:r>
              <a:rPr lang="en-US" altLang="zh-CN" sz="2400" b="1" i="1" dirty="0">
                <a:solidFill>
                  <a:srgbClr val="FF0000"/>
                </a:solidFill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</a:rPr>
              <a:t>分别作</a:t>
            </a:r>
            <a:r>
              <a:rPr lang="en-US" altLang="zh-CN" sz="2400" b="1" i="1" dirty="0">
                <a:solidFill>
                  <a:srgbClr val="FF0000"/>
                </a:solidFill>
              </a:rPr>
              <a:t>PD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PE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PF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，垂足分别为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BM</a:t>
            </a:r>
            <a:r>
              <a:rPr lang="zh-CN" altLang="en-US" sz="2400" b="1" dirty="0">
                <a:solidFill>
                  <a:srgbClr val="FF0000"/>
                </a:solidFill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的角平分线，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PD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PE</a:t>
            </a:r>
            <a:r>
              <a:rPr lang="zh-CN" altLang="en-US" sz="2400" b="1" dirty="0">
                <a:solidFill>
                  <a:srgbClr val="FF0000"/>
                </a:solidFill>
              </a:rPr>
              <a:t>（角平分线上的点到这个角的两边的距离相等）。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同理，</a:t>
            </a:r>
            <a:r>
              <a:rPr lang="en-US" altLang="zh-CN" sz="2400" b="1" i="1" dirty="0">
                <a:solidFill>
                  <a:srgbClr val="FF0000"/>
                </a:solidFill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PF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PD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PF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∴点</a:t>
            </a:r>
            <a:r>
              <a:rPr lang="en-US" altLang="zh-CN" sz="2400" b="1" i="1" dirty="0">
                <a:solidFill>
                  <a:srgbClr val="FF0000"/>
                </a:solidFill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</a:rPr>
              <a:t>在∠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的平分线上（在一个角的内部，到角的两边距离相等的点在这个角的平分线上），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即   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的平分线经过点</a:t>
            </a:r>
            <a:r>
              <a:rPr lang="en-US" altLang="zh-CN" sz="2400" b="1" i="1" dirty="0">
                <a:solidFill>
                  <a:srgbClr val="FF0000"/>
                </a:solidFill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4" name="组合 72"/>
          <p:cNvGrpSpPr/>
          <p:nvPr/>
        </p:nvGrpSpPr>
        <p:grpSpPr>
          <a:xfrm>
            <a:off x="5940152" y="442395"/>
            <a:ext cx="2754313" cy="2173288"/>
            <a:chOff x="5909263" y="2163500"/>
            <a:chExt cx="2753649" cy="2173269"/>
          </a:xfrm>
        </p:grpSpPr>
        <p:sp>
          <p:nvSpPr>
            <p:cNvPr id="5" name="等腰三角形 1"/>
            <p:cNvSpPr/>
            <p:nvPr/>
          </p:nvSpPr>
          <p:spPr>
            <a:xfrm>
              <a:off x="6120350" y="2617521"/>
              <a:ext cx="2180699" cy="1292214"/>
            </a:xfrm>
            <a:custGeom>
              <a:avLst/>
              <a:gdLst>
                <a:gd name="connsiteX0" fmla="*/ 0 w 2333767"/>
                <a:gd name="connsiteY0" fmla="*/ 1734119 h 1734119"/>
                <a:gd name="connsiteX1" fmla="*/ 1166884 w 2333767"/>
                <a:gd name="connsiteY1" fmla="*/ 0 h 1734119"/>
                <a:gd name="connsiteX2" fmla="*/ 2333767 w 2333767"/>
                <a:gd name="connsiteY2" fmla="*/ 1734119 h 1734119"/>
                <a:gd name="connsiteX3" fmla="*/ 0 w 2333767"/>
                <a:gd name="connsiteY3" fmla="*/ 1734119 h 1734119"/>
                <a:gd name="connsiteX0-1" fmla="*/ 0 w 2333767"/>
                <a:gd name="connsiteY0-2" fmla="*/ 1549874 h 1549874"/>
                <a:gd name="connsiteX1-3" fmla="*/ 1740090 w 2333767"/>
                <a:gd name="connsiteY1-4" fmla="*/ 0 h 1549874"/>
                <a:gd name="connsiteX2-5" fmla="*/ 2333767 w 2333767"/>
                <a:gd name="connsiteY2-6" fmla="*/ 1549874 h 1549874"/>
                <a:gd name="connsiteX3-7" fmla="*/ 0 w 2333767"/>
                <a:gd name="connsiteY3-8" fmla="*/ 1549874 h 1549874"/>
                <a:gd name="connsiteX0-9" fmla="*/ 0 w 2333767"/>
                <a:gd name="connsiteY0-10" fmla="*/ 1392925 h 1392925"/>
                <a:gd name="connsiteX1-11" fmla="*/ 1760561 w 2333767"/>
                <a:gd name="connsiteY1-12" fmla="*/ 0 h 1392925"/>
                <a:gd name="connsiteX2-13" fmla="*/ 2333767 w 2333767"/>
                <a:gd name="connsiteY2-14" fmla="*/ 1392925 h 1392925"/>
                <a:gd name="connsiteX3-15" fmla="*/ 0 w 2333767"/>
                <a:gd name="connsiteY3-16" fmla="*/ 1392925 h 1392925"/>
                <a:gd name="connsiteX0-17" fmla="*/ 0 w 2333767"/>
                <a:gd name="connsiteY0-18" fmla="*/ 1369113 h 1369113"/>
                <a:gd name="connsiteX1-19" fmla="*/ 1960586 w 2333767"/>
                <a:gd name="connsiteY1-20" fmla="*/ 0 h 1369113"/>
                <a:gd name="connsiteX2-21" fmla="*/ 2333767 w 2333767"/>
                <a:gd name="connsiteY2-22" fmla="*/ 1369113 h 1369113"/>
                <a:gd name="connsiteX3-23" fmla="*/ 0 w 2333767"/>
                <a:gd name="connsiteY3-24" fmla="*/ 1369113 h 1369113"/>
                <a:gd name="connsiteX0-25" fmla="*/ 0 w 2333767"/>
                <a:gd name="connsiteY0-26" fmla="*/ 1209569 h 1209569"/>
                <a:gd name="connsiteX1-27" fmla="*/ 2058218 w 2333767"/>
                <a:gd name="connsiteY1-28" fmla="*/ 0 h 1209569"/>
                <a:gd name="connsiteX2-29" fmla="*/ 2333767 w 2333767"/>
                <a:gd name="connsiteY2-30" fmla="*/ 1209569 h 1209569"/>
                <a:gd name="connsiteX3-31" fmla="*/ 0 w 2333767"/>
                <a:gd name="connsiteY3-32" fmla="*/ 1209569 h 1209569"/>
                <a:gd name="connsiteX0-33" fmla="*/ 0 w 2333767"/>
                <a:gd name="connsiteY0-34" fmla="*/ 1195281 h 1195281"/>
                <a:gd name="connsiteX1-35" fmla="*/ 1781993 w 2333767"/>
                <a:gd name="connsiteY1-36" fmla="*/ 0 h 1195281"/>
                <a:gd name="connsiteX2-37" fmla="*/ 2333767 w 2333767"/>
                <a:gd name="connsiteY2-38" fmla="*/ 1195281 h 1195281"/>
                <a:gd name="connsiteX3-39" fmla="*/ 0 w 2333767"/>
                <a:gd name="connsiteY3-40" fmla="*/ 1195281 h 1195281"/>
                <a:gd name="connsiteX0-41" fmla="*/ 0 w 2333767"/>
                <a:gd name="connsiteY0-42" fmla="*/ 1292912 h 1292912"/>
                <a:gd name="connsiteX1-43" fmla="*/ 2082031 w 2333767"/>
                <a:gd name="connsiteY1-44" fmla="*/ 0 h 1292912"/>
                <a:gd name="connsiteX2-45" fmla="*/ 2333767 w 2333767"/>
                <a:gd name="connsiteY2-46" fmla="*/ 1292912 h 1292912"/>
                <a:gd name="connsiteX3-47" fmla="*/ 0 w 2333767"/>
                <a:gd name="connsiteY3-48" fmla="*/ 1292912 h 12929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33767" h="1292912">
                  <a:moveTo>
                    <a:pt x="0" y="1292912"/>
                  </a:moveTo>
                  <a:lnTo>
                    <a:pt x="2082031" y="0"/>
                  </a:lnTo>
                  <a:lnTo>
                    <a:pt x="2333767" y="1292912"/>
                  </a:lnTo>
                  <a:lnTo>
                    <a:pt x="0" y="129291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" name="直接连接符 5"/>
            <p:cNvCxnSpPr>
              <a:stCxn id="5" idx="0"/>
              <a:endCxn id="5" idx="0"/>
            </p:cNvCxnSpPr>
            <p:nvPr/>
          </p:nvCxnSpPr>
          <p:spPr>
            <a:xfrm>
              <a:off x="6120350" y="39097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0"/>
            </p:cNvCxnSpPr>
            <p:nvPr/>
          </p:nvCxnSpPr>
          <p:spPr>
            <a:xfrm flipV="1">
              <a:off x="6120350" y="3308077"/>
              <a:ext cx="2058491" cy="601658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/>
            <p:cNvCxnSpPr>
              <a:stCxn id="5" idx="2"/>
            </p:cNvCxnSpPr>
            <p:nvPr/>
          </p:nvCxnSpPr>
          <p:spPr>
            <a:xfrm flipH="1" flipV="1">
              <a:off x="7236093" y="3181078"/>
              <a:ext cx="1064956" cy="728657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7793172" y="2163500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09263" y="3839886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272481" y="3741461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07479" y="2933430"/>
              <a:ext cx="371385" cy="4968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43924" y="2887394"/>
              <a:ext cx="458677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69469" y="2787382"/>
              <a:ext cx="407889" cy="4968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72"/>
          <p:cNvGrpSpPr/>
          <p:nvPr/>
        </p:nvGrpSpPr>
        <p:grpSpPr>
          <a:xfrm>
            <a:off x="6136049" y="879235"/>
            <a:ext cx="2459330" cy="1759309"/>
            <a:chOff x="6120350" y="2604462"/>
            <a:chExt cx="2458737" cy="175929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120350" y="3909735"/>
              <a:ext cx="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661440" y="3446189"/>
              <a:ext cx="0" cy="463546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7661440" y="3377927"/>
              <a:ext cx="542794" cy="84137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395587" y="3075152"/>
              <a:ext cx="262941" cy="382943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矩形 70"/>
            <p:cNvSpPr/>
            <p:nvPr/>
          </p:nvSpPr>
          <p:spPr>
            <a:xfrm rot="10800000">
              <a:off x="7652763" y="3795436"/>
              <a:ext cx="125382" cy="114299"/>
            </a:xfrm>
            <a:custGeom>
              <a:avLst/>
              <a:gdLst>
                <a:gd name="connsiteX0" fmla="*/ 0 w 124526"/>
                <a:gd name="connsiteY0" fmla="*/ 0 h 114300"/>
                <a:gd name="connsiteX1" fmla="*/ 124526 w 124526"/>
                <a:gd name="connsiteY1" fmla="*/ 0 h 114300"/>
                <a:gd name="connsiteX2" fmla="*/ 124526 w 124526"/>
                <a:gd name="connsiteY2" fmla="*/ 114300 h 114300"/>
                <a:gd name="connsiteX3" fmla="*/ 0 w 124526"/>
                <a:gd name="connsiteY3" fmla="*/ 114300 h 114300"/>
                <a:gd name="connsiteX4" fmla="*/ 0 w 124526"/>
                <a:gd name="connsiteY4" fmla="*/ 0 h 114300"/>
                <a:gd name="connsiteX0-1" fmla="*/ 124526 w 215966"/>
                <a:gd name="connsiteY0-2" fmla="*/ 0 h 114300"/>
                <a:gd name="connsiteX1-3" fmla="*/ 124526 w 215966"/>
                <a:gd name="connsiteY1-4" fmla="*/ 114300 h 114300"/>
                <a:gd name="connsiteX2-5" fmla="*/ 0 w 215966"/>
                <a:gd name="connsiteY2-6" fmla="*/ 114300 h 114300"/>
                <a:gd name="connsiteX3-7" fmla="*/ 0 w 215966"/>
                <a:gd name="connsiteY3-8" fmla="*/ 0 h 114300"/>
                <a:gd name="connsiteX4-9" fmla="*/ 215966 w 215966"/>
                <a:gd name="connsiteY4-10" fmla="*/ 91440 h 114300"/>
                <a:gd name="connsiteX0-11" fmla="*/ 124526 w 124526"/>
                <a:gd name="connsiteY0-12" fmla="*/ 0 h 114300"/>
                <a:gd name="connsiteX1-13" fmla="*/ 124526 w 124526"/>
                <a:gd name="connsiteY1-14" fmla="*/ 114300 h 114300"/>
                <a:gd name="connsiteX2-15" fmla="*/ 0 w 124526"/>
                <a:gd name="connsiteY2-16" fmla="*/ 114300 h 114300"/>
                <a:gd name="connsiteX3-17" fmla="*/ 0 w 124526"/>
                <a:gd name="connsiteY3-18" fmla="*/ 0 h 114300"/>
                <a:gd name="connsiteX0-19" fmla="*/ 124526 w 124526"/>
                <a:gd name="connsiteY0-20" fmla="*/ 114300 h 114300"/>
                <a:gd name="connsiteX1-21" fmla="*/ 0 w 124526"/>
                <a:gd name="connsiteY1-22" fmla="*/ 114300 h 114300"/>
                <a:gd name="connsiteX2-23" fmla="*/ 0 w 124526"/>
                <a:gd name="connsiteY2-24" fmla="*/ 0 h 114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4526" h="114300">
                  <a:moveTo>
                    <a:pt x="124526" y="114300"/>
                  </a:moveTo>
                  <a:lnTo>
                    <a:pt x="0" y="11430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矩形 70"/>
            <p:cNvSpPr/>
            <p:nvPr/>
          </p:nvSpPr>
          <p:spPr>
            <a:xfrm rot="14155268">
              <a:off x="7407191" y="3032860"/>
              <a:ext cx="123824" cy="114272"/>
            </a:xfrm>
            <a:custGeom>
              <a:avLst/>
              <a:gdLst>
                <a:gd name="connsiteX0" fmla="*/ 0 w 124526"/>
                <a:gd name="connsiteY0" fmla="*/ 0 h 114300"/>
                <a:gd name="connsiteX1" fmla="*/ 124526 w 124526"/>
                <a:gd name="connsiteY1" fmla="*/ 0 h 114300"/>
                <a:gd name="connsiteX2" fmla="*/ 124526 w 124526"/>
                <a:gd name="connsiteY2" fmla="*/ 114300 h 114300"/>
                <a:gd name="connsiteX3" fmla="*/ 0 w 124526"/>
                <a:gd name="connsiteY3" fmla="*/ 114300 h 114300"/>
                <a:gd name="connsiteX4" fmla="*/ 0 w 124526"/>
                <a:gd name="connsiteY4" fmla="*/ 0 h 114300"/>
                <a:gd name="connsiteX0-1" fmla="*/ 124526 w 215966"/>
                <a:gd name="connsiteY0-2" fmla="*/ 0 h 114300"/>
                <a:gd name="connsiteX1-3" fmla="*/ 124526 w 215966"/>
                <a:gd name="connsiteY1-4" fmla="*/ 114300 h 114300"/>
                <a:gd name="connsiteX2-5" fmla="*/ 0 w 215966"/>
                <a:gd name="connsiteY2-6" fmla="*/ 114300 h 114300"/>
                <a:gd name="connsiteX3-7" fmla="*/ 0 w 215966"/>
                <a:gd name="connsiteY3-8" fmla="*/ 0 h 114300"/>
                <a:gd name="connsiteX4-9" fmla="*/ 215966 w 215966"/>
                <a:gd name="connsiteY4-10" fmla="*/ 91440 h 114300"/>
                <a:gd name="connsiteX0-11" fmla="*/ 124526 w 124526"/>
                <a:gd name="connsiteY0-12" fmla="*/ 0 h 114300"/>
                <a:gd name="connsiteX1-13" fmla="*/ 124526 w 124526"/>
                <a:gd name="connsiteY1-14" fmla="*/ 114300 h 114300"/>
                <a:gd name="connsiteX2-15" fmla="*/ 0 w 124526"/>
                <a:gd name="connsiteY2-16" fmla="*/ 114300 h 114300"/>
                <a:gd name="connsiteX3-17" fmla="*/ 0 w 124526"/>
                <a:gd name="connsiteY3-18" fmla="*/ 0 h 114300"/>
                <a:gd name="connsiteX0-19" fmla="*/ 124526 w 124526"/>
                <a:gd name="connsiteY0-20" fmla="*/ 114300 h 114300"/>
                <a:gd name="connsiteX1-21" fmla="*/ 0 w 124526"/>
                <a:gd name="connsiteY1-22" fmla="*/ 114300 h 114300"/>
                <a:gd name="connsiteX2-23" fmla="*/ 0 w 124526"/>
                <a:gd name="connsiteY2-24" fmla="*/ 0 h 114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4526" h="114300">
                  <a:moveTo>
                    <a:pt x="124526" y="114300"/>
                  </a:moveTo>
                  <a:lnTo>
                    <a:pt x="0" y="11430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70"/>
            <p:cNvSpPr/>
            <p:nvPr/>
          </p:nvSpPr>
          <p:spPr>
            <a:xfrm rot="21158991">
              <a:off x="8098375" y="3393650"/>
              <a:ext cx="123795" cy="114299"/>
            </a:xfrm>
            <a:custGeom>
              <a:avLst/>
              <a:gdLst>
                <a:gd name="connsiteX0" fmla="*/ 0 w 124526"/>
                <a:gd name="connsiteY0" fmla="*/ 0 h 114300"/>
                <a:gd name="connsiteX1" fmla="*/ 124526 w 124526"/>
                <a:gd name="connsiteY1" fmla="*/ 0 h 114300"/>
                <a:gd name="connsiteX2" fmla="*/ 124526 w 124526"/>
                <a:gd name="connsiteY2" fmla="*/ 114300 h 114300"/>
                <a:gd name="connsiteX3" fmla="*/ 0 w 124526"/>
                <a:gd name="connsiteY3" fmla="*/ 114300 h 114300"/>
                <a:gd name="connsiteX4" fmla="*/ 0 w 124526"/>
                <a:gd name="connsiteY4" fmla="*/ 0 h 114300"/>
                <a:gd name="connsiteX0-1" fmla="*/ 124526 w 215966"/>
                <a:gd name="connsiteY0-2" fmla="*/ 0 h 114300"/>
                <a:gd name="connsiteX1-3" fmla="*/ 124526 w 215966"/>
                <a:gd name="connsiteY1-4" fmla="*/ 114300 h 114300"/>
                <a:gd name="connsiteX2-5" fmla="*/ 0 w 215966"/>
                <a:gd name="connsiteY2-6" fmla="*/ 114300 h 114300"/>
                <a:gd name="connsiteX3-7" fmla="*/ 0 w 215966"/>
                <a:gd name="connsiteY3-8" fmla="*/ 0 h 114300"/>
                <a:gd name="connsiteX4-9" fmla="*/ 215966 w 215966"/>
                <a:gd name="connsiteY4-10" fmla="*/ 91440 h 114300"/>
                <a:gd name="connsiteX0-11" fmla="*/ 124526 w 124526"/>
                <a:gd name="connsiteY0-12" fmla="*/ 0 h 114300"/>
                <a:gd name="connsiteX1-13" fmla="*/ 124526 w 124526"/>
                <a:gd name="connsiteY1-14" fmla="*/ 114300 h 114300"/>
                <a:gd name="connsiteX2-15" fmla="*/ 0 w 124526"/>
                <a:gd name="connsiteY2-16" fmla="*/ 114300 h 114300"/>
                <a:gd name="connsiteX3-17" fmla="*/ 0 w 124526"/>
                <a:gd name="connsiteY3-18" fmla="*/ 0 h 114300"/>
                <a:gd name="connsiteX0-19" fmla="*/ 124526 w 124526"/>
                <a:gd name="connsiteY0-20" fmla="*/ 114300 h 114300"/>
                <a:gd name="connsiteX1-21" fmla="*/ 0 w 124526"/>
                <a:gd name="connsiteY1-22" fmla="*/ 114300 h 114300"/>
                <a:gd name="connsiteX2-23" fmla="*/ 0 w 124526"/>
                <a:gd name="connsiteY2-24" fmla="*/ 0 h 114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4526" h="114300">
                  <a:moveTo>
                    <a:pt x="124526" y="114300"/>
                  </a:moveTo>
                  <a:lnTo>
                    <a:pt x="0" y="11430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66226" y="3866872"/>
              <a:ext cx="390431" cy="49688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88656" y="3161392"/>
              <a:ext cx="390431" cy="49688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99317" y="2604462"/>
              <a:ext cx="407889" cy="49688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02981" y="2954856"/>
            <a:ext cx="2880230" cy="2008396"/>
            <a:chOff x="5994605" y="2788189"/>
            <a:chExt cx="2880230" cy="2008396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4605" y="2788189"/>
              <a:ext cx="2880230" cy="2008396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6139280" y="3116801"/>
              <a:ext cx="2691719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三角形的三条角平分线相交于一点，并且这一点到三条边的距离相等。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11914" y="3144154"/>
            <a:ext cx="4993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i="1" dirty="0">
                <a:solidFill>
                  <a:srgbClr val="0000FF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0000FF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0000FF"/>
                </a:solidFill>
              </a:rPr>
              <a:t>ABC </a:t>
            </a:r>
            <a:r>
              <a:rPr lang="en-US" altLang="zh-CN" sz="2400" b="1" dirty="0">
                <a:solidFill>
                  <a:srgbClr val="0000FF"/>
                </a:solidFill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</a:rPr>
              <a:t>   S</a:t>
            </a:r>
            <a:r>
              <a:rPr lang="zh-CN" altLang="en-US" sz="2400" b="1" baseline="-25000" dirty="0">
                <a:solidFill>
                  <a:srgbClr val="0000FF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0000FF"/>
                </a:solidFill>
              </a:rPr>
              <a:t>AOB   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en-US" altLang="zh-CN" sz="2400" b="1" i="1" dirty="0">
                <a:solidFill>
                  <a:srgbClr val="0000FF"/>
                </a:solidFill>
              </a:rPr>
              <a:t>   S</a:t>
            </a:r>
            <a:r>
              <a:rPr lang="zh-CN" altLang="en-US" sz="2400" b="1" baseline="-25000" dirty="0">
                <a:solidFill>
                  <a:srgbClr val="0000FF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0000FF"/>
                </a:solidFill>
              </a:rPr>
              <a:t>BOC   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en-US" altLang="zh-CN" sz="2400" b="1" i="1" dirty="0">
                <a:solidFill>
                  <a:srgbClr val="0000FF"/>
                </a:solidFill>
              </a:rPr>
              <a:t>   S</a:t>
            </a:r>
            <a:r>
              <a:rPr lang="zh-CN" altLang="en-US" sz="2400" b="1" baseline="-25000" dirty="0">
                <a:solidFill>
                  <a:srgbClr val="0000FF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0000FF"/>
                </a:solidFill>
              </a:rPr>
              <a:t>AOC 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箭头: 下 17"/>
          <p:cNvSpPr/>
          <p:nvPr/>
        </p:nvSpPr>
        <p:spPr>
          <a:xfrm>
            <a:off x="2252082" y="3677922"/>
            <a:ext cx="243911" cy="368116"/>
          </a:xfrm>
          <a:prstGeom prst="downArrow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79712" y="4183353"/>
            <a:ext cx="9409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2400" b="1" i="1">
                <a:solidFill>
                  <a:srgbClr val="0000FF"/>
                </a:solidFill>
              </a:rPr>
              <a:t>AB</a:t>
            </a:r>
            <a:r>
              <a:rPr lang="en-US" altLang="zh-CN" sz="2400" b="1" dirty="0">
                <a:solidFill>
                  <a:srgbClr val="0000FF"/>
                </a:solidFill>
              </a:rPr>
              <a:t>·</a:t>
            </a:r>
            <a:r>
              <a:rPr lang="en-US" altLang="zh-CN" sz="2400" b="1" i="1" dirty="0">
                <a:solidFill>
                  <a:srgbClr val="0000FF"/>
                </a:solidFill>
              </a:rPr>
              <a:t>OE</a:t>
            </a:r>
            <a:endParaRPr lang="zh-CN" alt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7380" y="4169513"/>
            <a:ext cx="95859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2400" b="1" i="1">
                <a:solidFill>
                  <a:srgbClr val="0000FF"/>
                </a:solidFill>
              </a:rPr>
              <a:t>BC</a:t>
            </a:r>
            <a:r>
              <a:rPr lang="en-US" altLang="zh-CN" sz="2400" b="1" dirty="0">
                <a:solidFill>
                  <a:srgbClr val="0000FF"/>
                </a:solidFill>
              </a:rPr>
              <a:t>·</a:t>
            </a:r>
            <a:r>
              <a:rPr lang="en-US" altLang="zh-CN" sz="2400" b="1" i="1" dirty="0">
                <a:solidFill>
                  <a:srgbClr val="0000FF"/>
                </a:solidFill>
              </a:rPr>
              <a:t>OD</a:t>
            </a:r>
            <a:endParaRPr lang="zh-CN" altLang="en-US" sz="2400" b="1" i="1" dirty="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5173" y="4155673"/>
            <a:ext cx="94096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2400" b="1" i="1">
                <a:solidFill>
                  <a:srgbClr val="0000FF"/>
                </a:solidFill>
              </a:rPr>
              <a:t>AC</a:t>
            </a:r>
            <a:r>
              <a:rPr lang="en-US" altLang="zh-CN" sz="2400" b="1" dirty="0">
                <a:solidFill>
                  <a:srgbClr val="0000FF"/>
                </a:solidFill>
              </a:rPr>
              <a:t>·</a:t>
            </a:r>
            <a:r>
              <a:rPr lang="en-US" altLang="zh-CN" sz="2400" b="1" i="1" dirty="0">
                <a:solidFill>
                  <a:srgbClr val="0000FF"/>
                </a:solidFill>
              </a:rPr>
              <a:t>OF</a:t>
            </a:r>
            <a:endParaRPr lang="zh-CN" altLang="en-US" sz="2400" b="1" i="1" dirty="0">
              <a:solidFill>
                <a:srgbClr val="0000FF"/>
              </a:solidFill>
            </a:endParaRPr>
          </a:p>
        </p:txBody>
      </p:sp>
      <p:sp>
        <p:nvSpPr>
          <p:cNvPr id="4" name="箭头: 下 21"/>
          <p:cNvSpPr/>
          <p:nvPr/>
        </p:nvSpPr>
        <p:spPr>
          <a:xfrm>
            <a:off x="3582649" y="3677922"/>
            <a:ext cx="243911" cy="368116"/>
          </a:xfrm>
          <a:prstGeom prst="downArrow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箭头: 下 22"/>
          <p:cNvSpPr/>
          <p:nvPr/>
        </p:nvSpPr>
        <p:spPr>
          <a:xfrm>
            <a:off x="4913216" y="3677922"/>
            <a:ext cx="243911" cy="368116"/>
          </a:xfrm>
          <a:prstGeom prst="downArrow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539648" y="2395035"/>
            <a:ext cx="297036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2400" b="1">
                <a:solidFill>
                  <a:srgbClr val="0000FF"/>
                </a:solidFill>
              </a:rPr>
              <a:t>=     (</a:t>
            </a:r>
            <a:r>
              <a:rPr lang="en-US" altLang="zh-CN" sz="2400" b="1" i="1" dirty="0">
                <a:solidFill>
                  <a:srgbClr val="0000FF"/>
                </a:solidFill>
              </a:rPr>
              <a:t>AB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en-US" altLang="zh-CN" sz="2400" b="1" i="1" dirty="0">
                <a:solidFill>
                  <a:srgbClr val="0000FF"/>
                </a:solidFill>
              </a:rPr>
              <a:t>BC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en-US" altLang="zh-CN" sz="2400" b="1" i="1" dirty="0">
                <a:solidFill>
                  <a:srgbClr val="0000FF"/>
                </a:solidFill>
              </a:rPr>
              <a:t>AC</a:t>
            </a:r>
            <a:r>
              <a:rPr lang="en-US" altLang="zh-CN" sz="2400" b="1" dirty="0">
                <a:solidFill>
                  <a:srgbClr val="0000FF"/>
                </a:solidFill>
              </a:rPr>
              <a:t>)·</a:t>
            </a:r>
            <a:r>
              <a:rPr lang="en-US" altLang="zh-CN" sz="2400" b="1" i="1" dirty="0">
                <a:solidFill>
                  <a:srgbClr val="0000FF"/>
                </a:solidFill>
              </a:rPr>
              <a:t>OD</a:t>
            </a:r>
            <a:endParaRPr lang="zh-CN" altLang="en-US" sz="24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63688" y="2142856"/>
          <a:ext cx="2762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1" imgW="269240" imgH="833755" progId="Equation.DSMT4">
                  <p:embed/>
                </p:oleObj>
              </mc:Choice>
              <mc:Fallback>
                <p:oleObj name="Equation" r:id="rId1" imgW="269240" imgH="833755" progId="Equation.DSMT4">
                  <p:embed/>
                  <p:pic>
                    <p:nvPicPr>
                      <p:cNvPr id="0" name="图片 4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3688" y="2142856"/>
                        <a:ext cx="2762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703487" y="3929869"/>
          <a:ext cx="2762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3" imgW="269240" imgH="833755" progId="Equation.DSMT4">
                  <p:embed/>
                </p:oleObj>
              </mc:Choice>
              <mc:Fallback>
                <p:oleObj name="Equation" r:id="rId3" imgW="269240" imgH="833755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03487" y="3929869"/>
                        <a:ext cx="2762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3131840" y="3929869"/>
          <a:ext cx="2762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4" imgW="269240" imgH="833755" progId="Equation.DSMT4">
                  <p:embed/>
                </p:oleObj>
              </mc:Choice>
              <mc:Fallback>
                <p:oleObj name="Equation" r:id="rId4" imgW="269240" imgH="833755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1840" y="3929869"/>
                        <a:ext cx="2762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4616248" y="3929869"/>
          <a:ext cx="2762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5" imgW="269240" imgH="833755" progId="Equation.DSMT4">
                  <p:embed/>
                </p:oleObj>
              </mc:Choice>
              <mc:Fallback>
                <p:oleObj name="Equation" r:id="rId5" imgW="269240" imgH="833755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6248" y="3929869"/>
                        <a:ext cx="2762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360" y="657225"/>
            <a:ext cx="8116570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 </a:t>
            </a:r>
            <a:r>
              <a:rPr lang="zh-CN" altLang="en-US" sz="2800" b="1" dirty="0">
                <a:latin typeface="+mj-lt"/>
                <a:ea typeface="+mj-ea"/>
              </a:rPr>
              <a:t>如图，已知△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的周长是</a:t>
            </a:r>
            <a:r>
              <a:rPr lang="en-US" altLang="zh-CN" sz="2800" b="1" dirty="0">
                <a:latin typeface="+mj-lt"/>
                <a:ea typeface="+mj-ea"/>
              </a:rPr>
              <a:t>20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BO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CO</a:t>
            </a:r>
            <a:r>
              <a:rPr lang="zh-CN" altLang="en-US" sz="2800" b="1" dirty="0">
                <a:latin typeface="+mj-lt"/>
                <a:ea typeface="+mj-ea"/>
              </a:rPr>
              <a:t>分别平分∠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和∠</a:t>
            </a:r>
            <a:r>
              <a:rPr lang="en-US" altLang="zh-CN" sz="2800" b="1" i="1" dirty="0">
                <a:latin typeface="+mj-lt"/>
                <a:ea typeface="+mj-ea"/>
              </a:rPr>
              <a:t>ACB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OD</a:t>
            </a:r>
            <a:r>
              <a:rPr lang="zh-CN" altLang="en-US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，且</a:t>
            </a:r>
            <a:r>
              <a:rPr lang="en-US" altLang="zh-CN" sz="2800" b="1" i="1" dirty="0">
                <a:latin typeface="+mj-lt"/>
                <a:ea typeface="+mj-ea"/>
              </a:rPr>
              <a:t>OD</a:t>
            </a:r>
            <a:r>
              <a:rPr lang="en-US" altLang="zh-CN" sz="2800" b="1" dirty="0">
                <a:latin typeface="+mj-lt"/>
                <a:ea typeface="+mj-ea"/>
              </a:rPr>
              <a:t>=3</a:t>
            </a:r>
            <a:r>
              <a:rPr lang="zh-CN" altLang="en-US" sz="2800" b="1" dirty="0">
                <a:latin typeface="+mj-lt"/>
                <a:ea typeface="+mj-ea"/>
              </a:rPr>
              <a:t>，则△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的面积是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549" y="1727957"/>
            <a:ext cx="2661424" cy="28818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6828562" y="2341104"/>
            <a:ext cx="1767918" cy="1227484"/>
            <a:chOff x="6828562" y="2341104"/>
            <a:chExt cx="1767918" cy="1227484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7687592" y="2341104"/>
              <a:ext cx="216024" cy="1224136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6828562" y="2857348"/>
              <a:ext cx="855314" cy="711240"/>
              <a:chOff x="8295279" y="2061196"/>
              <a:chExt cx="855314" cy="71124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8687662" y="2434448"/>
                <a:ext cx="462931" cy="337988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4" name="矩形 70"/>
              <p:cNvSpPr/>
              <p:nvPr/>
            </p:nvSpPr>
            <p:spPr>
              <a:xfrm rot="18400342">
                <a:off x="8633717" y="2456589"/>
                <a:ext cx="125412" cy="114300"/>
              </a:xfrm>
              <a:custGeom>
                <a:avLst/>
                <a:gdLst>
                  <a:gd name="connsiteX0" fmla="*/ 0 w 124526"/>
                  <a:gd name="connsiteY0" fmla="*/ 0 h 114300"/>
                  <a:gd name="connsiteX1" fmla="*/ 124526 w 124526"/>
                  <a:gd name="connsiteY1" fmla="*/ 0 h 114300"/>
                  <a:gd name="connsiteX2" fmla="*/ 124526 w 124526"/>
                  <a:gd name="connsiteY2" fmla="*/ 114300 h 114300"/>
                  <a:gd name="connsiteX3" fmla="*/ 0 w 124526"/>
                  <a:gd name="connsiteY3" fmla="*/ 114300 h 114300"/>
                  <a:gd name="connsiteX4" fmla="*/ 0 w 124526"/>
                  <a:gd name="connsiteY4" fmla="*/ 0 h 114300"/>
                  <a:gd name="connsiteX0-1" fmla="*/ 124526 w 215966"/>
                  <a:gd name="connsiteY0-2" fmla="*/ 0 h 114300"/>
                  <a:gd name="connsiteX1-3" fmla="*/ 124526 w 215966"/>
                  <a:gd name="connsiteY1-4" fmla="*/ 114300 h 114300"/>
                  <a:gd name="connsiteX2-5" fmla="*/ 0 w 215966"/>
                  <a:gd name="connsiteY2-6" fmla="*/ 114300 h 114300"/>
                  <a:gd name="connsiteX3-7" fmla="*/ 0 w 215966"/>
                  <a:gd name="connsiteY3-8" fmla="*/ 0 h 114300"/>
                  <a:gd name="connsiteX4-9" fmla="*/ 215966 w 215966"/>
                  <a:gd name="connsiteY4-10" fmla="*/ 91440 h 114300"/>
                  <a:gd name="connsiteX0-11" fmla="*/ 124526 w 124526"/>
                  <a:gd name="connsiteY0-12" fmla="*/ 0 h 114300"/>
                  <a:gd name="connsiteX1-13" fmla="*/ 124526 w 124526"/>
                  <a:gd name="connsiteY1-14" fmla="*/ 114300 h 114300"/>
                  <a:gd name="connsiteX2-15" fmla="*/ 0 w 124526"/>
                  <a:gd name="connsiteY2-16" fmla="*/ 114300 h 114300"/>
                  <a:gd name="connsiteX3-17" fmla="*/ 0 w 124526"/>
                  <a:gd name="connsiteY3-18" fmla="*/ 0 h 114300"/>
                  <a:gd name="connsiteX0-19" fmla="*/ 124526 w 124526"/>
                  <a:gd name="connsiteY0-20" fmla="*/ 114300 h 114300"/>
                  <a:gd name="connsiteX1-21" fmla="*/ 0 w 124526"/>
                  <a:gd name="connsiteY1-22" fmla="*/ 114300 h 114300"/>
                  <a:gd name="connsiteX2-23" fmla="*/ 0 w 124526"/>
                  <a:gd name="connsiteY2-24" fmla="*/ 0 h 114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4526" h="114300">
                    <a:moveTo>
                      <a:pt x="124526" y="114300"/>
                    </a:moveTo>
                    <a:lnTo>
                      <a:pt x="0" y="11430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295279" y="2061196"/>
                <a:ext cx="390525" cy="496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E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683876" y="3053369"/>
              <a:ext cx="912604" cy="511872"/>
              <a:chOff x="7440891" y="2257217"/>
              <a:chExt cx="912604" cy="51187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7440891" y="2586086"/>
                <a:ext cx="563905" cy="183003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矩形 70"/>
              <p:cNvSpPr/>
              <p:nvPr/>
            </p:nvSpPr>
            <p:spPr>
              <a:xfrm rot="20337466">
                <a:off x="7876248" y="2621101"/>
                <a:ext cx="125412" cy="114300"/>
              </a:xfrm>
              <a:custGeom>
                <a:avLst/>
                <a:gdLst>
                  <a:gd name="connsiteX0" fmla="*/ 0 w 124526"/>
                  <a:gd name="connsiteY0" fmla="*/ 0 h 114300"/>
                  <a:gd name="connsiteX1" fmla="*/ 124526 w 124526"/>
                  <a:gd name="connsiteY1" fmla="*/ 0 h 114300"/>
                  <a:gd name="connsiteX2" fmla="*/ 124526 w 124526"/>
                  <a:gd name="connsiteY2" fmla="*/ 114300 h 114300"/>
                  <a:gd name="connsiteX3" fmla="*/ 0 w 124526"/>
                  <a:gd name="connsiteY3" fmla="*/ 114300 h 114300"/>
                  <a:gd name="connsiteX4" fmla="*/ 0 w 124526"/>
                  <a:gd name="connsiteY4" fmla="*/ 0 h 114300"/>
                  <a:gd name="connsiteX0-1" fmla="*/ 124526 w 215966"/>
                  <a:gd name="connsiteY0-2" fmla="*/ 0 h 114300"/>
                  <a:gd name="connsiteX1-3" fmla="*/ 124526 w 215966"/>
                  <a:gd name="connsiteY1-4" fmla="*/ 114300 h 114300"/>
                  <a:gd name="connsiteX2-5" fmla="*/ 0 w 215966"/>
                  <a:gd name="connsiteY2-6" fmla="*/ 114300 h 114300"/>
                  <a:gd name="connsiteX3-7" fmla="*/ 0 w 215966"/>
                  <a:gd name="connsiteY3-8" fmla="*/ 0 h 114300"/>
                  <a:gd name="connsiteX4-9" fmla="*/ 215966 w 215966"/>
                  <a:gd name="connsiteY4-10" fmla="*/ 91440 h 114300"/>
                  <a:gd name="connsiteX0-11" fmla="*/ 124526 w 124526"/>
                  <a:gd name="connsiteY0-12" fmla="*/ 0 h 114300"/>
                  <a:gd name="connsiteX1-13" fmla="*/ 124526 w 124526"/>
                  <a:gd name="connsiteY1-14" fmla="*/ 114300 h 114300"/>
                  <a:gd name="connsiteX2-15" fmla="*/ 0 w 124526"/>
                  <a:gd name="connsiteY2-16" fmla="*/ 114300 h 114300"/>
                  <a:gd name="connsiteX3-17" fmla="*/ 0 w 124526"/>
                  <a:gd name="connsiteY3-18" fmla="*/ 0 h 114300"/>
                  <a:gd name="connsiteX0-19" fmla="*/ 124526 w 124526"/>
                  <a:gd name="connsiteY0-20" fmla="*/ 114300 h 114300"/>
                  <a:gd name="connsiteX1-21" fmla="*/ 0 w 124526"/>
                  <a:gd name="connsiteY1-22" fmla="*/ 114300 h 114300"/>
                  <a:gd name="connsiteX2-23" fmla="*/ 0 w 124526"/>
                  <a:gd name="connsiteY2-24" fmla="*/ 0 h 114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4526" h="114300">
                    <a:moveTo>
                      <a:pt x="124526" y="114300"/>
                    </a:moveTo>
                    <a:lnTo>
                      <a:pt x="0" y="11430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962970" y="2257217"/>
                <a:ext cx="390525" cy="496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F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3419873" y="172795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07692" y="4137167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FF"/>
                </a:solidFill>
              </a:rPr>
              <a:t>OE</a:t>
            </a:r>
            <a:endParaRPr lang="zh-CN" altLang="en-US" sz="2400" b="1" i="1" dirty="0">
              <a:solidFill>
                <a:srgbClr val="FF00FF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26519" y="4123196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FF"/>
                </a:solidFill>
              </a:rPr>
              <a:t>OD</a:t>
            </a:r>
            <a:endParaRPr lang="zh-CN" altLang="en-US" sz="2400" b="1" i="1" dirty="0">
              <a:solidFill>
                <a:srgbClr val="FF00FF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70746" y="410414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FF"/>
                </a:solidFill>
              </a:rPr>
              <a:t>OF</a:t>
            </a:r>
            <a:endParaRPr lang="zh-CN" altLang="en-US" sz="2400" b="1" i="1" dirty="0">
              <a:solidFill>
                <a:srgbClr val="FF00FF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18470" y="462125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FF"/>
                </a:solidFill>
              </a:rPr>
              <a:t>相等</a:t>
            </a:r>
            <a:endParaRPr lang="zh-CN" altLang="en-US" sz="24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/>
      <p:bldP spid="42" grpId="0"/>
      <p:bldP spid="43" grpId="0"/>
      <p:bldP spid="44" grpId="0"/>
      <p:bldP spid="17" grpId="0"/>
      <p:bldP spid="18" grpId="0" bldLvl="0" animBg="1"/>
      <p:bldP spid="19" grpId="0"/>
      <p:bldP spid="2" grpId="0"/>
      <p:bldP spid="3" grpId="0"/>
      <p:bldP spid="4" grpId="0" bldLvl="0" animBg="1"/>
      <p:bldP spid="8" grpId="0" bldLvl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699542"/>
            <a:ext cx="8424936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 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=100°</a:t>
            </a:r>
            <a:r>
              <a:rPr lang="zh-CN" altLang="en-US" sz="2800" b="1" dirty="0">
                <a:latin typeface="+mj-lt"/>
                <a:ea typeface="+mj-ea"/>
              </a:rPr>
              <a:t>，点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内部，且到三边的距离相等，则∠</a:t>
            </a:r>
            <a:r>
              <a:rPr lang="en-US" altLang="zh-CN" sz="2800" b="1" i="1" dirty="0">
                <a:latin typeface="+mj-lt"/>
                <a:ea typeface="+mj-ea"/>
              </a:rPr>
              <a:t>ADC</a:t>
            </a:r>
            <a:r>
              <a:rPr lang="zh-CN" altLang="en-US" sz="2800" b="1" dirty="0">
                <a:latin typeface="+mj-lt"/>
                <a:ea typeface="+mj-ea"/>
              </a:rPr>
              <a:t>的度数是（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A.130°         B.140°        C.150°        D.160°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2284215"/>
            <a:ext cx="3877949" cy="207776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56334" y="125884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552" y="2497114"/>
            <a:ext cx="4841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BAC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BCA</a:t>
            </a:r>
            <a:r>
              <a:rPr lang="en-US" altLang="zh-CN" sz="2400" b="1" dirty="0">
                <a:solidFill>
                  <a:srgbClr val="0000FF"/>
                </a:solidFill>
              </a:rPr>
              <a:t>=180°</a:t>
            </a:r>
            <a:r>
              <a:rPr lang="zh-CN" altLang="en-US" sz="2400" b="1" dirty="0">
                <a:solidFill>
                  <a:srgbClr val="0000FF"/>
                </a:solidFill>
              </a:rPr>
              <a:t>－∠</a:t>
            </a:r>
            <a:r>
              <a:rPr lang="en-US" altLang="zh-CN" sz="2400" b="1" i="1" dirty="0">
                <a:solidFill>
                  <a:srgbClr val="0000FF"/>
                </a:solidFill>
              </a:rPr>
              <a:t>B</a:t>
            </a:r>
            <a:r>
              <a:rPr lang="en-US" altLang="zh-CN" sz="2400" b="1" dirty="0">
                <a:solidFill>
                  <a:srgbClr val="0000FF"/>
                </a:solidFill>
              </a:rPr>
              <a:t>=80°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9552" y="3027445"/>
            <a:ext cx="4956806" cy="113024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DAC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DCA</a:t>
            </a:r>
            <a:r>
              <a:rPr lang="en-US" altLang="zh-CN" sz="2400" b="1">
                <a:solidFill>
                  <a:srgbClr val="0000FF"/>
                </a:solidFill>
              </a:rPr>
              <a:t>=    (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BAC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BCA</a:t>
            </a:r>
            <a:r>
              <a:rPr lang="en-US" altLang="zh-CN" sz="2400" b="1" dirty="0">
                <a:solidFill>
                  <a:srgbClr val="0000FF"/>
                </a:solidFill>
              </a:rPr>
              <a:t>)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</a:rPr>
              <a:t>                           =40°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6122" y="4131150"/>
            <a:ext cx="46474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ADC</a:t>
            </a:r>
            <a:r>
              <a:rPr lang="en-US" altLang="zh-CN" sz="2400" b="1" dirty="0">
                <a:solidFill>
                  <a:srgbClr val="0000FF"/>
                </a:solidFill>
              </a:rPr>
              <a:t>=180°</a:t>
            </a:r>
            <a:r>
              <a:rPr lang="zh-CN" altLang="en-US" sz="2400" b="1" dirty="0">
                <a:solidFill>
                  <a:srgbClr val="0000FF"/>
                </a:solidFill>
              </a:rPr>
              <a:t>－</a:t>
            </a:r>
            <a:r>
              <a:rPr lang="en-US" altLang="zh-CN" sz="2400" b="1" dirty="0">
                <a:solidFill>
                  <a:srgbClr val="0000FF"/>
                </a:solidFill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DAC</a:t>
            </a:r>
            <a:r>
              <a:rPr lang="en-US" altLang="zh-CN" sz="2400" b="1" dirty="0">
                <a:solidFill>
                  <a:srgbClr val="0000FF"/>
                </a:solidFill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DCA</a:t>
            </a:r>
            <a:r>
              <a:rPr lang="en-US" altLang="zh-CN" sz="2400" b="1" dirty="0">
                <a:solidFill>
                  <a:srgbClr val="0000FF"/>
                </a:solidFill>
              </a:rPr>
              <a:t>)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r>
              <a:rPr lang="en-US" altLang="zh-CN" sz="2400" b="1" dirty="0">
                <a:solidFill>
                  <a:srgbClr val="0000FF"/>
                </a:solidFill>
              </a:rPr>
              <a:t>            =140°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22147" y="3003798"/>
          <a:ext cx="240109" cy="737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22147" y="3003798"/>
                        <a:ext cx="240109" cy="737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289654" y="527011"/>
            <a:ext cx="7993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比较三角形三边的垂直平分线和三条角平分线的性质定理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Group 115"/>
          <p:cNvGraphicFramePr>
            <a:graphicFrameLocks noGrp="1"/>
          </p:cNvGraphicFramePr>
          <p:nvPr/>
        </p:nvGraphicFramePr>
        <p:xfrm>
          <a:off x="692150" y="1279525"/>
          <a:ext cx="7559675" cy="3357562"/>
        </p:xfrm>
        <a:graphic>
          <a:graphicData uri="http://schemas.openxmlformats.org/drawingml/2006/table">
            <a:tbl>
              <a:tblPr/>
              <a:tblGrid>
                <a:gridCol w="652325"/>
                <a:gridCol w="2114106"/>
                <a:gridCol w="2641046"/>
                <a:gridCol w="2152198"/>
              </a:tblGrid>
              <a:tr h="5715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三边垂直平分线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三条角平分线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三角形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锐角三角形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交于三角形内一点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交于三角形内一点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钝角三角形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交于三角形外一点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492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直角三角形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交于斜边的中点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15569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交点性质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到三角形三个顶点的距离相等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到三角形三边的距离相等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843558"/>
            <a:ext cx="8334927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 如图，</a:t>
            </a:r>
            <a:r>
              <a:rPr lang="en-US" altLang="zh-CN" sz="2800" b="1" i="1" dirty="0">
                <a:latin typeface="+mj-lt"/>
                <a:ea typeface="+mj-ea"/>
              </a:rPr>
              <a:t>O</a:t>
            </a:r>
            <a:r>
              <a:rPr lang="zh-CN" altLang="en-US" sz="2800" b="1" dirty="0">
                <a:latin typeface="+mj-lt"/>
                <a:ea typeface="+mj-ea"/>
              </a:rPr>
              <a:t>是△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三条角平分线的交点。若△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的三边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CA</a:t>
            </a:r>
            <a:r>
              <a:rPr lang="zh-CN" altLang="en-US" sz="2800" b="1" dirty="0">
                <a:latin typeface="+mj-lt"/>
                <a:ea typeface="+mj-ea"/>
              </a:rPr>
              <a:t>的长分别为</a:t>
            </a:r>
            <a:r>
              <a:rPr lang="en-US" altLang="zh-CN" sz="2800" b="1" dirty="0">
                <a:latin typeface="+mj-lt"/>
                <a:ea typeface="+mj-ea"/>
              </a:rPr>
              <a:t>40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50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60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S</a:t>
            </a:r>
            <a:r>
              <a:rPr lang="zh-CN" altLang="en-US" sz="2800" b="1" baseline="-25000" dirty="0">
                <a:latin typeface="+mj-lt"/>
                <a:ea typeface="+mj-ea"/>
              </a:rPr>
              <a:t>△</a:t>
            </a:r>
            <a:r>
              <a:rPr lang="en-US" altLang="zh-CN" sz="2800" b="1" i="1" baseline="-25000" dirty="0">
                <a:latin typeface="+mj-lt"/>
                <a:ea typeface="+mj-ea"/>
              </a:rPr>
              <a:t>ABO </a:t>
            </a:r>
            <a:r>
              <a:rPr lang="zh-CN" altLang="en-US" sz="2800" b="1" dirty="0">
                <a:latin typeface="+mj-lt"/>
                <a:ea typeface="+mj-ea"/>
              </a:rPr>
              <a:t>：</a:t>
            </a:r>
            <a:r>
              <a:rPr lang="en-US" altLang="zh-CN" sz="2800" b="1" i="1" dirty="0">
                <a:latin typeface="+mj-lt"/>
                <a:ea typeface="+mj-ea"/>
              </a:rPr>
              <a:t>S</a:t>
            </a:r>
            <a:r>
              <a:rPr lang="zh-CN" altLang="en-US" sz="2800" b="1" baseline="-25000" dirty="0">
                <a:latin typeface="+mj-lt"/>
                <a:ea typeface="+mj-ea"/>
              </a:rPr>
              <a:t>△</a:t>
            </a:r>
            <a:r>
              <a:rPr lang="en-US" altLang="zh-CN" sz="2800" b="1" i="1" baseline="-25000" dirty="0">
                <a:latin typeface="+mj-lt"/>
                <a:ea typeface="+mj-ea"/>
              </a:rPr>
              <a:t>BCO </a:t>
            </a:r>
            <a:r>
              <a:rPr lang="zh-CN" altLang="en-US" sz="2800" b="1" dirty="0">
                <a:latin typeface="+mj-lt"/>
                <a:ea typeface="+mj-ea"/>
              </a:rPr>
              <a:t>：</a:t>
            </a:r>
            <a:r>
              <a:rPr lang="en-US" altLang="zh-CN" sz="2800" b="1" i="1" dirty="0">
                <a:latin typeface="+mj-lt"/>
                <a:ea typeface="+mj-ea"/>
              </a:rPr>
              <a:t>S</a:t>
            </a:r>
            <a:r>
              <a:rPr lang="zh-CN" altLang="en-US" sz="2800" b="1" baseline="-25000" dirty="0">
                <a:latin typeface="+mj-lt"/>
                <a:ea typeface="+mj-ea"/>
              </a:rPr>
              <a:t>△</a:t>
            </a:r>
            <a:r>
              <a:rPr lang="en-US" altLang="zh-CN" sz="2800" b="1" i="1" baseline="-25000" dirty="0">
                <a:latin typeface="+mj-lt"/>
                <a:ea typeface="+mj-ea"/>
              </a:rPr>
              <a:t>CAO </a:t>
            </a:r>
            <a:r>
              <a:rPr lang="en-US" altLang="zh-CN" sz="2800" b="1" dirty="0">
                <a:latin typeface="+mj-lt"/>
                <a:ea typeface="+mj-ea"/>
              </a:rPr>
              <a:t>=_________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7191" y="2211710"/>
            <a:ext cx="1322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 : 5 : 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816" y="2936710"/>
            <a:ext cx="3175681" cy="198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8808" y="699542"/>
            <a:ext cx="8424936" cy="3666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如图是一块三角形的草坪，现要在草坪上建一座凉亭供大家休息，要使凉亭到草坪三条边的距离相等，则凉亭的位置应选在（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三条中线的交点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三边的垂直平分线的交点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三条角平分线的交点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三条高所在直线的交点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1736" y="2372920"/>
            <a:ext cx="2692008" cy="15538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11960" y="177966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P43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558" y="573933"/>
            <a:ext cx="7956884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已知：如图，在</a:t>
            </a:r>
            <a:r>
              <a:rPr lang="en-US" altLang="zh-CN" sz="2800" b="1" dirty="0">
                <a:latin typeface="+mj-lt"/>
                <a:ea typeface="+mj-ea"/>
              </a:rPr>
              <a:t>Rt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ACB</a:t>
            </a:r>
            <a:r>
              <a:rPr lang="en-US" altLang="zh-CN" sz="2800" b="1" dirty="0">
                <a:latin typeface="+mj-lt"/>
                <a:ea typeface="+mj-ea"/>
              </a:rPr>
              <a:t>=90°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=60°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CE</a:t>
            </a:r>
            <a:r>
              <a:rPr lang="zh-CN" altLang="en-US" sz="2800" b="1" dirty="0">
                <a:latin typeface="+mj-lt"/>
                <a:ea typeface="+mj-ea"/>
              </a:rPr>
              <a:t>是△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的角平分线，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与</a:t>
            </a:r>
            <a:r>
              <a:rPr lang="en-US" altLang="zh-CN" sz="2800" b="1" i="1" dirty="0">
                <a:latin typeface="+mj-lt"/>
                <a:ea typeface="+mj-ea"/>
              </a:rPr>
              <a:t>CE</a:t>
            </a:r>
            <a:r>
              <a:rPr lang="zh-CN" altLang="en-US" sz="2800" b="1" dirty="0">
                <a:latin typeface="+mj-lt"/>
                <a:ea typeface="+mj-ea"/>
              </a:rPr>
              <a:t>相交于点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FM</a:t>
            </a:r>
            <a:r>
              <a:rPr lang="zh-CN" altLang="en-US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FN</a:t>
            </a:r>
            <a:r>
              <a:rPr lang="zh-CN" altLang="en-US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，垂足分别为</a:t>
            </a:r>
            <a:r>
              <a:rPr lang="en-US" altLang="zh-CN" sz="2800" b="1" i="1" dirty="0">
                <a:latin typeface="+mj-lt"/>
                <a:ea typeface="+mj-ea"/>
              </a:rPr>
              <a:t>M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N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求证：</a:t>
            </a:r>
            <a:r>
              <a:rPr lang="en-US" altLang="zh-CN" sz="2800" b="1" i="1" dirty="0">
                <a:latin typeface="+mj-lt"/>
                <a:ea typeface="+mj-ea"/>
              </a:rPr>
              <a:t>FE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FD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2823279"/>
            <a:ext cx="2737186" cy="17462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2571749"/>
            <a:ext cx="2737186" cy="174628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78407" y="3532805"/>
            <a:ext cx="407484" cy="807140"/>
            <a:chOff x="7732555" y="1958652"/>
            <a:chExt cx="407484" cy="80714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7936297" y="1958652"/>
              <a:ext cx="0" cy="432048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43"/>
            <p:cNvSpPr/>
            <p:nvPr/>
          </p:nvSpPr>
          <p:spPr>
            <a:xfrm rot="10800000">
              <a:off x="7936297" y="2289422"/>
              <a:ext cx="101600" cy="96838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32555" y="2304127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G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34170" y="102708"/>
            <a:ext cx="7875659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证明：如图，过点</a:t>
            </a:r>
            <a:r>
              <a:rPr lang="en-US" altLang="zh-CN" sz="2400" b="1" i="1" dirty="0">
                <a:solidFill>
                  <a:srgbClr val="FF0000"/>
                </a:solidFill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</a:rPr>
              <a:t>FG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的角平分线，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相交于点</a:t>
            </a:r>
            <a:r>
              <a:rPr lang="en-US" altLang="zh-CN" sz="2400" b="1" i="1" dirty="0">
                <a:solidFill>
                  <a:srgbClr val="FF0000"/>
                </a:solidFill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</a:rPr>
              <a:t>，且</a:t>
            </a:r>
            <a:r>
              <a:rPr lang="en-US" altLang="zh-CN" sz="2400" b="1" i="1" dirty="0">
                <a:solidFill>
                  <a:srgbClr val="FF0000"/>
                </a:solidFill>
              </a:rPr>
              <a:t>FM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FN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FM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FG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FN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FG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</a:rPr>
              <a:t>=30°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</a:rPr>
              <a:t>=15°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en-US" altLang="zh-CN" sz="2400" b="1" dirty="0">
                <a:solidFill>
                  <a:srgbClr val="FF0000"/>
                </a:solidFill>
              </a:rPr>
              <a:t>=45°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</a:rPr>
              <a:t>=75°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BEC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en-US" altLang="zh-CN" sz="2400" b="1" dirty="0">
                <a:solidFill>
                  <a:srgbClr val="FF0000"/>
                </a:solidFill>
              </a:rPr>
              <a:t>=75°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BEC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FEM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FDN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FEM</a:t>
            </a:r>
            <a:r>
              <a:rPr lang="zh-CN" altLang="en-US" sz="2400" b="1" dirty="0">
                <a:solidFill>
                  <a:srgbClr val="FF0000"/>
                </a:solidFill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FDN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FEM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FDN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EMF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DNF</a:t>
            </a:r>
            <a:r>
              <a:rPr lang="en-US" altLang="zh-CN" sz="2400" b="1" dirty="0">
                <a:solidFill>
                  <a:srgbClr val="FF0000"/>
                </a:solidFill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FM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FN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FEM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FDN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</a:rPr>
              <a:t>）。∴</a:t>
            </a:r>
            <a:r>
              <a:rPr lang="en-US" altLang="zh-CN" sz="2400" b="1" i="1" dirty="0">
                <a:solidFill>
                  <a:srgbClr val="FF0000"/>
                </a:solidFill>
              </a:rPr>
              <a:t>FE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FD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67544" y="267494"/>
            <a:ext cx="7956884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4.</a:t>
            </a:r>
            <a:r>
              <a:rPr lang="zh-CN" altLang="en-US" sz="2400" b="1" dirty="0">
                <a:ea typeface="黑体" panose="02010609060101010101" pitchFamily="49" charset="-122"/>
              </a:rPr>
              <a:t>如图，在△</a:t>
            </a:r>
            <a:r>
              <a:rPr lang="en-US" altLang="zh-CN" sz="2400" b="1" i="1" dirty="0"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ea typeface="黑体" panose="02010609060101010101" pitchFamily="49" charset="-122"/>
              </a:rPr>
              <a:t>=90°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ea typeface="黑体" panose="02010609060101010101" pitchFamily="49" charset="-122"/>
              </a:rPr>
              <a:t>是∠</a:t>
            </a:r>
            <a:r>
              <a:rPr lang="en-US" altLang="zh-CN" sz="2400" b="1" i="1" dirty="0">
                <a:ea typeface="黑体" panose="02010609060101010101" pitchFamily="49" charset="-122"/>
              </a:rPr>
              <a:t>BAC</a:t>
            </a:r>
            <a:r>
              <a:rPr lang="zh-CN" altLang="en-US" sz="2400" b="1" dirty="0">
                <a:ea typeface="黑体" panose="02010609060101010101" pitchFamily="49" charset="-122"/>
              </a:rPr>
              <a:t>的平分线，</a:t>
            </a:r>
            <a:r>
              <a:rPr lang="en-US" altLang="zh-CN" sz="2400" b="1" i="1" dirty="0">
                <a:ea typeface="黑体" panose="02010609060101010101" pitchFamily="49" charset="-122"/>
              </a:rPr>
              <a:t>DE</a:t>
            </a:r>
            <a:r>
              <a:rPr lang="en-US" altLang="zh-CN" sz="2400" b="1" dirty="0"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ea typeface="黑体" panose="02010609060101010101" pitchFamily="49" charset="-122"/>
              </a:rPr>
              <a:t>交</a:t>
            </a:r>
            <a:r>
              <a:rPr lang="en-US" altLang="zh-CN" sz="2400" b="1" i="1" dirty="0"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ea typeface="黑体" panose="02010609060101010101" pitchFamily="49" charset="-122"/>
              </a:rPr>
              <a:t>于</a:t>
            </a:r>
            <a:r>
              <a:rPr lang="en-US" altLang="zh-CN" sz="2400" b="1" i="1" dirty="0"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ea typeface="黑体" panose="02010609060101010101" pitchFamily="49" charset="-122"/>
              </a:rPr>
              <a:t>在</a:t>
            </a:r>
            <a:r>
              <a:rPr lang="en-US" altLang="zh-CN" sz="2400" b="1" i="1" dirty="0"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ea typeface="黑体" panose="02010609060101010101" pitchFamily="49" charset="-122"/>
              </a:rPr>
              <a:t>上，且</a:t>
            </a:r>
            <a:r>
              <a:rPr lang="en-US" altLang="zh-CN" sz="2400" b="1" i="1" dirty="0">
                <a:ea typeface="黑体" panose="02010609060101010101" pitchFamily="49" charset="-122"/>
              </a:rPr>
              <a:t>BD</a:t>
            </a:r>
            <a:r>
              <a:rPr lang="en-US" altLang="zh-CN" sz="2400" b="1" dirty="0"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ea typeface="黑体" panose="02010609060101010101" pitchFamily="49" charset="-122"/>
              </a:rPr>
              <a:t>DF</a:t>
            </a:r>
            <a:r>
              <a:rPr lang="zh-CN" altLang="en-US" sz="2400" b="1" dirty="0">
                <a:ea typeface="黑体" panose="02010609060101010101" pitchFamily="49" charset="-122"/>
              </a:rPr>
              <a:t>。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ea typeface="黑体" panose="02010609060101010101" pitchFamily="49" charset="-122"/>
              </a:rPr>
              <a:t>）求证：</a:t>
            </a:r>
            <a:r>
              <a:rPr lang="en-US" altLang="zh-CN" sz="2400" b="1" i="1" dirty="0">
                <a:ea typeface="黑体" panose="02010609060101010101" pitchFamily="49" charset="-122"/>
              </a:rPr>
              <a:t>CF</a:t>
            </a:r>
            <a:r>
              <a:rPr lang="en-US" altLang="zh-CN" sz="2400" b="1" dirty="0"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ea typeface="黑体" panose="02010609060101010101" pitchFamily="49" charset="-122"/>
              </a:rPr>
              <a:t>EB</a:t>
            </a:r>
            <a:r>
              <a:rPr lang="zh-CN" altLang="en-US" sz="2400" b="1" dirty="0">
                <a:ea typeface="黑体" panose="02010609060101010101" pitchFamily="49" charset="-122"/>
              </a:rPr>
              <a:t>；（</a:t>
            </a:r>
            <a:r>
              <a:rPr lang="en-US" altLang="zh-CN" sz="2400" b="1" dirty="0"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ea typeface="黑体" panose="02010609060101010101" pitchFamily="49" charset="-122"/>
              </a:rPr>
              <a:t>）若</a:t>
            </a:r>
            <a:r>
              <a:rPr lang="en-US" altLang="zh-CN" sz="2400" b="1" i="1" dirty="0">
                <a:ea typeface="黑体" panose="02010609060101010101" pitchFamily="49" charset="-122"/>
              </a:rPr>
              <a:t>CD</a:t>
            </a:r>
            <a:r>
              <a:rPr lang="en-US" altLang="zh-CN" sz="2400" b="1" dirty="0">
                <a:ea typeface="黑体" panose="02010609060101010101" pitchFamily="49" charset="-122"/>
              </a:rPr>
              <a:t>=4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DB</a:t>
            </a:r>
            <a:r>
              <a:rPr lang="en-US" altLang="zh-CN" sz="2400" b="1" dirty="0">
                <a:ea typeface="黑体" panose="02010609060101010101" pitchFamily="49" charset="-122"/>
              </a:rPr>
              <a:t>=5</a:t>
            </a:r>
            <a:r>
              <a:rPr lang="zh-CN" altLang="en-US" sz="2400" b="1" dirty="0">
                <a:ea typeface="黑体" panose="02010609060101010101" pitchFamily="49" charset="-122"/>
              </a:rPr>
              <a:t>，求</a:t>
            </a:r>
            <a:r>
              <a:rPr lang="en-US" altLang="zh-CN" sz="2400" b="1" i="1" dirty="0">
                <a:ea typeface="黑体" panose="02010609060101010101" pitchFamily="49" charset="-122"/>
              </a:rPr>
              <a:t>AF</a:t>
            </a:r>
            <a:r>
              <a:rPr lang="zh-CN" altLang="en-US" sz="2400" b="1" dirty="0">
                <a:ea typeface="黑体" panose="02010609060101010101" pitchFamily="49" charset="-122"/>
              </a:rPr>
              <a:t>的长。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216" y="1995686"/>
            <a:ext cx="2066906" cy="23994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9288" y="1728589"/>
            <a:ext cx="6315378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）证明：∵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是∠</a:t>
            </a:r>
            <a:r>
              <a:rPr lang="en-US" altLang="zh-CN" sz="2400" b="1" i="1" dirty="0">
                <a:solidFill>
                  <a:srgbClr val="FF0000"/>
                </a:solidFill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</a:rPr>
              <a:t>的平分线，</a:t>
            </a:r>
            <a:r>
              <a:rPr lang="en-US" altLang="zh-CN" sz="2400" b="1" i="1" dirty="0">
                <a:solidFill>
                  <a:srgbClr val="FF0000"/>
                </a:solidFill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</a:rPr>
              <a:t>，△</a:t>
            </a:r>
            <a:r>
              <a:rPr lang="en-US" altLang="zh-CN" sz="2400" b="1" i="1" dirty="0">
                <a:solidFill>
                  <a:srgbClr val="FF0000"/>
                </a:solidFill>
              </a:rPr>
              <a:t>CDF</a:t>
            </a:r>
            <a:r>
              <a:rPr lang="zh-CN" altLang="en-US" sz="2400" b="1" dirty="0">
                <a:solidFill>
                  <a:srgbClr val="FF0000"/>
                </a:solidFill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EDB</a:t>
            </a:r>
            <a:r>
              <a:rPr lang="zh-CN" altLang="en-US" sz="2400" b="1" dirty="0">
                <a:solidFill>
                  <a:srgbClr val="FF0000"/>
                </a:solidFill>
              </a:rPr>
              <a:t>是直角三角形。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CDF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EDB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</a:rPr>
              <a:t>DF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CDF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EDB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HL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EB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55576" y="310329"/>
            <a:ext cx="7344410" cy="4521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）解：由（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）可知</a:t>
            </a:r>
            <a:r>
              <a:rPr lang="en-US" altLang="zh-CN" sz="2400" b="1" i="1" dirty="0">
                <a:solidFill>
                  <a:srgbClr val="FF0000"/>
                </a:solidFill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</a:rPr>
              <a:t>EB</a:t>
            </a:r>
            <a:r>
              <a:rPr lang="en-US" altLang="zh-CN" sz="2400" b="1">
                <a:solidFill>
                  <a:srgbClr val="FF0000"/>
                </a:solidFill>
              </a:rPr>
              <a:t>=                       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=9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HL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设</a:t>
            </a:r>
            <a:r>
              <a:rPr lang="en-US" altLang="zh-CN" sz="2400" b="1" i="1" dirty="0">
                <a:solidFill>
                  <a:srgbClr val="FF0000"/>
                </a:solidFill>
              </a:rPr>
              <a:t>AF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，则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AF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+3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+3+3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中，由勾股定理得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即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+3)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+9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=(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+3+3)</a:t>
            </a:r>
            <a:r>
              <a:rPr lang="en-US" altLang="zh-CN" sz="2400" b="1" baseline="30000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，解得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=9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AF</a:t>
            </a:r>
            <a:r>
              <a:rPr lang="en-US" altLang="zh-CN" sz="2400" b="1" dirty="0">
                <a:solidFill>
                  <a:srgbClr val="FF0000"/>
                </a:solidFill>
              </a:rPr>
              <a:t>=9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339752" y="771550"/>
          <a:ext cx="1714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1" imgW="41148000" imgH="10058400" progId="Equation.DSMT4">
                  <p:embed/>
                </p:oleObj>
              </mc:Choice>
              <mc:Fallback>
                <p:oleObj name="Equation" r:id="rId1" imgW="41148000" imgH="10058400" progId="Equation.DSMT4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9752" y="771550"/>
                        <a:ext cx="17145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232" y="313747"/>
            <a:ext cx="2066906" cy="239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6063" y="1203598"/>
            <a:ext cx="7754856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会证明和运用“</a:t>
            </a:r>
            <a:r>
              <a:rPr lang="zh-CN" altLang="en-US" sz="2800" b="1" dirty="0"/>
              <a:t>三角形的三条角平分线相交于一点，并且这一点到三条边的距离相等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会运用三角形内角的平分线的性质和判定解决问题。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600" y="1569280"/>
            <a:ext cx="2754313" cy="2196149"/>
            <a:chOff x="1619672" y="1275606"/>
            <a:chExt cx="2754313" cy="2196149"/>
          </a:xfrm>
        </p:grpSpPr>
        <p:grpSp>
          <p:nvGrpSpPr>
            <p:cNvPr id="14" name="组合 72"/>
            <p:cNvGrpSpPr/>
            <p:nvPr/>
          </p:nvGrpSpPr>
          <p:grpSpPr>
            <a:xfrm>
              <a:off x="1619672" y="1275606"/>
              <a:ext cx="2754313" cy="2173288"/>
              <a:chOff x="5909263" y="2163500"/>
              <a:chExt cx="2753649" cy="2173269"/>
            </a:xfrm>
          </p:grpSpPr>
          <p:sp>
            <p:nvSpPr>
              <p:cNvPr id="15" name="等腰三角形 1"/>
              <p:cNvSpPr/>
              <p:nvPr/>
            </p:nvSpPr>
            <p:spPr>
              <a:xfrm>
                <a:off x="6120350" y="2617521"/>
                <a:ext cx="2180699" cy="1292214"/>
              </a:xfrm>
              <a:custGeom>
                <a:avLst/>
                <a:gdLst>
                  <a:gd name="connsiteX0" fmla="*/ 0 w 2333767"/>
                  <a:gd name="connsiteY0" fmla="*/ 1734119 h 1734119"/>
                  <a:gd name="connsiteX1" fmla="*/ 1166884 w 2333767"/>
                  <a:gd name="connsiteY1" fmla="*/ 0 h 1734119"/>
                  <a:gd name="connsiteX2" fmla="*/ 2333767 w 2333767"/>
                  <a:gd name="connsiteY2" fmla="*/ 1734119 h 1734119"/>
                  <a:gd name="connsiteX3" fmla="*/ 0 w 2333767"/>
                  <a:gd name="connsiteY3" fmla="*/ 1734119 h 1734119"/>
                  <a:gd name="connsiteX0-1" fmla="*/ 0 w 2333767"/>
                  <a:gd name="connsiteY0-2" fmla="*/ 1549874 h 1549874"/>
                  <a:gd name="connsiteX1-3" fmla="*/ 1740090 w 2333767"/>
                  <a:gd name="connsiteY1-4" fmla="*/ 0 h 1549874"/>
                  <a:gd name="connsiteX2-5" fmla="*/ 2333767 w 2333767"/>
                  <a:gd name="connsiteY2-6" fmla="*/ 1549874 h 1549874"/>
                  <a:gd name="connsiteX3-7" fmla="*/ 0 w 2333767"/>
                  <a:gd name="connsiteY3-8" fmla="*/ 1549874 h 1549874"/>
                  <a:gd name="connsiteX0-9" fmla="*/ 0 w 2333767"/>
                  <a:gd name="connsiteY0-10" fmla="*/ 1392925 h 1392925"/>
                  <a:gd name="connsiteX1-11" fmla="*/ 1760561 w 2333767"/>
                  <a:gd name="connsiteY1-12" fmla="*/ 0 h 1392925"/>
                  <a:gd name="connsiteX2-13" fmla="*/ 2333767 w 2333767"/>
                  <a:gd name="connsiteY2-14" fmla="*/ 1392925 h 1392925"/>
                  <a:gd name="connsiteX3-15" fmla="*/ 0 w 2333767"/>
                  <a:gd name="connsiteY3-16" fmla="*/ 1392925 h 1392925"/>
                  <a:gd name="connsiteX0-17" fmla="*/ 0 w 2333767"/>
                  <a:gd name="connsiteY0-18" fmla="*/ 1369113 h 1369113"/>
                  <a:gd name="connsiteX1-19" fmla="*/ 1960586 w 2333767"/>
                  <a:gd name="connsiteY1-20" fmla="*/ 0 h 1369113"/>
                  <a:gd name="connsiteX2-21" fmla="*/ 2333767 w 2333767"/>
                  <a:gd name="connsiteY2-22" fmla="*/ 1369113 h 1369113"/>
                  <a:gd name="connsiteX3-23" fmla="*/ 0 w 2333767"/>
                  <a:gd name="connsiteY3-24" fmla="*/ 1369113 h 1369113"/>
                  <a:gd name="connsiteX0-25" fmla="*/ 0 w 2333767"/>
                  <a:gd name="connsiteY0-26" fmla="*/ 1209569 h 1209569"/>
                  <a:gd name="connsiteX1-27" fmla="*/ 2058218 w 2333767"/>
                  <a:gd name="connsiteY1-28" fmla="*/ 0 h 1209569"/>
                  <a:gd name="connsiteX2-29" fmla="*/ 2333767 w 2333767"/>
                  <a:gd name="connsiteY2-30" fmla="*/ 1209569 h 1209569"/>
                  <a:gd name="connsiteX3-31" fmla="*/ 0 w 2333767"/>
                  <a:gd name="connsiteY3-32" fmla="*/ 1209569 h 1209569"/>
                  <a:gd name="connsiteX0-33" fmla="*/ 0 w 2333767"/>
                  <a:gd name="connsiteY0-34" fmla="*/ 1195281 h 1195281"/>
                  <a:gd name="connsiteX1-35" fmla="*/ 1781993 w 2333767"/>
                  <a:gd name="connsiteY1-36" fmla="*/ 0 h 1195281"/>
                  <a:gd name="connsiteX2-37" fmla="*/ 2333767 w 2333767"/>
                  <a:gd name="connsiteY2-38" fmla="*/ 1195281 h 1195281"/>
                  <a:gd name="connsiteX3-39" fmla="*/ 0 w 2333767"/>
                  <a:gd name="connsiteY3-40" fmla="*/ 1195281 h 1195281"/>
                  <a:gd name="connsiteX0-41" fmla="*/ 0 w 2333767"/>
                  <a:gd name="connsiteY0-42" fmla="*/ 1292912 h 1292912"/>
                  <a:gd name="connsiteX1-43" fmla="*/ 2082031 w 2333767"/>
                  <a:gd name="connsiteY1-44" fmla="*/ 0 h 1292912"/>
                  <a:gd name="connsiteX2-45" fmla="*/ 2333767 w 2333767"/>
                  <a:gd name="connsiteY2-46" fmla="*/ 1292912 h 1292912"/>
                  <a:gd name="connsiteX3-47" fmla="*/ 0 w 2333767"/>
                  <a:gd name="connsiteY3-48" fmla="*/ 1292912 h 12929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33767" h="1292912">
                    <a:moveTo>
                      <a:pt x="0" y="1292912"/>
                    </a:moveTo>
                    <a:lnTo>
                      <a:pt x="2082031" y="0"/>
                    </a:lnTo>
                    <a:lnTo>
                      <a:pt x="2333767" y="1292912"/>
                    </a:lnTo>
                    <a:lnTo>
                      <a:pt x="0" y="129291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6" name="直接连接符 15"/>
              <p:cNvCxnSpPr>
                <a:stCxn id="15" idx="0"/>
                <a:endCxn id="15" idx="0"/>
              </p:cNvCxnSpPr>
              <p:nvPr/>
            </p:nvCxnSpPr>
            <p:spPr>
              <a:xfrm>
                <a:off x="6120350" y="3909735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0"/>
              </p:cNvCxnSpPr>
              <p:nvPr/>
            </p:nvCxnSpPr>
            <p:spPr>
              <a:xfrm flipV="1">
                <a:off x="6120350" y="3308077"/>
                <a:ext cx="2058491" cy="60165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>
                <a:stCxn id="15" idx="2"/>
              </p:cNvCxnSpPr>
              <p:nvPr/>
            </p:nvCxnSpPr>
            <p:spPr>
              <a:xfrm flipH="1" flipV="1">
                <a:off x="7236093" y="3181078"/>
                <a:ext cx="1064956" cy="728657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7793172" y="2163500"/>
                <a:ext cx="390431" cy="4968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909263" y="3839886"/>
                <a:ext cx="390431" cy="4968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272481" y="3741461"/>
                <a:ext cx="390431" cy="4968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607479" y="2933430"/>
                <a:ext cx="371385" cy="4968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P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143924" y="2887394"/>
                <a:ext cx="458677" cy="4968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M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869469" y="2787382"/>
                <a:ext cx="407889" cy="4968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N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5" name="组合 72"/>
            <p:cNvGrpSpPr/>
            <p:nvPr/>
          </p:nvGrpSpPr>
          <p:grpSpPr>
            <a:xfrm>
              <a:off x="1815569" y="1712446"/>
              <a:ext cx="2459330" cy="1759309"/>
              <a:chOff x="6120350" y="2604462"/>
              <a:chExt cx="2458737" cy="1759294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120350" y="3909735"/>
                <a:ext cx="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7661440" y="3446189"/>
                <a:ext cx="0" cy="463546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7661440" y="3377927"/>
                <a:ext cx="542794" cy="84137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7395587" y="3075152"/>
                <a:ext cx="262941" cy="382943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1" name="矩形 70"/>
              <p:cNvSpPr/>
              <p:nvPr/>
            </p:nvSpPr>
            <p:spPr>
              <a:xfrm rot="10800000">
                <a:off x="7652763" y="3795436"/>
                <a:ext cx="125382" cy="114299"/>
              </a:xfrm>
              <a:custGeom>
                <a:avLst/>
                <a:gdLst>
                  <a:gd name="connsiteX0" fmla="*/ 0 w 124526"/>
                  <a:gd name="connsiteY0" fmla="*/ 0 h 114300"/>
                  <a:gd name="connsiteX1" fmla="*/ 124526 w 124526"/>
                  <a:gd name="connsiteY1" fmla="*/ 0 h 114300"/>
                  <a:gd name="connsiteX2" fmla="*/ 124526 w 124526"/>
                  <a:gd name="connsiteY2" fmla="*/ 114300 h 114300"/>
                  <a:gd name="connsiteX3" fmla="*/ 0 w 124526"/>
                  <a:gd name="connsiteY3" fmla="*/ 114300 h 114300"/>
                  <a:gd name="connsiteX4" fmla="*/ 0 w 124526"/>
                  <a:gd name="connsiteY4" fmla="*/ 0 h 114300"/>
                  <a:gd name="connsiteX0-1" fmla="*/ 124526 w 215966"/>
                  <a:gd name="connsiteY0-2" fmla="*/ 0 h 114300"/>
                  <a:gd name="connsiteX1-3" fmla="*/ 124526 w 215966"/>
                  <a:gd name="connsiteY1-4" fmla="*/ 114300 h 114300"/>
                  <a:gd name="connsiteX2-5" fmla="*/ 0 w 215966"/>
                  <a:gd name="connsiteY2-6" fmla="*/ 114300 h 114300"/>
                  <a:gd name="connsiteX3-7" fmla="*/ 0 w 215966"/>
                  <a:gd name="connsiteY3-8" fmla="*/ 0 h 114300"/>
                  <a:gd name="connsiteX4-9" fmla="*/ 215966 w 215966"/>
                  <a:gd name="connsiteY4-10" fmla="*/ 91440 h 114300"/>
                  <a:gd name="connsiteX0-11" fmla="*/ 124526 w 124526"/>
                  <a:gd name="connsiteY0-12" fmla="*/ 0 h 114300"/>
                  <a:gd name="connsiteX1-13" fmla="*/ 124526 w 124526"/>
                  <a:gd name="connsiteY1-14" fmla="*/ 114300 h 114300"/>
                  <a:gd name="connsiteX2-15" fmla="*/ 0 w 124526"/>
                  <a:gd name="connsiteY2-16" fmla="*/ 114300 h 114300"/>
                  <a:gd name="connsiteX3-17" fmla="*/ 0 w 124526"/>
                  <a:gd name="connsiteY3-18" fmla="*/ 0 h 114300"/>
                  <a:gd name="connsiteX0-19" fmla="*/ 124526 w 124526"/>
                  <a:gd name="connsiteY0-20" fmla="*/ 114300 h 114300"/>
                  <a:gd name="connsiteX1-21" fmla="*/ 0 w 124526"/>
                  <a:gd name="connsiteY1-22" fmla="*/ 114300 h 114300"/>
                  <a:gd name="connsiteX2-23" fmla="*/ 0 w 124526"/>
                  <a:gd name="connsiteY2-24" fmla="*/ 0 h 114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4526" h="114300">
                    <a:moveTo>
                      <a:pt x="124526" y="114300"/>
                    </a:moveTo>
                    <a:lnTo>
                      <a:pt x="0" y="11430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矩形 70"/>
              <p:cNvSpPr/>
              <p:nvPr/>
            </p:nvSpPr>
            <p:spPr>
              <a:xfrm rot="14155268">
                <a:off x="7407191" y="3032860"/>
                <a:ext cx="123824" cy="114272"/>
              </a:xfrm>
              <a:custGeom>
                <a:avLst/>
                <a:gdLst>
                  <a:gd name="connsiteX0" fmla="*/ 0 w 124526"/>
                  <a:gd name="connsiteY0" fmla="*/ 0 h 114300"/>
                  <a:gd name="connsiteX1" fmla="*/ 124526 w 124526"/>
                  <a:gd name="connsiteY1" fmla="*/ 0 h 114300"/>
                  <a:gd name="connsiteX2" fmla="*/ 124526 w 124526"/>
                  <a:gd name="connsiteY2" fmla="*/ 114300 h 114300"/>
                  <a:gd name="connsiteX3" fmla="*/ 0 w 124526"/>
                  <a:gd name="connsiteY3" fmla="*/ 114300 h 114300"/>
                  <a:gd name="connsiteX4" fmla="*/ 0 w 124526"/>
                  <a:gd name="connsiteY4" fmla="*/ 0 h 114300"/>
                  <a:gd name="connsiteX0-1" fmla="*/ 124526 w 215966"/>
                  <a:gd name="connsiteY0-2" fmla="*/ 0 h 114300"/>
                  <a:gd name="connsiteX1-3" fmla="*/ 124526 w 215966"/>
                  <a:gd name="connsiteY1-4" fmla="*/ 114300 h 114300"/>
                  <a:gd name="connsiteX2-5" fmla="*/ 0 w 215966"/>
                  <a:gd name="connsiteY2-6" fmla="*/ 114300 h 114300"/>
                  <a:gd name="connsiteX3-7" fmla="*/ 0 w 215966"/>
                  <a:gd name="connsiteY3-8" fmla="*/ 0 h 114300"/>
                  <a:gd name="connsiteX4-9" fmla="*/ 215966 w 215966"/>
                  <a:gd name="connsiteY4-10" fmla="*/ 91440 h 114300"/>
                  <a:gd name="connsiteX0-11" fmla="*/ 124526 w 124526"/>
                  <a:gd name="connsiteY0-12" fmla="*/ 0 h 114300"/>
                  <a:gd name="connsiteX1-13" fmla="*/ 124526 w 124526"/>
                  <a:gd name="connsiteY1-14" fmla="*/ 114300 h 114300"/>
                  <a:gd name="connsiteX2-15" fmla="*/ 0 w 124526"/>
                  <a:gd name="connsiteY2-16" fmla="*/ 114300 h 114300"/>
                  <a:gd name="connsiteX3-17" fmla="*/ 0 w 124526"/>
                  <a:gd name="connsiteY3-18" fmla="*/ 0 h 114300"/>
                  <a:gd name="connsiteX0-19" fmla="*/ 124526 w 124526"/>
                  <a:gd name="connsiteY0-20" fmla="*/ 114300 h 114300"/>
                  <a:gd name="connsiteX1-21" fmla="*/ 0 w 124526"/>
                  <a:gd name="connsiteY1-22" fmla="*/ 114300 h 114300"/>
                  <a:gd name="connsiteX2-23" fmla="*/ 0 w 124526"/>
                  <a:gd name="connsiteY2-24" fmla="*/ 0 h 114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4526" h="114300">
                    <a:moveTo>
                      <a:pt x="124526" y="114300"/>
                    </a:moveTo>
                    <a:lnTo>
                      <a:pt x="0" y="11430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矩形 70"/>
              <p:cNvSpPr/>
              <p:nvPr/>
            </p:nvSpPr>
            <p:spPr>
              <a:xfrm rot="21158991">
                <a:off x="8098375" y="3393650"/>
                <a:ext cx="123795" cy="114299"/>
              </a:xfrm>
              <a:custGeom>
                <a:avLst/>
                <a:gdLst>
                  <a:gd name="connsiteX0" fmla="*/ 0 w 124526"/>
                  <a:gd name="connsiteY0" fmla="*/ 0 h 114300"/>
                  <a:gd name="connsiteX1" fmla="*/ 124526 w 124526"/>
                  <a:gd name="connsiteY1" fmla="*/ 0 h 114300"/>
                  <a:gd name="connsiteX2" fmla="*/ 124526 w 124526"/>
                  <a:gd name="connsiteY2" fmla="*/ 114300 h 114300"/>
                  <a:gd name="connsiteX3" fmla="*/ 0 w 124526"/>
                  <a:gd name="connsiteY3" fmla="*/ 114300 h 114300"/>
                  <a:gd name="connsiteX4" fmla="*/ 0 w 124526"/>
                  <a:gd name="connsiteY4" fmla="*/ 0 h 114300"/>
                  <a:gd name="connsiteX0-1" fmla="*/ 124526 w 215966"/>
                  <a:gd name="connsiteY0-2" fmla="*/ 0 h 114300"/>
                  <a:gd name="connsiteX1-3" fmla="*/ 124526 w 215966"/>
                  <a:gd name="connsiteY1-4" fmla="*/ 114300 h 114300"/>
                  <a:gd name="connsiteX2-5" fmla="*/ 0 w 215966"/>
                  <a:gd name="connsiteY2-6" fmla="*/ 114300 h 114300"/>
                  <a:gd name="connsiteX3-7" fmla="*/ 0 w 215966"/>
                  <a:gd name="connsiteY3-8" fmla="*/ 0 h 114300"/>
                  <a:gd name="connsiteX4-9" fmla="*/ 215966 w 215966"/>
                  <a:gd name="connsiteY4-10" fmla="*/ 91440 h 114300"/>
                  <a:gd name="connsiteX0-11" fmla="*/ 124526 w 124526"/>
                  <a:gd name="connsiteY0-12" fmla="*/ 0 h 114300"/>
                  <a:gd name="connsiteX1-13" fmla="*/ 124526 w 124526"/>
                  <a:gd name="connsiteY1-14" fmla="*/ 114300 h 114300"/>
                  <a:gd name="connsiteX2-15" fmla="*/ 0 w 124526"/>
                  <a:gd name="connsiteY2-16" fmla="*/ 114300 h 114300"/>
                  <a:gd name="connsiteX3-17" fmla="*/ 0 w 124526"/>
                  <a:gd name="connsiteY3-18" fmla="*/ 0 h 114300"/>
                  <a:gd name="connsiteX0-19" fmla="*/ 124526 w 124526"/>
                  <a:gd name="connsiteY0-20" fmla="*/ 114300 h 114300"/>
                  <a:gd name="connsiteX1-21" fmla="*/ 0 w 124526"/>
                  <a:gd name="connsiteY1-22" fmla="*/ 114300 h 114300"/>
                  <a:gd name="connsiteX2-23" fmla="*/ 0 w 124526"/>
                  <a:gd name="connsiteY2-24" fmla="*/ 0 h 114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4526" h="114300">
                    <a:moveTo>
                      <a:pt x="124526" y="114300"/>
                    </a:moveTo>
                    <a:lnTo>
                      <a:pt x="0" y="11430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466226" y="3866872"/>
                <a:ext cx="390431" cy="496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E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188656" y="3161392"/>
                <a:ext cx="390431" cy="4968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F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7199317" y="2604462"/>
                <a:ext cx="407889" cy="496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D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4338677" y="1621698"/>
            <a:ext cx="4176464" cy="193033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三角形的三条角平分线相交于一点，并且这一点到三条边的距离相等。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93480" y="771550"/>
          <a:ext cx="8145145" cy="4093845"/>
        </p:xfrm>
        <a:graphic>
          <a:graphicData uri="http://schemas.openxmlformats.org/drawingml/2006/table">
            <a:tbl>
              <a:tblPr/>
              <a:tblGrid>
                <a:gridCol w="1181100"/>
                <a:gridCol w="3313430"/>
                <a:gridCol w="3650615"/>
              </a:tblGrid>
              <a:tr h="462280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性质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判定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70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图形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64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已知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条件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结论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文本框 30754"/>
          <p:cNvSpPr txBox="1"/>
          <p:nvPr/>
        </p:nvSpPr>
        <p:spPr>
          <a:xfrm>
            <a:off x="2022744" y="3114065"/>
            <a:ext cx="2808287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30755"/>
          <p:cNvSpPr txBox="1"/>
          <p:nvPr/>
        </p:nvSpPr>
        <p:spPr>
          <a:xfrm>
            <a:off x="2153236" y="3516020"/>
            <a:ext cx="25196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i="1" dirty="0">
                <a:latin typeface="+mj-lt"/>
              </a:rPr>
              <a:t> 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24" name="文本框 30756"/>
          <p:cNvSpPr txBox="1"/>
          <p:nvPr/>
        </p:nvSpPr>
        <p:spPr>
          <a:xfrm>
            <a:off x="2160856" y="3884320"/>
            <a:ext cx="24123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25" name="文本框 30757"/>
          <p:cNvSpPr txBox="1"/>
          <p:nvPr/>
        </p:nvSpPr>
        <p:spPr>
          <a:xfrm>
            <a:off x="2435561" y="4388192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 dirty="0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6" name="文本框 30764"/>
          <p:cNvSpPr txBox="1"/>
          <p:nvPr/>
        </p:nvSpPr>
        <p:spPr>
          <a:xfrm>
            <a:off x="5464260" y="4361903"/>
            <a:ext cx="26657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文本框 30765"/>
          <p:cNvSpPr txBox="1"/>
          <p:nvPr/>
        </p:nvSpPr>
        <p:spPr>
          <a:xfrm>
            <a:off x="5819994" y="3873208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9" name="文本框 30766"/>
          <p:cNvSpPr txBox="1"/>
          <p:nvPr/>
        </p:nvSpPr>
        <p:spPr>
          <a:xfrm>
            <a:off x="5764431" y="3077870"/>
            <a:ext cx="25781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30" name="文本框 30767"/>
          <p:cNvSpPr txBox="1"/>
          <p:nvPr/>
        </p:nvSpPr>
        <p:spPr>
          <a:xfrm>
            <a:off x="5808881" y="3476333"/>
            <a:ext cx="2622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902863" y="1173556"/>
            <a:ext cx="2407139" cy="1975117"/>
            <a:chOff x="6309288" y="2990153"/>
            <a:chExt cx="2407655" cy="1975926"/>
          </a:xfrm>
        </p:grpSpPr>
        <p:grpSp>
          <p:nvGrpSpPr>
            <p:cNvPr id="34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419353" y="1138948"/>
            <a:ext cx="2407139" cy="1975117"/>
            <a:chOff x="6309288" y="2990153"/>
            <a:chExt cx="2407655" cy="1975926"/>
          </a:xfrm>
        </p:grpSpPr>
        <p:grpSp>
          <p:nvGrpSpPr>
            <p:cNvPr id="60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66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611560" y="830765"/>
            <a:ext cx="7792743" cy="213455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如图，在△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800" dirty="0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90°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是△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的角平分线，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，垂足为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）已知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4 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，求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的长；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）求证：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altLang="zh-CN" sz="2800" dirty="0">
              <a:ea typeface="黑体" panose="02010609060101010101" pitchFamily="49" charset="-122"/>
            </a:endParaRPr>
          </a:p>
        </p:txBody>
      </p:sp>
      <p:grpSp>
        <p:nvGrpSpPr>
          <p:cNvPr id="65" name="组合 12291"/>
          <p:cNvGrpSpPr/>
          <p:nvPr/>
        </p:nvGrpSpPr>
        <p:grpSpPr>
          <a:xfrm>
            <a:off x="6156176" y="2562980"/>
            <a:ext cx="2050082" cy="2318574"/>
            <a:chOff x="16" y="-133"/>
            <a:chExt cx="1718" cy="1943"/>
          </a:xfrm>
        </p:grpSpPr>
        <p:sp>
          <p:nvSpPr>
            <p:cNvPr id="66" name="文本框 12292"/>
            <p:cNvSpPr txBox="1"/>
            <p:nvPr/>
          </p:nvSpPr>
          <p:spPr>
            <a:xfrm>
              <a:off x="1129" y="815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" name="文本框 12293"/>
            <p:cNvSpPr txBox="1"/>
            <p:nvPr/>
          </p:nvSpPr>
          <p:spPr>
            <a:xfrm>
              <a:off x="627" y="1500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8" name="文本框 12294"/>
            <p:cNvSpPr txBox="1"/>
            <p:nvPr/>
          </p:nvSpPr>
          <p:spPr>
            <a:xfrm>
              <a:off x="53" y="-133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9" name="文本框 12295"/>
            <p:cNvSpPr txBox="1"/>
            <p:nvPr/>
          </p:nvSpPr>
          <p:spPr>
            <a:xfrm>
              <a:off x="1494" y="1494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0" name="文本框 12296"/>
            <p:cNvSpPr txBox="1"/>
            <p:nvPr/>
          </p:nvSpPr>
          <p:spPr>
            <a:xfrm>
              <a:off x="16" y="1519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" name="直接连接符 12297"/>
            <p:cNvSpPr/>
            <p:nvPr/>
          </p:nvSpPr>
          <p:spPr>
            <a:xfrm>
              <a:off x="237" y="204"/>
              <a:ext cx="529" cy="13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直接连接符 12298"/>
            <p:cNvSpPr/>
            <p:nvPr/>
          </p:nvSpPr>
          <p:spPr>
            <a:xfrm flipV="1">
              <a:off x="768" y="1115"/>
              <a:ext cx="397" cy="43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直接连接符 12299"/>
            <p:cNvSpPr/>
            <p:nvPr/>
          </p:nvSpPr>
          <p:spPr>
            <a:xfrm>
              <a:off x="234" y="1447"/>
              <a:ext cx="11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直接连接符 12300"/>
            <p:cNvSpPr/>
            <p:nvPr/>
          </p:nvSpPr>
          <p:spPr>
            <a:xfrm flipH="1">
              <a:off x="342" y="1443"/>
              <a:ext cx="0" cy="11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直接连接符 12301"/>
            <p:cNvSpPr/>
            <p:nvPr/>
          </p:nvSpPr>
          <p:spPr>
            <a:xfrm rot="360000" flipH="1">
              <a:off x="1003" y="1035"/>
              <a:ext cx="71" cy="10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直接连接符 12302"/>
            <p:cNvSpPr/>
            <p:nvPr/>
          </p:nvSpPr>
          <p:spPr>
            <a:xfrm rot="480000">
              <a:off x="1005" y="1140"/>
              <a:ext cx="94" cy="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直角三角形 12303"/>
            <p:cNvSpPr/>
            <p:nvPr/>
          </p:nvSpPr>
          <p:spPr>
            <a:xfrm>
              <a:off x="237" y="204"/>
              <a:ext cx="1347" cy="1347"/>
            </a:xfrm>
            <a:prstGeom prst="rtTriangl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266924" y="2010184"/>
            <a:ext cx="7797800" cy="168424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BC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=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（等边对等角）。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∵∠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= 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  ×90°=45°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=90°– 45°= 45°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（等角对等边）。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 33"/>
          <p:cNvSpPr>
            <a:spLocks noChangeArrowheads="1"/>
          </p:cNvSpPr>
          <p:nvPr/>
        </p:nvSpPr>
        <p:spPr bwMode="auto">
          <a:xfrm>
            <a:off x="251520" y="3611865"/>
            <a:ext cx="7797800" cy="14204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在等腰直角三角形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BDE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中，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                                                       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（勾股定理</a:t>
            </a:r>
            <a:r>
              <a:rPr lang="zh-CN" altLang="en-US" sz="2400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cm.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3" name="对象 5"/>
          <p:cNvGraphicFramePr>
            <a:graphicFrameLocks noChangeAspect="1"/>
          </p:cNvGraphicFramePr>
          <p:nvPr/>
        </p:nvGraphicFramePr>
        <p:xfrm>
          <a:off x="329216" y="4066687"/>
          <a:ext cx="45529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1" imgW="56083200" imgH="5791200" progId="Equation.DSMT4">
                  <p:embed/>
                </p:oleObj>
              </mc:Choice>
              <mc:Fallback>
                <p:oleObj name="Equation" r:id="rId1" imgW="56083200" imgH="5791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9216" y="4066687"/>
                        <a:ext cx="455295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37"/>
          <p:cNvGraphicFramePr>
            <a:graphicFrameLocks noChangeAspect="1"/>
          </p:cNvGraphicFramePr>
          <p:nvPr/>
        </p:nvGraphicFramePr>
        <p:xfrm>
          <a:off x="3611796" y="4514133"/>
          <a:ext cx="1269365" cy="57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270000" imgH="571500" progId="Equation.DSMT4">
                  <p:embed/>
                </p:oleObj>
              </mc:Choice>
              <mc:Fallback>
                <p:oleObj name="Equation" r:id="rId3" imgW="1270000" imgH="5715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3611796" y="4514133"/>
                        <a:ext cx="1269365" cy="572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33"/>
          <p:cNvSpPr>
            <a:spLocks noChangeArrowheads="1"/>
          </p:cNvSpPr>
          <p:nvPr/>
        </p:nvSpPr>
        <p:spPr bwMode="auto">
          <a:xfrm>
            <a:off x="251520" y="1138471"/>
            <a:ext cx="8726970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）解：∵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是△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的角平分线，</a:t>
            </a:r>
            <a:r>
              <a:rPr lang="en-US" altLang="zh-CN" sz="2400" i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DC</a:t>
            </a:r>
            <a:r>
              <a:rPr lang="en-US" altLang="zh-CN" sz="2400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4 cm(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角平分线上的点到这个角的两边的距离相等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536108" y="2370465"/>
          <a:ext cx="223128" cy="576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6108" y="2370465"/>
                        <a:ext cx="223128" cy="576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364662" y="-1604"/>
            <a:ext cx="7792743" cy="116924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 marL="0" marR="0" lvl="0" indent="0" algn="l" defTabSz="914400" rtl="0" eaLnBrk="0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如图，在△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dirty="0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90°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是△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的角平分线，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，垂足为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）已知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4 cm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，求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的长；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57" name="组合 12291"/>
          <p:cNvGrpSpPr/>
          <p:nvPr/>
        </p:nvGrpSpPr>
        <p:grpSpPr>
          <a:xfrm>
            <a:off x="6703844" y="1902086"/>
            <a:ext cx="2110940" cy="2295901"/>
            <a:chOff x="-35" y="-133"/>
            <a:chExt cx="1769" cy="1924"/>
          </a:xfrm>
        </p:grpSpPr>
        <p:sp>
          <p:nvSpPr>
            <p:cNvPr id="58" name="文本框 12292"/>
            <p:cNvSpPr txBox="1"/>
            <p:nvPr/>
          </p:nvSpPr>
          <p:spPr>
            <a:xfrm>
              <a:off x="1129" y="815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" name="文本框 12293"/>
            <p:cNvSpPr txBox="1"/>
            <p:nvPr/>
          </p:nvSpPr>
          <p:spPr>
            <a:xfrm>
              <a:off x="627" y="1500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0" name="文本框 12294"/>
            <p:cNvSpPr txBox="1"/>
            <p:nvPr/>
          </p:nvSpPr>
          <p:spPr>
            <a:xfrm>
              <a:off x="53" y="-133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" name="文本框 12295"/>
            <p:cNvSpPr txBox="1"/>
            <p:nvPr/>
          </p:nvSpPr>
          <p:spPr>
            <a:xfrm>
              <a:off x="1494" y="1494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" name="文本框 12296"/>
            <p:cNvSpPr txBox="1"/>
            <p:nvPr/>
          </p:nvSpPr>
          <p:spPr>
            <a:xfrm>
              <a:off x="-35" y="1401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3" name="直接连接符 12297"/>
            <p:cNvSpPr/>
            <p:nvPr/>
          </p:nvSpPr>
          <p:spPr>
            <a:xfrm>
              <a:off x="237" y="204"/>
              <a:ext cx="529" cy="13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直接连接符 12298"/>
            <p:cNvSpPr/>
            <p:nvPr/>
          </p:nvSpPr>
          <p:spPr>
            <a:xfrm flipV="1">
              <a:off x="768" y="1115"/>
              <a:ext cx="397" cy="43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直接连接符 12299"/>
            <p:cNvSpPr/>
            <p:nvPr/>
          </p:nvSpPr>
          <p:spPr>
            <a:xfrm>
              <a:off x="234" y="1447"/>
              <a:ext cx="11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直接连接符 12300"/>
            <p:cNvSpPr/>
            <p:nvPr/>
          </p:nvSpPr>
          <p:spPr>
            <a:xfrm flipH="1">
              <a:off x="342" y="1443"/>
              <a:ext cx="0" cy="11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直接连接符 12301"/>
            <p:cNvSpPr/>
            <p:nvPr/>
          </p:nvSpPr>
          <p:spPr>
            <a:xfrm rot="360000" flipH="1">
              <a:off x="1003" y="1035"/>
              <a:ext cx="71" cy="10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直接连接符 12302"/>
            <p:cNvSpPr/>
            <p:nvPr/>
          </p:nvSpPr>
          <p:spPr>
            <a:xfrm rot="480000">
              <a:off x="1005" y="1140"/>
              <a:ext cx="94" cy="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直角三角形 12303"/>
            <p:cNvSpPr/>
            <p:nvPr/>
          </p:nvSpPr>
          <p:spPr>
            <a:xfrm>
              <a:off x="237" y="204"/>
              <a:ext cx="1347" cy="1347"/>
            </a:xfrm>
            <a:prstGeom prst="rtTriangl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5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556655" y="555526"/>
            <a:ext cx="7792743" cy="116924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 marL="0" marR="0" lvl="0" indent="0" algn="l" defTabSz="914400" rtl="0" eaLnBrk="0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如图，在△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dirty="0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90°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是△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的角平分线，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，垂足为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）求证：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12291"/>
          <p:cNvGrpSpPr/>
          <p:nvPr/>
        </p:nvGrpSpPr>
        <p:grpSpPr>
          <a:xfrm>
            <a:off x="6703844" y="1902086"/>
            <a:ext cx="2110940" cy="2295901"/>
            <a:chOff x="-35" y="-133"/>
            <a:chExt cx="1769" cy="1924"/>
          </a:xfrm>
        </p:grpSpPr>
        <p:sp>
          <p:nvSpPr>
            <p:cNvPr id="4" name="文本框 12292"/>
            <p:cNvSpPr txBox="1"/>
            <p:nvPr/>
          </p:nvSpPr>
          <p:spPr>
            <a:xfrm>
              <a:off x="1129" y="815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12293"/>
            <p:cNvSpPr txBox="1"/>
            <p:nvPr/>
          </p:nvSpPr>
          <p:spPr>
            <a:xfrm>
              <a:off x="627" y="1500"/>
              <a:ext cx="28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12294"/>
            <p:cNvSpPr txBox="1"/>
            <p:nvPr/>
          </p:nvSpPr>
          <p:spPr>
            <a:xfrm>
              <a:off x="53" y="-133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12295"/>
            <p:cNvSpPr txBox="1"/>
            <p:nvPr/>
          </p:nvSpPr>
          <p:spPr>
            <a:xfrm>
              <a:off x="1494" y="1494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12296"/>
            <p:cNvSpPr txBox="1"/>
            <p:nvPr/>
          </p:nvSpPr>
          <p:spPr>
            <a:xfrm>
              <a:off x="-35" y="1401"/>
              <a:ext cx="24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" name="直接连接符 12297"/>
            <p:cNvSpPr/>
            <p:nvPr/>
          </p:nvSpPr>
          <p:spPr>
            <a:xfrm>
              <a:off x="237" y="204"/>
              <a:ext cx="529" cy="13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直接连接符 12298"/>
            <p:cNvSpPr/>
            <p:nvPr/>
          </p:nvSpPr>
          <p:spPr>
            <a:xfrm flipV="1">
              <a:off x="768" y="1115"/>
              <a:ext cx="397" cy="43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直接连接符 12299"/>
            <p:cNvSpPr/>
            <p:nvPr/>
          </p:nvSpPr>
          <p:spPr>
            <a:xfrm>
              <a:off x="234" y="1447"/>
              <a:ext cx="115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直接连接符 12300"/>
            <p:cNvSpPr/>
            <p:nvPr/>
          </p:nvSpPr>
          <p:spPr>
            <a:xfrm flipH="1">
              <a:off x="342" y="1443"/>
              <a:ext cx="0" cy="11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直接连接符 12301"/>
            <p:cNvSpPr/>
            <p:nvPr/>
          </p:nvSpPr>
          <p:spPr>
            <a:xfrm rot="360000" flipH="1">
              <a:off x="1003" y="1035"/>
              <a:ext cx="71" cy="10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直接连接符 12302"/>
            <p:cNvSpPr/>
            <p:nvPr/>
          </p:nvSpPr>
          <p:spPr>
            <a:xfrm rot="480000">
              <a:off x="1005" y="1140"/>
              <a:ext cx="94" cy="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直角三角形 12303"/>
            <p:cNvSpPr/>
            <p:nvPr/>
          </p:nvSpPr>
          <p:spPr>
            <a:xfrm>
              <a:off x="237" y="204"/>
              <a:ext cx="1347" cy="1347"/>
            </a:xfrm>
            <a:prstGeom prst="rtTriangl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60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" name="Rectangle 30"/>
          <p:cNvSpPr>
            <a:spLocks noChangeArrowheads="1"/>
          </p:cNvSpPr>
          <p:nvPr/>
        </p:nvSpPr>
        <p:spPr bwMode="auto">
          <a:xfrm>
            <a:off x="631657" y="1827359"/>
            <a:ext cx="7788261" cy="14204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）证明：由（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）的求解过程易知，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Rt△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AED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HL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（全等三角形的对应边相等）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ectangle 30"/>
          <p:cNvSpPr>
            <a:spLocks noChangeArrowheads="1"/>
          </p:cNvSpPr>
          <p:nvPr/>
        </p:nvSpPr>
        <p:spPr bwMode="auto">
          <a:xfrm>
            <a:off x="645875" y="3191327"/>
            <a:ext cx="6421438" cy="9363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∵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CD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  <p:bldP spid="1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0"/>
          <p:cNvSpPr txBox="1"/>
          <p:nvPr/>
        </p:nvSpPr>
        <p:spPr>
          <a:xfrm>
            <a:off x="628650" y="411510"/>
            <a:ext cx="7886700" cy="107696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222267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分别画出下列三角形三个内角的平分线，你发现了什么？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任意多边形 1"/>
          <p:cNvSpPr/>
          <p:nvPr/>
        </p:nvSpPr>
        <p:spPr>
          <a:xfrm>
            <a:off x="815975" y="2041525"/>
            <a:ext cx="1798638" cy="1206500"/>
          </a:xfrm>
          <a:custGeom>
            <a:avLst/>
            <a:gdLst/>
            <a:ahLst/>
            <a:cxnLst>
              <a:cxn ang="0">
                <a:pos x="893445" y="0"/>
              </a:cxn>
              <a:cxn ang="0">
                <a:pos x="0" y="1206500"/>
              </a:cxn>
              <a:cxn ang="0">
                <a:pos x="1798320" y="1206500"/>
              </a:cxn>
              <a:cxn ang="0">
                <a:pos x="893445" y="0"/>
              </a:cxn>
            </a:cxnLst>
            <a:rect l="0" t="0" r="0" b="0"/>
            <a:pathLst>
              <a:path w="1798320" h="1206500">
                <a:moveTo>
                  <a:pt x="893445" y="0"/>
                </a:moveTo>
                <a:lnTo>
                  <a:pt x="0" y="1206500"/>
                </a:lnTo>
                <a:lnTo>
                  <a:pt x="1798320" y="1206500"/>
                </a:lnTo>
                <a:lnTo>
                  <a:pt x="893445" y="0"/>
                </a:ln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任意多边形 2"/>
          <p:cNvSpPr/>
          <p:nvPr/>
        </p:nvSpPr>
        <p:spPr>
          <a:xfrm>
            <a:off x="4059238" y="1919288"/>
            <a:ext cx="1227137" cy="1328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329690"/>
              </a:cxn>
              <a:cxn ang="0">
                <a:pos x="1228090" y="1329690"/>
              </a:cxn>
              <a:cxn ang="0">
                <a:pos x="0" y="0"/>
              </a:cxn>
            </a:cxnLst>
            <a:rect l="0" t="0" r="0" b="0"/>
            <a:pathLst>
              <a:path w="1228090" h="1329690">
                <a:moveTo>
                  <a:pt x="0" y="0"/>
                </a:moveTo>
                <a:lnTo>
                  <a:pt x="0" y="1329690"/>
                </a:lnTo>
                <a:lnTo>
                  <a:pt x="1228090" y="13296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3"/>
          <p:cNvSpPr/>
          <p:nvPr/>
        </p:nvSpPr>
        <p:spPr>
          <a:xfrm>
            <a:off x="6221413" y="1885950"/>
            <a:ext cx="2122487" cy="1362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04875" y="1362710"/>
              </a:cxn>
              <a:cxn ang="0">
                <a:pos x="2122170" y="1362710"/>
              </a:cxn>
              <a:cxn ang="0">
                <a:pos x="0" y="0"/>
              </a:cxn>
            </a:cxnLst>
            <a:rect l="0" t="0" r="0" b="0"/>
            <a:pathLst>
              <a:path w="2122170" h="1362710">
                <a:moveTo>
                  <a:pt x="0" y="0"/>
                </a:moveTo>
                <a:lnTo>
                  <a:pt x="904875" y="1362710"/>
                </a:lnTo>
                <a:lnTo>
                  <a:pt x="2122170" y="136271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" name="直接连接符 7"/>
          <p:cNvCxnSpPr>
            <a:stCxn id="3" idx="1"/>
          </p:cNvCxnSpPr>
          <p:nvPr/>
        </p:nvCxnSpPr>
        <p:spPr>
          <a:xfrm flipV="1">
            <a:off x="815975" y="2354580"/>
            <a:ext cx="1955800" cy="893445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7" name="直接连接符 8"/>
          <p:cNvCxnSpPr/>
          <p:nvPr/>
        </p:nvCxnSpPr>
        <p:spPr>
          <a:xfrm flipV="1">
            <a:off x="1706880" y="2057400"/>
            <a:ext cx="0" cy="168910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8" name="直接连接符 9"/>
          <p:cNvCxnSpPr>
            <a:endCxn id="3" idx="2"/>
          </p:cNvCxnSpPr>
          <p:nvPr/>
        </p:nvCxnSpPr>
        <p:spPr>
          <a:xfrm>
            <a:off x="539750" y="2352675"/>
            <a:ext cx="2074545" cy="89535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9" name="直接连接符 10"/>
          <p:cNvCxnSpPr>
            <a:stCxn id="4" idx="1"/>
          </p:cNvCxnSpPr>
          <p:nvPr/>
        </p:nvCxnSpPr>
        <p:spPr>
          <a:xfrm flipV="1">
            <a:off x="4059555" y="2136775"/>
            <a:ext cx="1304925" cy="111252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0" name="直接连接符 11"/>
          <p:cNvCxnSpPr>
            <a:endCxn id="4" idx="2"/>
          </p:cNvCxnSpPr>
          <p:nvPr/>
        </p:nvCxnSpPr>
        <p:spPr>
          <a:xfrm>
            <a:off x="3348355" y="2435225"/>
            <a:ext cx="1939290" cy="81407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1" name="直接连接符 12"/>
          <p:cNvCxnSpPr/>
          <p:nvPr/>
        </p:nvCxnSpPr>
        <p:spPr>
          <a:xfrm>
            <a:off x="4052570" y="1923415"/>
            <a:ext cx="735330" cy="165354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2" name="直接连接符 13"/>
          <p:cNvCxnSpPr/>
          <p:nvPr/>
        </p:nvCxnSpPr>
        <p:spPr>
          <a:xfrm>
            <a:off x="6228080" y="1906270"/>
            <a:ext cx="1728470" cy="166116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3" name="直接连接符 14"/>
          <p:cNvCxnSpPr>
            <a:endCxn id="5" idx="2"/>
          </p:cNvCxnSpPr>
          <p:nvPr/>
        </p:nvCxnSpPr>
        <p:spPr>
          <a:xfrm>
            <a:off x="5796280" y="2482215"/>
            <a:ext cx="2547620" cy="766445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14" name="直接连接符 15"/>
          <p:cNvCxnSpPr>
            <a:endCxn id="5" idx="1"/>
          </p:cNvCxnSpPr>
          <p:nvPr/>
        </p:nvCxnSpPr>
        <p:spPr>
          <a:xfrm flipH="1">
            <a:off x="7126605" y="1992630"/>
            <a:ext cx="635635" cy="125603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15" name="椭圆 16"/>
          <p:cNvSpPr/>
          <p:nvPr/>
        </p:nvSpPr>
        <p:spPr>
          <a:xfrm>
            <a:off x="1637665" y="2759393"/>
            <a:ext cx="134938" cy="134937"/>
          </a:xfrm>
          <a:prstGeom prst="ellipse">
            <a:avLst/>
          </a:prstGeom>
          <a:solidFill>
            <a:srgbClr val="0066FF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17"/>
          <p:cNvSpPr/>
          <p:nvPr/>
        </p:nvSpPr>
        <p:spPr>
          <a:xfrm>
            <a:off x="4408486" y="2826861"/>
            <a:ext cx="134938" cy="134937"/>
          </a:xfrm>
          <a:prstGeom prst="ellipse">
            <a:avLst/>
          </a:prstGeom>
          <a:solidFill>
            <a:srgbClr val="0066FF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8"/>
          <p:cNvSpPr/>
          <p:nvPr/>
        </p:nvSpPr>
        <p:spPr>
          <a:xfrm>
            <a:off x="7214076" y="2860517"/>
            <a:ext cx="134937" cy="134937"/>
          </a:xfrm>
          <a:prstGeom prst="ellipse">
            <a:avLst/>
          </a:prstGeom>
          <a:solidFill>
            <a:srgbClr val="0066FF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24"/>
          <p:cNvSpPr txBox="1"/>
          <p:nvPr/>
        </p:nvSpPr>
        <p:spPr>
          <a:xfrm>
            <a:off x="301943" y="4130040"/>
            <a:ext cx="8540115" cy="521970"/>
          </a:xfrm>
          <a:prstGeom prst="rect">
            <a:avLst/>
          </a:prstGeom>
          <a:solidFill>
            <a:srgbClr val="E7F9F4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发现：</a:t>
            </a:r>
            <a:r>
              <a:rPr lang="zh-CN" altLang="en-US" sz="2800" b="1" dirty="0">
                <a:latin typeface="+mn-ea"/>
                <a:sym typeface="Arial" panose="020B0604020202020204" pitchFamily="34" charset="0"/>
              </a:rPr>
              <a:t>三角形的三条角平分线相交于三角形内的</a:t>
            </a:r>
            <a:r>
              <a:rPr lang="zh-CN" altLang="en-US" sz="2800" b="1" dirty="0">
                <a:latin typeface="+mn-ea"/>
                <a:sym typeface="Arial" panose="020B0604020202020204" pitchFamily="34" charset="0"/>
              </a:rPr>
              <a:t>一点。</a:t>
            </a:r>
            <a:endParaRPr lang="en-US" altLang="zh-CN" sz="2800" b="1" dirty="0">
              <a:latin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539750" y="1885950"/>
            <a:ext cx="7804150" cy="1860550"/>
            <a:chOff x="850" y="2970"/>
            <a:chExt cx="12290" cy="2930"/>
          </a:xfrm>
        </p:grpSpPr>
        <p:sp>
          <p:nvSpPr>
            <p:cNvPr id="3" name="任意多边形 1"/>
            <p:cNvSpPr/>
            <p:nvPr/>
          </p:nvSpPr>
          <p:spPr>
            <a:xfrm>
              <a:off x="1285" y="3215"/>
              <a:ext cx="2833" cy="1900"/>
            </a:xfrm>
            <a:custGeom>
              <a:avLst/>
              <a:gdLst/>
              <a:ahLst/>
              <a:cxnLst>
                <a:cxn ang="0">
                  <a:pos x="893445" y="0"/>
                </a:cxn>
                <a:cxn ang="0">
                  <a:pos x="0" y="1206500"/>
                </a:cxn>
                <a:cxn ang="0">
                  <a:pos x="1798320" y="1206500"/>
                </a:cxn>
                <a:cxn ang="0">
                  <a:pos x="893445" y="0"/>
                </a:cxn>
              </a:cxnLst>
              <a:rect l="0" t="0" r="0" b="0"/>
              <a:pathLst>
                <a:path w="1798320" h="1206500">
                  <a:moveTo>
                    <a:pt x="893445" y="0"/>
                  </a:moveTo>
                  <a:lnTo>
                    <a:pt x="0" y="1206500"/>
                  </a:lnTo>
                  <a:lnTo>
                    <a:pt x="1798320" y="1206500"/>
                  </a:lnTo>
                  <a:lnTo>
                    <a:pt x="893445" y="0"/>
                  </a:lnTo>
                  <a:close/>
                </a:path>
              </a:pathLst>
            </a:cu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任意多边形 2"/>
            <p:cNvSpPr/>
            <p:nvPr/>
          </p:nvSpPr>
          <p:spPr>
            <a:xfrm>
              <a:off x="6393" y="3023"/>
              <a:ext cx="1932" cy="20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29690"/>
                </a:cxn>
                <a:cxn ang="0">
                  <a:pos x="1228090" y="1329690"/>
                </a:cxn>
                <a:cxn ang="0">
                  <a:pos x="0" y="0"/>
                </a:cxn>
              </a:cxnLst>
              <a:rect l="0" t="0" r="0" b="0"/>
              <a:pathLst>
                <a:path w="1228090" h="1329690">
                  <a:moveTo>
                    <a:pt x="0" y="0"/>
                  </a:moveTo>
                  <a:lnTo>
                    <a:pt x="0" y="1329690"/>
                  </a:lnTo>
                  <a:lnTo>
                    <a:pt x="1228090" y="1329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任意多边形 3"/>
            <p:cNvSpPr/>
            <p:nvPr/>
          </p:nvSpPr>
          <p:spPr>
            <a:xfrm>
              <a:off x="9798" y="2970"/>
              <a:ext cx="3342" cy="21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4875" y="1362710"/>
                </a:cxn>
                <a:cxn ang="0">
                  <a:pos x="2122170" y="1362710"/>
                </a:cxn>
                <a:cxn ang="0">
                  <a:pos x="0" y="0"/>
                </a:cxn>
              </a:cxnLst>
              <a:rect l="0" t="0" r="0" b="0"/>
              <a:pathLst>
                <a:path w="2122170" h="1362710">
                  <a:moveTo>
                    <a:pt x="0" y="0"/>
                  </a:moveTo>
                  <a:lnTo>
                    <a:pt x="904875" y="1362710"/>
                  </a:lnTo>
                  <a:lnTo>
                    <a:pt x="2122170" y="1362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cxnSp>
          <p:nvCxnSpPr>
            <p:cNvPr id="6" name="直接连接符 7"/>
            <p:cNvCxnSpPr>
              <a:stCxn id="3" idx="1"/>
            </p:cNvCxnSpPr>
            <p:nvPr/>
          </p:nvCxnSpPr>
          <p:spPr>
            <a:xfrm flipV="1">
              <a:off x="1285" y="3708"/>
              <a:ext cx="3080" cy="140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7" name="直接连接符 8"/>
            <p:cNvCxnSpPr/>
            <p:nvPr/>
          </p:nvCxnSpPr>
          <p:spPr>
            <a:xfrm flipV="1">
              <a:off x="2688" y="3240"/>
              <a:ext cx="0" cy="266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8" name="直接连接符 9"/>
            <p:cNvCxnSpPr>
              <a:endCxn id="3" idx="2"/>
            </p:cNvCxnSpPr>
            <p:nvPr/>
          </p:nvCxnSpPr>
          <p:spPr>
            <a:xfrm>
              <a:off x="850" y="3705"/>
              <a:ext cx="3267" cy="141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9" name="直接连接符 10"/>
            <p:cNvCxnSpPr>
              <a:stCxn id="4" idx="1"/>
            </p:cNvCxnSpPr>
            <p:nvPr/>
          </p:nvCxnSpPr>
          <p:spPr>
            <a:xfrm flipV="1">
              <a:off x="6393" y="3365"/>
              <a:ext cx="2055" cy="175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10" name="直接连接符 11"/>
            <p:cNvCxnSpPr>
              <a:endCxn id="4" idx="2"/>
            </p:cNvCxnSpPr>
            <p:nvPr/>
          </p:nvCxnSpPr>
          <p:spPr>
            <a:xfrm>
              <a:off x="5273" y="3835"/>
              <a:ext cx="3054" cy="128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11" name="直接连接符 12"/>
            <p:cNvCxnSpPr/>
            <p:nvPr/>
          </p:nvCxnSpPr>
          <p:spPr>
            <a:xfrm>
              <a:off x="6382" y="3029"/>
              <a:ext cx="1158" cy="260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12" name="直接连接符 13"/>
            <p:cNvCxnSpPr/>
            <p:nvPr/>
          </p:nvCxnSpPr>
          <p:spPr>
            <a:xfrm>
              <a:off x="9808" y="3002"/>
              <a:ext cx="2722" cy="26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13" name="直接连接符 14"/>
            <p:cNvCxnSpPr>
              <a:endCxn id="5" idx="2"/>
            </p:cNvCxnSpPr>
            <p:nvPr/>
          </p:nvCxnSpPr>
          <p:spPr>
            <a:xfrm>
              <a:off x="9128" y="3909"/>
              <a:ext cx="4012" cy="120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14" name="直接连接符 15"/>
            <p:cNvCxnSpPr>
              <a:endCxn id="5" idx="1"/>
            </p:cNvCxnSpPr>
            <p:nvPr/>
          </p:nvCxnSpPr>
          <p:spPr>
            <a:xfrm flipH="1">
              <a:off x="11223" y="3138"/>
              <a:ext cx="1001" cy="197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sp>
          <p:nvSpPr>
            <p:cNvPr id="15" name="椭圆 16"/>
            <p:cNvSpPr/>
            <p:nvPr/>
          </p:nvSpPr>
          <p:spPr>
            <a:xfrm>
              <a:off x="2579" y="4346"/>
              <a:ext cx="213" cy="212"/>
            </a:xfrm>
            <a:prstGeom prst="ellipse">
              <a:avLst/>
            </a:prstGeom>
            <a:solidFill>
              <a:srgbClr val="0066FF"/>
            </a:solidFill>
            <a:ln w="9525" cap="flat" cmpd="sng">
              <a:noFill/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椭圆 17"/>
            <p:cNvSpPr/>
            <p:nvPr/>
          </p:nvSpPr>
          <p:spPr>
            <a:xfrm>
              <a:off x="6942" y="4452"/>
              <a:ext cx="213" cy="212"/>
            </a:xfrm>
            <a:prstGeom prst="ellipse">
              <a:avLst/>
            </a:prstGeom>
            <a:solidFill>
              <a:srgbClr val="0066FF"/>
            </a:solidFill>
            <a:ln w="9525" cap="flat" cmpd="sng">
              <a:noFill/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椭圆 18"/>
            <p:cNvSpPr/>
            <p:nvPr/>
          </p:nvSpPr>
          <p:spPr>
            <a:xfrm>
              <a:off x="11361" y="4505"/>
              <a:ext cx="212" cy="212"/>
            </a:xfrm>
            <a:prstGeom prst="ellipse">
              <a:avLst/>
            </a:prstGeom>
            <a:solidFill>
              <a:srgbClr val="0066FF"/>
            </a:solidFill>
            <a:ln w="9525" cap="flat" cmpd="sng">
              <a:noFill/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30"/>
          <p:cNvSpPr txBox="1"/>
          <p:nvPr/>
        </p:nvSpPr>
        <p:spPr>
          <a:xfrm>
            <a:off x="628650" y="411510"/>
            <a:ext cx="7886700" cy="107696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活动</a:t>
            </a:r>
            <a:r>
              <a:rPr lang="en-US" altLang="zh-CN" sz="2800" b="1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分别过交点作三角形三边的垂线，用刻度尺量一量每组垂线段，你发现了什么？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35874" y="2475353"/>
            <a:ext cx="378784" cy="345892"/>
            <a:chOff x="391077" y="2714001"/>
            <a:chExt cx="378784" cy="345892"/>
          </a:xfrm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391077" y="2753998"/>
              <a:ext cx="378784" cy="305895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矩形 43"/>
            <p:cNvSpPr/>
            <p:nvPr/>
          </p:nvSpPr>
          <p:spPr>
            <a:xfrm rot="13067951">
              <a:off x="441471" y="2714001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4081429">
            <a:off x="1766801" y="2479394"/>
            <a:ext cx="272757" cy="395864"/>
            <a:chOff x="566598" y="2618705"/>
            <a:chExt cx="272757" cy="395864"/>
          </a:xfrm>
        </p:grpSpPr>
        <p:cxnSp>
          <p:nvCxnSpPr>
            <p:cNvPr id="26" name="直接连接符 25"/>
            <p:cNvCxnSpPr/>
            <p:nvPr/>
          </p:nvCxnSpPr>
          <p:spPr>
            <a:xfrm rot="17518571" flipV="1">
              <a:off x="519875" y="2695089"/>
              <a:ext cx="375565" cy="263395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矩形 43"/>
            <p:cNvSpPr/>
            <p:nvPr/>
          </p:nvSpPr>
          <p:spPr>
            <a:xfrm rot="20588644">
              <a:off x="566598" y="2618705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1472537">
            <a:off x="1706380" y="2834695"/>
            <a:ext cx="128507" cy="425820"/>
            <a:chOff x="598962" y="2626598"/>
            <a:chExt cx="128507" cy="425820"/>
          </a:xfrm>
        </p:grpSpPr>
        <p:cxnSp>
          <p:nvCxnSpPr>
            <p:cNvPr id="29" name="直接连接符 28"/>
            <p:cNvCxnSpPr/>
            <p:nvPr/>
          </p:nvCxnSpPr>
          <p:spPr>
            <a:xfrm rot="10127463">
              <a:off x="727469" y="2626598"/>
              <a:ext cx="0" cy="425820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矩形 43"/>
            <p:cNvSpPr/>
            <p:nvPr/>
          </p:nvSpPr>
          <p:spPr>
            <a:xfrm rot="20927463">
              <a:off x="598962" y="2652837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45385" y="2791020"/>
            <a:ext cx="430928" cy="102199"/>
            <a:chOff x="338933" y="2957695"/>
            <a:chExt cx="430928" cy="102199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338933" y="3050249"/>
              <a:ext cx="430928" cy="9645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矩形 43"/>
            <p:cNvSpPr/>
            <p:nvPr/>
          </p:nvSpPr>
          <p:spPr>
            <a:xfrm rot="10800000">
              <a:off x="338933" y="2957695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4081429">
            <a:off x="4487153" y="2628824"/>
            <a:ext cx="248863" cy="282621"/>
            <a:chOff x="549757" y="2726544"/>
            <a:chExt cx="248863" cy="282621"/>
          </a:xfrm>
        </p:grpSpPr>
        <p:cxnSp>
          <p:nvCxnSpPr>
            <p:cNvPr id="36" name="直接连接符 35"/>
            <p:cNvCxnSpPr/>
            <p:nvPr/>
          </p:nvCxnSpPr>
          <p:spPr>
            <a:xfrm rot="17518571" flipV="1">
              <a:off x="551381" y="2761925"/>
              <a:ext cx="264124" cy="230355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7" name="矩形 43"/>
            <p:cNvSpPr/>
            <p:nvPr/>
          </p:nvSpPr>
          <p:spPr>
            <a:xfrm rot="20397125">
              <a:off x="549757" y="2726544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1472537">
            <a:off x="4474885" y="2919704"/>
            <a:ext cx="114487" cy="326340"/>
            <a:chOff x="617013" y="2745682"/>
            <a:chExt cx="114487" cy="326340"/>
          </a:xfrm>
        </p:grpSpPr>
        <p:cxnSp>
          <p:nvCxnSpPr>
            <p:cNvPr id="39" name="直接连接符 38"/>
            <p:cNvCxnSpPr/>
            <p:nvPr/>
          </p:nvCxnSpPr>
          <p:spPr>
            <a:xfrm rot="10127463">
              <a:off x="731369" y="2745682"/>
              <a:ext cx="131" cy="326340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矩形 43"/>
            <p:cNvSpPr/>
            <p:nvPr/>
          </p:nvSpPr>
          <p:spPr>
            <a:xfrm rot="20927463">
              <a:off x="617013" y="2751472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11472537">
            <a:off x="7281805" y="2938881"/>
            <a:ext cx="114487" cy="326340"/>
            <a:chOff x="617013" y="2745682"/>
            <a:chExt cx="114487" cy="326340"/>
          </a:xfrm>
        </p:grpSpPr>
        <p:cxnSp>
          <p:nvCxnSpPr>
            <p:cNvPr id="51" name="直接连接符 50"/>
            <p:cNvCxnSpPr/>
            <p:nvPr/>
          </p:nvCxnSpPr>
          <p:spPr>
            <a:xfrm rot="10127463">
              <a:off x="731369" y="2745682"/>
              <a:ext cx="131" cy="326340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" name="矩形 43"/>
            <p:cNvSpPr/>
            <p:nvPr/>
          </p:nvSpPr>
          <p:spPr>
            <a:xfrm rot="20927463">
              <a:off x="617013" y="2751472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4809892">
            <a:off x="7100858" y="2831347"/>
            <a:ext cx="86781" cy="326340"/>
            <a:chOff x="717078" y="2745682"/>
            <a:chExt cx="86781" cy="326340"/>
          </a:xfrm>
        </p:grpSpPr>
        <p:cxnSp>
          <p:nvCxnSpPr>
            <p:cNvPr id="54" name="直接连接符 53"/>
            <p:cNvCxnSpPr/>
            <p:nvPr/>
          </p:nvCxnSpPr>
          <p:spPr>
            <a:xfrm rot="10127463">
              <a:off x="731369" y="2745682"/>
              <a:ext cx="131" cy="326340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" name="矩形 43"/>
            <p:cNvSpPr/>
            <p:nvPr/>
          </p:nvSpPr>
          <p:spPr>
            <a:xfrm rot="15707898">
              <a:off x="715678" y="2761702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2669353">
            <a:off x="7343737" y="2651280"/>
            <a:ext cx="86781" cy="326340"/>
            <a:chOff x="717078" y="2745682"/>
            <a:chExt cx="86781" cy="326340"/>
          </a:xfrm>
        </p:grpSpPr>
        <p:cxnSp>
          <p:nvCxnSpPr>
            <p:cNvPr id="57" name="直接连接符 56"/>
            <p:cNvCxnSpPr/>
            <p:nvPr/>
          </p:nvCxnSpPr>
          <p:spPr>
            <a:xfrm rot="10127463">
              <a:off x="731369" y="2745682"/>
              <a:ext cx="131" cy="326340"/>
            </a:xfrm>
            <a:prstGeom prst="line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8" name="矩形 43"/>
            <p:cNvSpPr/>
            <p:nvPr/>
          </p:nvSpPr>
          <p:spPr>
            <a:xfrm rot="15707898">
              <a:off x="715678" y="2761702"/>
              <a:ext cx="89581" cy="86781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9" name="文本框 24"/>
          <p:cNvSpPr txBox="1"/>
          <p:nvPr/>
        </p:nvSpPr>
        <p:spPr>
          <a:xfrm>
            <a:off x="1139032" y="4130296"/>
            <a:ext cx="5521200" cy="521970"/>
          </a:xfrm>
          <a:prstGeom prst="rect">
            <a:avLst/>
          </a:prstGeom>
          <a:solidFill>
            <a:srgbClr val="E7F9F4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发现：</a:t>
            </a:r>
            <a:r>
              <a:rPr lang="zh-CN" altLang="en-US" sz="2800" b="1" dirty="0">
                <a:latin typeface="+mn-ea"/>
                <a:sym typeface="Arial" panose="020B0604020202020204" pitchFamily="34" charset="0"/>
              </a:rPr>
              <a:t>交点到三条边的距离相等。</a:t>
            </a:r>
            <a:endParaRPr lang="en-US" altLang="zh-CN" sz="2800" b="1" dirty="0"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976360" y="2993502"/>
            <a:ext cx="2478030" cy="1072721"/>
            <a:chOff x="4223447" y="65416"/>
            <a:chExt cx="3882751" cy="1072721"/>
          </a:xfrm>
        </p:grpSpPr>
        <p:sp>
          <p:nvSpPr>
            <p:cNvPr id="61" name="思想气泡: 云 60"/>
            <p:cNvSpPr/>
            <p:nvPr/>
          </p:nvSpPr>
          <p:spPr>
            <a:xfrm>
              <a:off x="4223447" y="65416"/>
              <a:ext cx="3867803" cy="1072721"/>
            </a:xfrm>
            <a:prstGeom prst="cloudCallout">
              <a:avLst>
                <a:gd name="adj1" fmla="val -41349"/>
                <a:gd name="adj2" fmla="val 68025"/>
              </a:avLst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939884" y="167716"/>
              <a:ext cx="31663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/>
                <a:t>你能证明这个结论吗？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35184" y="657884"/>
            <a:ext cx="7792743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已知：如图，在△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中，角平分线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与角平分线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CN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相交于点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P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+mj-ea"/>
              </a:rPr>
              <a:t>求证：∠</a:t>
            </a:r>
            <a:r>
              <a:rPr lang="en-US" altLang="zh-CN" sz="2800" i="1" dirty="0">
                <a:ea typeface="+mj-ea"/>
              </a:rPr>
              <a:t>A</a:t>
            </a:r>
            <a:r>
              <a:rPr lang="zh-CN" altLang="en-US" sz="2800" dirty="0">
                <a:ea typeface="+mj-ea"/>
              </a:rPr>
              <a:t>的平分线经过点</a:t>
            </a:r>
            <a:r>
              <a:rPr lang="en-US" altLang="zh-CN" sz="2800" i="1" dirty="0">
                <a:ea typeface="+mj-ea"/>
              </a:rPr>
              <a:t>P</a:t>
            </a:r>
            <a:r>
              <a:rPr lang="zh-CN" altLang="en-US" sz="2800" dirty="0">
                <a:ea typeface="+mj-ea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grpSp>
        <p:nvGrpSpPr>
          <p:cNvPr id="21" name="组合 72"/>
          <p:cNvGrpSpPr/>
          <p:nvPr/>
        </p:nvGrpSpPr>
        <p:grpSpPr>
          <a:xfrm>
            <a:off x="2771800" y="2427734"/>
            <a:ext cx="2754313" cy="2173288"/>
            <a:chOff x="5909263" y="2163500"/>
            <a:chExt cx="2753649" cy="2173269"/>
          </a:xfrm>
        </p:grpSpPr>
        <p:sp>
          <p:nvSpPr>
            <p:cNvPr id="39" name="等腰三角形 1"/>
            <p:cNvSpPr/>
            <p:nvPr/>
          </p:nvSpPr>
          <p:spPr>
            <a:xfrm>
              <a:off x="6120350" y="2617521"/>
              <a:ext cx="2180699" cy="1292214"/>
            </a:xfrm>
            <a:custGeom>
              <a:avLst/>
              <a:gdLst>
                <a:gd name="connsiteX0" fmla="*/ 0 w 2333767"/>
                <a:gd name="connsiteY0" fmla="*/ 1734119 h 1734119"/>
                <a:gd name="connsiteX1" fmla="*/ 1166884 w 2333767"/>
                <a:gd name="connsiteY1" fmla="*/ 0 h 1734119"/>
                <a:gd name="connsiteX2" fmla="*/ 2333767 w 2333767"/>
                <a:gd name="connsiteY2" fmla="*/ 1734119 h 1734119"/>
                <a:gd name="connsiteX3" fmla="*/ 0 w 2333767"/>
                <a:gd name="connsiteY3" fmla="*/ 1734119 h 1734119"/>
                <a:gd name="connsiteX0-1" fmla="*/ 0 w 2333767"/>
                <a:gd name="connsiteY0-2" fmla="*/ 1549874 h 1549874"/>
                <a:gd name="connsiteX1-3" fmla="*/ 1740090 w 2333767"/>
                <a:gd name="connsiteY1-4" fmla="*/ 0 h 1549874"/>
                <a:gd name="connsiteX2-5" fmla="*/ 2333767 w 2333767"/>
                <a:gd name="connsiteY2-6" fmla="*/ 1549874 h 1549874"/>
                <a:gd name="connsiteX3-7" fmla="*/ 0 w 2333767"/>
                <a:gd name="connsiteY3-8" fmla="*/ 1549874 h 1549874"/>
                <a:gd name="connsiteX0-9" fmla="*/ 0 w 2333767"/>
                <a:gd name="connsiteY0-10" fmla="*/ 1392925 h 1392925"/>
                <a:gd name="connsiteX1-11" fmla="*/ 1760561 w 2333767"/>
                <a:gd name="connsiteY1-12" fmla="*/ 0 h 1392925"/>
                <a:gd name="connsiteX2-13" fmla="*/ 2333767 w 2333767"/>
                <a:gd name="connsiteY2-14" fmla="*/ 1392925 h 1392925"/>
                <a:gd name="connsiteX3-15" fmla="*/ 0 w 2333767"/>
                <a:gd name="connsiteY3-16" fmla="*/ 1392925 h 1392925"/>
                <a:gd name="connsiteX0-17" fmla="*/ 0 w 2333767"/>
                <a:gd name="connsiteY0-18" fmla="*/ 1369113 h 1369113"/>
                <a:gd name="connsiteX1-19" fmla="*/ 1960586 w 2333767"/>
                <a:gd name="connsiteY1-20" fmla="*/ 0 h 1369113"/>
                <a:gd name="connsiteX2-21" fmla="*/ 2333767 w 2333767"/>
                <a:gd name="connsiteY2-22" fmla="*/ 1369113 h 1369113"/>
                <a:gd name="connsiteX3-23" fmla="*/ 0 w 2333767"/>
                <a:gd name="connsiteY3-24" fmla="*/ 1369113 h 1369113"/>
                <a:gd name="connsiteX0-25" fmla="*/ 0 w 2333767"/>
                <a:gd name="connsiteY0-26" fmla="*/ 1209569 h 1209569"/>
                <a:gd name="connsiteX1-27" fmla="*/ 2058218 w 2333767"/>
                <a:gd name="connsiteY1-28" fmla="*/ 0 h 1209569"/>
                <a:gd name="connsiteX2-29" fmla="*/ 2333767 w 2333767"/>
                <a:gd name="connsiteY2-30" fmla="*/ 1209569 h 1209569"/>
                <a:gd name="connsiteX3-31" fmla="*/ 0 w 2333767"/>
                <a:gd name="connsiteY3-32" fmla="*/ 1209569 h 1209569"/>
                <a:gd name="connsiteX0-33" fmla="*/ 0 w 2333767"/>
                <a:gd name="connsiteY0-34" fmla="*/ 1195281 h 1195281"/>
                <a:gd name="connsiteX1-35" fmla="*/ 1781993 w 2333767"/>
                <a:gd name="connsiteY1-36" fmla="*/ 0 h 1195281"/>
                <a:gd name="connsiteX2-37" fmla="*/ 2333767 w 2333767"/>
                <a:gd name="connsiteY2-38" fmla="*/ 1195281 h 1195281"/>
                <a:gd name="connsiteX3-39" fmla="*/ 0 w 2333767"/>
                <a:gd name="connsiteY3-40" fmla="*/ 1195281 h 1195281"/>
                <a:gd name="connsiteX0-41" fmla="*/ 0 w 2333767"/>
                <a:gd name="connsiteY0-42" fmla="*/ 1292912 h 1292912"/>
                <a:gd name="connsiteX1-43" fmla="*/ 2082031 w 2333767"/>
                <a:gd name="connsiteY1-44" fmla="*/ 0 h 1292912"/>
                <a:gd name="connsiteX2-45" fmla="*/ 2333767 w 2333767"/>
                <a:gd name="connsiteY2-46" fmla="*/ 1292912 h 1292912"/>
                <a:gd name="connsiteX3-47" fmla="*/ 0 w 2333767"/>
                <a:gd name="connsiteY3-48" fmla="*/ 1292912 h 12929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33767" h="1292912">
                  <a:moveTo>
                    <a:pt x="0" y="1292912"/>
                  </a:moveTo>
                  <a:lnTo>
                    <a:pt x="2082031" y="0"/>
                  </a:lnTo>
                  <a:lnTo>
                    <a:pt x="2333767" y="1292912"/>
                  </a:lnTo>
                  <a:lnTo>
                    <a:pt x="0" y="129291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40" name="直接连接符 39"/>
            <p:cNvCxnSpPr>
              <a:stCxn id="39" idx="0"/>
              <a:endCxn id="39" idx="0"/>
            </p:cNvCxnSpPr>
            <p:nvPr/>
          </p:nvCxnSpPr>
          <p:spPr>
            <a:xfrm>
              <a:off x="6120350" y="39097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9" idx="0"/>
            </p:cNvCxnSpPr>
            <p:nvPr/>
          </p:nvCxnSpPr>
          <p:spPr>
            <a:xfrm flipV="1">
              <a:off x="6120350" y="3308077"/>
              <a:ext cx="2058491" cy="601658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>
              <a:stCxn id="39" idx="2"/>
            </p:cNvCxnSpPr>
            <p:nvPr/>
          </p:nvCxnSpPr>
          <p:spPr>
            <a:xfrm flipH="1" flipV="1">
              <a:off x="7236093" y="3181078"/>
              <a:ext cx="1064956" cy="728657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793172" y="2163500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09263" y="3839886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272481" y="3741461"/>
              <a:ext cx="390431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07479" y="2933430"/>
              <a:ext cx="371385" cy="4968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43924" y="2887394"/>
              <a:ext cx="458677" cy="496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869469" y="2787382"/>
              <a:ext cx="407889" cy="4968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8768028d-57a7-4ef2-9fc8-64bf1a107fca}"/>
  <p:tag name="TABLE_ENDDRAG_ORIGIN_RECT" val="641*324"/>
  <p:tag name="TABLE_ENDDRAG_RECT" val="61*49*641*32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2851</Words>
  <Application>WPS 演示</Application>
  <PresentationFormat>全屏显示(16:9)</PresentationFormat>
  <Paragraphs>340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F7B3AF8E2BBF4B41AC61153860386AB0_12</vt:lpwstr>
  </property>
</Properties>
</file>