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06" r:id="rId9"/>
    <p:sldId id="330" r:id="rId10"/>
    <p:sldId id="334" r:id="rId11"/>
    <p:sldId id="335" r:id="rId12"/>
    <p:sldId id="346" r:id="rId13"/>
    <p:sldId id="336" r:id="rId14"/>
    <p:sldId id="337" r:id="rId15"/>
    <p:sldId id="338" r:id="rId16"/>
    <p:sldId id="339" r:id="rId17"/>
    <p:sldId id="347" r:id="rId18"/>
    <p:sldId id="340" r:id="rId19"/>
    <p:sldId id="341" r:id="rId20"/>
    <p:sldId id="342" r:id="rId21"/>
    <p:sldId id="343" r:id="rId22"/>
    <p:sldId id="344" r:id="rId23"/>
    <p:sldId id="325" r:id="rId24"/>
    <p:sldId id="345" r:id="rId25"/>
    <p:sldId id="308" r:id="rId26"/>
    <p:sldId id="309" r:id="rId27"/>
    <p:sldId id="326" r:id="rId28"/>
    <p:sldId id="327" r:id="rId29"/>
    <p:sldId id="307" r:id="rId30"/>
    <p:sldId id="303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FF"/>
    <a:srgbClr val="EAF6FD"/>
    <a:srgbClr val="FDEEF4"/>
    <a:srgbClr val="FDEFE3"/>
    <a:srgbClr val="E7F9F4"/>
    <a:srgbClr val="EDF6F9"/>
    <a:srgbClr val="FAC090"/>
    <a:srgbClr val="FEF4EC"/>
    <a:srgbClr val="BCD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6"/>
      </p:cViewPr>
      <p:guideLst>
        <p:guide orient="horz" pos="161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1605" y="1491615"/>
            <a:ext cx="47377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+mj-lt"/>
                <a:ea typeface="+mj-ea"/>
              </a:rPr>
              <a:t>3.</a:t>
            </a:r>
            <a:r>
              <a:rPr lang="zh-CN" altLang="en-US" sz="3600" b="1" dirty="0">
                <a:latin typeface="+mj-lt"/>
                <a:ea typeface="+mj-ea"/>
              </a:rPr>
              <a:t>直角三角形</a:t>
            </a:r>
            <a:endParaRPr lang="en-US" altLang="zh-CN" sz="3600" b="1" dirty="0">
              <a:latin typeface="+mj-lt"/>
              <a:ea typeface="+mj-ea"/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第</a:t>
            </a:r>
            <a:r>
              <a:rPr lang="en-US" altLang="zh-CN" sz="3600" b="1" dirty="0">
                <a:solidFill>
                  <a:schemeClr val="accent1"/>
                </a:solidFill>
              </a:rPr>
              <a:t>1</a:t>
            </a:r>
            <a:r>
              <a:rPr lang="zh-CN" altLang="en-US" sz="3600" b="1" dirty="0">
                <a:solidFill>
                  <a:schemeClr val="accent1"/>
                </a:solidFill>
              </a:rPr>
              <a:t>课时 直角三角形的性质与判定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935742"/>
            <a:ext cx="8424936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(8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0)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－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dirty="0">
                <a:latin typeface="+mj-lt"/>
                <a:ea typeface="+mj-ea"/>
              </a:rPr>
              <a:t>0)</a:t>
            </a:r>
            <a:r>
              <a:rPr lang="zh-CN" altLang="en-US" sz="2800" b="1" dirty="0">
                <a:latin typeface="+mj-lt"/>
                <a:ea typeface="+mj-ea"/>
              </a:rPr>
              <a:t>，以点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为圆心，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的长为半径作弧，交</a:t>
            </a:r>
            <a:r>
              <a:rPr lang="en-US" altLang="zh-CN" sz="2800" b="1" i="1" dirty="0">
                <a:latin typeface="+mj-lt"/>
                <a:ea typeface="+mj-ea"/>
              </a:rPr>
              <a:t>y</a:t>
            </a:r>
            <a:r>
              <a:rPr lang="zh-CN" altLang="en-US" sz="2800" b="1" dirty="0">
                <a:latin typeface="+mj-lt"/>
                <a:ea typeface="+mj-ea"/>
              </a:rPr>
              <a:t>轴正半轴于点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，则点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的坐标为</a:t>
            </a:r>
            <a:r>
              <a:rPr lang="en-US" altLang="zh-CN" sz="2800" b="1" dirty="0">
                <a:latin typeface="+mj-lt"/>
                <a:ea typeface="+mj-ea"/>
              </a:rPr>
              <a:t>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960" y="2355726"/>
            <a:ext cx="2863986" cy="218134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3533" y="1954158"/>
            <a:ext cx="11448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(0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</a:rPr>
              <a:t>6)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3" name="组合 2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5" name="矩形: 单圆角 4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: 单圆角 5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07604" y="3707259"/>
            <a:ext cx="7128792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探究</a:t>
            </a:r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：</a:t>
            </a:r>
            <a:r>
              <a:rPr lang="zh-CN" altLang="en-US" sz="2800" b="1" dirty="0">
                <a:latin typeface="+mj-ea"/>
                <a:ea typeface="+mj-ea"/>
              </a:rPr>
              <a:t>你能用基本事实和已有定理证明这个结论吗？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9518" y="812956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勾股定理反过来，怎么叙述呢？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9160" y="1552575"/>
            <a:ext cx="39598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</a:rPr>
              <a:t>在一个三角形中，当两条边的平方和等于第三边的平方时</a:t>
            </a:r>
            <a:r>
              <a:rPr lang="zh-CN" altLang="en-US" sz="2800" b="1" dirty="0">
                <a:solidFill>
                  <a:schemeClr val="accent2"/>
                </a:solidFill>
              </a:rPr>
              <a:t>，这个三角形是直角三角形。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04048" y="1751023"/>
            <a:ext cx="2289294" cy="1617695"/>
            <a:chOff x="5736297" y="2386449"/>
            <a:chExt cx="2289294" cy="1617695"/>
          </a:xfrm>
        </p:grpSpPr>
        <p:sp>
          <p:nvSpPr>
            <p:cNvPr id="20" name="直角三角形 19"/>
            <p:cNvSpPr/>
            <p:nvPr/>
          </p:nvSpPr>
          <p:spPr>
            <a:xfrm>
              <a:off x="6143210" y="2386449"/>
              <a:ext cx="1882381" cy="1157586"/>
            </a:xfrm>
            <a:prstGeom prst="rtTriangl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36297" y="272499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a</a:t>
              </a:r>
              <a:endParaRPr lang="zh-CN" altLang="en-US" sz="2800" b="1" i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81191" y="3480924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b</a:t>
              </a:r>
              <a:endParaRPr lang="zh-CN" altLang="en-US" sz="2800" b="1" i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03074" y="2483089"/>
              <a:ext cx="343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c</a:t>
              </a:r>
              <a:endParaRPr lang="zh-CN" altLang="en-US" sz="2800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>
          <a:xfrm>
            <a:off x="5547111" y="1968749"/>
            <a:ext cx="3194963" cy="1641476"/>
            <a:chOff x="1402867" y="2346521"/>
            <a:chExt cx="3195660" cy="1640961"/>
          </a:xfrm>
        </p:grpSpPr>
        <p:sp>
          <p:nvSpPr>
            <p:cNvPr id="4" name="直角三角形 3"/>
            <p:cNvSpPr/>
            <p:nvPr/>
          </p:nvSpPr>
          <p:spPr>
            <a:xfrm rot="1290550" flipV="1">
              <a:off x="1839842" y="3101935"/>
              <a:ext cx="2292850" cy="885547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2025" y="2346521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2867" y="3211437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08592" y="3283169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5576" y="403590"/>
            <a:ext cx="746069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已知：如图，在△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中，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576" y="1051290"/>
            <a:ext cx="4958409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是直角三角形。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8382" y="2327989"/>
            <a:ext cx="46127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要证明△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是直角三角形，一般需要证明有一个角是直角。这里的已知条件是边的关系，由此你能想到什么？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借助边的关系，你能构造一个直角三角形，使它与△</a:t>
            </a:r>
            <a:r>
              <a:rPr lang="en-US" altLang="zh-CN" sz="2400" b="1" i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全等吗？</a:t>
            </a:r>
            <a:endParaRPr lang="en-US" altLang="zh-CN" sz="2400" b="1" dirty="0">
              <a:solidFill>
                <a:srgbClr val="C0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5535" y="1815599"/>
            <a:ext cx="4958409" cy="3060407"/>
            <a:chOff x="395535" y="1815599"/>
            <a:chExt cx="4958409" cy="3060407"/>
          </a:xfrm>
        </p:grpSpPr>
        <p:sp>
          <p:nvSpPr>
            <p:cNvPr id="16" name="矩形: 圆角 15"/>
            <p:cNvSpPr/>
            <p:nvPr/>
          </p:nvSpPr>
          <p:spPr>
            <a:xfrm>
              <a:off x="395535" y="2067693"/>
              <a:ext cx="4958409" cy="2808313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46176" y="1815599"/>
              <a:ext cx="94550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分析：</a:t>
              </a:r>
              <a:endPara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7544" y="951274"/>
            <a:ext cx="4241867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证明：如图，作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Rt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A'B'C'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1408323"/>
            <a:ext cx="560602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使∠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A'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A'B'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AB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cs typeface="times" panose="02020603050405020304" pitchFamily="18" charset="0"/>
              </a:rPr>
              <a:t>'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C'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AC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1865372"/>
            <a:ext cx="5442516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则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A'B'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+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A'C'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B'C'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（勾股定理）。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544" y="2322421"/>
            <a:ext cx="2999539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∵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+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AC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2779470"/>
            <a:ext cx="2327881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B'C'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0013" y="2768119"/>
            <a:ext cx="2122697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B'C'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544" y="3236519"/>
            <a:ext cx="4457700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A'B'C'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SSS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544" y="3693568"/>
            <a:ext cx="4515980" cy="9363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=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cs typeface="times" panose="02020603050405020304" pitchFamily="18" charset="0"/>
              </a:rPr>
              <a:t>'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= 90°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（全等三角形的对应角相等）。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544" y="4593814"/>
            <a:ext cx="4280339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因此，△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是直角三角形。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17" name="组合 11"/>
          <p:cNvGrpSpPr/>
          <p:nvPr/>
        </p:nvGrpSpPr>
        <p:grpSpPr>
          <a:xfrm>
            <a:off x="5435142" y="3236793"/>
            <a:ext cx="3349137" cy="1685608"/>
            <a:chOff x="4678896" y="2282993"/>
            <a:chExt cx="3349282" cy="1686334"/>
          </a:xfrm>
        </p:grpSpPr>
        <p:sp>
          <p:nvSpPr>
            <p:cNvPr id="18" name="直角三角形 17"/>
            <p:cNvSpPr/>
            <p:nvPr/>
          </p:nvSpPr>
          <p:spPr>
            <a:xfrm rot="1290550" flipV="1">
              <a:off x="5235815" y="3086932"/>
              <a:ext cx="2292449" cy="882395"/>
            </a:xfrm>
            <a:prstGeom prst="rtTriangl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1"/>
            <p:cNvSpPr/>
            <p:nvPr/>
          </p:nvSpPr>
          <p:spPr>
            <a:xfrm rot="6680255">
              <a:off x="5418033" y="2727081"/>
              <a:ext cx="178512" cy="166377"/>
            </a:xfrm>
            <a:custGeom>
              <a:avLst/>
              <a:gdLst>
                <a:gd name="connsiteX0" fmla="*/ 0 w 90740"/>
                <a:gd name="connsiteY0" fmla="*/ 0 h 83762"/>
                <a:gd name="connsiteX1" fmla="*/ 90740 w 90740"/>
                <a:gd name="connsiteY1" fmla="*/ 0 h 83762"/>
                <a:gd name="connsiteX2" fmla="*/ 90740 w 90740"/>
                <a:gd name="connsiteY2" fmla="*/ 83762 h 83762"/>
                <a:gd name="connsiteX3" fmla="*/ 0 w 90740"/>
                <a:gd name="connsiteY3" fmla="*/ 83762 h 83762"/>
                <a:gd name="connsiteX4" fmla="*/ 0 w 90740"/>
                <a:gd name="connsiteY4" fmla="*/ 0 h 83762"/>
                <a:gd name="connsiteX0-1" fmla="*/ 0 w 91440"/>
                <a:gd name="connsiteY0-2" fmla="*/ 83762 h 175202"/>
                <a:gd name="connsiteX1-3" fmla="*/ 0 w 91440"/>
                <a:gd name="connsiteY1-4" fmla="*/ 0 h 175202"/>
                <a:gd name="connsiteX2-5" fmla="*/ 90740 w 91440"/>
                <a:gd name="connsiteY2-6" fmla="*/ 0 h 175202"/>
                <a:gd name="connsiteX3-7" fmla="*/ 90740 w 91440"/>
                <a:gd name="connsiteY3-8" fmla="*/ 83762 h 175202"/>
                <a:gd name="connsiteX4-9" fmla="*/ 91440 w 91440"/>
                <a:gd name="connsiteY4-10" fmla="*/ 175202 h 175202"/>
                <a:gd name="connsiteX0-11" fmla="*/ 0 w 90740"/>
                <a:gd name="connsiteY0-12" fmla="*/ 83762 h 83762"/>
                <a:gd name="connsiteX1-13" fmla="*/ 0 w 90740"/>
                <a:gd name="connsiteY1-14" fmla="*/ 0 h 83762"/>
                <a:gd name="connsiteX2-15" fmla="*/ 90740 w 90740"/>
                <a:gd name="connsiteY2-16" fmla="*/ 0 h 83762"/>
                <a:gd name="connsiteX3-17" fmla="*/ 90740 w 90740"/>
                <a:gd name="connsiteY3-18" fmla="*/ 83762 h 83762"/>
                <a:gd name="connsiteX0-19" fmla="*/ 0 w 90740"/>
                <a:gd name="connsiteY0-20" fmla="*/ 0 h 83762"/>
                <a:gd name="connsiteX1-21" fmla="*/ 90740 w 90740"/>
                <a:gd name="connsiteY1-22" fmla="*/ 0 h 83762"/>
                <a:gd name="connsiteX2-23" fmla="*/ 90740 w 90740"/>
                <a:gd name="connsiteY2-24" fmla="*/ 83762 h 837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90740" h="83762">
                  <a:moveTo>
                    <a:pt x="0" y="0"/>
                  </a:moveTo>
                  <a:lnTo>
                    <a:pt x="90740" y="0"/>
                  </a:lnTo>
                  <a:lnTo>
                    <a:pt x="90740" y="83762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10079" y="2282993"/>
              <a:ext cx="474831" cy="4970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A'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78896" y="3210492"/>
              <a:ext cx="474831" cy="4970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B'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53347" y="3210492"/>
              <a:ext cx="474831" cy="4970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C'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55576" y="123478"/>
            <a:ext cx="6425157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已知：如图，在△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中，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7800" y="536248"/>
            <a:ext cx="4280339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是直角三角形。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9" name="组合 17"/>
          <p:cNvGrpSpPr/>
          <p:nvPr/>
        </p:nvGrpSpPr>
        <p:grpSpPr>
          <a:xfrm>
            <a:off x="5547111" y="1968749"/>
            <a:ext cx="3194963" cy="1641476"/>
            <a:chOff x="1402867" y="2346521"/>
            <a:chExt cx="3195660" cy="1640961"/>
          </a:xfrm>
        </p:grpSpPr>
        <p:sp>
          <p:nvSpPr>
            <p:cNvPr id="30" name="直角三角形 29"/>
            <p:cNvSpPr/>
            <p:nvPr/>
          </p:nvSpPr>
          <p:spPr>
            <a:xfrm rot="1290550" flipV="1">
              <a:off x="1839842" y="3101935"/>
              <a:ext cx="2292850" cy="885547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22025" y="2346521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02867" y="3211437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08592" y="3283169"/>
              <a:ext cx="389935" cy="4967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9810" y="849630"/>
            <a:ext cx="7131050" cy="112458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800" b="1" dirty="0">
                <a:solidFill>
                  <a:srgbClr val="FF0000"/>
                </a:solidFill>
              </a:rPr>
              <a:t>如果三角形两条</a:t>
            </a:r>
            <a:r>
              <a:rPr lang="zh-CN" altLang="en-US" sz="2800" b="1" dirty="0">
                <a:solidFill>
                  <a:srgbClr val="FF0000"/>
                </a:solidFill>
              </a:rPr>
              <a:t>边的平方和等于第三边的平方，那么这个三角形是直角三角形。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69088" y="2680100"/>
            <a:ext cx="2796930" cy="1923787"/>
            <a:chOff x="6702818" y="1563638"/>
            <a:chExt cx="2796930" cy="1923787"/>
          </a:xfrm>
        </p:grpSpPr>
        <p:sp>
          <p:nvSpPr>
            <p:cNvPr id="6" name="直角三角形 5"/>
            <p:cNvSpPr/>
            <p:nvPr/>
          </p:nvSpPr>
          <p:spPr>
            <a:xfrm rot="16200000" flipV="1">
              <a:off x="7508505" y="1435445"/>
              <a:ext cx="1138312" cy="206447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09898" y="2806005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02818" y="15636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4625" y="3025760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06580" y="2300905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971600" y="2220272"/>
            <a:ext cx="4337394" cy="2727742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42994" y="2661849"/>
            <a:ext cx="3666000" cy="2238241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中，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solidFill>
                  <a:srgbClr val="0033CC"/>
                </a:solidFill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是直角三角形，且∠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endParaRPr lang="en-US" altLang="zh-CN" sz="2400" b="1" i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528" y="1483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勾股定理逆定理：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/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552" y="771550"/>
            <a:ext cx="8424936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=6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en-US" altLang="zh-CN" sz="2800" b="1" dirty="0">
                <a:latin typeface="+mj-lt"/>
                <a:ea typeface="+mj-ea"/>
              </a:rPr>
              <a:t>=8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=10</a:t>
            </a:r>
            <a:r>
              <a:rPr lang="zh-CN" altLang="en-US" sz="2800" b="1" dirty="0">
                <a:latin typeface="+mj-lt"/>
                <a:ea typeface="+mj-ea"/>
              </a:rPr>
              <a:t>，则△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的面积是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648" y="2355726"/>
            <a:ext cx="2497164" cy="174267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47864" y="132529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24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观察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交流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83568" y="776970"/>
            <a:ext cx="813304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</a:rPr>
              <a:t>）观察下面的</a:t>
            </a:r>
            <a:r>
              <a:rPr lang="zh-CN" altLang="en-US" sz="2400" b="1" dirty="0">
                <a:latin typeface="+mj-ea"/>
                <a:ea typeface="+mj-ea"/>
              </a:rPr>
              <a:t>第一个定理和第二个定理，它们的条件和结论之间有怎样的关系？第三个定理和第四个定理呢？与同伴进行交流。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908" y="2097118"/>
            <a:ext cx="537425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直角三角形的两个锐角互余。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637908" y="2678604"/>
            <a:ext cx="537425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有两个角互余的三角形是直角三角形。</a:t>
            </a:r>
            <a:endParaRPr lang="zh-CN" altLang="en-US" sz="24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625684" y="3424888"/>
            <a:ext cx="6970652" cy="461665"/>
          </a:xfrm>
          <a:prstGeom prst="rect">
            <a:avLst/>
          </a:prstGeom>
          <a:solidFill>
            <a:srgbClr val="FDEFE3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直角三角形两条直角边的平方和等于斜边的平方。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32600" y="4006372"/>
            <a:ext cx="6970652" cy="829945"/>
          </a:xfrm>
          <a:prstGeom prst="rect">
            <a:avLst/>
          </a:prstGeom>
          <a:solidFill>
            <a:srgbClr val="FDEFE3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如果三角形两条</a:t>
            </a:r>
            <a:r>
              <a:rPr lang="zh-CN" altLang="en-US" sz="2400" b="1" dirty="0"/>
              <a:t>边的平方和等于第三边的平方，那么这个三角形是直角三角形。</a:t>
            </a:r>
            <a:endParaRPr lang="zh-CN" altLang="en-US" sz="2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254532" y="2309272"/>
            <a:ext cx="27729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两个定理的条件和结论互换了位置</a:t>
            </a:r>
            <a:endParaRPr lang="zh-CN" altLang="en-US" sz="24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bldLvl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3709" y="41151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</a:rPr>
              <a:t>2</a:t>
            </a:r>
            <a:r>
              <a:rPr lang="zh-CN" altLang="en-US" sz="2400" b="1" dirty="0">
                <a:latin typeface="+mj-ea"/>
                <a:ea typeface="+mj-ea"/>
              </a:rPr>
              <a:t>）观察下面三组命题：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0180" y="987574"/>
            <a:ext cx="5684108" cy="967492"/>
            <a:chOff x="1480180" y="987574"/>
            <a:chExt cx="5684108" cy="967492"/>
          </a:xfrm>
        </p:grpSpPr>
        <p:grpSp>
          <p:nvGrpSpPr>
            <p:cNvPr id="5" name="组合 4"/>
            <p:cNvGrpSpPr/>
            <p:nvPr/>
          </p:nvGrpSpPr>
          <p:grpSpPr>
            <a:xfrm>
              <a:off x="1480180" y="1035199"/>
              <a:ext cx="5684108" cy="919867"/>
              <a:chOff x="1398298" y="2792006"/>
              <a:chExt cx="6384114" cy="111922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449104" y="2838045"/>
                <a:ext cx="6333308" cy="1073184"/>
              </a:xfrm>
              <a:prstGeom prst="rect">
                <a:avLst/>
              </a:prstGeom>
              <a:solidFill>
                <a:srgbClr val="C5C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98298" y="2792006"/>
                <a:ext cx="6333308" cy="107318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4949C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582415" y="987574"/>
              <a:ext cx="5444119" cy="919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如果两个角是对顶角，那么它们相等；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如果两个角相等，那么它们是对顶角。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80180" y="2054469"/>
            <a:ext cx="5684108" cy="974288"/>
            <a:chOff x="1480180" y="2054469"/>
            <a:chExt cx="5684108" cy="974288"/>
          </a:xfrm>
        </p:grpSpPr>
        <p:grpSp>
          <p:nvGrpSpPr>
            <p:cNvPr id="17" name="组合 16"/>
            <p:cNvGrpSpPr/>
            <p:nvPr/>
          </p:nvGrpSpPr>
          <p:grpSpPr>
            <a:xfrm>
              <a:off x="1480180" y="2108890"/>
              <a:ext cx="5684108" cy="919867"/>
              <a:chOff x="1398298" y="2792006"/>
              <a:chExt cx="6384114" cy="111922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449104" y="2838045"/>
                <a:ext cx="6333308" cy="1073184"/>
              </a:xfrm>
              <a:prstGeom prst="rect">
                <a:avLst/>
              </a:prstGeom>
              <a:solidFill>
                <a:srgbClr val="C5C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398298" y="2792006"/>
                <a:ext cx="6333308" cy="107318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4949C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582415" y="2054469"/>
              <a:ext cx="3288080" cy="936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如果</a:t>
              </a:r>
              <a:r>
                <a:rPr lang="en-US" altLang="zh-CN" sz="2400" b="1" i="1" dirty="0">
                  <a:latin typeface="+mj-lt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latin typeface="+mj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latin typeface="+mj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，那么</a:t>
              </a:r>
              <a:r>
                <a:rPr lang="en-US" altLang="zh-CN" sz="2400" b="1" i="1" dirty="0">
                  <a:latin typeface="+mj-lt"/>
                  <a:ea typeface="楷体" panose="02010609060101010101" pitchFamily="49" charset="-122"/>
                </a:rPr>
                <a:t>a</a:t>
              </a:r>
              <a:r>
                <a:rPr lang="en-US" altLang="zh-CN" sz="2400" b="1" baseline="30000" dirty="0">
                  <a:latin typeface="+mj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latin typeface="+mj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latin typeface="+mj-lt"/>
                  <a:ea typeface="楷体" panose="02010609060101010101" pitchFamily="49" charset="-122"/>
                </a:rPr>
                <a:t>b</a:t>
              </a:r>
              <a:r>
                <a:rPr lang="en-US" altLang="zh-CN" sz="2400" b="1" baseline="30000" dirty="0">
                  <a:latin typeface="+mj-lt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；</a:t>
              </a:r>
              <a:endParaRPr lang="en-US" altLang="zh-CN" sz="2400" b="1" dirty="0"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如果</a:t>
              </a:r>
              <a:r>
                <a:rPr lang="en-US" altLang="zh-CN" sz="2400" b="1" i="1" dirty="0">
                  <a:ea typeface="楷体" panose="02010609060101010101" pitchFamily="49" charset="-122"/>
                </a:rPr>
                <a:t>a</a:t>
              </a:r>
              <a:r>
                <a:rPr lang="en-US" altLang="zh-CN" sz="2400" b="1" baseline="30000" dirty="0"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ea typeface="楷体" panose="02010609060101010101" pitchFamily="49" charset="-122"/>
                </a:rPr>
                <a:t>b</a:t>
              </a:r>
              <a:r>
                <a:rPr lang="en-US" altLang="zh-CN" sz="2400" b="1" baseline="30000" dirty="0"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，那么</a:t>
              </a:r>
              <a:r>
                <a:rPr lang="en-US" altLang="zh-CN" sz="2400" b="1" i="1" dirty="0"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+mj-lt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57845" y="3182581"/>
            <a:ext cx="5684108" cy="934774"/>
            <a:chOff x="1457845" y="3182581"/>
            <a:chExt cx="5684108" cy="934774"/>
          </a:xfrm>
        </p:grpSpPr>
        <p:grpSp>
          <p:nvGrpSpPr>
            <p:cNvPr id="20" name="组合 19"/>
            <p:cNvGrpSpPr/>
            <p:nvPr/>
          </p:nvGrpSpPr>
          <p:grpSpPr>
            <a:xfrm>
              <a:off x="1457845" y="3197488"/>
              <a:ext cx="5684108" cy="919867"/>
              <a:chOff x="1398298" y="2792006"/>
              <a:chExt cx="6384114" cy="111922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449104" y="2838045"/>
                <a:ext cx="6333308" cy="1073184"/>
              </a:xfrm>
              <a:prstGeom prst="rect">
                <a:avLst/>
              </a:prstGeom>
              <a:solidFill>
                <a:srgbClr val="C5C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398298" y="2792006"/>
                <a:ext cx="6333308" cy="107318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4949C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560080" y="3182581"/>
              <a:ext cx="5444119" cy="919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一个三角形中相等的边所对的角相等；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一个三角形中相等的角所对的边相等。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99592" y="4227934"/>
            <a:ext cx="74888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上面每组中两个命题的条件和结论也有类似的关系吗？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2315375" y="2488855"/>
            <a:ext cx="2160240" cy="3352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5436096" y="2481235"/>
            <a:ext cx="1199759" cy="3352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2349495" y="3044616"/>
            <a:ext cx="1550056" cy="3352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4802520" y="3022922"/>
            <a:ext cx="1833335" cy="3352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42926" y="2321818"/>
            <a:ext cx="5444119" cy="11137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如果两个角是对顶角，那么它们相等；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如果两个角相等，那么它们是对顶角。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1244" y="20550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条件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1122" y="207330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结论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6096" y="333422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结论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39292" y="331876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条件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575" y="912153"/>
            <a:ext cx="7809521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在两个命题中，如果一个命题的条件和结论分别是另一个命题的结论和条件，那么这两个命题称为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互逆命题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59270" y="2117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互逆命题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5576" y="3894866"/>
            <a:ext cx="7809520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如果把其中一个命题称为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原命题</a:t>
            </a:r>
            <a:r>
              <a:rPr lang="zh-CN" altLang="en-US" dirty="0"/>
              <a:t>，那么另一个命题就称为它的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逆命题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7010883" y="2449217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原命题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20095" y="2944024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逆命题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4" grpId="0"/>
      <p:bldP spid="10" grpId="0"/>
      <p:bldP spid="11" grpId="0"/>
      <p:bldP spid="12" grpId="0"/>
      <p:bldP spid="13" grpId="0"/>
      <p:bldP spid="15" grpId="0" animBg="1"/>
      <p:bldP spid="18" grpId="0" animBg="1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195486"/>
            <a:ext cx="1808340" cy="461665"/>
            <a:chOff x="4388275" y="216246"/>
            <a:chExt cx="2194212" cy="718156"/>
          </a:xfrm>
        </p:grpSpPr>
        <p:grpSp>
          <p:nvGrpSpPr>
            <p:cNvPr id="4" name="组合 3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6" name="矩形: 单圆角 5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矩形: 单圆角 6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: 单圆角 7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56255" y="918725"/>
            <a:ext cx="7888288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你能写出命题“如果两个有理数相等，那么它们的平方相等”的逆命题吗？它们都是真命题吗？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255" y="2033587"/>
            <a:ext cx="788828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楷体" panose="02010609060101010101" pitchFamily="49" charset="-122"/>
                <a:cs typeface="+mn-cs"/>
              </a:rPr>
              <a:t>逆命题：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楷体" panose="02010609060101010101" pitchFamily="49" charset="-122"/>
                <a:cs typeface="+mn-cs"/>
              </a:rPr>
              <a:t>如果两个有理数的平方相等，那么这两个有理数相等。</a:t>
            </a:r>
            <a:endParaRPr kumimoji="0" lang="zh-CN" altLang="en-US" sz="2800" b="1" kern="1200" cap="none" spc="0" normalizeH="0" baseline="0" noProof="0" dirty="0"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223" y="3109912"/>
            <a:ext cx="627380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楷体" panose="02010609060101010101" pitchFamily="49" charset="-122"/>
                <a:cs typeface="+mn-cs"/>
              </a:rPr>
              <a:t>原命题是真命题，逆命题是假命题。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9572" y="4011910"/>
            <a:ext cx="770485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buNone/>
              <a:defRPr kumimoji="0" sz="2800" b="1" cap="none" spc="0" normalizeH="0" baseline="0">
                <a:solidFill>
                  <a:srgbClr val="0066FF"/>
                </a:solidFill>
                <a:latin typeface="+mj-lt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原命题是真命题，它的逆命题不一定是真命题。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4163" y="987574"/>
            <a:ext cx="7754856" cy="3346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会证明直角三角形的性质定理和判定定理，并能应用性质进行计算和证明。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能写出一个命题的逆命题，并会判断其真假，会识别两个互逆命题。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通过勾股定理及其逆定理的证明，体会同一个定理可以从不同角度，用不同方法加以证明。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9270" y="2117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互逆定理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896930"/>
            <a:ext cx="7809521" cy="936347"/>
          </a:xfrm>
          <a:prstGeom prst="rect">
            <a:avLst/>
          </a:prstGeom>
          <a:solidFill>
            <a:srgbClr val="E7F9F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如果一个定理的逆命题经过证明是真命题，那么它也是一个定理，其中一个定理称为另一个定理的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逆定理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1336948" y="1988313"/>
            <a:ext cx="4425132" cy="40011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直角三角形的两个锐角互余。</a:t>
            </a:r>
            <a:endParaRPr lang="zh-CN" altLang="en-US" sz="2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1336948" y="2462945"/>
            <a:ext cx="4425132" cy="40011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有两个角互余的三角形是直角三角形。</a:t>
            </a:r>
            <a:endParaRPr lang="zh-CN" altLang="en-US" sz="2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324724" y="3142955"/>
            <a:ext cx="5739600" cy="400110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直角三角形两条直角边的平方和等于斜边的平方。</a:t>
            </a:r>
            <a:endParaRPr lang="zh-CN" altLang="en-US" sz="20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1331640" y="3649605"/>
            <a:ext cx="5739600" cy="707886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如果三角形两边的平方和等于第三边的平方，那么这个三角形是直角三角形。</a:t>
            </a:r>
            <a:endParaRPr lang="zh-CN" altLang="en-US" sz="2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919112" y="2225373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互逆定理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85701" y="3405519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互逆定理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1680" y="4451299"/>
            <a:ext cx="6192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你还能举出一些互逆定理的例子吗？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624" y="1131590"/>
            <a:ext cx="648072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下列说法中错误的是（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任何一个命题都有逆命题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一个真命题的逆命题可能是真命题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一个定理不一定有逆定理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任何一个定理都没有逆定理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19736" y="113159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9270" y="211788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归纳：定理与逆定理的关系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47664" y="1563638"/>
            <a:ext cx="1440160" cy="864096"/>
          </a:xfrm>
          <a:prstGeom prst="ellipse">
            <a:avLst/>
          </a:prstGeom>
          <a:solidFill>
            <a:srgbClr val="FDE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命题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547664" y="3363838"/>
            <a:ext cx="1440160" cy="864096"/>
          </a:xfrm>
          <a:prstGeom prst="ellipse">
            <a:avLst/>
          </a:prstGeom>
          <a:solidFill>
            <a:srgbClr val="FDE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定理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96136" y="1563638"/>
            <a:ext cx="1800200" cy="864096"/>
          </a:xfrm>
          <a:prstGeom prst="ellipse">
            <a:avLst/>
          </a:prstGeom>
          <a:solidFill>
            <a:srgbClr val="EAF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逆命题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96136" y="3363838"/>
            <a:ext cx="1800200" cy="864096"/>
          </a:xfrm>
          <a:prstGeom prst="ellipse">
            <a:avLst/>
          </a:prstGeom>
          <a:solidFill>
            <a:srgbClr val="EAF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逆定理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025924" y="1278742"/>
            <a:ext cx="2736304" cy="649937"/>
            <a:chOff x="3025924" y="1278742"/>
            <a:chExt cx="2736304" cy="649937"/>
          </a:xfrm>
        </p:grpSpPr>
        <p:sp>
          <p:nvSpPr>
            <p:cNvPr id="13" name="任意多边形: 形状 12"/>
            <p:cNvSpPr/>
            <p:nvPr/>
          </p:nvSpPr>
          <p:spPr>
            <a:xfrm>
              <a:off x="3025924" y="1707654"/>
              <a:ext cx="2736304" cy="221025"/>
            </a:xfrm>
            <a:custGeom>
              <a:avLst/>
              <a:gdLst>
                <a:gd name="connsiteX0" fmla="*/ 0 w 1889760"/>
                <a:gd name="connsiteY0" fmla="*/ 221025 h 221025"/>
                <a:gd name="connsiteX1" fmla="*/ 929640 w 1889760"/>
                <a:gd name="connsiteY1" fmla="*/ 45 h 221025"/>
                <a:gd name="connsiteX2" fmla="*/ 1889760 w 1889760"/>
                <a:gd name="connsiteY2" fmla="*/ 205785 h 22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9760" h="221025">
                  <a:moveTo>
                    <a:pt x="0" y="221025"/>
                  </a:moveTo>
                  <a:cubicBezTo>
                    <a:pt x="307340" y="111805"/>
                    <a:pt x="614680" y="2585"/>
                    <a:pt x="929640" y="45"/>
                  </a:cubicBezTo>
                  <a:cubicBezTo>
                    <a:pt x="1244600" y="-2495"/>
                    <a:pt x="1567180" y="101645"/>
                    <a:pt x="1889760" y="205785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832" y="1278742"/>
              <a:ext cx="23503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条件、结论互换</a:t>
              </a:r>
              <a:endParaRPr lang="zh-CN" altLang="en-US" sz="24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64006" y="2528674"/>
            <a:ext cx="947439" cy="766996"/>
            <a:chOff x="1264006" y="2528674"/>
            <a:chExt cx="947439" cy="766996"/>
          </a:xfrm>
        </p:grpSpPr>
        <p:sp>
          <p:nvSpPr>
            <p:cNvPr id="16" name="任意多边形: 形状 15"/>
            <p:cNvSpPr/>
            <p:nvPr/>
          </p:nvSpPr>
          <p:spPr>
            <a:xfrm rot="16200000" flipH="1">
              <a:off x="1755940" y="2840165"/>
              <a:ext cx="766996" cy="144014"/>
            </a:xfrm>
            <a:custGeom>
              <a:avLst/>
              <a:gdLst>
                <a:gd name="connsiteX0" fmla="*/ 0 w 1889760"/>
                <a:gd name="connsiteY0" fmla="*/ 221025 h 221025"/>
                <a:gd name="connsiteX1" fmla="*/ 929640 w 1889760"/>
                <a:gd name="connsiteY1" fmla="*/ 45 h 221025"/>
                <a:gd name="connsiteX2" fmla="*/ 1889760 w 1889760"/>
                <a:gd name="connsiteY2" fmla="*/ 205785 h 22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9760" h="221025">
                  <a:moveTo>
                    <a:pt x="0" y="221025"/>
                  </a:moveTo>
                  <a:cubicBezTo>
                    <a:pt x="307340" y="111805"/>
                    <a:pt x="614680" y="2585"/>
                    <a:pt x="929640" y="45"/>
                  </a:cubicBezTo>
                  <a:cubicBezTo>
                    <a:pt x="1244600" y="-2495"/>
                    <a:pt x="1567180" y="101645"/>
                    <a:pt x="1889760" y="205785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64006" y="2700957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正确</a:t>
              </a:r>
              <a:endParaRPr lang="zh-CN" altLang="en-US" sz="24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05736" y="2512288"/>
            <a:ext cx="985539" cy="766996"/>
            <a:chOff x="6705736" y="2512288"/>
            <a:chExt cx="985539" cy="766996"/>
          </a:xfrm>
        </p:grpSpPr>
        <p:sp>
          <p:nvSpPr>
            <p:cNvPr id="14" name="任意多边形: 形状 13"/>
            <p:cNvSpPr/>
            <p:nvPr/>
          </p:nvSpPr>
          <p:spPr>
            <a:xfrm rot="5400000">
              <a:off x="6394245" y="2823779"/>
              <a:ext cx="766996" cy="144014"/>
            </a:xfrm>
            <a:custGeom>
              <a:avLst/>
              <a:gdLst>
                <a:gd name="connsiteX0" fmla="*/ 0 w 1889760"/>
                <a:gd name="connsiteY0" fmla="*/ 221025 h 221025"/>
                <a:gd name="connsiteX1" fmla="*/ 929640 w 1889760"/>
                <a:gd name="connsiteY1" fmla="*/ 45 h 221025"/>
                <a:gd name="connsiteX2" fmla="*/ 1889760 w 1889760"/>
                <a:gd name="connsiteY2" fmla="*/ 205785 h 22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9760" h="221025">
                  <a:moveTo>
                    <a:pt x="0" y="221025"/>
                  </a:moveTo>
                  <a:cubicBezTo>
                    <a:pt x="307340" y="111805"/>
                    <a:pt x="614680" y="2585"/>
                    <a:pt x="929640" y="45"/>
                  </a:cubicBezTo>
                  <a:cubicBezTo>
                    <a:pt x="1244600" y="-2495"/>
                    <a:pt x="1567180" y="101645"/>
                    <a:pt x="1889760" y="205785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87850" y="2681338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正确</a:t>
              </a:r>
              <a:endParaRPr lang="zh-CN" altLang="en-US" sz="2400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87824" y="3143003"/>
            <a:ext cx="2736304" cy="927997"/>
            <a:chOff x="2987824" y="3143003"/>
            <a:chExt cx="2736304" cy="927997"/>
          </a:xfrm>
        </p:grpSpPr>
        <p:sp>
          <p:nvSpPr>
            <p:cNvPr id="15" name="任意多边形: 形状 14"/>
            <p:cNvSpPr/>
            <p:nvPr/>
          </p:nvSpPr>
          <p:spPr>
            <a:xfrm flipV="1">
              <a:off x="2987824" y="3849975"/>
              <a:ext cx="2736304" cy="221025"/>
            </a:xfrm>
            <a:custGeom>
              <a:avLst/>
              <a:gdLst>
                <a:gd name="connsiteX0" fmla="*/ 0 w 1889760"/>
                <a:gd name="connsiteY0" fmla="*/ 221025 h 221025"/>
                <a:gd name="connsiteX1" fmla="*/ 929640 w 1889760"/>
                <a:gd name="connsiteY1" fmla="*/ 45 h 221025"/>
                <a:gd name="connsiteX2" fmla="*/ 1889760 w 1889760"/>
                <a:gd name="connsiteY2" fmla="*/ 205785 h 22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9760" h="221025">
                  <a:moveTo>
                    <a:pt x="0" y="221025"/>
                  </a:moveTo>
                  <a:cubicBezTo>
                    <a:pt x="307340" y="111805"/>
                    <a:pt x="614680" y="2585"/>
                    <a:pt x="929640" y="45"/>
                  </a:cubicBezTo>
                  <a:cubicBezTo>
                    <a:pt x="1244600" y="-2495"/>
                    <a:pt x="1567180" y="101645"/>
                    <a:pt x="1889760" y="205785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52870" y="3143003"/>
              <a:ext cx="24106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条件、结论互换后仍为真命题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703924"/>
            <a:ext cx="8028892" cy="3246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如图是“赵爽弦图”，△</a:t>
            </a:r>
            <a:r>
              <a:rPr lang="en-US" altLang="zh-CN" sz="2800" b="1" i="1" dirty="0">
                <a:latin typeface="+mj-lt"/>
                <a:ea typeface="+mj-ea"/>
              </a:rPr>
              <a:t>ABH</a:t>
            </a:r>
            <a:r>
              <a:rPr lang="zh-CN" altLang="en-US" sz="2800" b="1" dirty="0">
                <a:latin typeface="+mj-lt"/>
                <a:ea typeface="+mj-ea"/>
              </a:rPr>
              <a:t>，△</a:t>
            </a:r>
            <a:r>
              <a:rPr lang="en-US" altLang="zh-CN" sz="2800" b="1" i="1" dirty="0">
                <a:latin typeface="+mj-lt"/>
                <a:ea typeface="+mj-ea"/>
              </a:rPr>
              <a:t>BCG</a:t>
            </a:r>
            <a:r>
              <a:rPr lang="zh-CN" altLang="en-US" sz="2800" b="1" dirty="0">
                <a:latin typeface="+mj-lt"/>
                <a:ea typeface="+mj-ea"/>
              </a:rPr>
              <a:t>，△</a:t>
            </a:r>
            <a:r>
              <a:rPr lang="en-US" altLang="zh-CN" sz="2800" b="1" i="1" dirty="0">
                <a:latin typeface="+mj-lt"/>
                <a:ea typeface="+mj-ea"/>
              </a:rPr>
              <a:t>CDF</a:t>
            </a:r>
            <a:r>
              <a:rPr lang="zh-CN" altLang="en-US" sz="2800" b="1" dirty="0">
                <a:latin typeface="+mj-lt"/>
                <a:ea typeface="+mj-ea"/>
              </a:rPr>
              <a:t>和△</a:t>
            </a:r>
            <a:r>
              <a:rPr lang="en-US" altLang="zh-CN" sz="2800" b="1" i="1" dirty="0">
                <a:latin typeface="+mj-lt"/>
                <a:ea typeface="+mj-ea"/>
              </a:rPr>
              <a:t>DAE</a:t>
            </a:r>
            <a:r>
              <a:rPr lang="zh-CN" altLang="en-US" sz="2800" b="1" dirty="0">
                <a:latin typeface="+mj-lt"/>
                <a:ea typeface="+mj-ea"/>
              </a:rPr>
              <a:t>是四个全等的直角三角形，四边形</a:t>
            </a:r>
            <a:r>
              <a:rPr lang="en-US" altLang="zh-CN" sz="2800" b="1" i="1" dirty="0">
                <a:latin typeface="+mj-lt"/>
                <a:ea typeface="+mj-ea"/>
              </a:rPr>
              <a:t>ABCD</a:t>
            </a:r>
            <a:r>
              <a:rPr lang="zh-CN" altLang="en-US" sz="2800" b="1" dirty="0">
                <a:latin typeface="+mj-lt"/>
                <a:ea typeface="+mj-ea"/>
              </a:rPr>
              <a:t>和</a:t>
            </a:r>
            <a:r>
              <a:rPr lang="en-US" altLang="zh-CN" sz="2800" b="1" i="1" dirty="0">
                <a:latin typeface="+mj-lt"/>
                <a:ea typeface="+mj-ea"/>
              </a:rPr>
              <a:t>EFGH</a:t>
            </a:r>
            <a:r>
              <a:rPr lang="zh-CN" altLang="en-US" sz="2800" b="1" dirty="0">
                <a:latin typeface="+mj-lt"/>
                <a:ea typeface="+mj-ea"/>
              </a:rPr>
              <a:t>都是正方形。若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=10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AH</a:t>
            </a:r>
            <a:r>
              <a:rPr lang="en-US" altLang="zh-CN" sz="2800" b="1" dirty="0">
                <a:latin typeface="+mj-lt"/>
                <a:ea typeface="+mj-ea"/>
              </a:rPr>
              <a:t>=6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EF</a:t>
            </a:r>
            <a:r>
              <a:rPr lang="zh-CN" altLang="en-US" sz="2800" b="1" dirty="0">
                <a:latin typeface="+mj-lt"/>
                <a:ea typeface="+mj-ea"/>
              </a:rPr>
              <a:t>的长为（  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A.8              B.6              C.4              D.2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1680" y="2787521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5261" y="2787774"/>
            <a:ext cx="1948295" cy="218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P26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553316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中，已知∠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=45°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lt"/>
                <a:ea typeface="+mj-ea"/>
              </a:rPr>
              <a:t>=3</a:t>
            </a:r>
            <a:r>
              <a:rPr lang="zh-CN" altLang="en-US" sz="2800" b="1" dirty="0">
                <a:latin typeface="+mj-lt"/>
                <a:ea typeface="+mj-ea"/>
              </a:rPr>
              <a:t>，求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的长。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450" y="1764030"/>
            <a:ext cx="709676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解：在△</a:t>
            </a:r>
            <a:r>
              <a:rPr lang="en-US" altLang="zh-CN" sz="2800" b="1" i="1" dirty="0">
                <a:solidFill>
                  <a:srgbClr val="FF0000"/>
                </a:solidFill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</a:rPr>
              <a:t>中，∠</a:t>
            </a:r>
            <a:r>
              <a:rPr lang="en-US" altLang="zh-CN" sz="2800" b="1" i="1" dirty="0">
                <a:solidFill>
                  <a:srgbClr val="FF0000"/>
                </a:solidFill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</a:rPr>
              <a:t>=45°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</a:rPr>
              <a:t>=3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∴∠</a:t>
            </a:r>
            <a:r>
              <a:rPr lang="en-US" altLang="zh-CN" sz="2800" b="1" i="1" dirty="0">
                <a:solidFill>
                  <a:srgbClr val="FF0000"/>
                </a:solidFill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</a:rPr>
              <a:t>=3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∴△</a:t>
            </a:r>
            <a:r>
              <a:rPr lang="en-US" altLang="zh-CN" sz="2800" b="1" i="1" dirty="0">
                <a:solidFill>
                  <a:srgbClr val="FF0000"/>
                </a:solidFill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</a:rPr>
              <a:t>是直角三角形，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</a:rPr>
              <a:t>AC</a:t>
            </a:r>
            <a:r>
              <a:rPr lang="en-US" altLang="zh-CN" sz="2800" b="1" baseline="30000" dirty="0">
                <a:solidFill>
                  <a:srgbClr val="FF0000"/>
                </a:solidFill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</a:rPr>
              <a:t>BC</a:t>
            </a:r>
            <a:r>
              <a:rPr lang="en-US" altLang="zh-CN" sz="2800" b="1" baseline="30000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∴</a:t>
            </a:r>
            <a:r>
              <a:rPr lang="en-US" altLang="zh-CN" sz="2800" b="1" i="1">
                <a:solidFill>
                  <a:srgbClr val="FF0000"/>
                </a:solidFill>
              </a:rPr>
              <a:t>AB</a:t>
            </a:r>
            <a:r>
              <a:rPr lang="en-US" altLang="zh-CN" sz="2800" b="1">
                <a:solidFill>
                  <a:srgbClr val="FF0000"/>
                </a:solidFill>
              </a:rPr>
              <a:t>=        </a:t>
            </a:r>
            <a:r>
              <a:rPr lang="zh-CN" altLang="en-US" sz="2800" b="1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46960" y="4502150"/>
          <a:ext cx="68262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1" imgW="14020800" imgH="9144000" progId="Equation.DSMT4">
                  <p:embed/>
                </p:oleObj>
              </mc:Choice>
              <mc:Fallback>
                <p:oleObj name="Equation" r:id="rId1" imgW="14020800" imgH="9144000" progId="Equation.DSMT4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46960" y="4502150"/>
                        <a:ext cx="68262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88925" y="1430020"/>
            <a:ext cx="8672195" cy="362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证明：∵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=10cm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边上的中线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=12cm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BD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=5cm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ABD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中，∵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BD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∴△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ABD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是直角三角形，∠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∴∠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中，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AD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DC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=13cm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n-ea"/>
              </a:rPr>
              <a:t>AC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n-ea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8144" y="120858"/>
            <a:ext cx="3093085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P27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352875"/>
            <a:ext cx="795688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lang="zh-CN" altLang="en-US" sz="2800" b="1" dirty="0">
                <a:ea typeface="黑体" panose="02010609060101010101" pitchFamily="49" charset="-122"/>
              </a:rPr>
              <a:t>已知：在△</a:t>
            </a:r>
            <a:r>
              <a:rPr lang="en-US" altLang="zh-CN" sz="2800" b="1" i="1" dirty="0"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ea typeface="黑体" panose="02010609060101010101" pitchFamily="49" charset="-122"/>
              </a:rPr>
              <a:t>=13cm</a:t>
            </a:r>
            <a:r>
              <a:rPr lang="zh-CN" altLang="en-US" sz="2800" b="1" dirty="0"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ea typeface="黑体" panose="02010609060101010101" pitchFamily="49" charset="-122"/>
              </a:rPr>
              <a:t>=10cm</a:t>
            </a:r>
            <a:r>
              <a:rPr lang="zh-CN" altLang="en-US" sz="2800" b="1" dirty="0"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ea typeface="黑体" panose="02010609060101010101" pitchFamily="49" charset="-122"/>
              </a:rPr>
              <a:t>边上的中线</a:t>
            </a:r>
            <a:r>
              <a:rPr lang="en-US" altLang="zh-CN" sz="2800" b="1" i="1" dirty="0">
                <a:ea typeface="黑体" panose="02010609060101010101" pitchFamily="49" charset="-122"/>
              </a:rPr>
              <a:t>AD</a:t>
            </a:r>
            <a:r>
              <a:rPr lang="en-US" altLang="zh-CN" sz="2800" b="1" dirty="0">
                <a:ea typeface="黑体" panose="02010609060101010101" pitchFamily="49" charset="-122"/>
              </a:rPr>
              <a:t>=12cm</a:t>
            </a:r>
            <a:r>
              <a:rPr lang="zh-CN" altLang="en-US" sz="2800" b="1" dirty="0">
                <a:ea typeface="黑体" panose="02010609060101010101" pitchFamily="49" charset="-122"/>
              </a:rPr>
              <a:t>。求证：</a:t>
            </a:r>
            <a:r>
              <a:rPr lang="en-US" altLang="zh-CN" sz="2800" b="1" i="1" dirty="0"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ea typeface="黑体" panose="02010609060101010101" pitchFamily="49" charset="-122"/>
              </a:rPr>
              <a:t>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2275" y="319686"/>
            <a:ext cx="8538954" cy="2158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lang="zh-CN" altLang="en-US" sz="2800" b="1" dirty="0">
                <a:latin typeface="+mj-lt"/>
                <a:ea typeface="+mj-ea"/>
              </a:rPr>
              <a:t> 说出下列命题的逆命题</a:t>
            </a:r>
            <a:r>
              <a:rPr lang="zh-CN" altLang="en-US" sz="2800" b="1" dirty="0">
                <a:latin typeface="+mj-lt"/>
                <a:ea typeface="+mj-ea"/>
              </a:rPr>
              <a:t>，并判断每对命题的真假。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）四边形是多边形；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）两直线平行，同旁内角互补；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）如果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=0</a:t>
            </a:r>
            <a:r>
              <a:rPr lang="zh-CN" altLang="en-US" sz="2800" b="1" dirty="0">
                <a:latin typeface="+mj-lt"/>
                <a:ea typeface="+mj-ea"/>
              </a:rPr>
              <a:t>，那么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=0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=0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P26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3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1813" y="2428493"/>
            <a:ext cx="762635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）多边形是四边形。原命题是真命题，逆命题是假命题。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）同旁内角互补，两直线平行。原命题是真命题，逆命题是真命题。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）如果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0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0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，那么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0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。原命题是假命题，逆命题是真命题。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75656" y="1203598"/>
            <a:ext cx="5028035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直角三角形的两个锐角互余。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5656" y="1849240"/>
            <a:ext cx="6164101" cy="46166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有两个角互余的三角形是直角三角形。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75656" y="2805613"/>
            <a:ext cx="6164101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勾股定理   </a:t>
            </a:r>
            <a:r>
              <a:rPr lang="zh-CN" altLang="en-US" sz="2400" b="1" dirty="0">
                <a:solidFill>
                  <a:srgbClr val="FF0000"/>
                </a:solidFill>
              </a:rPr>
              <a:t>直角三角形两条直角边的平方和等于斜边的平方。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75656" y="3843287"/>
            <a:ext cx="6164101" cy="829945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如果三角形两条</a:t>
            </a:r>
            <a:r>
              <a:rPr lang="zh-CN" altLang="en-US" sz="2400" b="1" dirty="0">
                <a:solidFill>
                  <a:srgbClr val="FF0000"/>
                </a:solidFill>
              </a:rPr>
              <a:t>边的平方和等于第三边的平方，那么这个三角形是直角三角形。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587" y="1169081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原命题</a:t>
            </a:r>
            <a:endParaRPr lang="zh-CN" altLang="en-US" sz="24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1587" y="1849240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逆命题</a:t>
            </a:r>
            <a:endParaRPr lang="zh-CN" altLang="en-US" sz="24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1587" y="2990278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原命题</a:t>
            </a:r>
            <a:endParaRPr lang="zh-CN" altLang="en-US" sz="24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31586" y="3900483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  <a:latin typeface="+mj-ea"/>
                <a:ea typeface="+mj-ea"/>
              </a:rPr>
              <a:t>逆命题</a:t>
            </a:r>
            <a:endParaRPr lang="zh-CN" altLang="en-US" sz="24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740352" y="1196360"/>
            <a:ext cx="1220788" cy="1077912"/>
            <a:chOff x="7695494" y="1392474"/>
            <a:chExt cx="1221053" cy="1076961"/>
          </a:xfrm>
        </p:grpSpPr>
        <p:sp>
          <p:nvSpPr>
            <p:cNvPr id="47" name="右大括号 46"/>
            <p:cNvSpPr/>
            <p:nvPr/>
          </p:nvSpPr>
          <p:spPr>
            <a:xfrm>
              <a:off x="7695494" y="1455918"/>
              <a:ext cx="192130" cy="913593"/>
            </a:xfrm>
            <a:prstGeom prst="rightBrace">
              <a:avLst>
                <a:gd name="adj1" fmla="val 32062"/>
                <a:gd name="adj2" fmla="val 50000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887624" y="1392474"/>
              <a:ext cx="1028923" cy="10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33CC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互逆命题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40352" y="3160941"/>
            <a:ext cx="1220788" cy="1117775"/>
            <a:chOff x="7695494" y="1372560"/>
            <a:chExt cx="1221053" cy="1116789"/>
          </a:xfrm>
        </p:grpSpPr>
        <p:sp>
          <p:nvSpPr>
            <p:cNvPr id="50" name="右大括号 49"/>
            <p:cNvSpPr/>
            <p:nvPr/>
          </p:nvSpPr>
          <p:spPr>
            <a:xfrm>
              <a:off x="7695494" y="1372560"/>
              <a:ext cx="192130" cy="1116789"/>
            </a:xfrm>
            <a:prstGeom prst="rightBrace">
              <a:avLst>
                <a:gd name="adj1" fmla="val 32062"/>
                <a:gd name="adj2" fmla="val 50000"/>
              </a:avLst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887624" y="1392474"/>
              <a:ext cx="1028923" cy="10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33CC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互逆命题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/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05903" y="915566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直角三角形的定义是什么？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1601" y="2008982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我们探索过直角三角形的哪些性质？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241" y="1460022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66FF"/>
                </a:solidFill>
              </a:rPr>
              <a:t>有一个角是直角的三角形叫直角三角形。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1573" y="2571603"/>
            <a:ext cx="4552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66FF"/>
                </a:solidFill>
              </a:rPr>
              <a:t>直角三角形的两个锐角互余。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4241" y="3194595"/>
            <a:ext cx="86868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66FF"/>
                </a:solidFill>
              </a:rPr>
              <a:t>直角三角形两条</a:t>
            </a:r>
            <a:r>
              <a:rPr lang="zh-CN" altLang="en-US" sz="2400" b="1" dirty="0">
                <a:solidFill>
                  <a:srgbClr val="0066FF"/>
                </a:solidFill>
              </a:rPr>
              <a:t>直角边的平方和等于斜边的平方</a:t>
            </a:r>
            <a:r>
              <a:rPr lang="en-US" altLang="zh-CN" sz="2400" b="1" dirty="0">
                <a:solidFill>
                  <a:srgbClr val="0066FF"/>
                </a:solidFill>
              </a:rPr>
              <a:t>(</a:t>
            </a:r>
            <a:r>
              <a:rPr lang="zh-CN" altLang="en-US" sz="2400" b="1" dirty="0">
                <a:solidFill>
                  <a:srgbClr val="0066FF"/>
                </a:solidFill>
              </a:rPr>
              <a:t>勾股定理</a:t>
            </a:r>
            <a:r>
              <a:rPr lang="en-US" altLang="zh-CN" sz="2400" b="1" dirty="0">
                <a:solidFill>
                  <a:srgbClr val="0066FF"/>
                </a:solidFill>
              </a:rPr>
              <a:t>)</a:t>
            </a:r>
            <a:r>
              <a:rPr lang="zh-CN" altLang="en-US" sz="2400" b="1" dirty="0">
                <a:solidFill>
                  <a:srgbClr val="0066FF"/>
                </a:solidFill>
              </a:rPr>
              <a:t>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1573" y="3817587"/>
            <a:ext cx="796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66FF"/>
                </a:solidFill>
              </a:rPr>
              <a:t>在直角三角形中，如果一个锐角等于</a:t>
            </a:r>
            <a:r>
              <a:rPr lang="en-US" altLang="zh-CN" sz="2400" b="1" dirty="0">
                <a:solidFill>
                  <a:srgbClr val="0066FF"/>
                </a:solidFill>
              </a:rPr>
              <a:t>30°</a:t>
            </a:r>
            <a:r>
              <a:rPr lang="zh-CN" altLang="en-US" sz="2400" b="1" dirty="0">
                <a:solidFill>
                  <a:srgbClr val="0066FF"/>
                </a:solidFill>
              </a:rPr>
              <a:t>，那么它所对的直角边等于斜边的一半。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4875" y="1064895"/>
            <a:ext cx="767651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探究</a:t>
            </a:r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：</a:t>
            </a:r>
            <a:r>
              <a:rPr lang="zh-CN" altLang="en-US" sz="2800" b="1" dirty="0">
                <a:latin typeface="+mj-ea"/>
                <a:ea typeface="+mj-ea"/>
              </a:rPr>
              <a:t>直角三角形的两个</a:t>
            </a:r>
            <a:r>
              <a:rPr lang="zh-CN" altLang="en-US" sz="2800" b="1" dirty="0">
                <a:latin typeface="+mj-ea"/>
                <a:ea typeface="+mj-ea"/>
              </a:rPr>
              <a:t>锐角互余，为什么？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958" y="3537948"/>
            <a:ext cx="1450560" cy="12762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" y="3491369"/>
            <a:ext cx="1450560" cy="127629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564233" y="2072220"/>
            <a:ext cx="2905351" cy="1927233"/>
            <a:chOff x="1564233" y="2072220"/>
            <a:chExt cx="2905351" cy="1927233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1564233" y="2072220"/>
              <a:ext cx="2905351" cy="1927233"/>
            </a:xfrm>
            <a:prstGeom prst="wedgeRoundRectCallout">
              <a:avLst>
                <a:gd name="adj1" fmla="val -62213"/>
                <a:gd name="adj2" fmla="val 43130"/>
                <a:gd name="adj3" fmla="val 16667"/>
              </a:avLst>
            </a:prstGeom>
            <a:solidFill>
              <a:srgbClr val="EDF6F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72244" y="2127409"/>
              <a:ext cx="2689327" cy="186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根据三角形内角和定理，即可得到“直角三角形的两锐角互余”。</a:t>
              </a:r>
              <a:endParaRPr lang="zh-CN" altLang="en-US" sz="2400" b="1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7618" y="2216386"/>
            <a:ext cx="2844328" cy="1883676"/>
            <a:chOff x="4757618" y="2216386"/>
            <a:chExt cx="2844328" cy="1883676"/>
          </a:xfrm>
        </p:grpSpPr>
        <p:sp>
          <p:nvSpPr>
            <p:cNvPr id="21" name="对话气泡: 圆角矩形 20"/>
            <p:cNvSpPr/>
            <p:nvPr/>
          </p:nvSpPr>
          <p:spPr>
            <a:xfrm>
              <a:off x="4757618" y="2216386"/>
              <a:ext cx="2844328" cy="1883675"/>
            </a:xfrm>
            <a:prstGeom prst="wedgeRoundRectCallout">
              <a:avLst>
                <a:gd name="adj1" fmla="val 63230"/>
                <a:gd name="adj2" fmla="val 41778"/>
                <a:gd name="adj3" fmla="val 16667"/>
              </a:avLst>
            </a:prstGeom>
            <a:solidFill>
              <a:srgbClr val="FEF4E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35118" y="2277319"/>
              <a:ext cx="2689327" cy="182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如果一个三角形有两个角互余，那么这个三角形是直角三角形吗？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0185" y="3492500"/>
            <a:ext cx="1699260" cy="14954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020272" y="1686973"/>
            <a:ext cx="1523052" cy="2439095"/>
            <a:chOff x="7093674" y="1101973"/>
            <a:chExt cx="1523052" cy="2439095"/>
          </a:xfrm>
        </p:grpSpPr>
        <p:sp>
          <p:nvSpPr>
            <p:cNvPr id="3" name="直角三角形 2"/>
            <p:cNvSpPr/>
            <p:nvPr/>
          </p:nvSpPr>
          <p:spPr>
            <a:xfrm>
              <a:off x="7380312" y="1563638"/>
              <a:ext cx="914400" cy="1584176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185387" y="110197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i="1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93674" y="3079403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B</a:t>
              </a:r>
              <a:endParaRPr lang="zh-CN" altLang="en-US" sz="2400" b="1" i="1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26876" y="30368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/>
                <a:t>C</a:t>
              </a:r>
              <a:endParaRPr lang="zh-CN" altLang="en-US" sz="2400" b="1" i="1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27584" y="627534"/>
            <a:ext cx="709126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=90°</a:t>
            </a:r>
            <a:r>
              <a:rPr lang="zh-CN" altLang="en-US" sz="2800" b="1" dirty="0">
                <a:latin typeface="+mj-lt"/>
                <a:ea typeface="+mj-ea"/>
              </a:rPr>
              <a:t>，那么△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是直角三角形吗？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09316" y="1923678"/>
            <a:ext cx="4412461" cy="2510507"/>
            <a:chOff x="1909316" y="1923678"/>
            <a:chExt cx="4412461" cy="2510507"/>
          </a:xfrm>
        </p:grpSpPr>
        <p:sp>
          <p:nvSpPr>
            <p:cNvPr id="53" name="对话气泡: 圆角矩形 52"/>
            <p:cNvSpPr/>
            <p:nvPr/>
          </p:nvSpPr>
          <p:spPr>
            <a:xfrm>
              <a:off x="1909316" y="1923678"/>
              <a:ext cx="4412461" cy="2510507"/>
            </a:xfrm>
            <a:prstGeom prst="wedgeRoundRectCallout">
              <a:avLst>
                <a:gd name="adj1" fmla="val -62386"/>
                <a:gd name="adj2" fmla="val 35238"/>
                <a:gd name="adj3" fmla="val 16667"/>
              </a:avLst>
            </a:prstGeom>
            <a:solidFill>
              <a:srgbClr val="EDF6F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087941" y="2057922"/>
              <a:ext cx="4232442" cy="2265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在△</a:t>
              </a:r>
              <a:r>
                <a:rPr lang="en-US" altLang="zh-CN" sz="2400" b="1" i="1" dirty="0"/>
                <a:t>ABC</a:t>
              </a:r>
              <a:r>
                <a:rPr lang="zh-CN" altLang="en-US" sz="2400" b="1" dirty="0"/>
                <a:t>中，∵∠</a:t>
              </a:r>
              <a:r>
                <a:rPr lang="en-US" altLang="zh-CN" sz="2400" b="1" i="1" dirty="0"/>
                <a:t>A</a:t>
              </a:r>
              <a:r>
                <a:rPr lang="en-US" altLang="zh-CN" sz="2400" b="1" dirty="0"/>
                <a:t>+</a:t>
              </a:r>
              <a:r>
                <a:rPr lang="zh-CN" altLang="en-US" sz="2400" b="1" dirty="0"/>
                <a:t>∠</a:t>
              </a:r>
              <a:r>
                <a:rPr lang="en-US" altLang="zh-CN" sz="2400" b="1" i="1" dirty="0"/>
                <a:t>B</a:t>
              </a:r>
              <a:r>
                <a:rPr lang="en-US" altLang="zh-CN" sz="2400" b="1" dirty="0"/>
                <a:t>+</a:t>
              </a:r>
              <a:r>
                <a:rPr lang="zh-CN" altLang="en-US" sz="2400" b="1" dirty="0"/>
                <a:t>∠</a:t>
              </a:r>
              <a:r>
                <a:rPr lang="en-US" altLang="zh-CN" sz="2400" b="1" i="1" dirty="0"/>
                <a:t>C</a:t>
              </a:r>
              <a:r>
                <a:rPr lang="en-US" altLang="zh-CN" sz="2400" b="1" dirty="0"/>
                <a:t>=180°</a:t>
              </a:r>
              <a:r>
                <a:rPr lang="zh-CN" altLang="en-US" sz="2400" b="1" dirty="0"/>
                <a:t>，</a:t>
              </a:r>
              <a:endParaRPr lang="en-US" altLang="zh-CN" sz="2400" b="1" dirty="0"/>
            </a:p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又∠</a:t>
              </a:r>
              <a:r>
                <a:rPr lang="en-US" altLang="zh-CN" sz="2400" b="1" i="1" dirty="0"/>
                <a:t>A+</a:t>
              </a:r>
              <a:r>
                <a:rPr lang="zh-CN" altLang="en-US" sz="2400" b="1" dirty="0"/>
                <a:t>∠</a:t>
              </a:r>
              <a:r>
                <a:rPr lang="en-US" altLang="zh-CN" sz="2400" b="1" i="1" dirty="0"/>
                <a:t>C</a:t>
              </a:r>
              <a:r>
                <a:rPr lang="en-US" altLang="zh-CN" sz="2400" b="1" dirty="0"/>
                <a:t>=90°</a:t>
              </a:r>
              <a:r>
                <a:rPr lang="zh-CN" altLang="en-US" sz="2400" b="1" dirty="0"/>
                <a:t>，</a:t>
              </a:r>
              <a:endParaRPr lang="en-US" altLang="zh-CN" sz="2400" b="1" dirty="0"/>
            </a:p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∴∠</a:t>
              </a:r>
              <a:r>
                <a:rPr lang="en-US" altLang="zh-CN" sz="2400" b="1" i="1" dirty="0"/>
                <a:t>B=</a:t>
              </a:r>
              <a:r>
                <a:rPr lang="en-US" altLang="zh-CN" sz="2400" b="1" dirty="0"/>
                <a:t>90°</a:t>
              </a:r>
              <a:r>
                <a:rPr lang="zh-CN" altLang="en-US" sz="2400" b="1" dirty="0"/>
                <a:t>。</a:t>
              </a:r>
              <a:endParaRPr lang="en-US" altLang="zh-CN" sz="2400" b="1" dirty="0"/>
            </a:p>
            <a:p>
              <a:pPr>
                <a:lnSpc>
                  <a:spcPct val="120000"/>
                </a:lnSpc>
              </a:pPr>
              <a:r>
                <a:rPr lang="zh-CN" altLang="en-US" sz="2400" b="1" dirty="0"/>
                <a:t>于是△</a:t>
              </a:r>
              <a:r>
                <a:rPr lang="en-US" altLang="zh-CN" sz="2400" b="1" i="1" dirty="0"/>
                <a:t>ABC</a:t>
              </a:r>
              <a:r>
                <a:rPr lang="zh-CN" altLang="en-US" sz="2400" b="1" dirty="0"/>
                <a:t>是直角三角形。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13852" y="2217582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6760" y="2925171"/>
            <a:ext cx="2505080" cy="1753235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8101" y="1084189"/>
            <a:ext cx="3371851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直角三角形的两个锐角互余。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60032" y="1078321"/>
            <a:ext cx="3349970" cy="83099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有两个角互余的三角形是直角三角形。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6969" y="2211710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06406" y="2981255"/>
            <a:ext cx="3939759" cy="1826462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7544" y="374185"/>
            <a:ext cx="3939759" cy="4501821"/>
            <a:chOff x="467544" y="374185"/>
            <a:chExt cx="3939759" cy="4501821"/>
          </a:xfrm>
        </p:grpSpPr>
        <p:sp>
          <p:nvSpPr>
            <p:cNvPr id="22" name="矩形: 圆角 21"/>
            <p:cNvSpPr/>
            <p:nvPr/>
          </p:nvSpPr>
          <p:spPr>
            <a:xfrm>
              <a:off x="467544" y="904432"/>
              <a:ext cx="3939759" cy="397157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67544" y="385222"/>
              <a:ext cx="3939759" cy="531823"/>
            </a:xfrm>
            <a:prstGeom prst="rect">
              <a:avLst/>
            </a:prstGeom>
            <a:solidFill>
              <a:srgbClr val="FAC090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16104" y="374185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直角三角形的性质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10441" y="374185"/>
            <a:ext cx="3939759" cy="4501821"/>
            <a:chOff x="4510441" y="374185"/>
            <a:chExt cx="3939759" cy="4501821"/>
          </a:xfrm>
        </p:grpSpPr>
        <p:sp>
          <p:nvSpPr>
            <p:cNvPr id="30" name="矩形: 圆角 29"/>
            <p:cNvSpPr/>
            <p:nvPr/>
          </p:nvSpPr>
          <p:spPr>
            <a:xfrm>
              <a:off x="4510441" y="904432"/>
              <a:ext cx="3939759" cy="397157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lgDashDot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510441" y="385222"/>
              <a:ext cx="3939759" cy="531823"/>
            </a:xfrm>
            <a:prstGeom prst="rect">
              <a:avLst/>
            </a:prstGeom>
            <a:solidFill>
              <a:srgbClr val="FAC090"/>
            </a:solidFill>
            <a:ln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859001" y="374185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直角三角形的判定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5608" y="2355824"/>
            <a:ext cx="1355247" cy="1489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2036765"/>
            <a:ext cx="1479952" cy="1540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 animBg="1"/>
      <p:bldP spid="25" grpId="0" animBg="1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926767" y="339502"/>
            <a:ext cx="712879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探究</a:t>
            </a:r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：</a:t>
            </a:r>
            <a:r>
              <a:rPr lang="zh-CN" altLang="en-US" sz="2800" b="1" dirty="0">
                <a:latin typeface="+mj-ea"/>
                <a:ea typeface="+mj-ea"/>
              </a:rPr>
              <a:t>你能说出勾股定理的内容并证明吗？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15616" y="1128078"/>
            <a:ext cx="6612211" cy="1303177"/>
          </a:xfrm>
          <a:prstGeom prst="rect">
            <a:avLst/>
          </a:prstGeom>
          <a:solidFill>
            <a:srgbClr val="E7F9F4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勾股定理   </a:t>
            </a:r>
            <a:r>
              <a:rPr lang="zh-CN" altLang="en-US" sz="2800" b="1" dirty="0">
                <a:solidFill>
                  <a:srgbClr val="FF0000"/>
                </a:solidFill>
              </a:rPr>
              <a:t>直角三角形两条直角边的平方和等于斜边的平方。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756564" y="2826632"/>
            <a:ext cx="223837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即 </a:t>
            </a:r>
            <a:r>
              <a:rPr kumimoji="0" lang="en-US" altLang="zh-CN" sz="28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</a:t>
            </a:r>
            <a:r>
              <a:rPr kumimoji="0" lang="en-US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en-US" sz="28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en-US" sz="2800" b="1" i="0" u="none" strike="noStrike" kern="1200" cap="none" spc="0" normalizeH="0" baseline="3000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</a:t>
            </a:r>
            <a:r>
              <a:rPr kumimoji="0" lang="en-US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+ </a:t>
            </a:r>
            <a:r>
              <a:rPr kumimoji="0" lang="en-US" altLang="en-US" sz="28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en-US" sz="2800" b="1" i="0" u="none" strike="noStrike" kern="1200" cap="none" spc="0" normalizeH="0" baseline="3000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12160" y="2482288"/>
            <a:ext cx="2289294" cy="1617695"/>
            <a:chOff x="5736297" y="2386449"/>
            <a:chExt cx="2289294" cy="1617695"/>
          </a:xfrm>
        </p:grpSpPr>
        <p:grpSp>
          <p:nvGrpSpPr>
            <p:cNvPr id="34" name="组合 33"/>
            <p:cNvGrpSpPr/>
            <p:nvPr/>
          </p:nvGrpSpPr>
          <p:grpSpPr>
            <a:xfrm>
              <a:off x="6143210" y="2386449"/>
              <a:ext cx="1882381" cy="1157586"/>
              <a:chOff x="5808588" y="2134245"/>
              <a:chExt cx="2147788" cy="1320800"/>
            </a:xfrm>
          </p:grpSpPr>
          <p:sp>
            <p:nvSpPr>
              <p:cNvPr id="24" name="直角三角形 23"/>
              <p:cNvSpPr/>
              <p:nvPr/>
            </p:nvSpPr>
            <p:spPr>
              <a:xfrm>
                <a:off x="5808588" y="2134245"/>
                <a:ext cx="2147788" cy="1320800"/>
              </a:xfrm>
              <a:prstGeom prst="rtTriangle">
                <a:avLst/>
              </a:pr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6" name="连接符: 肘形 5"/>
              <p:cNvCxnSpPr/>
              <p:nvPr/>
            </p:nvCxnSpPr>
            <p:spPr>
              <a:xfrm rot="16200000" flipH="1">
                <a:off x="5809982" y="3317255"/>
                <a:ext cx="144016" cy="131564"/>
              </a:xfrm>
              <a:prstGeom prst="bentConnector3">
                <a:avLst>
                  <a:gd name="adj1" fmla="val 8112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5736297" y="272499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a</a:t>
              </a:r>
              <a:endParaRPr lang="zh-CN" altLang="en-US" sz="2800" b="1" i="1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81191" y="3480924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b</a:t>
              </a:r>
              <a:endParaRPr lang="zh-CN" altLang="en-US" sz="2800" b="1" i="1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03074" y="2483089"/>
              <a:ext cx="343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/>
                <a:t>c</a:t>
              </a:r>
              <a:endParaRPr lang="zh-CN" altLang="en-US" sz="2800" b="1" i="1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55576" y="4151017"/>
            <a:ext cx="8119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你能利用基本事实和已有定理，证明勾股定理吗？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8136" y="2664098"/>
            <a:ext cx="1919288" cy="191611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 rot="3392664">
            <a:off x="5324574" y="768623"/>
            <a:ext cx="1597025" cy="15970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rot="3400308">
            <a:off x="7431186" y="1409973"/>
            <a:ext cx="1054100" cy="1057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6136" y="170136"/>
            <a:ext cx="40798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4701" y="845478"/>
            <a:ext cx="38893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E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0074" y="1795736"/>
            <a:ext cx="38893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F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8236" y="708298"/>
            <a:ext cx="40798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G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4274" y="4496073"/>
            <a:ext cx="423863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H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9161" y="4496073"/>
            <a:ext cx="304800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I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97611" y="1203598"/>
            <a:ext cx="2751138" cy="1980155"/>
            <a:chOff x="4984670" y="1218911"/>
            <a:chExt cx="2750696" cy="1979937"/>
          </a:xfrm>
        </p:grpSpPr>
        <p:sp>
          <p:nvSpPr>
            <p:cNvPr id="12" name="文本框 11"/>
            <p:cNvSpPr txBox="1"/>
            <p:nvPr/>
          </p:nvSpPr>
          <p:spPr>
            <a:xfrm>
              <a:off x="4984670" y="2457025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8801718">
              <a:off x="5553867" y="2157784"/>
              <a:ext cx="1581104" cy="104106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44904" y="2450675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14771" y="1218911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65552" y="1810984"/>
              <a:ext cx="363480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21753" y="1918738"/>
              <a:ext cx="363480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56054" y="2564963"/>
              <a:ext cx="342845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9" name="直接连接符 18"/>
          <p:cNvCxnSpPr>
            <a:endCxn id="13" idx="0"/>
          </p:cNvCxnSpPr>
          <p:nvPr/>
        </p:nvCxnSpPr>
        <p:spPr>
          <a:xfrm>
            <a:off x="5027711" y="1354411"/>
            <a:ext cx="2776538" cy="1309687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>
            <a:stCxn id="13" idx="2"/>
          </p:cNvCxnSpPr>
          <p:nvPr/>
        </p:nvCxnSpPr>
        <p:spPr>
          <a:xfrm flipH="1">
            <a:off x="5891313" y="1793919"/>
            <a:ext cx="1341234" cy="279423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矩形 7"/>
          <p:cNvSpPr/>
          <p:nvPr/>
        </p:nvSpPr>
        <p:spPr>
          <a:xfrm rot="14273144">
            <a:off x="7140404" y="1813928"/>
            <a:ext cx="131762" cy="139700"/>
          </a:xfrm>
          <a:custGeom>
            <a:avLst/>
            <a:gdLst>
              <a:gd name="connsiteX0" fmla="*/ 0 w 132017"/>
              <a:gd name="connsiteY0" fmla="*/ 0 h 139603"/>
              <a:gd name="connsiteX1" fmla="*/ 132017 w 132017"/>
              <a:gd name="connsiteY1" fmla="*/ 0 h 139603"/>
              <a:gd name="connsiteX2" fmla="*/ 132017 w 132017"/>
              <a:gd name="connsiteY2" fmla="*/ 139603 h 139603"/>
              <a:gd name="connsiteX3" fmla="*/ 0 w 132017"/>
              <a:gd name="connsiteY3" fmla="*/ 139603 h 139603"/>
              <a:gd name="connsiteX4" fmla="*/ 0 w 132017"/>
              <a:gd name="connsiteY4" fmla="*/ 0 h 139603"/>
              <a:gd name="connsiteX0-1" fmla="*/ 132017 w 223457"/>
              <a:gd name="connsiteY0-2" fmla="*/ 139603 h 231043"/>
              <a:gd name="connsiteX1-3" fmla="*/ 0 w 223457"/>
              <a:gd name="connsiteY1-4" fmla="*/ 139603 h 231043"/>
              <a:gd name="connsiteX2-5" fmla="*/ 0 w 223457"/>
              <a:gd name="connsiteY2-6" fmla="*/ 0 h 231043"/>
              <a:gd name="connsiteX3-7" fmla="*/ 132017 w 223457"/>
              <a:gd name="connsiteY3-8" fmla="*/ 0 h 231043"/>
              <a:gd name="connsiteX4-9" fmla="*/ 223457 w 223457"/>
              <a:gd name="connsiteY4-10" fmla="*/ 231043 h 231043"/>
              <a:gd name="connsiteX0-11" fmla="*/ 132017 w 132017"/>
              <a:gd name="connsiteY0-12" fmla="*/ 139603 h 139603"/>
              <a:gd name="connsiteX1-13" fmla="*/ 0 w 132017"/>
              <a:gd name="connsiteY1-14" fmla="*/ 139603 h 139603"/>
              <a:gd name="connsiteX2-15" fmla="*/ 0 w 132017"/>
              <a:gd name="connsiteY2-16" fmla="*/ 0 h 139603"/>
              <a:gd name="connsiteX3-17" fmla="*/ 132017 w 132017"/>
              <a:gd name="connsiteY3-18" fmla="*/ 0 h 139603"/>
              <a:gd name="connsiteX0-19" fmla="*/ 0 w 132017"/>
              <a:gd name="connsiteY0-20" fmla="*/ 139603 h 139603"/>
              <a:gd name="connsiteX1-21" fmla="*/ 0 w 132017"/>
              <a:gd name="connsiteY1-22" fmla="*/ 0 h 139603"/>
              <a:gd name="connsiteX2-23" fmla="*/ 132017 w 132017"/>
              <a:gd name="connsiteY2-24" fmla="*/ 0 h 1396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2017" h="139603">
                <a:moveTo>
                  <a:pt x="0" y="139603"/>
                </a:moveTo>
                <a:lnTo>
                  <a:pt x="0" y="0"/>
                </a:lnTo>
                <a:lnTo>
                  <a:pt x="132017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2265" y="253365"/>
            <a:ext cx="4341495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</a:rPr>
              <a:t>勾股定理的证明方法之一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kumimoji="0" lang="zh-CN" altLang="en-US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9120" y="841031"/>
            <a:ext cx="49439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如图，在△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中，∠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AC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2700" y="1700486"/>
            <a:ext cx="47373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分别以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Rt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的三边为边作正方形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AHIB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ACDE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CBFG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连接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过点 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作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的垂线，分别交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和 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HI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于点 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C00000"/>
                </a:solidFill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C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054485" y="1808988"/>
            <a:ext cx="614893" cy="3165043"/>
            <a:chOff x="7054485" y="1808988"/>
            <a:chExt cx="614893" cy="3165043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7232816" y="1808988"/>
              <a:ext cx="0" cy="2755900"/>
            </a:xfrm>
            <a:prstGeom prst="line">
              <a:avLst/>
            </a:prstGeom>
            <a:noFill/>
            <a:ln>
              <a:solidFill>
                <a:srgbClr val="00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7210591" y="2521776"/>
              <a:ext cx="458787" cy="557212"/>
              <a:chOff x="6690991" y="2560034"/>
              <a:chExt cx="458780" cy="557883"/>
            </a:xfrm>
          </p:grpSpPr>
          <p:sp>
            <p:nvSpPr>
              <p:cNvPr id="32" name="矩形 13"/>
              <p:cNvSpPr/>
              <p:nvPr/>
            </p:nvSpPr>
            <p:spPr>
              <a:xfrm>
                <a:off x="6708453" y="2560034"/>
                <a:ext cx="119061" cy="127153"/>
              </a:xfrm>
              <a:custGeom>
                <a:avLst/>
                <a:gdLst>
                  <a:gd name="connsiteX0" fmla="*/ 0 w 120140"/>
                  <a:gd name="connsiteY0" fmla="*/ 0 h 126815"/>
                  <a:gd name="connsiteX1" fmla="*/ 120140 w 120140"/>
                  <a:gd name="connsiteY1" fmla="*/ 0 h 126815"/>
                  <a:gd name="connsiteX2" fmla="*/ 120140 w 120140"/>
                  <a:gd name="connsiteY2" fmla="*/ 126815 h 126815"/>
                  <a:gd name="connsiteX3" fmla="*/ 0 w 120140"/>
                  <a:gd name="connsiteY3" fmla="*/ 126815 h 126815"/>
                  <a:gd name="connsiteX4" fmla="*/ 0 w 120140"/>
                  <a:gd name="connsiteY4" fmla="*/ 0 h 126815"/>
                  <a:gd name="connsiteX0-1" fmla="*/ 0 w 120140"/>
                  <a:gd name="connsiteY0-2" fmla="*/ 126815 h 218255"/>
                  <a:gd name="connsiteX1-3" fmla="*/ 0 w 120140"/>
                  <a:gd name="connsiteY1-4" fmla="*/ 0 h 218255"/>
                  <a:gd name="connsiteX2-5" fmla="*/ 120140 w 120140"/>
                  <a:gd name="connsiteY2-6" fmla="*/ 0 h 218255"/>
                  <a:gd name="connsiteX3-7" fmla="*/ 120140 w 120140"/>
                  <a:gd name="connsiteY3-8" fmla="*/ 126815 h 218255"/>
                  <a:gd name="connsiteX4-9" fmla="*/ 91440 w 120140"/>
                  <a:gd name="connsiteY4-10" fmla="*/ 218255 h 218255"/>
                  <a:gd name="connsiteX0-11" fmla="*/ 0 w 120140"/>
                  <a:gd name="connsiteY0-12" fmla="*/ 126815 h 126815"/>
                  <a:gd name="connsiteX1-13" fmla="*/ 0 w 120140"/>
                  <a:gd name="connsiteY1-14" fmla="*/ 0 h 126815"/>
                  <a:gd name="connsiteX2-15" fmla="*/ 120140 w 120140"/>
                  <a:gd name="connsiteY2-16" fmla="*/ 0 h 126815"/>
                  <a:gd name="connsiteX3-17" fmla="*/ 120140 w 120140"/>
                  <a:gd name="connsiteY3-18" fmla="*/ 126815 h 126815"/>
                  <a:gd name="connsiteX0-19" fmla="*/ 0 w 120140"/>
                  <a:gd name="connsiteY0-20" fmla="*/ 0 h 126815"/>
                  <a:gd name="connsiteX1-21" fmla="*/ 120140 w 120140"/>
                  <a:gd name="connsiteY1-22" fmla="*/ 0 h 126815"/>
                  <a:gd name="connsiteX2-23" fmla="*/ 120140 w 120140"/>
                  <a:gd name="connsiteY2-24" fmla="*/ 126815 h 1268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140" h="126815">
                    <a:moveTo>
                      <a:pt x="0" y="0"/>
                    </a:moveTo>
                    <a:lnTo>
                      <a:pt x="120140" y="0"/>
                    </a:lnTo>
                    <a:lnTo>
                      <a:pt x="120140" y="126815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690991" y="2620432"/>
                <a:ext cx="458780" cy="49748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M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054485" y="4418842"/>
              <a:ext cx="407987" cy="555189"/>
              <a:chOff x="6535982" y="4456982"/>
              <a:chExt cx="407643" cy="556653"/>
            </a:xfrm>
          </p:grpSpPr>
          <p:sp>
            <p:nvSpPr>
              <p:cNvPr id="35" name="矩形 13"/>
              <p:cNvSpPr/>
              <p:nvPr/>
            </p:nvSpPr>
            <p:spPr>
              <a:xfrm>
                <a:off x="6714168" y="4456982"/>
                <a:ext cx="120548" cy="127335"/>
              </a:xfrm>
              <a:custGeom>
                <a:avLst/>
                <a:gdLst>
                  <a:gd name="connsiteX0" fmla="*/ 0 w 120140"/>
                  <a:gd name="connsiteY0" fmla="*/ 0 h 126815"/>
                  <a:gd name="connsiteX1" fmla="*/ 120140 w 120140"/>
                  <a:gd name="connsiteY1" fmla="*/ 0 h 126815"/>
                  <a:gd name="connsiteX2" fmla="*/ 120140 w 120140"/>
                  <a:gd name="connsiteY2" fmla="*/ 126815 h 126815"/>
                  <a:gd name="connsiteX3" fmla="*/ 0 w 120140"/>
                  <a:gd name="connsiteY3" fmla="*/ 126815 h 126815"/>
                  <a:gd name="connsiteX4" fmla="*/ 0 w 120140"/>
                  <a:gd name="connsiteY4" fmla="*/ 0 h 126815"/>
                  <a:gd name="connsiteX0-1" fmla="*/ 0 w 120140"/>
                  <a:gd name="connsiteY0-2" fmla="*/ 126815 h 218255"/>
                  <a:gd name="connsiteX1-3" fmla="*/ 0 w 120140"/>
                  <a:gd name="connsiteY1-4" fmla="*/ 0 h 218255"/>
                  <a:gd name="connsiteX2-5" fmla="*/ 120140 w 120140"/>
                  <a:gd name="connsiteY2-6" fmla="*/ 0 h 218255"/>
                  <a:gd name="connsiteX3-7" fmla="*/ 120140 w 120140"/>
                  <a:gd name="connsiteY3-8" fmla="*/ 126815 h 218255"/>
                  <a:gd name="connsiteX4-9" fmla="*/ 91440 w 120140"/>
                  <a:gd name="connsiteY4-10" fmla="*/ 218255 h 218255"/>
                  <a:gd name="connsiteX0-11" fmla="*/ 0 w 120140"/>
                  <a:gd name="connsiteY0-12" fmla="*/ 126815 h 126815"/>
                  <a:gd name="connsiteX1-13" fmla="*/ 0 w 120140"/>
                  <a:gd name="connsiteY1-14" fmla="*/ 0 h 126815"/>
                  <a:gd name="connsiteX2-15" fmla="*/ 120140 w 120140"/>
                  <a:gd name="connsiteY2-16" fmla="*/ 0 h 126815"/>
                  <a:gd name="connsiteX3-17" fmla="*/ 120140 w 120140"/>
                  <a:gd name="connsiteY3-18" fmla="*/ 126815 h 126815"/>
                  <a:gd name="connsiteX0-19" fmla="*/ 0 w 120140"/>
                  <a:gd name="connsiteY0-20" fmla="*/ 0 h 126815"/>
                  <a:gd name="connsiteX1-21" fmla="*/ 120140 w 120140"/>
                  <a:gd name="connsiteY1-22" fmla="*/ 0 h 126815"/>
                  <a:gd name="connsiteX2-23" fmla="*/ 120140 w 120140"/>
                  <a:gd name="connsiteY2-24" fmla="*/ 126815 h 1268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140" h="126815">
                    <a:moveTo>
                      <a:pt x="0" y="0"/>
                    </a:moveTo>
                    <a:lnTo>
                      <a:pt x="120140" y="0"/>
                    </a:lnTo>
                    <a:lnTo>
                      <a:pt x="120140" y="126815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535982" y="4517028"/>
                <a:ext cx="407643" cy="4966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N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266767" y="3332973"/>
            <a:ext cx="51594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正方形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ACDE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、长方形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AHNM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、长方形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MNIB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，以及△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EAB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和△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的面积分别记作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正方形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ACDE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lang="zh-CN" altLang="en-US" sz="2400" b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长方形</a:t>
            </a:r>
            <a:r>
              <a:rPr lang="en-US" altLang="zh-CN" sz="2400" b="1" i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AHNM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lang="zh-CN" altLang="en-US" sz="2400" b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长方形</a:t>
            </a:r>
            <a:r>
              <a:rPr lang="en-US" altLang="zh-CN" sz="2400" b="1" i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MNIB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400" b="1" i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EAB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400" b="1" i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baseline="-2500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CAH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21" grpId="0" animBg="1"/>
      <p:bldP spid="23" grpId="0"/>
      <p:bldP spid="24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8136" y="2664098"/>
            <a:ext cx="1919288" cy="191611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 rot="3392664">
            <a:off x="5324574" y="768623"/>
            <a:ext cx="1597025" cy="15970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rot="3400308">
            <a:off x="7431186" y="1409973"/>
            <a:ext cx="1054100" cy="1057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6136" y="170136"/>
            <a:ext cx="40798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4701" y="845478"/>
            <a:ext cx="38893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E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0074" y="1795736"/>
            <a:ext cx="38893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F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8236" y="708298"/>
            <a:ext cx="407988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G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4274" y="4496073"/>
            <a:ext cx="423863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H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9161" y="4496073"/>
            <a:ext cx="304800" cy="496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I</a:t>
            </a:r>
            <a:endParaRPr kumimoji="0" lang="zh-CN" altLang="en-US" sz="24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97611" y="1203598"/>
            <a:ext cx="2751138" cy="1980155"/>
            <a:chOff x="4984670" y="1218911"/>
            <a:chExt cx="2750696" cy="1979937"/>
          </a:xfrm>
        </p:grpSpPr>
        <p:sp>
          <p:nvSpPr>
            <p:cNvPr id="12" name="文本框 11"/>
            <p:cNvSpPr txBox="1"/>
            <p:nvPr/>
          </p:nvSpPr>
          <p:spPr>
            <a:xfrm>
              <a:off x="4984670" y="2457025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8801718">
              <a:off x="5553867" y="2157784"/>
              <a:ext cx="1581104" cy="104106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44904" y="2450675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14771" y="1218911"/>
              <a:ext cx="390462" cy="496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65552" y="1810984"/>
              <a:ext cx="363480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21753" y="1918738"/>
              <a:ext cx="363480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56054" y="2564963"/>
              <a:ext cx="342845" cy="5650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9" name="直接连接符 18"/>
          <p:cNvCxnSpPr>
            <a:endCxn id="13" idx="0"/>
          </p:cNvCxnSpPr>
          <p:nvPr/>
        </p:nvCxnSpPr>
        <p:spPr>
          <a:xfrm>
            <a:off x="5027711" y="1354411"/>
            <a:ext cx="2776538" cy="1309687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>
            <a:stCxn id="13" idx="2"/>
          </p:cNvCxnSpPr>
          <p:nvPr/>
        </p:nvCxnSpPr>
        <p:spPr>
          <a:xfrm flipH="1">
            <a:off x="5891313" y="1793919"/>
            <a:ext cx="1341234" cy="279423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矩形 7"/>
          <p:cNvSpPr/>
          <p:nvPr/>
        </p:nvSpPr>
        <p:spPr>
          <a:xfrm rot="14273144">
            <a:off x="7140404" y="1813928"/>
            <a:ext cx="131762" cy="139700"/>
          </a:xfrm>
          <a:custGeom>
            <a:avLst/>
            <a:gdLst>
              <a:gd name="connsiteX0" fmla="*/ 0 w 132017"/>
              <a:gd name="connsiteY0" fmla="*/ 0 h 139603"/>
              <a:gd name="connsiteX1" fmla="*/ 132017 w 132017"/>
              <a:gd name="connsiteY1" fmla="*/ 0 h 139603"/>
              <a:gd name="connsiteX2" fmla="*/ 132017 w 132017"/>
              <a:gd name="connsiteY2" fmla="*/ 139603 h 139603"/>
              <a:gd name="connsiteX3" fmla="*/ 0 w 132017"/>
              <a:gd name="connsiteY3" fmla="*/ 139603 h 139603"/>
              <a:gd name="connsiteX4" fmla="*/ 0 w 132017"/>
              <a:gd name="connsiteY4" fmla="*/ 0 h 139603"/>
              <a:gd name="connsiteX0-1" fmla="*/ 132017 w 223457"/>
              <a:gd name="connsiteY0-2" fmla="*/ 139603 h 231043"/>
              <a:gd name="connsiteX1-3" fmla="*/ 0 w 223457"/>
              <a:gd name="connsiteY1-4" fmla="*/ 139603 h 231043"/>
              <a:gd name="connsiteX2-5" fmla="*/ 0 w 223457"/>
              <a:gd name="connsiteY2-6" fmla="*/ 0 h 231043"/>
              <a:gd name="connsiteX3-7" fmla="*/ 132017 w 223457"/>
              <a:gd name="connsiteY3-8" fmla="*/ 0 h 231043"/>
              <a:gd name="connsiteX4-9" fmla="*/ 223457 w 223457"/>
              <a:gd name="connsiteY4-10" fmla="*/ 231043 h 231043"/>
              <a:gd name="connsiteX0-11" fmla="*/ 132017 w 132017"/>
              <a:gd name="connsiteY0-12" fmla="*/ 139603 h 139603"/>
              <a:gd name="connsiteX1-13" fmla="*/ 0 w 132017"/>
              <a:gd name="connsiteY1-14" fmla="*/ 139603 h 139603"/>
              <a:gd name="connsiteX2-15" fmla="*/ 0 w 132017"/>
              <a:gd name="connsiteY2-16" fmla="*/ 0 h 139603"/>
              <a:gd name="connsiteX3-17" fmla="*/ 132017 w 132017"/>
              <a:gd name="connsiteY3-18" fmla="*/ 0 h 139603"/>
              <a:gd name="connsiteX0-19" fmla="*/ 0 w 132017"/>
              <a:gd name="connsiteY0-20" fmla="*/ 139603 h 139603"/>
              <a:gd name="connsiteX1-21" fmla="*/ 0 w 132017"/>
              <a:gd name="connsiteY1-22" fmla="*/ 0 h 139603"/>
              <a:gd name="connsiteX2-23" fmla="*/ 132017 w 132017"/>
              <a:gd name="connsiteY2-24" fmla="*/ 0 h 1396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2017" h="139603">
                <a:moveTo>
                  <a:pt x="0" y="139603"/>
                </a:moveTo>
                <a:lnTo>
                  <a:pt x="0" y="0"/>
                </a:lnTo>
                <a:lnTo>
                  <a:pt x="132017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4838" y="584313"/>
            <a:ext cx="5561002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∵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EA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EAB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CAH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= 90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°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+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∴△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EAB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≌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SAS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）。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0293" y="2441848"/>
            <a:ext cx="4381500" cy="22659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又∵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正方形 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ACDE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= 2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EAB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长方形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AHNM </a:t>
            </a:r>
            <a:r>
              <a:rPr lang="en-US" altLang="zh-CN" sz="2400" b="1" i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= 2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CAH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长方形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AHNM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同理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400" b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长方形</a:t>
            </a:r>
            <a:r>
              <a:rPr kumimoji="0" lang="en-US" altLang="zh-CN" sz="2400" b="1" i="1" kern="1200" cap="none" spc="0" normalizeH="0" baseline="-25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MNIB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∴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2400" b="1" kern="1200" cap="none" spc="0" normalizeH="0" baseline="30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 +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054485" y="1808988"/>
            <a:ext cx="614893" cy="3165043"/>
            <a:chOff x="7054485" y="1808988"/>
            <a:chExt cx="614893" cy="3165043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7232816" y="1808988"/>
              <a:ext cx="0" cy="2755900"/>
            </a:xfrm>
            <a:prstGeom prst="line">
              <a:avLst/>
            </a:prstGeom>
            <a:noFill/>
            <a:ln>
              <a:solidFill>
                <a:srgbClr val="00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7210591" y="2521776"/>
              <a:ext cx="458787" cy="557212"/>
              <a:chOff x="6690991" y="2560034"/>
              <a:chExt cx="458780" cy="557883"/>
            </a:xfrm>
          </p:grpSpPr>
          <p:sp>
            <p:nvSpPr>
              <p:cNvPr id="46" name="矩形 13"/>
              <p:cNvSpPr/>
              <p:nvPr/>
            </p:nvSpPr>
            <p:spPr>
              <a:xfrm>
                <a:off x="6708453" y="2560034"/>
                <a:ext cx="119061" cy="127153"/>
              </a:xfrm>
              <a:custGeom>
                <a:avLst/>
                <a:gdLst>
                  <a:gd name="connsiteX0" fmla="*/ 0 w 120140"/>
                  <a:gd name="connsiteY0" fmla="*/ 0 h 126815"/>
                  <a:gd name="connsiteX1" fmla="*/ 120140 w 120140"/>
                  <a:gd name="connsiteY1" fmla="*/ 0 h 126815"/>
                  <a:gd name="connsiteX2" fmla="*/ 120140 w 120140"/>
                  <a:gd name="connsiteY2" fmla="*/ 126815 h 126815"/>
                  <a:gd name="connsiteX3" fmla="*/ 0 w 120140"/>
                  <a:gd name="connsiteY3" fmla="*/ 126815 h 126815"/>
                  <a:gd name="connsiteX4" fmla="*/ 0 w 120140"/>
                  <a:gd name="connsiteY4" fmla="*/ 0 h 126815"/>
                  <a:gd name="connsiteX0-1" fmla="*/ 0 w 120140"/>
                  <a:gd name="connsiteY0-2" fmla="*/ 126815 h 218255"/>
                  <a:gd name="connsiteX1-3" fmla="*/ 0 w 120140"/>
                  <a:gd name="connsiteY1-4" fmla="*/ 0 h 218255"/>
                  <a:gd name="connsiteX2-5" fmla="*/ 120140 w 120140"/>
                  <a:gd name="connsiteY2-6" fmla="*/ 0 h 218255"/>
                  <a:gd name="connsiteX3-7" fmla="*/ 120140 w 120140"/>
                  <a:gd name="connsiteY3-8" fmla="*/ 126815 h 218255"/>
                  <a:gd name="connsiteX4-9" fmla="*/ 91440 w 120140"/>
                  <a:gd name="connsiteY4-10" fmla="*/ 218255 h 218255"/>
                  <a:gd name="connsiteX0-11" fmla="*/ 0 w 120140"/>
                  <a:gd name="connsiteY0-12" fmla="*/ 126815 h 126815"/>
                  <a:gd name="connsiteX1-13" fmla="*/ 0 w 120140"/>
                  <a:gd name="connsiteY1-14" fmla="*/ 0 h 126815"/>
                  <a:gd name="connsiteX2-15" fmla="*/ 120140 w 120140"/>
                  <a:gd name="connsiteY2-16" fmla="*/ 0 h 126815"/>
                  <a:gd name="connsiteX3-17" fmla="*/ 120140 w 120140"/>
                  <a:gd name="connsiteY3-18" fmla="*/ 126815 h 126815"/>
                  <a:gd name="connsiteX0-19" fmla="*/ 0 w 120140"/>
                  <a:gd name="connsiteY0-20" fmla="*/ 0 h 126815"/>
                  <a:gd name="connsiteX1-21" fmla="*/ 120140 w 120140"/>
                  <a:gd name="connsiteY1-22" fmla="*/ 0 h 126815"/>
                  <a:gd name="connsiteX2-23" fmla="*/ 120140 w 120140"/>
                  <a:gd name="connsiteY2-24" fmla="*/ 126815 h 1268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140" h="126815">
                    <a:moveTo>
                      <a:pt x="0" y="0"/>
                    </a:moveTo>
                    <a:lnTo>
                      <a:pt x="120140" y="0"/>
                    </a:lnTo>
                    <a:lnTo>
                      <a:pt x="120140" y="126815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6690991" y="2620432"/>
                <a:ext cx="458780" cy="49748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M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7054485" y="4418842"/>
              <a:ext cx="407987" cy="555189"/>
              <a:chOff x="6535982" y="4456982"/>
              <a:chExt cx="407643" cy="556653"/>
            </a:xfrm>
          </p:grpSpPr>
          <p:sp>
            <p:nvSpPr>
              <p:cNvPr id="44" name="矩形 13"/>
              <p:cNvSpPr/>
              <p:nvPr/>
            </p:nvSpPr>
            <p:spPr>
              <a:xfrm>
                <a:off x="6714168" y="4456982"/>
                <a:ext cx="120548" cy="127335"/>
              </a:xfrm>
              <a:custGeom>
                <a:avLst/>
                <a:gdLst>
                  <a:gd name="connsiteX0" fmla="*/ 0 w 120140"/>
                  <a:gd name="connsiteY0" fmla="*/ 0 h 126815"/>
                  <a:gd name="connsiteX1" fmla="*/ 120140 w 120140"/>
                  <a:gd name="connsiteY1" fmla="*/ 0 h 126815"/>
                  <a:gd name="connsiteX2" fmla="*/ 120140 w 120140"/>
                  <a:gd name="connsiteY2" fmla="*/ 126815 h 126815"/>
                  <a:gd name="connsiteX3" fmla="*/ 0 w 120140"/>
                  <a:gd name="connsiteY3" fmla="*/ 126815 h 126815"/>
                  <a:gd name="connsiteX4" fmla="*/ 0 w 120140"/>
                  <a:gd name="connsiteY4" fmla="*/ 0 h 126815"/>
                  <a:gd name="connsiteX0-1" fmla="*/ 0 w 120140"/>
                  <a:gd name="connsiteY0-2" fmla="*/ 126815 h 218255"/>
                  <a:gd name="connsiteX1-3" fmla="*/ 0 w 120140"/>
                  <a:gd name="connsiteY1-4" fmla="*/ 0 h 218255"/>
                  <a:gd name="connsiteX2-5" fmla="*/ 120140 w 120140"/>
                  <a:gd name="connsiteY2-6" fmla="*/ 0 h 218255"/>
                  <a:gd name="connsiteX3-7" fmla="*/ 120140 w 120140"/>
                  <a:gd name="connsiteY3-8" fmla="*/ 126815 h 218255"/>
                  <a:gd name="connsiteX4-9" fmla="*/ 91440 w 120140"/>
                  <a:gd name="connsiteY4-10" fmla="*/ 218255 h 218255"/>
                  <a:gd name="connsiteX0-11" fmla="*/ 0 w 120140"/>
                  <a:gd name="connsiteY0-12" fmla="*/ 126815 h 126815"/>
                  <a:gd name="connsiteX1-13" fmla="*/ 0 w 120140"/>
                  <a:gd name="connsiteY1-14" fmla="*/ 0 h 126815"/>
                  <a:gd name="connsiteX2-15" fmla="*/ 120140 w 120140"/>
                  <a:gd name="connsiteY2-16" fmla="*/ 0 h 126815"/>
                  <a:gd name="connsiteX3-17" fmla="*/ 120140 w 120140"/>
                  <a:gd name="connsiteY3-18" fmla="*/ 126815 h 126815"/>
                  <a:gd name="connsiteX0-19" fmla="*/ 0 w 120140"/>
                  <a:gd name="connsiteY0-20" fmla="*/ 0 h 126815"/>
                  <a:gd name="connsiteX1-21" fmla="*/ 120140 w 120140"/>
                  <a:gd name="connsiteY1-22" fmla="*/ 0 h 126815"/>
                  <a:gd name="connsiteX2-23" fmla="*/ 120140 w 120140"/>
                  <a:gd name="connsiteY2-24" fmla="*/ 126815 h 1268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140" h="126815">
                    <a:moveTo>
                      <a:pt x="0" y="0"/>
                    </a:moveTo>
                    <a:lnTo>
                      <a:pt x="120140" y="0"/>
                    </a:lnTo>
                    <a:lnTo>
                      <a:pt x="120140" y="126815"/>
                    </a:lnTo>
                  </a:path>
                </a:pathLst>
              </a:custGeom>
              <a:noFill/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535982" y="4517028"/>
                <a:ext cx="407643" cy="4966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N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3366</Words>
  <Application>WPS 演示</Application>
  <PresentationFormat>全屏显示(16:9)</PresentationFormat>
  <Paragraphs>421</Paragraphs>
  <Slides>28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等线</vt:lpstr>
      <vt:lpstr>Arial Unicode MS</vt:lpstr>
      <vt:lpstr>times</vt:lpstr>
      <vt:lpstr>Traditional Arabic</vt:lpstr>
      <vt:lpstr>第一PPT，www.1ppt.com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EEF312A193DE4AECBFBCAB8ABF93162C_12</vt:lpwstr>
  </property>
</Properties>
</file>