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50" r:id="rId8"/>
    <p:sldId id="311" r:id="rId9"/>
    <p:sldId id="351" r:id="rId10"/>
    <p:sldId id="352" r:id="rId11"/>
    <p:sldId id="348" r:id="rId12"/>
    <p:sldId id="353" r:id="rId13"/>
    <p:sldId id="356" r:id="rId14"/>
    <p:sldId id="362" r:id="rId15"/>
    <p:sldId id="325" r:id="rId16"/>
    <p:sldId id="358" r:id="rId17"/>
    <p:sldId id="339" r:id="rId18"/>
    <p:sldId id="345" r:id="rId19"/>
    <p:sldId id="359" r:id="rId20"/>
    <p:sldId id="341" r:id="rId21"/>
    <p:sldId id="360" r:id="rId22"/>
    <p:sldId id="357" r:id="rId23"/>
    <p:sldId id="308" r:id="rId24"/>
    <p:sldId id="326" r:id="rId25"/>
    <p:sldId id="327" r:id="rId26"/>
    <p:sldId id="309" r:id="rId27"/>
    <p:sldId id="361" r:id="rId28"/>
    <p:sldId id="307" r:id="rId29"/>
    <p:sldId id="303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7" userDrawn="1">
          <p15:clr>
            <a:srgbClr val="A4A3A4"/>
          </p15:clr>
        </p15:guide>
        <p15:guide id="2" pos="2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9933FF"/>
    <a:srgbClr val="CC66FF"/>
    <a:srgbClr val="0033CC"/>
    <a:srgbClr val="CCCCFF"/>
    <a:srgbClr val="E8FEF7"/>
    <a:srgbClr val="E9F6FD"/>
    <a:srgbClr val="FF00FF"/>
    <a:srgbClr val="0066FF"/>
    <a:srgbClr val="FFB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20"/>
      </p:cViewPr>
      <p:guideLst>
        <p:guide orient="horz" pos="1607"/>
        <p:guide pos="2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0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1.bin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3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8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1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6380" y="1851660"/>
            <a:ext cx="45192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</a:rPr>
              <a:t>第</a:t>
            </a:r>
            <a:r>
              <a:rPr lang="en-US" altLang="zh-CN" sz="4000" b="1" dirty="0">
                <a:solidFill>
                  <a:schemeClr val="accent1"/>
                </a:solidFill>
              </a:rPr>
              <a:t>3</a:t>
            </a:r>
            <a:r>
              <a:rPr lang="zh-CN" altLang="en-US" sz="4000" b="1" dirty="0">
                <a:solidFill>
                  <a:schemeClr val="accent1"/>
                </a:solidFill>
              </a:rPr>
              <a:t>课时 不等式的基本性质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1547663" y="2224451"/>
            <a:ext cx="369707" cy="32699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036938" y="1633575"/>
            <a:ext cx="288032" cy="288032"/>
          </a:xfrm>
          <a:prstGeom prst="rect">
            <a:avLst/>
          </a:prstGeom>
          <a:solidFill>
            <a:srgbClr val="F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36526" y="1633575"/>
            <a:ext cx="288032" cy="288032"/>
          </a:xfrm>
          <a:prstGeom prst="rect">
            <a:avLst/>
          </a:prstGeom>
          <a:solidFill>
            <a:srgbClr val="F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3414580" y="2205401"/>
            <a:ext cx="369707" cy="32699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829370" y="2235100"/>
            <a:ext cx="369707" cy="32699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7893966" y="2235100"/>
            <a:ext cx="369707" cy="32699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419114" y="2824123"/>
            <a:ext cx="369707" cy="32699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5833904" y="2823342"/>
            <a:ext cx="369707" cy="32699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888975" y="2830962"/>
            <a:ext cx="369707" cy="32699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547662" y="2830555"/>
            <a:ext cx="369707" cy="32699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"/>
          <p:cNvSpPr txBox="1"/>
          <p:nvPr/>
        </p:nvSpPr>
        <p:spPr>
          <a:xfrm>
            <a:off x="4572000" y="1402914"/>
            <a:ext cx="4415853" cy="1816908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defRPr/>
            </a:pP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3 &lt; 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lang="zh-CN" altLang="en-US" sz="2600" b="1" dirty="0">
                <a:latin typeface="+mj-lt"/>
                <a:ea typeface="+mj-ea"/>
                <a:cs typeface="Times New Roman" panose="02020603050405020304" pitchFamily="18" charset="0"/>
              </a:rPr>
              <a:t>③ 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3×(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4)_____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2×(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4)</a:t>
            </a:r>
            <a:r>
              <a:rPr lang="zh-CN" altLang="en-US" sz="2600" b="1" dirty="0">
                <a:latin typeface="+mj-lt"/>
                <a:ea typeface="+mj-ea"/>
                <a:cs typeface="Times New Roman" panose="02020603050405020304" pitchFamily="18" charset="0"/>
              </a:rPr>
              <a:t>；</a:t>
            </a:r>
            <a:endParaRPr lang="en-US" altLang="zh-CN" sz="2600" b="1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④ 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3÷(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4)_____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2÷(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4)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。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4" name="TextBox 3"/>
          <p:cNvSpPr txBox="1"/>
          <p:nvPr/>
        </p:nvSpPr>
        <p:spPr>
          <a:xfrm>
            <a:off x="442525" y="1402914"/>
            <a:ext cx="4415853" cy="1816908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defRPr/>
            </a:pPr>
            <a:r>
              <a:rPr lang="en-US" altLang="zh-CN" sz="2600" b="1" noProof="0" dirty="0">
                <a:latin typeface="+mj-lt"/>
                <a:ea typeface="+mj-ea"/>
                <a:cs typeface="Times New Roman" panose="02020603050405020304" pitchFamily="18" charset="0"/>
                <a:sym typeface="+mn-ea"/>
              </a:rPr>
              <a:t>5 &gt; 3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lang="zh-CN" altLang="en-US" sz="2600" b="1" dirty="0">
                <a:latin typeface="+mj-lt"/>
                <a:ea typeface="+mj-ea"/>
                <a:cs typeface="Times New Roman" panose="02020603050405020304" pitchFamily="18" charset="0"/>
              </a:rPr>
              <a:t>③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 5×(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6)_____3×(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6)</a:t>
            </a:r>
            <a:r>
              <a:rPr lang="zh-CN" altLang="en-US" sz="2600" b="1" dirty="0">
                <a:latin typeface="+mj-lt"/>
                <a:ea typeface="+mj-ea"/>
                <a:cs typeface="Times New Roman" panose="02020603050405020304" pitchFamily="18" charset="0"/>
              </a:rPr>
              <a:t>；</a:t>
            </a:r>
            <a:endParaRPr lang="en-US" altLang="zh-CN" sz="2600" b="1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④ 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5÷(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6)_____3÷(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6)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。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33804" y="2166439"/>
            <a:ext cx="484425" cy="365956"/>
          </a:xfrm>
          <a:prstGeom prst="rect">
            <a:avLst/>
          </a:prstGeom>
          <a:solidFill>
            <a:srgbClr val="F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433804" y="2746743"/>
            <a:ext cx="484425" cy="365956"/>
          </a:xfrm>
          <a:prstGeom prst="rect">
            <a:avLst/>
          </a:prstGeom>
          <a:solidFill>
            <a:srgbClr val="F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2156847" y="2166439"/>
            <a:ext cx="484425" cy="365956"/>
          </a:xfrm>
          <a:prstGeom prst="rect">
            <a:avLst/>
          </a:prstGeom>
          <a:solidFill>
            <a:srgbClr val="F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156847" y="2746743"/>
            <a:ext cx="484425" cy="365956"/>
          </a:xfrm>
          <a:prstGeom prst="rect">
            <a:avLst/>
          </a:prstGeom>
          <a:solidFill>
            <a:srgbClr val="F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67544" y="79805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+mj-ea"/>
                <a:ea typeface="+mj-ea"/>
              </a:rPr>
              <a:t>例：</a:t>
            </a:r>
            <a:endParaRPr lang="zh-CN" altLang="en-US" sz="2800" b="1" dirty="0">
              <a:solidFill>
                <a:srgbClr val="0033CC"/>
              </a:solidFill>
              <a:latin typeface="+mj-ea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104215" y="2052670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13393" y="2636679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47193" y="2052670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457950" y="2641050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36799" y="3668724"/>
            <a:ext cx="6696744" cy="559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根据举出的例子，你能归纳出什么结论？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1" grpId="0" animBg="1"/>
      <p:bldP spid="46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49" grpId="0" animBg="1"/>
      <p:bldP spid="50" grpId="0" animBg="1"/>
      <p:bldP spid="47" grpId="0" animBg="1"/>
      <p:bldP spid="48" grpId="0" animBg="1"/>
      <p:bldP spid="41" grpId="0"/>
      <p:bldP spid="42" grpId="0"/>
      <p:bldP spid="43" grpId="0"/>
      <p:bldP spid="44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11560" y="699542"/>
            <a:ext cx="7558404" cy="1421468"/>
            <a:chOff x="899592" y="1247800"/>
            <a:chExt cx="7201638" cy="1152128"/>
          </a:xfrm>
        </p:grpSpPr>
        <p:sp>
          <p:nvSpPr>
            <p:cNvPr id="19" name="矩形: 圆角 18"/>
            <p:cNvSpPr/>
            <p:nvPr/>
          </p:nvSpPr>
          <p:spPr>
            <a:xfrm>
              <a:off x="899592" y="1247800"/>
              <a:ext cx="7176237" cy="1152128"/>
            </a:xfrm>
            <a:prstGeom prst="roundRect">
              <a:avLst/>
            </a:prstGeom>
            <a:solidFill>
              <a:srgbClr val="FFFFD9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26593" y="1256763"/>
              <a:ext cx="7074637" cy="10407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不等式的基本性质</a:t>
              </a:r>
              <a:r>
                <a:rPr lang="en-US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   </a:t>
              </a:r>
              <a:r>
                <a:rPr lang="zh-CN" altLang="en-US" sz="2800" b="1" dirty="0">
                  <a:latin typeface="+mn-ea"/>
                </a:rPr>
                <a:t>不等式的两边</a:t>
              </a:r>
              <a:r>
                <a:rPr lang="zh-CN" altLang="en-US" sz="2800" b="1" dirty="0">
                  <a:solidFill>
                    <a:srgbClr val="0033CC"/>
                  </a:solidFill>
                  <a:latin typeface="+mn-ea"/>
                </a:rPr>
                <a:t>都乘（或除以）同一个</a:t>
              </a:r>
              <a:r>
                <a:rPr lang="zh-CN" altLang="en-US" sz="2800" b="1" dirty="0">
                  <a:solidFill>
                    <a:srgbClr val="FF0000"/>
                  </a:solidFill>
                  <a:latin typeface="+mn-ea"/>
                </a:rPr>
                <a:t>负数</a:t>
              </a:r>
              <a:r>
                <a:rPr lang="zh-CN" altLang="en-US" sz="2800" b="1" dirty="0">
                  <a:latin typeface="+mn-ea"/>
                </a:rPr>
                <a:t>，不等号的方向</a:t>
              </a:r>
              <a:r>
                <a:rPr lang="en-US" altLang="zh-CN" sz="2800" b="1" dirty="0">
                  <a:latin typeface="+mn-ea"/>
                </a:rPr>
                <a:t>______</a:t>
              </a:r>
              <a:r>
                <a:rPr lang="zh-CN" altLang="en-US" sz="2800" b="1" dirty="0">
                  <a:latin typeface="+mn-ea"/>
                </a:rPr>
                <a:t>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00192" y="143501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改变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744110" y="2638466"/>
            <a:ext cx="7425111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+mj-lt"/>
                <a:cs typeface="Times New Roman" panose="02020603050405020304" pitchFamily="18" charset="0"/>
              </a:rPr>
              <a:t>用字母表示为：</a:t>
            </a:r>
            <a:endParaRPr lang="zh-CN" altLang="en-US" sz="2800" b="1" dirty="0">
              <a:solidFill>
                <a:srgbClr val="0066FF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如果 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＞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＜0，那么 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  <a:sym typeface="+mn-ea"/>
              </a:rPr>
              <a:t>＜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bc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a</a:t>
            </a:r>
            <a:r>
              <a:rPr lang="en-US" altLang="zh-CN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  <a:sym typeface="+mn-ea"/>
              </a:rPr>
              <a:t>＜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 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5"/>
          <p:cNvGraphicFramePr>
            <a:graphicFrameLocks noGrp="1"/>
          </p:cNvGraphicFramePr>
          <p:nvPr/>
        </p:nvGraphicFramePr>
        <p:xfrm>
          <a:off x="509201" y="826515"/>
          <a:ext cx="8125597" cy="4049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869"/>
                <a:gridCol w="3138002"/>
                <a:gridCol w="3414726"/>
              </a:tblGrid>
              <a:tr h="5178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文字语言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符号语言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</a:tr>
              <a:tr h="11132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33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951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39876" y="2523726"/>
            <a:ext cx="305479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不等式的两边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都乘（或除以）同一个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正数</a:t>
            </a:r>
            <a:r>
              <a:rPr lang="zh-CN" altLang="en-US" sz="2200" b="1" dirty="0">
                <a:latin typeface="+mn-ea"/>
              </a:rPr>
              <a:t>，不等号的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方向不变</a:t>
            </a:r>
            <a:r>
              <a:rPr lang="zh-CN" altLang="en-US" sz="2200" b="1" dirty="0">
                <a:latin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2328" y="3699866"/>
            <a:ext cx="320843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不等式的两边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都乘（或除以）同一个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负数</a:t>
            </a:r>
            <a:r>
              <a:rPr lang="zh-CN" altLang="en-US" sz="2200" b="1" dirty="0">
                <a:latin typeface="+mn-ea"/>
              </a:rPr>
              <a:t>，不等号的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方向改变</a:t>
            </a:r>
            <a:r>
              <a:rPr lang="zh-CN" altLang="en-US" sz="2200" b="1" dirty="0">
                <a:latin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0336" y="1313483"/>
            <a:ext cx="302433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不等式的两边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都加（或减）同一个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代数式</a:t>
            </a:r>
            <a:r>
              <a:rPr lang="zh-CN" altLang="en-US" sz="2200" b="1" dirty="0">
                <a:latin typeface="+mn-ea"/>
              </a:rPr>
              <a:t>，不等号的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方向不变</a:t>
            </a:r>
            <a:r>
              <a:rPr lang="zh-CN" altLang="en-US" sz="2200" b="1" dirty="0">
                <a:latin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0888" y="1533003"/>
            <a:ext cx="287987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如果 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那么 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±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±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 noProof="0" dirty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5380639" y="2673228"/>
            <a:ext cx="342838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如果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＞0，那么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 a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9933F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352635" y="3901486"/>
            <a:ext cx="3456384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如果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＜0，那么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＜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 a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＜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9933F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5955" y="223791"/>
            <a:ext cx="41014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总结：不等式的基本性质</a:t>
            </a:r>
            <a:endParaRPr lang="zh-CN" altLang="en-US" sz="2800" b="1" dirty="0">
              <a:solidFill>
                <a:srgbClr val="7030A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3608" y="999140"/>
            <a:ext cx="6264696" cy="3145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用“＞”或“＜”填空：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(1)若 </a:t>
            </a:r>
            <a:r>
              <a:rPr lang="zh-CN" altLang="en-US" sz="2800" b="1" i="1" dirty="0">
                <a:latin typeface="+mj-lt"/>
                <a:ea typeface="+mj-ea"/>
              </a:rPr>
              <a:t>a </a:t>
            </a:r>
            <a:r>
              <a:rPr lang="zh-CN" altLang="en-US" sz="2800" b="1" dirty="0">
                <a:latin typeface="+mj-lt"/>
                <a:ea typeface="+mj-ea"/>
              </a:rPr>
              <a:t>＞ 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，则 </a:t>
            </a:r>
            <a:r>
              <a:rPr lang="zh-CN" altLang="en-US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+1</a:t>
            </a:r>
            <a:r>
              <a:rPr lang="en-US" altLang="zh-CN" sz="2800" b="1" dirty="0">
                <a:latin typeface="+mj-lt"/>
                <a:ea typeface="+mj-ea"/>
              </a:rPr>
              <a:t>_____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+</a:t>
            </a:r>
            <a:r>
              <a:rPr lang="zh-CN" altLang="en-US" sz="2800" b="1" dirty="0">
                <a:latin typeface="+mj-lt"/>
                <a:ea typeface="+mj-ea"/>
              </a:rPr>
              <a:t>1；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(2)若 3</a:t>
            </a:r>
            <a:r>
              <a:rPr lang="zh-CN" altLang="en-US" sz="2800" b="1" i="1" dirty="0">
                <a:latin typeface="+mj-lt"/>
                <a:ea typeface="+mj-ea"/>
              </a:rPr>
              <a:t>a </a:t>
            </a:r>
            <a:r>
              <a:rPr lang="zh-CN" altLang="en-US" sz="2800" b="1" dirty="0">
                <a:latin typeface="+mj-lt"/>
                <a:ea typeface="+mj-ea"/>
              </a:rPr>
              <a:t>＜ 3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，则 </a:t>
            </a:r>
            <a:r>
              <a:rPr lang="zh-CN" altLang="en-US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_____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zh-CN" altLang="en-US" sz="2800" b="1" dirty="0">
                <a:latin typeface="+mj-lt"/>
                <a:ea typeface="+mj-ea"/>
              </a:rPr>
              <a:t>3)若 </a:t>
            </a:r>
            <a:r>
              <a:rPr lang="zh-CN" altLang="en-US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 ＞ 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，则 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zh-CN" altLang="en-US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_____</a:t>
            </a:r>
            <a:r>
              <a:rPr lang="zh-CN" altLang="en-US" sz="2800" b="1" dirty="0">
                <a:latin typeface="+mj-ea"/>
                <a:ea typeface="+mj-ea"/>
              </a:rPr>
              <a:t>-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zh-CN" altLang="en-US" sz="2800" b="1" dirty="0">
                <a:latin typeface="+mj-lt"/>
                <a:ea typeface="+mj-ea"/>
              </a:rPr>
              <a:t>4)若 </a:t>
            </a:r>
            <a:r>
              <a:rPr lang="zh-CN" altLang="en-US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 ＜ 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，则 2</a:t>
            </a:r>
            <a:r>
              <a:rPr lang="zh-CN" altLang="en-US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zh-CN" altLang="en-US" sz="2800" b="1" dirty="0">
                <a:latin typeface="+mj-lt"/>
                <a:ea typeface="+mj-ea"/>
              </a:rPr>
              <a:t>1</a:t>
            </a:r>
            <a:r>
              <a:rPr lang="en-US" altLang="zh-CN" sz="2800" b="1" dirty="0">
                <a:latin typeface="+mj-lt"/>
                <a:ea typeface="+mj-ea"/>
              </a:rPr>
              <a:t>_____</a:t>
            </a:r>
            <a:r>
              <a:rPr lang="zh-CN" altLang="en-US" sz="2800" b="1" dirty="0">
                <a:latin typeface="+mj-lt"/>
                <a:ea typeface="+mj-ea"/>
              </a:rPr>
              <a:t>2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ea"/>
                <a:ea typeface="+mj-ea"/>
              </a:rPr>
              <a:t>-</a:t>
            </a:r>
            <a:r>
              <a:rPr lang="zh-CN" altLang="en-US" sz="2800" b="1" dirty="0">
                <a:latin typeface="+mj-lt"/>
                <a:ea typeface="+mj-ea"/>
              </a:rPr>
              <a:t>1；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zh-CN" altLang="en-US" sz="2800" b="1" dirty="0">
                <a:latin typeface="+mj-lt"/>
                <a:ea typeface="+mj-ea"/>
              </a:rPr>
              <a:t>5)若 </a:t>
            </a:r>
            <a:r>
              <a:rPr lang="zh-CN" altLang="en-US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²＜</a:t>
            </a:r>
            <a:r>
              <a:rPr lang="zh-CN" altLang="en-US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²，则 </a:t>
            </a:r>
            <a:r>
              <a:rPr lang="zh-CN" altLang="en-US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_____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27984" y="1491630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27984" y="2050447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99329" y="2524845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49140" y="3064239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7984" y="3602970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14" y="483518"/>
            <a:ext cx="1808340" cy="461664"/>
            <a:chOff x="4388275" y="216246"/>
            <a:chExt cx="2194212" cy="718154"/>
          </a:xfrm>
        </p:grpSpPr>
        <p:grpSp>
          <p:nvGrpSpPr>
            <p:cNvPr id="11" name="组合 10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2" name="矩形: 单圆角 4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3" name="矩形: 单圆角 5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4" name="矩形: 单圆角 6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388275" y="216246"/>
              <a:ext cx="1930705" cy="716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63588" y="1059582"/>
            <a:ext cx="7416824" cy="31452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828040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在前面的学习中，我们猜想，无论绳长 </a:t>
            </a:r>
            <a:r>
              <a:rPr lang="en-US" altLang="zh-CN" sz="2800" b="1" i="1" dirty="0">
                <a:latin typeface="+mj-lt"/>
                <a:ea typeface="+mj-ea"/>
              </a:rPr>
              <a:t>l </a:t>
            </a:r>
            <a:r>
              <a:rPr lang="zh-CN" altLang="en-US" sz="2800" b="1" dirty="0">
                <a:latin typeface="+mj-lt"/>
                <a:ea typeface="+mj-ea"/>
              </a:rPr>
              <a:t>取何值，圆的面积总大于正方形的面积，</a:t>
            </a:r>
            <a:r>
              <a:rPr lang="zh-CN" altLang="en-US" sz="2800" b="1">
                <a:latin typeface="+mj-lt"/>
                <a:ea typeface="+mj-ea"/>
              </a:rPr>
              <a:t>即 </a:t>
            </a:r>
            <a:endParaRPr lang="en-US" altLang="zh-CN" sz="2800" b="1">
              <a:latin typeface="+mj-lt"/>
              <a:ea typeface="+mj-ea"/>
            </a:endParaRPr>
          </a:p>
          <a:p>
            <a:pPr indent="828040">
              <a:lnSpc>
                <a:spcPct val="120000"/>
              </a:lnSpc>
            </a:pPr>
            <a:endParaRPr lang="en-US" altLang="zh-CN" sz="2800" b="1">
              <a:latin typeface="+mj-lt"/>
              <a:ea typeface="+mj-ea"/>
            </a:endParaRPr>
          </a:p>
          <a:p>
            <a:pPr indent="828040">
              <a:lnSpc>
                <a:spcPct val="120000"/>
              </a:lnSpc>
            </a:pPr>
            <a:endParaRPr lang="en-US" altLang="zh-CN" sz="2800" b="1">
              <a:latin typeface="+mj-lt"/>
              <a:ea typeface="+mj-ea"/>
            </a:endParaRPr>
          </a:p>
          <a:p>
            <a:pPr indent="828040">
              <a:lnSpc>
                <a:spcPct val="120000"/>
              </a:lnSpc>
            </a:pPr>
            <a:r>
              <a:rPr lang="zh-CN" altLang="en-US" sz="2800" b="1">
                <a:latin typeface="+mj-lt"/>
                <a:ea typeface="+mj-ea"/>
              </a:rPr>
              <a:t>你</a:t>
            </a:r>
            <a:r>
              <a:rPr lang="zh-CN" altLang="en-US" sz="2800" b="1" dirty="0">
                <a:latin typeface="+mj-lt"/>
                <a:ea typeface="+mj-ea"/>
              </a:rPr>
              <a:t>相信这个结论吗？能利用不等式的基本性质解释这一结论吗？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863588" y="2187692"/>
          <a:ext cx="13843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name="Equation" r:id="rId1" imgW="33223200" imgH="21336000" progId="Equation.DSMT4">
                  <p:embed/>
                </p:oleObj>
              </mc:Choice>
              <mc:Fallback>
                <p:oleObj name="Equation" r:id="rId1" imgW="33223200" imgH="21336000" progId="Equation.DSMT4">
                  <p:embed/>
                  <p:pic>
                    <p:nvPicPr>
                      <p:cNvPr id="0" name="图片 21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3588" y="2187692"/>
                        <a:ext cx="13843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95486"/>
            <a:ext cx="6120679" cy="524520"/>
            <a:chOff x="107504" y="339502"/>
            <a:chExt cx="6120679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6120679" cy="524520"/>
              <a:chOff x="1803191" y="1304280"/>
              <a:chExt cx="7304243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499" y="1585913"/>
                <a:ext cx="5868935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45159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利用不等式的基本性质解不等式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212114" y="2652991"/>
            <a:ext cx="6060750" cy="2202590"/>
            <a:chOff x="3473775" y="4170491"/>
            <a:chExt cx="6060750" cy="2202590"/>
          </a:xfrm>
        </p:grpSpPr>
        <p:sp>
          <p:nvSpPr>
            <p:cNvPr id="49" name="矩形 48"/>
            <p:cNvSpPr/>
            <p:nvPr/>
          </p:nvSpPr>
          <p:spPr>
            <a:xfrm>
              <a:off x="3663831" y="4695824"/>
              <a:ext cx="1733550" cy="828675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解未知数为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的不等式</a:t>
              </a:r>
              <a:endParaRPr lang="zh-CN" altLang="en-US" sz="2400" b="1" dirty="0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800975" y="4695824"/>
              <a:ext cx="1733550" cy="828675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化为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＞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或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＜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solidFill>
                    <a:srgbClr val="0033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的形式</a:t>
              </a:r>
              <a:endParaRPr lang="zh-CN" altLang="en-US" sz="2400" b="1" dirty="0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箭头: 右 50"/>
            <p:cNvSpPr/>
            <p:nvPr/>
          </p:nvSpPr>
          <p:spPr>
            <a:xfrm>
              <a:off x="5694303" y="4924424"/>
              <a:ext cx="1809750" cy="371475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250365" y="4524375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目标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473775" y="4170491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思路：</a:t>
              </a:r>
              <a:endPara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箭头: 下 53"/>
            <p:cNvSpPr/>
            <p:nvPr/>
          </p:nvSpPr>
          <p:spPr>
            <a:xfrm flipV="1">
              <a:off x="6448202" y="5289869"/>
              <a:ext cx="301951" cy="510856"/>
            </a:xfrm>
            <a:prstGeom prst="downArrow">
              <a:avLst/>
            </a:prstGeom>
            <a:solidFill>
              <a:srgbClr val="CCCC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716451" y="5912706"/>
              <a:ext cx="354965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依据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：不等式的基本性质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685927" y="871079"/>
            <a:ext cx="7772146" cy="163848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ea typeface="黑体" panose="02010609060101010101" pitchFamily="49" charset="-122"/>
              </a:rPr>
              <a:t>根据不等式的基本性质解下列不等式，并将解集表示在数轴上：</a:t>
            </a:r>
            <a:endParaRPr lang="en-US" altLang="zh-CN" sz="2800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ea typeface="黑体" panose="02010609060101010101" pitchFamily="49" charset="-122"/>
              </a:rPr>
              <a:t>） 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ea typeface="黑体" panose="02010609060101010101" pitchFamily="49" charset="-122"/>
              </a:rPr>
              <a:t>＞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ea typeface="黑体" panose="02010609060101010101" pitchFamily="49" charset="-122"/>
              </a:rPr>
              <a:t>；               （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ea typeface="黑体" panose="02010609060101010101" pitchFamily="49" charset="-122"/>
              </a:rPr>
              <a:t>）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latin typeface="+mj-ea"/>
                <a:ea typeface="+mj-ea"/>
              </a:rPr>
              <a:t>≥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ea typeface="黑体" panose="02010609060101010101" pitchFamily="49" charset="-122"/>
              </a:rPr>
              <a:t>。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1541" y="1134794"/>
            <a:ext cx="8280917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解：（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）根据不等式的基本性质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，两边都加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，得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x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&gt;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1 + 5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即                                   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x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&gt; 4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这个不等式的解集在数轴上的表示如图所示。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75713" y="3570782"/>
            <a:ext cx="4239170" cy="917619"/>
            <a:chOff x="1975713" y="3570782"/>
            <a:chExt cx="4239170" cy="917619"/>
          </a:xfrm>
        </p:grpSpPr>
        <p:grpSp>
          <p:nvGrpSpPr>
            <p:cNvPr id="4" name="组合 3"/>
            <p:cNvGrpSpPr/>
            <p:nvPr/>
          </p:nvGrpSpPr>
          <p:grpSpPr>
            <a:xfrm>
              <a:off x="1975713" y="3918736"/>
              <a:ext cx="4239170" cy="569665"/>
              <a:chOff x="1343527" y="2842143"/>
              <a:chExt cx="4239170" cy="569665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343527" y="2842143"/>
                <a:ext cx="4239170" cy="108000"/>
                <a:chOff x="1403648" y="3111822"/>
                <a:chExt cx="4239170" cy="108000"/>
              </a:xfrm>
            </p:grpSpPr>
            <p:cxnSp>
              <p:nvCxnSpPr>
                <p:cNvPr id="18" name="直接箭头连接符 17"/>
                <p:cNvCxnSpPr/>
                <p:nvPr/>
              </p:nvCxnSpPr>
              <p:spPr>
                <a:xfrm>
                  <a:off x="1403648" y="3219822"/>
                  <a:ext cx="4239170" cy="0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190770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233975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277180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320384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>
                  <a:off x="3635896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406794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449999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493204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536408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文本框 5"/>
              <p:cNvSpPr txBox="1"/>
              <p:nvPr/>
            </p:nvSpPr>
            <p:spPr>
              <a:xfrm>
                <a:off x="1590177" y="2950143"/>
                <a:ext cx="4940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latin typeface="+mn-ea"/>
                  </a:rPr>
                  <a:t>-</a:t>
                </a:r>
                <a:r>
                  <a:rPr lang="en-US" altLang="zh-CN" sz="2400" b="1" dirty="0"/>
                  <a:t>1</a:t>
                </a:r>
                <a:endParaRPr lang="zh-CN" altLang="en-US" sz="2400" b="1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124088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0</a:t>
                </a:r>
                <a:endParaRPr lang="zh-CN" altLang="en-US" sz="2400" b="1" dirty="0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567859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1</a:t>
                </a:r>
                <a:endParaRPr lang="zh-CN" altLang="en-US" sz="2400" b="1" dirty="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990976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2</a:t>
                </a:r>
                <a:endParaRPr lang="zh-CN" altLang="en-US" sz="2400" b="1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414093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3</a:t>
                </a:r>
                <a:endParaRPr lang="zh-CN" altLang="en-US" sz="2400" b="1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845164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</a:rPr>
                  <a:t>4</a:t>
                </a:r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276235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5</a:t>
                </a:r>
                <a:endParaRPr lang="zh-CN" altLang="en-US" sz="2400" b="1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13656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6</a:t>
                </a:r>
                <a:endParaRPr lang="zh-CN" altLang="en-US" sz="2400" b="1" dirty="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138377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7</a:t>
                </a:r>
                <a:endParaRPr lang="zh-CN" altLang="en-US" sz="2400" b="1" dirty="0"/>
              </a:p>
            </p:txBody>
          </p:sp>
        </p:grpSp>
        <p:cxnSp>
          <p:nvCxnSpPr>
            <p:cNvPr id="32" name="肘形连接符 33"/>
            <p:cNvCxnSpPr/>
            <p:nvPr/>
          </p:nvCxnSpPr>
          <p:spPr>
            <a:xfrm flipV="1">
              <a:off x="4646941" y="3570782"/>
              <a:ext cx="1288497" cy="441022"/>
            </a:xfrm>
            <a:prstGeom prst="bentConnector3">
              <a:avLst>
                <a:gd name="adj1" fmla="val -268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4574991" y="3957070"/>
              <a:ext cx="126000" cy="1260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886967" y="265905"/>
            <a:ext cx="6614542" cy="542486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ea typeface="黑体" panose="02010609060101010101" pitchFamily="49" charset="-122"/>
              </a:rPr>
              <a:t>） 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ea typeface="黑体" panose="02010609060101010101" pitchFamily="49" charset="-122"/>
              </a:rPr>
              <a:t>＞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ea typeface="黑体" panose="02010609060101010101" pitchFamily="49" charset="-122"/>
              </a:rPr>
              <a:t>；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886967" y="265905"/>
            <a:ext cx="6614542" cy="542486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ea typeface="黑体" panose="02010609060101010101" pitchFamily="49" charset="-122"/>
              </a:rPr>
              <a:t>）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latin typeface="+mj-ea"/>
                <a:ea typeface="+mj-ea"/>
              </a:rPr>
              <a:t>≥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ea typeface="黑体" panose="02010609060101010101" pitchFamily="49" charset="-122"/>
              </a:rPr>
              <a:t>。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541" y="1134794"/>
            <a:ext cx="828091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）根据不等式的基本性质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，两边都除以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a typeface="楷体" panose="02010609060101010101" pitchFamily="49" charset="-122"/>
              </a:rPr>
              <a:t>，得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3648865" y="1721829"/>
          <a:ext cx="1104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Equation" r:id="rId1" imgW="26517600" imgH="20116800" progId="Equation.DSMT4">
                  <p:embed/>
                </p:oleObj>
              </mc:Choice>
              <mc:Fallback>
                <p:oleObj name="Equation" r:id="rId1" imgW="26517600" imgH="20116800" progId="Equation.DSMT4">
                  <p:embed/>
                  <p:pic>
                    <p:nvPicPr>
                      <p:cNvPr id="0" name="图片 112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48865" y="1721829"/>
                        <a:ext cx="11049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2280713" y="3579862"/>
            <a:ext cx="5112568" cy="1234980"/>
            <a:chOff x="2280713" y="3579862"/>
            <a:chExt cx="5112568" cy="1234980"/>
          </a:xfrm>
        </p:grpSpPr>
        <p:grpSp>
          <p:nvGrpSpPr>
            <p:cNvPr id="33" name="组合 32"/>
            <p:cNvGrpSpPr/>
            <p:nvPr/>
          </p:nvGrpSpPr>
          <p:grpSpPr>
            <a:xfrm>
              <a:off x="2280713" y="3579862"/>
              <a:ext cx="5112568" cy="947907"/>
              <a:chOff x="2280713" y="3579862"/>
              <a:chExt cx="5112568" cy="947907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280713" y="3958104"/>
                <a:ext cx="5112568" cy="569665"/>
                <a:chOff x="1343527" y="2842143"/>
                <a:chExt cx="5112568" cy="569665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1343527" y="2842143"/>
                  <a:ext cx="5112568" cy="108000"/>
                  <a:chOff x="1403648" y="3111822"/>
                  <a:chExt cx="5112568" cy="108000"/>
                </a:xfrm>
              </p:grpSpPr>
              <p:cxnSp>
                <p:nvCxnSpPr>
                  <p:cNvPr id="39" name="直接箭头连接符 38"/>
                  <p:cNvCxnSpPr/>
                  <p:nvPr/>
                </p:nvCxnSpPr>
                <p:spPr>
                  <a:xfrm>
                    <a:off x="1403648" y="3219822"/>
                    <a:ext cx="5112568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907704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771800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3635896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4499992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5364088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直接连接符 51"/>
                  <p:cNvCxnSpPr/>
                  <p:nvPr/>
                </p:nvCxnSpPr>
                <p:spPr>
                  <a:xfrm>
                    <a:off x="6228184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4" name="文本框 53"/>
                <p:cNvSpPr txBox="1"/>
                <p:nvPr/>
              </p:nvSpPr>
              <p:spPr>
                <a:xfrm>
                  <a:off x="1590177" y="2950143"/>
                  <a:ext cx="4940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>
                      <a:latin typeface="+mn-ea"/>
                    </a:rPr>
                    <a:t>-</a:t>
                  </a:r>
                  <a:r>
                    <a:rPr lang="en-US" altLang="zh-CN" sz="2400" b="1" dirty="0"/>
                    <a:t>3</a:t>
                  </a:r>
                  <a:endParaRPr lang="zh-CN" altLang="en-US" sz="2400" b="1" dirty="0"/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>
                  <a:off x="2484953" y="2950143"/>
                  <a:ext cx="4940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>
                      <a:latin typeface="+mn-ea"/>
                    </a:rPr>
                    <a:t>-</a:t>
                  </a:r>
                  <a:r>
                    <a:rPr lang="en-US" altLang="zh-CN" sz="2400" b="1" dirty="0"/>
                    <a:t>2</a:t>
                  </a:r>
                  <a:endParaRPr lang="zh-CN" altLang="en-US" sz="2400" b="1" dirty="0"/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3348703" y="2950143"/>
                  <a:ext cx="4940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>
                      <a:latin typeface="+mn-ea"/>
                    </a:rPr>
                    <a:t>-</a:t>
                  </a:r>
                  <a:r>
                    <a:rPr lang="en-US" altLang="zh-CN" sz="2400" b="1" dirty="0"/>
                    <a:t>1</a:t>
                  </a:r>
                  <a:endParaRPr lang="zh-CN" altLang="en-US" sz="2400" b="1" dirty="0"/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>
                  <a:off x="4276235" y="2950143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/>
                    <a:t>0</a:t>
                  </a:r>
                  <a:endParaRPr lang="zh-CN" altLang="en-US" sz="2400" b="1" dirty="0"/>
                </a:p>
              </p:txBody>
            </p:sp>
            <p:sp>
              <p:nvSpPr>
                <p:cNvPr id="63" name="文本框 62"/>
                <p:cNvSpPr txBox="1"/>
                <p:nvPr/>
              </p:nvSpPr>
              <p:spPr>
                <a:xfrm>
                  <a:off x="5138377" y="2950143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/>
                    <a:t>1</a:t>
                  </a:r>
                  <a:endParaRPr lang="zh-CN" altLang="en-US" sz="2400" b="1" dirty="0"/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6019590" y="2950143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/>
                    <a:t>2</a:t>
                  </a:r>
                  <a:endParaRPr lang="zh-CN" altLang="en-US" sz="2400" b="1" dirty="0"/>
                </a:p>
              </p:txBody>
            </p:sp>
          </p:grpSp>
          <p:cxnSp>
            <p:nvCxnSpPr>
              <p:cNvPr id="65" name="肘形连接符 33"/>
              <p:cNvCxnSpPr/>
              <p:nvPr/>
            </p:nvCxnSpPr>
            <p:spPr>
              <a:xfrm rot="10800000">
                <a:off x="2332132" y="3579862"/>
                <a:ext cx="1752172" cy="428846"/>
              </a:xfrm>
              <a:prstGeom prst="bentConnector3">
                <a:avLst>
                  <a:gd name="adj1" fmla="val -447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椭圆 66"/>
              <p:cNvSpPr/>
              <p:nvPr/>
            </p:nvSpPr>
            <p:spPr>
              <a:xfrm>
                <a:off x="4022240" y="3963908"/>
                <a:ext cx="126000" cy="126000"/>
              </a:xfrm>
              <a:prstGeom prst="ellipse">
                <a:avLst/>
              </a:prstGeom>
              <a:solidFill>
                <a:srgbClr val="FF0000"/>
              </a:solidFill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aphicFrame>
          <p:nvGraphicFramePr>
            <p:cNvPr id="68" name="对象 67"/>
            <p:cNvGraphicFramePr>
              <a:graphicFrameLocks noChangeAspect="1"/>
            </p:cNvGraphicFramePr>
            <p:nvPr/>
          </p:nvGraphicFramePr>
          <p:xfrm>
            <a:off x="3770984" y="4122115"/>
            <a:ext cx="430331" cy="6927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" name="Equation" r:id="rId3" imgW="12496800" imgH="20116800" progId="Equation.DSMT4">
                    <p:embed/>
                  </p:oleObj>
                </mc:Choice>
                <mc:Fallback>
                  <p:oleObj name="Equation" r:id="rId3" imgW="12496800" imgH="20116800" progId="Equation.DSMT4">
                    <p:embed/>
                    <p:pic>
                      <p:nvPicPr>
                        <p:cNvPr id="0" name="对象 2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770984" y="4122115"/>
                          <a:ext cx="430331" cy="6927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0" name="文本框 69"/>
          <p:cNvSpPr txBox="1"/>
          <p:nvPr/>
        </p:nvSpPr>
        <p:spPr>
          <a:xfrm>
            <a:off x="644453" y="2789997"/>
            <a:ext cx="7776918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ea typeface="楷体" panose="02010609060101010101" pitchFamily="49" charset="-122"/>
              </a:rPr>
              <a:t>这个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不等式的解集在数轴上的表示如图所示。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70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685927" y="522759"/>
            <a:ext cx="7772146" cy="163848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黑体" panose="02010609060101010101" pitchFamily="49" charset="-122"/>
              </a:rPr>
              <a:t>根据不等式的基本性质解下列不等式，并将解集表示在数轴上：</a:t>
            </a:r>
            <a:endParaRPr lang="en-US" altLang="zh-CN" sz="2800" dirty="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>
                <a:ea typeface="黑体" panose="02010609060101010101" pitchFamily="49" charset="-122"/>
              </a:rPr>
              <a:t>1</a:t>
            </a:r>
            <a:r>
              <a:rPr lang="zh-CN" altLang="en-US" sz="2800">
                <a:ea typeface="黑体" panose="02010609060101010101" pitchFamily="49" charset="-122"/>
              </a:rPr>
              <a:t>）</a:t>
            </a:r>
            <a:r>
              <a:rPr lang="en-US" altLang="zh-CN" sz="2800">
                <a:latin typeface="+mj-ea"/>
                <a:ea typeface="+mj-ea"/>
              </a:rPr>
              <a:t>					</a:t>
            </a:r>
            <a:r>
              <a:rPr lang="zh-CN" altLang="en-US" sz="280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ea typeface="黑体" panose="02010609060101010101" pitchFamily="49" charset="-122"/>
              </a:rPr>
              <a:t>）</a:t>
            </a:r>
            <a:r>
              <a:rPr lang="en-US" altLang="zh-CN" sz="2800" dirty="0">
                <a:ea typeface="黑体" panose="02010609060101010101" pitchFamily="49" charset="-122"/>
              </a:rPr>
              <a:t>5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en-US" altLang="zh-CN" sz="2800" dirty="0">
                <a:ea typeface="黑体" panose="02010609060101010101" pitchFamily="49" charset="-122"/>
              </a:rPr>
              <a:t>+5</a:t>
            </a:r>
            <a:r>
              <a:rPr lang="zh-CN" altLang="en-US" sz="2800" dirty="0">
                <a:ea typeface="黑体" panose="02010609060101010101" pitchFamily="49" charset="-122"/>
              </a:rPr>
              <a:t>＞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ea typeface="黑体" panose="02010609060101010101" pitchFamily="49" charset="-122"/>
              </a:rPr>
              <a:t>。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47664" y="1518285"/>
          <a:ext cx="1663701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Equation" r:id="rId1" imgW="39928800" imgH="20116800" progId="Equation.DSMT4">
                  <p:embed/>
                </p:oleObj>
              </mc:Choice>
              <mc:Fallback>
                <p:oleObj name="Equation" r:id="rId1" imgW="39928800" imgH="20116800" progId="Equation.DSMT4">
                  <p:embed/>
                  <p:pic>
                    <p:nvPicPr>
                      <p:cNvPr id="0" name="图片 122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47664" y="1518285"/>
                        <a:ext cx="1663701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07645" y="2224405"/>
            <a:ext cx="8746490" cy="2922905"/>
            <a:chOff x="-12" y="3503"/>
            <a:chExt cx="13774" cy="4603"/>
          </a:xfrm>
        </p:grpSpPr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1339" y="3503"/>
            <a:ext cx="820" cy="1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9" name="Equation" r:id="rId3" imgW="520700" imgH="838200" progId="Equation.DSMT4">
                    <p:embed/>
                  </p:oleObj>
                </mc:Choice>
                <mc:Fallback>
                  <p:oleObj name="Equation" r:id="rId3" imgW="520700" imgH="838200" progId="Equation.DSMT4">
                    <p:embed/>
                    <p:pic>
                      <p:nvPicPr>
                        <p:cNvPr id="0" name="图片 13318"/>
                        <p:cNvPicPr/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11339" y="3503"/>
                          <a:ext cx="820" cy="132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1" name="组合 10"/>
            <p:cNvGrpSpPr/>
            <p:nvPr/>
          </p:nvGrpSpPr>
          <p:grpSpPr>
            <a:xfrm>
              <a:off x="-12" y="3684"/>
              <a:ext cx="13774" cy="4422"/>
              <a:chOff x="-12" y="3684"/>
              <a:chExt cx="13774" cy="442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-12" y="3684"/>
                <a:ext cx="13774" cy="27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800" b="1" noProof="0" dirty="0">
                    <a:solidFill>
                      <a:srgbClr val="FF0000"/>
                    </a:solidFill>
                    <a:ea typeface="楷体" panose="02010609060101010101" pitchFamily="49" charset="-122"/>
                    <a:sym typeface="+mn-ea"/>
                  </a:rPr>
                  <a:t>解：（</a:t>
                </a:r>
                <a:r>
                  <a:rPr lang="en-US" altLang="zh-CN" sz="2800" b="1" noProof="0" dirty="0">
                    <a:solidFill>
                      <a:srgbClr val="FF0000"/>
                    </a:solidFill>
                    <a:ea typeface="楷体" panose="02010609060101010101" pitchFamily="49" charset="-122"/>
                    <a:sym typeface="+mn-ea"/>
                  </a:rPr>
                  <a:t>1</a:t>
                </a:r>
                <a:r>
                  <a:rPr lang="zh-CN" altLang="en-US" sz="2800" b="1" noProof="0" dirty="0">
                    <a:solidFill>
                      <a:srgbClr val="FF0000"/>
                    </a:solidFill>
                    <a:ea typeface="楷体" panose="02010609060101010101" pitchFamily="49" charset="-122"/>
                    <a:sym typeface="+mn-ea"/>
                  </a:rPr>
                  <a:t>）根据不等式的基本性质</a:t>
                </a:r>
                <a:r>
                  <a:rPr lang="en-US" altLang="zh-CN" sz="2800" b="1" noProof="0" dirty="0">
                    <a:solidFill>
                      <a:srgbClr val="FF0000"/>
                    </a:solidFill>
                    <a:ea typeface="楷体" panose="02010609060101010101" pitchFamily="49" charset="-122"/>
                    <a:sym typeface="+mn-ea"/>
                  </a:rPr>
                  <a:t>3</a:t>
                </a:r>
                <a:r>
                  <a:rPr lang="zh-CN" altLang="en-US" sz="2800" b="1" noProof="0" dirty="0">
                    <a:solidFill>
                      <a:srgbClr val="FF0000"/>
                    </a:solidFill>
                    <a:ea typeface="楷体" panose="02010609060101010101" pitchFamily="49" charset="-122"/>
                    <a:sym typeface="+mn-ea"/>
                  </a:rPr>
                  <a:t>，两边都</a:t>
                </a:r>
                <a:r>
                  <a:rPr lang="zh-CN" altLang="en-US" sz="2800" b="1" dirty="0">
                    <a:solidFill>
                      <a:srgbClr val="FF0000"/>
                    </a:solidFill>
                    <a:ea typeface="楷体" panose="02010609060101010101" pitchFamily="49" charset="-122"/>
                    <a:sym typeface="+mn-ea"/>
                  </a:rPr>
                  <a:t>乘      ，得</a:t>
                </a:r>
                <a:endParaRPr kumimoji="0" lang="en-US" altLang="zh-CN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  <a:sym typeface="+mn-ea"/>
                </a:endParaRPr>
              </a:p>
              <a:p>
                <a:pPr>
                  <a:lnSpc>
                    <a:spcPct val="150000"/>
                  </a:lnSpc>
                  <a:defRPr/>
                </a:pPr>
                <a:endParaRPr lang="en-US" altLang="zh-CN" sz="2800" b="1" i="1" dirty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800" b="1">
                    <a:solidFill>
                      <a:srgbClr val="FF0000"/>
                    </a:solidFill>
                    <a:ea typeface="楷体" panose="02010609060101010101" pitchFamily="49" charset="-122"/>
                  </a:rPr>
                  <a:t>这个</a:t>
                </a:r>
                <a:r>
                  <a:rPr lang="zh-CN" altLang="en-US" sz="28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不等式的解集在数轴上的表示如图所示。</a:t>
                </a:r>
                <a:endParaRPr kumimoji="0" lang="en-US" altLang="zh-CN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 rot="0">
                <a:off x="5521" y="6431"/>
                <a:ext cx="2767" cy="1342"/>
                <a:chOff x="3536655" y="3870258"/>
                <a:chExt cx="1756974" cy="852265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3536655" y="4105265"/>
                  <a:ext cx="1756974" cy="617258"/>
                  <a:chOff x="4916694" y="2842143"/>
                  <a:chExt cx="1756974" cy="617258"/>
                </a:xfrm>
              </p:grpSpPr>
              <p:grpSp>
                <p:nvGrpSpPr>
                  <p:cNvPr id="26" name="组合 25"/>
                  <p:cNvGrpSpPr/>
                  <p:nvPr/>
                </p:nvGrpSpPr>
                <p:grpSpPr>
                  <a:xfrm>
                    <a:off x="4916694" y="2842143"/>
                    <a:ext cx="1756974" cy="108000"/>
                    <a:chOff x="4976815" y="3111822"/>
                    <a:chExt cx="1756974" cy="108000"/>
                  </a:xfrm>
                </p:grpSpPr>
                <p:cxnSp>
                  <p:nvCxnSpPr>
                    <p:cNvPr id="33" name="直接箭头连接符 32"/>
                    <p:cNvCxnSpPr/>
                    <p:nvPr/>
                  </p:nvCxnSpPr>
                  <p:spPr>
                    <a:xfrm>
                      <a:off x="4976815" y="3219769"/>
                      <a:ext cx="1756974" cy="0"/>
                    </a:xfrm>
                    <a:prstGeom prst="straightConnector1">
                      <a:avLst/>
                    </a:prstGeom>
                    <a:ln w="2540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/>
                    <p:cNvCxnSpPr/>
                    <p:nvPr/>
                  </p:nvCxnSpPr>
                  <p:spPr>
                    <a:xfrm>
                      <a:off x="5364088" y="3111822"/>
                      <a:ext cx="0" cy="108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直接连接符 38"/>
                    <p:cNvCxnSpPr/>
                    <p:nvPr/>
                  </p:nvCxnSpPr>
                  <p:spPr>
                    <a:xfrm>
                      <a:off x="6228184" y="3111822"/>
                      <a:ext cx="0" cy="108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0" name="文本框 29"/>
                  <p:cNvSpPr txBox="1"/>
                  <p:nvPr/>
                </p:nvSpPr>
                <p:spPr>
                  <a:xfrm>
                    <a:off x="6049707" y="2950143"/>
                    <a:ext cx="338554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400" b="1" dirty="0"/>
                      <a:t>0</a:t>
                    </a:r>
                    <a:endParaRPr lang="zh-CN" altLang="en-US" sz="2400" b="1" dirty="0"/>
                  </a:p>
                </p:txBody>
              </p:sp>
              <p:sp>
                <p:nvSpPr>
                  <p:cNvPr id="31" name="文本框 30"/>
                  <p:cNvSpPr txBox="1"/>
                  <p:nvPr/>
                </p:nvSpPr>
                <p:spPr>
                  <a:xfrm>
                    <a:off x="5006939" y="2950143"/>
                    <a:ext cx="488927" cy="50925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altLang="zh-CN" sz="2400" b="1" noProof="0">
                        <a:ln>
                          <a:noFill/>
                        </a:ln>
                        <a:effectLst/>
                        <a:uLnTx/>
                        <a:uFillTx/>
                        <a:latin typeface="+mj-ea"/>
                        <a:ea typeface="+mj-ea"/>
                        <a:sym typeface="+mn-ea"/>
                      </a:rPr>
                      <a:t>-</a:t>
                    </a:r>
                    <a:r>
                      <a:rPr lang="en-US" altLang="zh-CN" sz="2400" b="1" dirty="0"/>
                      <a:t>1</a:t>
                    </a:r>
                    <a:endParaRPr lang="zh-CN" altLang="en-US" sz="2400" b="1" dirty="0"/>
                  </a:p>
                </p:txBody>
              </p:sp>
            </p:grpSp>
            <p:cxnSp>
              <p:nvCxnSpPr>
                <p:cNvPr id="40" name="肘形连接符 33"/>
                <p:cNvCxnSpPr/>
                <p:nvPr/>
              </p:nvCxnSpPr>
              <p:spPr>
                <a:xfrm flipV="1">
                  <a:off x="4213940" y="3870258"/>
                  <a:ext cx="964520" cy="320726"/>
                </a:xfrm>
                <a:prstGeom prst="bentConnector3">
                  <a:avLst>
                    <a:gd name="adj1" fmla="val 2633"/>
                  </a:avLst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椭圆 40"/>
                <p:cNvSpPr/>
                <p:nvPr/>
              </p:nvSpPr>
              <p:spPr>
                <a:xfrm>
                  <a:off x="4164192" y="4136132"/>
                  <a:ext cx="126000" cy="126000"/>
                </a:xfrm>
                <a:prstGeom prst="ellipse">
                  <a:avLst/>
                </a:prstGeom>
                <a:solidFill>
                  <a:srgbClr val="FF0000"/>
                </a:solidFill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6643" y="4419"/>
              <a:ext cx="1740" cy="132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" name="Equation" r:id="rId5" imgW="1104900" imgH="838200" progId="Equation.DSMT4">
                      <p:embed/>
                    </p:oleObj>
                  </mc:Choice>
                  <mc:Fallback>
                    <p:oleObj name="Equation" r:id="rId5" imgW="1104900" imgH="838200" progId="Equation.DSMT4">
                      <p:embed/>
                      <p:pic>
                        <p:nvPicPr>
                          <p:cNvPr id="0" name="图片 13318"/>
                          <p:cNvPicPr/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>
                          <a:xfrm>
                            <a:off x="6643" y="4419"/>
                            <a:ext cx="1740" cy="132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6236" y="6971"/>
              <a:ext cx="705" cy="113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" name="Equation" r:id="rId7" imgW="520700" imgH="838200" progId="Equation.DSMT4">
                      <p:embed/>
                    </p:oleObj>
                  </mc:Choice>
                  <mc:Fallback>
                    <p:oleObj name="Equation" r:id="rId7" imgW="520700" imgH="838200" progId="Equation.DSMT4">
                      <p:embed/>
                      <p:pic>
                        <p:nvPicPr>
                          <p:cNvPr id="0" name="图片 13318"/>
                          <p:cNvPicPr/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>
                          <a:xfrm>
                            <a:off x="6236" y="6971"/>
                            <a:ext cx="705" cy="113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971600" y="267494"/>
            <a:ext cx="6624736" cy="82561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ea typeface="黑体" panose="02010609060101010101" pitchFamily="49" charset="-122"/>
              </a:rPr>
              <a:t>）</a:t>
            </a:r>
            <a:r>
              <a:rPr lang="en-US" altLang="zh-CN" sz="2800" dirty="0">
                <a:ea typeface="黑体" panose="02010609060101010101" pitchFamily="49" charset="-122"/>
              </a:rPr>
              <a:t>5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en-US" altLang="zh-CN" sz="2800" dirty="0">
                <a:ea typeface="黑体" panose="02010609060101010101" pitchFamily="49" charset="-122"/>
              </a:rPr>
              <a:t>+5</a:t>
            </a:r>
            <a:r>
              <a:rPr lang="zh-CN" altLang="en-US" sz="2800" dirty="0">
                <a:ea typeface="黑体" panose="02010609060101010101" pitchFamily="49" charset="-122"/>
              </a:rPr>
              <a:t>＞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ea typeface="黑体" panose="02010609060101010101" pitchFamily="49" charset="-122"/>
              </a:rPr>
              <a:t>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122242"/>
            <a:ext cx="9144000" cy="22879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）根据不等式的基本性质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，两边都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减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，得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＞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根据不等式的基本性质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，两边都减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，得 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根据不等式的基本性质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，两边都除以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ea typeface="楷体" panose="02010609060101010101" pitchFamily="49" charset="-122"/>
              </a:rPr>
              <a:t>得 </a:t>
            </a:r>
            <a:endParaRPr lang="en-US" altLang="zh-CN" sz="2800" b="1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ea typeface="楷体" panose="02010609060101010101" pitchFamily="49" charset="-122"/>
              </a:rPr>
              <a:t>这个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不等式的解集在数轴上的表示如图所示。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6894929" y="2132020"/>
          <a:ext cx="1257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1" imgW="30175200" imgH="20116800" progId="Equation.DSMT4">
                  <p:embed/>
                </p:oleObj>
              </mc:Choice>
              <mc:Fallback>
                <p:oleObj name="Equation" r:id="rId1" imgW="30175200" imgH="20116800" progId="Equation.DSMT4">
                  <p:embed/>
                  <p:pic>
                    <p:nvPicPr>
                      <p:cNvPr id="0" name="图片 133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94929" y="2132020"/>
                        <a:ext cx="12573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2280713" y="3651885"/>
            <a:ext cx="4523535" cy="1214947"/>
            <a:chOff x="2280713" y="3651885"/>
            <a:chExt cx="4523535" cy="1214947"/>
          </a:xfrm>
        </p:grpSpPr>
        <p:grpSp>
          <p:nvGrpSpPr>
            <p:cNvPr id="13" name="组合 12"/>
            <p:cNvGrpSpPr/>
            <p:nvPr/>
          </p:nvGrpSpPr>
          <p:grpSpPr>
            <a:xfrm>
              <a:off x="2280713" y="3651885"/>
              <a:ext cx="4523535" cy="875884"/>
              <a:chOff x="2280713" y="3651885"/>
              <a:chExt cx="4523535" cy="87588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2280713" y="3958104"/>
                <a:ext cx="4523535" cy="569665"/>
                <a:chOff x="1343527" y="2842143"/>
                <a:chExt cx="4523535" cy="569665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343527" y="2842143"/>
                  <a:ext cx="4523535" cy="108000"/>
                  <a:chOff x="1403648" y="3111822"/>
                  <a:chExt cx="4523535" cy="108000"/>
                </a:xfrm>
              </p:grpSpPr>
              <p:cxnSp>
                <p:nvCxnSpPr>
                  <p:cNvPr id="27" name="直接箭头连接符 26"/>
                  <p:cNvCxnSpPr/>
                  <p:nvPr/>
                </p:nvCxnSpPr>
                <p:spPr>
                  <a:xfrm>
                    <a:off x="1403648" y="3219822"/>
                    <a:ext cx="4523535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907704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771800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3635896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4499992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5364088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" name="文本框 32"/>
                <p:cNvSpPr txBox="1"/>
                <p:nvPr/>
              </p:nvSpPr>
              <p:spPr>
                <a:xfrm>
                  <a:off x="1590177" y="2950143"/>
                  <a:ext cx="4940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r>
                    <a:rPr lang="en-US" altLang="zh-CN" sz="2400" b="1" dirty="0">
                      <a:latin typeface="+mn-ea"/>
                    </a:rPr>
                    <a:t>-</a:t>
                  </a:r>
                  <a:r>
                    <a:rPr lang="en-US" altLang="zh-CN" sz="2400" b="1" dirty="0"/>
                    <a:t>4</a:t>
                  </a:r>
                  <a:endParaRPr lang="zh-CN" altLang="en-US" sz="2400" b="1" dirty="0"/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2484953" y="2950143"/>
                  <a:ext cx="4940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r>
                    <a:rPr lang="en-US" altLang="zh-CN" sz="2400" b="1" dirty="0">
                      <a:latin typeface="+mn-ea"/>
                    </a:rPr>
                    <a:t>-</a:t>
                  </a:r>
                  <a:r>
                    <a:rPr lang="en-US" altLang="zh-CN" sz="2400" b="1" dirty="0"/>
                    <a:t>3</a:t>
                  </a:r>
                  <a:endParaRPr lang="zh-CN" altLang="en-US" sz="2400" b="1" dirty="0"/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3348703" y="2950143"/>
                  <a:ext cx="4940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r>
                    <a:rPr lang="en-US" altLang="zh-CN" sz="2400" b="1" dirty="0">
                      <a:latin typeface="+mn-ea"/>
                    </a:rPr>
                    <a:t>-</a:t>
                  </a:r>
                  <a:r>
                    <a:rPr lang="en-US" altLang="zh-CN" sz="2400" b="1" dirty="0"/>
                    <a:t>2</a:t>
                  </a:r>
                  <a:endParaRPr lang="zh-CN" altLang="en-US" sz="2400" b="1" dirty="0"/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4276235" y="2950143"/>
                  <a:ext cx="4940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r>
                    <a:rPr lang="en-US" altLang="zh-CN" sz="2400" b="1" dirty="0">
                      <a:latin typeface="+mn-ea"/>
                    </a:rPr>
                    <a:t>-</a:t>
                  </a:r>
                  <a:r>
                    <a:rPr lang="en-US" altLang="zh-CN" sz="2400" b="1" dirty="0"/>
                    <a:t>1</a:t>
                  </a:r>
                  <a:endParaRPr lang="zh-CN" altLang="en-US" sz="2400" b="1" dirty="0"/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5138377" y="2950143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r>
                    <a:rPr lang="en-US" altLang="zh-CN" sz="2400" b="1" dirty="0"/>
                    <a:t>0</a:t>
                  </a:r>
                  <a:endParaRPr lang="zh-CN" altLang="en-US" sz="2400" b="1" dirty="0"/>
                </a:p>
              </p:txBody>
            </p:sp>
          </p:grpSp>
          <p:cxnSp>
            <p:nvCxnSpPr>
              <p:cNvPr id="38" name="肘形连接符 33"/>
              <p:cNvCxnSpPr/>
              <p:nvPr/>
            </p:nvCxnSpPr>
            <p:spPr>
              <a:xfrm flipV="1">
                <a:off x="3197225" y="3651885"/>
                <a:ext cx="3319145" cy="394970"/>
              </a:xfrm>
              <a:prstGeom prst="bentConnector3">
                <a:avLst>
                  <a:gd name="adj1" fmla="val 191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3149099" y="3993546"/>
                <a:ext cx="126000" cy="126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2918288" y="4174105"/>
            <a:ext cx="430331" cy="6927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20" name="Equation" r:id="rId3" imgW="12496800" imgH="20116800" progId="Equation.DSMT4">
                    <p:embed/>
                  </p:oleObj>
                </mc:Choice>
                <mc:Fallback>
                  <p:oleObj name="Equation" r:id="rId3" imgW="12496800" imgH="201168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918288" y="4174105"/>
                          <a:ext cx="430331" cy="6927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1600" y="1275606"/>
            <a:ext cx="7454927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通过类比、猜测、验证发现不等式的基本性质，并掌握不等式的基本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性质。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体会不等式与等式的联系与区别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会运用不等式的基本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性质解不等式。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586687" y="1491631"/>
          <a:ext cx="7992887" cy="331236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104993"/>
                <a:gridCol w="2664296"/>
                <a:gridCol w="4223598"/>
              </a:tblGrid>
              <a:tr h="4731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类别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E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不同点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E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相同点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EF7"/>
                    </a:solidFill>
                  </a:tcPr>
                </a:tc>
              </a:tr>
              <a:tr h="141958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不等式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E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1958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等式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E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30116" y="2003275"/>
            <a:ext cx="2592288" cy="136815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fontAlgn="auto"/>
            <a:r>
              <a:rPr lang="zh-CN" altLang="en-US" sz="2400" b="1" dirty="0">
                <a:latin typeface="+mj-lt"/>
              </a:rPr>
              <a:t>两边都</a:t>
            </a:r>
            <a:r>
              <a:rPr lang="zh-CN" altLang="en-US" sz="2400" b="1" dirty="0">
                <a:latin typeface="+mj-lt"/>
              </a:rPr>
              <a:t>乘（或除以）同一个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负数</a:t>
            </a:r>
            <a:r>
              <a:rPr lang="zh-CN" altLang="en-US" sz="2400" b="1" dirty="0">
                <a:latin typeface="+mj-lt"/>
              </a:rPr>
              <a:t>，不等号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方向改变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0705" y="2145348"/>
            <a:ext cx="4216400" cy="2526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lvl="0"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400" b="1" dirty="0">
                <a:latin typeface="+mj-lt"/>
                <a:cs typeface="Times New Roman" panose="02020603050405020304" pitchFamily="18" charset="0"/>
                <a:sym typeface="+mn-ea"/>
              </a:rPr>
              <a:t>1.两边都</a:t>
            </a:r>
            <a:r>
              <a:rPr lang="zh-CN" altLang="en-US" sz="2400" b="1" dirty="0">
                <a:latin typeface="+mj-lt"/>
                <a:cs typeface="Times New Roman" panose="02020603050405020304" pitchFamily="18" charset="0"/>
                <a:sym typeface="+mn-ea"/>
              </a:rPr>
              <a:t>加（或减）同一个数（或代数式），不等式和等式仍然成立；</a:t>
            </a:r>
            <a:endParaRPr lang="zh-CN" altLang="en-US" sz="2400" b="1" dirty="0">
              <a:latin typeface="+mj-lt"/>
              <a:cs typeface="Times New Roman" panose="02020603050405020304" pitchFamily="18" charset="0"/>
              <a:sym typeface="+mn-ea"/>
            </a:endParaRPr>
          </a:p>
          <a:p>
            <a:pPr lvl="0" indent="0" algn="l" fontAlgn="auto">
              <a:lnSpc>
                <a:spcPct val="110000"/>
              </a:lnSpc>
              <a:buClrTx/>
              <a:buSzTx/>
              <a:buFontTx/>
            </a:pPr>
            <a:r>
              <a:rPr lang="zh-CN" altLang="en-US" sz="2400" b="1" dirty="0">
                <a:latin typeface="+mj-lt"/>
                <a:cs typeface="Times New Roman" panose="02020603050405020304" pitchFamily="18" charset="0"/>
                <a:sym typeface="+mn-ea"/>
              </a:rPr>
              <a:t>2.两边都</a:t>
            </a:r>
            <a:r>
              <a:rPr lang="zh-CN" altLang="en-US" sz="2400" b="1" dirty="0">
                <a:latin typeface="+mj-lt"/>
                <a:cs typeface="Times New Roman" panose="02020603050405020304" pitchFamily="18" charset="0"/>
                <a:sym typeface="+mn-ea"/>
              </a:rPr>
              <a:t>乘（或除以）同一个正数（或符号为正的代数式），不等式和等式仍然成立</a:t>
            </a:r>
            <a:endParaRPr lang="zh-CN" altLang="en-US" sz="2400" b="1" dirty="0"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1539" y="3416680"/>
            <a:ext cx="2592288" cy="136815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fontAlgn="auto"/>
            <a:r>
              <a:rPr lang="zh-CN" altLang="en-US" sz="2400" b="1" dirty="0">
                <a:latin typeface="+mj-lt"/>
              </a:rPr>
              <a:t>两边都</a:t>
            </a:r>
            <a:r>
              <a:rPr lang="zh-CN" altLang="en-US" sz="2400" b="1" dirty="0">
                <a:latin typeface="+mj-lt"/>
              </a:rPr>
              <a:t>乘（或除以）同一个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负数</a:t>
            </a:r>
            <a:r>
              <a:rPr lang="zh-CN" altLang="en-US" sz="2400" b="1" dirty="0">
                <a:latin typeface="+mj-lt"/>
              </a:rPr>
              <a:t>，结果仍是等式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14" y="195486"/>
            <a:ext cx="1808340" cy="461664"/>
            <a:chOff x="4388275" y="216246"/>
            <a:chExt cx="2194212" cy="718154"/>
          </a:xfrm>
        </p:grpSpPr>
        <p:grpSp>
          <p:nvGrpSpPr>
            <p:cNvPr id="15" name="组合 14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7" name="矩形: 单圆角 16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8" name="矩形: 单圆角 17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9" name="矩形: 单圆角 18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388275" y="216246"/>
              <a:ext cx="1930705" cy="716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01155" y="808238"/>
            <a:ext cx="7763950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不等式的基本性质与等式的基本性质有什么联系</a:t>
            </a:r>
            <a:r>
              <a:rPr lang="zh-CN" altLang="en-US" sz="2400" b="1" noProof="0" dirty="0">
                <a:ea typeface="+mj-ea"/>
                <a:sym typeface="+mn-ea"/>
              </a:rPr>
              <a:t>和</a:t>
            </a:r>
            <a:r>
              <a:rPr lang="zh-CN" altLang="en-US" sz="2400" b="1" noProof="0" dirty="0">
                <a:ea typeface="+mj-ea"/>
                <a:sym typeface="+mn-ea"/>
              </a:rPr>
              <a:t>区别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？</a:t>
            </a:r>
            <a:endParaRPr kumimoji="0" lang="zh-CN" altLang="en-US" sz="2400" b="1" kern="1200" cap="none" spc="0" normalizeH="0" baseline="0" noProof="0" dirty="0"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uiExpand="1" build="p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11560" y="1157285"/>
            <a:ext cx="7518400" cy="2030095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&lt;3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，则下列各式中不成立的是（  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 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2&lt;1			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&lt;9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r>
              <a:rPr kumimoji="0" lang="en-US" altLang="zh-CN" sz="2800" b="1" kern="1200" cap="none" spc="0" normalizeH="0" baseline="0" noProof="0">
                <a:solidFill>
                  <a:schemeClr val="tx1"/>
                </a:solidFill>
              </a:rPr>
              <a:t> 				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 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&lt;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15616" y="2427734"/>
          <a:ext cx="914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Equation" r:id="rId1" imgW="21945600" imgH="20116800" progId="Equation.DSMT4">
                  <p:embed/>
                </p:oleObj>
              </mc:Choice>
              <mc:Fallback>
                <p:oleObj name="Equation" r:id="rId1" imgW="21945600" imgH="20116800" progId="Equation.DSMT4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5616" y="2427734"/>
                        <a:ext cx="9144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88224" y="1275606"/>
            <a:ext cx="4445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D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 7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P60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55576" y="506834"/>
            <a:ext cx="7815263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＞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y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，下列不等式一定成立吗</a:t>
            </a:r>
            <a:r>
              <a:rPr lang="zh-CN" altLang="en-US" sz="2800" b="1" dirty="0">
                <a:latin typeface="+mj-lt"/>
                <a:ea typeface="+mj-ea"/>
              </a:rPr>
              <a:t>？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为什么？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75" name="Rectangle 3"/>
          <p:cNvSpPr txBox="1">
            <a:spLocks noChangeArrowheads="1"/>
          </p:cNvSpPr>
          <p:nvPr/>
        </p:nvSpPr>
        <p:spPr bwMode="auto">
          <a:xfrm>
            <a:off x="899591" y="1065605"/>
            <a:ext cx="7200800" cy="1296572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ea typeface="黑体" panose="02010609060101010101" pitchFamily="49" charset="-122"/>
              </a:rPr>
              <a:t>）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ea typeface="黑体" panose="02010609060101010101" pitchFamily="49" charset="-122"/>
              </a:rPr>
              <a:t>＜</a:t>
            </a:r>
            <a:r>
              <a:rPr lang="en-US" altLang="zh-CN" sz="2800" i="1" dirty="0">
                <a:ea typeface="黑体" panose="02010609060101010101" pitchFamily="49" charset="-122"/>
              </a:rPr>
              <a:t>y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ea typeface="黑体" panose="02010609060101010101" pitchFamily="49" charset="-122"/>
              </a:rPr>
              <a:t>；               （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ea typeface="黑体" panose="02010609060101010101" pitchFamily="49" charset="-122"/>
              </a:rPr>
              <a:t>）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ea typeface="黑体" panose="02010609060101010101" pitchFamily="49" charset="-122"/>
              </a:rPr>
              <a:t>＜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en-US" altLang="zh-CN" sz="2800" i="1" dirty="0">
                <a:ea typeface="黑体" panose="02010609060101010101" pitchFamily="49" charset="-122"/>
              </a:rPr>
              <a:t>y</a:t>
            </a:r>
            <a:r>
              <a:rPr lang="zh-CN" altLang="en-US" sz="2800" dirty="0">
                <a:ea typeface="黑体" panose="02010609060101010101" pitchFamily="49" charset="-122"/>
              </a:rPr>
              <a:t>；</a:t>
            </a:r>
            <a:endParaRPr lang="en-US" altLang="zh-CN" sz="2800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ea typeface="黑体" panose="02010609060101010101" pitchFamily="49" charset="-122"/>
              </a:rPr>
              <a:t>）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ea typeface="+mj-ea"/>
              </a:rPr>
              <a:t>2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ea typeface="黑体" panose="02010609060101010101" pitchFamily="49" charset="-122"/>
              </a:rPr>
              <a:t>＜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dirty="0">
                <a:latin typeface="+mn-lt"/>
                <a:ea typeface="+mj-ea"/>
              </a:rPr>
              <a:t>2</a:t>
            </a:r>
            <a:r>
              <a:rPr lang="en-US" altLang="zh-CN" sz="2800" i="1" dirty="0">
                <a:ea typeface="黑体" panose="02010609060101010101" pitchFamily="49" charset="-122"/>
              </a:rPr>
              <a:t>y</a:t>
            </a:r>
            <a:r>
              <a:rPr lang="zh-CN" altLang="en-US" sz="2800" dirty="0">
                <a:ea typeface="黑体" panose="02010609060101010101" pitchFamily="49" charset="-122"/>
              </a:rPr>
              <a:t>；               （</a:t>
            </a:r>
            <a:r>
              <a:rPr lang="en-US" altLang="zh-CN" sz="2800" dirty="0"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ea typeface="黑体" panose="02010609060101010101" pitchFamily="49" charset="-122"/>
              </a:rPr>
              <a:t>）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en-US" altLang="zh-CN" sz="2800" i="1" dirty="0">
                <a:ea typeface="黑体" panose="02010609060101010101" pitchFamily="49" charset="-122"/>
              </a:rPr>
              <a:t>x</a:t>
            </a:r>
            <a:r>
              <a:rPr lang="en-US" altLang="zh-CN" sz="2800" dirty="0">
                <a:ea typeface="黑体" panose="02010609060101010101" pitchFamily="49" charset="-122"/>
              </a:rPr>
              <a:t>+1</a:t>
            </a:r>
            <a:r>
              <a:rPr lang="zh-CN" altLang="en-US" sz="2800" dirty="0">
                <a:ea typeface="黑体" panose="02010609060101010101" pitchFamily="49" charset="-122"/>
              </a:rPr>
              <a:t>＞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en-US" altLang="zh-CN" sz="2800" i="1" dirty="0">
                <a:ea typeface="黑体" panose="02010609060101010101" pitchFamily="49" charset="-122"/>
              </a:rPr>
              <a:t>y</a:t>
            </a:r>
            <a:r>
              <a:rPr lang="en-US" altLang="zh-CN" sz="2800" dirty="0">
                <a:ea typeface="黑体" panose="02010609060101010101" pitchFamily="49" charset="-122"/>
              </a:rPr>
              <a:t>+1</a:t>
            </a:r>
            <a:r>
              <a:rPr lang="zh-CN" altLang="en-US" sz="2800" dirty="0">
                <a:ea typeface="黑体" panose="02010609060101010101" pitchFamily="49" charset="-122"/>
              </a:rPr>
              <a:t>。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6908" y="2139702"/>
            <a:ext cx="7830523" cy="270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解：（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）不成立，根据不等式的基本性质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，当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， 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</a:rPr>
              <a:t>；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）不成立，根据不等式的基本性质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，当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；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</a:rPr>
              <a:t>）成立，根据不等式的基本性质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</a:rPr>
              <a:t>，当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；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</a:rPr>
              <a:t>）成立，根据不等式的基本性质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，当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，  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+1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</a:rPr>
              <a:t>+1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5" y="2859782"/>
            <a:ext cx="6912768" cy="14647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kumimoji="0" sz="2400" b="1" u="none" strike="noStrike" cap="none" spc="0" normalizeH="0" baseline="0">
                <a:ln>
                  <a:noFill/>
                </a:ln>
                <a:effectLst/>
                <a:uLnTx/>
                <a:uFillTx/>
                <a:latin typeface="+mj-lt"/>
                <a:ea typeface="+mj-ea"/>
              </a:defRPr>
            </a:lvl1pPr>
          </a:lstStyle>
          <a:p>
            <a:r>
              <a:rPr lang="zh-CN" altLang="en-US" sz="2800" dirty="0"/>
              <a:t>(1) </a:t>
            </a:r>
            <a:r>
              <a:rPr lang="zh-CN" altLang="en-US" sz="2800" i="1" dirty="0"/>
              <a:t>a</a:t>
            </a:r>
            <a:r>
              <a:rPr lang="zh-CN" altLang="en-US" sz="2800" dirty="0"/>
              <a:t>+</a:t>
            </a:r>
            <a:r>
              <a:rPr lang="zh-CN" altLang="en-US" sz="2800" i="1" dirty="0"/>
              <a:t>c</a:t>
            </a:r>
            <a:r>
              <a:rPr lang="en-US" altLang="zh-CN" sz="2800" dirty="0"/>
              <a:t>_____</a:t>
            </a:r>
            <a:r>
              <a:rPr lang="en-US" altLang="zh-CN" sz="2800" i="1" dirty="0"/>
              <a:t>b</a:t>
            </a:r>
            <a:r>
              <a:rPr lang="en-US" altLang="zh-CN" sz="2800" dirty="0"/>
              <a:t>+</a:t>
            </a:r>
            <a:r>
              <a:rPr lang="zh-CN" altLang="en-US" sz="2800" i="1" dirty="0"/>
              <a:t>c</a:t>
            </a:r>
            <a:r>
              <a:rPr lang="zh-CN" altLang="en-US" sz="2800" dirty="0"/>
              <a:t>；     (2) </a:t>
            </a:r>
            <a:r>
              <a:rPr lang="zh-CN" altLang="en-US" sz="2800" i="1" dirty="0"/>
              <a:t>a</a:t>
            </a:r>
            <a:r>
              <a:rPr lang="zh-CN" altLang="en-US" sz="2800" dirty="0">
                <a:latin typeface="+mj-ea"/>
              </a:rPr>
              <a:t>-</a:t>
            </a:r>
            <a:r>
              <a:rPr lang="zh-CN" altLang="en-US" sz="2800" i="1" dirty="0"/>
              <a:t>b</a:t>
            </a:r>
            <a:r>
              <a:rPr lang="en-US" altLang="zh-CN" sz="2800" dirty="0"/>
              <a:t>_____</a:t>
            </a:r>
            <a:r>
              <a:rPr lang="en-US" altLang="zh-CN" sz="2800" i="1" dirty="0"/>
              <a:t>c</a:t>
            </a:r>
            <a:r>
              <a:rPr lang="en-US" altLang="zh-CN" sz="2800" dirty="0">
                <a:latin typeface="+mj-ea"/>
              </a:rPr>
              <a:t>-</a:t>
            </a:r>
            <a:r>
              <a:rPr lang="zh-CN" altLang="en-US" sz="2800" i="1" dirty="0"/>
              <a:t>b</a:t>
            </a:r>
            <a:r>
              <a:rPr lang="zh-CN" altLang="en-US" sz="2800" dirty="0"/>
              <a:t>；</a:t>
            </a:r>
            <a:endParaRPr lang="en-US" altLang="zh-CN" sz="2800" dirty="0"/>
          </a:p>
          <a:p>
            <a:pPr>
              <a:lnSpc>
                <a:spcPct val="200000"/>
              </a:lnSpc>
            </a:pPr>
            <a:r>
              <a:rPr lang="zh-CN" altLang="en-US" sz="2800" dirty="0"/>
              <a:t>(3) </a:t>
            </a:r>
            <a:r>
              <a:rPr lang="zh-CN" altLang="en-US" sz="2800" i="1" dirty="0"/>
              <a:t>ac</a:t>
            </a:r>
            <a:r>
              <a:rPr lang="en-US" altLang="zh-CN" sz="2800" dirty="0"/>
              <a:t>_____</a:t>
            </a:r>
            <a:r>
              <a:rPr lang="zh-CN" altLang="en-US" sz="2800" i="1" dirty="0"/>
              <a:t>bc</a:t>
            </a:r>
            <a:r>
              <a:rPr lang="zh-CN" altLang="en-US" sz="2800" dirty="0"/>
              <a:t>；</a:t>
            </a:r>
            <a:r>
              <a:rPr lang="en-US" altLang="zh-CN" sz="2800" dirty="0"/>
              <a:t>          (</a:t>
            </a:r>
            <a:r>
              <a:rPr lang="zh-CN" altLang="en-US" sz="2800" dirty="0"/>
              <a:t>4</a:t>
            </a:r>
            <a:r>
              <a:rPr lang="zh-CN" altLang="en-US" sz="2800"/>
              <a:t>)</a:t>
            </a:r>
            <a:r>
              <a:rPr kumimoji="0" lang="en-US" altLang="zh-CN" sz="2800" b="1" kern="1200" cap="none" spc="0" normalizeH="0" baseline="0" noProof="0">
                <a:solidFill>
                  <a:schemeClr val="tx1"/>
                </a:solidFill>
              </a:rPr>
              <a:t> </a:t>
            </a:r>
            <a:r>
              <a:rPr kumimoji="0" lang="en-US" altLang="zh-CN" sz="2800" b="1" kern="1200" cap="none" spc="0" normalizeH="0" noProof="0">
                <a:solidFill>
                  <a:schemeClr val="tx1"/>
                </a:solidFill>
              </a:rPr>
              <a:t>    </a:t>
            </a:r>
            <a:r>
              <a:rPr lang="en-US" altLang="zh-CN" sz="2800"/>
              <a:t>_____     </a:t>
            </a:r>
            <a:r>
              <a:rPr lang="zh-CN" altLang="en-US" sz="2800"/>
              <a:t>。</a:t>
            </a:r>
            <a:endParaRPr lang="zh-CN" altLang="en-US" sz="28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04048" y="3649133"/>
          <a:ext cx="279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1" imgW="6705600" imgH="20116800" progId="Equation.DSMT4">
                  <p:embed/>
                </p:oleObj>
              </mc:Choice>
              <mc:Fallback>
                <p:oleObj name="Equation" r:id="rId1" imgW="6705600" imgH="201168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4048" y="3649133"/>
                        <a:ext cx="2794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389215" y="3649133"/>
          <a:ext cx="26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3" imgW="6400800" imgH="20116800" progId="Equation.DSMT4">
                  <p:embed/>
                </p:oleObj>
              </mc:Choice>
              <mc:Fallback>
                <p:oleObj name="Equation" r:id="rId3" imgW="6400800" imgH="201168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89215" y="3649133"/>
                        <a:ext cx="2667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矩形 22"/>
          <p:cNvSpPr/>
          <p:nvPr/>
        </p:nvSpPr>
        <p:spPr>
          <a:xfrm>
            <a:off x="611559" y="483518"/>
            <a:ext cx="7815263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3.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实数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在数轴上的对应点的位置如图所示，用“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&gt;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”或“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&lt;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“填空：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9262" y="1957760"/>
            <a:ext cx="6245475" cy="58475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08104" y="3767785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11760" y="3003798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7340" y="2939793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4884" y="3784168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P60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1307" y="2152002"/>
            <a:ext cx="8064896" cy="2336399"/>
            <a:chOff x="611307" y="2152002"/>
            <a:chExt cx="8064896" cy="2336399"/>
          </a:xfrm>
        </p:grpSpPr>
        <p:sp>
          <p:nvSpPr>
            <p:cNvPr id="12" name="文本框 11"/>
            <p:cNvSpPr txBox="1"/>
            <p:nvPr/>
          </p:nvSpPr>
          <p:spPr>
            <a:xfrm>
              <a:off x="611307" y="2152002"/>
              <a:ext cx="8064896" cy="1641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解：（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1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）根据不等式的基本性质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1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，两边都</a:t>
              </a:r>
              <a:r>
                <a:rPr lang="zh-CN" altLang="en-US" sz="28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加</a:t>
              </a:r>
              <a:r>
                <a:rPr lang="en-US" altLang="zh-CN" sz="2800" b="1" dirty="0">
                  <a:solidFill>
                    <a:srgbClr val="FF0000"/>
                  </a:solidFill>
                  <a:latin typeface="+mj-lt"/>
                </a:rPr>
                <a:t>1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，得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x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＞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3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。</a:t>
              </a:r>
              <a:r>
                <a:rPr lang="zh-CN" altLang="en-US" sz="28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这个不等式的解集在数轴上的表示如图所示。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975713" y="3918736"/>
              <a:ext cx="4239170" cy="569665"/>
              <a:chOff x="1343527" y="2842143"/>
              <a:chExt cx="4239170" cy="569665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343527" y="2842143"/>
                <a:ext cx="4239170" cy="108000"/>
                <a:chOff x="1403648" y="3111822"/>
                <a:chExt cx="4239170" cy="108000"/>
              </a:xfrm>
            </p:grpSpPr>
            <p:cxnSp>
              <p:nvCxnSpPr>
                <p:cNvPr id="36" name="直接箭头连接符 35"/>
                <p:cNvCxnSpPr/>
                <p:nvPr/>
              </p:nvCxnSpPr>
              <p:spPr>
                <a:xfrm>
                  <a:off x="1403648" y="3219822"/>
                  <a:ext cx="4239170" cy="0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>
                  <a:off x="190770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233975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277180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320384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>
                  <a:off x="3635896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406794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449999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>
                  <a:off x="493204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536408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" name="文本框 26"/>
              <p:cNvSpPr txBox="1"/>
              <p:nvPr/>
            </p:nvSpPr>
            <p:spPr>
              <a:xfrm>
                <a:off x="1590177" y="2950143"/>
                <a:ext cx="4940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latin typeface="+mn-ea"/>
                  </a:rPr>
                  <a:t>-</a:t>
                </a:r>
                <a:r>
                  <a:rPr lang="en-US" altLang="zh-CN" sz="2400" b="1" dirty="0"/>
                  <a:t>1</a:t>
                </a:r>
                <a:endParaRPr lang="zh-CN" altLang="en-US" sz="2400" b="1" dirty="0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124088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0</a:t>
                </a:r>
                <a:endParaRPr lang="zh-CN" altLang="en-US" sz="2400" b="1" dirty="0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567859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1</a:t>
                </a:r>
                <a:endParaRPr lang="zh-CN" altLang="en-US" sz="2400" b="1" dirty="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990976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2</a:t>
                </a:r>
                <a:endParaRPr lang="zh-CN" altLang="en-US" sz="2400" b="1" dirty="0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3414093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845164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4</a:t>
                </a:r>
                <a:endParaRPr lang="zh-CN" altLang="en-US" sz="2400" b="1" dirty="0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4276235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5</a:t>
                </a:r>
                <a:endParaRPr lang="zh-CN" altLang="en-US" sz="2400" b="1" dirty="0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4713656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6</a:t>
                </a:r>
                <a:endParaRPr lang="zh-CN" altLang="en-US" sz="2400" b="1" dirty="0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5138377" y="2950143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7</a:t>
                </a:r>
                <a:endParaRPr lang="zh-CN" altLang="en-US" sz="2400" b="1" dirty="0"/>
              </a:p>
            </p:txBody>
          </p:sp>
        </p:grpSp>
        <p:cxnSp>
          <p:nvCxnSpPr>
            <p:cNvPr id="46" name="肘形连接符 33"/>
            <p:cNvCxnSpPr/>
            <p:nvPr/>
          </p:nvCxnSpPr>
          <p:spPr>
            <a:xfrm flipV="1">
              <a:off x="4211382" y="3565072"/>
              <a:ext cx="1656762" cy="438803"/>
            </a:xfrm>
            <a:prstGeom prst="bentConnector3">
              <a:avLst>
                <a:gd name="adj1" fmla="val -593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4140566" y="3940875"/>
              <a:ext cx="126000" cy="1260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71600" y="627534"/>
            <a:ext cx="7128792" cy="1173911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4.</a:t>
            </a:r>
            <a:r>
              <a:rPr lang="zh-CN" altLang="en-US" sz="2800" b="1" dirty="0">
                <a:latin typeface="+mj-lt"/>
                <a:ea typeface="+mj-ea"/>
              </a:rPr>
              <a:t>解下列不等式，并将解集表示在数轴上：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＞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；（</a:t>
            </a:r>
            <a:r>
              <a:rPr lang="en-US" altLang="zh-CN" sz="2800" b="1">
                <a:latin typeface="+mj-lt"/>
                <a:ea typeface="+mj-ea"/>
              </a:rPr>
              <a:t>2</a:t>
            </a:r>
            <a:r>
              <a:rPr lang="zh-CN" altLang="en-US" sz="2800" b="1">
                <a:latin typeface="+mj-lt"/>
                <a:ea typeface="+mj-ea"/>
              </a:rPr>
              <a:t>）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      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  <a:endParaRPr lang="en-US" altLang="zh-CN" sz="2800" b="1" dirty="0">
              <a:latin typeface="+mj-lt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32188" y="1131590"/>
          <a:ext cx="1231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Equation" r:id="rId1" imgW="29565600" imgH="20116800" progId="Equation.DSMT4">
                  <p:embed/>
                </p:oleObj>
              </mc:Choice>
              <mc:Fallback>
                <p:oleObj name="Equation" r:id="rId1" imgW="29565600" imgH="20116800" progId="Equation.DSMT4">
                  <p:embed/>
                  <p:pic>
                    <p:nvPicPr>
                      <p:cNvPr id="0" name="图片 1537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32188" y="1131590"/>
                        <a:ext cx="12319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474544" y="1131590"/>
          <a:ext cx="1193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Equation" r:id="rId3" imgW="28651200" imgH="20116800" progId="Equation.DSMT4">
                  <p:embed/>
                </p:oleObj>
              </mc:Choice>
              <mc:Fallback>
                <p:oleObj name="Equation" r:id="rId3" imgW="28651200" imgH="201168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74544" y="1131590"/>
                        <a:ext cx="11938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55074" y="3072021"/>
            <a:ext cx="8064896" cy="1734234"/>
            <a:chOff x="455074" y="3072021"/>
            <a:chExt cx="8064896" cy="1734234"/>
          </a:xfrm>
        </p:grpSpPr>
        <p:sp>
          <p:nvSpPr>
            <p:cNvPr id="20" name="文本框 19"/>
            <p:cNvSpPr txBox="1"/>
            <p:nvPr/>
          </p:nvSpPr>
          <p:spPr>
            <a:xfrm>
              <a:off x="455074" y="3072021"/>
              <a:ext cx="806489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3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）根据不等式的基本性质</a:t>
              </a:r>
              <a:r>
                <a:rPr kumimoji="0" lang="en-US" altLang="zh-CN" sz="24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2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，两边都</a:t>
              </a:r>
              <a:r>
                <a:rPr lang="zh-CN" altLang="en-US" sz="2400" b="1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乘</a:t>
              </a:r>
              <a:r>
                <a:rPr lang="en-US" altLang="zh-CN" sz="2400" b="1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，得 </a:t>
              </a: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x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＜</a:t>
              </a:r>
              <a:r>
                <a:rPr lang="en-US" altLang="zh-CN" sz="2400" b="1" noProof="0" dirty="0">
                  <a:solidFill>
                    <a:srgbClr val="FF0000"/>
                  </a:solidFill>
                  <a:latin typeface="+mj-lt"/>
                </a:rPr>
                <a:t>6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rPr>
                <a:t>。</a:t>
              </a:r>
              <a:endParaRPr kumimoji="0" lang="en-US" altLang="zh-CN" sz="24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  <a:p>
              <a:pPr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这个不等式的解集在数轴上的表示如图所示。</a:t>
              </a:r>
              <a:endParaRPr kumimoji="0" lang="en-US" altLang="zh-CN" sz="2400" b="1" kern="1200" cap="none" spc="0" normalizeH="0" baseline="0" noProof="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768285" y="4043250"/>
              <a:ext cx="4891806" cy="763005"/>
              <a:chOff x="1196926" y="3824969"/>
              <a:chExt cx="4891806" cy="763005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196926" y="4079864"/>
                <a:ext cx="4891806" cy="508110"/>
                <a:chOff x="1343527" y="2842143"/>
                <a:chExt cx="4891806" cy="508110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1343527" y="2842143"/>
                  <a:ext cx="4891806" cy="108000"/>
                  <a:chOff x="1403648" y="3111822"/>
                  <a:chExt cx="4891806" cy="108000"/>
                </a:xfrm>
              </p:grpSpPr>
              <p:cxnSp>
                <p:nvCxnSpPr>
                  <p:cNvPr id="66" name="直接箭头连接符 65"/>
                  <p:cNvCxnSpPr/>
                  <p:nvPr/>
                </p:nvCxnSpPr>
                <p:spPr>
                  <a:xfrm>
                    <a:off x="1403648" y="3219822"/>
                    <a:ext cx="4891806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1907704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339752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771800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3203848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3635896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4067944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4499992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4932040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5364088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5796136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9" name="文本框 38"/>
                <p:cNvSpPr txBox="1"/>
                <p:nvPr/>
              </p:nvSpPr>
              <p:spPr>
                <a:xfrm>
                  <a:off x="1590177" y="295014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1</a:t>
                  </a:r>
                  <a:endParaRPr lang="zh-CN" altLang="en-US" sz="2000" b="1" dirty="0"/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2124088" y="295014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0</a:t>
                  </a:r>
                  <a:endParaRPr lang="zh-CN" altLang="en-US" sz="2000" b="1" dirty="0"/>
                </a:p>
              </p:txBody>
            </p:sp>
            <p:sp>
              <p:nvSpPr>
                <p:cNvPr id="41" name="文本框 40"/>
                <p:cNvSpPr txBox="1"/>
                <p:nvPr/>
              </p:nvSpPr>
              <p:spPr>
                <a:xfrm>
                  <a:off x="2567859" y="2950143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1</a:t>
                  </a:r>
                  <a:endParaRPr lang="zh-CN" altLang="en-US" sz="2000" b="1" dirty="0"/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2990976" y="2950143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2</a:t>
                  </a:r>
                  <a:endParaRPr lang="zh-CN" altLang="en-US" sz="2000" b="1" dirty="0"/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3414093" y="295014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3</a:t>
                  </a:r>
                  <a:endParaRPr lang="zh-CN" altLang="en-US" sz="2000" b="1" dirty="0"/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>
                  <a:off x="3845164" y="295014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4</a:t>
                  </a:r>
                  <a:endParaRPr lang="zh-CN" altLang="en-US" sz="2000" b="1" dirty="0"/>
                </a:p>
              </p:txBody>
            </p:sp>
            <p:sp>
              <p:nvSpPr>
                <p:cNvPr id="60" name="文本框 59"/>
                <p:cNvSpPr txBox="1"/>
                <p:nvPr/>
              </p:nvSpPr>
              <p:spPr>
                <a:xfrm>
                  <a:off x="4276235" y="295014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5</a:t>
                  </a:r>
                  <a:endParaRPr lang="zh-CN" altLang="en-US" sz="2000" b="1" dirty="0"/>
                </a:p>
              </p:txBody>
            </p:sp>
            <p:sp>
              <p:nvSpPr>
                <p:cNvPr id="61" name="文本框 60"/>
                <p:cNvSpPr txBox="1"/>
                <p:nvPr/>
              </p:nvSpPr>
              <p:spPr>
                <a:xfrm>
                  <a:off x="4713656" y="295014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6</a:t>
                  </a:r>
                  <a:endParaRPr lang="zh-CN" altLang="en-US" sz="2000" b="1" dirty="0"/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5138377" y="295014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7</a:t>
                  </a:r>
                  <a:endParaRPr lang="zh-CN" altLang="en-US" sz="2000" b="1" dirty="0"/>
                </a:p>
              </p:txBody>
            </p:sp>
            <p:sp>
              <p:nvSpPr>
                <p:cNvPr id="65" name="文本框 64"/>
                <p:cNvSpPr txBox="1"/>
                <p:nvPr/>
              </p:nvSpPr>
              <p:spPr>
                <a:xfrm>
                  <a:off x="5587542" y="295014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8</a:t>
                  </a:r>
                  <a:endParaRPr lang="zh-CN" altLang="en-US" sz="2000" b="1" dirty="0"/>
                </a:p>
              </p:txBody>
            </p:sp>
          </p:grpSp>
          <p:cxnSp>
            <p:nvCxnSpPr>
              <p:cNvPr id="36" name="肘形连接符 33"/>
              <p:cNvCxnSpPr/>
              <p:nvPr/>
            </p:nvCxnSpPr>
            <p:spPr>
              <a:xfrm rot="10800000">
                <a:off x="1323646" y="3824969"/>
                <a:ext cx="3387967" cy="341665"/>
              </a:xfrm>
              <a:prstGeom prst="bentConnector3">
                <a:avLst>
                  <a:gd name="adj1" fmla="val -418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椭圆 36"/>
              <p:cNvSpPr/>
              <p:nvPr/>
            </p:nvSpPr>
            <p:spPr>
              <a:xfrm>
                <a:off x="4664400" y="4100294"/>
                <a:ext cx="126000" cy="126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2096416" y="147008"/>
            <a:ext cx="3456384" cy="656846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+mj-lt"/>
                <a:ea typeface="+mj-ea"/>
              </a:rPr>
              <a:t>（</a:t>
            </a:r>
            <a:r>
              <a:rPr lang="en-US" altLang="zh-CN" sz="2800" b="1">
                <a:latin typeface="+mj-lt"/>
                <a:ea typeface="+mj-ea"/>
              </a:rPr>
              <a:t>2</a:t>
            </a:r>
            <a:r>
              <a:rPr lang="zh-CN" altLang="en-US" sz="2800" b="1">
                <a:latin typeface="+mj-lt"/>
                <a:ea typeface="+mj-ea"/>
              </a:rPr>
              <a:t>）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      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  <a:endParaRPr lang="en-US" altLang="zh-CN" sz="2800" b="1" dirty="0">
              <a:latin typeface="+mj-lt"/>
              <a:ea typeface="+mj-ea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937000" y="83972"/>
          <a:ext cx="1231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Equation" r:id="rId1" imgW="29565600" imgH="20116800" progId="Equation.DSMT4">
                  <p:embed/>
                </p:oleObj>
              </mc:Choice>
              <mc:Fallback>
                <p:oleObj name="Equation" r:id="rId1" imgW="29565600" imgH="201168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37000" y="83972"/>
                        <a:ext cx="12319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279356" y="83972"/>
          <a:ext cx="1193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Equation" r:id="rId3" imgW="28651200" imgH="20116800" progId="Equation.DSMT4">
                  <p:embed/>
                </p:oleObj>
              </mc:Choice>
              <mc:Fallback>
                <p:oleObj name="Equation" r:id="rId3" imgW="28651200" imgH="201168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79356" y="83972"/>
                        <a:ext cx="11938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455074" y="701041"/>
            <a:ext cx="8077366" cy="2290519"/>
            <a:chOff x="455074" y="701041"/>
            <a:chExt cx="8077366" cy="2290519"/>
          </a:xfrm>
        </p:grpSpPr>
        <p:grpSp>
          <p:nvGrpSpPr>
            <p:cNvPr id="18" name="组合 17"/>
            <p:cNvGrpSpPr/>
            <p:nvPr/>
          </p:nvGrpSpPr>
          <p:grpSpPr>
            <a:xfrm>
              <a:off x="455074" y="856906"/>
              <a:ext cx="7422515" cy="1865338"/>
              <a:chOff x="455074" y="856906"/>
              <a:chExt cx="7422515" cy="186533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455074" y="856906"/>
                <a:ext cx="7422515" cy="8299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>
                  <a:defRPr/>
                </a:pPr>
                <a:r>
                  <a:rPr kumimoji="0" lang="zh-CN" altLang="en-US" sz="2400" b="1" kern="1200" cap="none" spc="0" normalizeH="0" baseline="0" noProof="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（</a:t>
                </a:r>
                <a:r>
                  <a:rPr kumimoji="0" lang="en-US" altLang="zh-CN" sz="2400" b="1" kern="1200" cap="none" spc="0" normalizeH="0" baseline="0" noProof="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2</a:t>
                </a:r>
                <a:r>
                  <a:rPr kumimoji="0" lang="zh-CN" altLang="en-US" sz="2400" b="1" kern="1200" cap="none" spc="0" normalizeH="0" baseline="0" noProof="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）根据不等式的基本性质</a:t>
                </a:r>
                <a:r>
                  <a:rPr kumimoji="0" lang="en-US" altLang="zh-CN" sz="2400" b="1" kern="1200" cap="none" spc="0" normalizeH="0" baseline="0" noProof="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3</a:t>
                </a:r>
                <a:r>
                  <a:rPr kumimoji="0" lang="zh-CN" altLang="en-US" sz="2400" b="1" kern="1200" cap="none" spc="0" normalizeH="0" baseline="0" noProof="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，两边都</a:t>
                </a:r>
                <a:r>
                  <a:rPr lang="zh-CN" altLang="en-US" sz="2400" b="1" noProof="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除以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ea"/>
                  </a:rPr>
                  <a:t>-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1 </a:t>
                </a:r>
                <a:r>
                  <a:rPr kumimoji="0" lang="zh-CN" altLang="en-US" sz="2400" b="1" kern="1200" cap="none" spc="0" normalizeH="0" baseline="0" noProof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，得</a:t>
                </a:r>
                <a:endParaRPr kumimoji="0" lang="en-US" altLang="zh-CN" sz="2400" b="1" kern="1200" cap="none" spc="0" normalizeH="0" baseline="0" noProof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  <a:p>
                <a:pPr>
                  <a:defRPr/>
                </a:pPr>
                <a:r>
                  <a:rPr lang="zh-CN" altLang="en-US" sz="2400" b="1">
                    <a:solidFill>
                      <a:srgbClr val="FF0000"/>
                    </a:solidFill>
                    <a:ea typeface="楷体" panose="02010609060101010101" pitchFamily="49" charset="-122"/>
                  </a:rPr>
                  <a:t>这个</a:t>
                </a:r>
                <a:r>
                  <a:rPr lang="zh-CN" altLang="en-US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不等式的解集在数轴上的表示如图所示。</a:t>
                </a:r>
                <a:endParaRPr kumimoji="0" lang="en-US" altLang="zh-CN" sz="2400" b="1" kern="1200" cap="none" spc="0" normalizeH="0" baseline="0" noProof="0" dirty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699792" y="2152579"/>
                <a:ext cx="2952328" cy="569665"/>
                <a:chOff x="4007823" y="2842143"/>
                <a:chExt cx="2952328" cy="569665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4007823" y="2842143"/>
                  <a:ext cx="2952328" cy="108000"/>
                  <a:chOff x="4067944" y="3111822"/>
                  <a:chExt cx="2952328" cy="108000"/>
                </a:xfrm>
              </p:grpSpPr>
              <p:cxnSp>
                <p:nvCxnSpPr>
                  <p:cNvPr id="26" name="直接箭头连接符 25"/>
                  <p:cNvCxnSpPr/>
                  <p:nvPr/>
                </p:nvCxnSpPr>
                <p:spPr>
                  <a:xfrm>
                    <a:off x="4067944" y="3219822"/>
                    <a:ext cx="2952328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/>
                  <p:cNvCxnSpPr/>
                  <p:nvPr/>
                </p:nvCxnSpPr>
                <p:spPr>
                  <a:xfrm>
                    <a:off x="4499992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5364088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6228184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文本框 29"/>
                <p:cNvSpPr txBox="1"/>
                <p:nvPr/>
              </p:nvSpPr>
              <p:spPr>
                <a:xfrm>
                  <a:off x="4089841" y="2950143"/>
                  <a:ext cx="4940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r>
                    <a:rPr lang="en-US" altLang="zh-CN" sz="2400" b="1" dirty="0">
                      <a:latin typeface="+mn-ea"/>
                    </a:rPr>
                    <a:t>-</a:t>
                  </a:r>
                  <a:r>
                    <a:rPr lang="en-US" altLang="zh-CN" sz="2400" b="1" dirty="0"/>
                    <a:t>1</a:t>
                  </a:r>
                  <a:endParaRPr lang="zh-CN" altLang="en-US" sz="2400" b="1" dirty="0"/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5138377" y="2950143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r>
                    <a:rPr lang="en-US" altLang="zh-CN" sz="2400" b="1" dirty="0"/>
                    <a:t>0</a:t>
                  </a:r>
                  <a:endParaRPr lang="zh-CN" altLang="en-US" sz="2400" b="1" dirty="0"/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6019590" y="2950143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r>
                    <a:rPr lang="en-US" altLang="zh-CN" sz="2400" b="1" dirty="0"/>
                    <a:t>1</a:t>
                  </a:r>
                  <a:endParaRPr lang="zh-CN" altLang="en-US" sz="2400" b="1" dirty="0"/>
                </a:p>
              </p:txBody>
            </p:sp>
          </p:grpSp>
          <p:cxnSp>
            <p:nvCxnSpPr>
              <p:cNvPr id="33" name="肘形连接符 33"/>
              <p:cNvCxnSpPr/>
              <p:nvPr/>
            </p:nvCxnSpPr>
            <p:spPr>
              <a:xfrm flipV="1">
                <a:off x="3280314" y="1936555"/>
                <a:ext cx="1867750" cy="277734"/>
              </a:xfrm>
              <a:prstGeom prst="bentConnector3">
                <a:avLst>
                  <a:gd name="adj1" fmla="val 635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椭圆 41"/>
              <p:cNvSpPr/>
              <p:nvPr/>
            </p:nvSpPr>
            <p:spPr>
              <a:xfrm>
                <a:off x="3228604" y="2176035"/>
                <a:ext cx="126000" cy="126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aphicFrame>
          <p:nvGraphicFramePr>
            <p:cNvPr id="43" name="对象 42"/>
            <p:cNvGraphicFramePr>
              <a:graphicFrameLocks noChangeAspect="1"/>
            </p:cNvGraphicFramePr>
            <p:nvPr/>
          </p:nvGraphicFramePr>
          <p:xfrm>
            <a:off x="7389440" y="701041"/>
            <a:ext cx="1143000" cy="76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4" name="Equation" r:id="rId5" imgW="30175200" imgH="20116800" progId="Equation.DSMT4">
                    <p:embed/>
                  </p:oleObj>
                </mc:Choice>
                <mc:Fallback>
                  <p:oleObj name="Equation" r:id="rId5" imgW="30175200" imgH="20116800" progId="Equation.DSMT4">
                    <p:embed/>
                    <p:pic>
                      <p:nvPicPr>
                        <p:cNvPr id="0" name="图片 1639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389440" y="701041"/>
                          <a:ext cx="1143000" cy="762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对象 43"/>
            <p:cNvGraphicFramePr>
              <a:graphicFrameLocks noChangeAspect="1"/>
            </p:cNvGraphicFramePr>
            <p:nvPr/>
          </p:nvGraphicFramePr>
          <p:xfrm>
            <a:off x="3132985" y="2298833"/>
            <a:ext cx="419965" cy="6927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5" name="Equation" r:id="rId7" imgW="12192000" imgH="20116800" progId="Equation.DSMT4">
                    <p:embed/>
                  </p:oleObj>
                </mc:Choice>
                <mc:Fallback>
                  <p:oleObj name="Equation" r:id="rId7" imgW="12192000" imgH="20116800" progId="Equation.DSMT4">
                    <p:embed/>
                    <p:pic>
                      <p:nvPicPr>
                        <p:cNvPr id="0" name="对象 2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132985" y="2298833"/>
                          <a:ext cx="419965" cy="6927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表格 5"/>
          <p:cNvGraphicFramePr>
            <a:graphicFrameLocks noGrp="1"/>
          </p:cNvGraphicFramePr>
          <p:nvPr/>
        </p:nvGraphicFramePr>
        <p:xfrm>
          <a:off x="509201" y="826515"/>
          <a:ext cx="8125597" cy="4049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869"/>
                <a:gridCol w="3138002"/>
                <a:gridCol w="3414726"/>
              </a:tblGrid>
              <a:tr h="5178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文字语言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符号语言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</a:tr>
              <a:tr h="11132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33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951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39876" y="2523726"/>
            <a:ext cx="305479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不等式的两边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都乘（或除以）同一个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正数</a:t>
            </a:r>
            <a:r>
              <a:rPr lang="zh-CN" altLang="en-US" sz="2200" b="1" dirty="0">
                <a:latin typeface="+mn-ea"/>
              </a:rPr>
              <a:t>，不等号的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方向不变</a:t>
            </a:r>
            <a:r>
              <a:rPr lang="zh-CN" altLang="en-US" sz="2200" b="1" dirty="0">
                <a:latin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152328" y="3699866"/>
            <a:ext cx="320843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不等式的两边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都乘（或除以）同一个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负数</a:t>
            </a:r>
            <a:r>
              <a:rPr lang="zh-CN" altLang="en-US" sz="2200" b="1" dirty="0">
                <a:latin typeface="+mn-ea"/>
              </a:rPr>
              <a:t>，不等号的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方向改变</a:t>
            </a:r>
            <a:r>
              <a:rPr lang="zh-CN" altLang="en-US" sz="2200" b="1" dirty="0">
                <a:latin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170336" y="1313483"/>
            <a:ext cx="302433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不等式的两边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都加（或减）同一个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代数式</a:t>
            </a:r>
            <a:r>
              <a:rPr lang="zh-CN" altLang="en-US" sz="2200" b="1" dirty="0">
                <a:latin typeface="+mn-ea"/>
              </a:rPr>
              <a:t>，不等号的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方向不变</a:t>
            </a:r>
            <a:r>
              <a:rPr lang="zh-CN" altLang="en-US" sz="2200" b="1" dirty="0">
                <a:latin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533725" y="1590482"/>
            <a:ext cx="287987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如果 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那么 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±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±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 noProof="0" dirty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4" name="文本框 63"/>
          <p:cNvSpPr txBox="1"/>
          <p:nvPr>
            <p:custDataLst>
              <p:tags r:id="rId1"/>
            </p:custDataLst>
          </p:nvPr>
        </p:nvSpPr>
        <p:spPr>
          <a:xfrm>
            <a:off x="5320084" y="2673228"/>
            <a:ext cx="342838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如果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＞0，那么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 a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9933F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5" name="文本框 64"/>
          <p:cNvSpPr txBox="1"/>
          <p:nvPr>
            <p:custDataLst>
              <p:tags r:id="rId2"/>
            </p:custDataLst>
          </p:nvPr>
        </p:nvSpPr>
        <p:spPr>
          <a:xfrm>
            <a:off x="5292080" y="3901486"/>
            <a:ext cx="3456384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如果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＜0，那么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＜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 a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＜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9933FF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627784" y="67441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还记得等式的基本性质吗？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aphicFrame>
        <p:nvGraphicFramePr>
          <p:cNvPr id="4" name="表格 5"/>
          <p:cNvGraphicFramePr>
            <a:graphicFrameLocks noGrp="1"/>
          </p:cNvGraphicFramePr>
          <p:nvPr/>
        </p:nvGraphicFramePr>
        <p:xfrm>
          <a:off x="600253" y="1275606"/>
          <a:ext cx="8136904" cy="3384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808312"/>
                <a:gridCol w="374441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文字语言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符号语言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</a:tr>
              <a:tr h="12709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561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267744" y="1848953"/>
            <a:ext cx="273630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</a:rPr>
              <a:t>等式的两边都加</a:t>
            </a:r>
            <a:r>
              <a:rPr lang="en-US" altLang="zh-CN" sz="2200" b="1" dirty="0">
                <a:solidFill>
                  <a:srgbClr val="FF0000"/>
                </a:solidFill>
              </a:rPr>
              <a:t>(</a:t>
            </a:r>
            <a:r>
              <a:rPr lang="zh-CN" altLang="en-US" sz="2200" b="1" dirty="0">
                <a:solidFill>
                  <a:srgbClr val="FF0000"/>
                </a:solidFill>
              </a:rPr>
              <a:t>或减</a:t>
            </a:r>
            <a:r>
              <a:rPr lang="en-US" altLang="zh-CN" sz="2200" b="1" dirty="0">
                <a:solidFill>
                  <a:srgbClr val="FF0000"/>
                </a:solidFill>
              </a:rPr>
              <a:t>)</a:t>
            </a:r>
            <a:r>
              <a:rPr lang="zh-CN" altLang="en-US" sz="2200" b="1" dirty="0">
                <a:solidFill>
                  <a:srgbClr val="FF0000"/>
                </a:solidFill>
              </a:rPr>
              <a:t>同一个代数式，所得结果仍是等式</a:t>
            </a:r>
            <a:endParaRPr lang="zh-CN" altLang="en-US" sz="22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81642" y="3116833"/>
            <a:ext cx="255138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</a:rPr>
              <a:t>等式的两边都乘同一个数</a:t>
            </a:r>
            <a:r>
              <a:rPr lang="en-US" altLang="zh-CN" sz="2200" b="1" dirty="0">
                <a:solidFill>
                  <a:srgbClr val="FF0000"/>
                </a:solidFill>
              </a:rPr>
              <a:t>(</a:t>
            </a:r>
            <a:r>
              <a:rPr lang="zh-CN" altLang="en-US" sz="2200" b="1" dirty="0">
                <a:solidFill>
                  <a:srgbClr val="FF0000"/>
                </a:solidFill>
              </a:rPr>
              <a:t>或除以同一个不为</a:t>
            </a:r>
            <a:r>
              <a:rPr lang="en-US" altLang="zh-CN" sz="2200" b="1" dirty="0">
                <a:solidFill>
                  <a:srgbClr val="FF0000"/>
                </a:solidFill>
              </a:rPr>
              <a:t>0</a:t>
            </a:r>
            <a:r>
              <a:rPr lang="zh-CN" altLang="en-US" sz="2200" b="1" dirty="0">
                <a:solidFill>
                  <a:srgbClr val="FF0000"/>
                </a:solidFill>
              </a:rPr>
              <a:t>的数</a:t>
            </a:r>
            <a:r>
              <a:rPr lang="en-US" altLang="zh-CN" sz="2200" b="1" dirty="0">
                <a:solidFill>
                  <a:srgbClr val="FF0000"/>
                </a:solidFill>
              </a:rPr>
              <a:t>)</a:t>
            </a:r>
            <a:r>
              <a:rPr lang="zh-CN" altLang="en-US" sz="2200" b="1" dirty="0">
                <a:solidFill>
                  <a:srgbClr val="FF0000"/>
                </a:solidFill>
              </a:rPr>
              <a:t>，所得结果仍是等式</a:t>
            </a:r>
            <a:endParaRPr lang="zh-CN" altLang="en-US" sz="2200" b="1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93821" y="2172118"/>
            <a:ext cx="36433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auto"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如果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，那么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±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±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c</a:t>
            </a:r>
            <a:endParaRPr lang="en-US" altLang="zh-CN" sz="2400" b="1" i="1" dirty="0">
              <a:solidFill>
                <a:srgbClr val="0033CC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97243" y="3274985"/>
            <a:ext cx="3246504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如果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，那么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err="1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err="1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err="1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err="1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altLang="zh-CN" sz="2400" b="1" dirty="0" err="1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err="1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≠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Times New Roman" panose="02020603050405020304" pitchFamily="18" charset="0"/>
              </a:rPr>
              <a:t>0)</a:t>
            </a:r>
            <a:endParaRPr lang="en-US" altLang="zh-CN" sz="2400" b="1" dirty="0">
              <a:solidFill>
                <a:srgbClr val="0033CC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297243" y="3556708"/>
            <a:ext cx="2547093" cy="1266527"/>
            <a:chOff x="5013239" y="277583"/>
            <a:chExt cx="2547093" cy="1266527"/>
          </a:xfrm>
        </p:grpSpPr>
        <p:sp>
          <p:nvSpPr>
            <p:cNvPr id="21" name="思想气泡: 云 20"/>
            <p:cNvSpPr/>
            <p:nvPr/>
          </p:nvSpPr>
          <p:spPr>
            <a:xfrm>
              <a:off x="5013239" y="277583"/>
              <a:ext cx="2547093" cy="1266527"/>
            </a:xfrm>
            <a:prstGeom prst="cloudCallout">
              <a:avLst>
                <a:gd name="adj1" fmla="val -69114"/>
                <a:gd name="adj2" fmla="val -21532"/>
              </a:avLst>
            </a:prstGeom>
            <a:solidFill>
              <a:schemeClr val="bg1"/>
            </a:solidFill>
            <a:ln w="19050">
              <a:solidFill>
                <a:srgbClr val="FF00FF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292080" y="440958"/>
              <a:ext cx="21242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不等式有没有类似的性质？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5779" y="848429"/>
            <a:ext cx="4260197" cy="524520"/>
            <a:chOff x="107504" y="339502"/>
            <a:chExt cx="4260197" cy="524520"/>
          </a:xfrm>
        </p:grpSpPr>
        <p:grpSp>
          <p:nvGrpSpPr>
            <p:cNvPr id="37" name="组合 36"/>
            <p:cNvGrpSpPr/>
            <p:nvPr/>
          </p:nvGrpSpPr>
          <p:grpSpPr>
            <a:xfrm>
              <a:off x="107504" y="339502"/>
              <a:ext cx="4260197" cy="524520"/>
              <a:chOff x="1803191" y="1304280"/>
              <a:chExt cx="5083997" cy="524520"/>
            </a:xfrm>
          </p:grpSpPr>
          <p:sp>
            <p:nvSpPr>
              <p:cNvPr id="43" name="平行四边形 42"/>
              <p:cNvSpPr/>
              <p:nvPr/>
            </p:nvSpPr>
            <p:spPr>
              <a:xfrm>
                <a:off x="3238499" y="1585913"/>
                <a:ext cx="3648689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52" name="平行四边形 51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1648905" y="377022"/>
              <a:ext cx="2659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不等式的基本性质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0" y="1530995"/>
            <a:ext cx="1808340" cy="461665"/>
            <a:chOff x="4388275" y="216246"/>
            <a:chExt cx="2194212" cy="718156"/>
          </a:xfrm>
        </p:grpSpPr>
        <p:grpSp>
          <p:nvGrpSpPr>
            <p:cNvPr id="20" name="组合 19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22" name="矩形: 单圆角 21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3" name="矩形: 单圆角 22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4" name="矩形: 单圆角 23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80458" y="2150706"/>
            <a:ext cx="7763950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1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）如果在不等式的两边都加或都减同一个数，那么不等式还成立吗？</a:t>
            </a:r>
            <a:endParaRPr kumimoji="0" lang="zh-CN" altLang="en-US" sz="2400" b="1" kern="1200" cap="none" spc="0" normalizeH="0" baseline="0" noProof="0" dirty="0">
              <a:ea typeface="+mj-ea"/>
              <a:cs typeface="+mn-cs"/>
            </a:endParaRPr>
          </a:p>
        </p:txBody>
      </p:sp>
      <p:sp>
        <p:nvSpPr>
          <p:cNvPr id="31" name="文本框 14337"/>
          <p:cNvSpPr/>
          <p:nvPr/>
        </p:nvSpPr>
        <p:spPr>
          <a:xfrm>
            <a:off x="1115616" y="3323665"/>
            <a:ext cx="7086310" cy="137954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anchor="t" anchorCtr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</a:pPr>
            <a:r>
              <a:rPr lang="zh-CN" altLang="en-US" sz="2400" b="1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活动</a:t>
            </a:r>
            <a:r>
              <a:rPr lang="en-US" altLang="zh-CN" sz="2400" b="1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同学们自己先确定一个不等式，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</a:t>
            </a:r>
            <a:r>
              <a:rPr lang="zh-CN" altLang="en-US" sz="2400" b="1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不等式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的两边</a:t>
            </a:r>
            <a:r>
              <a:rPr lang="zh-CN" altLang="en-US" sz="2400" b="1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都加上或都减去同一个数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，结果有何特点？小组讨论得出结果。</a:t>
            </a:r>
            <a:endParaRPr lang="zh-CN" altLang="en-US" sz="2400" b="1" noProof="0" dirty="0">
              <a:ln>
                <a:noFill/>
              </a:ln>
              <a:effectLst/>
              <a:uLnTx/>
              <a:uFillTx/>
              <a:latin typeface="+mj-lt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442525" y="1342322"/>
            <a:ext cx="4415853" cy="1949508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defRPr/>
            </a:pPr>
            <a:r>
              <a:rPr lang="en-US" altLang="zh-CN" sz="2800" b="1" noProof="0" dirty="0">
                <a:latin typeface="+mj-lt"/>
                <a:ea typeface="+mj-ea"/>
                <a:cs typeface="Times New Roman" panose="02020603050405020304" pitchFamily="18" charset="0"/>
                <a:sym typeface="+mn-ea"/>
              </a:rPr>
              <a:t>5 &gt; 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①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5 + 2 ______ 3 + 2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②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5 </a:t>
            </a:r>
            <a:r>
              <a:rPr kumimoji="0" lang="en-US" altLang="zh-CN" sz="2800" b="1" kern="1200" cap="none" spc="0" normalizeH="0" baseline="0" noProof="0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kern="1200" cap="none" spc="0" normalizeH="0" baseline="0" noProof="0" dirty="0"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2 ______ 3 </a:t>
            </a: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572000" y="1342322"/>
            <a:ext cx="4415853" cy="1949508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defRPr/>
            </a:pP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3 &lt; </a:t>
            </a: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① </a:t>
            </a: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3 + 4 ______ </a:t>
            </a: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ea typeface="+mj-ea"/>
                <a:cs typeface="Times New Roman" panose="02020603050405020304" pitchFamily="18" charset="0"/>
              </a:rPr>
              <a:t> 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 + 4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② </a:t>
            </a: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4 ______ </a:t>
            </a: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+mj-lt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zh-CN" altLang="en-US" sz="2800" b="1" dirty="0">
                <a:latin typeface="+mj-lt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5109" y="2037872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6817" y="2751105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7045" y="2037871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46288" y="2712450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73746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+mj-ea"/>
                <a:ea typeface="+mj-ea"/>
              </a:rPr>
              <a:t>例：</a:t>
            </a:r>
            <a:endParaRPr lang="zh-CN" altLang="en-US" sz="2800" b="1" dirty="0">
              <a:solidFill>
                <a:srgbClr val="0033CC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6799" y="3668724"/>
            <a:ext cx="6696744" cy="559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根据举出的例子，你能归纳出什么结论？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11560" y="699542"/>
            <a:ext cx="7558404" cy="1421468"/>
            <a:chOff x="899592" y="1247800"/>
            <a:chExt cx="7201638" cy="1152128"/>
          </a:xfrm>
        </p:grpSpPr>
        <p:sp>
          <p:nvSpPr>
            <p:cNvPr id="16" name="矩形: 圆角 15"/>
            <p:cNvSpPr/>
            <p:nvPr/>
          </p:nvSpPr>
          <p:spPr>
            <a:xfrm>
              <a:off x="899592" y="1247800"/>
              <a:ext cx="7176237" cy="1152128"/>
            </a:xfrm>
            <a:prstGeom prst="roundRect">
              <a:avLst/>
            </a:prstGeom>
            <a:solidFill>
              <a:srgbClr val="FFFFD9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26593" y="1256763"/>
              <a:ext cx="7074637" cy="10407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不等式的基本性质</a:t>
              </a:r>
              <a:r>
                <a:rPr lang="en-US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   </a:t>
              </a:r>
              <a:r>
                <a:rPr lang="zh-CN" altLang="en-US" sz="2800" b="1" dirty="0">
                  <a:latin typeface="+mn-ea"/>
                </a:rPr>
                <a:t>不等式的两边</a:t>
              </a:r>
              <a:r>
                <a:rPr lang="zh-CN" altLang="en-US" sz="2800" b="1" dirty="0">
                  <a:solidFill>
                    <a:srgbClr val="0033CC"/>
                  </a:solidFill>
                  <a:latin typeface="+mn-ea"/>
                </a:rPr>
                <a:t>都加（或减）同一个</a:t>
              </a:r>
              <a:r>
                <a:rPr lang="zh-CN" altLang="en-US" sz="2800" b="1" dirty="0">
                  <a:solidFill>
                    <a:srgbClr val="FF0000"/>
                  </a:solidFill>
                  <a:latin typeface="+mn-ea"/>
                </a:rPr>
                <a:t>代数式</a:t>
              </a:r>
              <a:r>
                <a:rPr lang="zh-CN" altLang="en-US" sz="2800" b="1" dirty="0">
                  <a:latin typeface="+mn-ea"/>
                </a:rPr>
                <a:t>，不等号的</a:t>
              </a:r>
              <a:r>
                <a:rPr lang="zh-CN" altLang="en-US" sz="2800" b="1" dirty="0">
                  <a:solidFill>
                    <a:srgbClr val="FF0000"/>
                  </a:solidFill>
                  <a:latin typeface="+mn-ea"/>
                </a:rPr>
                <a:t>方向不变</a:t>
              </a:r>
              <a:r>
                <a:rPr lang="zh-CN" altLang="en-US" sz="2800" b="1" dirty="0">
                  <a:latin typeface="+mn-ea"/>
                </a:rPr>
                <a:t>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63688" y="2497600"/>
            <a:ext cx="57562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用字母表示</a:t>
            </a:r>
            <a:r>
              <a:rPr lang="en-US" altLang="zh-CN" sz="2800" b="1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sz="2800" b="1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如果 </a:t>
            </a:r>
            <a:r>
              <a:rPr lang="en-US" altLang="zh-CN" sz="2800" b="1" i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altLang="zh-CN" sz="2800" b="1" i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那么 </a:t>
            </a:r>
            <a:r>
              <a:rPr lang="en-US" altLang="zh-CN" sz="2800" b="1" i="1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±</a:t>
            </a:r>
            <a:r>
              <a:rPr lang="en-US" altLang="zh-CN" sz="2800" b="1" i="1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altLang="zh-CN" sz="2800" b="1" i="1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±</a:t>
            </a:r>
            <a:r>
              <a:rPr lang="en-US" altLang="zh-CN" sz="2800" b="1" i="1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14" y="483518"/>
            <a:ext cx="1808340" cy="461665"/>
            <a:chOff x="4388275" y="216246"/>
            <a:chExt cx="2194212" cy="718156"/>
          </a:xfrm>
        </p:grpSpPr>
        <p:grpSp>
          <p:nvGrpSpPr>
            <p:cNvPr id="3" name="组合 2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5" name="矩形: 单圆角 4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矩形: 单圆角 5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9552" y="1285727"/>
            <a:ext cx="7763950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）如果在不等式的两边都乘同一个不等于 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0 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的数，那么不等式还成立吗？</a:t>
            </a:r>
            <a:endParaRPr kumimoji="0" lang="zh-CN" altLang="en-US" sz="2400" b="1" kern="1200" cap="none" spc="0" normalizeH="0" baseline="0" noProof="0" dirty="0">
              <a:ea typeface="+mj-ea"/>
              <a:cs typeface="+mn-cs"/>
            </a:endParaRPr>
          </a:p>
        </p:txBody>
      </p:sp>
      <p:sp>
        <p:nvSpPr>
          <p:cNvPr id="10" name="文本框 14337"/>
          <p:cNvSpPr/>
          <p:nvPr/>
        </p:nvSpPr>
        <p:spPr>
          <a:xfrm>
            <a:off x="800200" y="2571750"/>
            <a:ext cx="7086310" cy="142049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anchor="t" anchorCtr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</a:pPr>
            <a:r>
              <a:rPr lang="zh-CN" altLang="en-US" sz="2400" b="1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活动</a:t>
            </a:r>
            <a:r>
              <a:rPr lang="en-US" altLang="zh-CN" sz="2400" b="1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同学们自己先确定一个不等式，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</a:t>
            </a:r>
            <a:r>
              <a:rPr lang="zh-CN" altLang="en-US" sz="2400" b="1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不等式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的两边</a:t>
            </a:r>
            <a:r>
              <a:rPr lang="zh-CN" altLang="en-US" sz="2400" b="1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都</a:t>
            </a:r>
            <a:r>
              <a:rPr lang="zh-CN" altLang="en-US" sz="2400" b="1" dirty="0">
                <a:solidFill>
                  <a:srgbClr val="0066FF"/>
                </a:solidFill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乘</a:t>
            </a:r>
            <a:r>
              <a:rPr lang="zh-CN" altLang="en-US" sz="2400" b="1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同一个不等于</a:t>
            </a:r>
            <a:r>
              <a:rPr lang="en-US" altLang="zh-CN" sz="2400" b="1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数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，结果有何特点？小组讨论得出结果。</a:t>
            </a:r>
            <a:endParaRPr lang="zh-CN" altLang="en-US" sz="2400" b="1" noProof="0" dirty="0">
              <a:ln>
                <a:noFill/>
              </a:ln>
              <a:effectLst/>
              <a:uLnTx/>
              <a:uFillTx/>
              <a:latin typeface="+mj-lt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"/>
          <p:cNvSpPr txBox="1"/>
          <p:nvPr/>
        </p:nvSpPr>
        <p:spPr>
          <a:xfrm>
            <a:off x="442525" y="1402914"/>
            <a:ext cx="4415853" cy="1816908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defRPr/>
            </a:pPr>
            <a:r>
              <a:rPr lang="en-US" altLang="zh-CN" sz="2600" b="1" noProof="0" dirty="0">
                <a:latin typeface="+mj-lt"/>
                <a:ea typeface="+mj-ea"/>
                <a:cs typeface="Times New Roman" panose="02020603050405020304" pitchFamily="18" charset="0"/>
                <a:sym typeface="+mn-ea"/>
              </a:rPr>
              <a:t>5 &gt; 3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① 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5×6______ 3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×6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；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② 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5÷6 ______ 3÷6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；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5" name="TextBox 3"/>
          <p:cNvSpPr txBox="1"/>
          <p:nvPr/>
        </p:nvSpPr>
        <p:spPr>
          <a:xfrm>
            <a:off x="4572000" y="1402914"/>
            <a:ext cx="4415853" cy="1816908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defRPr/>
            </a:pP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3 &lt; 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① 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3×4 ______ 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ea typeface="+mj-ea"/>
                <a:cs typeface="Times New Roman" panose="02020603050405020304" pitchFamily="18" charset="0"/>
              </a:rPr>
              <a:t> 2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×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4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；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lvl="1" indent="0" fontAlgn="auto">
              <a:lnSpc>
                <a:spcPct val="150000"/>
              </a:lnSpc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② 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3</a:t>
            </a:r>
            <a:r>
              <a:rPr lang="en-US" altLang="zh-CN" sz="2600" b="1" dirty="0">
                <a:latin typeface="+mj-lt"/>
                <a:ea typeface="+mj-ea"/>
                <a:cs typeface="Times New Roman" panose="02020603050405020304" pitchFamily="18" charset="0"/>
              </a:rPr>
              <a:t>÷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4 ______ </a:t>
            </a:r>
            <a:r>
              <a:rPr lang="en-US" altLang="zh-CN" sz="2600" b="1" dirty="0"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2÷4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Times New Roman" panose="02020603050405020304" pitchFamily="18" charset="0"/>
              </a:rPr>
              <a:t>；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7544" y="79805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+mj-ea"/>
                <a:ea typeface="+mj-ea"/>
              </a:rPr>
              <a:t>例：</a:t>
            </a:r>
            <a:endParaRPr lang="zh-CN" altLang="en-US" sz="2800" b="1" dirty="0">
              <a:solidFill>
                <a:srgbClr val="0033CC"/>
              </a:solidFill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68942" y="2079412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79699" y="2667792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26003" y="2060361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43763" y="2667792"/>
            <a:ext cx="545342" cy="540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336799" y="3668724"/>
            <a:ext cx="6696744" cy="559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根据举出的例子，你能归纳出什么结论？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744110" y="2638466"/>
            <a:ext cx="7425111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+mj-lt"/>
                <a:cs typeface="Times New Roman" panose="02020603050405020304" pitchFamily="18" charset="0"/>
              </a:rPr>
              <a:t>用字母表示为：</a:t>
            </a:r>
            <a:endParaRPr lang="zh-CN" altLang="en-US" sz="2800" b="1" dirty="0">
              <a:solidFill>
                <a:srgbClr val="0066FF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如果 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＞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＞0，那么 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bc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a</a:t>
            </a:r>
            <a:r>
              <a:rPr lang="en-US" altLang="zh-CN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8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1560" y="699542"/>
            <a:ext cx="7558404" cy="1421468"/>
            <a:chOff x="899592" y="1247800"/>
            <a:chExt cx="7201638" cy="1152128"/>
          </a:xfrm>
        </p:grpSpPr>
        <p:sp>
          <p:nvSpPr>
            <p:cNvPr id="19" name="矩形: 圆角 18"/>
            <p:cNvSpPr/>
            <p:nvPr/>
          </p:nvSpPr>
          <p:spPr>
            <a:xfrm>
              <a:off x="899592" y="1247800"/>
              <a:ext cx="7176237" cy="1152128"/>
            </a:xfrm>
            <a:prstGeom prst="roundRect">
              <a:avLst/>
            </a:prstGeom>
            <a:solidFill>
              <a:srgbClr val="FFFFD9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26593" y="1256763"/>
              <a:ext cx="7074637" cy="10407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不等式的基本性质</a:t>
              </a:r>
              <a:r>
                <a:rPr lang="en-US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   </a:t>
              </a:r>
              <a:r>
                <a:rPr lang="zh-CN" altLang="en-US" sz="2800" b="1" dirty="0">
                  <a:latin typeface="+mn-ea"/>
                </a:rPr>
                <a:t>不等式的两边</a:t>
              </a:r>
              <a:r>
                <a:rPr lang="zh-CN" altLang="en-US" sz="2800" b="1" dirty="0">
                  <a:solidFill>
                    <a:srgbClr val="0033CC"/>
                  </a:solidFill>
                  <a:latin typeface="+mn-ea"/>
                </a:rPr>
                <a:t>都乘（或除以）同一个</a:t>
              </a:r>
              <a:r>
                <a:rPr lang="zh-CN" altLang="en-US" sz="2800" b="1" dirty="0">
                  <a:solidFill>
                    <a:srgbClr val="FF0000"/>
                  </a:solidFill>
                  <a:latin typeface="+mn-ea"/>
                </a:rPr>
                <a:t>正数</a:t>
              </a:r>
              <a:r>
                <a:rPr lang="zh-CN" altLang="en-US" sz="2800" b="1" dirty="0">
                  <a:latin typeface="+mn-ea"/>
                </a:rPr>
                <a:t>，不等号的方向</a:t>
              </a:r>
              <a:r>
                <a:rPr lang="en-US" altLang="zh-CN" sz="2800" b="1" dirty="0">
                  <a:latin typeface="+mn-ea"/>
                </a:rPr>
                <a:t>______</a:t>
              </a:r>
              <a:r>
                <a:rPr lang="zh-CN" altLang="en-US" sz="2800" b="1" dirty="0">
                  <a:latin typeface="+mn-ea"/>
                </a:rPr>
                <a:t>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00192" y="143501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不变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7" grpId="0"/>
    </p:bldLst>
  </p:timing>
</p:sld>
</file>

<file path=ppt/tags/tag1.xml><?xml version="1.0" encoding="utf-8"?>
<p:tagLst xmlns:p="http://schemas.openxmlformats.org/presentationml/2006/main">
  <p:tag name="KSO_WM_BEAUTIFY_FLAG" val=""/>
  <p:tag name="KSO_WM_DIAGRAM_VIRTUALLY_FRAME" val="{&quot;height&quot;:358.15,&quot;left&quot;:74,&quot;top&quot;:153.25,&quot;width&quot;:847.05}"/>
</p:tagLst>
</file>

<file path=ppt/tags/tag2.xml><?xml version="1.0" encoding="utf-8"?>
<p:tagLst xmlns:p="http://schemas.openxmlformats.org/presentationml/2006/main">
  <p:tag name="KSO_WM_BEAUTIFY_FLAG" val=""/>
  <p:tag name="KSO_WM_DIAGRAM_VIRTUALLY_FRAME" val="{&quot;height&quot;:358.15,&quot;left&quot;:74,&quot;top&quot;:153.25,&quot;width&quot;:847.05}"/>
</p:tagLst>
</file>

<file path=ppt/tags/tag3.xml><?xml version="1.0" encoding="utf-8"?>
<p:tagLst xmlns:p="http://schemas.openxmlformats.org/presentationml/2006/main">
  <p:tag name="KSO_WM_BEAUTIFY_FLAG" val=""/>
  <p:tag name="KSO_WM_DIAGRAM_VIRTUALLY_FRAME" val="{&quot;height&quot;:358.15,&quot;left&quot;:74,&quot;top&quot;:153.25,&quot;width&quot;:847.05}"/>
</p:tagLst>
</file>

<file path=ppt/tags/tag4.xml><?xml version="1.0" encoding="utf-8"?>
<p:tagLst xmlns:p="http://schemas.openxmlformats.org/presentationml/2006/main">
  <p:tag name="KSO_WM_BEAUTIFY_FLAG" val=""/>
  <p:tag name="KSO_WM_DIAGRAM_VIRTUALLY_FRAME" val="{&quot;height&quot;:358.15,&quot;left&quot;:74,&quot;top&quot;:153.25,&quot;width&quot;:847.05}"/>
</p:tagLst>
</file>

<file path=ppt/tags/tag5.xml><?xml version="1.0" encoding="utf-8"?>
<p:tagLst xmlns:p="http://schemas.openxmlformats.org/presentationml/2006/main">
  <p:tag name="KSO_WM_BEAUTIFY_FLAG" val=""/>
  <p:tag name="KSO_WM_DIAGRAM_VIRTUALLY_FRAME" val="{&quot;height&quot;:358.15,&quot;left&quot;:74,&quot;top&quot;:153.25,&quot;width&quot;:847.05}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58.15,&quot;left&quot;:74,&quot;top&quot;:153.25,&quot;width&quot;:847.05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3043</Words>
  <Application>WPS 演示</Application>
  <PresentationFormat>全屏显示(16:9)</PresentationFormat>
  <Paragraphs>416</Paragraphs>
  <Slides>27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27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4</cp:revision>
  <dcterms:created xsi:type="dcterms:W3CDTF">2018-12-07T09:49:00Z</dcterms:created>
  <dcterms:modified xsi:type="dcterms:W3CDTF">2026-01-09T00:15:01Z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9D610AF803294EFAB56EC904953E677F_12</vt:lpwstr>
  </property>
</Properties>
</file>