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11" r:id="rId8"/>
    <p:sldId id="306" r:id="rId9"/>
    <p:sldId id="312" r:id="rId10"/>
    <p:sldId id="313" r:id="rId11"/>
    <p:sldId id="314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4" r:id="rId20"/>
    <p:sldId id="325" r:id="rId21"/>
    <p:sldId id="329" r:id="rId22"/>
    <p:sldId id="308" r:id="rId23"/>
    <p:sldId id="327" r:id="rId24"/>
    <p:sldId id="326" r:id="rId25"/>
    <p:sldId id="309" r:id="rId26"/>
    <p:sldId id="307" r:id="rId27"/>
    <p:sldId id="303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1" userDrawn="1">
          <p15:clr>
            <a:srgbClr val="A4A3A4"/>
          </p15:clr>
        </p15:guide>
        <p15:guide id="2" pos="28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66FF"/>
    <a:srgbClr val="56B5DA"/>
    <a:srgbClr val="FFFFFF"/>
    <a:srgbClr val="7F7F7F"/>
    <a:srgbClr val="273045"/>
    <a:srgbClr val="171B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>
        <p:scale>
          <a:sx n="125" d="100"/>
          <a:sy n="125" d="100"/>
        </p:scale>
        <p:origin x="1194" y="522"/>
      </p:cViewPr>
      <p:guideLst>
        <p:guide orient="horz" pos="1641"/>
        <p:guide pos="28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oleObject" Target="../embeddings/oleObject2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9764" y="1382437"/>
            <a:ext cx="633663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第一章  三角形的证明及其应用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dirty="0">
                <a:latin typeface="+mj-lt"/>
                <a:ea typeface="+mj-ea"/>
              </a:rPr>
              <a:t>1.</a:t>
            </a:r>
            <a:r>
              <a:rPr lang="zh-CN" altLang="en-US" sz="3200" b="1" dirty="0">
                <a:latin typeface="+mj-lt"/>
                <a:ea typeface="+mj-ea"/>
              </a:rPr>
              <a:t>三角形内角和定理</a:t>
            </a:r>
            <a:endParaRPr lang="en-US" altLang="zh-CN" sz="3200" b="1" dirty="0">
              <a:latin typeface="+mj-lt"/>
              <a:ea typeface="+mj-ea"/>
            </a:endParaRPr>
          </a:p>
          <a:p>
            <a:pPr algn="ctr"/>
            <a:r>
              <a:rPr lang="zh-CN" altLang="en-US" sz="3200" b="1" dirty="0">
                <a:solidFill>
                  <a:schemeClr val="accent1"/>
                </a:solidFill>
              </a:rPr>
              <a:t>第</a:t>
            </a:r>
            <a:r>
              <a:rPr lang="en-US" altLang="zh-CN" sz="3200" b="1" dirty="0">
                <a:solidFill>
                  <a:schemeClr val="accent1"/>
                </a:solidFill>
              </a:rPr>
              <a:t>1</a:t>
            </a:r>
            <a:r>
              <a:rPr lang="zh-CN" altLang="en-US" sz="3200" b="1" dirty="0">
                <a:solidFill>
                  <a:schemeClr val="accent1"/>
                </a:solidFill>
              </a:rPr>
              <a:t>课时 三角形内角和定理与</a:t>
            </a:r>
            <a:endParaRPr lang="zh-CN" altLang="en-US" sz="3200" b="1" dirty="0">
              <a:solidFill>
                <a:schemeClr val="accent1"/>
              </a:solidFill>
            </a:endParaRPr>
          </a:p>
          <a:p>
            <a:pPr algn="ctr"/>
            <a:r>
              <a:rPr lang="zh-CN" altLang="en-US" sz="3200" b="1" dirty="0">
                <a:solidFill>
                  <a:schemeClr val="accent1"/>
                </a:solidFill>
              </a:rPr>
              <a:t>全等三角形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3" name="组合 2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5" name="矩形: 单圆角 4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" name="矩形: 单圆角 5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48944" y="586795"/>
            <a:ext cx="1857024" cy="2225310"/>
            <a:chOff x="1237287" y="511957"/>
            <a:chExt cx="1857024" cy="2225310"/>
          </a:xfrm>
        </p:grpSpPr>
        <p:sp>
          <p:nvSpPr>
            <p:cNvPr id="9" name="等腰三角形 8"/>
            <p:cNvSpPr/>
            <p:nvPr/>
          </p:nvSpPr>
          <p:spPr>
            <a:xfrm>
              <a:off x="1573118" y="983917"/>
              <a:ext cx="1374201" cy="1326644"/>
            </a:xfrm>
            <a:prstGeom prst="triangle">
              <a:avLst>
                <a:gd name="adj" fmla="val 58000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63378" y="511957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237287" y="2250326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00326" y="2275602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58765" y="605776"/>
            <a:ext cx="5762988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）对于三角形内角和定理，你还有其他证明方法吗？与同伴进行交流。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936815" y="1058755"/>
            <a:ext cx="1368765" cy="1879229"/>
            <a:chOff x="6889785" y="2116057"/>
            <a:chExt cx="1368765" cy="1879229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6997546" y="2116057"/>
              <a:ext cx="577163" cy="1329975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7541156" y="2310683"/>
              <a:ext cx="695365" cy="1186777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弧形 27"/>
            <p:cNvSpPr/>
            <p:nvPr/>
          </p:nvSpPr>
          <p:spPr>
            <a:xfrm rot="15160881">
              <a:off x="7371725" y="3113824"/>
              <a:ext cx="787467" cy="787467"/>
            </a:xfrm>
            <a:prstGeom prst="arc">
              <a:avLst>
                <a:gd name="adj1" fmla="val 17915902"/>
                <a:gd name="adj2" fmla="val 19903025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135862" y="3079412"/>
              <a:ext cx="3207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+mj-lt"/>
                </a:rPr>
                <a:t>1</a:t>
              </a:r>
              <a:endParaRPr lang="zh-CN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 rot="19666720">
              <a:off x="7160425" y="3207819"/>
              <a:ext cx="787467" cy="787467"/>
            </a:xfrm>
            <a:prstGeom prst="arc">
              <a:avLst>
                <a:gd name="adj1" fmla="val 17342340"/>
                <a:gd name="adj2" fmla="val 19432796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444230" y="2873164"/>
              <a:ext cx="3207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+mj-lt"/>
                </a:rPr>
                <a:t>2</a:t>
              </a:r>
              <a:endParaRPr lang="zh-CN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32" name="弧形 31"/>
            <p:cNvSpPr/>
            <p:nvPr/>
          </p:nvSpPr>
          <p:spPr>
            <a:xfrm rot="1216353">
              <a:off x="7082934" y="3107342"/>
              <a:ext cx="787467" cy="787467"/>
            </a:xfrm>
            <a:prstGeom prst="arc">
              <a:avLst>
                <a:gd name="adj1" fmla="val 17342340"/>
                <a:gd name="adj2" fmla="val 19915365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785903" y="3066460"/>
              <a:ext cx="3207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+mj-lt"/>
                </a:rPr>
                <a:t>3</a:t>
              </a:r>
              <a:endParaRPr lang="en-US" altLang="zh-CN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382319" y="3363725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D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889785" y="2505200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E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964565" y="2628380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F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6495" y="1566971"/>
            <a:ext cx="6275705" cy="3475355"/>
            <a:chOff x="266495" y="1853991"/>
            <a:chExt cx="6275705" cy="3475355"/>
          </a:xfrm>
        </p:grpSpPr>
        <p:sp>
          <p:nvSpPr>
            <p:cNvPr id="38" name="矩形 37"/>
            <p:cNvSpPr/>
            <p:nvPr/>
          </p:nvSpPr>
          <p:spPr>
            <a:xfrm>
              <a:off x="266495" y="2087671"/>
              <a:ext cx="6275705" cy="3241675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764195" y="1853991"/>
              <a:ext cx="1152128" cy="4616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证法三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48615" y="1996440"/>
            <a:ext cx="6244590" cy="304609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证明：如图，过点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作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DE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 //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交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于点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DF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 //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交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于点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则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3=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AED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=180°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AED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2=180°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∵点</a:t>
            </a: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在同一条直线上，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2+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3=180°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=180°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411510"/>
            <a:ext cx="720080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除了在三角形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顶点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上构造平角外，还可以在三角形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内部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外部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构造平角。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2835" y="3710784"/>
            <a:ext cx="7490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  <a:latin typeface="+mj-ea"/>
                <a:ea typeface="+mj-ea"/>
              </a:rPr>
              <a:t>思考</a:t>
            </a:r>
            <a:r>
              <a:rPr lang="zh-CN" altLang="en-US" sz="2400" b="1" dirty="0">
                <a:latin typeface="+mj-ea"/>
                <a:ea typeface="+mj-ea"/>
              </a:rPr>
              <a:t>：除了构造平角得到</a:t>
            </a:r>
            <a:r>
              <a:rPr lang="en-US" altLang="zh-CN" sz="2400" b="1" dirty="0">
                <a:latin typeface="+mj-lt"/>
                <a:ea typeface="+mj-ea"/>
              </a:rPr>
              <a:t>180°</a:t>
            </a:r>
            <a:r>
              <a:rPr lang="zh-CN" altLang="en-US" sz="2400" b="1" dirty="0">
                <a:latin typeface="+mj-ea"/>
                <a:ea typeface="+mj-ea"/>
              </a:rPr>
              <a:t>外，还有其他方式吗？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15181" y="4290615"/>
            <a:ext cx="396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两直线平行，同旁内角互补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094" y="1638903"/>
            <a:ext cx="2785397" cy="1865693"/>
          </a:xfrm>
          <a:prstGeom prst="rect">
            <a:avLst/>
          </a:prstGeom>
          <a:noFill/>
        </p:spPr>
      </p:pic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624" y="1366111"/>
            <a:ext cx="2953514" cy="2021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411510"/>
            <a:ext cx="6378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：如何构造平行线得到同旁内角呢？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52113" y="1281956"/>
            <a:ext cx="2580282" cy="1932999"/>
            <a:chOff x="1186970" y="608395"/>
            <a:chExt cx="2580282" cy="1932999"/>
          </a:xfrm>
        </p:grpSpPr>
        <p:sp>
          <p:nvSpPr>
            <p:cNvPr id="4" name="等腰三角形 3"/>
            <p:cNvSpPr/>
            <p:nvPr/>
          </p:nvSpPr>
          <p:spPr>
            <a:xfrm>
              <a:off x="1588622" y="1070060"/>
              <a:ext cx="1923971" cy="1234152"/>
            </a:xfrm>
            <a:prstGeom prst="triangle">
              <a:avLst>
                <a:gd name="adj" fmla="val 38013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124171" y="608395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86970" y="2079729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473267" y="2073379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46432" y="1304853"/>
            <a:ext cx="2580282" cy="1932999"/>
            <a:chOff x="1186970" y="608395"/>
            <a:chExt cx="2580282" cy="1932999"/>
          </a:xfrm>
        </p:grpSpPr>
        <p:sp>
          <p:nvSpPr>
            <p:cNvPr id="9" name="等腰三角形 8"/>
            <p:cNvSpPr/>
            <p:nvPr/>
          </p:nvSpPr>
          <p:spPr>
            <a:xfrm>
              <a:off x="1588622" y="1070060"/>
              <a:ext cx="1923971" cy="1234152"/>
            </a:xfrm>
            <a:prstGeom prst="triangle">
              <a:avLst>
                <a:gd name="adj" fmla="val 38013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24171" y="608395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86970" y="2079729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73267" y="2073379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26011" y="3891813"/>
            <a:ext cx="842493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根据给出的辅助线提示，请同学们课后完成这两种证明方法。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80349" y="1478541"/>
            <a:ext cx="1503814" cy="368755"/>
            <a:chOff x="2733232" y="1540857"/>
            <a:chExt cx="1503814" cy="36875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2733232" y="1799587"/>
              <a:ext cx="1343963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4023093" y="1540857"/>
              <a:ext cx="213953" cy="368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l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78603" y="1290092"/>
            <a:ext cx="247043" cy="1703469"/>
            <a:chOff x="5052998" y="1323161"/>
            <a:chExt cx="247043" cy="1703469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5122479" y="1692613"/>
              <a:ext cx="108083" cy="1334017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5052998" y="1323161"/>
              <a:ext cx="247043" cy="387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D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0797" y="1748564"/>
            <a:ext cx="247043" cy="1632216"/>
            <a:chOff x="5675192" y="1781633"/>
            <a:chExt cx="247043" cy="1632216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5757463" y="1781633"/>
              <a:ext cx="108083" cy="1334017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5675192" y="2952184"/>
              <a:ext cx="2470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E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16216" y="1319327"/>
            <a:ext cx="269230" cy="1692731"/>
            <a:chOff x="6890611" y="1352396"/>
            <a:chExt cx="269230" cy="1692731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7051758" y="1711110"/>
              <a:ext cx="108083" cy="1334017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6890611" y="1352396"/>
              <a:ext cx="2470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F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1923" y="720771"/>
            <a:ext cx="2442893" cy="1626517"/>
            <a:chOff x="479376" y="248450"/>
            <a:chExt cx="3289225" cy="2190018"/>
          </a:xfrm>
        </p:grpSpPr>
        <p:grpSp>
          <p:nvGrpSpPr>
            <p:cNvPr id="3" name="组合 2"/>
            <p:cNvGrpSpPr/>
            <p:nvPr/>
          </p:nvGrpSpPr>
          <p:grpSpPr>
            <a:xfrm>
              <a:off x="479376" y="248450"/>
              <a:ext cx="2325623" cy="2190018"/>
              <a:chOff x="1186970" y="608395"/>
              <a:chExt cx="2325623" cy="2190018"/>
            </a:xfrm>
          </p:grpSpPr>
          <p:sp>
            <p:nvSpPr>
              <p:cNvPr id="8" name="等腰三角形 7"/>
              <p:cNvSpPr/>
              <p:nvPr/>
            </p:nvSpPr>
            <p:spPr>
              <a:xfrm>
                <a:off x="1588622" y="1070060"/>
                <a:ext cx="1923971" cy="1234152"/>
              </a:xfrm>
              <a:prstGeom prst="triangle">
                <a:avLst>
                  <a:gd name="adj" fmla="val 38013"/>
                </a:avLst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124171" y="608395"/>
                <a:ext cx="293985" cy="538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A</a:t>
                </a:r>
                <a:endParaRPr lang="zh-CN" altLang="en-US" sz="2000" b="1" i="1" dirty="0">
                  <a:latin typeface="+mj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186970" y="2079728"/>
                <a:ext cx="293985" cy="538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B</a:t>
                </a:r>
                <a:endParaRPr lang="zh-CN" altLang="en-US" sz="2000" b="1" i="1" dirty="0">
                  <a:latin typeface="+mj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213900" y="2259686"/>
                <a:ext cx="293985" cy="538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C</a:t>
                </a:r>
                <a:endParaRPr lang="zh-CN" altLang="en-US" sz="2000" b="1" i="1" dirty="0">
                  <a:latin typeface="+mj-lt"/>
                </a:endParaRPr>
              </a:p>
            </p:txBody>
          </p:sp>
        </p:grpSp>
        <p:cxnSp>
          <p:nvCxnSpPr>
            <p:cNvPr id="4" name="直接连接符 3"/>
            <p:cNvCxnSpPr/>
            <p:nvPr/>
          </p:nvCxnSpPr>
          <p:spPr>
            <a:xfrm>
              <a:off x="2804999" y="1950617"/>
              <a:ext cx="793829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2800291" y="1327191"/>
              <a:ext cx="365680" cy="620251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018974" y="863938"/>
              <a:ext cx="293984" cy="538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</a:rPr>
                <a:t>E</a:t>
              </a:r>
              <a:endParaRPr lang="zh-CN" altLang="en-US" sz="2000" b="1" i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474617" y="1719783"/>
              <a:ext cx="293984" cy="538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</a:rPr>
                <a:t>D</a:t>
              </a:r>
              <a:endParaRPr lang="zh-CN" altLang="en-US" sz="20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63590" y="657773"/>
            <a:ext cx="1956033" cy="1675955"/>
            <a:chOff x="6166437" y="1643301"/>
            <a:chExt cx="2644561" cy="2265895"/>
          </a:xfrm>
        </p:grpSpPr>
        <p:grpSp>
          <p:nvGrpSpPr>
            <p:cNvPr id="13" name="组合 12"/>
            <p:cNvGrpSpPr/>
            <p:nvPr/>
          </p:nvGrpSpPr>
          <p:grpSpPr>
            <a:xfrm>
              <a:off x="6166437" y="1643301"/>
              <a:ext cx="2325623" cy="2265895"/>
              <a:chOff x="1186970" y="534741"/>
              <a:chExt cx="2325623" cy="2265895"/>
            </a:xfrm>
          </p:grpSpPr>
          <p:sp>
            <p:nvSpPr>
              <p:cNvPr id="16" name="等腰三角形 15"/>
              <p:cNvSpPr/>
              <p:nvPr/>
            </p:nvSpPr>
            <p:spPr>
              <a:xfrm>
                <a:off x="1588622" y="1070060"/>
                <a:ext cx="1923971" cy="1234152"/>
              </a:xfrm>
              <a:prstGeom prst="triangle">
                <a:avLst>
                  <a:gd name="adj" fmla="val 38013"/>
                </a:avLst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153413" y="534741"/>
                <a:ext cx="293985" cy="540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A</a:t>
                </a:r>
                <a:endParaRPr lang="zh-CN" altLang="en-US" sz="2000" b="1" i="1" dirty="0">
                  <a:latin typeface="+mj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86970" y="2079730"/>
                <a:ext cx="293985" cy="540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B</a:t>
                </a:r>
                <a:endParaRPr lang="zh-CN" altLang="en-US" sz="2000" b="1" i="1" dirty="0">
                  <a:latin typeface="+mj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213901" y="2259686"/>
                <a:ext cx="293985" cy="540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C</a:t>
                </a:r>
                <a:endParaRPr lang="zh-CN" altLang="en-US" sz="2000" b="1" i="1" dirty="0">
                  <a:latin typeface="+mj-lt"/>
                </a:endParaRPr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6249151" y="2180717"/>
              <a:ext cx="2454664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8543138" y="1747024"/>
              <a:ext cx="267860" cy="540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</a:rPr>
                <a:t>l</a:t>
              </a:r>
              <a:endParaRPr lang="zh-CN" altLang="en-US" sz="20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44208" y="602440"/>
            <a:ext cx="1785742" cy="1668063"/>
            <a:chOff x="6183481" y="1739863"/>
            <a:chExt cx="2325623" cy="2172367"/>
          </a:xfrm>
        </p:grpSpPr>
        <p:grpSp>
          <p:nvGrpSpPr>
            <p:cNvPr id="21" name="组合 20"/>
            <p:cNvGrpSpPr/>
            <p:nvPr/>
          </p:nvGrpSpPr>
          <p:grpSpPr>
            <a:xfrm>
              <a:off x="6183481" y="1739863"/>
              <a:ext cx="2325623" cy="2172367"/>
              <a:chOff x="1186970" y="608395"/>
              <a:chExt cx="2325623" cy="2172367"/>
            </a:xfrm>
          </p:grpSpPr>
          <p:sp>
            <p:nvSpPr>
              <p:cNvPr id="27" name="等腰三角形 26"/>
              <p:cNvSpPr/>
              <p:nvPr/>
            </p:nvSpPr>
            <p:spPr>
              <a:xfrm>
                <a:off x="1588622" y="1070060"/>
                <a:ext cx="1923971" cy="1234152"/>
              </a:xfrm>
              <a:prstGeom prst="triangle">
                <a:avLst>
                  <a:gd name="adj" fmla="val 38013"/>
                </a:avLst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124171" y="608395"/>
                <a:ext cx="293985" cy="5210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A</a:t>
                </a:r>
                <a:endParaRPr lang="zh-CN" altLang="en-US" sz="2000" b="1" i="1" dirty="0">
                  <a:latin typeface="+mj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186970" y="2079728"/>
                <a:ext cx="293985" cy="5210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B</a:t>
                </a:r>
                <a:endParaRPr lang="zh-CN" altLang="en-US" sz="2000" b="1" i="1" dirty="0">
                  <a:latin typeface="+mj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3213900" y="2259687"/>
                <a:ext cx="293985" cy="5210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C</a:t>
                </a:r>
                <a:endParaRPr lang="zh-CN" altLang="en-US" sz="2000" b="1" i="1" dirty="0">
                  <a:latin typeface="+mj-lt"/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6407308" y="2221563"/>
              <a:ext cx="1157919" cy="1199749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7536539" y="2283158"/>
              <a:ext cx="695365" cy="1186777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7382319" y="3363725"/>
              <a:ext cx="293985" cy="521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</a:rPr>
                <a:t>D</a:t>
              </a:r>
              <a:endParaRPr lang="zh-CN" altLang="en-US" sz="2000" b="1" i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739475" y="2232831"/>
              <a:ext cx="293985" cy="521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</a:rPr>
                <a:t>E</a:t>
              </a:r>
              <a:endParaRPr lang="zh-CN" altLang="en-US" sz="2000" b="1" i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989483" y="2493368"/>
              <a:ext cx="293985" cy="521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</a:rPr>
                <a:t>F</a:t>
              </a:r>
              <a:endParaRPr lang="zh-CN" altLang="en-US" sz="20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38631" y="2349558"/>
            <a:ext cx="2042591" cy="1595490"/>
            <a:chOff x="405485" y="172162"/>
            <a:chExt cx="2355406" cy="1839833"/>
          </a:xfrm>
        </p:grpSpPr>
        <p:grpSp>
          <p:nvGrpSpPr>
            <p:cNvPr id="32" name="组合 31"/>
            <p:cNvGrpSpPr/>
            <p:nvPr/>
          </p:nvGrpSpPr>
          <p:grpSpPr>
            <a:xfrm>
              <a:off x="405485" y="172162"/>
              <a:ext cx="2313541" cy="1839833"/>
              <a:chOff x="1186970" y="542354"/>
              <a:chExt cx="2580282" cy="2051957"/>
            </a:xfrm>
          </p:grpSpPr>
          <p:sp>
            <p:nvSpPr>
              <p:cNvPr id="35" name="等腰三角形 34"/>
              <p:cNvSpPr/>
              <p:nvPr/>
            </p:nvSpPr>
            <p:spPr>
              <a:xfrm>
                <a:off x="1588622" y="1070060"/>
                <a:ext cx="1923971" cy="1234152"/>
              </a:xfrm>
              <a:prstGeom prst="triangle">
                <a:avLst>
                  <a:gd name="adj" fmla="val 38013"/>
                </a:avLst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2052062" y="542354"/>
                <a:ext cx="438628" cy="514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A</a:t>
                </a:r>
                <a:endParaRPr lang="zh-CN" altLang="en-US" sz="2000" b="1" i="1" dirty="0">
                  <a:latin typeface="+mj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186970" y="2079730"/>
                <a:ext cx="293985" cy="514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B</a:t>
                </a:r>
                <a:endParaRPr lang="zh-CN" altLang="en-US" sz="2000" b="1" i="1" dirty="0">
                  <a:latin typeface="+mj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3473267" y="2073379"/>
                <a:ext cx="293985" cy="514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C</a:t>
                </a:r>
                <a:endParaRPr lang="zh-CN" altLang="en-US" sz="2000" b="1" i="1" dirty="0">
                  <a:latin typeface="+mj-lt"/>
                </a:endParaRPr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1410338" y="638540"/>
              <a:ext cx="1194521" cy="1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2569056" y="414483"/>
              <a:ext cx="1918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</a:rPr>
                <a:t>l</a:t>
              </a:r>
              <a:endParaRPr lang="zh-CN" altLang="en-US" sz="20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919654" y="2408536"/>
            <a:ext cx="1981361" cy="1694878"/>
            <a:chOff x="4720827" y="1266037"/>
            <a:chExt cx="2580282" cy="2207201"/>
          </a:xfrm>
        </p:grpSpPr>
        <p:grpSp>
          <p:nvGrpSpPr>
            <p:cNvPr id="40" name="组合 39"/>
            <p:cNvGrpSpPr/>
            <p:nvPr/>
          </p:nvGrpSpPr>
          <p:grpSpPr>
            <a:xfrm>
              <a:off x="4720827" y="1337922"/>
              <a:ext cx="2580282" cy="1992388"/>
              <a:chOff x="1186970" y="608395"/>
              <a:chExt cx="2580282" cy="1992388"/>
            </a:xfrm>
          </p:grpSpPr>
          <p:sp>
            <p:nvSpPr>
              <p:cNvPr id="47" name="等腰三角形 46"/>
              <p:cNvSpPr/>
              <p:nvPr/>
            </p:nvSpPr>
            <p:spPr>
              <a:xfrm>
                <a:off x="1588622" y="1070060"/>
                <a:ext cx="1923971" cy="1234152"/>
              </a:xfrm>
              <a:prstGeom prst="triangle">
                <a:avLst>
                  <a:gd name="adj" fmla="val 38013"/>
                </a:avLst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2124171" y="608395"/>
                <a:ext cx="293985" cy="521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A</a:t>
                </a:r>
                <a:endParaRPr lang="zh-CN" altLang="en-US" sz="2000" b="1" i="1" dirty="0">
                  <a:latin typeface="+mj-lt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186970" y="2079729"/>
                <a:ext cx="293985" cy="521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B</a:t>
                </a:r>
                <a:endParaRPr lang="zh-CN" altLang="en-US" sz="2000" b="1" i="1" dirty="0">
                  <a:latin typeface="+mj-lt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3473267" y="2073379"/>
                <a:ext cx="293985" cy="521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+mj-lt"/>
                  </a:rPr>
                  <a:t>C</a:t>
                </a:r>
                <a:endParaRPr lang="zh-CN" altLang="en-US" sz="2000" b="1" i="1" dirty="0">
                  <a:latin typeface="+mj-lt"/>
                </a:endParaRPr>
              </a:p>
            </p:txBody>
          </p:sp>
        </p:grpSp>
        <p:cxnSp>
          <p:nvCxnSpPr>
            <p:cNvPr id="41" name="直接连接符 40"/>
            <p:cNvCxnSpPr/>
            <p:nvPr/>
          </p:nvCxnSpPr>
          <p:spPr>
            <a:xfrm flipV="1">
              <a:off x="5122479" y="1692613"/>
              <a:ext cx="108083" cy="1334017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5757463" y="1809080"/>
              <a:ext cx="108083" cy="1334017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7051758" y="1711110"/>
              <a:ext cx="108083" cy="1334017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4892272" y="1266037"/>
              <a:ext cx="247043" cy="52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</a:rPr>
                <a:t>D</a:t>
              </a:r>
              <a:endParaRPr lang="zh-CN" altLang="en-US" sz="2000" b="1" i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675192" y="2952184"/>
              <a:ext cx="247043" cy="52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</a:rPr>
                <a:t>E</a:t>
              </a:r>
              <a:endParaRPr lang="zh-CN" altLang="en-US" sz="2000" b="1" i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890612" y="1352396"/>
              <a:ext cx="247043" cy="52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</a:rPr>
                <a:t>F</a:t>
              </a:r>
              <a:endParaRPr lang="zh-CN" altLang="en-US" sz="20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53" name="矩形 2"/>
          <p:cNvSpPr>
            <a:spLocks noChangeArrowheads="1"/>
          </p:cNvSpPr>
          <p:nvPr/>
        </p:nvSpPr>
        <p:spPr bwMode="auto">
          <a:xfrm>
            <a:off x="142652" y="158012"/>
            <a:ext cx="85907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33CC"/>
                </a:solidFill>
                <a:latin typeface="+mj-lt"/>
                <a:ea typeface="+mj-ea"/>
              </a:rPr>
              <a:t>思考：</a:t>
            </a:r>
            <a:r>
              <a:rPr lang="zh-CN" altLang="en-US" sz="2400" b="1" dirty="0">
                <a:latin typeface="+mj-lt"/>
                <a:ea typeface="+mj-ea"/>
              </a:rPr>
              <a:t>多种方法证明三角形内角和定理</a:t>
            </a:r>
            <a:r>
              <a:rPr lang="zh-CN" altLang="en-US" sz="2400" b="1" dirty="0">
                <a:latin typeface="+mj-lt"/>
                <a:ea typeface="+mj-ea"/>
              </a:rPr>
              <a:t>的核心是什么？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65540" y="4070852"/>
            <a:ext cx="1053534" cy="95410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转化思想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862387" y="4155079"/>
            <a:ext cx="18223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添加辅助线（平行线）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箭头: 下 55"/>
          <p:cNvSpPr/>
          <p:nvPr/>
        </p:nvSpPr>
        <p:spPr>
          <a:xfrm rot="16200000">
            <a:off x="3623183" y="4345095"/>
            <a:ext cx="200912" cy="461665"/>
          </a:xfrm>
          <a:prstGeom prst="downArrow">
            <a:avLst/>
          </a:prstGeom>
          <a:solidFill>
            <a:srgbClr val="00B0F0"/>
          </a:solidFill>
          <a:ln w="952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3976406" y="4175023"/>
            <a:ext cx="19339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利用平行线的性质，转移角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箭头: 下 57"/>
          <p:cNvSpPr/>
          <p:nvPr/>
        </p:nvSpPr>
        <p:spPr>
          <a:xfrm rot="16200000">
            <a:off x="6053322" y="4345096"/>
            <a:ext cx="200912" cy="461665"/>
          </a:xfrm>
          <a:prstGeom prst="downArrow">
            <a:avLst/>
          </a:prstGeom>
          <a:solidFill>
            <a:srgbClr val="00B0F0"/>
          </a:solidFill>
          <a:ln w="952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6456179" y="4172443"/>
            <a:ext cx="17360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转化为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平角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同旁内角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: 圆角 59"/>
          <p:cNvSpPr/>
          <p:nvPr/>
        </p:nvSpPr>
        <p:spPr>
          <a:xfrm>
            <a:off x="1854505" y="4145600"/>
            <a:ext cx="6331461" cy="821106"/>
          </a:xfrm>
          <a:prstGeom prst="roundRect">
            <a:avLst/>
          </a:prstGeom>
          <a:noFill/>
          <a:ln>
            <a:solidFill>
              <a:srgbClr val="7030A0"/>
            </a:solidFill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 animBg="1"/>
      <p:bldP spid="57" grpId="0"/>
      <p:bldP spid="58" grpId="0" animBg="1"/>
      <p:bldP spid="59" grpId="0"/>
      <p:bldP spid="6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68264" y="223858"/>
            <a:ext cx="7035800" cy="901951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1</a:t>
            </a:r>
            <a:r>
              <a:rPr lang="en-US" altLang="zh-CN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lang="zh-CN" altLang="en-US" dirty="0">
                <a:ea typeface="黑体" panose="02010609060101010101" pitchFamily="49" charset="-122"/>
              </a:rPr>
              <a:t>如图，在</a:t>
            </a:r>
            <a:r>
              <a:rPr lang="zh-CN" altLang="en-US" dirty="0">
                <a:latin typeface="+mn-ea"/>
                <a:ea typeface="+mn-ea"/>
              </a:rPr>
              <a:t>△</a:t>
            </a:r>
            <a:r>
              <a:rPr lang="en-US" altLang="zh-CN" i="1" dirty="0">
                <a:ea typeface="黑体" panose="02010609060101010101" pitchFamily="49" charset="-122"/>
              </a:rPr>
              <a:t>ABC</a:t>
            </a:r>
            <a:r>
              <a:rPr lang="zh-CN" altLang="en-US" dirty="0">
                <a:ea typeface="黑体" panose="02010609060101010101" pitchFamily="49" charset="-122"/>
              </a:rPr>
              <a:t>中，∠</a:t>
            </a:r>
            <a:r>
              <a:rPr lang="en-US" altLang="zh-CN" i="1" dirty="0">
                <a:ea typeface="黑体" panose="02010609060101010101" pitchFamily="49" charset="-122"/>
              </a:rPr>
              <a:t>B</a:t>
            </a:r>
            <a:r>
              <a:rPr lang="en-US" altLang="zh-CN" dirty="0">
                <a:ea typeface="黑体" panose="02010609060101010101" pitchFamily="49" charset="-122"/>
              </a:rPr>
              <a:t>=38°</a:t>
            </a:r>
            <a:r>
              <a:rPr lang="zh-CN" altLang="en-US" dirty="0">
                <a:ea typeface="黑体" panose="02010609060101010101" pitchFamily="49" charset="-122"/>
              </a:rPr>
              <a:t>，</a:t>
            </a:r>
            <a:r>
              <a:rPr lang="en-US" altLang="zh-CN" dirty="0">
                <a:ea typeface="黑体" panose="02010609060101010101" pitchFamily="49" charset="-122"/>
              </a:rPr>
              <a:t>∠</a:t>
            </a:r>
            <a:r>
              <a:rPr lang="en-US" altLang="zh-CN" i="1" dirty="0">
                <a:ea typeface="黑体" panose="02010609060101010101" pitchFamily="49" charset="-122"/>
              </a:rPr>
              <a:t>C</a:t>
            </a:r>
            <a:r>
              <a:rPr lang="en-US" altLang="zh-CN" dirty="0">
                <a:ea typeface="黑体" panose="02010609060101010101" pitchFamily="49" charset="-122"/>
              </a:rPr>
              <a:t>=62°</a:t>
            </a:r>
            <a:r>
              <a:rPr lang="zh-CN" altLang="en-US" dirty="0">
                <a:ea typeface="黑体" panose="02010609060101010101" pitchFamily="49" charset="-122"/>
              </a:rPr>
              <a:t>，</a:t>
            </a:r>
            <a:r>
              <a:rPr lang="en-US" altLang="zh-CN" i="1" dirty="0">
                <a:ea typeface="黑体" panose="02010609060101010101" pitchFamily="49" charset="-122"/>
              </a:rPr>
              <a:t>AD</a:t>
            </a:r>
            <a:r>
              <a:rPr lang="zh-CN" altLang="en-US" dirty="0">
                <a:ea typeface="黑体" panose="02010609060101010101" pitchFamily="49" charset="-122"/>
              </a:rPr>
              <a:t>是</a:t>
            </a:r>
            <a:r>
              <a:rPr lang="zh-CN" altLang="en-US" dirty="0">
                <a:latin typeface="+mn-ea"/>
                <a:ea typeface="+mn-ea"/>
              </a:rPr>
              <a:t>△</a:t>
            </a:r>
            <a:r>
              <a:rPr lang="en-US" altLang="zh-CN" i="1" dirty="0">
                <a:ea typeface="黑体" panose="02010609060101010101" pitchFamily="49" charset="-122"/>
              </a:rPr>
              <a:t>ABC</a:t>
            </a:r>
            <a:r>
              <a:rPr lang="zh-CN" altLang="en-US" dirty="0">
                <a:ea typeface="黑体" panose="02010609060101010101" pitchFamily="49" charset="-122"/>
              </a:rPr>
              <a:t>的角平分线，求∠</a:t>
            </a:r>
            <a:r>
              <a:rPr lang="en-US" altLang="zh-CN" i="1" dirty="0">
                <a:ea typeface="黑体" panose="02010609060101010101" pitchFamily="49" charset="-122"/>
              </a:rPr>
              <a:t>ADB</a:t>
            </a:r>
            <a:r>
              <a:rPr lang="zh-CN" altLang="en-US" dirty="0">
                <a:ea typeface="黑体" panose="02010609060101010101" pitchFamily="49" charset="-122"/>
              </a:rPr>
              <a:t>的度数。</a:t>
            </a:r>
            <a:endParaRPr lang="en-US" altLang="zh-CN" dirty="0"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96136" y="1059582"/>
            <a:ext cx="3002603" cy="2125398"/>
            <a:chOff x="5139447" y="2249417"/>
            <a:chExt cx="3002603" cy="2125398"/>
          </a:xfrm>
        </p:grpSpPr>
        <p:sp>
          <p:nvSpPr>
            <p:cNvPr id="5" name="等腰三角形 4"/>
            <p:cNvSpPr/>
            <p:nvPr/>
          </p:nvSpPr>
          <p:spPr>
            <a:xfrm>
              <a:off x="5473429" y="2714423"/>
              <a:ext cx="2219702" cy="1208357"/>
            </a:xfrm>
            <a:prstGeom prst="triangle">
              <a:avLst>
                <a:gd name="adj" fmla="val 71819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952034" y="2249417"/>
              <a:ext cx="5317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+mj-ea"/>
                </a:rPr>
                <a:t>A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610272" y="3682318"/>
              <a:ext cx="5317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+mj-ea"/>
                </a:rPr>
                <a:t>C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139447" y="3728838"/>
              <a:ext cx="5317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+mj-ea"/>
                </a:rPr>
                <a:t>B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cxnSp>
          <p:nvCxnSpPr>
            <p:cNvPr id="9" name="直接连接符 8"/>
            <p:cNvCxnSpPr>
              <a:stCxn id="5" idx="0"/>
            </p:cNvCxnSpPr>
            <p:nvPr/>
          </p:nvCxnSpPr>
          <p:spPr>
            <a:xfrm flipH="1">
              <a:off x="6742715" y="2714423"/>
              <a:ext cx="324882" cy="120835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6518235" y="3913150"/>
              <a:ext cx="5317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  <a:ea typeface="+mj-ea"/>
                </a:rPr>
                <a:t>D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19906" y="1148629"/>
            <a:ext cx="7433945" cy="39333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解：在△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中，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=180°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(三角形内角和定理)。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 38°，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=62°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=180°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38°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62°=80°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atinLnBrk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平分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atinLnBrk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BAD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CAD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×80°= 40°。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在△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ADB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中，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+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ADB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= 180°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(三角形内角和定理)。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=38°，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=40°，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ADB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 180°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38°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40°= 102°。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74340" y="2905760"/>
          <a:ext cx="234315" cy="76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30200" imgH="1066800" progId="Equation.KSEE3">
                  <p:embed/>
                </p:oleObj>
              </mc:Choice>
              <mc:Fallback>
                <p:oleObj name="" r:id="rId1" imgW="330200" imgH="1066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74340" y="2905760"/>
                        <a:ext cx="234315" cy="760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33240" y="2905760"/>
          <a:ext cx="234315" cy="76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3" imgW="330200" imgH="1066800" progId="Equation.KSEE3">
                  <p:embed/>
                </p:oleObj>
              </mc:Choice>
              <mc:Fallback>
                <p:oleObj name="" r:id="rId3" imgW="330200" imgH="1066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33240" y="2905760"/>
                        <a:ext cx="234315" cy="760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10" name="组合 9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12" name="矩形: 单圆角 11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3" name="矩形: 单圆角 12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4" name="矩形: 单圆角 13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15364" y="749898"/>
            <a:ext cx="7513272" cy="1363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ea"/>
                <a:ea typeface="+mj-ea"/>
              </a:rPr>
              <a:t>我们已经探索过“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两角分别相等且其中一组等角的对边相等的两个三角形全等</a:t>
            </a:r>
            <a:r>
              <a:rPr lang="zh-CN" altLang="en-US" sz="2400" b="1" dirty="0">
                <a:latin typeface="+mj-ea"/>
                <a:ea typeface="+mj-ea"/>
              </a:rPr>
              <a:t>”这个结论，你能用有关的基本事实和已经学习过的定理证明它吗？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195736" y="2205710"/>
            <a:ext cx="1861463" cy="2671742"/>
            <a:chOff x="2254767" y="1830886"/>
            <a:chExt cx="1860914" cy="2670770"/>
          </a:xfrm>
        </p:grpSpPr>
        <p:sp>
          <p:nvSpPr>
            <p:cNvPr id="18" name="等腰三角形 17"/>
            <p:cNvSpPr/>
            <p:nvPr/>
          </p:nvSpPr>
          <p:spPr>
            <a:xfrm>
              <a:off x="2408710" y="2322832"/>
              <a:ext cx="1529899" cy="1755136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816576" y="1830886"/>
              <a:ext cx="389735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254767" y="4004970"/>
              <a:ext cx="389735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725946" y="4004970"/>
              <a:ext cx="389735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15099" y="2205710"/>
            <a:ext cx="1770975" cy="2671741"/>
            <a:chOff x="2271138" y="1830886"/>
            <a:chExt cx="1771112" cy="2670770"/>
          </a:xfrm>
        </p:grpSpPr>
        <p:sp>
          <p:nvSpPr>
            <p:cNvPr id="23" name="等腰三角形 22"/>
            <p:cNvSpPr/>
            <p:nvPr/>
          </p:nvSpPr>
          <p:spPr>
            <a:xfrm>
              <a:off x="2409261" y="2322832"/>
              <a:ext cx="1528882" cy="175513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817280" y="1830886"/>
              <a:ext cx="407516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271138" y="4004970"/>
              <a:ext cx="389880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652370" y="4004970"/>
              <a:ext cx="389880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F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7" name="不完整圆 26"/>
          <p:cNvSpPr/>
          <p:nvPr/>
        </p:nvSpPr>
        <p:spPr>
          <a:xfrm rot="13400134">
            <a:off x="2657699" y="2256800"/>
            <a:ext cx="914400" cy="914400"/>
          </a:xfrm>
          <a:prstGeom prst="pie">
            <a:avLst>
              <a:gd name="adj1" fmla="val 12176962"/>
              <a:gd name="adj2" fmla="val 150047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不完整圆 27"/>
          <p:cNvSpPr/>
          <p:nvPr/>
        </p:nvSpPr>
        <p:spPr>
          <a:xfrm rot="13400134">
            <a:off x="5160393" y="2257453"/>
            <a:ext cx="914400" cy="914400"/>
          </a:xfrm>
          <a:prstGeom prst="pie">
            <a:avLst>
              <a:gd name="adj1" fmla="val 12176962"/>
              <a:gd name="adj2" fmla="val 150047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不完整圆 28"/>
          <p:cNvSpPr/>
          <p:nvPr/>
        </p:nvSpPr>
        <p:spPr>
          <a:xfrm rot="6675350">
            <a:off x="1892524" y="3989434"/>
            <a:ext cx="914400" cy="914400"/>
          </a:xfrm>
          <a:prstGeom prst="pie">
            <a:avLst>
              <a:gd name="adj1" fmla="val 10969232"/>
              <a:gd name="adj2" fmla="val 14933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不完整圆 29"/>
          <p:cNvSpPr/>
          <p:nvPr/>
        </p:nvSpPr>
        <p:spPr>
          <a:xfrm rot="6675350">
            <a:off x="4396009" y="3989433"/>
            <a:ext cx="914400" cy="914400"/>
          </a:xfrm>
          <a:prstGeom prst="pie">
            <a:avLst>
              <a:gd name="adj1" fmla="val 10969232"/>
              <a:gd name="adj2" fmla="val 14933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343088" y="4453610"/>
            <a:ext cx="15436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844704" y="4449519"/>
            <a:ext cx="15436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30807" y="757941"/>
            <a:ext cx="7056784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已知：如图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EF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求证：△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△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DEF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4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298450" y="1647825"/>
            <a:ext cx="6774180" cy="33381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证明：∵∠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+∠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+∠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= 180°，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+∠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= 180°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三角形内角和定理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lang="zh-CN" altLang="en-US" sz="2400" b="1" noProof="0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∴∠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= 180°－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 180°－（∠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）。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∵∠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=∠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=∠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∴∠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=∠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∵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∠</a:t>
            </a:r>
            <a:r>
              <a:rPr lang="zh-CN" alt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B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 =∠</a:t>
            </a:r>
            <a:r>
              <a:rPr lang="zh-CN" alt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E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，</a:t>
            </a:r>
            <a:r>
              <a:rPr lang="zh-CN" alt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BC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= </a:t>
            </a:r>
            <a:r>
              <a:rPr lang="zh-CN" alt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EF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，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∠</a:t>
            </a:r>
            <a:r>
              <a:rPr lang="zh-CN" alt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C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=∠</a:t>
            </a:r>
            <a:r>
              <a:rPr lang="zh-CN" altLang="en-US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∴△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△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DEF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（ASA）。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035358" y="2403274"/>
            <a:ext cx="1861463" cy="2671742"/>
            <a:chOff x="2254767" y="1830886"/>
            <a:chExt cx="1860914" cy="2670770"/>
          </a:xfrm>
        </p:grpSpPr>
        <p:sp>
          <p:nvSpPr>
            <p:cNvPr id="35" name="等腰三角形 34"/>
            <p:cNvSpPr/>
            <p:nvPr/>
          </p:nvSpPr>
          <p:spPr>
            <a:xfrm>
              <a:off x="2408710" y="2322832"/>
              <a:ext cx="1529899" cy="1755136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816576" y="1830886"/>
              <a:ext cx="389735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254767" y="4004970"/>
              <a:ext cx="389735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725946" y="4004970"/>
              <a:ext cx="389735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257986" y="2403274"/>
            <a:ext cx="1770975" cy="2671741"/>
            <a:chOff x="2271138" y="1830886"/>
            <a:chExt cx="1771112" cy="2670770"/>
          </a:xfrm>
        </p:grpSpPr>
        <p:sp>
          <p:nvSpPr>
            <p:cNvPr id="40" name="等腰三角形 39"/>
            <p:cNvSpPr/>
            <p:nvPr/>
          </p:nvSpPr>
          <p:spPr>
            <a:xfrm>
              <a:off x="2409261" y="2322832"/>
              <a:ext cx="1528882" cy="175513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817280" y="1830886"/>
              <a:ext cx="407516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271138" y="4004970"/>
              <a:ext cx="389880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652370" y="4004970"/>
              <a:ext cx="389880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F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4" name="不完整圆 43"/>
          <p:cNvSpPr/>
          <p:nvPr/>
        </p:nvSpPr>
        <p:spPr>
          <a:xfrm rot="13400134">
            <a:off x="5497321" y="2454364"/>
            <a:ext cx="914400" cy="914400"/>
          </a:xfrm>
          <a:prstGeom prst="pie">
            <a:avLst>
              <a:gd name="adj1" fmla="val 12176962"/>
              <a:gd name="adj2" fmla="val 150047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不完整圆 44"/>
          <p:cNvSpPr/>
          <p:nvPr/>
        </p:nvSpPr>
        <p:spPr>
          <a:xfrm rot="13400134">
            <a:off x="7703280" y="2455017"/>
            <a:ext cx="914400" cy="914400"/>
          </a:xfrm>
          <a:prstGeom prst="pie">
            <a:avLst>
              <a:gd name="adj1" fmla="val 12176962"/>
              <a:gd name="adj2" fmla="val 150047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不完整圆 45"/>
          <p:cNvSpPr/>
          <p:nvPr/>
        </p:nvSpPr>
        <p:spPr>
          <a:xfrm rot="6675350">
            <a:off x="4732146" y="4186998"/>
            <a:ext cx="914400" cy="914400"/>
          </a:xfrm>
          <a:prstGeom prst="pie">
            <a:avLst>
              <a:gd name="adj1" fmla="val 10969232"/>
              <a:gd name="adj2" fmla="val 14933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不完整圆 46"/>
          <p:cNvSpPr/>
          <p:nvPr/>
        </p:nvSpPr>
        <p:spPr>
          <a:xfrm rot="6675350">
            <a:off x="6938896" y="4186997"/>
            <a:ext cx="914400" cy="914400"/>
          </a:xfrm>
          <a:prstGeom prst="pie">
            <a:avLst>
              <a:gd name="adj1" fmla="val 10969232"/>
              <a:gd name="adj2" fmla="val 14933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182710" y="4651174"/>
            <a:ext cx="15436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7387591" y="4647083"/>
            <a:ext cx="15436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97334" y="123478"/>
            <a:ext cx="5174616" cy="524520"/>
            <a:chOff x="107504" y="339502"/>
            <a:chExt cx="5174616" cy="524520"/>
          </a:xfrm>
        </p:grpSpPr>
        <p:grpSp>
          <p:nvGrpSpPr>
            <p:cNvPr id="21" name="组合 20"/>
            <p:cNvGrpSpPr/>
            <p:nvPr/>
          </p:nvGrpSpPr>
          <p:grpSpPr>
            <a:xfrm>
              <a:off x="107504" y="339502"/>
              <a:ext cx="5174616" cy="524520"/>
              <a:chOff x="1803191" y="1304280"/>
              <a:chExt cx="6175237" cy="524520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3238447" y="1586220"/>
                <a:ext cx="4739981" cy="21209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611674" y="375003"/>
              <a:ext cx="354965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全等三角形的性质与判定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79211" y="897635"/>
            <a:ext cx="4536226" cy="1413310"/>
            <a:chOff x="279211" y="897635"/>
            <a:chExt cx="4536226" cy="1413310"/>
          </a:xfrm>
        </p:grpSpPr>
        <p:grpSp>
          <p:nvGrpSpPr>
            <p:cNvPr id="2" name="组合 1"/>
            <p:cNvGrpSpPr/>
            <p:nvPr/>
          </p:nvGrpSpPr>
          <p:grpSpPr>
            <a:xfrm>
              <a:off x="279211" y="897635"/>
              <a:ext cx="4536226" cy="1413310"/>
              <a:chOff x="2483768" y="2283718"/>
              <a:chExt cx="2351250" cy="85876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557703" y="2350391"/>
                <a:ext cx="2277315" cy="792087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483768" y="2283718"/>
                <a:ext cx="2304256" cy="79208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23227" y="931765"/>
              <a:ext cx="41769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两角分别相等且其中一组等角的对边相等的两 个三角形全等。（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AAS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）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11087" y="405510"/>
            <a:ext cx="1861463" cy="2671742"/>
            <a:chOff x="2254767" y="1830886"/>
            <a:chExt cx="1860914" cy="2670770"/>
          </a:xfrm>
        </p:grpSpPr>
        <p:sp>
          <p:nvSpPr>
            <p:cNvPr id="7" name="等腰三角形 6"/>
            <p:cNvSpPr/>
            <p:nvPr/>
          </p:nvSpPr>
          <p:spPr>
            <a:xfrm>
              <a:off x="2408710" y="2322832"/>
              <a:ext cx="1529899" cy="1755136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816576" y="1830886"/>
              <a:ext cx="389735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254767" y="4004970"/>
              <a:ext cx="389735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725946" y="4004970"/>
              <a:ext cx="389735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33715" y="405510"/>
            <a:ext cx="1770975" cy="2671741"/>
            <a:chOff x="2271138" y="1830886"/>
            <a:chExt cx="1771112" cy="2670770"/>
          </a:xfrm>
        </p:grpSpPr>
        <p:sp>
          <p:nvSpPr>
            <p:cNvPr id="12" name="等腰三角形 11"/>
            <p:cNvSpPr/>
            <p:nvPr/>
          </p:nvSpPr>
          <p:spPr>
            <a:xfrm>
              <a:off x="2409261" y="2322832"/>
              <a:ext cx="1528882" cy="175513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817280" y="1830886"/>
              <a:ext cx="407516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271138" y="4004970"/>
              <a:ext cx="389880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652370" y="4004970"/>
              <a:ext cx="389880" cy="496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F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" name="不完整圆 15"/>
          <p:cNvSpPr/>
          <p:nvPr/>
        </p:nvSpPr>
        <p:spPr>
          <a:xfrm rot="13400134">
            <a:off x="5373050" y="456600"/>
            <a:ext cx="914400" cy="914400"/>
          </a:xfrm>
          <a:prstGeom prst="pie">
            <a:avLst>
              <a:gd name="adj1" fmla="val 12176962"/>
              <a:gd name="adj2" fmla="val 150047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不完整圆 16"/>
          <p:cNvSpPr/>
          <p:nvPr/>
        </p:nvSpPr>
        <p:spPr>
          <a:xfrm rot="13400134">
            <a:off x="7579009" y="457253"/>
            <a:ext cx="914400" cy="914400"/>
          </a:xfrm>
          <a:prstGeom prst="pie">
            <a:avLst>
              <a:gd name="adj1" fmla="val 12176962"/>
              <a:gd name="adj2" fmla="val 150047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不完整圆 17"/>
          <p:cNvSpPr/>
          <p:nvPr/>
        </p:nvSpPr>
        <p:spPr>
          <a:xfrm rot="6675350">
            <a:off x="4607875" y="2189234"/>
            <a:ext cx="914400" cy="914400"/>
          </a:xfrm>
          <a:prstGeom prst="pie">
            <a:avLst>
              <a:gd name="adj1" fmla="val 10969232"/>
              <a:gd name="adj2" fmla="val 14933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不完整圆 18"/>
          <p:cNvSpPr/>
          <p:nvPr/>
        </p:nvSpPr>
        <p:spPr>
          <a:xfrm rot="6675350">
            <a:off x="6814625" y="2189233"/>
            <a:ext cx="914400" cy="914400"/>
          </a:xfrm>
          <a:prstGeom prst="pie">
            <a:avLst>
              <a:gd name="adj1" fmla="val 10969232"/>
              <a:gd name="adj2" fmla="val 14933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058439" y="2653410"/>
            <a:ext cx="15436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263320" y="2649319"/>
            <a:ext cx="15436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12804" y="3179209"/>
            <a:ext cx="5444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根据全等三角形的定义，我们可以得到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70759" y="3909388"/>
            <a:ext cx="5811685" cy="604694"/>
            <a:chOff x="1570759" y="3909388"/>
            <a:chExt cx="5811685" cy="604694"/>
          </a:xfrm>
        </p:grpSpPr>
        <p:grpSp>
          <p:nvGrpSpPr>
            <p:cNvPr id="23" name="组合 22"/>
            <p:cNvGrpSpPr/>
            <p:nvPr/>
          </p:nvGrpSpPr>
          <p:grpSpPr>
            <a:xfrm>
              <a:off x="1570759" y="3909388"/>
              <a:ext cx="5800109" cy="604694"/>
              <a:chOff x="2483768" y="2283718"/>
              <a:chExt cx="2332630" cy="892945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2539083" y="2384576"/>
                <a:ext cx="2277315" cy="792087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483768" y="2283718"/>
                <a:ext cx="2304256" cy="79208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680051" y="3931943"/>
              <a:ext cx="57023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</a:rPr>
                <a:t>全等三角形的对应边相等、对应角相等。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160" y="1348312"/>
            <a:ext cx="2765886" cy="1802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520" y="1954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668593"/>
            <a:ext cx="8424936" cy="1863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如图，点</a:t>
            </a:r>
            <a:r>
              <a:rPr lang="zh-CN" altLang="en-US" sz="2400" b="1" i="1" dirty="0">
                <a:latin typeface="+mj-lt"/>
                <a:ea typeface="+mj-ea"/>
              </a:rPr>
              <a:t>B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zh-CN" altLang="en-US" sz="2400" b="1" i="1" dirty="0">
                <a:latin typeface="+mj-lt"/>
                <a:ea typeface="+mj-ea"/>
              </a:rPr>
              <a:t>F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zh-CN" altLang="en-US" sz="2400" b="1" i="1" dirty="0">
                <a:latin typeface="+mj-lt"/>
                <a:ea typeface="+mj-ea"/>
              </a:rPr>
              <a:t>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zh-CN" altLang="en-US" sz="2400" b="1" i="1" dirty="0">
                <a:latin typeface="+mj-lt"/>
                <a:ea typeface="+mj-ea"/>
              </a:rPr>
              <a:t>E</a:t>
            </a:r>
            <a:r>
              <a:rPr lang="zh-CN" altLang="en-US" sz="2400" b="1" dirty="0">
                <a:latin typeface="+mj-lt"/>
                <a:ea typeface="+mj-ea"/>
              </a:rPr>
              <a:t>在同一条直线上，</a:t>
            </a:r>
            <a:r>
              <a:rPr lang="zh-CN" altLang="en-US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=</a:t>
            </a:r>
            <a:r>
              <a:rPr lang="zh-CN" altLang="en-US" sz="2400" b="1" i="1" dirty="0">
                <a:latin typeface="+mj-lt"/>
                <a:ea typeface="+mj-ea"/>
              </a:rPr>
              <a:t>DF</a:t>
            </a:r>
            <a:r>
              <a:rPr lang="zh-CN" altLang="en-US" sz="2400" b="1" dirty="0">
                <a:latin typeface="+mj-lt"/>
                <a:ea typeface="+mj-ea"/>
              </a:rPr>
              <a:t>，∠</a:t>
            </a:r>
            <a:r>
              <a:rPr lang="zh-CN" altLang="en-US" sz="2400" b="1" i="1" dirty="0">
                <a:latin typeface="+mj-lt"/>
                <a:ea typeface="+mj-ea"/>
              </a:rPr>
              <a:t>A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dirty="0">
                <a:latin typeface="+mj-lt"/>
                <a:ea typeface="+mj-ea"/>
              </a:rPr>
              <a:t>∠</a:t>
            </a:r>
            <a:r>
              <a:rPr lang="zh-CN" altLang="en-US" sz="2400" b="1" i="1" dirty="0">
                <a:latin typeface="+mj-lt"/>
                <a:ea typeface="+mj-ea"/>
              </a:rPr>
              <a:t>D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zh-CN" altLang="en-US" sz="2400" b="1" i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</a:rPr>
              <a:t> </a:t>
            </a:r>
            <a:r>
              <a:rPr lang="en-US" altLang="zh-CN" sz="2400" b="1" i="1" dirty="0">
                <a:latin typeface="+mj-lt"/>
                <a:ea typeface="+mj-ea"/>
              </a:rPr>
              <a:t>//</a:t>
            </a:r>
            <a:r>
              <a:rPr lang="en-US" altLang="zh-CN" sz="2400" b="1" dirty="0">
                <a:latin typeface="+mj-lt"/>
                <a:ea typeface="+mj-ea"/>
              </a:rPr>
              <a:t> </a:t>
            </a:r>
            <a:r>
              <a:rPr lang="zh-CN" altLang="en-US" sz="2400" b="1" i="1" dirty="0">
                <a:latin typeface="+mj-lt"/>
                <a:ea typeface="+mj-ea"/>
              </a:rPr>
              <a:t>DE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）求证：△</a:t>
            </a:r>
            <a:r>
              <a:rPr lang="zh-CN" altLang="en-US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≌</a:t>
            </a:r>
            <a:r>
              <a:rPr lang="zh-CN" altLang="en-US" sz="2400" b="1" dirty="0">
                <a:latin typeface="+mj-lt"/>
                <a:ea typeface="+mj-ea"/>
              </a:rPr>
              <a:t>△</a:t>
            </a:r>
            <a:r>
              <a:rPr lang="zh-CN" altLang="en-US" sz="2400" b="1" i="1" dirty="0">
                <a:latin typeface="+mj-lt"/>
                <a:ea typeface="+mj-ea"/>
              </a:rPr>
              <a:t>DEF</a:t>
            </a:r>
            <a:r>
              <a:rPr lang="zh-CN" altLang="en-US" sz="2400" b="1" dirty="0">
                <a:latin typeface="+mj-lt"/>
                <a:ea typeface="+mj-ea"/>
              </a:rPr>
              <a:t>；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（2）若</a:t>
            </a:r>
            <a:r>
              <a:rPr lang="zh-CN" altLang="en-US" sz="2400" b="1" i="1" dirty="0">
                <a:latin typeface="+mj-lt"/>
                <a:ea typeface="+mj-ea"/>
              </a:rPr>
              <a:t>BF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dirty="0">
                <a:latin typeface="+mj-lt"/>
                <a:ea typeface="+mj-ea"/>
              </a:rPr>
              <a:t>4，</a:t>
            </a:r>
            <a:r>
              <a:rPr lang="zh-CN" altLang="en-US" sz="2400" b="1" i="1" dirty="0">
                <a:latin typeface="+mj-lt"/>
                <a:ea typeface="+mj-ea"/>
              </a:rPr>
              <a:t>FC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dirty="0">
                <a:latin typeface="+mj-lt"/>
                <a:ea typeface="+mj-ea"/>
              </a:rPr>
              <a:t>3，求</a:t>
            </a:r>
            <a:r>
              <a:rPr lang="zh-CN" altLang="en-US" sz="2400" b="1" i="1" dirty="0">
                <a:latin typeface="+mj-lt"/>
                <a:ea typeface="+mj-ea"/>
              </a:rPr>
              <a:t>BE</a:t>
            </a:r>
            <a:r>
              <a:rPr lang="zh-CN" altLang="en-US" sz="2400" b="1" dirty="0">
                <a:latin typeface="+mj-lt"/>
                <a:ea typeface="+mj-ea"/>
              </a:rPr>
              <a:t>的长。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5518" y="2559908"/>
            <a:ext cx="5836258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）证明：∵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</a:rPr>
              <a:t>//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</a:rPr>
              <a:t>DEF</a:t>
            </a:r>
            <a:r>
              <a:rPr lang="zh-CN" altLang="en-US" sz="2400" b="1" dirty="0">
                <a:solidFill>
                  <a:srgbClr val="FF0000"/>
                </a:solidFill>
              </a:rPr>
              <a:t>中，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DF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DEF</a:t>
            </a: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AAS</a:t>
            </a:r>
            <a:r>
              <a:rPr lang="zh-CN" altLang="en-US" sz="2400" b="1" dirty="0">
                <a:solidFill>
                  <a:srgbClr val="FF0000"/>
                </a:solidFill>
              </a:rPr>
              <a:t>）。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160" y="1348312"/>
            <a:ext cx="2765886" cy="1802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520" y="1954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668593"/>
            <a:ext cx="8424936" cy="1863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如图，点</a:t>
            </a:r>
            <a:r>
              <a:rPr lang="zh-CN" altLang="en-US" sz="2400" b="1" i="1" dirty="0">
                <a:latin typeface="+mj-lt"/>
                <a:ea typeface="+mj-ea"/>
              </a:rPr>
              <a:t>B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zh-CN" altLang="en-US" sz="2400" b="1" i="1" dirty="0">
                <a:latin typeface="+mj-lt"/>
                <a:ea typeface="+mj-ea"/>
              </a:rPr>
              <a:t>F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zh-CN" altLang="en-US" sz="2400" b="1" i="1" dirty="0">
                <a:latin typeface="+mj-lt"/>
                <a:ea typeface="+mj-ea"/>
              </a:rPr>
              <a:t>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zh-CN" altLang="en-US" sz="2400" b="1" i="1" dirty="0">
                <a:latin typeface="+mj-lt"/>
                <a:ea typeface="+mj-ea"/>
              </a:rPr>
              <a:t>E</a:t>
            </a:r>
            <a:r>
              <a:rPr lang="zh-CN" altLang="en-US" sz="2400" b="1" dirty="0">
                <a:latin typeface="+mj-lt"/>
                <a:ea typeface="+mj-ea"/>
              </a:rPr>
              <a:t>在同一条直线上，</a:t>
            </a:r>
            <a:r>
              <a:rPr lang="zh-CN" altLang="en-US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=</a:t>
            </a:r>
            <a:r>
              <a:rPr lang="zh-CN" altLang="en-US" sz="2400" b="1" i="1" dirty="0">
                <a:latin typeface="+mj-lt"/>
                <a:ea typeface="+mj-ea"/>
              </a:rPr>
              <a:t>DF</a:t>
            </a:r>
            <a:r>
              <a:rPr lang="zh-CN" altLang="en-US" sz="2400" b="1" dirty="0">
                <a:latin typeface="+mj-lt"/>
                <a:ea typeface="+mj-ea"/>
              </a:rPr>
              <a:t>，∠</a:t>
            </a:r>
            <a:r>
              <a:rPr lang="zh-CN" altLang="en-US" sz="2400" b="1" i="1" dirty="0">
                <a:latin typeface="+mj-lt"/>
                <a:ea typeface="+mj-ea"/>
              </a:rPr>
              <a:t>A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dirty="0">
                <a:latin typeface="+mj-lt"/>
                <a:ea typeface="+mj-ea"/>
              </a:rPr>
              <a:t>∠</a:t>
            </a:r>
            <a:r>
              <a:rPr lang="zh-CN" altLang="en-US" sz="2400" b="1" i="1" dirty="0">
                <a:latin typeface="+mj-lt"/>
                <a:ea typeface="+mj-ea"/>
              </a:rPr>
              <a:t>D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zh-CN" altLang="en-US" sz="2400" b="1" i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  <a:sym typeface="+mn-ea"/>
              </a:rPr>
              <a:t> </a:t>
            </a:r>
            <a:r>
              <a:rPr lang="en-US" altLang="zh-CN" sz="2400" b="1" i="1" dirty="0">
                <a:latin typeface="+mj-lt"/>
                <a:ea typeface="+mj-ea"/>
                <a:sym typeface="+mn-ea"/>
              </a:rPr>
              <a:t>//</a:t>
            </a:r>
            <a:r>
              <a:rPr lang="en-US" altLang="zh-CN" sz="2400" b="1" dirty="0">
                <a:latin typeface="+mj-lt"/>
                <a:ea typeface="+mj-ea"/>
                <a:sym typeface="+mn-ea"/>
              </a:rPr>
              <a:t> </a:t>
            </a:r>
            <a:r>
              <a:rPr lang="zh-CN" altLang="en-US" sz="2400" b="1" i="1" dirty="0">
                <a:latin typeface="+mj-lt"/>
                <a:ea typeface="+mj-ea"/>
              </a:rPr>
              <a:t>DE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）求证：△</a:t>
            </a:r>
            <a:r>
              <a:rPr lang="zh-CN" altLang="en-US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≌</a:t>
            </a:r>
            <a:r>
              <a:rPr lang="zh-CN" altLang="en-US" sz="2400" b="1" dirty="0">
                <a:latin typeface="+mj-lt"/>
                <a:ea typeface="+mj-ea"/>
              </a:rPr>
              <a:t>△</a:t>
            </a:r>
            <a:r>
              <a:rPr lang="zh-CN" altLang="en-US" sz="2400" b="1" i="1" dirty="0">
                <a:latin typeface="+mj-lt"/>
                <a:ea typeface="+mj-ea"/>
              </a:rPr>
              <a:t>DEF</a:t>
            </a:r>
            <a:r>
              <a:rPr lang="zh-CN" altLang="en-US" sz="2400" b="1" dirty="0">
                <a:latin typeface="+mj-lt"/>
                <a:ea typeface="+mj-ea"/>
              </a:rPr>
              <a:t>；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（2）若</a:t>
            </a:r>
            <a:r>
              <a:rPr lang="zh-CN" altLang="en-US" sz="2400" b="1" i="1" dirty="0">
                <a:latin typeface="+mj-lt"/>
                <a:ea typeface="+mj-ea"/>
              </a:rPr>
              <a:t>BF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dirty="0">
                <a:latin typeface="+mj-lt"/>
                <a:ea typeface="+mj-ea"/>
              </a:rPr>
              <a:t>4，</a:t>
            </a:r>
            <a:r>
              <a:rPr lang="zh-CN" altLang="en-US" sz="2400" b="1" i="1" dirty="0">
                <a:latin typeface="+mj-lt"/>
                <a:ea typeface="+mj-ea"/>
              </a:rPr>
              <a:t>FC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dirty="0">
                <a:latin typeface="+mj-lt"/>
                <a:ea typeface="+mj-ea"/>
              </a:rPr>
              <a:t>3，求</a:t>
            </a:r>
            <a:r>
              <a:rPr lang="zh-CN" altLang="en-US" sz="2400" b="1" i="1" dirty="0">
                <a:latin typeface="+mj-lt"/>
                <a:ea typeface="+mj-ea"/>
              </a:rPr>
              <a:t>BE</a:t>
            </a:r>
            <a:r>
              <a:rPr lang="zh-CN" altLang="en-US" sz="2400" b="1" dirty="0">
                <a:latin typeface="+mj-lt"/>
                <a:ea typeface="+mj-ea"/>
              </a:rPr>
              <a:t>的长。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560" y="3003798"/>
            <a:ext cx="7834934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）解：由（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）可知：△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DEF</a:t>
            </a:r>
            <a:r>
              <a:rPr lang="zh-CN" altLang="en-US" sz="2400" b="1" dirty="0">
                <a:solidFill>
                  <a:srgbClr val="FF0000"/>
                </a:solidFill>
              </a:rPr>
              <a:t>，∴</a:t>
            </a:r>
            <a:r>
              <a:rPr lang="en-US" altLang="zh-CN" sz="2400" b="1" i="1" dirty="0">
                <a:solidFill>
                  <a:srgbClr val="FF0000"/>
                </a:solidFill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EF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BF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</a:rPr>
              <a:t>CF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EC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</a:rPr>
              <a:t>CF</a:t>
            </a:r>
            <a:r>
              <a:rPr lang="zh-CN" altLang="en-US" sz="2400" b="1" dirty="0">
                <a:solidFill>
                  <a:srgbClr val="FF0000"/>
                </a:solidFill>
              </a:rPr>
              <a:t>，∴</a:t>
            </a:r>
            <a:r>
              <a:rPr lang="en-US" altLang="zh-CN" sz="2400" b="1" i="1" dirty="0">
                <a:solidFill>
                  <a:srgbClr val="FF0000"/>
                </a:solidFill>
              </a:rPr>
              <a:t>BF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EC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BF</a:t>
            </a:r>
            <a:r>
              <a:rPr lang="en-US" altLang="zh-CN" sz="2400" b="1" dirty="0">
                <a:solidFill>
                  <a:srgbClr val="FF0000"/>
                </a:solidFill>
              </a:rPr>
              <a:t>=4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FC</a:t>
            </a:r>
            <a:r>
              <a:rPr lang="en-US" altLang="zh-CN" sz="2400" b="1" dirty="0">
                <a:solidFill>
                  <a:srgbClr val="FF0000"/>
                </a:solidFill>
              </a:rPr>
              <a:t>=3</a:t>
            </a:r>
            <a:r>
              <a:rPr lang="zh-CN" altLang="en-US" sz="2400" b="1" dirty="0">
                <a:solidFill>
                  <a:srgbClr val="FF0000"/>
                </a:solidFill>
              </a:rPr>
              <a:t>，∴</a:t>
            </a:r>
            <a:r>
              <a:rPr lang="en-US" altLang="zh-CN" sz="2400" b="1" i="1" dirty="0">
                <a:solidFill>
                  <a:srgbClr val="FF0000"/>
                </a:solidFill>
              </a:rPr>
              <a:t>EC</a:t>
            </a:r>
            <a:r>
              <a:rPr lang="en-US" altLang="zh-CN" sz="2400" b="1" dirty="0">
                <a:solidFill>
                  <a:srgbClr val="FF0000"/>
                </a:solidFill>
              </a:rPr>
              <a:t>=4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BE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BF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</a:rPr>
              <a:t>FC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</a:rPr>
              <a:t>EC</a:t>
            </a:r>
            <a:r>
              <a:rPr lang="en-US" altLang="zh-CN" sz="2400" b="1" dirty="0">
                <a:solidFill>
                  <a:srgbClr val="FF0000"/>
                </a:solidFill>
              </a:rPr>
              <a:t>=4+3+4=11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9481" y="1063132"/>
            <a:ext cx="7754856" cy="30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会用平行线的性质与平角的定义证明三角形内角和等于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会用三角形内角和定理证明“两角分别相等且其中一组等角的对边相等的两个三角形全等”这个结论。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应用三角形内角和定理解决相关问题。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9532" y="743490"/>
            <a:ext cx="8424936" cy="168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j-lt"/>
                <a:ea typeface="+mj-ea"/>
              </a:rPr>
              <a:t>1.</a:t>
            </a:r>
            <a:r>
              <a:rPr lang="zh-CN" altLang="en-US" sz="2400" b="1" dirty="0">
                <a:latin typeface="+mj-lt"/>
                <a:ea typeface="+mj-ea"/>
              </a:rPr>
              <a:t>已知△</a:t>
            </a:r>
            <a:r>
              <a:rPr lang="zh-CN" altLang="en-US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（1）若∠</a:t>
            </a:r>
            <a:r>
              <a:rPr lang="zh-CN" altLang="en-US" sz="2400" b="1" i="1" dirty="0">
                <a:latin typeface="+mj-lt"/>
                <a:ea typeface="+mj-ea"/>
              </a:rPr>
              <a:t>B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dirty="0">
                <a:latin typeface="+mj-lt"/>
                <a:ea typeface="+mj-ea"/>
              </a:rPr>
              <a:t>3∠</a:t>
            </a:r>
            <a:r>
              <a:rPr lang="zh-CN" altLang="en-US" sz="2400" b="1" i="1" dirty="0">
                <a:latin typeface="+mj-lt"/>
                <a:ea typeface="+mj-ea"/>
              </a:rPr>
              <a:t>A</a:t>
            </a:r>
            <a:r>
              <a:rPr lang="zh-CN" altLang="en-US" sz="2400" b="1" dirty="0">
                <a:latin typeface="+mj-lt"/>
                <a:ea typeface="+mj-ea"/>
              </a:rPr>
              <a:t>，∠</a:t>
            </a:r>
            <a:r>
              <a:rPr lang="zh-CN" altLang="en-US" sz="2400" b="1" i="1" dirty="0">
                <a:latin typeface="+mj-lt"/>
                <a:ea typeface="+mj-ea"/>
              </a:rPr>
              <a:t>C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dirty="0">
                <a:latin typeface="+mj-lt"/>
                <a:ea typeface="+mj-ea"/>
              </a:rPr>
              <a:t>5∠</a:t>
            </a:r>
            <a:r>
              <a:rPr lang="zh-CN" altLang="en-US" sz="2400" b="1" i="1" dirty="0">
                <a:latin typeface="+mj-lt"/>
                <a:ea typeface="+mj-ea"/>
              </a:rPr>
              <a:t>A</a:t>
            </a:r>
            <a:r>
              <a:rPr lang="zh-CN" altLang="en-US" sz="2400" b="1" dirty="0">
                <a:latin typeface="+mj-lt"/>
                <a:ea typeface="+mj-ea"/>
              </a:rPr>
              <a:t>，则∠</a:t>
            </a:r>
            <a:r>
              <a:rPr lang="zh-CN" altLang="en-US" sz="2400" b="1" i="1" dirty="0">
                <a:latin typeface="+mj-lt"/>
                <a:ea typeface="+mj-ea"/>
              </a:rPr>
              <a:t>A</a:t>
            </a:r>
            <a:r>
              <a:rPr lang="zh-CN" altLang="en-US" sz="2400" b="1" dirty="0">
                <a:latin typeface="+mj-lt"/>
                <a:ea typeface="+mj-ea"/>
              </a:rPr>
              <a:t>的度数是</a:t>
            </a:r>
            <a:r>
              <a:rPr lang="en-US" altLang="zh-CN" sz="2400" b="1" dirty="0">
                <a:latin typeface="+mj-lt"/>
                <a:ea typeface="+mj-ea"/>
              </a:rPr>
              <a:t>______</a:t>
            </a:r>
            <a:r>
              <a:rPr lang="zh-CN" altLang="en-US" sz="2400" b="1" dirty="0">
                <a:latin typeface="+mj-lt"/>
                <a:ea typeface="+mj-ea"/>
              </a:rPr>
              <a:t>；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（2）若∠</a:t>
            </a:r>
            <a:r>
              <a:rPr lang="zh-CN" altLang="en-US" sz="2400" b="1" i="1" dirty="0">
                <a:latin typeface="+mj-lt"/>
                <a:ea typeface="+mj-ea"/>
              </a:rPr>
              <a:t>A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dirty="0">
                <a:latin typeface="+mj-lt"/>
                <a:ea typeface="+mj-ea"/>
              </a:rPr>
              <a:t>55°，∠</a:t>
            </a:r>
            <a:r>
              <a:rPr lang="zh-CN" altLang="en-US" sz="2400" b="1" i="1" dirty="0">
                <a:latin typeface="+mj-lt"/>
                <a:ea typeface="+mj-ea"/>
              </a:rPr>
              <a:t>B</a:t>
            </a:r>
            <a:r>
              <a:rPr lang="zh-CN" altLang="en-US" sz="2400" b="1" dirty="0">
                <a:latin typeface="+mj-lt"/>
                <a:ea typeface="+mj-ea"/>
              </a:rPr>
              <a:t>比∠</a:t>
            </a:r>
            <a:r>
              <a:rPr lang="zh-CN" altLang="en-US" sz="2400" b="1" i="1" dirty="0">
                <a:latin typeface="+mj-lt"/>
                <a:ea typeface="+mj-ea"/>
              </a:rPr>
              <a:t>C</a:t>
            </a:r>
            <a:r>
              <a:rPr lang="zh-CN" altLang="en-US" sz="2400" b="1" dirty="0">
                <a:latin typeface="+mj-lt"/>
                <a:ea typeface="+mj-ea"/>
              </a:rPr>
              <a:t>大25°，则∠</a:t>
            </a:r>
            <a:r>
              <a:rPr lang="zh-CN" altLang="en-US" sz="2400" b="1" i="1" dirty="0">
                <a:latin typeface="+mj-lt"/>
                <a:ea typeface="+mj-ea"/>
              </a:rPr>
              <a:t>B</a:t>
            </a:r>
            <a:r>
              <a:rPr lang="zh-CN" altLang="en-US" sz="2400" b="1" dirty="0">
                <a:latin typeface="+mj-lt"/>
                <a:ea typeface="+mj-ea"/>
              </a:rPr>
              <a:t>的度数是</a:t>
            </a:r>
            <a:r>
              <a:rPr lang="en-US" altLang="zh-CN" sz="2400" b="1" dirty="0">
                <a:latin typeface="+mj-lt"/>
                <a:ea typeface="+mj-ea"/>
              </a:rPr>
              <a:t>______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71800" y="2696393"/>
            <a:ext cx="3058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∠</a:t>
            </a:r>
            <a:r>
              <a:rPr lang="en-US" altLang="zh-CN" sz="2400" b="1" i="1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+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∠</a:t>
            </a:r>
            <a:r>
              <a:rPr lang="en-US" altLang="zh-CN" sz="2400" b="1" i="1" dirty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+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∠</a:t>
            </a:r>
            <a:r>
              <a:rPr lang="en-US" altLang="zh-CN" sz="2400" b="1" i="1" dirty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=180°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091" y="3291819"/>
            <a:ext cx="4104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</a:rPr>
              <a:t>1</a:t>
            </a:r>
            <a:r>
              <a:rPr lang="zh-CN" altLang="en-US" sz="2400" b="1" dirty="0">
                <a:solidFill>
                  <a:srgbClr val="0033CC"/>
                </a:solidFill>
              </a:rPr>
              <a:t>）∠</a:t>
            </a:r>
            <a:r>
              <a:rPr lang="en-US" altLang="zh-CN" sz="2400" b="1" i="1" dirty="0">
                <a:solidFill>
                  <a:srgbClr val="0033CC"/>
                </a:solidFill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</a:rPr>
              <a:t>+3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</a:rPr>
              <a:t>+5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</a:rPr>
              <a:t>=180°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910" y="3887245"/>
            <a:ext cx="1798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0033CC"/>
                </a:solidFill>
              </a:rPr>
              <a:t>9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</a:rPr>
              <a:t>=180°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92280" y="1390005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20°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20244" y="3291819"/>
            <a:ext cx="4876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</a:rPr>
              <a:t>2</a:t>
            </a:r>
            <a:r>
              <a:rPr lang="zh-CN" altLang="en-US" sz="2400" b="1" dirty="0">
                <a:solidFill>
                  <a:srgbClr val="0033CC"/>
                </a:solidFill>
              </a:rPr>
              <a:t>）</a:t>
            </a:r>
            <a:r>
              <a:rPr lang="en-US" altLang="zh-CN" sz="2400" b="1" dirty="0">
                <a:solidFill>
                  <a:srgbClr val="0033CC"/>
                </a:solidFill>
              </a:rPr>
              <a:t>55°+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</a:rPr>
              <a:t>+(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0033CC"/>
                </a:solidFill>
              </a:rPr>
              <a:t>25°)=180°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76056" y="3887245"/>
            <a:ext cx="26933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0033CC"/>
                </a:solidFill>
              </a:rPr>
              <a:t>2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</a:rPr>
              <a:t>+30°=180°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76056" y="4482671"/>
            <a:ext cx="1798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0033CC"/>
                </a:solidFill>
              </a:rPr>
              <a:t>2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</a:rPr>
              <a:t>=150°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68265" y="1933033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75°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251520" y="2571751"/>
            <a:ext cx="8755389" cy="2372586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4241100" y="3232047"/>
            <a:ext cx="0" cy="171228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7544" y="166358"/>
            <a:ext cx="7956884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2.</a:t>
            </a:r>
            <a:r>
              <a:rPr lang="zh-CN" altLang="en-US" sz="2400" b="1" dirty="0">
                <a:latin typeface="+mj-lt"/>
                <a:ea typeface="+mj-ea"/>
              </a:rPr>
              <a:t>如图，在△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中，∠</a:t>
            </a:r>
            <a:r>
              <a:rPr lang="en-US" altLang="zh-CN" sz="2400" b="1" i="1" dirty="0">
                <a:latin typeface="+mj-lt"/>
                <a:ea typeface="+mj-ea"/>
              </a:rPr>
              <a:t>ACB</a:t>
            </a:r>
            <a:r>
              <a:rPr lang="en-US" altLang="zh-CN" sz="2400" b="1" dirty="0">
                <a:latin typeface="+mj-lt"/>
                <a:ea typeface="+mj-ea"/>
              </a:rPr>
              <a:t>=90°</a:t>
            </a:r>
            <a:r>
              <a:rPr lang="zh-CN" altLang="en-US" sz="2400" b="1" dirty="0">
                <a:latin typeface="+mj-lt"/>
                <a:ea typeface="+mj-ea"/>
              </a:rPr>
              <a:t>，将△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沿</a:t>
            </a:r>
            <a:r>
              <a:rPr lang="en-US" altLang="zh-CN" sz="2400" b="1" i="1" dirty="0">
                <a:latin typeface="+mj-lt"/>
                <a:ea typeface="+mj-ea"/>
              </a:rPr>
              <a:t>CD</a:t>
            </a:r>
            <a:r>
              <a:rPr lang="zh-CN" altLang="en-US" sz="2400" b="1" dirty="0">
                <a:latin typeface="+mj-lt"/>
                <a:ea typeface="+mj-ea"/>
              </a:rPr>
              <a:t>折叠，使点</a:t>
            </a:r>
            <a:r>
              <a:rPr lang="en-US" altLang="zh-CN" sz="2400" b="1" i="1" dirty="0">
                <a:latin typeface="+mj-lt"/>
                <a:ea typeface="+mj-ea"/>
              </a:rPr>
              <a:t>B</a:t>
            </a:r>
            <a:r>
              <a:rPr lang="zh-CN" altLang="en-US" sz="2400" b="1" dirty="0">
                <a:latin typeface="+mj-lt"/>
                <a:ea typeface="+mj-ea"/>
              </a:rPr>
              <a:t>恰好落在边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上的点</a:t>
            </a:r>
            <a:r>
              <a:rPr lang="en-US" altLang="zh-CN" sz="2400" b="1" i="1" dirty="0">
                <a:latin typeface="+mj-lt"/>
                <a:ea typeface="+mj-ea"/>
              </a:rPr>
              <a:t>E</a:t>
            </a:r>
            <a:r>
              <a:rPr lang="zh-CN" altLang="en-US" sz="2400" b="1" dirty="0">
                <a:latin typeface="+mj-lt"/>
                <a:ea typeface="+mj-ea"/>
              </a:rPr>
              <a:t>处。若∠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en-US" altLang="zh-CN" sz="2400" b="1" dirty="0">
                <a:latin typeface="+mj-lt"/>
                <a:ea typeface="+mj-ea"/>
              </a:rPr>
              <a:t>=24°</a:t>
            </a:r>
            <a:r>
              <a:rPr lang="zh-CN" altLang="en-US" sz="2400" b="1" dirty="0">
                <a:latin typeface="+mj-lt"/>
                <a:ea typeface="+mj-ea"/>
              </a:rPr>
              <a:t>，则∠</a:t>
            </a:r>
            <a:r>
              <a:rPr lang="en-US" altLang="zh-CN" sz="2400" b="1" i="1" dirty="0">
                <a:latin typeface="+mj-lt"/>
                <a:ea typeface="+mj-ea"/>
              </a:rPr>
              <a:t>EDC</a:t>
            </a:r>
            <a:r>
              <a:rPr lang="zh-CN" altLang="en-US" sz="2400" b="1" dirty="0">
                <a:latin typeface="+mj-lt"/>
                <a:ea typeface="+mj-ea"/>
              </a:rPr>
              <a:t>的度数为</a:t>
            </a:r>
            <a:r>
              <a:rPr lang="en-US" altLang="zh-CN" sz="2400" b="1" dirty="0">
                <a:latin typeface="+mj-lt"/>
                <a:ea typeface="+mj-ea"/>
              </a:rPr>
              <a:t>______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6506" y="1126989"/>
            <a:ext cx="3204916" cy="164413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8119" y="1487965"/>
            <a:ext cx="3433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ACB</a:t>
            </a:r>
            <a:r>
              <a:rPr lang="en-US" altLang="zh-CN" sz="2400" b="1" dirty="0">
                <a:solidFill>
                  <a:srgbClr val="0033CC"/>
                </a:solidFill>
              </a:rPr>
              <a:t>=180°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52834" y="1053933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69°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4463" y="2320407"/>
            <a:ext cx="2180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</a:rPr>
              <a:t>=90°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11" name="箭头: 下 10"/>
          <p:cNvSpPr/>
          <p:nvPr/>
        </p:nvSpPr>
        <p:spPr>
          <a:xfrm>
            <a:off x="1820631" y="1956445"/>
            <a:ext cx="217107" cy="389401"/>
          </a:xfrm>
          <a:prstGeom prst="down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70610" y="1896875"/>
            <a:ext cx="19014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∠</a:t>
            </a:r>
            <a:r>
              <a:rPr lang="en-US" altLang="zh-CN" sz="2400" b="1" i="1" dirty="0">
                <a:solidFill>
                  <a:schemeClr val="accent6">
                    <a:lumMod val="75000"/>
                  </a:schemeClr>
                </a:solidFill>
              </a:rPr>
              <a:t>ACB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=90°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箭头: 下 12"/>
          <p:cNvSpPr/>
          <p:nvPr/>
        </p:nvSpPr>
        <p:spPr>
          <a:xfrm>
            <a:off x="1822807" y="2759128"/>
            <a:ext cx="217107" cy="389401"/>
          </a:xfrm>
          <a:prstGeom prst="down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972786" y="2699558"/>
            <a:ext cx="1491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∠</a:t>
            </a:r>
            <a:r>
              <a:rPr lang="en-US" altLang="zh-CN" sz="2400" b="1" i="1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=24°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92181" y="3157254"/>
            <a:ext cx="1491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</a:rPr>
              <a:t>=66°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30603" y="3520619"/>
            <a:ext cx="23545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△</a:t>
            </a:r>
            <a:r>
              <a:rPr lang="en-US" altLang="zh-CN" sz="2400" b="1" i="1" dirty="0">
                <a:solidFill>
                  <a:schemeClr val="accent6">
                    <a:lumMod val="75000"/>
                  </a:schemeClr>
                </a:solidFill>
              </a:rPr>
              <a:t>BDC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≌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△</a:t>
            </a:r>
            <a:r>
              <a:rPr lang="en-US" altLang="zh-CN" sz="2400" b="1" i="1" dirty="0">
                <a:solidFill>
                  <a:schemeClr val="accent6">
                    <a:lumMod val="75000"/>
                  </a:schemeClr>
                </a:solidFill>
              </a:rPr>
              <a:t>EDC</a:t>
            </a:r>
            <a:endParaRPr lang="zh-CN" altLang="en-US" sz="2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箭头: 下 16"/>
          <p:cNvSpPr/>
          <p:nvPr/>
        </p:nvSpPr>
        <p:spPr>
          <a:xfrm>
            <a:off x="1828257" y="3604700"/>
            <a:ext cx="217107" cy="389401"/>
          </a:xfrm>
          <a:prstGeom prst="down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40462" y="3958090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DEC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</a:rPr>
              <a:t>=66°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32037" y="3144303"/>
            <a:ext cx="23545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△</a:t>
            </a:r>
            <a:r>
              <a:rPr lang="en-US" altLang="zh-CN" sz="2400" b="1" i="1" dirty="0">
                <a:solidFill>
                  <a:srgbClr val="0033CC"/>
                </a:solidFill>
              </a:rPr>
              <a:t>BDC</a:t>
            </a: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≌</a:t>
            </a:r>
            <a:r>
              <a:rPr lang="zh-CN" altLang="en-US" sz="2400" b="1" dirty="0">
                <a:solidFill>
                  <a:srgbClr val="0033CC"/>
                </a:solidFill>
              </a:rPr>
              <a:t>△</a:t>
            </a:r>
            <a:r>
              <a:rPr lang="en-US" altLang="zh-CN" sz="2400" b="1" i="1" dirty="0">
                <a:solidFill>
                  <a:srgbClr val="0033CC"/>
                </a:solidFill>
              </a:rPr>
              <a:t>EDC</a:t>
            </a:r>
            <a:endParaRPr lang="zh-CN" altLang="en-US" sz="2400" b="1" i="1" dirty="0">
              <a:solidFill>
                <a:srgbClr val="0033CC"/>
              </a:solidFill>
            </a:endParaRPr>
          </a:p>
        </p:txBody>
      </p:sp>
      <p:sp>
        <p:nvSpPr>
          <p:cNvPr id="20" name="箭头: 下 19"/>
          <p:cNvSpPr/>
          <p:nvPr/>
        </p:nvSpPr>
        <p:spPr>
          <a:xfrm>
            <a:off x="5984355" y="3620435"/>
            <a:ext cx="217107" cy="389401"/>
          </a:xfrm>
          <a:prstGeom prst="down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134334" y="3520619"/>
            <a:ext cx="19014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∠</a:t>
            </a:r>
            <a:r>
              <a:rPr lang="en-US" altLang="zh-CN" sz="2400" b="1" i="1" dirty="0">
                <a:solidFill>
                  <a:schemeClr val="accent6">
                    <a:lumMod val="75000"/>
                  </a:schemeClr>
                </a:solidFill>
              </a:rPr>
              <a:t>ACB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=90°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30578" y="3958090"/>
            <a:ext cx="30364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BCD</a:t>
            </a:r>
            <a:r>
              <a:rPr lang="en-US" altLang="zh-CN" sz="2400" b="1" dirty="0">
                <a:solidFill>
                  <a:srgbClr val="0033CC"/>
                </a:solidFill>
              </a:rPr>
              <a:t>=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ECD</a:t>
            </a:r>
            <a:r>
              <a:rPr lang="en-US" altLang="zh-CN" sz="2400" b="1" dirty="0">
                <a:solidFill>
                  <a:srgbClr val="0033CC"/>
                </a:solidFill>
              </a:rPr>
              <a:t>=45°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25" name="左大括号 24"/>
          <p:cNvSpPr/>
          <p:nvPr/>
        </p:nvSpPr>
        <p:spPr>
          <a:xfrm rot="16200000">
            <a:off x="3890959" y="1976004"/>
            <a:ext cx="281964" cy="5112569"/>
          </a:xfrm>
          <a:prstGeom prst="leftBrace">
            <a:avLst>
              <a:gd name="adj1" fmla="val 43465"/>
              <a:gd name="adj2" fmla="val 50000"/>
            </a:avLst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691680" y="4645909"/>
            <a:ext cx="5214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EDC</a:t>
            </a:r>
            <a:r>
              <a:rPr lang="en-US" altLang="zh-CN" sz="2400" b="1" dirty="0">
                <a:solidFill>
                  <a:srgbClr val="0033CC"/>
                </a:solidFill>
              </a:rPr>
              <a:t>=180°</a:t>
            </a:r>
            <a:r>
              <a:rPr lang="en-US" altLang="zh-CN" sz="2400" b="1" dirty="0">
                <a:solidFill>
                  <a:srgbClr val="0033CC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DEC</a:t>
            </a:r>
            <a:r>
              <a:rPr lang="en-US" altLang="zh-CN" sz="2400" b="1" dirty="0">
                <a:solidFill>
                  <a:srgbClr val="0033CC"/>
                </a:solidFill>
              </a:rPr>
              <a:t> </a:t>
            </a:r>
            <a:r>
              <a:rPr lang="en-US" altLang="zh-CN" sz="2400" b="1" dirty="0">
                <a:solidFill>
                  <a:srgbClr val="0033CC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0033CC"/>
                </a:solidFill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</a:rPr>
              <a:t>ECD </a:t>
            </a:r>
            <a:r>
              <a:rPr lang="en-US" altLang="zh-CN" sz="2400" b="1" dirty="0">
                <a:solidFill>
                  <a:srgbClr val="0033CC"/>
                </a:solidFill>
              </a:rPr>
              <a:t>=69°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/>
      <p:bldP spid="13" grpId="0" animBg="1"/>
      <p:bldP spid="14" grpId="0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5" grpId="0" animBg="1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56176" y="1319480"/>
            <a:ext cx="2697163" cy="2027859"/>
            <a:chOff x="4457362" y="2017091"/>
            <a:chExt cx="2697163" cy="2027859"/>
          </a:xfrm>
        </p:grpSpPr>
        <p:sp>
          <p:nvSpPr>
            <p:cNvPr id="5" name="等腰三角形 4"/>
            <p:cNvSpPr/>
            <p:nvPr/>
          </p:nvSpPr>
          <p:spPr>
            <a:xfrm>
              <a:off x="4809787" y="2571750"/>
              <a:ext cx="1984375" cy="1314450"/>
            </a:xfrm>
            <a:prstGeom prst="triangle">
              <a:avLst>
                <a:gd name="adj" fmla="val 70819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6" name="直接连接符 5"/>
            <p:cNvCxnSpPr>
              <a:stCxn id="5" idx="1"/>
              <a:endCxn id="5" idx="5"/>
            </p:cNvCxnSpPr>
            <p:nvPr/>
          </p:nvCxnSpPr>
          <p:spPr>
            <a:xfrm>
              <a:off x="5513050" y="3228975"/>
              <a:ext cx="99218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6040719" y="2017091"/>
              <a:ext cx="406400" cy="579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i="1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b="1" i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457362" y="3465513"/>
              <a:ext cx="406400" cy="579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i="1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400" b="1" i="1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6746537" y="3452813"/>
              <a:ext cx="407988" cy="579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i="1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2400" b="1" i="1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5152687" y="2795588"/>
              <a:ext cx="407988" cy="581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i="1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2400" b="1" i="1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>
              <a:spLocks noChangeArrowheads="1"/>
            </p:cNvSpPr>
            <p:nvPr/>
          </p:nvSpPr>
          <p:spPr bwMode="auto">
            <a:xfrm>
              <a:off x="6495712" y="2795588"/>
              <a:ext cx="406400" cy="581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i="1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  <a:endParaRPr lang="zh-CN" altLang="en-US" sz="2400" b="1" i="1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45023" y="2089045"/>
            <a:ext cx="5915209" cy="2092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sz="2400" b="1" dirty="0" err="1">
                <a:solidFill>
                  <a:srgbClr val="FF0000"/>
                </a:solidFill>
                <a:latin typeface="+mj-lt"/>
                <a:ea typeface="+mn-ea"/>
              </a:rPr>
              <a:t>证明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：</a:t>
            </a:r>
            <a:r>
              <a:rPr sz="2400" b="1" dirty="0">
                <a:solidFill>
                  <a:srgbClr val="FF0000"/>
                </a:solidFill>
                <a:latin typeface="+mj-lt"/>
                <a:ea typeface="+mn-ea"/>
              </a:rPr>
              <a:t>∵</a:t>
            </a:r>
            <a:r>
              <a:rPr sz="2400" b="1" i="1" dirty="0">
                <a:solidFill>
                  <a:srgbClr val="FF0000"/>
                </a:solidFill>
                <a:latin typeface="+mj-lt"/>
                <a:ea typeface="+mn-ea"/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//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sz="2400" b="1" i="1" dirty="0">
                <a:solidFill>
                  <a:srgbClr val="FF0000"/>
                </a:solidFill>
                <a:latin typeface="+mj-lt"/>
                <a:ea typeface="+mn-ea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sz="2400" b="1" dirty="0">
                <a:solidFill>
                  <a:srgbClr val="FF0000"/>
                </a:solidFill>
                <a:latin typeface="+mj-lt"/>
                <a:ea typeface="+mn-ea"/>
              </a:rPr>
              <a:t>∴∠</a:t>
            </a:r>
            <a:r>
              <a:rPr sz="2400" b="1" i="1" dirty="0">
                <a:solidFill>
                  <a:srgbClr val="FF0000"/>
                </a:solidFill>
                <a:latin typeface="+mj-lt"/>
                <a:ea typeface="+mn-ea"/>
              </a:rPr>
              <a:t>AED</a:t>
            </a:r>
            <a:r>
              <a:rPr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sz="2400" b="1" dirty="0">
                <a:solidFill>
                  <a:srgbClr val="FF0000"/>
                </a:solidFill>
                <a:latin typeface="+mj-lt"/>
                <a:ea typeface="+mn-ea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+mj-lt"/>
                <a:ea typeface="+mn-ea"/>
              </a:rPr>
              <a:t>C</a:t>
            </a:r>
            <a:r>
              <a:rPr sz="2400" b="1" dirty="0">
                <a:solidFill>
                  <a:srgbClr val="FF0000"/>
                </a:solidFill>
                <a:latin typeface="+mj-lt"/>
                <a:ea typeface="+mn-ea"/>
              </a:rPr>
              <a:t>=70°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sz="2400" b="1" dirty="0">
                <a:solidFill>
                  <a:srgbClr val="FF0000"/>
                </a:solidFill>
                <a:latin typeface="+mj-lt"/>
                <a:ea typeface="+mn-ea"/>
              </a:rPr>
              <a:t>又∵</a:t>
            </a:r>
            <a:r>
              <a:rPr lang="en-US" sz="2400" b="1" dirty="0">
                <a:solidFill>
                  <a:srgbClr val="FF0000"/>
                </a:solidFill>
                <a:latin typeface="+mj-lt"/>
                <a:ea typeface="+mn-ea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+mj-lt"/>
                <a:ea typeface="+mn-ea"/>
              </a:rPr>
              <a:t>A</a:t>
            </a:r>
            <a:r>
              <a:rPr sz="2400" b="1" dirty="0">
                <a:solidFill>
                  <a:srgbClr val="FF0000"/>
                </a:solidFill>
                <a:latin typeface="+mj-lt"/>
                <a:ea typeface="+mn-ea"/>
              </a:rPr>
              <a:t>=60°</a:t>
            </a:r>
            <a:r>
              <a:rPr lang="zh-CN" sz="24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sz="2400" b="1" dirty="0">
                <a:solidFill>
                  <a:srgbClr val="FF0000"/>
                </a:solidFill>
                <a:latin typeface="+mj-lt"/>
                <a:ea typeface="+mn-ea"/>
              </a:rPr>
              <a:t>∴</a:t>
            </a:r>
            <a:r>
              <a:rPr sz="2400" b="1" dirty="0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j-lt"/>
                <a:ea typeface="+mn-ea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+mj-lt"/>
                <a:ea typeface="+mn-ea"/>
              </a:rPr>
              <a:t>ADE</a:t>
            </a:r>
            <a:r>
              <a:rPr sz="2400" b="1" dirty="0">
                <a:solidFill>
                  <a:srgbClr val="FF0000"/>
                </a:solidFill>
                <a:latin typeface="+mj-lt"/>
                <a:ea typeface="+mn-ea"/>
              </a:rPr>
              <a:t>=180°</a:t>
            </a:r>
            <a:r>
              <a:rPr lang="zh-CN" sz="2400" b="1" dirty="0">
                <a:solidFill>
                  <a:srgbClr val="FF0000"/>
                </a:solidFill>
                <a:latin typeface="+mj-lt"/>
                <a:ea typeface="+mn-ea"/>
                <a:sym typeface="+mn-ea"/>
              </a:rPr>
              <a:t>－</a:t>
            </a:r>
            <a:r>
              <a:rPr sz="2400" b="1" dirty="0">
                <a:solidFill>
                  <a:srgbClr val="FF0000"/>
                </a:solidFill>
                <a:latin typeface="+mj-lt"/>
                <a:ea typeface="+mn-ea"/>
              </a:rPr>
              <a:t>70°</a:t>
            </a:r>
            <a:r>
              <a:rPr lang="zh-CN" sz="2400" b="1" dirty="0">
                <a:solidFill>
                  <a:srgbClr val="FF0000"/>
                </a:solidFill>
                <a:latin typeface="+mj-lt"/>
                <a:ea typeface="+mn-ea"/>
              </a:rPr>
              <a:t>－</a:t>
            </a:r>
            <a:r>
              <a:rPr sz="2400" b="1" dirty="0">
                <a:solidFill>
                  <a:srgbClr val="FF0000"/>
                </a:solidFill>
                <a:latin typeface="+mj-lt"/>
                <a:ea typeface="+mn-ea"/>
              </a:rPr>
              <a:t>60°=50°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sz="24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68144" y="120858"/>
            <a:ext cx="3093085" cy="370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P4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7544" y="441683"/>
            <a:ext cx="7956884" cy="1420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+mj-lt"/>
                <a:ea typeface="+mj-ea"/>
              </a:rPr>
              <a:t>3. </a:t>
            </a:r>
            <a:r>
              <a:rPr lang="zh-CN" altLang="en-US" sz="2400" b="1" dirty="0">
                <a:ea typeface="黑体" panose="02010609060101010101" pitchFamily="49" charset="-122"/>
              </a:rPr>
              <a:t>已知：如图，在</a:t>
            </a:r>
            <a:r>
              <a:rPr lang="zh-CN" altLang="en-US" sz="2400" b="1" dirty="0">
                <a:latin typeface="+mn-ea"/>
                <a:ea typeface="+mn-ea"/>
              </a:rPr>
              <a:t>△</a:t>
            </a:r>
            <a:r>
              <a:rPr lang="en-US" altLang="zh-CN" sz="2400" b="1" i="1" dirty="0"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ea typeface="黑体" panose="02010609060101010101" pitchFamily="49" charset="-122"/>
              </a:rPr>
              <a:t>中，∠</a:t>
            </a:r>
            <a:r>
              <a:rPr lang="en-US" altLang="zh-CN" sz="2400" b="1" i="1" dirty="0"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ea typeface="黑体" panose="02010609060101010101" pitchFamily="49" charset="-122"/>
              </a:rPr>
              <a:t>=60°</a:t>
            </a:r>
            <a:r>
              <a:rPr lang="zh-CN" altLang="en-US" sz="2400" b="1" dirty="0">
                <a:ea typeface="黑体" panose="02010609060101010101" pitchFamily="49" charset="-122"/>
              </a:rPr>
              <a:t>，∠</a:t>
            </a:r>
            <a:r>
              <a:rPr lang="en-US" altLang="zh-CN" sz="2400" b="1" i="1" dirty="0"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ea typeface="黑体" panose="02010609060101010101" pitchFamily="49" charset="-122"/>
              </a:rPr>
              <a:t>=70°</a:t>
            </a:r>
            <a:r>
              <a:rPr lang="zh-CN" altLang="en-US" sz="2400" b="1" dirty="0">
                <a:ea typeface="黑体" panose="02010609060101010101" pitchFamily="49" charset="-122"/>
              </a:rPr>
              <a:t>，点</a:t>
            </a:r>
            <a:r>
              <a:rPr lang="en-US" altLang="zh-CN" sz="2400" b="1" i="1" dirty="0"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ea typeface="黑体" panose="02010609060101010101" pitchFamily="49" charset="-122"/>
              </a:rPr>
              <a:t>分别在边</a:t>
            </a:r>
            <a:r>
              <a:rPr lang="en-US" altLang="zh-CN" sz="2400" b="1" i="1" dirty="0"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ea typeface="黑体" panose="02010609060101010101" pitchFamily="49" charset="-122"/>
              </a:rPr>
              <a:t>和</a:t>
            </a:r>
            <a:r>
              <a:rPr lang="en-US" altLang="zh-CN" sz="2400" b="1" i="1" dirty="0">
                <a:ea typeface="黑体" panose="02010609060101010101" pitchFamily="49" charset="-122"/>
              </a:rPr>
              <a:t>AC</a:t>
            </a:r>
            <a:r>
              <a:rPr lang="zh-CN" altLang="en-US" sz="2400" b="1" dirty="0">
                <a:ea typeface="黑体" panose="02010609060101010101" pitchFamily="49" charset="-122"/>
              </a:rPr>
              <a:t>上，且</a:t>
            </a:r>
            <a:r>
              <a:rPr lang="en-US" altLang="zh-CN" sz="2400" b="1" i="1" dirty="0">
                <a:ea typeface="黑体" panose="02010609060101010101" pitchFamily="49" charset="-122"/>
              </a:rPr>
              <a:t>DE //</a:t>
            </a:r>
            <a:r>
              <a:rPr lang="en-US" altLang="zh-CN" sz="2400" b="1" dirty="0"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ea typeface="黑体" panose="02010609060101010101" pitchFamily="49" charset="-122"/>
              </a:rPr>
              <a:t>BC</a:t>
            </a:r>
            <a:r>
              <a:rPr lang="zh-CN" altLang="en-US" sz="2400" b="1" dirty="0">
                <a:ea typeface="黑体" panose="02010609060101010101" pitchFamily="49" charset="-122"/>
              </a:rPr>
              <a:t>。</a:t>
            </a:r>
            <a:endParaRPr lang="en-US" altLang="zh-CN" sz="2400" b="1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ea typeface="黑体" panose="02010609060101010101" pitchFamily="49" charset="-122"/>
              </a:rPr>
              <a:t>求证：∠</a:t>
            </a:r>
            <a:r>
              <a:rPr lang="en-US" altLang="zh-CN" sz="2400" b="1" i="1" dirty="0">
                <a:ea typeface="黑体" panose="02010609060101010101" pitchFamily="49" charset="-122"/>
              </a:rPr>
              <a:t>ADE</a:t>
            </a:r>
            <a:r>
              <a:rPr lang="en-US" altLang="zh-CN" sz="2400" b="1" dirty="0">
                <a:ea typeface="黑体" panose="02010609060101010101" pitchFamily="49" charset="-122"/>
              </a:rPr>
              <a:t>=50°</a:t>
            </a:r>
            <a:r>
              <a:rPr lang="zh-CN" altLang="en-US" sz="2400" b="1" dirty="0">
                <a:ea typeface="黑体" panose="02010609060101010101" pitchFamily="49" charset="-122"/>
              </a:rPr>
              <a:t>。</a:t>
            </a:r>
            <a:endParaRPr lang="zh-CN" altLang="en-US" sz="24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70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P4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2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441683"/>
            <a:ext cx="7956884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4. </a:t>
            </a:r>
            <a:r>
              <a:rPr lang="zh-CN" altLang="en-US" sz="2400" b="1" dirty="0">
                <a:latin typeface="+mj-lt"/>
                <a:ea typeface="+mj-ea"/>
              </a:rPr>
              <a:t>如图，在△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中，已知∠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en-US" altLang="zh-CN" sz="2400" b="1" dirty="0">
                <a:latin typeface="+mj-lt"/>
                <a:ea typeface="+mj-ea"/>
              </a:rPr>
              <a:t>=50°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BD</a:t>
            </a:r>
            <a:r>
              <a:rPr lang="zh-CN" altLang="en-US" sz="2400" b="1" dirty="0">
                <a:latin typeface="+mj-lt"/>
                <a:ea typeface="+mj-ea"/>
              </a:rPr>
              <a:t>与</a:t>
            </a:r>
            <a:r>
              <a:rPr lang="en-US" altLang="zh-CN" sz="2400" b="1" i="1" dirty="0">
                <a:latin typeface="+mj-lt"/>
                <a:ea typeface="+mj-ea"/>
              </a:rPr>
              <a:t>CE</a:t>
            </a:r>
            <a:r>
              <a:rPr lang="zh-CN" altLang="en-US" sz="2400" b="1" dirty="0">
                <a:latin typeface="+mj-lt"/>
                <a:ea typeface="+mj-ea"/>
              </a:rPr>
              <a:t>是△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的高，点</a:t>
            </a:r>
            <a:r>
              <a:rPr lang="en-US" altLang="zh-CN" sz="2400" b="1" i="1" dirty="0">
                <a:latin typeface="+mj-lt"/>
                <a:ea typeface="+mj-ea"/>
              </a:rPr>
              <a:t>O</a:t>
            </a:r>
            <a:r>
              <a:rPr lang="zh-CN" altLang="en-US" sz="2400" b="1" dirty="0">
                <a:latin typeface="+mj-lt"/>
                <a:ea typeface="+mj-ea"/>
              </a:rPr>
              <a:t>是它们的交点，求∠</a:t>
            </a:r>
            <a:r>
              <a:rPr lang="en-US" altLang="zh-CN" sz="2400" b="1" i="1" dirty="0">
                <a:latin typeface="+mj-lt"/>
                <a:ea typeface="+mj-ea"/>
              </a:rPr>
              <a:t>ABD</a:t>
            </a:r>
            <a:r>
              <a:rPr lang="zh-CN" altLang="en-US" sz="2400" b="1" dirty="0">
                <a:latin typeface="+mj-lt"/>
                <a:ea typeface="+mj-ea"/>
              </a:rPr>
              <a:t>，∠</a:t>
            </a:r>
            <a:r>
              <a:rPr lang="en-US" altLang="zh-CN" sz="2400" b="1" i="1" dirty="0">
                <a:latin typeface="+mj-lt"/>
                <a:ea typeface="+mj-ea"/>
              </a:rPr>
              <a:t>COD</a:t>
            </a:r>
            <a:r>
              <a:rPr lang="zh-CN" altLang="en-US" sz="2400" b="1" dirty="0">
                <a:latin typeface="+mj-lt"/>
                <a:ea typeface="+mj-ea"/>
              </a:rPr>
              <a:t>的度数。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0232" y="1653591"/>
            <a:ext cx="2118386" cy="220441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3852" y="1356708"/>
            <a:ext cx="6488430" cy="3743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解：∵</a:t>
            </a:r>
            <a:r>
              <a:rPr lang="en-US" altLang="zh-CN" sz="2400" b="1" i="1" dirty="0">
                <a:solidFill>
                  <a:srgbClr val="FF0000"/>
                </a:solidFill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</a:rPr>
              <a:t>与</a:t>
            </a:r>
            <a:r>
              <a:rPr lang="en-US" altLang="zh-CN" sz="2400" b="1" i="1" dirty="0">
                <a:solidFill>
                  <a:srgbClr val="FF0000"/>
                </a:solidFill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的高，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ADB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CDB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AEC</a:t>
            </a:r>
            <a:r>
              <a:rPr lang="en-US" altLang="zh-CN" sz="2400" b="1" dirty="0">
                <a:solidFill>
                  <a:srgbClr val="FF0000"/>
                </a:solidFill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</a:rPr>
              <a:t>中，∠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ADB</a:t>
            </a:r>
            <a:r>
              <a:rPr lang="en-US" altLang="zh-CN" sz="2400" b="1" dirty="0">
                <a:solidFill>
                  <a:srgbClr val="FF0000"/>
                </a:solidFill>
              </a:rPr>
              <a:t>=180°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∵∠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=50°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</a:rPr>
              <a:t>=180°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50°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90°=40°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同理∠</a:t>
            </a:r>
            <a:r>
              <a:rPr lang="en-US" altLang="zh-CN" sz="2400" b="1" i="1" dirty="0">
                <a:solidFill>
                  <a:srgbClr val="FF0000"/>
                </a:solidFill>
              </a:rPr>
              <a:t>ACE</a:t>
            </a:r>
            <a:r>
              <a:rPr lang="en-US" altLang="zh-CN" sz="2400" b="1" dirty="0">
                <a:solidFill>
                  <a:srgbClr val="FF0000"/>
                </a:solidFill>
              </a:rPr>
              <a:t>=40°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</a:rPr>
              <a:t>DCO</a:t>
            </a:r>
            <a:r>
              <a:rPr lang="zh-CN" altLang="en-US" sz="2400" b="1" dirty="0">
                <a:solidFill>
                  <a:srgbClr val="FF0000"/>
                </a:solidFill>
              </a:rPr>
              <a:t>中，∠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COD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OCD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ODC</a:t>
            </a:r>
            <a:r>
              <a:rPr lang="en-US" altLang="zh-CN" sz="2400" b="1" dirty="0">
                <a:solidFill>
                  <a:srgbClr val="FF0000"/>
                </a:solidFill>
              </a:rPr>
              <a:t>=180°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∵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OCD</a:t>
            </a:r>
            <a:r>
              <a:rPr lang="en-US" altLang="zh-CN" sz="2400" b="1" dirty="0">
                <a:solidFill>
                  <a:srgbClr val="FF0000"/>
                </a:solidFill>
              </a:rPr>
              <a:t>=40°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ODC</a:t>
            </a:r>
            <a:r>
              <a:rPr lang="en-US" altLang="zh-CN" sz="2400" b="1" dirty="0">
                <a:solidFill>
                  <a:srgbClr val="FF0000"/>
                </a:solidFill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COD</a:t>
            </a:r>
            <a:r>
              <a:rPr lang="en-US" altLang="zh-CN" sz="2400" b="1" dirty="0">
                <a:solidFill>
                  <a:srgbClr val="FF0000"/>
                </a:solidFill>
              </a:rPr>
              <a:t>=180°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40°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90°=50°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7390" y="862134"/>
            <a:ext cx="2890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+mj-lt"/>
                <a:ea typeface="+mj-ea"/>
              </a:rPr>
              <a:t>1.</a:t>
            </a:r>
            <a:r>
              <a:rPr lang="zh-CN" altLang="en-US" sz="2400" b="1" dirty="0">
                <a:latin typeface="+mj-lt"/>
                <a:ea typeface="+mj-ea"/>
              </a:rPr>
              <a:t>三角形内角和定理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2171" y="1410385"/>
            <a:ext cx="4668266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三角形三个内角的和等于</a:t>
            </a:r>
            <a:r>
              <a:rPr lang="en-US" altLang="zh-CN" sz="2400" b="1" dirty="0">
                <a:solidFill>
                  <a:srgbClr val="FF0000"/>
                </a:solidFill>
              </a:rPr>
              <a:t>180°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21296" y="118815"/>
            <a:ext cx="2619608" cy="1932999"/>
            <a:chOff x="1186970" y="608395"/>
            <a:chExt cx="2619608" cy="1932999"/>
          </a:xfrm>
        </p:grpSpPr>
        <p:sp>
          <p:nvSpPr>
            <p:cNvPr id="10" name="等腰三角形 9"/>
            <p:cNvSpPr/>
            <p:nvPr/>
          </p:nvSpPr>
          <p:spPr>
            <a:xfrm>
              <a:off x="1588622" y="1070060"/>
              <a:ext cx="1923971" cy="1234152"/>
            </a:xfrm>
            <a:prstGeom prst="triangle">
              <a:avLst>
                <a:gd name="adj" fmla="val 38013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24171" y="608395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86970" y="2079729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512593" y="2018831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26934" y="1999998"/>
            <a:ext cx="1053534" cy="95410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转化思想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23781" y="2084225"/>
            <a:ext cx="18223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添加辅助线（平行线）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箭头: 下 15"/>
          <p:cNvSpPr/>
          <p:nvPr/>
        </p:nvSpPr>
        <p:spPr>
          <a:xfrm rot="16200000">
            <a:off x="3484577" y="2274241"/>
            <a:ext cx="200912" cy="461665"/>
          </a:xfrm>
          <a:prstGeom prst="downArrow">
            <a:avLst/>
          </a:prstGeom>
          <a:solidFill>
            <a:srgbClr val="00B0F0"/>
          </a:solidFill>
          <a:ln w="952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37800" y="2104169"/>
            <a:ext cx="19339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利用平行线的性质，转移角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箭头: 下 17"/>
          <p:cNvSpPr/>
          <p:nvPr/>
        </p:nvSpPr>
        <p:spPr>
          <a:xfrm rot="16200000">
            <a:off x="5914716" y="2274242"/>
            <a:ext cx="200912" cy="461665"/>
          </a:xfrm>
          <a:prstGeom prst="downArrow">
            <a:avLst/>
          </a:prstGeom>
          <a:solidFill>
            <a:srgbClr val="00B0F0"/>
          </a:solidFill>
          <a:ln w="952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317573" y="2101589"/>
            <a:ext cx="17360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转化为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平角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同旁内角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1715899" y="2074746"/>
            <a:ext cx="6331461" cy="821106"/>
          </a:xfrm>
          <a:prstGeom prst="roundRect">
            <a:avLst/>
          </a:prstGeom>
          <a:noFill/>
          <a:ln>
            <a:solidFill>
              <a:srgbClr val="7030A0"/>
            </a:solidFill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57389" y="3106530"/>
            <a:ext cx="3818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+mj-lt"/>
                <a:ea typeface="+mj-ea"/>
              </a:rPr>
              <a:t>2.</a:t>
            </a:r>
            <a:r>
              <a:rPr lang="zh-CN" altLang="en-US" sz="2400" b="1" dirty="0">
                <a:latin typeface="+mj-lt"/>
                <a:ea typeface="+mj-ea"/>
              </a:rPr>
              <a:t>全等三角形的性质与判定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1380" y="3630304"/>
            <a:ext cx="4945999" cy="8299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两角分别相等且其中一组等角的对边相等的两个三角形全等。（</a:t>
            </a:r>
            <a:r>
              <a:rPr lang="en-US" altLang="zh-CN" sz="2400" b="1" dirty="0">
                <a:solidFill>
                  <a:srgbClr val="FF0000"/>
                </a:solidFill>
              </a:rPr>
              <a:t>AAS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3956" y="4563020"/>
            <a:ext cx="5702393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全等三角形的对应边相等、对应角相等。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3836" y="3187717"/>
            <a:ext cx="2649967" cy="1638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3" grpId="0" bldLvl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复习回顾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57316" y="913502"/>
            <a:ext cx="487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回顾平行线有哪些性质？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0929" y="524639"/>
            <a:ext cx="2569432" cy="249787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7933" y="2004506"/>
            <a:ext cx="1844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两直线平行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345430" y="1722733"/>
            <a:ext cx="241690" cy="1137387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597112" y="1559293"/>
            <a:ext cx="1844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内错角相等</a:t>
            </a:r>
            <a:endParaRPr lang="zh-CN" altLang="en-US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92116" y="2020958"/>
            <a:ext cx="1844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同位角相等</a:t>
            </a:r>
            <a:endParaRPr lang="zh-CN" altLang="en-US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2116" y="2482623"/>
            <a:ext cx="233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同旁内角互补</a:t>
            </a:r>
            <a:endParaRPr lang="zh-CN" altLang="en-US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7316" y="3284819"/>
            <a:ext cx="630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我们学过的知识中哪些含有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的关系？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86995" y="4356071"/>
            <a:ext cx="3404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三角形内角和等于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180°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78551" y="1804452"/>
            <a:ext cx="798634" cy="635120"/>
            <a:chOff x="7078551" y="1804452"/>
            <a:chExt cx="798634" cy="635120"/>
          </a:xfrm>
        </p:grpSpPr>
        <p:sp>
          <p:nvSpPr>
            <p:cNvPr id="14" name="弧形 13"/>
            <p:cNvSpPr/>
            <p:nvPr/>
          </p:nvSpPr>
          <p:spPr>
            <a:xfrm rot="586221">
              <a:off x="7078551" y="1884787"/>
              <a:ext cx="554785" cy="554785"/>
            </a:xfrm>
            <a:prstGeom prst="arc">
              <a:avLst>
                <a:gd name="adj1" fmla="val 17473760"/>
                <a:gd name="adj2" fmla="val 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560504" y="1804452"/>
              <a:ext cx="31668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solidFill>
                    <a:srgbClr val="FF0000"/>
                  </a:solidFill>
                  <a:latin typeface="+mj-lt"/>
                </a:rPr>
                <a:t>1</a:t>
              </a:r>
              <a:endParaRPr lang="zh-CN" altLang="en-US" sz="22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97602" y="1134411"/>
            <a:ext cx="815436" cy="669356"/>
            <a:chOff x="7197602" y="1134411"/>
            <a:chExt cx="815436" cy="669356"/>
          </a:xfrm>
        </p:grpSpPr>
        <p:sp>
          <p:nvSpPr>
            <p:cNvPr id="17" name="弧形 16"/>
            <p:cNvSpPr/>
            <p:nvPr/>
          </p:nvSpPr>
          <p:spPr>
            <a:xfrm rot="11074217">
              <a:off x="7458253" y="1134411"/>
              <a:ext cx="554785" cy="554785"/>
            </a:xfrm>
            <a:prstGeom prst="arc">
              <a:avLst>
                <a:gd name="adj1" fmla="val 17473760"/>
                <a:gd name="adj2" fmla="val 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197602" y="1372880"/>
              <a:ext cx="31668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solidFill>
                    <a:srgbClr val="FF0000"/>
                  </a:solidFill>
                  <a:latin typeface="+mj-lt"/>
                </a:rPr>
                <a:t>2</a:t>
              </a:r>
              <a:endParaRPr lang="zh-CN" altLang="en-US" sz="22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41453" y="905193"/>
            <a:ext cx="774788" cy="724890"/>
            <a:chOff x="7441453" y="905193"/>
            <a:chExt cx="774788" cy="724890"/>
          </a:xfrm>
        </p:grpSpPr>
        <p:sp>
          <p:nvSpPr>
            <p:cNvPr id="20" name="弧形 19"/>
            <p:cNvSpPr/>
            <p:nvPr/>
          </p:nvSpPr>
          <p:spPr>
            <a:xfrm rot="586221">
              <a:off x="7441453" y="1075298"/>
              <a:ext cx="554785" cy="554785"/>
            </a:xfrm>
            <a:prstGeom prst="arc">
              <a:avLst>
                <a:gd name="adj1" fmla="val 17670401"/>
                <a:gd name="adj2" fmla="val 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899560" y="905193"/>
              <a:ext cx="31668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solidFill>
                    <a:srgbClr val="FF0000"/>
                  </a:solidFill>
                  <a:latin typeface="+mj-lt"/>
                </a:rPr>
                <a:t>3</a:t>
              </a:r>
              <a:endParaRPr lang="zh-CN" altLang="en-US" sz="22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81629" y="972006"/>
            <a:ext cx="684843" cy="898802"/>
            <a:chOff x="7381629" y="972006"/>
            <a:chExt cx="684843" cy="898802"/>
          </a:xfrm>
        </p:grpSpPr>
        <p:sp>
          <p:nvSpPr>
            <p:cNvPr id="23" name="弧形 22"/>
            <p:cNvSpPr/>
            <p:nvPr/>
          </p:nvSpPr>
          <p:spPr>
            <a:xfrm rot="5755704">
              <a:off x="7368224" y="985411"/>
              <a:ext cx="616324" cy="589513"/>
            </a:xfrm>
            <a:prstGeom prst="arc">
              <a:avLst>
                <a:gd name="adj1" fmla="val 17473760"/>
                <a:gd name="adj2" fmla="val 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749791" y="1439921"/>
              <a:ext cx="31668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solidFill>
                    <a:srgbClr val="FF0000"/>
                  </a:solidFill>
                  <a:latin typeface="+mj-lt"/>
                </a:rPr>
                <a:t>4</a:t>
              </a:r>
              <a:endParaRPr lang="zh-CN" altLang="en-US" sz="22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446382" y="1559293"/>
            <a:ext cx="1624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1=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446382" y="2004505"/>
            <a:ext cx="1624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1=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38839" y="2506852"/>
            <a:ext cx="2459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1+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4=180°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86995" y="3820911"/>
            <a:ext cx="2000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lt"/>
                <a:ea typeface="楷体" panose="02010609060101010101" pitchFamily="49" charset="-122"/>
              </a:rPr>
              <a:t>平角为</a:t>
            </a:r>
            <a:r>
              <a:rPr lang="en-US" altLang="zh-CN" sz="2400" b="1" dirty="0">
                <a:latin typeface="+mj-lt"/>
                <a:ea typeface="楷体" panose="02010609060101010101" pitchFamily="49" charset="-122"/>
              </a:rPr>
              <a:t>180°</a:t>
            </a:r>
            <a:endParaRPr lang="zh-CN" altLang="en-US" sz="2400" b="1" dirty="0"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/>
      <p:bldP spid="11" grpId="0"/>
      <p:bldP spid="12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1065" y="949325"/>
            <a:ext cx="437896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三角形三个内角的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和等于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180°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634846" y="179348"/>
            <a:ext cx="3159161" cy="1266527"/>
            <a:chOff x="5013239" y="277583"/>
            <a:chExt cx="3159161" cy="1266527"/>
          </a:xfrm>
        </p:grpSpPr>
        <p:sp>
          <p:nvSpPr>
            <p:cNvPr id="20" name="思想气泡: 云 19"/>
            <p:cNvSpPr/>
            <p:nvPr/>
          </p:nvSpPr>
          <p:spPr>
            <a:xfrm>
              <a:off x="5013239" y="277583"/>
              <a:ext cx="3159161" cy="1266527"/>
            </a:xfrm>
            <a:prstGeom prst="cloudCallout">
              <a:avLst>
                <a:gd name="adj1" fmla="val -64128"/>
                <a:gd name="adj2" fmla="val 30109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292080" y="440958"/>
              <a:ext cx="24482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你还记得这个结论的探索过程吗？</a:t>
              </a:r>
              <a:endParaRPr lang="zh-CN" altLang="en-US" sz="2400" b="1" dirty="0"/>
            </a:p>
          </p:txBody>
        </p:sp>
      </p:grpSp>
      <p:sp>
        <p:nvSpPr>
          <p:cNvPr id="23" name="任意多边形: 形状 22"/>
          <p:cNvSpPr/>
          <p:nvPr/>
        </p:nvSpPr>
        <p:spPr>
          <a:xfrm>
            <a:off x="1939138" y="3242872"/>
            <a:ext cx="1317287" cy="841333"/>
          </a:xfrm>
          <a:custGeom>
            <a:avLst/>
            <a:gdLst>
              <a:gd name="connsiteX0" fmla="*/ 195263 w 1317287"/>
              <a:gd name="connsiteY0" fmla="*/ 194 h 841333"/>
              <a:gd name="connsiteX1" fmla="*/ 390525 w 1317287"/>
              <a:gd name="connsiteY1" fmla="*/ 183551 h 841333"/>
              <a:gd name="connsiteX2" fmla="*/ 577044 w 1317287"/>
              <a:gd name="connsiteY2" fmla="*/ 92747 h 841333"/>
              <a:gd name="connsiteX3" fmla="*/ 583215 w 1317287"/>
              <a:gd name="connsiteY3" fmla="*/ 81692 h 841333"/>
              <a:gd name="connsiteX4" fmla="*/ 1317287 w 1317287"/>
              <a:gd name="connsiteY4" fmla="*/ 841333 h 841333"/>
              <a:gd name="connsiteX5" fmla="*/ 77196 w 1317287"/>
              <a:gd name="connsiteY5" fmla="*/ 841333 h 841333"/>
              <a:gd name="connsiteX6" fmla="*/ 91367 w 1317287"/>
              <a:gd name="connsiteY6" fmla="*/ 830985 h 841333"/>
              <a:gd name="connsiteX7" fmla="*/ 257175 w 1317287"/>
              <a:gd name="connsiteY7" fmla="*/ 728857 h 841333"/>
              <a:gd name="connsiteX8" fmla="*/ 107156 w 1317287"/>
              <a:gd name="connsiteY8" fmla="*/ 590744 h 841333"/>
              <a:gd name="connsiteX9" fmla="*/ 214313 w 1317287"/>
              <a:gd name="connsiteY9" fmla="*/ 431201 h 841333"/>
              <a:gd name="connsiteX10" fmla="*/ 23813 w 1317287"/>
              <a:gd name="connsiteY10" fmla="*/ 281182 h 841333"/>
              <a:gd name="connsiteX11" fmla="*/ 0 w 1317287"/>
              <a:gd name="connsiteY11" fmla="*/ 145451 h 841333"/>
              <a:gd name="connsiteX12" fmla="*/ 195263 w 1317287"/>
              <a:gd name="connsiteY12" fmla="*/ 194 h 841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17287" h="841333">
                <a:moveTo>
                  <a:pt x="195263" y="194"/>
                </a:moveTo>
                <a:cubicBezTo>
                  <a:pt x="260350" y="6544"/>
                  <a:pt x="321469" y="181567"/>
                  <a:pt x="390525" y="183551"/>
                </a:cubicBezTo>
                <a:cubicBezTo>
                  <a:pt x="442317" y="185039"/>
                  <a:pt x="528935" y="159292"/>
                  <a:pt x="577044" y="92747"/>
                </a:cubicBezTo>
                <a:lnTo>
                  <a:pt x="583215" y="81692"/>
                </a:lnTo>
                <a:lnTo>
                  <a:pt x="1317287" y="841333"/>
                </a:lnTo>
                <a:lnTo>
                  <a:pt x="77196" y="841333"/>
                </a:lnTo>
                <a:lnTo>
                  <a:pt x="91367" y="830985"/>
                </a:lnTo>
                <a:cubicBezTo>
                  <a:pt x="146181" y="797398"/>
                  <a:pt x="251966" y="766015"/>
                  <a:pt x="257175" y="728857"/>
                </a:cubicBezTo>
                <a:cubicBezTo>
                  <a:pt x="263128" y="686391"/>
                  <a:pt x="114300" y="640353"/>
                  <a:pt x="107156" y="590744"/>
                </a:cubicBezTo>
                <a:cubicBezTo>
                  <a:pt x="100012" y="541135"/>
                  <a:pt x="228203" y="482795"/>
                  <a:pt x="214313" y="431201"/>
                </a:cubicBezTo>
                <a:cubicBezTo>
                  <a:pt x="200423" y="379607"/>
                  <a:pt x="59532" y="328807"/>
                  <a:pt x="23813" y="281182"/>
                </a:cubicBezTo>
                <a:cubicBezTo>
                  <a:pt x="-11906" y="233557"/>
                  <a:pt x="26194" y="208554"/>
                  <a:pt x="0" y="145451"/>
                </a:cubicBezTo>
                <a:cubicBezTo>
                  <a:pt x="53578" y="145848"/>
                  <a:pt x="130176" y="-6156"/>
                  <a:pt x="195263" y="194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901615" y="2575158"/>
            <a:ext cx="2352069" cy="1508760"/>
          </a:xfrm>
          <a:prstGeom prst="triangle">
            <a:avLst>
              <a:gd name="adj" fmla="val 38013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23962" y="2127116"/>
            <a:ext cx="293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+mj-lt"/>
              </a:rPr>
              <a:t>A</a:t>
            </a:r>
            <a:endParaRPr lang="zh-CN" altLang="en-US" sz="2400" b="1" i="1" dirty="0"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7335" y="3897281"/>
            <a:ext cx="293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+mj-lt"/>
              </a:rPr>
              <a:t>B</a:t>
            </a:r>
            <a:endParaRPr lang="zh-CN" altLang="en-US" sz="2400" b="1" i="1" dirty="0"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54991" y="4039393"/>
            <a:ext cx="293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+mj-lt"/>
              </a:rPr>
              <a:t>C</a:t>
            </a:r>
            <a:endParaRPr lang="zh-CN" altLang="en-US" sz="2400" b="1" i="1" dirty="0">
              <a:latin typeface="+mj-lt"/>
            </a:endParaRPr>
          </a:p>
        </p:txBody>
      </p:sp>
      <p:sp>
        <p:nvSpPr>
          <p:cNvPr id="28" name="任意多边形: 形状 27"/>
          <p:cNvSpPr/>
          <p:nvPr/>
        </p:nvSpPr>
        <p:spPr>
          <a:xfrm>
            <a:off x="1340464" y="2575158"/>
            <a:ext cx="1177135" cy="851038"/>
          </a:xfrm>
          <a:custGeom>
            <a:avLst/>
            <a:gdLst>
              <a:gd name="connsiteX0" fmla="*/ 453230 w 1177135"/>
              <a:gd name="connsiteY0" fmla="*/ 0 h 851038"/>
              <a:gd name="connsiteX1" fmla="*/ 1177135 w 1177135"/>
              <a:gd name="connsiteY1" fmla="*/ 749119 h 851038"/>
              <a:gd name="connsiteX2" fmla="*/ 1170964 w 1177135"/>
              <a:gd name="connsiteY2" fmla="*/ 760174 h 851038"/>
              <a:gd name="connsiteX3" fmla="*/ 984445 w 1177135"/>
              <a:gd name="connsiteY3" fmla="*/ 850978 h 851038"/>
              <a:gd name="connsiteX4" fmla="*/ 789183 w 1177135"/>
              <a:gd name="connsiteY4" fmla="*/ 667621 h 851038"/>
              <a:gd name="connsiteX5" fmla="*/ 593920 w 1177135"/>
              <a:gd name="connsiteY5" fmla="*/ 812878 h 851038"/>
              <a:gd name="connsiteX6" fmla="*/ 467714 w 1177135"/>
              <a:gd name="connsiteY6" fmla="*/ 665240 h 851038"/>
              <a:gd name="connsiteX7" fmla="*/ 308170 w 1177135"/>
              <a:gd name="connsiteY7" fmla="*/ 781921 h 851038"/>
              <a:gd name="connsiteX8" fmla="*/ 174820 w 1177135"/>
              <a:gd name="connsiteY8" fmla="*/ 650953 h 851038"/>
              <a:gd name="connsiteX9" fmla="*/ 18958 w 1177135"/>
              <a:gd name="connsiteY9" fmla="*/ 770808 h 851038"/>
              <a:gd name="connsiteX10" fmla="*/ 0 w 1177135"/>
              <a:gd name="connsiteY10" fmla="*/ 764816 h 851038"/>
              <a:gd name="connsiteX11" fmla="*/ 453230 w 1177135"/>
              <a:gd name="connsiteY11" fmla="*/ 0 h 85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7135" h="851038">
                <a:moveTo>
                  <a:pt x="453230" y="0"/>
                </a:moveTo>
                <a:lnTo>
                  <a:pt x="1177135" y="749119"/>
                </a:lnTo>
                <a:lnTo>
                  <a:pt x="1170964" y="760174"/>
                </a:lnTo>
                <a:cubicBezTo>
                  <a:pt x="1122855" y="826719"/>
                  <a:pt x="1036237" y="852466"/>
                  <a:pt x="984445" y="850978"/>
                </a:cubicBezTo>
                <a:cubicBezTo>
                  <a:pt x="915389" y="848994"/>
                  <a:pt x="854270" y="673971"/>
                  <a:pt x="789183" y="667621"/>
                </a:cubicBezTo>
                <a:cubicBezTo>
                  <a:pt x="724096" y="661271"/>
                  <a:pt x="647498" y="813275"/>
                  <a:pt x="593920" y="812878"/>
                </a:cubicBezTo>
                <a:cubicBezTo>
                  <a:pt x="540342" y="812481"/>
                  <a:pt x="515339" y="670399"/>
                  <a:pt x="467714" y="665240"/>
                </a:cubicBezTo>
                <a:cubicBezTo>
                  <a:pt x="420089" y="660081"/>
                  <a:pt x="356986" y="784302"/>
                  <a:pt x="308170" y="781921"/>
                </a:cubicBezTo>
                <a:cubicBezTo>
                  <a:pt x="259354" y="779540"/>
                  <a:pt x="227207" y="654128"/>
                  <a:pt x="174820" y="650953"/>
                </a:cubicBezTo>
                <a:cubicBezTo>
                  <a:pt x="128981" y="648175"/>
                  <a:pt x="76761" y="770282"/>
                  <a:pt x="18958" y="770808"/>
                </a:cubicBezTo>
                <a:lnTo>
                  <a:pt x="0" y="764816"/>
                </a:lnTo>
                <a:lnTo>
                  <a:pt x="45323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899592" y="4083918"/>
            <a:ext cx="374643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2986396" y="3429327"/>
            <a:ext cx="554785" cy="976178"/>
            <a:chOff x="6556029" y="1946813"/>
            <a:chExt cx="554785" cy="976178"/>
          </a:xfrm>
        </p:grpSpPr>
        <p:sp>
          <p:nvSpPr>
            <p:cNvPr id="35" name="弧形 34"/>
            <p:cNvSpPr/>
            <p:nvPr/>
          </p:nvSpPr>
          <p:spPr>
            <a:xfrm rot="17813077">
              <a:off x="6556029" y="2368206"/>
              <a:ext cx="554785" cy="554785"/>
            </a:xfrm>
            <a:prstGeom prst="arc">
              <a:avLst>
                <a:gd name="adj1" fmla="val 17473760"/>
                <a:gd name="adj2" fmla="val 21526519"/>
              </a:avLst>
            </a:prstGeom>
            <a:ln w="19050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640537" y="1946813"/>
              <a:ext cx="31668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latin typeface="+mj-lt"/>
                </a:rPr>
                <a:t>1</a:t>
              </a:r>
              <a:endParaRPr lang="zh-CN" altLang="en-US" sz="2200" b="1" dirty="0">
                <a:latin typeface="+mj-lt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915266" y="2054736"/>
            <a:ext cx="3848033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（1）如果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只把∠</a:t>
            </a:r>
            <a:r>
              <a:rPr lang="zh-CN" altLang="en-US" sz="2400" b="1" i="1" dirty="0">
                <a:solidFill>
                  <a:srgbClr val="0070C0"/>
                </a:solidFill>
                <a:latin typeface="+mj-lt"/>
                <a:ea typeface="+mj-ea"/>
              </a:rPr>
              <a:t>A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移动到∠</a:t>
            </a: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的位置</a:t>
            </a:r>
            <a:r>
              <a:rPr lang="zh-CN" altLang="en-US" sz="2400" b="1" dirty="0">
                <a:latin typeface="+mj-lt"/>
                <a:ea typeface="+mj-ea"/>
              </a:rPr>
              <a:t>，那么你能说明这个结论的正确性吗？</a:t>
            </a:r>
            <a:endParaRPr lang="en-US" altLang="zh-CN" sz="2400" b="1" dirty="0">
              <a:latin typeface="+mj-lt"/>
              <a:ea typeface="+mj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0" y="1498756"/>
            <a:ext cx="1808340" cy="461665"/>
            <a:chOff x="4388275" y="216246"/>
            <a:chExt cx="2194212" cy="718156"/>
          </a:xfrm>
        </p:grpSpPr>
        <p:grpSp>
          <p:nvGrpSpPr>
            <p:cNvPr id="46" name="组合 45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48" name="矩形: 单圆角 47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9" name="矩形: 单圆角 48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0" name="矩形: 单圆角 49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915266" y="3504588"/>
            <a:ext cx="3848033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如果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不移动∠</a:t>
            </a:r>
            <a:r>
              <a:rPr lang="zh-CN" altLang="en-US" sz="2400" b="1" i="1" dirty="0">
                <a:solidFill>
                  <a:srgbClr val="0070C0"/>
                </a:solidFill>
                <a:latin typeface="+mj-lt"/>
                <a:ea typeface="+mj-ea"/>
              </a:rPr>
              <a:t>A</a:t>
            </a:r>
            <a:r>
              <a:rPr lang="zh-CN" altLang="en-US" sz="2400" b="1" dirty="0">
                <a:latin typeface="+mj-lt"/>
                <a:ea typeface="+mj-ea"/>
              </a:rPr>
              <a:t>，那么你还有什么方法可以达到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同样的效果</a:t>
            </a:r>
            <a:r>
              <a:rPr lang="zh-CN" altLang="en-US" sz="2400" b="1" dirty="0">
                <a:latin typeface="+mj-lt"/>
                <a:ea typeface="+mj-ea"/>
              </a:rPr>
              <a:t>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29" name="任意多边形: 形状 28"/>
          <p:cNvSpPr/>
          <p:nvPr/>
        </p:nvSpPr>
        <p:spPr>
          <a:xfrm>
            <a:off x="899592" y="3226351"/>
            <a:ext cx="1292130" cy="857854"/>
          </a:xfrm>
          <a:custGeom>
            <a:avLst/>
            <a:gdLst>
              <a:gd name="connsiteX0" fmla="*/ 615682 w 1292130"/>
              <a:gd name="connsiteY0" fmla="*/ 47 h 857854"/>
              <a:gd name="connsiteX1" fmla="*/ 749032 w 1292130"/>
              <a:gd name="connsiteY1" fmla="*/ 131015 h 857854"/>
              <a:gd name="connsiteX2" fmla="*/ 908576 w 1292130"/>
              <a:gd name="connsiteY2" fmla="*/ 14334 h 857854"/>
              <a:gd name="connsiteX3" fmla="*/ 1034782 w 1292130"/>
              <a:gd name="connsiteY3" fmla="*/ 161972 h 857854"/>
              <a:gd name="connsiteX4" fmla="*/ 1058595 w 1292130"/>
              <a:gd name="connsiteY4" fmla="*/ 297703 h 857854"/>
              <a:gd name="connsiteX5" fmla="*/ 1249095 w 1292130"/>
              <a:gd name="connsiteY5" fmla="*/ 447722 h 857854"/>
              <a:gd name="connsiteX6" fmla="*/ 1141938 w 1292130"/>
              <a:gd name="connsiteY6" fmla="*/ 607265 h 857854"/>
              <a:gd name="connsiteX7" fmla="*/ 1291957 w 1292130"/>
              <a:gd name="connsiteY7" fmla="*/ 745378 h 857854"/>
              <a:gd name="connsiteX8" fmla="*/ 1126149 w 1292130"/>
              <a:gd name="connsiteY8" fmla="*/ 847506 h 857854"/>
              <a:gd name="connsiteX9" fmla="*/ 1111978 w 1292130"/>
              <a:gd name="connsiteY9" fmla="*/ 857854 h 857854"/>
              <a:gd name="connsiteX10" fmla="*/ 0 w 1292130"/>
              <a:gd name="connsiteY10" fmla="*/ 857854 h 857854"/>
              <a:gd name="connsiteX11" fmla="*/ 440862 w 1292130"/>
              <a:gd name="connsiteY11" fmla="*/ 113910 h 857854"/>
              <a:gd name="connsiteX12" fmla="*/ 459820 w 1292130"/>
              <a:gd name="connsiteY12" fmla="*/ 119902 h 857854"/>
              <a:gd name="connsiteX13" fmla="*/ 615682 w 1292130"/>
              <a:gd name="connsiteY13" fmla="*/ 47 h 857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92130" h="857854">
                <a:moveTo>
                  <a:pt x="615682" y="47"/>
                </a:moveTo>
                <a:cubicBezTo>
                  <a:pt x="668069" y="3222"/>
                  <a:pt x="700216" y="128634"/>
                  <a:pt x="749032" y="131015"/>
                </a:cubicBezTo>
                <a:cubicBezTo>
                  <a:pt x="797848" y="133396"/>
                  <a:pt x="860951" y="9175"/>
                  <a:pt x="908576" y="14334"/>
                </a:cubicBezTo>
                <a:cubicBezTo>
                  <a:pt x="956201" y="19493"/>
                  <a:pt x="981204" y="161575"/>
                  <a:pt x="1034782" y="161972"/>
                </a:cubicBezTo>
                <a:cubicBezTo>
                  <a:pt x="1060976" y="225075"/>
                  <a:pt x="1022876" y="250078"/>
                  <a:pt x="1058595" y="297703"/>
                </a:cubicBezTo>
                <a:cubicBezTo>
                  <a:pt x="1094314" y="345328"/>
                  <a:pt x="1235205" y="396128"/>
                  <a:pt x="1249095" y="447722"/>
                </a:cubicBezTo>
                <a:cubicBezTo>
                  <a:pt x="1262985" y="499316"/>
                  <a:pt x="1134794" y="557656"/>
                  <a:pt x="1141938" y="607265"/>
                </a:cubicBezTo>
                <a:cubicBezTo>
                  <a:pt x="1149082" y="656874"/>
                  <a:pt x="1297910" y="702912"/>
                  <a:pt x="1291957" y="745378"/>
                </a:cubicBezTo>
                <a:cubicBezTo>
                  <a:pt x="1286748" y="782536"/>
                  <a:pt x="1180963" y="813919"/>
                  <a:pt x="1126149" y="847506"/>
                </a:cubicBezTo>
                <a:lnTo>
                  <a:pt x="1111978" y="857854"/>
                </a:lnTo>
                <a:lnTo>
                  <a:pt x="0" y="857854"/>
                </a:lnTo>
                <a:lnTo>
                  <a:pt x="440862" y="113910"/>
                </a:lnTo>
                <a:lnTo>
                  <a:pt x="459820" y="119902"/>
                </a:lnTo>
                <a:cubicBezTo>
                  <a:pt x="517623" y="119376"/>
                  <a:pt x="569843" y="-2731"/>
                  <a:pt x="615682" y="47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2986394" y="3663538"/>
            <a:ext cx="816718" cy="681473"/>
            <a:chOff x="6157255" y="2180626"/>
            <a:chExt cx="816718" cy="681473"/>
          </a:xfrm>
        </p:grpSpPr>
        <p:sp>
          <p:nvSpPr>
            <p:cNvPr id="39" name="弧形 38"/>
            <p:cNvSpPr/>
            <p:nvPr/>
          </p:nvSpPr>
          <p:spPr>
            <a:xfrm rot="467697">
              <a:off x="6157255" y="2307314"/>
              <a:ext cx="554785" cy="554785"/>
            </a:xfrm>
            <a:prstGeom prst="arc">
              <a:avLst>
                <a:gd name="adj1" fmla="val 17473760"/>
                <a:gd name="adj2" fmla="val 21526519"/>
              </a:avLst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657292" y="2180626"/>
              <a:ext cx="31668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latin typeface="+mj-lt"/>
                </a:rPr>
                <a:t>2</a:t>
              </a:r>
              <a:endParaRPr lang="zh-CN" altLang="en-US" sz="2200" b="1" dirty="0">
                <a:latin typeface="+mj-lt"/>
              </a:endParaRPr>
            </a:p>
          </p:txBody>
        </p:sp>
      </p:grpSp>
      <p:sp>
        <p:nvSpPr>
          <p:cNvPr id="32" name="任意多边形: 形状 31"/>
          <p:cNvSpPr/>
          <p:nvPr/>
        </p:nvSpPr>
        <p:spPr>
          <a:xfrm>
            <a:off x="1343508" y="2571750"/>
            <a:ext cx="1177135" cy="851038"/>
          </a:xfrm>
          <a:custGeom>
            <a:avLst/>
            <a:gdLst>
              <a:gd name="connsiteX0" fmla="*/ 453230 w 1177135"/>
              <a:gd name="connsiteY0" fmla="*/ 0 h 851038"/>
              <a:gd name="connsiteX1" fmla="*/ 1177135 w 1177135"/>
              <a:gd name="connsiteY1" fmla="*/ 749119 h 851038"/>
              <a:gd name="connsiteX2" fmla="*/ 1170964 w 1177135"/>
              <a:gd name="connsiteY2" fmla="*/ 760174 h 851038"/>
              <a:gd name="connsiteX3" fmla="*/ 984445 w 1177135"/>
              <a:gd name="connsiteY3" fmla="*/ 850978 h 851038"/>
              <a:gd name="connsiteX4" fmla="*/ 789183 w 1177135"/>
              <a:gd name="connsiteY4" fmla="*/ 667621 h 851038"/>
              <a:gd name="connsiteX5" fmla="*/ 593920 w 1177135"/>
              <a:gd name="connsiteY5" fmla="*/ 812878 h 851038"/>
              <a:gd name="connsiteX6" fmla="*/ 467714 w 1177135"/>
              <a:gd name="connsiteY6" fmla="*/ 665240 h 851038"/>
              <a:gd name="connsiteX7" fmla="*/ 308170 w 1177135"/>
              <a:gd name="connsiteY7" fmla="*/ 781921 h 851038"/>
              <a:gd name="connsiteX8" fmla="*/ 174820 w 1177135"/>
              <a:gd name="connsiteY8" fmla="*/ 650953 h 851038"/>
              <a:gd name="connsiteX9" fmla="*/ 18958 w 1177135"/>
              <a:gd name="connsiteY9" fmla="*/ 770808 h 851038"/>
              <a:gd name="connsiteX10" fmla="*/ 0 w 1177135"/>
              <a:gd name="connsiteY10" fmla="*/ 764816 h 851038"/>
              <a:gd name="connsiteX11" fmla="*/ 453230 w 1177135"/>
              <a:gd name="connsiteY11" fmla="*/ 0 h 85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7135" h="851038">
                <a:moveTo>
                  <a:pt x="453230" y="0"/>
                </a:moveTo>
                <a:lnTo>
                  <a:pt x="1177135" y="749119"/>
                </a:lnTo>
                <a:lnTo>
                  <a:pt x="1170964" y="760174"/>
                </a:lnTo>
                <a:cubicBezTo>
                  <a:pt x="1122855" y="826719"/>
                  <a:pt x="1036237" y="852466"/>
                  <a:pt x="984445" y="850978"/>
                </a:cubicBezTo>
                <a:cubicBezTo>
                  <a:pt x="915389" y="848994"/>
                  <a:pt x="854270" y="673971"/>
                  <a:pt x="789183" y="667621"/>
                </a:cubicBezTo>
                <a:cubicBezTo>
                  <a:pt x="724096" y="661271"/>
                  <a:pt x="647498" y="813275"/>
                  <a:pt x="593920" y="812878"/>
                </a:cubicBezTo>
                <a:cubicBezTo>
                  <a:pt x="540342" y="812481"/>
                  <a:pt x="515339" y="670399"/>
                  <a:pt x="467714" y="665240"/>
                </a:cubicBezTo>
                <a:cubicBezTo>
                  <a:pt x="420089" y="660081"/>
                  <a:pt x="356986" y="784302"/>
                  <a:pt x="308170" y="781921"/>
                </a:cubicBezTo>
                <a:cubicBezTo>
                  <a:pt x="259354" y="779540"/>
                  <a:pt x="227207" y="654128"/>
                  <a:pt x="174820" y="650953"/>
                </a:cubicBezTo>
                <a:cubicBezTo>
                  <a:pt x="128981" y="648175"/>
                  <a:pt x="76761" y="770282"/>
                  <a:pt x="18958" y="770808"/>
                </a:cubicBezTo>
                <a:lnTo>
                  <a:pt x="0" y="764816"/>
                </a:lnTo>
                <a:lnTo>
                  <a:pt x="45323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7284E-6 L 0.12986 0.1268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3" y="6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9259E-6 L 0.25729 -0.0003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6" grpId="0"/>
      <p:bldP spid="27" grpId="0"/>
      <p:bldP spid="28" grpId="0" animBg="1"/>
      <p:bldP spid="28" grpId="1" animBg="1"/>
      <p:bldP spid="28" grpId="2" animBg="1"/>
      <p:bldP spid="28" grpId="3" animBg="1"/>
      <p:bldP spid="42" grpId="0"/>
      <p:bldP spid="30" grpId="0"/>
      <p:bldP spid="29" grpId="0" animBg="1"/>
      <p:bldP spid="29" grpId="1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402" y="346789"/>
            <a:ext cx="59084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）你能说说这个结论的证明思路吗？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1893195" y="2379063"/>
            <a:ext cx="1317287" cy="841333"/>
          </a:xfrm>
          <a:custGeom>
            <a:avLst/>
            <a:gdLst>
              <a:gd name="connsiteX0" fmla="*/ 195263 w 1317287"/>
              <a:gd name="connsiteY0" fmla="*/ 194 h 841333"/>
              <a:gd name="connsiteX1" fmla="*/ 390525 w 1317287"/>
              <a:gd name="connsiteY1" fmla="*/ 183551 h 841333"/>
              <a:gd name="connsiteX2" fmla="*/ 577044 w 1317287"/>
              <a:gd name="connsiteY2" fmla="*/ 92747 h 841333"/>
              <a:gd name="connsiteX3" fmla="*/ 583215 w 1317287"/>
              <a:gd name="connsiteY3" fmla="*/ 81692 h 841333"/>
              <a:gd name="connsiteX4" fmla="*/ 1317287 w 1317287"/>
              <a:gd name="connsiteY4" fmla="*/ 841333 h 841333"/>
              <a:gd name="connsiteX5" fmla="*/ 77196 w 1317287"/>
              <a:gd name="connsiteY5" fmla="*/ 841333 h 841333"/>
              <a:gd name="connsiteX6" fmla="*/ 91367 w 1317287"/>
              <a:gd name="connsiteY6" fmla="*/ 830985 h 841333"/>
              <a:gd name="connsiteX7" fmla="*/ 257175 w 1317287"/>
              <a:gd name="connsiteY7" fmla="*/ 728857 h 841333"/>
              <a:gd name="connsiteX8" fmla="*/ 107156 w 1317287"/>
              <a:gd name="connsiteY8" fmla="*/ 590744 h 841333"/>
              <a:gd name="connsiteX9" fmla="*/ 214313 w 1317287"/>
              <a:gd name="connsiteY9" fmla="*/ 431201 h 841333"/>
              <a:gd name="connsiteX10" fmla="*/ 23813 w 1317287"/>
              <a:gd name="connsiteY10" fmla="*/ 281182 h 841333"/>
              <a:gd name="connsiteX11" fmla="*/ 0 w 1317287"/>
              <a:gd name="connsiteY11" fmla="*/ 145451 h 841333"/>
              <a:gd name="connsiteX12" fmla="*/ 195263 w 1317287"/>
              <a:gd name="connsiteY12" fmla="*/ 194 h 841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17287" h="841333">
                <a:moveTo>
                  <a:pt x="195263" y="194"/>
                </a:moveTo>
                <a:cubicBezTo>
                  <a:pt x="260350" y="6544"/>
                  <a:pt x="321469" y="181567"/>
                  <a:pt x="390525" y="183551"/>
                </a:cubicBezTo>
                <a:cubicBezTo>
                  <a:pt x="442317" y="185039"/>
                  <a:pt x="528935" y="159292"/>
                  <a:pt x="577044" y="92747"/>
                </a:cubicBezTo>
                <a:lnTo>
                  <a:pt x="583215" y="81692"/>
                </a:lnTo>
                <a:lnTo>
                  <a:pt x="1317287" y="841333"/>
                </a:lnTo>
                <a:lnTo>
                  <a:pt x="77196" y="841333"/>
                </a:lnTo>
                <a:lnTo>
                  <a:pt x="91367" y="830985"/>
                </a:lnTo>
                <a:cubicBezTo>
                  <a:pt x="146181" y="797398"/>
                  <a:pt x="251966" y="766015"/>
                  <a:pt x="257175" y="728857"/>
                </a:cubicBezTo>
                <a:cubicBezTo>
                  <a:pt x="263128" y="686391"/>
                  <a:pt x="114300" y="640353"/>
                  <a:pt x="107156" y="590744"/>
                </a:cubicBezTo>
                <a:cubicBezTo>
                  <a:pt x="100012" y="541135"/>
                  <a:pt x="228203" y="482795"/>
                  <a:pt x="214313" y="431201"/>
                </a:cubicBezTo>
                <a:cubicBezTo>
                  <a:pt x="200423" y="379607"/>
                  <a:pt x="59532" y="328807"/>
                  <a:pt x="23813" y="281182"/>
                </a:cubicBezTo>
                <a:cubicBezTo>
                  <a:pt x="-11906" y="233557"/>
                  <a:pt x="26194" y="208554"/>
                  <a:pt x="0" y="145451"/>
                </a:cubicBezTo>
                <a:cubicBezTo>
                  <a:pt x="53578" y="145848"/>
                  <a:pt x="130176" y="-6156"/>
                  <a:pt x="195263" y="194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855672" y="1711349"/>
            <a:ext cx="2352069" cy="1508760"/>
          </a:xfrm>
          <a:prstGeom prst="triangle">
            <a:avLst>
              <a:gd name="adj" fmla="val 38013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78019" y="1263307"/>
            <a:ext cx="293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+mj-lt"/>
              </a:rPr>
              <a:t>A</a:t>
            </a:r>
            <a:endParaRPr lang="zh-CN" altLang="en-US" sz="2400" b="1" i="1" dirty="0"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1392" y="3033472"/>
            <a:ext cx="293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+mj-lt"/>
              </a:rPr>
              <a:t>B</a:t>
            </a:r>
            <a:endParaRPr lang="zh-CN" altLang="en-US" sz="2400" b="1" i="1" dirty="0"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09048" y="3175584"/>
            <a:ext cx="293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+mj-lt"/>
              </a:rPr>
              <a:t>C</a:t>
            </a:r>
            <a:endParaRPr lang="zh-CN" altLang="en-US" sz="2400" b="1" i="1" dirty="0">
              <a:latin typeface="+mj-lt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1294521" y="1711349"/>
            <a:ext cx="1177135" cy="851038"/>
          </a:xfrm>
          <a:custGeom>
            <a:avLst/>
            <a:gdLst>
              <a:gd name="connsiteX0" fmla="*/ 453230 w 1177135"/>
              <a:gd name="connsiteY0" fmla="*/ 0 h 851038"/>
              <a:gd name="connsiteX1" fmla="*/ 1177135 w 1177135"/>
              <a:gd name="connsiteY1" fmla="*/ 749119 h 851038"/>
              <a:gd name="connsiteX2" fmla="*/ 1170964 w 1177135"/>
              <a:gd name="connsiteY2" fmla="*/ 760174 h 851038"/>
              <a:gd name="connsiteX3" fmla="*/ 984445 w 1177135"/>
              <a:gd name="connsiteY3" fmla="*/ 850978 h 851038"/>
              <a:gd name="connsiteX4" fmla="*/ 789183 w 1177135"/>
              <a:gd name="connsiteY4" fmla="*/ 667621 h 851038"/>
              <a:gd name="connsiteX5" fmla="*/ 593920 w 1177135"/>
              <a:gd name="connsiteY5" fmla="*/ 812878 h 851038"/>
              <a:gd name="connsiteX6" fmla="*/ 467714 w 1177135"/>
              <a:gd name="connsiteY6" fmla="*/ 665240 h 851038"/>
              <a:gd name="connsiteX7" fmla="*/ 308170 w 1177135"/>
              <a:gd name="connsiteY7" fmla="*/ 781921 h 851038"/>
              <a:gd name="connsiteX8" fmla="*/ 174820 w 1177135"/>
              <a:gd name="connsiteY8" fmla="*/ 650953 h 851038"/>
              <a:gd name="connsiteX9" fmla="*/ 18958 w 1177135"/>
              <a:gd name="connsiteY9" fmla="*/ 770808 h 851038"/>
              <a:gd name="connsiteX10" fmla="*/ 0 w 1177135"/>
              <a:gd name="connsiteY10" fmla="*/ 764816 h 851038"/>
              <a:gd name="connsiteX11" fmla="*/ 453230 w 1177135"/>
              <a:gd name="connsiteY11" fmla="*/ 0 h 85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7135" h="851038">
                <a:moveTo>
                  <a:pt x="453230" y="0"/>
                </a:moveTo>
                <a:lnTo>
                  <a:pt x="1177135" y="749119"/>
                </a:lnTo>
                <a:lnTo>
                  <a:pt x="1170964" y="760174"/>
                </a:lnTo>
                <a:cubicBezTo>
                  <a:pt x="1122855" y="826719"/>
                  <a:pt x="1036237" y="852466"/>
                  <a:pt x="984445" y="850978"/>
                </a:cubicBezTo>
                <a:cubicBezTo>
                  <a:pt x="915389" y="848994"/>
                  <a:pt x="854270" y="673971"/>
                  <a:pt x="789183" y="667621"/>
                </a:cubicBezTo>
                <a:cubicBezTo>
                  <a:pt x="724096" y="661271"/>
                  <a:pt x="647498" y="813275"/>
                  <a:pt x="593920" y="812878"/>
                </a:cubicBezTo>
                <a:cubicBezTo>
                  <a:pt x="540342" y="812481"/>
                  <a:pt x="515339" y="670399"/>
                  <a:pt x="467714" y="665240"/>
                </a:cubicBezTo>
                <a:cubicBezTo>
                  <a:pt x="420089" y="660081"/>
                  <a:pt x="356986" y="784302"/>
                  <a:pt x="308170" y="781921"/>
                </a:cubicBezTo>
                <a:cubicBezTo>
                  <a:pt x="259354" y="779540"/>
                  <a:pt x="227207" y="654128"/>
                  <a:pt x="174820" y="650953"/>
                </a:cubicBezTo>
                <a:cubicBezTo>
                  <a:pt x="128981" y="648175"/>
                  <a:pt x="76761" y="770282"/>
                  <a:pt x="18958" y="770808"/>
                </a:cubicBezTo>
                <a:lnTo>
                  <a:pt x="0" y="764816"/>
                </a:lnTo>
                <a:lnTo>
                  <a:pt x="45323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/>
        </p:nvSpPr>
        <p:spPr>
          <a:xfrm>
            <a:off x="853649" y="2362542"/>
            <a:ext cx="1292130" cy="857854"/>
          </a:xfrm>
          <a:custGeom>
            <a:avLst/>
            <a:gdLst>
              <a:gd name="connsiteX0" fmla="*/ 615682 w 1292130"/>
              <a:gd name="connsiteY0" fmla="*/ 47 h 857854"/>
              <a:gd name="connsiteX1" fmla="*/ 749032 w 1292130"/>
              <a:gd name="connsiteY1" fmla="*/ 131015 h 857854"/>
              <a:gd name="connsiteX2" fmla="*/ 908576 w 1292130"/>
              <a:gd name="connsiteY2" fmla="*/ 14334 h 857854"/>
              <a:gd name="connsiteX3" fmla="*/ 1034782 w 1292130"/>
              <a:gd name="connsiteY3" fmla="*/ 161972 h 857854"/>
              <a:gd name="connsiteX4" fmla="*/ 1058595 w 1292130"/>
              <a:gd name="connsiteY4" fmla="*/ 297703 h 857854"/>
              <a:gd name="connsiteX5" fmla="*/ 1249095 w 1292130"/>
              <a:gd name="connsiteY5" fmla="*/ 447722 h 857854"/>
              <a:gd name="connsiteX6" fmla="*/ 1141938 w 1292130"/>
              <a:gd name="connsiteY6" fmla="*/ 607265 h 857854"/>
              <a:gd name="connsiteX7" fmla="*/ 1291957 w 1292130"/>
              <a:gd name="connsiteY7" fmla="*/ 745378 h 857854"/>
              <a:gd name="connsiteX8" fmla="*/ 1126149 w 1292130"/>
              <a:gd name="connsiteY8" fmla="*/ 847506 h 857854"/>
              <a:gd name="connsiteX9" fmla="*/ 1111978 w 1292130"/>
              <a:gd name="connsiteY9" fmla="*/ 857854 h 857854"/>
              <a:gd name="connsiteX10" fmla="*/ 0 w 1292130"/>
              <a:gd name="connsiteY10" fmla="*/ 857854 h 857854"/>
              <a:gd name="connsiteX11" fmla="*/ 440862 w 1292130"/>
              <a:gd name="connsiteY11" fmla="*/ 113910 h 857854"/>
              <a:gd name="connsiteX12" fmla="*/ 459820 w 1292130"/>
              <a:gd name="connsiteY12" fmla="*/ 119902 h 857854"/>
              <a:gd name="connsiteX13" fmla="*/ 615682 w 1292130"/>
              <a:gd name="connsiteY13" fmla="*/ 47 h 857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92130" h="857854">
                <a:moveTo>
                  <a:pt x="615682" y="47"/>
                </a:moveTo>
                <a:cubicBezTo>
                  <a:pt x="668069" y="3222"/>
                  <a:pt x="700216" y="128634"/>
                  <a:pt x="749032" y="131015"/>
                </a:cubicBezTo>
                <a:cubicBezTo>
                  <a:pt x="797848" y="133396"/>
                  <a:pt x="860951" y="9175"/>
                  <a:pt x="908576" y="14334"/>
                </a:cubicBezTo>
                <a:cubicBezTo>
                  <a:pt x="956201" y="19493"/>
                  <a:pt x="981204" y="161575"/>
                  <a:pt x="1034782" y="161972"/>
                </a:cubicBezTo>
                <a:cubicBezTo>
                  <a:pt x="1060976" y="225075"/>
                  <a:pt x="1022876" y="250078"/>
                  <a:pt x="1058595" y="297703"/>
                </a:cubicBezTo>
                <a:cubicBezTo>
                  <a:pt x="1094314" y="345328"/>
                  <a:pt x="1235205" y="396128"/>
                  <a:pt x="1249095" y="447722"/>
                </a:cubicBezTo>
                <a:cubicBezTo>
                  <a:pt x="1262985" y="499316"/>
                  <a:pt x="1134794" y="557656"/>
                  <a:pt x="1141938" y="607265"/>
                </a:cubicBezTo>
                <a:cubicBezTo>
                  <a:pt x="1149082" y="656874"/>
                  <a:pt x="1297910" y="702912"/>
                  <a:pt x="1291957" y="745378"/>
                </a:cubicBezTo>
                <a:cubicBezTo>
                  <a:pt x="1286748" y="782536"/>
                  <a:pt x="1180963" y="813919"/>
                  <a:pt x="1126149" y="847506"/>
                </a:cubicBezTo>
                <a:lnTo>
                  <a:pt x="1111978" y="857854"/>
                </a:lnTo>
                <a:lnTo>
                  <a:pt x="0" y="857854"/>
                </a:lnTo>
                <a:lnTo>
                  <a:pt x="440862" y="113910"/>
                </a:lnTo>
                <a:lnTo>
                  <a:pt x="459820" y="119902"/>
                </a:lnTo>
                <a:cubicBezTo>
                  <a:pt x="517623" y="119376"/>
                  <a:pt x="569843" y="-2731"/>
                  <a:pt x="615682" y="47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853649" y="3220109"/>
            <a:ext cx="374643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: 形状 16"/>
          <p:cNvSpPr/>
          <p:nvPr/>
        </p:nvSpPr>
        <p:spPr>
          <a:xfrm rot="10800000">
            <a:off x="2481762" y="2362542"/>
            <a:ext cx="1177135" cy="851038"/>
          </a:xfrm>
          <a:custGeom>
            <a:avLst/>
            <a:gdLst>
              <a:gd name="connsiteX0" fmla="*/ 453230 w 1177135"/>
              <a:gd name="connsiteY0" fmla="*/ 0 h 851038"/>
              <a:gd name="connsiteX1" fmla="*/ 1177135 w 1177135"/>
              <a:gd name="connsiteY1" fmla="*/ 749119 h 851038"/>
              <a:gd name="connsiteX2" fmla="*/ 1170964 w 1177135"/>
              <a:gd name="connsiteY2" fmla="*/ 760174 h 851038"/>
              <a:gd name="connsiteX3" fmla="*/ 984445 w 1177135"/>
              <a:gd name="connsiteY3" fmla="*/ 850978 h 851038"/>
              <a:gd name="connsiteX4" fmla="*/ 789183 w 1177135"/>
              <a:gd name="connsiteY4" fmla="*/ 667621 h 851038"/>
              <a:gd name="connsiteX5" fmla="*/ 593920 w 1177135"/>
              <a:gd name="connsiteY5" fmla="*/ 812878 h 851038"/>
              <a:gd name="connsiteX6" fmla="*/ 467714 w 1177135"/>
              <a:gd name="connsiteY6" fmla="*/ 665240 h 851038"/>
              <a:gd name="connsiteX7" fmla="*/ 308170 w 1177135"/>
              <a:gd name="connsiteY7" fmla="*/ 781921 h 851038"/>
              <a:gd name="connsiteX8" fmla="*/ 174820 w 1177135"/>
              <a:gd name="connsiteY8" fmla="*/ 650953 h 851038"/>
              <a:gd name="connsiteX9" fmla="*/ 18958 w 1177135"/>
              <a:gd name="connsiteY9" fmla="*/ 770808 h 851038"/>
              <a:gd name="connsiteX10" fmla="*/ 0 w 1177135"/>
              <a:gd name="connsiteY10" fmla="*/ 764816 h 851038"/>
              <a:gd name="connsiteX11" fmla="*/ 453230 w 1177135"/>
              <a:gd name="connsiteY11" fmla="*/ 0 h 85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7135" h="851038">
                <a:moveTo>
                  <a:pt x="453230" y="0"/>
                </a:moveTo>
                <a:lnTo>
                  <a:pt x="1177135" y="749119"/>
                </a:lnTo>
                <a:lnTo>
                  <a:pt x="1170964" y="760174"/>
                </a:lnTo>
                <a:cubicBezTo>
                  <a:pt x="1122855" y="826719"/>
                  <a:pt x="1036237" y="852466"/>
                  <a:pt x="984445" y="850978"/>
                </a:cubicBezTo>
                <a:cubicBezTo>
                  <a:pt x="915389" y="848994"/>
                  <a:pt x="854270" y="673971"/>
                  <a:pt x="789183" y="667621"/>
                </a:cubicBezTo>
                <a:cubicBezTo>
                  <a:pt x="724096" y="661271"/>
                  <a:pt x="647498" y="813275"/>
                  <a:pt x="593920" y="812878"/>
                </a:cubicBezTo>
                <a:cubicBezTo>
                  <a:pt x="540342" y="812481"/>
                  <a:pt x="515339" y="670399"/>
                  <a:pt x="467714" y="665240"/>
                </a:cubicBezTo>
                <a:cubicBezTo>
                  <a:pt x="420089" y="660081"/>
                  <a:pt x="356986" y="784302"/>
                  <a:pt x="308170" y="781921"/>
                </a:cubicBezTo>
                <a:cubicBezTo>
                  <a:pt x="259354" y="779540"/>
                  <a:pt x="227207" y="654128"/>
                  <a:pt x="174820" y="650953"/>
                </a:cubicBezTo>
                <a:cubicBezTo>
                  <a:pt x="128981" y="648175"/>
                  <a:pt x="76761" y="770282"/>
                  <a:pt x="18958" y="770808"/>
                </a:cubicBezTo>
                <a:lnTo>
                  <a:pt x="0" y="764816"/>
                </a:lnTo>
                <a:lnTo>
                  <a:pt x="45323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940453" y="2565518"/>
            <a:ext cx="554785" cy="976178"/>
            <a:chOff x="6556029" y="1946813"/>
            <a:chExt cx="554785" cy="976178"/>
          </a:xfrm>
        </p:grpSpPr>
        <p:sp>
          <p:nvSpPr>
            <p:cNvPr id="12" name="弧形 11"/>
            <p:cNvSpPr/>
            <p:nvPr/>
          </p:nvSpPr>
          <p:spPr>
            <a:xfrm rot="17813077">
              <a:off x="6556029" y="2368206"/>
              <a:ext cx="554785" cy="554785"/>
            </a:xfrm>
            <a:prstGeom prst="arc">
              <a:avLst>
                <a:gd name="adj1" fmla="val 17473760"/>
                <a:gd name="adj2" fmla="val 21526519"/>
              </a:avLst>
            </a:prstGeom>
            <a:ln w="19050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40537" y="1946813"/>
              <a:ext cx="31668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latin typeface="+mj-lt"/>
                </a:rPr>
                <a:t>1</a:t>
              </a:r>
              <a:endParaRPr lang="zh-CN" altLang="en-US" sz="2200" b="1" dirty="0">
                <a:latin typeface="+mj-lt"/>
              </a:endParaRPr>
            </a:p>
          </p:txBody>
        </p:sp>
      </p:grpSp>
      <p:sp>
        <p:nvSpPr>
          <p:cNvPr id="18" name="任意多边形: 形状 17"/>
          <p:cNvSpPr/>
          <p:nvPr/>
        </p:nvSpPr>
        <p:spPr>
          <a:xfrm>
            <a:off x="3209764" y="2355726"/>
            <a:ext cx="1292130" cy="857854"/>
          </a:xfrm>
          <a:custGeom>
            <a:avLst/>
            <a:gdLst>
              <a:gd name="connsiteX0" fmla="*/ 615682 w 1292130"/>
              <a:gd name="connsiteY0" fmla="*/ 47 h 857854"/>
              <a:gd name="connsiteX1" fmla="*/ 749032 w 1292130"/>
              <a:gd name="connsiteY1" fmla="*/ 131015 h 857854"/>
              <a:gd name="connsiteX2" fmla="*/ 908576 w 1292130"/>
              <a:gd name="connsiteY2" fmla="*/ 14334 h 857854"/>
              <a:gd name="connsiteX3" fmla="*/ 1034782 w 1292130"/>
              <a:gd name="connsiteY3" fmla="*/ 161972 h 857854"/>
              <a:gd name="connsiteX4" fmla="*/ 1058595 w 1292130"/>
              <a:gd name="connsiteY4" fmla="*/ 297703 h 857854"/>
              <a:gd name="connsiteX5" fmla="*/ 1249095 w 1292130"/>
              <a:gd name="connsiteY5" fmla="*/ 447722 h 857854"/>
              <a:gd name="connsiteX6" fmla="*/ 1141938 w 1292130"/>
              <a:gd name="connsiteY6" fmla="*/ 607265 h 857854"/>
              <a:gd name="connsiteX7" fmla="*/ 1291957 w 1292130"/>
              <a:gd name="connsiteY7" fmla="*/ 745378 h 857854"/>
              <a:gd name="connsiteX8" fmla="*/ 1126149 w 1292130"/>
              <a:gd name="connsiteY8" fmla="*/ 847506 h 857854"/>
              <a:gd name="connsiteX9" fmla="*/ 1111978 w 1292130"/>
              <a:gd name="connsiteY9" fmla="*/ 857854 h 857854"/>
              <a:gd name="connsiteX10" fmla="*/ 0 w 1292130"/>
              <a:gd name="connsiteY10" fmla="*/ 857854 h 857854"/>
              <a:gd name="connsiteX11" fmla="*/ 440862 w 1292130"/>
              <a:gd name="connsiteY11" fmla="*/ 113910 h 857854"/>
              <a:gd name="connsiteX12" fmla="*/ 459820 w 1292130"/>
              <a:gd name="connsiteY12" fmla="*/ 119902 h 857854"/>
              <a:gd name="connsiteX13" fmla="*/ 615682 w 1292130"/>
              <a:gd name="connsiteY13" fmla="*/ 47 h 857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92130" h="857854">
                <a:moveTo>
                  <a:pt x="615682" y="47"/>
                </a:moveTo>
                <a:cubicBezTo>
                  <a:pt x="668069" y="3222"/>
                  <a:pt x="700216" y="128634"/>
                  <a:pt x="749032" y="131015"/>
                </a:cubicBezTo>
                <a:cubicBezTo>
                  <a:pt x="797848" y="133396"/>
                  <a:pt x="860951" y="9175"/>
                  <a:pt x="908576" y="14334"/>
                </a:cubicBezTo>
                <a:cubicBezTo>
                  <a:pt x="956201" y="19493"/>
                  <a:pt x="981204" y="161575"/>
                  <a:pt x="1034782" y="161972"/>
                </a:cubicBezTo>
                <a:cubicBezTo>
                  <a:pt x="1060976" y="225075"/>
                  <a:pt x="1022876" y="250078"/>
                  <a:pt x="1058595" y="297703"/>
                </a:cubicBezTo>
                <a:cubicBezTo>
                  <a:pt x="1094314" y="345328"/>
                  <a:pt x="1235205" y="396128"/>
                  <a:pt x="1249095" y="447722"/>
                </a:cubicBezTo>
                <a:cubicBezTo>
                  <a:pt x="1262985" y="499316"/>
                  <a:pt x="1134794" y="557656"/>
                  <a:pt x="1141938" y="607265"/>
                </a:cubicBezTo>
                <a:cubicBezTo>
                  <a:pt x="1149082" y="656874"/>
                  <a:pt x="1297910" y="702912"/>
                  <a:pt x="1291957" y="745378"/>
                </a:cubicBezTo>
                <a:cubicBezTo>
                  <a:pt x="1286748" y="782536"/>
                  <a:pt x="1180963" y="813919"/>
                  <a:pt x="1126149" y="847506"/>
                </a:cubicBezTo>
                <a:lnTo>
                  <a:pt x="1111978" y="857854"/>
                </a:lnTo>
                <a:lnTo>
                  <a:pt x="0" y="857854"/>
                </a:lnTo>
                <a:lnTo>
                  <a:pt x="440862" y="113910"/>
                </a:lnTo>
                <a:lnTo>
                  <a:pt x="459820" y="119902"/>
                </a:lnTo>
                <a:cubicBezTo>
                  <a:pt x="517623" y="119376"/>
                  <a:pt x="569843" y="-2731"/>
                  <a:pt x="615682" y="47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940451" y="2799729"/>
            <a:ext cx="816718" cy="681473"/>
            <a:chOff x="6157255" y="2180626"/>
            <a:chExt cx="816718" cy="681473"/>
          </a:xfrm>
        </p:grpSpPr>
        <p:sp>
          <p:nvSpPr>
            <p:cNvPr id="15" name="弧形 14"/>
            <p:cNvSpPr/>
            <p:nvPr/>
          </p:nvSpPr>
          <p:spPr>
            <a:xfrm rot="467697">
              <a:off x="6157255" y="2307314"/>
              <a:ext cx="554785" cy="554785"/>
            </a:xfrm>
            <a:prstGeom prst="arc">
              <a:avLst>
                <a:gd name="adj1" fmla="val 17473760"/>
                <a:gd name="adj2" fmla="val 21526519"/>
              </a:avLst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657292" y="2180626"/>
              <a:ext cx="31668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latin typeface="+mj-lt"/>
                </a:rPr>
                <a:t>2</a:t>
              </a:r>
              <a:endParaRPr lang="zh-CN" altLang="en-US" sz="2200" b="1" dirty="0">
                <a:latin typeface="+mj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971600" y="4388935"/>
            <a:ext cx="68596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+mj-lt"/>
                <a:ea typeface="+mj-ea"/>
              </a:defRPr>
            </a:lvl1pPr>
          </a:lstStyle>
          <a:p>
            <a:r>
              <a:rPr lang="zh-CN" altLang="en-US" dirty="0"/>
              <a:t>请试着写出证明过程，并与同伴进行交流。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5580019" y="1414470"/>
            <a:ext cx="2831490" cy="461665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剪拼角的目的什么？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箭头: 下 20"/>
          <p:cNvSpPr/>
          <p:nvPr/>
        </p:nvSpPr>
        <p:spPr>
          <a:xfrm>
            <a:off x="6838657" y="2027470"/>
            <a:ext cx="376804" cy="569654"/>
          </a:xfrm>
          <a:prstGeom prst="downArrow">
            <a:avLst/>
          </a:prstGeom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351365" y="2691749"/>
            <a:ext cx="1500098" cy="461665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构造平角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1600" y="3740962"/>
            <a:ext cx="75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如果不实际移动角，还可以怎样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改变角的位置呢？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7334" y="123478"/>
            <a:ext cx="4618682" cy="524520"/>
            <a:chOff x="107504" y="339502"/>
            <a:chExt cx="4618682" cy="524520"/>
          </a:xfrm>
        </p:grpSpPr>
        <p:grpSp>
          <p:nvGrpSpPr>
            <p:cNvPr id="5" name="组合 4"/>
            <p:cNvGrpSpPr/>
            <p:nvPr/>
          </p:nvGrpSpPr>
          <p:grpSpPr>
            <a:xfrm>
              <a:off x="107504" y="339502"/>
              <a:ext cx="4618682" cy="524520"/>
              <a:chOff x="1803191" y="1304280"/>
              <a:chExt cx="5511802" cy="524520"/>
            </a:xfrm>
          </p:grpSpPr>
          <p:sp>
            <p:nvSpPr>
              <p:cNvPr id="6" name="平行四边形 5"/>
              <p:cNvSpPr/>
              <p:nvPr/>
            </p:nvSpPr>
            <p:spPr>
              <a:xfrm>
                <a:off x="3238499" y="1585913"/>
                <a:ext cx="4076494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648905" y="379014"/>
              <a:ext cx="29690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三角形的内角和定理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771550"/>
            <a:ext cx="4375150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已知：如图，△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求证：∠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en-US" altLang="zh-CN" sz="2400" b="1" dirty="0">
                <a:latin typeface="+mj-lt"/>
                <a:ea typeface="+mj-ea"/>
              </a:rPr>
              <a:t>+</a:t>
            </a:r>
            <a:r>
              <a:rPr lang="zh-CN" altLang="en-US" sz="2400" b="1" dirty="0">
                <a:latin typeface="+mj-lt"/>
                <a:ea typeface="+mj-ea"/>
              </a:rPr>
              <a:t>∠</a:t>
            </a:r>
            <a:r>
              <a:rPr lang="en-US" altLang="zh-CN" sz="2400" b="1" i="1" dirty="0">
                <a:latin typeface="+mj-lt"/>
                <a:ea typeface="+mj-ea"/>
              </a:rPr>
              <a:t>B</a:t>
            </a:r>
            <a:r>
              <a:rPr lang="en-US" altLang="zh-CN" sz="2400" b="1" dirty="0">
                <a:latin typeface="+mj-lt"/>
                <a:ea typeface="+mj-ea"/>
              </a:rPr>
              <a:t>+</a:t>
            </a:r>
            <a:r>
              <a:rPr lang="zh-CN" altLang="en-US" sz="2400" b="1" dirty="0">
                <a:latin typeface="+mj-lt"/>
                <a:ea typeface="+mj-ea"/>
              </a:rPr>
              <a:t>∠</a:t>
            </a:r>
            <a:r>
              <a:rPr lang="en-US" altLang="zh-CN" sz="2400" b="1" i="1" dirty="0">
                <a:latin typeface="+mj-lt"/>
                <a:ea typeface="+mj-ea"/>
              </a:rPr>
              <a:t>C</a:t>
            </a:r>
            <a:r>
              <a:rPr lang="en-US" altLang="zh-CN" sz="2400" b="1" dirty="0">
                <a:latin typeface="+mj-lt"/>
                <a:ea typeface="+mj-ea"/>
              </a:rPr>
              <a:t>=180°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254293" y="976047"/>
            <a:ext cx="1857024" cy="2152778"/>
            <a:chOff x="1237287" y="584489"/>
            <a:chExt cx="1857024" cy="2152778"/>
          </a:xfrm>
        </p:grpSpPr>
        <p:sp>
          <p:nvSpPr>
            <p:cNvPr id="17" name="等腰三角形 16"/>
            <p:cNvSpPr/>
            <p:nvPr/>
          </p:nvSpPr>
          <p:spPr>
            <a:xfrm>
              <a:off x="1573118" y="983917"/>
              <a:ext cx="1374201" cy="1326644"/>
            </a:xfrm>
            <a:prstGeom prst="triangle">
              <a:avLst>
                <a:gd name="adj" fmla="val 58000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002303" y="584489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37287" y="2250326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800326" y="2275602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38968" y="2397541"/>
            <a:ext cx="4246272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你学过哪些与</a:t>
            </a:r>
            <a:r>
              <a:rPr lang="en-US" altLang="zh-CN" sz="2200" b="1" dirty="0">
                <a:solidFill>
                  <a:srgbClr val="00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lang="zh-CN" altLang="en-US" sz="2200" b="1" dirty="0">
                <a:solidFill>
                  <a:srgbClr val="00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有关的结论？</a:t>
            </a:r>
            <a:endParaRPr lang="en-US" altLang="zh-CN" sz="2200" b="1" dirty="0">
              <a:solidFill>
                <a:srgbClr val="0033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25753" y="2841518"/>
            <a:ext cx="216151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平角为</a:t>
            </a:r>
            <a:r>
              <a:rPr lang="en-US" altLang="zh-CN" sz="2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180°</a:t>
            </a:r>
            <a:endParaRPr lang="zh-CN" altLang="en-US" sz="2200" b="1" i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14602" y="3269948"/>
            <a:ext cx="364449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两直线平行，同旁内角互补</a:t>
            </a:r>
            <a:endParaRPr lang="zh-CN" altLang="en-US" sz="2200" b="1" i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5406" y="3708959"/>
            <a:ext cx="4246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曾经的撕角拼图活动对你有什么启发？</a:t>
            </a:r>
            <a:endParaRPr lang="en-US" altLang="zh-CN" sz="2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5536" y="1884186"/>
            <a:ext cx="4275562" cy="3072980"/>
            <a:chOff x="395536" y="1884186"/>
            <a:chExt cx="4275562" cy="3072980"/>
          </a:xfrm>
        </p:grpSpPr>
        <p:sp>
          <p:nvSpPr>
            <p:cNvPr id="25" name="矩形: 圆角 24"/>
            <p:cNvSpPr/>
            <p:nvPr/>
          </p:nvSpPr>
          <p:spPr>
            <a:xfrm>
              <a:off x="395536" y="2067693"/>
              <a:ext cx="4275562" cy="2889473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11560" y="1884186"/>
              <a:ext cx="945504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分析：</a:t>
              </a:r>
              <a:endParaRPr lang="zh-CN" altLang="en-US" sz="2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926638" y="4446463"/>
            <a:ext cx="31840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改变角的位置构造平角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91603" y="3557659"/>
            <a:ext cx="3078386" cy="7683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延长</a:t>
            </a:r>
            <a:r>
              <a:rPr lang="en-US" altLang="zh-CN" sz="22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BC</a:t>
            </a:r>
            <a:r>
              <a:rPr lang="zh-CN" altLang="en-US" sz="2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至</a:t>
            </a:r>
            <a:r>
              <a:rPr lang="en-US" altLang="zh-CN" sz="22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</a:t>
            </a:r>
            <a:r>
              <a:rPr lang="zh-CN" altLang="en-US" sz="2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，过点</a:t>
            </a:r>
            <a:r>
              <a:rPr lang="en-US" altLang="zh-CN" sz="22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作射线</a:t>
            </a:r>
            <a:r>
              <a:rPr lang="en-US" altLang="zh-CN" sz="2200" b="1" i="1" dirty="0">
                <a:solidFill>
                  <a:srgbClr val="FF0000"/>
                </a:solidFill>
                <a:ea typeface="楷体" panose="02010609060101010101" pitchFamily="49" charset="-122"/>
              </a:rPr>
              <a:t>CE </a:t>
            </a:r>
            <a:r>
              <a:rPr lang="zh-CN" altLang="en-US" sz="2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，使</a:t>
            </a:r>
            <a:r>
              <a:rPr lang="en-US" altLang="zh-CN" sz="22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CE //</a:t>
            </a:r>
            <a:r>
              <a:rPr lang="en-US" altLang="zh-CN" sz="2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2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BA</a:t>
            </a:r>
            <a:endParaRPr lang="zh-CN" altLang="en-US" sz="2200" b="1" i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313294" y="34201"/>
            <a:ext cx="2615242" cy="1474697"/>
            <a:chOff x="5158828" y="3085049"/>
            <a:chExt cx="2615242" cy="1474697"/>
          </a:xfrm>
        </p:grpSpPr>
        <p:sp>
          <p:nvSpPr>
            <p:cNvPr id="31" name="思想气泡: 云 30"/>
            <p:cNvSpPr/>
            <p:nvPr/>
          </p:nvSpPr>
          <p:spPr>
            <a:xfrm>
              <a:off x="5158828" y="3085049"/>
              <a:ext cx="2615242" cy="1474697"/>
            </a:xfrm>
            <a:prstGeom prst="cloudCallout">
              <a:avLst>
                <a:gd name="adj1" fmla="val -20643"/>
                <a:gd name="adj2" fmla="val 89830"/>
              </a:avLst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356775" y="3322231"/>
              <a:ext cx="24172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lt"/>
                  <a:ea typeface="楷体" panose="02010609060101010101" pitchFamily="49" charset="-122"/>
                </a:rPr>
                <a:t>这里的</a:t>
              </a:r>
              <a:r>
                <a:rPr lang="en-US" altLang="zh-CN" sz="2000" b="1" i="1" dirty="0">
                  <a:latin typeface="+mj-lt"/>
                  <a:ea typeface="楷体" panose="02010609060101010101" pitchFamily="49" charset="-122"/>
                </a:rPr>
                <a:t>CD</a:t>
              </a:r>
              <a:r>
                <a:rPr lang="zh-CN" altLang="en-US" sz="2000" b="1" dirty="0">
                  <a:latin typeface="+mj-lt"/>
                  <a:ea typeface="楷体" panose="02010609060101010101" pitchFamily="49" charset="-122"/>
                </a:rPr>
                <a:t>，</a:t>
              </a:r>
              <a:r>
                <a:rPr lang="en-US" altLang="zh-CN" sz="2000" b="1" i="1" dirty="0">
                  <a:latin typeface="+mj-lt"/>
                  <a:ea typeface="楷体" panose="02010609060101010101" pitchFamily="49" charset="-122"/>
                </a:rPr>
                <a:t>CE</a:t>
              </a:r>
              <a:r>
                <a:rPr lang="zh-CN" altLang="en-US" sz="2000" b="1" dirty="0">
                  <a:latin typeface="+mj-lt"/>
                  <a:ea typeface="楷体" panose="02010609060101010101" pitchFamily="49" charset="-122"/>
                </a:rPr>
                <a:t>称为辅助线，辅助线通常画成</a:t>
              </a:r>
              <a:r>
                <a:rPr lang="zh-CN" altLang="en-US" sz="20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</a:rPr>
                <a:t>虚线</a:t>
              </a:r>
              <a:r>
                <a:rPr lang="zh-CN" altLang="en-US" sz="2000" b="1" dirty="0">
                  <a:latin typeface="+mj-lt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75766" y="1688475"/>
            <a:ext cx="671106" cy="1015523"/>
            <a:chOff x="7850163" y="1655561"/>
            <a:chExt cx="671106" cy="1015523"/>
          </a:xfrm>
        </p:grpSpPr>
        <p:cxnSp>
          <p:nvCxnSpPr>
            <p:cNvPr id="34" name="直接连接符 33"/>
            <p:cNvCxnSpPr/>
            <p:nvPr/>
          </p:nvCxnSpPr>
          <p:spPr>
            <a:xfrm flipV="1">
              <a:off x="7850163" y="2050833"/>
              <a:ext cx="365680" cy="620251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227284" y="1655561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E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80474" y="2476340"/>
            <a:ext cx="963602" cy="461665"/>
            <a:chOff x="7854871" y="2443426"/>
            <a:chExt cx="963602" cy="461665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7854871" y="2674259"/>
              <a:ext cx="793829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8524488" y="2443426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D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6" grpId="0"/>
      <p:bldP spid="27" grpId="0"/>
      <p:bldP spid="28" grpId="0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247887"/>
            <a:ext cx="4375150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已知：如图，△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求证：∠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en-US" altLang="zh-CN" sz="2400" b="1" dirty="0">
                <a:latin typeface="+mj-lt"/>
                <a:ea typeface="+mj-ea"/>
              </a:rPr>
              <a:t>+</a:t>
            </a:r>
            <a:r>
              <a:rPr lang="zh-CN" altLang="en-US" sz="2400" b="1" dirty="0">
                <a:latin typeface="+mj-lt"/>
                <a:ea typeface="+mj-ea"/>
              </a:rPr>
              <a:t>∠</a:t>
            </a:r>
            <a:r>
              <a:rPr lang="en-US" altLang="zh-CN" sz="2400" b="1" i="1" dirty="0">
                <a:latin typeface="+mj-lt"/>
                <a:ea typeface="+mj-ea"/>
              </a:rPr>
              <a:t>B</a:t>
            </a:r>
            <a:r>
              <a:rPr lang="en-US" altLang="zh-CN" sz="2400" b="1" dirty="0">
                <a:latin typeface="+mj-lt"/>
                <a:ea typeface="+mj-ea"/>
              </a:rPr>
              <a:t>+</a:t>
            </a:r>
            <a:r>
              <a:rPr lang="zh-CN" altLang="en-US" sz="2400" b="1" dirty="0">
                <a:latin typeface="+mj-lt"/>
                <a:ea typeface="+mj-ea"/>
              </a:rPr>
              <a:t>∠</a:t>
            </a:r>
            <a:r>
              <a:rPr lang="en-US" altLang="zh-CN" sz="2400" b="1" i="1" dirty="0">
                <a:latin typeface="+mj-lt"/>
                <a:ea typeface="+mj-ea"/>
              </a:rPr>
              <a:t>C</a:t>
            </a:r>
            <a:r>
              <a:rPr lang="en-US" altLang="zh-CN" sz="2400" b="1" dirty="0">
                <a:latin typeface="+mj-lt"/>
                <a:ea typeface="+mj-ea"/>
              </a:rPr>
              <a:t>=180°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70317" y="452384"/>
            <a:ext cx="1857024" cy="2152778"/>
            <a:chOff x="1237287" y="584489"/>
            <a:chExt cx="1857024" cy="2152778"/>
          </a:xfrm>
        </p:grpSpPr>
        <p:sp>
          <p:nvSpPr>
            <p:cNvPr id="4" name="等腰三角形 3"/>
            <p:cNvSpPr/>
            <p:nvPr/>
          </p:nvSpPr>
          <p:spPr>
            <a:xfrm>
              <a:off x="1573118" y="983917"/>
              <a:ext cx="1374201" cy="1326644"/>
            </a:xfrm>
            <a:prstGeom prst="triangle">
              <a:avLst>
                <a:gd name="adj" fmla="val 58000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02303" y="584489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237287" y="2250326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800326" y="2275602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91790" y="1164812"/>
            <a:ext cx="671106" cy="1015523"/>
            <a:chOff x="7850163" y="1655561"/>
            <a:chExt cx="671106" cy="1015523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7850163" y="2050833"/>
              <a:ext cx="365680" cy="620251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8227284" y="1655561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E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96498" y="1952677"/>
            <a:ext cx="963602" cy="461665"/>
            <a:chOff x="7854871" y="2443426"/>
            <a:chExt cx="963602" cy="461665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854871" y="2674259"/>
              <a:ext cx="793829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8524488" y="2443426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D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51942" y="1572051"/>
            <a:ext cx="887522" cy="1135448"/>
            <a:chOff x="4546390" y="3195533"/>
            <a:chExt cx="887522" cy="1135448"/>
          </a:xfrm>
        </p:grpSpPr>
        <p:sp>
          <p:nvSpPr>
            <p:cNvPr id="15" name="弧形 14"/>
            <p:cNvSpPr/>
            <p:nvPr/>
          </p:nvSpPr>
          <p:spPr>
            <a:xfrm rot="19305534">
              <a:off x="4594859" y="3543514"/>
              <a:ext cx="787467" cy="787467"/>
            </a:xfrm>
            <a:prstGeom prst="arc">
              <a:avLst>
                <a:gd name="adj1" fmla="val 17473824"/>
                <a:gd name="adj2" fmla="val 19674224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546390" y="3195533"/>
              <a:ext cx="887522" cy="1045089"/>
              <a:chOff x="7195054" y="1341631"/>
              <a:chExt cx="887522" cy="1045089"/>
            </a:xfrm>
          </p:grpSpPr>
          <p:sp>
            <p:nvSpPr>
              <p:cNvPr id="21" name="弧形 20"/>
              <p:cNvSpPr/>
              <p:nvPr/>
            </p:nvSpPr>
            <p:spPr>
              <a:xfrm rot="901527">
                <a:off x="7195054" y="1599253"/>
                <a:ext cx="787467" cy="787467"/>
              </a:xfrm>
              <a:prstGeom prst="arc">
                <a:avLst>
                  <a:gd name="adj1" fmla="val 17301294"/>
                  <a:gd name="adj2" fmla="val 20379280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491069" y="1341631"/>
                <a:ext cx="1954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+mj-lt"/>
                  </a:rPr>
                  <a:t>1</a:t>
                </a:r>
                <a:endParaRPr lang="zh-CN" altLang="en-US" sz="2000" b="1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887140" y="1530392"/>
                <a:ext cx="1954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+mj-lt"/>
                  </a:rPr>
                  <a:t>2</a:t>
                </a:r>
                <a:endParaRPr lang="zh-CN" altLang="en-US" sz="2000" b="1" dirty="0">
                  <a:solidFill>
                    <a:srgbClr val="FF0000"/>
                  </a:solidFill>
                  <a:latin typeface="+mj-lt"/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703605" y="1934269"/>
            <a:ext cx="4516201" cy="274955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证明：如图，延长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，过点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作射线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，使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CE //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BA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，则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2=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∵点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在同一条直线上，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2+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=180°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=180°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6207" y="1492026"/>
            <a:ext cx="4525736" cy="3151384"/>
            <a:chOff x="716207" y="1492026"/>
            <a:chExt cx="4525736" cy="3151384"/>
          </a:xfrm>
        </p:grpSpPr>
        <p:sp>
          <p:nvSpPr>
            <p:cNvPr id="28" name="矩形 27"/>
            <p:cNvSpPr/>
            <p:nvPr/>
          </p:nvSpPr>
          <p:spPr>
            <a:xfrm>
              <a:off x="716207" y="1741060"/>
              <a:ext cx="4525736" cy="2902350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261271" y="1492026"/>
              <a:ext cx="1152128" cy="4616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证法一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7564" y="771550"/>
            <a:ext cx="7848872" cy="648072"/>
            <a:chOff x="647564" y="771550"/>
            <a:chExt cx="7848872" cy="648072"/>
          </a:xfrm>
        </p:grpSpPr>
        <p:grpSp>
          <p:nvGrpSpPr>
            <p:cNvPr id="7" name="组合 6"/>
            <p:cNvGrpSpPr/>
            <p:nvPr/>
          </p:nvGrpSpPr>
          <p:grpSpPr>
            <a:xfrm>
              <a:off x="647564" y="771550"/>
              <a:ext cx="7848872" cy="648072"/>
              <a:chOff x="2483768" y="2283718"/>
              <a:chExt cx="2331501" cy="88191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537954" y="2373542"/>
                <a:ext cx="2277315" cy="792087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2483768" y="2283718"/>
                <a:ext cx="2304256" cy="79208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791580" y="805683"/>
              <a:ext cx="76049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三角形内角和定理     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三角形三个内角的和等于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180°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9299" y="1923678"/>
            <a:ext cx="2619608" cy="1932999"/>
            <a:chOff x="1186970" y="608395"/>
            <a:chExt cx="2619608" cy="1932999"/>
          </a:xfrm>
        </p:grpSpPr>
        <p:sp>
          <p:nvSpPr>
            <p:cNvPr id="10" name="等腰三角形 9"/>
            <p:cNvSpPr/>
            <p:nvPr/>
          </p:nvSpPr>
          <p:spPr>
            <a:xfrm>
              <a:off x="1588622" y="1070060"/>
              <a:ext cx="1923971" cy="1234152"/>
            </a:xfrm>
            <a:prstGeom prst="triangle">
              <a:avLst>
                <a:gd name="adj" fmla="val 38013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24171" y="608395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86970" y="2079729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512593" y="2018831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31840" y="2268767"/>
            <a:ext cx="5842002" cy="1527012"/>
            <a:chOff x="3061818" y="2190307"/>
            <a:chExt cx="5842002" cy="1527012"/>
          </a:xfrm>
        </p:grpSpPr>
        <p:sp>
          <p:nvSpPr>
            <p:cNvPr id="15" name="文本框 14"/>
            <p:cNvSpPr txBox="1"/>
            <p:nvPr/>
          </p:nvSpPr>
          <p:spPr>
            <a:xfrm>
              <a:off x="3473069" y="2350053"/>
              <a:ext cx="20227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几何语言：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061818" y="2971464"/>
              <a:ext cx="5842002" cy="576248"/>
            </a:xfrm>
            <a:prstGeom prst="rect">
              <a:avLst/>
            </a:prstGeom>
            <a:ln w="38100">
              <a:noFill/>
              <a:prstDash val="dashDot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+mj-lt"/>
                  <a:ea typeface="楷体" panose="02010609060101010101" pitchFamily="49" charset="-122"/>
                </a:rPr>
                <a:t>在△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ABC</a:t>
              </a:r>
              <a:r>
                <a:rPr lang="zh-CN" altLang="en-US" sz="2400" b="1" dirty="0">
                  <a:solidFill>
                    <a:prstClr val="black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中，∠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>
                  <a:solidFill>
                    <a:prstClr val="black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r>
                <a:rPr lang="zh-CN" altLang="en-US" sz="2400" b="1" dirty="0">
                  <a:solidFill>
                    <a:prstClr val="black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>
                  <a:solidFill>
                    <a:prstClr val="black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r>
                <a:rPr lang="zh-CN" altLang="en-US" sz="2400" b="1" dirty="0">
                  <a:solidFill>
                    <a:prstClr val="black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400" b="1" dirty="0">
                  <a:solidFill>
                    <a:prstClr val="black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=180°</a:t>
              </a:r>
              <a:r>
                <a:rPr lang="zh-CN" altLang="en-US" sz="2400" b="1" dirty="0">
                  <a:solidFill>
                    <a:prstClr val="black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en-US" altLang="zh-CN" sz="2400" b="1" dirty="0">
                <a:solidFill>
                  <a:prstClr val="black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矩形: 圆角 16"/>
            <p:cNvSpPr/>
            <p:nvPr/>
          </p:nvSpPr>
          <p:spPr>
            <a:xfrm>
              <a:off x="3427684" y="2190307"/>
              <a:ext cx="5073585" cy="1527012"/>
            </a:xfrm>
            <a:prstGeom prst="roundRect">
              <a:avLst>
                <a:gd name="adj" fmla="val 10013"/>
              </a:avLst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4" name="组合 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6" name="矩形: 单圆角 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: 单圆角 7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48944" y="586795"/>
            <a:ext cx="1857024" cy="2225310"/>
            <a:chOff x="1237287" y="511957"/>
            <a:chExt cx="1857024" cy="2225310"/>
          </a:xfrm>
        </p:grpSpPr>
        <p:sp>
          <p:nvSpPr>
            <p:cNvPr id="10" name="等腰三角形 9"/>
            <p:cNvSpPr/>
            <p:nvPr/>
          </p:nvSpPr>
          <p:spPr>
            <a:xfrm>
              <a:off x="1573118" y="983917"/>
              <a:ext cx="1374201" cy="1326644"/>
            </a:xfrm>
            <a:prstGeom prst="triangle">
              <a:avLst>
                <a:gd name="adj" fmla="val 58000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63378" y="511957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37287" y="2250326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800326" y="2275602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58765" y="749286"/>
            <a:ext cx="5762988" cy="1863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（1）如图，在证明三角形内角和定理时，小明的想法是把三个内角“凑”到点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zh-CN" altLang="en-US" sz="2400" b="1" dirty="0">
                <a:latin typeface="+mj-lt"/>
                <a:ea typeface="+mj-ea"/>
              </a:rPr>
              <a:t>处，过点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zh-CN" altLang="en-US" sz="2400" b="1" dirty="0">
                <a:latin typeface="+mj-lt"/>
                <a:ea typeface="+mj-ea"/>
              </a:rPr>
              <a:t>作直线</a:t>
            </a:r>
            <a:r>
              <a:rPr lang="en-US" altLang="zh-CN" sz="2400" b="1" i="1" dirty="0">
                <a:latin typeface="+mj-lt"/>
                <a:ea typeface="+mj-ea"/>
              </a:rPr>
              <a:t>PQ</a:t>
            </a:r>
            <a:r>
              <a:rPr lang="zh-CN" altLang="en-US" sz="2400" b="1" dirty="0">
                <a:latin typeface="+mj-lt"/>
                <a:ea typeface="+mj-ea"/>
              </a:rPr>
              <a:t>，使</a:t>
            </a:r>
            <a:r>
              <a:rPr lang="en-US" altLang="zh-CN" sz="2400" b="1" i="1" dirty="0">
                <a:latin typeface="+mj-lt"/>
                <a:ea typeface="+mj-ea"/>
              </a:rPr>
              <a:t>PQ</a:t>
            </a:r>
            <a:r>
              <a:rPr lang="zh-CN" altLang="en-US" sz="2400" b="1" dirty="0">
                <a:latin typeface="+mj-lt"/>
                <a:ea typeface="+mj-ea"/>
              </a:rPr>
              <a:t> </a:t>
            </a:r>
            <a:r>
              <a:rPr lang="en-US" altLang="zh-CN" sz="2400" b="1" i="1" dirty="0">
                <a:latin typeface="+mj-lt"/>
                <a:ea typeface="+mj-ea"/>
              </a:rPr>
              <a:t>//</a:t>
            </a:r>
            <a:r>
              <a:rPr lang="en-US" altLang="zh-CN" sz="2400" b="1" dirty="0">
                <a:latin typeface="+mj-lt"/>
                <a:ea typeface="+mj-ea"/>
              </a:rPr>
              <a:t> </a:t>
            </a:r>
            <a:r>
              <a:rPr lang="en-US" altLang="zh-CN" sz="2400" b="1" i="1" dirty="0">
                <a:latin typeface="+mj-lt"/>
                <a:ea typeface="+mj-ea"/>
              </a:rPr>
              <a:t>BC</a:t>
            </a:r>
            <a:r>
              <a:rPr lang="zh-CN" altLang="en-US" sz="2400" b="1" dirty="0">
                <a:latin typeface="+mj-lt"/>
                <a:ea typeface="+mj-ea"/>
              </a:rPr>
              <a:t>，他的想法可行吗？如果可行，你能写出证明过程吗？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22325" y="1039791"/>
            <a:ext cx="2421189" cy="480629"/>
            <a:chOff x="6456085" y="2163378"/>
            <a:chExt cx="2421189" cy="480629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701745" y="2180717"/>
              <a:ext cx="2002070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456085" y="2163378"/>
              <a:ext cx="267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P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530356" y="2182342"/>
              <a:ext cx="3469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Q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79482" y="620994"/>
            <a:ext cx="1064453" cy="878850"/>
            <a:chOff x="6826131" y="1729633"/>
            <a:chExt cx="1064453" cy="878850"/>
          </a:xfrm>
        </p:grpSpPr>
        <p:sp>
          <p:nvSpPr>
            <p:cNvPr id="27" name="弧形 26"/>
            <p:cNvSpPr/>
            <p:nvPr/>
          </p:nvSpPr>
          <p:spPr>
            <a:xfrm rot="11599988">
              <a:off x="7037970" y="1729633"/>
              <a:ext cx="787467" cy="787467"/>
            </a:xfrm>
            <a:prstGeom prst="arc">
              <a:avLst>
                <a:gd name="adj1" fmla="val 17907597"/>
                <a:gd name="adj2" fmla="val 2037555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826131" y="2178062"/>
              <a:ext cx="3207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+mj-lt"/>
                </a:rPr>
                <a:t>1</a:t>
              </a:r>
              <a:endParaRPr lang="zh-CN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569834" y="2208373"/>
              <a:ext cx="3207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+mj-lt"/>
                </a:rPr>
                <a:t>2</a:t>
              </a:r>
              <a:endParaRPr lang="zh-CN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 rot="4281641">
              <a:off x="6829117" y="1776577"/>
              <a:ext cx="787467" cy="787467"/>
            </a:xfrm>
            <a:prstGeom prst="arc">
              <a:avLst>
                <a:gd name="adj1" fmla="val 17342340"/>
                <a:gd name="adj2" fmla="val 20291166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08070" y="3071443"/>
            <a:ext cx="7069386" cy="19380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证明：如图，过点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作直线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PQ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，使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PQ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 //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，则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2=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∵点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Q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在同一条直线上，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2=180°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=180°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2418" y="2605429"/>
            <a:ext cx="6595420" cy="2378715"/>
            <a:chOff x="392418" y="2605429"/>
            <a:chExt cx="6595420" cy="2378715"/>
          </a:xfrm>
        </p:grpSpPr>
        <p:sp>
          <p:nvSpPr>
            <p:cNvPr id="33" name="矩形 32"/>
            <p:cNvSpPr/>
            <p:nvPr/>
          </p:nvSpPr>
          <p:spPr>
            <a:xfrm>
              <a:off x="392418" y="2851953"/>
              <a:ext cx="6595420" cy="2132191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114064" y="2605429"/>
              <a:ext cx="1152128" cy="4616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证法二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uiExpand="1" build="p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3224</Words>
  <Application>WPS 演示</Application>
  <PresentationFormat>全屏显示(16:9)</PresentationFormat>
  <Paragraphs>524</Paragraphs>
  <Slides>25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黑体</vt:lpstr>
      <vt:lpstr>微软雅黑</vt:lpstr>
      <vt:lpstr>华文中宋</vt:lpstr>
      <vt:lpstr>楷体</vt:lpstr>
      <vt:lpstr>阿里巴巴普惠体 H</vt:lpstr>
      <vt:lpstr>Arial Unicode MS</vt:lpstr>
      <vt:lpstr>等线</vt:lpstr>
      <vt:lpstr>第一PPT，www.1ppt.com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5</cp:revision>
  <dcterms:created xsi:type="dcterms:W3CDTF">2018-12-07T09:49:00Z</dcterms:created>
  <dcterms:modified xsi:type="dcterms:W3CDTF">2026-01-09T00:17:27Z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EB92E1A2FFB54BF28BF323FCC6297E01_12</vt:lpwstr>
  </property>
</Properties>
</file>