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36" r:id="rId7"/>
    <p:sldId id="315" r:id="rId8"/>
    <p:sldId id="311" r:id="rId9"/>
    <p:sldId id="337" r:id="rId10"/>
    <p:sldId id="338" r:id="rId11"/>
    <p:sldId id="339" r:id="rId12"/>
    <p:sldId id="320" r:id="rId13"/>
    <p:sldId id="314" r:id="rId14"/>
    <p:sldId id="317" r:id="rId15"/>
    <p:sldId id="308" r:id="rId16"/>
    <p:sldId id="318" r:id="rId17"/>
    <p:sldId id="309" r:id="rId18"/>
    <p:sldId id="326" r:id="rId19"/>
    <p:sldId id="307" r:id="rId20"/>
    <p:sldId id="303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FECD"/>
    <a:srgbClr val="FEF6DA"/>
    <a:srgbClr val="FDFEDA"/>
    <a:srgbClr val="0066FF"/>
    <a:srgbClr val="56B5DA"/>
    <a:srgbClr val="FFFFFF"/>
    <a:srgbClr val="7F7F7F"/>
    <a:srgbClr val="273045"/>
    <a:srgbClr val="17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14"/>
      </p:cViewPr>
      <p:guideLst>
        <p:guide orient="horz" pos="162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5936" y="1848475"/>
            <a:ext cx="4536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</a:rPr>
              <a:t>第</a:t>
            </a:r>
            <a:r>
              <a:rPr lang="en-US" altLang="zh-CN" sz="4400" b="1" dirty="0">
                <a:solidFill>
                  <a:schemeClr val="accent1"/>
                </a:solidFill>
              </a:rPr>
              <a:t>3</a:t>
            </a:r>
            <a:r>
              <a:rPr lang="zh-CN" altLang="en-US" sz="4400" b="1" dirty="0">
                <a:solidFill>
                  <a:schemeClr val="accent1"/>
                </a:solidFill>
              </a:rPr>
              <a:t>课时 多边形的内角和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7544" y="195486"/>
            <a:ext cx="7704136" cy="102331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如图，在四边形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+∠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=180°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与∠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有怎样的关系？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2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9660" y="872132"/>
            <a:ext cx="2649537" cy="233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536575" y="1452563"/>
            <a:ext cx="5872163" cy="27091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解：∵∠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=(4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2)×180°=360°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=360°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180°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51920" y="2820317"/>
            <a:ext cx="3872953" cy="2127697"/>
            <a:chOff x="4298726" y="2999407"/>
            <a:chExt cx="3872953" cy="21276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726" y="2999407"/>
              <a:ext cx="3872953" cy="212769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88024" y="3720895"/>
              <a:ext cx="3042554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</a:rPr>
                <a:t>例4说明：如果四边形一组对角互补，那么另一组对角也互补。</a:t>
              </a:r>
              <a:endParaRPr lang="zh-CN" altLang="en-US" sz="24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722" y="828030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操作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69328" y="1347614"/>
            <a:ext cx="8567167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）正三角形、正四边形、正五边形、正六边形、正八边形的每个内角分别是多少度？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7334" y="123478"/>
            <a:ext cx="3106514" cy="524520"/>
            <a:chOff x="107504" y="339502"/>
            <a:chExt cx="3106514" cy="5245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07504" y="339502"/>
              <a:ext cx="3106514" cy="524520"/>
              <a:chOff x="1803191" y="1304280"/>
              <a:chExt cx="3707224" cy="52452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3238498" y="1585913"/>
                <a:ext cx="227191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0" name="平行四边形 4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719826" y="382984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正多边形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58" name="等腰三角形 57"/>
          <p:cNvSpPr/>
          <p:nvPr/>
        </p:nvSpPr>
        <p:spPr>
          <a:xfrm>
            <a:off x="463378" y="2369692"/>
            <a:ext cx="1163638" cy="1081088"/>
          </a:xfrm>
          <a:prstGeom prst="triangle">
            <a:avLst/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102911" y="2369692"/>
            <a:ext cx="1063625" cy="1081088"/>
          </a:xfrm>
          <a:prstGeom prst="rect">
            <a:avLst/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正五边形 8"/>
          <p:cNvSpPr/>
          <p:nvPr/>
        </p:nvSpPr>
        <p:spPr>
          <a:xfrm>
            <a:off x="3633471" y="2287142"/>
            <a:ext cx="1201356" cy="1143788"/>
          </a:xfrm>
          <a:prstGeom prst="pentagon">
            <a:avLst/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八边形 65"/>
          <p:cNvSpPr/>
          <p:nvPr/>
        </p:nvSpPr>
        <p:spPr>
          <a:xfrm>
            <a:off x="7254703" y="2195067"/>
            <a:ext cx="1323975" cy="1323975"/>
          </a:xfrm>
          <a:prstGeom prst="octagon">
            <a:avLst/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87215" y="3488715"/>
            <a:ext cx="9398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319165" y="3488715"/>
            <a:ext cx="9398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779912" y="3488715"/>
            <a:ext cx="11874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108°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651328" y="3488715"/>
            <a:ext cx="118903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120°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452320" y="3488715"/>
            <a:ext cx="11874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135°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5403143" y="2287142"/>
            <a:ext cx="1349820" cy="1163638"/>
          </a:xfrm>
          <a:prstGeom prst="hexagon">
            <a:avLst>
              <a:gd name="adj" fmla="val 27509"/>
              <a:gd name="vf" fmla="val 115470"/>
            </a:avLst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463378" y="4178465"/>
            <a:ext cx="6176130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）怎样计算正多边形每个内角的度数？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437996" y="4178465"/>
          <a:ext cx="1633414" cy="841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0116800" imgH="10363200" progId="Equation.DSMT4">
                  <p:embed/>
                </p:oleObj>
              </mc:Choice>
              <mc:Fallback>
                <p:oleObj name="Equation" r:id="rId1" imgW="20116800" imgH="10363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37996" y="4178465"/>
                        <a:ext cx="1633414" cy="841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0" grpId="0"/>
      <p:bldP spid="71" grpId="0"/>
      <p:bldP spid="73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12788" y="123478"/>
            <a:ext cx="1808340" cy="461665"/>
            <a:chOff x="4388275" y="216246"/>
            <a:chExt cx="2194212" cy="718156"/>
          </a:xfrm>
        </p:grpSpPr>
        <p:grpSp>
          <p:nvGrpSpPr>
            <p:cNvPr id="32" name="组合 31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4" name="矩形: 单圆角 33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5" name="矩形: 单圆角 34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6" name="矩形: 单圆角 35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71200" y="616051"/>
            <a:ext cx="7976093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剪掉一张长方形纸片的一个角后，剩下的纸片是几边形？它的内角和是多少度？与同伴进行交流。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35328" y="1737183"/>
            <a:ext cx="1542976" cy="864095"/>
          </a:xfrm>
          <a:prstGeom prst="rect">
            <a:avLst/>
          </a:pr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218264" y="1556864"/>
            <a:ext cx="607240" cy="67471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/>
          <p:cNvSpPr/>
          <p:nvPr/>
        </p:nvSpPr>
        <p:spPr>
          <a:xfrm>
            <a:off x="1035328" y="3219822"/>
            <a:ext cx="1542976" cy="864095"/>
          </a:xfrm>
          <a:custGeom>
            <a:avLst/>
            <a:gdLst>
              <a:gd name="connsiteX0" fmla="*/ 0 w 1646730"/>
              <a:gd name="connsiteY0" fmla="*/ 0 h 1079523"/>
              <a:gd name="connsiteX1" fmla="*/ 1332956 w 1646730"/>
              <a:gd name="connsiteY1" fmla="*/ 0 h 1079523"/>
              <a:gd name="connsiteX2" fmla="*/ 1646730 w 1646730"/>
              <a:gd name="connsiteY2" fmla="*/ 342548 h 1079523"/>
              <a:gd name="connsiteX3" fmla="*/ 1646730 w 1646730"/>
              <a:gd name="connsiteY3" fmla="*/ 1079523 h 1079523"/>
              <a:gd name="connsiteX4" fmla="*/ 0 w 1646730"/>
              <a:gd name="connsiteY4" fmla="*/ 1079523 h 107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730" h="1079523">
                <a:moveTo>
                  <a:pt x="0" y="0"/>
                </a:moveTo>
                <a:lnTo>
                  <a:pt x="1332956" y="0"/>
                </a:lnTo>
                <a:lnTo>
                  <a:pt x="1646730" y="342548"/>
                </a:lnTo>
                <a:lnTo>
                  <a:pt x="1646730" y="1079523"/>
                </a:lnTo>
                <a:lnTo>
                  <a:pt x="0" y="1079523"/>
                </a:lnTo>
                <a:close/>
              </a:path>
            </a:pathLst>
          </a:cu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811776" y="1737183"/>
            <a:ext cx="1542976" cy="864095"/>
          </a:xfrm>
          <a:prstGeom prst="rect">
            <a:avLst/>
          </a:pr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/>
          <p:nvPr/>
        </p:nvCxnSpPr>
        <p:spPr>
          <a:xfrm>
            <a:off x="4583264" y="1597376"/>
            <a:ext cx="812836" cy="108012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: 形状 49"/>
          <p:cNvSpPr/>
          <p:nvPr/>
        </p:nvSpPr>
        <p:spPr>
          <a:xfrm>
            <a:off x="3811776" y="3219822"/>
            <a:ext cx="1542976" cy="864095"/>
          </a:xfrm>
          <a:custGeom>
            <a:avLst/>
            <a:gdLst>
              <a:gd name="connsiteX0" fmla="*/ 0 w 1542976"/>
              <a:gd name="connsiteY0" fmla="*/ 0 h 864095"/>
              <a:gd name="connsiteX1" fmla="*/ 898919 w 1542976"/>
              <a:gd name="connsiteY1" fmla="*/ 0 h 864095"/>
              <a:gd name="connsiteX2" fmla="*/ 1542976 w 1542976"/>
              <a:gd name="connsiteY2" fmla="*/ 862154 h 864095"/>
              <a:gd name="connsiteX3" fmla="*/ 1542976 w 1542976"/>
              <a:gd name="connsiteY3" fmla="*/ 864095 h 864095"/>
              <a:gd name="connsiteX4" fmla="*/ 0 w 1542976"/>
              <a:gd name="connsiteY4" fmla="*/ 864095 h 86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2976" h="864095">
                <a:moveTo>
                  <a:pt x="0" y="0"/>
                </a:moveTo>
                <a:lnTo>
                  <a:pt x="898919" y="0"/>
                </a:lnTo>
                <a:lnTo>
                  <a:pt x="1542976" y="862154"/>
                </a:lnTo>
                <a:lnTo>
                  <a:pt x="1542976" y="864095"/>
                </a:lnTo>
                <a:lnTo>
                  <a:pt x="0" y="864095"/>
                </a:lnTo>
                <a:close/>
              </a:path>
            </a:pathLst>
          </a:cu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箭头: 下 50"/>
          <p:cNvSpPr/>
          <p:nvPr/>
        </p:nvSpPr>
        <p:spPr>
          <a:xfrm>
            <a:off x="1698804" y="274327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箭头: 下 51"/>
          <p:cNvSpPr/>
          <p:nvPr/>
        </p:nvSpPr>
        <p:spPr>
          <a:xfrm>
            <a:off x="4513253" y="2741085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588224" y="1752041"/>
            <a:ext cx="1542976" cy="864095"/>
          </a:xfrm>
          <a:prstGeom prst="rect">
            <a:avLst/>
          </a:pr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6383464" y="1635801"/>
            <a:ext cx="1872208" cy="104169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箭头: 下 55"/>
          <p:cNvSpPr/>
          <p:nvPr/>
        </p:nvSpPr>
        <p:spPr>
          <a:xfrm>
            <a:off x="7289701" y="2755943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>
            <a:off x="6588224" y="3216382"/>
            <a:ext cx="1542976" cy="870180"/>
          </a:xfrm>
          <a:prstGeom prst="triangle">
            <a:avLst>
              <a:gd name="adj" fmla="val 0"/>
            </a:avLst>
          </a:prstGeom>
          <a:solidFill>
            <a:srgbClr val="FFFE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55576" y="4179363"/>
            <a:ext cx="23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五边形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内角和为</a:t>
            </a:r>
            <a:r>
              <a:rPr lang="en-US" altLang="zh-CN" sz="2400" b="1" dirty="0">
                <a:solidFill>
                  <a:srgbClr val="0033CC"/>
                </a:solidFill>
              </a:rPr>
              <a:t>540°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71577" y="4179362"/>
            <a:ext cx="23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四边形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内角和为</a:t>
            </a:r>
            <a:r>
              <a:rPr lang="en-US" altLang="zh-CN" sz="2400" b="1" dirty="0">
                <a:solidFill>
                  <a:srgbClr val="0033CC"/>
                </a:solidFill>
              </a:rPr>
              <a:t>360°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72200" y="4179361"/>
            <a:ext cx="23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三角形</a:t>
            </a:r>
            <a:endParaRPr lang="en-US" altLang="zh-CN" sz="2400" b="1" dirty="0">
              <a:solidFill>
                <a:srgbClr val="0033CC"/>
              </a:solidFill>
            </a:endParaRPr>
          </a:p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内角和为</a:t>
            </a:r>
            <a:r>
              <a:rPr lang="en-US" altLang="zh-CN" sz="2400" b="1" dirty="0">
                <a:solidFill>
                  <a:srgbClr val="0033CC"/>
                </a:solidFill>
              </a:rPr>
              <a:t>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6" grpId="0" animBg="1"/>
      <p:bldP spid="61" grpId="0" animBg="1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4209" y="915566"/>
            <a:ext cx="7736111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若一个多边形的内角和是</a:t>
            </a:r>
            <a:r>
              <a:rPr lang="en-US" altLang="zh-CN" sz="2800" b="1" dirty="0">
                <a:latin typeface="+mj-lt"/>
                <a:ea typeface="+mj-ea"/>
              </a:rPr>
              <a:t>1440°</a:t>
            </a:r>
            <a:r>
              <a:rPr lang="zh-CN" altLang="en-US" sz="2800" b="1" dirty="0">
                <a:latin typeface="+mj-lt"/>
                <a:ea typeface="+mj-ea"/>
              </a:rPr>
              <a:t>，则这个多边形是</a:t>
            </a:r>
            <a:r>
              <a:rPr lang="en-US" altLang="zh-CN" sz="2800" b="1" dirty="0">
                <a:latin typeface="+mj-lt"/>
                <a:ea typeface="+mj-ea"/>
              </a:rPr>
              <a:t>(      )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七边形             </a:t>
            </a: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八边形 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九边形             </a:t>
            </a: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十边形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3688" y="170765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652120" y="2213485"/>
            <a:ext cx="30963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33CC"/>
                </a:solidFill>
                <a:latin typeface="+mn-lt"/>
                <a:sym typeface="华文楷体" panose="02010600040101010101" charset="-122"/>
              </a:rPr>
              <a:t>(</a:t>
            </a:r>
            <a:r>
              <a:rPr lang="en-US" altLang="zh-CN" sz="2400" b="1" i="1" dirty="0">
                <a:solidFill>
                  <a:srgbClr val="0033CC"/>
                </a:solidFill>
                <a:latin typeface="+mn-lt"/>
                <a:sym typeface="华文楷体" panose="02010600040101010101" charset="-122"/>
              </a:rPr>
              <a:t>n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  <a:sym typeface="华文楷体" panose="02010600040101010101" charset="-122"/>
              </a:rPr>
              <a:t>-</a:t>
            </a:r>
            <a:r>
              <a:rPr lang="en-US" altLang="zh-CN" sz="2400" b="1" dirty="0">
                <a:solidFill>
                  <a:srgbClr val="0033CC"/>
                </a:solidFill>
                <a:latin typeface="+mn-lt"/>
                <a:sym typeface="华文楷体" panose="02010600040101010101" charset="-122"/>
              </a:rPr>
              <a:t>2)·180°=1440°</a:t>
            </a:r>
            <a:endParaRPr lang="en-US" altLang="zh-CN" sz="2400" b="1" i="1" dirty="0">
              <a:solidFill>
                <a:srgbClr val="0033CC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372200" y="2715766"/>
            <a:ext cx="11187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i="1" dirty="0">
                <a:solidFill>
                  <a:srgbClr val="0033CC"/>
                </a:solidFill>
                <a:latin typeface="+mn-lt"/>
                <a:sym typeface="华文楷体" panose="02010600040101010101" charset="-122"/>
              </a:rPr>
              <a:t>n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  <a:sym typeface="华文楷体" panose="02010600040101010101" charset="-122"/>
              </a:rPr>
              <a:t>-</a:t>
            </a:r>
            <a:r>
              <a:rPr lang="en-US" altLang="zh-CN" sz="2400" b="1" dirty="0">
                <a:solidFill>
                  <a:srgbClr val="0033CC"/>
                </a:solidFill>
                <a:latin typeface="+mn-lt"/>
                <a:sym typeface="华文楷体" panose="02010600040101010101" charset="-122"/>
              </a:rPr>
              <a:t>2=8</a:t>
            </a:r>
            <a:endParaRPr lang="en-US" altLang="zh-CN" sz="2400" b="1" i="1" dirty="0">
              <a:solidFill>
                <a:srgbClr val="0033CC"/>
              </a:solidFill>
              <a:latin typeface="+mn-lt"/>
              <a:sym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/>
          <p:cNvSpPr/>
          <p:nvPr/>
        </p:nvSpPr>
        <p:spPr>
          <a:xfrm>
            <a:off x="6025739" y="2329631"/>
            <a:ext cx="1593056" cy="1105693"/>
          </a:xfrm>
          <a:custGeom>
            <a:avLst/>
            <a:gdLst>
              <a:gd name="connsiteX0" fmla="*/ 561975 w 1543050"/>
              <a:gd name="connsiteY0" fmla="*/ 0 h 604837"/>
              <a:gd name="connsiteX1" fmla="*/ 1047750 w 1543050"/>
              <a:gd name="connsiteY1" fmla="*/ 14287 h 604837"/>
              <a:gd name="connsiteX2" fmla="*/ 1543050 w 1543050"/>
              <a:gd name="connsiteY2" fmla="*/ 604837 h 604837"/>
              <a:gd name="connsiteX3" fmla="*/ 0 w 1543050"/>
              <a:gd name="connsiteY3" fmla="*/ 595312 h 604837"/>
              <a:gd name="connsiteX4" fmla="*/ 561975 w 1543050"/>
              <a:gd name="connsiteY4" fmla="*/ 0 h 604837"/>
              <a:gd name="connsiteX0-1" fmla="*/ 561975 w 1543050"/>
              <a:gd name="connsiteY0-2" fmla="*/ 417513 h 1022350"/>
              <a:gd name="connsiteX1-3" fmla="*/ 1016000 w 1543050"/>
              <a:gd name="connsiteY1-4" fmla="*/ 0 h 1022350"/>
              <a:gd name="connsiteX2-5" fmla="*/ 1543050 w 1543050"/>
              <a:gd name="connsiteY2-6" fmla="*/ 1022350 h 1022350"/>
              <a:gd name="connsiteX3-7" fmla="*/ 0 w 1543050"/>
              <a:gd name="connsiteY3-8" fmla="*/ 1012825 h 1022350"/>
              <a:gd name="connsiteX4-9" fmla="*/ 561975 w 1543050"/>
              <a:gd name="connsiteY4-10" fmla="*/ 417513 h 1022350"/>
              <a:gd name="connsiteX0-11" fmla="*/ 561975 w 1936750"/>
              <a:gd name="connsiteY0-12" fmla="*/ 417513 h 1012825"/>
              <a:gd name="connsiteX1-13" fmla="*/ 1016000 w 1936750"/>
              <a:gd name="connsiteY1-14" fmla="*/ 0 h 1012825"/>
              <a:gd name="connsiteX2-15" fmla="*/ 1936750 w 1936750"/>
              <a:gd name="connsiteY2-16" fmla="*/ 908050 h 1012825"/>
              <a:gd name="connsiteX3-17" fmla="*/ 0 w 1936750"/>
              <a:gd name="connsiteY3-18" fmla="*/ 1012825 h 1012825"/>
              <a:gd name="connsiteX4-19" fmla="*/ 561975 w 1936750"/>
              <a:gd name="connsiteY4-20" fmla="*/ 417513 h 1012825"/>
              <a:gd name="connsiteX0-21" fmla="*/ 307975 w 1936750"/>
              <a:gd name="connsiteY0-22" fmla="*/ 4763 h 1012825"/>
              <a:gd name="connsiteX1-23" fmla="*/ 1016000 w 1936750"/>
              <a:gd name="connsiteY1-24" fmla="*/ 0 h 1012825"/>
              <a:gd name="connsiteX2-25" fmla="*/ 1936750 w 1936750"/>
              <a:gd name="connsiteY2-26" fmla="*/ 908050 h 1012825"/>
              <a:gd name="connsiteX3-27" fmla="*/ 0 w 1936750"/>
              <a:gd name="connsiteY3-28" fmla="*/ 1012825 h 1012825"/>
              <a:gd name="connsiteX4-29" fmla="*/ 307975 w 1936750"/>
              <a:gd name="connsiteY4-30" fmla="*/ 4763 h 1012825"/>
              <a:gd name="connsiteX0-31" fmla="*/ 0 w 1628775"/>
              <a:gd name="connsiteY0-32" fmla="*/ 4763 h 908050"/>
              <a:gd name="connsiteX1-33" fmla="*/ 708025 w 1628775"/>
              <a:gd name="connsiteY1-34" fmla="*/ 0 h 908050"/>
              <a:gd name="connsiteX2-35" fmla="*/ 1628775 w 1628775"/>
              <a:gd name="connsiteY2-36" fmla="*/ 908050 h 908050"/>
              <a:gd name="connsiteX3-37" fmla="*/ 174625 w 1628775"/>
              <a:gd name="connsiteY3-38" fmla="*/ 809625 h 908050"/>
              <a:gd name="connsiteX4-39" fmla="*/ 0 w 1628775"/>
              <a:gd name="connsiteY4-40" fmla="*/ 4763 h 908050"/>
              <a:gd name="connsiteX0-41" fmla="*/ 22225 w 1651000"/>
              <a:gd name="connsiteY0-42" fmla="*/ 4763 h 917575"/>
              <a:gd name="connsiteX1-43" fmla="*/ 730250 w 1651000"/>
              <a:gd name="connsiteY1-44" fmla="*/ 0 h 917575"/>
              <a:gd name="connsiteX2-45" fmla="*/ 1651000 w 1651000"/>
              <a:gd name="connsiteY2-46" fmla="*/ 908050 h 917575"/>
              <a:gd name="connsiteX3-47" fmla="*/ 0 w 1651000"/>
              <a:gd name="connsiteY3-48" fmla="*/ 917575 h 917575"/>
              <a:gd name="connsiteX4-49" fmla="*/ 22225 w 1651000"/>
              <a:gd name="connsiteY4-50" fmla="*/ 4763 h 917575"/>
              <a:gd name="connsiteX0-51" fmla="*/ 22225 w 1651000"/>
              <a:gd name="connsiteY0-52" fmla="*/ 476250 h 1389062"/>
              <a:gd name="connsiteX1-53" fmla="*/ 508794 w 1651000"/>
              <a:gd name="connsiteY1-54" fmla="*/ 0 h 1389062"/>
              <a:gd name="connsiteX2-55" fmla="*/ 1651000 w 1651000"/>
              <a:gd name="connsiteY2-56" fmla="*/ 1379537 h 1389062"/>
              <a:gd name="connsiteX3-57" fmla="*/ 0 w 1651000"/>
              <a:gd name="connsiteY3-58" fmla="*/ 1389062 h 1389062"/>
              <a:gd name="connsiteX4-59" fmla="*/ 22225 w 1651000"/>
              <a:gd name="connsiteY4-60" fmla="*/ 476250 h 1389062"/>
              <a:gd name="connsiteX0-61" fmla="*/ 0 w 1762125"/>
              <a:gd name="connsiteY0-62" fmla="*/ 492919 h 1389062"/>
              <a:gd name="connsiteX1-63" fmla="*/ 619919 w 1762125"/>
              <a:gd name="connsiteY1-64" fmla="*/ 0 h 1389062"/>
              <a:gd name="connsiteX2-65" fmla="*/ 1762125 w 1762125"/>
              <a:gd name="connsiteY2-66" fmla="*/ 1379537 h 1389062"/>
              <a:gd name="connsiteX3-67" fmla="*/ 111125 w 1762125"/>
              <a:gd name="connsiteY3-68" fmla="*/ 1389062 h 1389062"/>
              <a:gd name="connsiteX4-69" fmla="*/ 0 w 1762125"/>
              <a:gd name="connsiteY4-70" fmla="*/ 492919 h 1389062"/>
              <a:gd name="connsiteX0-71" fmla="*/ 0 w 1762125"/>
              <a:gd name="connsiteY0-72" fmla="*/ 492919 h 1379537"/>
              <a:gd name="connsiteX1-73" fmla="*/ 619919 w 1762125"/>
              <a:gd name="connsiteY1-74" fmla="*/ 0 h 1379537"/>
              <a:gd name="connsiteX2-75" fmla="*/ 1762125 w 1762125"/>
              <a:gd name="connsiteY2-76" fmla="*/ 1379537 h 1379537"/>
              <a:gd name="connsiteX3-77" fmla="*/ 523081 w 1762125"/>
              <a:gd name="connsiteY3-78" fmla="*/ 1127124 h 1379537"/>
              <a:gd name="connsiteX4-79" fmla="*/ 0 w 1762125"/>
              <a:gd name="connsiteY4-80" fmla="*/ 492919 h 1379537"/>
              <a:gd name="connsiteX0-81" fmla="*/ 0 w 1762125"/>
              <a:gd name="connsiteY0-82" fmla="*/ 492919 h 1379537"/>
              <a:gd name="connsiteX1-83" fmla="*/ 619919 w 1762125"/>
              <a:gd name="connsiteY1-84" fmla="*/ 0 h 1379537"/>
              <a:gd name="connsiteX2-85" fmla="*/ 1762125 w 1762125"/>
              <a:gd name="connsiteY2-86" fmla="*/ 1379537 h 1379537"/>
              <a:gd name="connsiteX3-87" fmla="*/ 373062 w 1762125"/>
              <a:gd name="connsiteY3-88" fmla="*/ 1081880 h 1379537"/>
              <a:gd name="connsiteX4-89" fmla="*/ 0 w 1762125"/>
              <a:gd name="connsiteY4-90" fmla="*/ 492919 h 1379537"/>
              <a:gd name="connsiteX0-91" fmla="*/ 0 w 1593056"/>
              <a:gd name="connsiteY0-92" fmla="*/ 492919 h 1105693"/>
              <a:gd name="connsiteX1-93" fmla="*/ 619919 w 1593056"/>
              <a:gd name="connsiteY1-94" fmla="*/ 0 h 1105693"/>
              <a:gd name="connsiteX2-95" fmla="*/ 1593056 w 1593056"/>
              <a:gd name="connsiteY2-96" fmla="*/ 1105693 h 1105693"/>
              <a:gd name="connsiteX3-97" fmla="*/ 373062 w 1593056"/>
              <a:gd name="connsiteY3-98" fmla="*/ 1081880 h 1105693"/>
              <a:gd name="connsiteX4-99" fmla="*/ 0 w 1593056"/>
              <a:gd name="connsiteY4-100" fmla="*/ 492919 h 11056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93056" h="1105693">
                <a:moveTo>
                  <a:pt x="0" y="492919"/>
                </a:moveTo>
                <a:lnTo>
                  <a:pt x="619919" y="0"/>
                </a:lnTo>
                <a:lnTo>
                  <a:pt x="1593056" y="1105693"/>
                </a:lnTo>
                <a:lnTo>
                  <a:pt x="373062" y="1081880"/>
                </a:lnTo>
                <a:lnTo>
                  <a:pt x="0" y="49291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/>
          <p:cNvSpPr/>
          <p:nvPr/>
        </p:nvSpPr>
        <p:spPr>
          <a:xfrm>
            <a:off x="3535621" y="2413832"/>
            <a:ext cx="1651000" cy="917575"/>
          </a:xfrm>
          <a:custGeom>
            <a:avLst/>
            <a:gdLst>
              <a:gd name="connsiteX0" fmla="*/ 561975 w 1543050"/>
              <a:gd name="connsiteY0" fmla="*/ 0 h 604837"/>
              <a:gd name="connsiteX1" fmla="*/ 1047750 w 1543050"/>
              <a:gd name="connsiteY1" fmla="*/ 14287 h 604837"/>
              <a:gd name="connsiteX2" fmla="*/ 1543050 w 1543050"/>
              <a:gd name="connsiteY2" fmla="*/ 604837 h 604837"/>
              <a:gd name="connsiteX3" fmla="*/ 0 w 1543050"/>
              <a:gd name="connsiteY3" fmla="*/ 595312 h 604837"/>
              <a:gd name="connsiteX4" fmla="*/ 561975 w 1543050"/>
              <a:gd name="connsiteY4" fmla="*/ 0 h 604837"/>
              <a:gd name="connsiteX0-1" fmla="*/ 561975 w 1543050"/>
              <a:gd name="connsiteY0-2" fmla="*/ 417513 h 1022350"/>
              <a:gd name="connsiteX1-3" fmla="*/ 1016000 w 1543050"/>
              <a:gd name="connsiteY1-4" fmla="*/ 0 h 1022350"/>
              <a:gd name="connsiteX2-5" fmla="*/ 1543050 w 1543050"/>
              <a:gd name="connsiteY2-6" fmla="*/ 1022350 h 1022350"/>
              <a:gd name="connsiteX3-7" fmla="*/ 0 w 1543050"/>
              <a:gd name="connsiteY3-8" fmla="*/ 1012825 h 1022350"/>
              <a:gd name="connsiteX4-9" fmla="*/ 561975 w 1543050"/>
              <a:gd name="connsiteY4-10" fmla="*/ 417513 h 1022350"/>
              <a:gd name="connsiteX0-11" fmla="*/ 561975 w 1936750"/>
              <a:gd name="connsiteY0-12" fmla="*/ 417513 h 1012825"/>
              <a:gd name="connsiteX1-13" fmla="*/ 1016000 w 1936750"/>
              <a:gd name="connsiteY1-14" fmla="*/ 0 h 1012825"/>
              <a:gd name="connsiteX2-15" fmla="*/ 1936750 w 1936750"/>
              <a:gd name="connsiteY2-16" fmla="*/ 908050 h 1012825"/>
              <a:gd name="connsiteX3-17" fmla="*/ 0 w 1936750"/>
              <a:gd name="connsiteY3-18" fmla="*/ 1012825 h 1012825"/>
              <a:gd name="connsiteX4-19" fmla="*/ 561975 w 1936750"/>
              <a:gd name="connsiteY4-20" fmla="*/ 417513 h 1012825"/>
              <a:gd name="connsiteX0-21" fmla="*/ 307975 w 1936750"/>
              <a:gd name="connsiteY0-22" fmla="*/ 4763 h 1012825"/>
              <a:gd name="connsiteX1-23" fmla="*/ 1016000 w 1936750"/>
              <a:gd name="connsiteY1-24" fmla="*/ 0 h 1012825"/>
              <a:gd name="connsiteX2-25" fmla="*/ 1936750 w 1936750"/>
              <a:gd name="connsiteY2-26" fmla="*/ 908050 h 1012825"/>
              <a:gd name="connsiteX3-27" fmla="*/ 0 w 1936750"/>
              <a:gd name="connsiteY3-28" fmla="*/ 1012825 h 1012825"/>
              <a:gd name="connsiteX4-29" fmla="*/ 307975 w 1936750"/>
              <a:gd name="connsiteY4-30" fmla="*/ 4763 h 1012825"/>
              <a:gd name="connsiteX0-31" fmla="*/ 0 w 1628775"/>
              <a:gd name="connsiteY0-32" fmla="*/ 4763 h 908050"/>
              <a:gd name="connsiteX1-33" fmla="*/ 708025 w 1628775"/>
              <a:gd name="connsiteY1-34" fmla="*/ 0 h 908050"/>
              <a:gd name="connsiteX2-35" fmla="*/ 1628775 w 1628775"/>
              <a:gd name="connsiteY2-36" fmla="*/ 908050 h 908050"/>
              <a:gd name="connsiteX3-37" fmla="*/ 174625 w 1628775"/>
              <a:gd name="connsiteY3-38" fmla="*/ 809625 h 908050"/>
              <a:gd name="connsiteX4-39" fmla="*/ 0 w 1628775"/>
              <a:gd name="connsiteY4-40" fmla="*/ 4763 h 908050"/>
              <a:gd name="connsiteX0-41" fmla="*/ 22225 w 1651000"/>
              <a:gd name="connsiteY0-42" fmla="*/ 4763 h 917575"/>
              <a:gd name="connsiteX1-43" fmla="*/ 730250 w 1651000"/>
              <a:gd name="connsiteY1-44" fmla="*/ 0 h 917575"/>
              <a:gd name="connsiteX2-45" fmla="*/ 1651000 w 1651000"/>
              <a:gd name="connsiteY2-46" fmla="*/ 908050 h 917575"/>
              <a:gd name="connsiteX3-47" fmla="*/ 0 w 1651000"/>
              <a:gd name="connsiteY3-48" fmla="*/ 917575 h 917575"/>
              <a:gd name="connsiteX4-49" fmla="*/ 22225 w 1651000"/>
              <a:gd name="connsiteY4-50" fmla="*/ 4763 h 9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51000" h="917575">
                <a:moveTo>
                  <a:pt x="22225" y="4763"/>
                </a:moveTo>
                <a:lnTo>
                  <a:pt x="730250" y="0"/>
                </a:lnTo>
                <a:lnTo>
                  <a:pt x="1651000" y="908050"/>
                </a:lnTo>
                <a:lnTo>
                  <a:pt x="0" y="917575"/>
                </a:lnTo>
                <a:lnTo>
                  <a:pt x="22225" y="47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1085019" y="2680410"/>
            <a:ext cx="1543050" cy="604837"/>
          </a:xfrm>
          <a:custGeom>
            <a:avLst/>
            <a:gdLst>
              <a:gd name="connsiteX0" fmla="*/ 561975 w 1543050"/>
              <a:gd name="connsiteY0" fmla="*/ 0 h 604837"/>
              <a:gd name="connsiteX1" fmla="*/ 1047750 w 1543050"/>
              <a:gd name="connsiteY1" fmla="*/ 14287 h 604837"/>
              <a:gd name="connsiteX2" fmla="*/ 1543050 w 1543050"/>
              <a:gd name="connsiteY2" fmla="*/ 604837 h 604837"/>
              <a:gd name="connsiteX3" fmla="*/ 0 w 1543050"/>
              <a:gd name="connsiteY3" fmla="*/ 595312 h 604837"/>
              <a:gd name="connsiteX4" fmla="*/ 561975 w 1543050"/>
              <a:gd name="connsiteY4" fmla="*/ 0 h 60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050" h="604837">
                <a:moveTo>
                  <a:pt x="561975" y="0"/>
                </a:moveTo>
                <a:lnTo>
                  <a:pt x="1047750" y="14287"/>
                </a:lnTo>
                <a:lnTo>
                  <a:pt x="1543050" y="604837"/>
                </a:lnTo>
                <a:lnTo>
                  <a:pt x="0" y="595312"/>
                </a:lnTo>
                <a:lnTo>
                  <a:pt x="56197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39552" y="627534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一个多边形剪掉一个角后内角和为</a:t>
            </a:r>
            <a:r>
              <a:rPr lang="en-US" altLang="zh-CN" sz="2800" b="1" dirty="0">
                <a:latin typeface="+mj-lt"/>
                <a:ea typeface="+mj-ea"/>
              </a:rPr>
              <a:t>360°</a:t>
            </a:r>
            <a:r>
              <a:rPr lang="zh-CN" altLang="en-US" sz="2800" b="1" dirty="0">
                <a:latin typeface="+mj-lt"/>
                <a:ea typeface="+mj-ea"/>
              </a:rPr>
              <a:t>，则原多边形的边数为</a:t>
            </a:r>
            <a:r>
              <a:rPr lang="en-US" altLang="zh-CN" sz="2800" b="1" dirty="0">
                <a:latin typeface="+mj-lt"/>
                <a:ea typeface="+mj-ea"/>
              </a:rPr>
              <a:t>___________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1" name="等腰三角形 50"/>
          <p:cNvSpPr/>
          <p:nvPr/>
        </p:nvSpPr>
        <p:spPr>
          <a:xfrm>
            <a:off x="1096305" y="2421532"/>
            <a:ext cx="1542976" cy="870180"/>
          </a:xfrm>
          <a:prstGeom prst="triangle">
            <a:avLst>
              <a:gd name="adj" fmla="val 5267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4577" y="2421532"/>
            <a:ext cx="1656184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1312329" y="2675787"/>
            <a:ext cx="1224136" cy="3061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133341" y="2267149"/>
            <a:ext cx="1224136" cy="122484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任意多边形: 形状 60"/>
          <p:cNvSpPr/>
          <p:nvPr/>
        </p:nvSpPr>
        <p:spPr>
          <a:xfrm>
            <a:off x="6012160" y="2319107"/>
            <a:ext cx="1980220" cy="1120927"/>
          </a:xfrm>
          <a:custGeom>
            <a:avLst/>
            <a:gdLst>
              <a:gd name="connsiteX0" fmla="*/ 0 w 2101850"/>
              <a:gd name="connsiteY0" fmla="*/ 311150 h 831850"/>
              <a:gd name="connsiteX1" fmla="*/ 1066800 w 2101850"/>
              <a:gd name="connsiteY1" fmla="*/ 0 h 831850"/>
              <a:gd name="connsiteX2" fmla="*/ 2101850 w 2101850"/>
              <a:gd name="connsiteY2" fmla="*/ 317500 h 831850"/>
              <a:gd name="connsiteX3" fmla="*/ 1708150 w 2101850"/>
              <a:gd name="connsiteY3" fmla="*/ 831850 h 831850"/>
              <a:gd name="connsiteX4" fmla="*/ 406400 w 2101850"/>
              <a:gd name="connsiteY4" fmla="*/ 819150 h 831850"/>
              <a:gd name="connsiteX5" fmla="*/ 0 w 2101850"/>
              <a:gd name="connsiteY5" fmla="*/ 311150 h 831850"/>
              <a:gd name="connsiteX0-1" fmla="*/ 0 w 2101850"/>
              <a:gd name="connsiteY0-2" fmla="*/ 411485 h 932185"/>
              <a:gd name="connsiteX1-3" fmla="*/ 675878 w 2101850"/>
              <a:gd name="connsiteY1-4" fmla="*/ 0 h 932185"/>
              <a:gd name="connsiteX2-5" fmla="*/ 2101850 w 2101850"/>
              <a:gd name="connsiteY2-6" fmla="*/ 417835 h 932185"/>
              <a:gd name="connsiteX3-7" fmla="*/ 1708150 w 2101850"/>
              <a:gd name="connsiteY3-8" fmla="*/ 932185 h 932185"/>
              <a:gd name="connsiteX4-9" fmla="*/ 406400 w 2101850"/>
              <a:gd name="connsiteY4-10" fmla="*/ 919485 h 932185"/>
              <a:gd name="connsiteX5-11" fmla="*/ 0 w 2101850"/>
              <a:gd name="connsiteY5-12" fmla="*/ 411485 h 932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101850" h="932185">
                <a:moveTo>
                  <a:pt x="0" y="411485"/>
                </a:moveTo>
                <a:lnTo>
                  <a:pt x="675878" y="0"/>
                </a:lnTo>
                <a:lnTo>
                  <a:pt x="2101850" y="417835"/>
                </a:lnTo>
                <a:lnTo>
                  <a:pt x="1708150" y="932185"/>
                </a:lnTo>
                <a:lnTo>
                  <a:pt x="406400" y="919485"/>
                </a:lnTo>
                <a:lnTo>
                  <a:pt x="0" y="411485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6496905" y="2136542"/>
            <a:ext cx="1368152" cy="1587336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3411028" y="1166014"/>
            <a:ext cx="1444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59" grpId="0" animBg="1"/>
      <p:bldP spid="6" grpId="0" animBg="1"/>
      <p:bldP spid="51" grpId="0" animBg="1"/>
      <p:bldP spid="3" grpId="0" animBg="1"/>
      <p:bldP spid="61" grpId="0" animBg="1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17098" y="555334"/>
            <a:ext cx="7956884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如图，∠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+∠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en-US" altLang="zh-CN" sz="2800" b="1" dirty="0">
                <a:latin typeface="+mj-lt"/>
                <a:ea typeface="+mj-ea"/>
              </a:rPr>
              <a:t>+∠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en-US" altLang="zh-CN" sz="2800" b="1" dirty="0">
                <a:latin typeface="+mj-lt"/>
                <a:ea typeface="+mj-ea"/>
              </a:rPr>
              <a:t>+∠</a:t>
            </a:r>
            <a:r>
              <a:rPr lang="en-US" altLang="zh-CN" sz="2800" b="1" i="1" dirty="0">
                <a:latin typeface="+mj-lt"/>
                <a:ea typeface="+mj-ea"/>
              </a:rPr>
              <a:t>F 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4492" y="1801010"/>
            <a:ext cx="2469346" cy="198304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167469" y="627085"/>
            <a:ext cx="1083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360°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4598" y="1994804"/>
            <a:ext cx="587225" cy="1612121"/>
            <a:chOff x="7815228" y="1533159"/>
            <a:chExt cx="587225" cy="1612121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8235526" y="1533159"/>
              <a:ext cx="165447" cy="1612121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/>
            <p:cNvSpPr/>
            <p:nvPr/>
          </p:nvSpPr>
          <p:spPr>
            <a:xfrm>
              <a:off x="7906194" y="2191488"/>
              <a:ext cx="88900" cy="41380"/>
            </a:xfrm>
            <a:custGeom>
              <a:avLst/>
              <a:gdLst>
                <a:gd name="connsiteX0" fmla="*/ 0 w 88900"/>
                <a:gd name="connsiteY0" fmla="*/ 41380 h 41380"/>
                <a:gd name="connsiteX1" fmla="*/ 44450 w 88900"/>
                <a:gd name="connsiteY1" fmla="*/ 105 h 41380"/>
                <a:gd name="connsiteX2" fmla="*/ 88900 w 88900"/>
                <a:gd name="connsiteY2" fmla="*/ 31855 h 4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41380">
                  <a:moveTo>
                    <a:pt x="0" y="41380"/>
                  </a:moveTo>
                  <a:cubicBezTo>
                    <a:pt x="14816" y="21536"/>
                    <a:pt x="29633" y="1692"/>
                    <a:pt x="44450" y="105"/>
                  </a:cubicBezTo>
                  <a:cubicBezTo>
                    <a:pt x="59267" y="-1482"/>
                    <a:pt x="74083" y="15186"/>
                    <a:pt x="88900" y="31855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rot="11403097">
              <a:off x="8254007" y="1781073"/>
              <a:ext cx="128482" cy="45719"/>
            </a:xfrm>
            <a:custGeom>
              <a:avLst/>
              <a:gdLst>
                <a:gd name="connsiteX0" fmla="*/ 0 w 88900"/>
                <a:gd name="connsiteY0" fmla="*/ 41380 h 41380"/>
                <a:gd name="connsiteX1" fmla="*/ 44450 w 88900"/>
                <a:gd name="connsiteY1" fmla="*/ 105 h 41380"/>
                <a:gd name="connsiteX2" fmla="*/ 88900 w 88900"/>
                <a:gd name="connsiteY2" fmla="*/ 31855 h 4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41380">
                  <a:moveTo>
                    <a:pt x="0" y="41380"/>
                  </a:moveTo>
                  <a:cubicBezTo>
                    <a:pt x="14816" y="21536"/>
                    <a:pt x="29633" y="1692"/>
                    <a:pt x="44450" y="105"/>
                  </a:cubicBezTo>
                  <a:cubicBezTo>
                    <a:pt x="59267" y="-1482"/>
                    <a:pt x="74083" y="15186"/>
                    <a:pt x="88900" y="31855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323643">
              <a:off x="8146205" y="2840257"/>
              <a:ext cx="128482" cy="45719"/>
            </a:xfrm>
            <a:custGeom>
              <a:avLst/>
              <a:gdLst>
                <a:gd name="connsiteX0" fmla="*/ 0 w 88900"/>
                <a:gd name="connsiteY0" fmla="*/ 41380 h 41380"/>
                <a:gd name="connsiteX1" fmla="*/ 44450 w 88900"/>
                <a:gd name="connsiteY1" fmla="*/ 105 h 41380"/>
                <a:gd name="connsiteX2" fmla="*/ 88900 w 88900"/>
                <a:gd name="connsiteY2" fmla="*/ 31855 h 4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41380">
                  <a:moveTo>
                    <a:pt x="0" y="41380"/>
                  </a:moveTo>
                  <a:cubicBezTo>
                    <a:pt x="14816" y="21536"/>
                    <a:pt x="29633" y="1692"/>
                    <a:pt x="44450" y="105"/>
                  </a:cubicBezTo>
                  <a:cubicBezTo>
                    <a:pt x="59267" y="-1482"/>
                    <a:pt x="74083" y="15186"/>
                    <a:pt x="88900" y="31855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02371" y="1795611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36001" y="247252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815228" y="187357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3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30301" y="1667440"/>
            <a:ext cx="2645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</a:rPr>
              <a:t>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F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57984" y="1651033"/>
            <a:ext cx="2233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0301" y="2234442"/>
            <a:ext cx="2973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F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0301" y="2840107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ADF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BCE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2=360°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0301" y="3353191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BCE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ADF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E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F</a:t>
            </a:r>
            <a:r>
              <a:rPr lang="en-US" altLang="zh-CN" sz="2400" b="1" dirty="0">
                <a:solidFill>
                  <a:srgbClr val="0033CC"/>
                </a:solidFill>
              </a:rPr>
              <a:t>=360°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P8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7407" y="492416"/>
            <a:ext cx="7956884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4.</a:t>
            </a:r>
            <a:r>
              <a:rPr lang="zh-CN" altLang="en-US" sz="2400" b="1" dirty="0">
                <a:ea typeface="黑体" panose="02010609060101010101" pitchFamily="49" charset="-122"/>
              </a:rPr>
              <a:t>小彬求出一个正多边形的一个内角为</a:t>
            </a:r>
            <a:r>
              <a:rPr lang="en-US" altLang="zh-CN" sz="2400" b="1" dirty="0">
                <a:ea typeface="黑体" panose="02010609060101010101" pitchFamily="49" charset="-122"/>
              </a:rPr>
              <a:t>145°</a:t>
            </a:r>
            <a:r>
              <a:rPr lang="zh-CN" altLang="en-US" sz="2400" b="1" dirty="0">
                <a:ea typeface="黑体" panose="02010609060101010101" pitchFamily="49" charset="-122"/>
              </a:rPr>
              <a:t>。他的计算正确吗？如果正确，他求的是正几边形的内角？如果不正确，请说明理由。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122930" y="1872297"/>
          <a:ext cx="23875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387600" imgH="812800" progId="Equation.DSMT4">
                  <p:embed/>
                </p:oleObj>
              </mc:Choice>
              <mc:Fallback>
                <p:oleObj name="Equation" r:id="rId1" imgW="2387600" imgH="8128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3122930" y="1872297"/>
                        <a:ext cx="2387520" cy="812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1064895" y="1957070"/>
            <a:ext cx="2544445" cy="534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解：不正确。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1064895" y="2769870"/>
            <a:ext cx="5812790" cy="9772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解这个方程，得到的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根不是自然数，所以一个正多边形的内角不可能是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145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594641" y="1779662"/>
            <a:ext cx="5811185" cy="589800"/>
            <a:chOff x="279211" y="897636"/>
            <a:chExt cx="5811185" cy="5898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79211" y="897636"/>
              <a:ext cx="5811185" cy="589800"/>
              <a:chOff x="2483768" y="2283718"/>
              <a:chExt cx="3012095" cy="35837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521500" y="2331097"/>
                <a:ext cx="297436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483768" y="2283718"/>
                <a:ext cx="2974772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351219" y="931765"/>
              <a:ext cx="566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n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边形的内角和等于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(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n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2)·180°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44647" y="3646359"/>
            <a:ext cx="5580338" cy="841375"/>
            <a:chOff x="1259632" y="2525910"/>
            <a:chExt cx="5580338" cy="841375"/>
          </a:xfrm>
        </p:grpSpPr>
        <p:sp>
          <p:nvSpPr>
            <p:cNvPr id="55" name="文本框 54"/>
            <p:cNvSpPr txBox="1"/>
            <p:nvPr/>
          </p:nvSpPr>
          <p:spPr>
            <a:xfrm>
              <a:off x="1259632" y="2715766"/>
              <a:ext cx="4572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j-lt"/>
                  <a:ea typeface="+mj-ea"/>
                </a:rPr>
                <a:t>正多边形每个内角的度数：</a:t>
              </a:r>
              <a:endParaRPr lang="zh-CN" altLang="en-US" sz="2400" dirty="0"/>
            </a:p>
          </p:txBody>
        </p:sp>
        <p:graphicFrame>
          <p:nvGraphicFramePr>
            <p:cNvPr id="56" name="对象 55"/>
            <p:cNvGraphicFramePr>
              <a:graphicFrameLocks noChangeAspect="1"/>
            </p:cNvGraphicFramePr>
            <p:nvPr/>
          </p:nvGraphicFramePr>
          <p:xfrm>
            <a:off x="5206433" y="2525910"/>
            <a:ext cx="1633537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Equation" r:id="rId1" imgW="1635125" imgH="842645" progId="Equation.DSMT4">
                    <p:embed/>
                  </p:oleObj>
                </mc:Choice>
                <mc:Fallback>
                  <p:oleObj name="Equation" r:id="rId1" imgW="1635125" imgH="842645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06433" y="2525910"/>
                          <a:ext cx="1633537" cy="841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1043608" y="967012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多边形的内角和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44600" y="2886913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正多边形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491630"/>
            <a:ext cx="7834233" cy="1949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1. </a:t>
            </a:r>
            <a:r>
              <a:rPr lang="zh-CN" altLang="en-US" sz="2800" b="1" dirty="0">
                <a:latin typeface="+mj-lt"/>
              </a:rPr>
              <a:t>掌握多边形内角和公式。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2. </a:t>
            </a:r>
            <a:r>
              <a:rPr lang="zh-CN" altLang="en-US" sz="2800" b="1" dirty="0">
                <a:latin typeface="+mj-lt"/>
              </a:rPr>
              <a:t>能通过不同方法探索多边形的内角和公式。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3. </a:t>
            </a:r>
            <a:r>
              <a:rPr lang="zh-CN" altLang="en-US" sz="2800" b="1" dirty="0">
                <a:latin typeface="+mj-lt"/>
              </a:rPr>
              <a:t>能灵活运用多边形的内角和公式解决问题。</a:t>
            </a:r>
            <a:endParaRPr lang="zh-CN" altLang="en-US" sz="2800" b="1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新课导入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763860" y="987574"/>
            <a:ext cx="6352703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eaLnBrk="1" latinLnBrk="1" hangingPunct="1">
              <a:lnSpc>
                <a:spcPct val="130000"/>
              </a:lnSpc>
              <a:spcBef>
                <a:spcPct val="50000"/>
              </a:spcBef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800" dirty="0">
                <a:solidFill>
                  <a:srgbClr val="0033CC"/>
                </a:solidFill>
              </a:rPr>
              <a:t>思考</a:t>
            </a:r>
            <a:r>
              <a:rPr lang="en-US" altLang="zh-CN" sz="2800" dirty="0">
                <a:solidFill>
                  <a:srgbClr val="0033CC"/>
                </a:solidFill>
              </a:rPr>
              <a:t>1</a:t>
            </a:r>
            <a:r>
              <a:rPr lang="zh-CN" altLang="en-US" sz="2800" dirty="0">
                <a:solidFill>
                  <a:srgbClr val="0033CC"/>
                </a:solidFill>
              </a:rPr>
              <a:t>：</a:t>
            </a:r>
            <a:r>
              <a:rPr lang="zh-CN" altLang="en-US" sz="2800" dirty="0"/>
              <a:t>三角形内角和是多少度？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763860" y="1641123"/>
            <a:ext cx="704850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长方形和正方形的内角和是多少度？                  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259632" y="2643758"/>
            <a:ext cx="1397935" cy="802759"/>
          </a:xfrm>
          <a:prstGeom prst="triangle">
            <a:avLst>
              <a:gd name="adj" fmla="val 71463"/>
            </a:avLst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71911" y="2571750"/>
            <a:ext cx="944105" cy="94410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66063" y="2571749"/>
            <a:ext cx="1440160" cy="94410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1550091" y="3587863"/>
            <a:ext cx="1107476" cy="661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180°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3" name="Rectangle 26"/>
          <p:cNvSpPr>
            <a:spLocks noChangeArrowheads="1"/>
          </p:cNvSpPr>
          <p:nvPr/>
        </p:nvSpPr>
        <p:spPr bwMode="auto">
          <a:xfrm>
            <a:off x="3915952" y="3587863"/>
            <a:ext cx="1107476" cy="661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360°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6233842" y="3587863"/>
            <a:ext cx="1107476" cy="661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360°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2066" y="267494"/>
            <a:ext cx="7704856" cy="121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对于一般的四边形，它的内角和是多少？你是怎么得到的？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6156176" y="1803772"/>
            <a:ext cx="2082800" cy="1416050"/>
          </a:xfrm>
          <a:custGeom>
            <a:avLst/>
            <a:gdLst>
              <a:gd name="connsiteX0" fmla="*/ 0 w 2082800"/>
              <a:gd name="connsiteY0" fmla="*/ 1206500 h 1416050"/>
              <a:gd name="connsiteX1" fmla="*/ 457200 w 2082800"/>
              <a:gd name="connsiteY1" fmla="*/ 419100 h 1416050"/>
              <a:gd name="connsiteX2" fmla="*/ 1784350 w 2082800"/>
              <a:gd name="connsiteY2" fmla="*/ 0 h 1416050"/>
              <a:gd name="connsiteX3" fmla="*/ 2082800 w 2082800"/>
              <a:gd name="connsiteY3" fmla="*/ 1416050 h 1416050"/>
              <a:gd name="connsiteX4" fmla="*/ 0 w 2082800"/>
              <a:gd name="connsiteY4" fmla="*/ 1206500 h 141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800" h="1416050">
                <a:moveTo>
                  <a:pt x="0" y="1206500"/>
                </a:moveTo>
                <a:lnTo>
                  <a:pt x="457200" y="419100"/>
                </a:lnTo>
                <a:lnTo>
                  <a:pt x="1784350" y="0"/>
                </a:lnTo>
                <a:lnTo>
                  <a:pt x="2082800" y="1416050"/>
                </a:lnTo>
                <a:lnTo>
                  <a:pt x="0" y="120650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7465" y="178280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方法①：</a:t>
            </a:r>
            <a:r>
              <a:rPr lang="zh-CN" altLang="en-US" sz="2400" b="1" dirty="0"/>
              <a:t>用量角器测量。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17465" y="2338970"/>
            <a:ext cx="4464496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方法②：</a:t>
            </a:r>
            <a:r>
              <a:rPr lang="zh-CN" altLang="en-US" sz="2400" b="1" dirty="0"/>
              <a:t>把四个角剪下来，可以拼成一个周角。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817465" y="3369820"/>
            <a:ext cx="4464496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方法③：</a:t>
            </a:r>
            <a:r>
              <a:rPr lang="zh-CN" altLang="en-US" sz="2400" b="1" dirty="0"/>
              <a:t>连接一条对角线，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把四边形分割成两个三角形</a:t>
            </a:r>
            <a:r>
              <a:rPr lang="zh-CN" altLang="en-US" sz="2400" b="1" dirty="0"/>
              <a:t>，两个三角形的内角和就是</a:t>
            </a:r>
            <a:r>
              <a:rPr lang="en-US" altLang="zh-CN" sz="2400" b="1" dirty="0"/>
              <a:t>360°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cxnSp>
        <p:nvCxnSpPr>
          <p:cNvPr id="10" name="直接连接符 9"/>
          <p:cNvCxnSpPr>
            <a:stCxn id="5" idx="1"/>
            <a:endCxn id="5" idx="3"/>
          </p:cNvCxnSpPr>
          <p:nvPr/>
        </p:nvCxnSpPr>
        <p:spPr>
          <a:xfrm>
            <a:off x="6613376" y="2222872"/>
            <a:ext cx="1625600" cy="99695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832" y="1419622"/>
            <a:ext cx="4265744" cy="23888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11560" y="800683"/>
            <a:ext cx="6840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小明和小亮经常到如图所示的广场进行体育锻炼。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3568" y="3947902"/>
            <a:ext cx="7630310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（1）这个广场中心的边缘是一个五边形，你能设法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求出它的五个内角的和</a:t>
            </a:r>
            <a:r>
              <a:rPr lang="zh-CN" altLang="en-US" sz="2400" b="1" dirty="0">
                <a:latin typeface="+mj-lt"/>
                <a:ea typeface="+mj-ea"/>
              </a:rPr>
              <a:t>吗？与同伴进行交流。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4050506" y="2390775"/>
            <a:ext cx="969169" cy="323850"/>
          </a:xfrm>
          <a:custGeom>
            <a:avLst/>
            <a:gdLst>
              <a:gd name="connsiteX0" fmla="*/ 0 w 969169"/>
              <a:gd name="connsiteY0" fmla="*/ 123825 h 323850"/>
              <a:gd name="connsiteX1" fmla="*/ 519113 w 969169"/>
              <a:gd name="connsiteY1" fmla="*/ 0 h 323850"/>
              <a:gd name="connsiteX2" fmla="*/ 969169 w 969169"/>
              <a:gd name="connsiteY2" fmla="*/ 171450 h 323850"/>
              <a:gd name="connsiteX3" fmla="*/ 769144 w 969169"/>
              <a:gd name="connsiteY3" fmla="*/ 323850 h 323850"/>
              <a:gd name="connsiteX4" fmla="*/ 107157 w 969169"/>
              <a:gd name="connsiteY4" fmla="*/ 266700 h 323850"/>
              <a:gd name="connsiteX5" fmla="*/ 0 w 969169"/>
              <a:gd name="connsiteY5" fmla="*/ 123825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9169" h="323850">
                <a:moveTo>
                  <a:pt x="0" y="123825"/>
                </a:moveTo>
                <a:lnTo>
                  <a:pt x="519113" y="0"/>
                </a:lnTo>
                <a:lnTo>
                  <a:pt x="969169" y="171450"/>
                </a:lnTo>
                <a:lnTo>
                  <a:pt x="769144" y="323850"/>
                </a:lnTo>
                <a:lnTo>
                  <a:pt x="107157" y="266700"/>
                </a:lnTo>
                <a:lnTo>
                  <a:pt x="0" y="123825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7334" y="123478"/>
            <a:ext cx="3902645" cy="524520"/>
            <a:chOff x="107504" y="339502"/>
            <a:chExt cx="3902645" cy="52452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7504" y="339502"/>
              <a:ext cx="3902645" cy="524520"/>
              <a:chOff x="1803191" y="1304280"/>
              <a:chExt cx="4657303" cy="524520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3238499" y="1585913"/>
                <a:ext cx="3221995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659826" y="371550"/>
              <a:ext cx="23503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多边形的内角和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2396" y="783659"/>
            <a:ext cx="7630310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）小明、小亮分别利用下面的图形求出了五边形五个内角的和。你知道他们是怎样做的吗？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1259632" y="2059370"/>
            <a:ext cx="2101850" cy="831850"/>
          </a:xfrm>
          <a:custGeom>
            <a:avLst/>
            <a:gdLst>
              <a:gd name="connsiteX0" fmla="*/ 0 w 2101850"/>
              <a:gd name="connsiteY0" fmla="*/ 311150 h 831850"/>
              <a:gd name="connsiteX1" fmla="*/ 1066800 w 2101850"/>
              <a:gd name="connsiteY1" fmla="*/ 0 h 831850"/>
              <a:gd name="connsiteX2" fmla="*/ 2101850 w 2101850"/>
              <a:gd name="connsiteY2" fmla="*/ 317500 h 831850"/>
              <a:gd name="connsiteX3" fmla="*/ 1708150 w 2101850"/>
              <a:gd name="connsiteY3" fmla="*/ 831850 h 831850"/>
              <a:gd name="connsiteX4" fmla="*/ 406400 w 2101850"/>
              <a:gd name="connsiteY4" fmla="*/ 819150 h 831850"/>
              <a:gd name="connsiteX5" fmla="*/ 0 w 2101850"/>
              <a:gd name="connsiteY5" fmla="*/ 3111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1850" h="831850">
                <a:moveTo>
                  <a:pt x="0" y="311150"/>
                </a:moveTo>
                <a:lnTo>
                  <a:pt x="1066800" y="0"/>
                </a:lnTo>
                <a:lnTo>
                  <a:pt x="2101850" y="317500"/>
                </a:lnTo>
                <a:lnTo>
                  <a:pt x="1708150" y="831850"/>
                </a:lnTo>
                <a:lnTo>
                  <a:pt x="406400" y="819150"/>
                </a:lnTo>
                <a:lnTo>
                  <a:pt x="0" y="3111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5337770" y="2059370"/>
            <a:ext cx="2114550" cy="844550"/>
          </a:xfrm>
          <a:custGeom>
            <a:avLst/>
            <a:gdLst>
              <a:gd name="connsiteX0" fmla="*/ 0 w 2114550"/>
              <a:gd name="connsiteY0" fmla="*/ 323850 h 844550"/>
              <a:gd name="connsiteX1" fmla="*/ 381000 w 2114550"/>
              <a:gd name="connsiteY1" fmla="*/ 831850 h 844550"/>
              <a:gd name="connsiteX2" fmla="*/ 1714500 w 2114550"/>
              <a:gd name="connsiteY2" fmla="*/ 844550 h 844550"/>
              <a:gd name="connsiteX3" fmla="*/ 2114550 w 2114550"/>
              <a:gd name="connsiteY3" fmla="*/ 336550 h 844550"/>
              <a:gd name="connsiteX4" fmla="*/ 1060450 w 2114550"/>
              <a:gd name="connsiteY4" fmla="*/ 0 h 844550"/>
              <a:gd name="connsiteX5" fmla="*/ 0 w 2114550"/>
              <a:gd name="connsiteY5" fmla="*/ 323850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0" h="844550">
                <a:moveTo>
                  <a:pt x="0" y="323850"/>
                </a:moveTo>
                <a:lnTo>
                  <a:pt x="381000" y="831850"/>
                </a:lnTo>
                <a:lnTo>
                  <a:pt x="1714500" y="844550"/>
                </a:lnTo>
                <a:lnTo>
                  <a:pt x="2114550" y="336550"/>
                </a:lnTo>
                <a:lnTo>
                  <a:pt x="106045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3" idx="4"/>
            <a:endCxn id="3" idx="1"/>
          </p:cNvCxnSpPr>
          <p:nvPr/>
        </p:nvCxnSpPr>
        <p:spPr>
          <a:xfrm flipV="1">
            <a:off x="1666032" y="2059370"/>
            <a:ext cx="660400" cy="81915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3" idx="4"/>
            <a:endCxn id="3" idx="2"/>
          </p:cNvCxnSpPr>
          <p:nvPr/>
        </p:nvCxnSpPr>
        <p:spPr>
          <a:xfrm flipV="1">
            <a:off x="1666032" y="2376870"/>
            <a:ext cx="1695450" cy="50165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4" idx="4"/>
          </p:cNvCxnSpPr>
          <p:nvPr/>
        </p:nvCxnSpPr>
        <p:spPr>
          <a:xfrm flipV="1">
            <a:off x="6398220" y="2059370"/>
            <a:ext cx="0" cy="431354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4" idx="3"/>
          </p:cNvCxnSpPr>
          <p:nvPr/>
        </p:nvCxnSpPr>
        <p:spPr>
          <a:xfrm flipV="1">
            <a:off x="6395045" y="2395920"/>
            <a:ext cx="1057275" cy="103882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4" idx="0"/>
          </p:cNvCxnSpPr>
          <p:nvPr/>
        </p:nvCxnSpPr>
        <p:spPr>
          <a:xfrm flipH="1" flipV="1">
            <a:off x="5337770" y="2383220"/>
            <a:ext cx="1057275" cy="116582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4" idx="1"/>
          </p:cNvCxnSpPr>
          <p:nvPr/>
        </p:nvCxnSpPr>
        <p:spPr>
          <a:xfrm flipH="1">
            <a:off x="5718770" y="2499802"/>
            <a:ext cx="676276" cy="391418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4" idx="2"/>
          </p:cNvCxnSpPr>
          <p:nvPr/>
        </p:nvCxnSpPr>
        <p:spPr>
          <a:xfrm>
            <a:off x="6395046" y="2490724"/>
            <a:ext cx="657224" cy="41319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91638" y="3373925"/>
            <a:ext cx="3495154" cy="1379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五边形的内角和等于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个三角形内角和之和：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180°×3 = 540°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546600" y="3359334"/>
            <a:ext cx="41529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五边形的内角和等于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个三角形内角和之和减去一个周角：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180°×5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360° = 540°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331998" y="1995686"/>
            <a:ext cx="2244191" cy="1389029"/>
            <a:chOff x="3331998" y="1932002"/>
            <a:chExt cx="2244191" cy="1389029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1998" y="1932002"/>
              <a:ext cx="2244191" cy="1389029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603911" y="2201940"/>
              <a:ext cx="17855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你还有其他的方法吗？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2788" y="123478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82798" y="831880"/>
            <a:ext cx="7630310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按照下图的方法，六边形能分成多少个三角形？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1457962" y="1887880"/>
            <a:ext cx="2101850" cy="831850"/>
          </a:xfrm>
          <a:custGeom>
            <a:avLst/>
            <a:gdLst>
              <a:gd name="connsiteX0" fmla="*/ 0 w 2101850"/>
              <a:gd name="connsiteY0" fmla="*/ 311150 h 831850"/>
              <a:gd name="connsiteX1" fmla="*/ 1066800 w 2101850"/>
              <a:gd name="connsiteY1" fmla="*/ 0 h 831850"/>
              <a:gd name="connsiteX2" fmla="*/ 2101850 w 2101850"/>
              <a:gd name="connsiteY2" fmla="*/ 317500 h 831850"/>
              <a:gd name="connsiteX3" fmla="*/ 1708150 w 2101850"/>
              <a:gd name="connsiteY3" fmla="*/ 831850 h 831850"/>
              <a:gd name="connsiteX4" fmla="*/ 406400 w 2101850"/>
              <a:gd name="connsiteY4" fmla="*/ 819150 h 831850"/>
              <a:gd name="connsiteX5" fmla="*/ 0 w 2101850"/>
              <a:gd name="connsiteY5" fmla="*/ 3111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1850" h="831850">
                <a:moveTo>
                  <a:pt x="0" y="311150"/>
                </a:moveTo>
                <a:lnTo>
                  <a:pt x="1066800" y="0"/>
                </a:lnTo>
                <a:lnTo>
                  <a:pt x="2101850" y="317500"/>
                </a:lnTo>
                <a:lnTo>
                  <a:pt x="1708150" y="831850"/>
                </a:lnTo>
                <a:lnTo>
                  <a:pt x="406400" y="819150"/>
                </a:lnTo>
                <a:lnTo>
                  <a:pt x="0" y="3111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10" idx="4"/>
            <a:endCxn id="10" idx="1"/>
          </p:cNvCxnSpPr>
          <p:nvPr/>
        </p:nvCxnSpPr>
        <p:spPr>
          <a:xfrm flipV="1">
            <a:off x="1864362" y="1887880"/>
            <a:ext cx="660400" cy="81915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4"/>
            <a:endCxn id="10" idx="2"/>
          </p:cNvCxnSpPr>
          <p:nvPr/>
        </p:nvCxnSpPr>
        <p:spPr>
          <a:xfrm flipV="1">
            <a:off x="1864362" y="2205380"/>
            <a:ext cx="1695450" cy="50165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90311" y="3548439"/>
            <a:ext cx="7272808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i="1" dirty="0">
                <a:latin typeface="+mj-lt"/>
                <a:ea typeface="+mj-ea"/>
              </a:rPr>
              <a:t>n</a:t>
            </a: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i="1" dirty="0">
                <a:latin typeface="+mj-lt"/>
                <a:ea typeface="+mj-ea"/>
              </a:rPr>
              <a:t>n</a:t>
            </a:r>
            <a:r>
              <a:rPr lang="zh-CN" altLang="en-US" sz="2400" b="1" dirty="0">
                <a:latin typeface="+mj-lt"/>
                <a:ea typeface="+mj-ea"/>
              </a:rPr>
              <a:t>是大于或等于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的自然数）边形呢？你能确定</a:t>
            </a:r>
            <a:r>
              <a:rPr lang="en-US" altLang="zh-CN" sz="2400" b="1" i="1" dirty="0">
                <a:latin typeface="+mj-lt"/>
                <a:ea typeface="+mj-ea"/>
              </a:rPr>
              <a:t>n</a:t>
            </a:r>
            <a:r>
              <a:rPr lang="zh-CN" altLang="en-US" sz="2400" b="1" dirty="0">
                <a:latin typeface="+mj-lt"/>
                <a:ea typeface="+mj-ea"/>
              </a:rPr>
              <a:t>边形的内角和吗？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5062170" y="1750146"/>
            <a:ext cx="1584176" cy="1377263"/>
          </a:xfrm>
          <a:custGeom>
            <a:avLst/>
            <a:gdLst>
              <a:gd name="connsiteX0" fmla="*/ 0 w 1555750"/>
              <a:gd name="connsiteY0" fmla="*/ 393700 h 1352550"/>
              <a:gd name="connsiteX1" fmla="*/ 584200 w 1555750"/>
              <a:gd name="connsiteY1" fmla="*/ 0 h 1352550"/>
              <a:gd name="connsiteX2" fmla="*/ 1282700 w 1555750"/>
              <a:gd name="connsiteY2" fmla="*/ 139700 h 1352550"/>
              <a:gd name="connsiteX3" fmla="*/ 1555750 w 1555750"/>
              <a:gd name="connsiteY3" fmla="*/ 787400 h 1352550"/>
              <a:gd name="connsiteX4" fmla="*/ 958850 w 1555750"/>
              <a:gd name="connsiteY4" fmla="*/ 1352550 h 1352550"/>
              <a:gd name="connsiteX5" fmla="*/ 38100 w 1555750"/>
              <a:gd name="connsiteY5" fmla="*/ 1123950 h 1352550"/>
              <a:gd name="connsiteX6" fmla="*/ 0 w 1555750"/>
              <a:gd name="connsiteY6" fmla="*/ 39370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750" h="1352550">
                <a:moveTo>
                  <a:pt x="0" y="393700"/>
                </a:moveTo>
                <a:lnTo>
                  <a:pt x="584200" y="0"/>
                </a:lnTo>
                <a:lnTo>
                  <a:pt x="1282700" y="139700"/>
                </a:lnTo>
                <a:lnTo>
                  <a:pt x="1555750" y="787400"/>
                </a:lnTo>
                <a:lnTo>
                  <a:pt x="958850" y="1352550"/>
                </a:lnTo>
                <a:lnTo>
                  <a:pt x="38100" y="1123950"/>
                </a:lnTo>
                <a:lnTo>
                  <a:pt x="0" y="39370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4" idx="5"/>
            <a:endCxn id="14" idx="1"/>
          </p:cNvCxnSpPr>
          <p:nvPr/>
        </p:nvCxnSpPr>
        <p:spPr>
          <a:xfrm flipV="1">
            <a:off x="5100966" y="1750146"/>
            <a:ext cx="556078" cy="114448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4" idx="5"/>
            <a:endCxn id="14" idx="2"/>
          </p:cNvCxnSpPr>
          <p:nvPr/>
        </p:nvCxnSpPr>
        <p:spPr>
          <a:xfrm flipV="1">
            <a:off x="5100966" y="1892399"/>
            <a:ext cx="1267341" cy="1002233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4" idx="5"/>
            <a:endCxn id="14" idx="3"/>
          </p:cNvCxnSpPr>
          <p:nvPr/>
        </p:nvCxnSpPr>
        <p:spPr>
          <a:xfrm flipV="1">
            <a:off x="5100966" y="2551933"/>
            <a:ext cx="1545380" cy="342699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741050" y="379410"/>
            <a:ext cx="842169" cy="783494"/>
          </a:xfrm>
          <a:prstGeom prst="triangle">
            <a:avLst>
              <a:gd name="adj" fmla="val 75683"/>
            </a:avLst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2052187" y="369240"/>
            <a:ext cx="1167363" cy="793664"/>
          </a:xfrm>
          <a:custGeom>
            <a:avLst/>
            <a:gdLst>
              <a:gd name="connsiteX0" fmla="*/ 0 w 2082800"/>
              <a:gd name="connsiteY0" fmla="*/ 1206500 h 1416050"/>
              <a:gd name="connsiteX1" fmla="*/ 457200 w 2082800"/>
              <a:gd name="connsiteY1" fmla="*/ 419100 h 1416050"/>
              <a:gd name="connsiteX2" fmla="*/ 1784350 w 2082800"/>
              <a:gd name="connsiteY2" fmla="*/ 0 h 1416050"/>
              <a:gd name="connsiteX3" fmla="*/ 2082800 w 2082800"/>
              <a:gd name="connsiteY3" fmla="*/ 1416050 h 1416050"/>
              <a:gd name="connsiteX4" fmla="*/ 0 w 2082800"/>
              <a:gd name="connsiteY4" fmla="*/ 1206500 h 141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800" h="1416050">
                <a:moveTo>
                  <a:pt x="0" y="1206500"/>
                </a:moveTo>
                <a:lnTo>
                  <a:pt x="457200" y="419100"/>
                </a:lnTo>
                <a:lnTo>
                  <a:pt x="1784350" y="0"/>
                </a:lnTo>
                <a:lnTo>
                  <a:pt x="2082800" y="1416050"/>
                </a:lnTo>
                <a:lnTo>
                  <a:pt x="0" y="120650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3685682" y="417421"/>
            <a:ext cx="1625541" cy="643341"/>
          </a:xfrm>
          <a:custGeom>
            <a:avLst/>
            <a:gdLst>
              <a:gd name="connsiteX0" fmla="*/ 0 w 2101850"/>
              <a:gd name="connsiteY0" fmla="*/ 311150 h 831850"/>
              <a:gd name="connsiteX1" fmla="*/ 1066800 w 2101850"/>
              <a:gd name="connsiteY1" fmla="*/ 0 h 831850"/>
              <a:gd name="connsiteX2" fmla="*/ 2101850 w 2101850"/>
              <a:gd name="connsiteY2" fmla="*/ 317500 h 831850"/>
              <a:gd name="connsiteX3" fmla="*/ 1708150 w 2101850"/>
              <a:gd name="connsiteY3" fmla="*/ 831850 h 831850"/>
              <a:gd name="connsiteX4" fmla="*/ 406400 w 2101850"/>
              <a:gd name="connsiteY4" fmla="*/ 819150 h 831850"/>
              <a:gd name="connsiteX5" fmla="*/ 0 w 2101850"/>
              <a:gd name="connsiteY5" fmla="*/ 3111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1850" h="831850">
                <a:moveTo>
                  <a:pt x="0" y="311150"/>
                </a:moveTo>
                <a:lnTo>
                  <a:pt x="1066800" y="0"/>
                </a:lnTo>
                <a:lnTo>
                  <a:pt x="2101850" y="317500"/>
                </a:lnTo>
                <a:lnTo>
                  <a:pt x="1708150" y="831850"/>
                </a:lnTo>
                <a:lnTo>
                  <a:pt x="406400" y="819150"/>
                </a:lnTo>
                <a:lnTo>
                  <a:pt x="0" y="3111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>
            <a:stCxn id="19" idx="4"/>
            <a:endCxn id="19" idx="1"/>
          </p:cNvCxnSpPr>
          <p:nvPr/>
        </p:nvCxnSpPr>
        <p:spPr>
          <a:xfrm flipV="1">
            <a:off x="3999986" y="417421"/>
            <a:ext cx="510744" cy="633519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9" idx="4"/>
            <a:endCxn id="19" idx="2"/>
          </p:cNvCxnSpPr>
          <p:nvPr/>
        </p:nvCxnSpPr>
        <p:spPr>
          <a:xfrm flipV="1">
            <a:off x="3999986" y="662971"/>
            <a:ext cx="1311237" cy="387969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: 形状 21"/>
          <p:cNvSpPr/>
          <p:nvPr/>
        </p:nvSpPr>
        <p:spPr>
          <a:xfrm>
            <a:off x="5843776" y="260715"/>
            <a:ext cx="1167363" cy="1014891"/>
          </a:xfrm>
          <a:custGeom>
            <a:avLst/>
            <a:gdLst>
              <a:gd name="connsiteX0" fmla="*/ 0 w 1555750"/>
              <a:gd name="connsiteY0" fmla="*/ 393700 h 1352550"/>
              <a:gd name="connsiteX1" fmla="*/ 584200 w 1555750"/>
              <a:gd name="connsiteY1" fmla="*/ 0 h 1352550"/>
              <a:gd name="connsiteX2" fmla="*/ 1282700 w 1555750"/>
              <a:gd name="connsiteY2" fmla="*/ 139700 h 1352550"/>
              <a:gd name="connsiteX3" fmla="*/ 1555750 w 1555750"/>
              <a:gd name="connsiteY3" fmla="*/ 787400 h 1352550"/>
              <a:gd name="connsiteX4" fmla="*/ 958850 w 1555750"/>
              <a:gd name="connsiteY4" fmla="*/ 1352550 h 1352550"/>
              <a:gd name="connsiteX5" fmla="*/ 38100 w 1555750"/>
              <a:gd name="connsiteY5" fmla="*/ 1123950 h 1352550"/>
              <a:gd name="connsiteX6" fmla="*/ 0 w 1555750"/>
              <a:gd name="connsiteY6" fmla="*/ 39370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750" h="1352550">
                <a:moveTo>
                  <a:pt x="0" y="393700"/>
                </a:moveTo>
                <a:lnTo>
                  <a:pt x="584200" y="0"/>
                </a:lnTo>
                <a:lnTo>
                  <a:pt x="1282700" y="139700"/>
                </a:lnTo>
                <a:lnTo>
                  <a:pt x="1555750" y="787400"/>
                </a:lnTo>
                <a:lnTo>
                  <a:pt x="958850" y="1352550"/>
                </a:lnTo>
                <a:lnTo>
                  <a:pt x="38100" y="1123950"/>
                </a:lnTo>
                <a:lnTo>
                  <a:pt x="0" y="39370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2" idx="5"/>
            <a:endCxn id="22" idx="1"/>
          </p:cNvCxnSpPr>
          <p:nvPr/>
        </p:nvCxnSpPr>
        <p:spPr>
          <a:xfrm flipV="1">
            <a:off x="5872364" y="260715"/>
            <a:ext cx="409769" cy="84336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22" idx="5"/>
            <a:endCxn id="22" idx="2"/>
          </p:cNvCxnSpPr>
          <p:nvPr/>
        </p:nvCxnSpPr>
        <p:spPr>
          <a:xfrm flipV="1">
            <a:off x="5872364" y="365539"/>
            <a:ext cx="933891" cy="73853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2" idx="5"/>
            <a:endCxn id="22" idx="3"/>
          </p:cNvCxnSpPr>
          <p:nvPr/>
        </p:nvCxnSpPr>
        <p:spPr>
          <a:xfrm flipV="1">
            <a:off x="5872364" y="851544"/>
            <a:ext cx="1138775" cy="252531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296967" y="51191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……</a:t>
            </a:r>
            <a:endParaRPr lang="zh-CN" altLang="en-US" sz="2400" b="1" dirty="0">
              <a:latin typeface="+mn-ea"/>
            </a:endParaRPr>
          </a:p>
        </p:txBody>
      </p:sp>
      <p:cxnSp>
        <p:nvCxnSpPr>
          <p:cNvPr id="27" name="直接连接符 26"/>
          <p:cNvCxnSpPr>
            <a:stCxn id="18" idx="0"/>
            <a:endCxn id="18" idx="2"/>
          </p:cNvCxnSpPr>
          <p:nvPr/>
        </p:nvCxnSpPr>
        <p:spPr>
          <a:xfrm flipV="1">
            <a:off x="2052187" y="369240"/>
            <a:ext cx="1000088" cy="67621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表格 8"/>
          <p:cNvGraphicFramePr>
            <a:graphicFrameLocks noGrp="1"/>
          </p:cNvGraphicFramePr>
          <p:nvPr/>
        </p:nvGraphicFramePr>
        <p:xfrm>
          <a:off x="539552" y="1491630"/>
          <a:ext cx="8064896" cy="3444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/>
                <a:gridCol w="2328259"/>
                <a:gridCol w="1800200"/>
                <a:gridCol w="2592288"/>
              </a:tblGrid>
              <a:tr h="69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+mn-ea"/>
                          <a:ea typeface="+mn-ea"/>
                        </a:rPr>
                        <a:t>多边形的边数</a:t>
                      </a:r>
                      <a:endParaRPr lang="zh-CN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+mn-ea"/>
                          <a:ea typeface="+mn-ea"/>
                        </a:rPr>
                        <a:t>从多边形的一顶点引出的对角线条数</a:t>
                      </a:r>
                      <a:endParaRPr lang="zh-CN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+mn-ea"/>
                          <a:ea typeface="+mn-ea"/>
                        </a:rPr>
                        <a:t>分割出的三角形的个数</a:t>
                      </a:r>
                      <a:endParaRPr lang="zh-CN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+mn-ea"/>
                          <a:ea typeface="+mn-ea"/>
                        </a:rPr>
                        <a:t>多边形内角和</a:t>
                      </a:r>
                      <a:endParaRPr lang="zh-CN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lt"/>
                          <a:ea typeface="+mj-ea"/>
                        </a:rPr>
                        <a:t>3</a:t>
                      </a: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lt"/>
                          <a:ea typeface="+mj-ea"/>
                        </a:rPr>
                        <a:t>4</a:t>
                      </a: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lt"/>
                          <a:ea typeface="+mj-ea"/>
                        </a:rPr>
                        <a:t>5</a:t>
                      </a: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lt"/>
                          <a:ea typeface="+mj-ea"/>
                        </a:rPr>
                        <a:t>6</a:t>
                      </a: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dirty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440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400" b="1" i="1" dirty="0">
                          <a:latin typeface="+mn-lt"/>
                          <a:ea typeface="+mj-ea"/>
                        </a:rPr>
                        <a:t>n</a:t>
                      </a:r>
                      <a:endParaRPr lang="zh-CN" altLang="en-US" sz="2400" b="1" i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400" b="1" dirty="0">
                        <a:latin typeface="+mn-lt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838169" y="2179591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0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47887" y="2179591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1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214037" y="2179591"/>
            <a:ext cx="25184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1×180°=180°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844519" y="2653460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1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954237" y="2653460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2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20387" y="2653460"/>
            <a:ext cx="25184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2×180°=360°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844519" y="3114629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2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954237" y="3114629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3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220387" y="3114629"/>
            <a:ext cx="25184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3×180°=540°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831819" y="3569448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3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941537" y="3569448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4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207687" y="3569448"/>
            <a:ext cx="25184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4×180°=720°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578420" y="4470534"/>
            <a:ext cx="87075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华文楷体" panose="02010600040101010101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3)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720683" y="4470532"/>
            <a:ext cx="87075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华文楷体" panose="02010600040101010101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2)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652375" y="4470533"/>
            <a:ext cx="1800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华文楷体" panose="02010600040101010101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华文楷体" panose="02010600040101010101" charset="-122"/>
              </a:rPr>
              <a:t>2)·180°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5410" y="1900503"/>
            <a:ext cx="5811185" cy="589800"/>
            <a:chOff x="279211" y="897636"/>
            <a:chExt cx="5811185" cy="589800"/>
          </a:xfrm>
        </p:grpSpPr>
        <p:grpSp>
          <p:nvGrpSpPr>
            <p:cNvPr id="5" name="组合 4"/>
            <p:cNvGrpSpPr/>
            <p:nvPr/>
          </p:nvGrpSpPr>
          <p:grpSpPr>
            <a:xfrm>
              <a:off x="279211" y="897636"/>
              <a:ext cx="5811185" cy="589800"/>
              <a:chOff x="2483768" y="2283718"/>
              <a:chExt cx="3012095" cy="35837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521500" y="2331097"/>
                <a:ext cx="297436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83768" y="2283718"/>
                <a:ext cx="2974772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51219" y="931765"/>
              <a:ext cx="566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n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边形的内角和等于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(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n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2)·180°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>
            <a:off x="741050" y="379410"/>
            <a:ext cx="842169" cy="783494"/>
          </a:xfrm>
          <a:prstGeom prst="triangle">
            <a:avLst>
              <a:gd name="adj" fmla="val 75683"/>
            </a:avLst>
          </a:pr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2052187" y="369240"/>
            <a:ext cx="1167363" cy="793664"/>
          </a:xfrm>
          <a:custGeom>
            <a:avLst/>
            <a:gdLst>
              <a:gd name="connsiteX0" fmla="*/ 0 w 2082800"/>
              <a:gd name="connsiteY0" fmla="*/ 1206500 h 1416050"/>
              <a:gd name="connsiteX1" fmla="*/ 457200 w 2082800"/>
              <a:gd name="connsiteY1" fmla="*/ 419100 h 1416050"/>
              <a:gd name="connsiteX2" fmla="*/ 1784350 w 2082800"/>
              <a:gd name="connsiteY2" fmla="*/ 0 h 1416050"/>
              <a:gd name="connsiteX3" fmla="*/ 2082800 w 2082800"/>
              <a:gd name="connsiteY3" fmla="*/ 1416050 h 1416050"/>
              <a:gd name="connsiteX4" fmla="*/ 0 w 2082800"/>
              <a:gd name="connsiteY4" fmla="*/ 1206500 h 141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800" h="1416050">
                <a:moveTo>
                  <a:pt x="0" y="1206500"/>
                </a:moveTo>
                <a:lnTo>
                  <a:pt x="457200" y="419100"/>
                </a:lnTo>
                <a:lnTo>
                  <a:pt x="1784350" y="0"/>
                </a:lnTo>
                <a:lnTo>
                  <a:pt x="2082800" y="1416050"/>
                </a:lnTo>
                <a:lnTo>
                  <a:pt x="0" y="120650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3685682" y="417421"/>
            <a:ext cx="1625541" cy="643341"/>
          </a:xfrm>
          <a:custGeom>
            <a:avLst/>
            <a:gdLst>
              <a:gd name="connsiteX0" fmla="*/ 0 w 2101850"/>
              <a:gd name="connsiteY0" fmla="*/ 311150 h 831850"/>
              <a:gd name="connsiteX1" fmla="*/ 1066800 w 2101850"/>
              <a:gd name="connsiteY1" fmla="*/ 0 h 831850"/>
              <a:gd name="connsiteX2" fmla="*/ 2101850 w 2101850"/>
              <a:gd name="connsiteY2" fmla="*/ 317500 h 831850"/>
              <a:gd name="connsiteX3" fmla="*/ 1708150 w 2101850"/>
              <a:gd name="connsiteY3" fmla="*/ 831850 h 831850"/>
              <a:gd name="connsiteX4" fmla="*/ 406400 w 2101850"/>
              <a:gd name="connsiteY4" fmla="*/ 819150 h 831850"/>
              <a:gd name="connsiteX5" fmla="*/ 0 w 2101850"/>
              <a:gd name="connsiteY5" fmla="*/ 3111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1850" h="831850">
                <a:moveTo>
                  <a:pt x="0" y="311150"/>
                </a:moveTo>
                <a:lnTo>
                  <a:pt x="1066800" y="0"/>
                </a:lnTo>
                <a:lnTo>
                  <a:pt x="2101850" y="317500"/>
                </a:lnTo>
                <a:lnTo>
                  <a:pt x="1708150" y="831850"/>
                </a:lnTo>
                <a:lnTo>
                  <a:pt x="406400" y="819150"/>
                </a:lnTo>
                <a:lnTo>
                  <a:pt x="0" y="3111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2" idx="4"/>
            <a:endCxn id="12" idx="1"/>
          </p:cNvCxnSpPr>
          <p:nvPr/>
        </p:nvCxnSpPr>
        <p:spPr>
          <a:xfrm flipV="1">
            <a:off x="3999986" y="417421"/>
            <a:ext cx="510744" cy="633519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2" idx="4"/>
            <a:endCxn id="12" idx="2"/>
          </p:cNvCxnSpPr>
          <p:nvPr/>
        </p:nvCxnSpPr>
        <p:spPr>
          <a:xfrm flipV="1">
            <a:off x="3999986" y="662971"/>
            <a:ext cx="1311237" cy="387969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>
            <a:off x="5843776" y="260715"/>
            <a:ext cx="1167363" cy="1014891"/>
          </a:xfrm>
          <a:custGeom>
            <a:avLst/>
            <a:gdLst>
              <a:gd name="connsiteX0" fmla="*/ 0 w 1555750"/>
              <a:gd name="connsiteY0" fmla="*/ 393700 h 1352550"/>
              <a:gd name="connsiteX1" fmla="*/ 584200 w 1555750"/>
              <a:gd name="connsiteY1" fmla="*/ 0 h 1352550"/>
              <a:gd name="connsiteX2" fmla="*/ 1282700 w 1555750"/>
              <a:gd name="connsiteY2" fmla="*/ 139700 h 1352550"/>
              <a:gd name="connsiteX3" fmla="*/ 1555750 w 1555750"/>
              <a:gd name="connsiteY3" fmla="*/ 787400 h 1352550"/>
              <a:gd name="connsiteX4" fmla="*/ 958850 w 1555750"/>
              <a:gd name="connsiteY4" fmla="*/ 1352550 h 1352550"/>
              <a:gd name="connsiteX5" fmla="*/ 38100 w 1555750"/>
              <a:gd name="connsiteY5" fmla="*/ 1123950 h 1352550"/>
              <a:gd name="connsiteX6" fmla="*/ 0 w 1555750"/>
              <a:gd name="connsiteY6" fmla="*/ 39370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750" h="1352550">
                <a:moveTo>
                  <a:pt x="0" y="393700"/>
                </a:moveTo>
                <a:lnTo>
                  <a:pt x="584200" y="0"/>
                </a:lnTo>
                <a:lnTo>
                  <a:pt x="1282700" y="139700"/>
                </a:lnTo>
                <a:lnTo>
                  <a:pt x="1555750" y="787400"/>
                </a:lnTo>
                <a:lnTo>
                  <a:pt x="958850" y="1352550"/>
                </a:lnTo>
                <a:lnTo>
                  <a:pt x="38100" y="1123950"/>
                </a:lnTo>
                <a:lnTo>
                  <a:pt x="0" y="39370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15" idx="5"/>
            <a:endCxn id="15" idx="1"/>
          </p:cNvCxnSpPr>
          <p:nvPr/>
        </p:nvCxnSpPr>
        <p:spPr>
          <a:xfrm flipV="1">
            <a:off x="5872364" y="260715"/>
            <a:ext cx="409769" cy="843360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5" idx="5"/>
            <a:endCxn id="15" idx="2"/>
          </p:cNvCxnSpPr>
          <p:nvPr/>
        </p:nvCxnSpPr>
        <p:spPr>
          <a:xfrm flipV="1">
            <a:off x="5872364" y="365539"/>
            <a:ext cx="933891" cy="73853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5" idx="5"/>
            <a:endCxn id="15" idx="3"/>
          </p:cNvCxnSpPr>
          <p:nvPr/>
        </p:nvCxnSpPr>
        <p:spPr>
          <a:xfrm flipV="1">
            <a:off x="5872364" y="851544"/>
            <a:ext cx="1138775" cy="252531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296967" y="51191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……</a:t>
            </a:r>
            <a:endParaRPr lang="zh-CN" altLang="en-US" sz="2400" b="1" dirty="0">
              <a:latin typeface="+mn-ea"/>
            </a:endParaRPr>
          </a:p>
        </p:txBody>
      </p:sp>
      <p:cxnSp>
        <p:nvCxnSpPr>
          <p:cNvPr id="20" name="直接连接符 19"/>
          <p:cNvCxnSpPr>
            <a:stCxn id="11" idx="0"/>
            <a:endCxn id="11" idx="2"/>
          </p:cNvCxnSpPr>
          <p:nvPr/>
        </p:nvCxnSpPr>
        <p:spPr>
          <a:xfrm flipV="1">
            <a:off x="2052187" y="369240"/>
            <a:ext cx="1000088" cy="67621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: 形状 21"/>
          <p:cNvSpPr/>
          <p:nvPr/>
        </p:nvSpPr>
        <p:spPr>
          <a:xfrm>
            <a:off x="5299391" y="3291830"/>
            <a:ext cx="2114550" cy="844550"/>
          </a:xfrm>
          <a:custGeom>
            <a:avLst/>
            <a:gdLst>
              <a:gd name="connsiteX0" fmla="*/ 0 w 2114550"/>
              <a:gd name="connsiteY0" fmla="*/ 323850 h 844550"/>
              <a:gd name="connsiteX1" fmla="*/ 381000 w 2114550"/>
              <a:gd name="connsiteY1" fmla="*/ 831850 h 844550"/>
              <a:gd name="connsiteX2" fmla="*/ 1714500 w 2114550"/>
              <a:gd name="connsiteY2" fmla="*/ 844550 h 844550"/>
              <a:gd name="connsiteX3" fmla="*/ 2114550 w 2114550"/>
              <a:gd name="connsiteY3" fmla="*/ 336550 h 844550"/>
              <a:gd name="connsiteX4" fmla="*/ 1060450 w 2114550"/>
              <a:gd name="connsiteY4" fmla="*/ 0 h 844550"/>
              <a:gd name="connsiteX5" fmla="*/ 0 w 2114550"/>
              <a:gd name="connsiteY5" fmla="*/ 323850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0" h="844550">
                <a:moveTo>
                  <a:pt x="0" y="323850"/>
                </a:moveTo>
                <a:lnTo>
                  <a:pt x="381000" y="831850"/>
                </a:lnTo>
                <a:lnTo>
                  <a:pt x="1714500" y="844550"/>
                </a:lnTo>
                <a:lnTo>
                  <a:pt x="2114550" y="336550"/>
                </a:lnTo>
                <a:lnTo>
                  <a:pt x="106045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FFFE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endCxn id="22" idx="4"/>
          </p:cNvCxnSpPr>
          <p:nvPr/>
        </p:nvCxnSpPr>
        <p:spPr>
          <a:xfrm flipV="1">
            <a:off x="6359841" y="3291830"/>
            <a:ext cx="0" cy="431354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2" idx="3"/>
          </p:cNvCxnSpPr>
          <p:nvPr/>
        </p:nvCxnSpPr>
        <p:spPr>
          <a:xfrm flipV="1">
            <a:off x="6356666" y="3628380"/>
            <a:ext cx="1057275" cy="103882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22" idx="0"/>
          </p:cNvCxnSpPr>
          <p:nvPr/>
        </p:nvCxnSpPr>
        <p:spPr>
          <a:xfrm flipH="1" flipV="1">
            <a:off x="5299391" y="3615680"/>
            <a:ext cx="1057275" cy="116582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22" idx="1"/>
          </p:cNvCxnSpPr>
          <p:nvPr/>
        </p:nvCxnSpPr>
        <p:spPr>
          <a:xfrm flipH="1">
            <a:off x="5680391" y="3732262"/>
            <a:ext cx="676276" cy="391418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22" idx="2"/>
          </p:cNvCxnSpPr>
          <p:nvPr/>
        </p:nvCxnSpPr>
        <p:spPr>
          <a:xfrm>
            <a:off x="6356667" y="3723184"/>
            <a:ext cx="657224" cy="413196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41050" y="3467531"/>
            <a:ext cx="4247866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按照右图的方法再试一试。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1497</Words>
  <Application>WPS 演示</Application>
  <PresentationFormat>全屏显示(16:9)</PresentationFormat>
  <Paragraphs>223</Paragraphs>
  <Slides>18</Slides>
  <Notes>2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华文中宋</vt:lpstr>
      <vt:lpstr>微软雅黑</vt:lpstr>
      <vt:lpstr>阿里巴巴普惠体 H</vt:lpstr>
      <vt:lpstr>华文楷体</vt:lpstr>
      <vt:lpstr>楷体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3</cp:revision>
  <dcterms:created xsi:type="dcterms:W3CDTF">2018-12-07T09:49:00Z</dcterms:created>
  <dcterms:modified xsi:type="dcterms:W3CDTF">2026-01-09T00:17:00Z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03EE344774434BED93FB883BE99B8849_12</vt:lpwstr>
  </property>
</Properties>
</file>