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256" r:id="rId3"/>
    <p:sldId id="301" r:id="rId5"/>
    <p:sldId id="302" r:id="rId6"/>
    <p:sldId id="315" r:id="rId7"/>
    <p:sldId id="350" r:id="rId8"/>
    <p:sldId id="331" r:id="rId9"/>
    <p:sldId id="344" r:id="rId10"/>
    <p:sldId id="325" r:id="rId11"/>
    <p:sldId id="352" r:id="rId12"/>
    <p:sldId id="353" r:id="rId13"/>
    <p:sldId id="354" r:id="rId14"/>
    <p:sldId id="355" r:id="rId15"/>
    <p:sldId id="308" r:id="rId16"/>
    <p:sldId id="356" r:id="rId17"/>
    <p:sldId id="357" r:id="rId18"/>
    <p:sldId id="307" r:id="rId19"/>
    <p:sldId id="303" r:id="rId2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4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FF33CC"/>
    <a:srgbClr val="0033CC"/>
    <a:srgbClr val="6685E0"/>
    <a:srgbClr val="FDE8EA"/>
    <a:srgbClr val="E2F4FD"/>
    <a:srgbClr val="FFD1F3"/>
    <a:srgbClr val="56B5DA"/>
    <a:srgbClr val="FEF2E8"/>
    <a:srgbClr val="FFFF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2"/>
    <p:restoredTop sz="95995" autoAdjust="0"/>
  </p:normalViewPr>
  <p:slideViewPr>
    <p:cSldViewPr>
      <p:cViewPr>
        <p:scale>
          <a:sx n="125" d="100"/>
          <a:sy n="125" d="100"/>
        </p:scale>
        <p:origin x="636" y="522"/>
      </p:cViewPr>
      <p:guideLst>
        <p:guide orient="horz" pos="164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A6932C-E8B6-44D0-A35E-BAED5439DF3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F5F7FE-2425-41AE-92C3-64087D4219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5F7FE-2425-41AE-92C3-64087D4219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5F7FE-2425-41AE-92C3-64087D4219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等腰三角形 6"/>
          <p:cNvSpPr/>
          <p:nvPr userDrawn="1"/>
        </p:nvSpPr>
        <p:spPr>
          <a:xfrm rot="5400000">
            <a:off x="-169752" y="169753"/>
            <a:ext cx="4227936" cy="3888432"/>
          </a:xfrm>
          <a:prstGeom prst="triangle">
            <a:avLst>
              <a:gd name="adj" fmla="val 0"/>
            </a:avLst>
          </a:prstGeom>
          <a:solidFill>
            <a:srgbClr val="2730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userDrawn="1"/>
        </p:nvSpPr>
        <p:spPr>
          <a:xfrm rot="18900000">
            <a:off x="1675926" y="618677"/>
            <a:ext cx="443459" cy="44345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userDrawn="1"/>
        </p:nvSpPr>
        <p:spPr>
          <a:xfrm rot="18900000">
            <a:off x="1218202" y="1969952"/>
            <a:ext cx="288032"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userDrawn="1"/>
        </p:nvSpPr>
        <p:spPr>
          <a:xfrm rot="18900000">
            <a:off x="526632" y="1152871"/>
            <a:ext cx="450432" cy="4504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zh-CN" altLang="en-US" dirty="0">
              <a:cs typeface="+mn-ea"/>
              <a:sym typeface="+mn-lt"/>
            </a:endParaRPr>
          </a:p>
        </p:txBody>
      </p:sp>
      <p:sp>
        <p:nvSpPr>
          <p:cNvPr id="11" name="矩形 10"/>
          <p:cNvSpPr/>
          <p:nvPr userDrawn="1"/>
        </p:nvSpPr>
        <p:spPr>
          <a:xfrm rot="18900000">
            <a:off x="566624" y="1447533"/>
            <a:ext cx="397532" cy="397532"/>
          </a:xfrm>
          <a:prstGeom prst="rect">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userDrawn="1"/>
        </p:nvSpPr>
        <p:spPr>
          <a:xfrm rot="18900000">
            <a:off x="3067483" y="470465"/>
            <a:ext cx="288032"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userDrawn="1"/>
        </p:nvSpPr>
        <p:spPr>
          <a:xfrm rot="18900000">
            <a:off x="3198605" y="1933205"/>
            <a:ext cx="544052" cy="544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userDrawn="1"/>
        </p:nvSpPr>
        <p:spPr>
          <a:xfrm rot="18900000">
            <a:off x="2826103" y="1368225"/>
            <a:ext cx="272026" cy="272026"/>
          </a:xfrm>
          <a:prstGeom prst="rect">
            <a:avLst/>
          </a:prstGeom>
          <a:solidFill>
            <a:srgbClr val="27304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userDrawn="1"/>
        </p:nvSpPr>
        <p:spPr>
          <a:xfrm rot="18900000">
            <a:off x="3210016" y="2373976"/>
            <a:ext cx="272026" cy="272026"/>
          </a:xfrm>
          <a:prstGeom prst="rect">
            <a:avLst/>
          </a:prstGeom>
          <a:solidFill>
            <a:srgbClr val="27304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userDrawn="1"/>
        </p:nvSpPr>
        <p:spPr>
          <a:xfrm rot="18900000">
            <a:off x="1998752" y="1636898"/>
            <a:ext cx="470822" cy="470822"/>
          </a:xfrm>
          <a:prstGeom prst="rect">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7" name="组合 16"/>
          <p:cNvGrpSpPr/>
          <p:nvPr userDrawn="1"/>
        </p:nvGrpSpPr>
        <p:grpSpPr>
          <a:xfrm>
            <a:off x="478188" y="2491941"/>
            <a:ext cx="1604068" cy="1825962"/>
            <a:chOff x="478188" y="2491941"/>
            <a:chExt cx="1604068" cy="1825962"/>
          </a:xfrm>
        </p:grpSpPr>
        <p:sp>
          <p:nvSpPr>
            <p:cNvPr id="18" name="矩形 17"/>
            <p:cNvSpPr/>
            <p:nvPr/>
          </p:nvSpPr>
          <p:spPr>
            <a:xfrm rot="18900000">
              <a:off x="478188" y="2741565"/>
              <a:ext cx="732139" cy="73213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rot="18900000">
              <a:off x="1444626" y="3204415"/>
              <a:ext cx="606878" cy="606878"/>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rot="18900000">
              <a:off x="1241886" y="3051907"/>
              <a:ext cx="377718" cy="37771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rot="18900000">
              <a:off x="1210483" y="3663338"/>
              <a:ext cx="654565" cy="6545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rot="18900000">
              <a:off x="956846" y="3117753"/>
              <a:ext cx="654565" cy="6545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rot="18900000">
              <a:off x="1240646" y="2491941"/>
              <a:ext cx="841610" cy="84161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4" name="组合 23"/>
          <p:cNvGrpSpPr/>
          <p:nvPr userDrawn="1"/>
        </p:nvGrpSpPr>
        <p:grpSpPr>
          <a:xfrm>
            <a:off x="8010071" y="4323214"/>
            <a:ext cx="845241" cy="620356"/>
            <a:chOff x="7789817" y="4257180"/>
            <a:chExt cx="845241" cy="620356"/>
          </a:xfrm>
        </p:grpSpPr>
        <p:grpSp>
          <p:nvGrpSpPr>
            <p:cNvPr id="25" name="组合 24"/>
            <p:cNvGrpSpPr/>
            <p:nvPr/>
          </p:nvGrpSpPr>
          <p:grpSpPr>
            <a:xfrm>
              <a:off x="8306276" y="4330865"/>
              <a:ext cx="328782" cy="303293"/>
              <a:chOff x="8349677" y="4284250"/>
              <a:chExt cx="600042" cy="553523"/>
            </a:xfrm>
          </p:grpSpPr>
          <p:sp>
            <p:nvSpPr>
              <p:cNvPr id="29" name="矩形 28"/>
              <p:cNvSpPr/>
              <p:nvPr/>
            </p:nvSpPr>
            <p:spPr>
              <a:xfrm rot="18900000">
                <a:off x="8349677" y="4284250"/>
                <a:ext cx="272026" cy="272026"/>
              </a:xfrm>
              <a:prstGeom prst="rect">
                <a:avLst/>
              </a:prstGeom>
              <a:solidFill>
                <a:srgbClr val="2730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rot="18900000">
                <a:off x="8724654" y="4612708"/>
                <a:ext cx="225065" cy="2250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6" name="矩形 25"/>
            <p:cNvSpPr/>
            <p:nvPr/>
          </p:nvSpPr>
          <p:spPr>
            <a:xfrm rot="8100000">
              <a:off x="7789817" y="4339105"/>
              <a:ext cx="264135" cy="2641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rot="8100000">
              <a:off x="8102733" y="4745468"/>
              <a:ext cx="132068" cy="132068"/>
            </a:xfrm>
            <a:prstGeom prst="rect">
              <a:avLst/>
            </a:prstGeom>
            <a:solidFill>
              <a:srgbClr val="27304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rot="8100000">
              <a:off x="7916345" y="4257180"/>
              <a:ext cx="132068" cy="132068"/>
            </a:xfrm>
            <a:prstGeom prst="rect">
              <a:avLst/>
            </a:prstGeom>
            <a:solidFill>
              <a:srgbClr val="27304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1" name="组合 30"/>
          <p:cNvGrpSpPr/>
          <p:nvPr userDrawn="1"/>
        </p:nvGrpSpPr>
        <p:grpSpPr>
          <a:xfrm>
            <a:off x="3346029" y="-367929"/>
            <a:ext cx="1237092" cy="1436232"/>
            <a:chOff x="3288977" y="-263355"/>
            <a:chExt cx="1237092" cy="1436232"/>
          </a:xfrm>
        </p:grpSpPr>
        <p:cxnSp>
          <p:nvCxnSpPr>
            <p:cNvPr id="32" name="直接连接符 31"/>
            <p:cNvCxnSpPr/>
            <p:nvPr/>
          </p:nvCxnSpPr>
          <p:spPr>
            <a:xfrm flipV="1">
              <a:off x="3685663" y="-263355"/>
              <a:ext cx="840406" cy="840406"/>
            </a:xfrm>
            <a:prstGeom prst="line">
              <a:avLst/>
            </a:prstGeom>
            <a:ln w="12700">
              <a:solidFill>
                <a:srgbClr val="27304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3288977" y="332471"/>
              <a:ext cx="840406" cy="84040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34" name="直接连接符 33"/>
          <p:cNvCxnSpPr/>
          <p:nvPr userDrawn="1"/>
        </p:nvCxnSpPr>
        <p:spPr>
          <a:xfrm flipV="1">
            <a:off x="401078" y="4725733"/>
            <a:ext cx="840406" cy="840406"/>
          </a:xfrm>
          <a:prstGeom prst="line">
            <a:avLst/>
          </a:prstGeom>
          <a:ln w="12700">
            <a:solidFill>
              <a:srgbClr val="273045"/>
            </a:solidFill>
          </a:ln>
        </p:spPr>
        <p:style>
          <a:lnRef idx="1">
            <a:schemeClr val="accent1"/>
          </a:lnRef>
          <a:fillRef idx="0">
            <a:schemeClr val="accent1"/>
          </a:fillRef>
          <a:effectRef idx="0">
            <a:schemeClr val="accent1"/>
          </a:effectRef>
          <a:fontRef idx="minor">
            <a:schemeClr val="tx1"/>
          </a:fontRef>
        </p:style>
      </p:cxnSp>
      <p:sp>
        <p:nvSpPr>
          <p:cNvPr id="35" name="矩形 34"/>
          <p:cNvSpPr/>
          <p:nvPr userDrawn="1"/>
        </p:nvSpPr>
        <p:spPr>
          <a:xfrm rot="18900000">
            <a:off x="1044499" y="3248316"/>
            <a:ext cx="393968" cy="393968"/>
          </a:xfrm>
          <a:prstGeom prst="rect">
            <a:avLst/>
          </a:prstGeom>
          <a:solidFill>
            <a:srgbClr val="27304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仅标题">
    <p:spTree>
      <p:nvGrpSpPr>
        <p:cNvPr id="1" name=""/>
        <p:cNvGrpSpPr/>
        <p:nvPr/>
      </p:nvGrpSpPr>
      <p:grpSpPr>
        <a:xfrm>
          <a:off x="0" y="0"/>
          <a:ext cx="0" cy="0"/>
          <a:chOff x="0" y="0"/>
          <a:chExt cx="0" cy="0"/>
        </a:xfrm>
      </p:grpSpPr>
      <p:grpSp>
        <p:nvGrpSpPr>
          <p:cNvPr id="6" name="组合 5"/>
          <p:cNvGrpSpPr/>
          <p:nvPr userDrawn="1"/>
        </p:nvGrpSpPr>
        <p:grpSpPr>
          <a:xfrm rot="2181050">
            <a:off x="201564" y="224263"/>
            <a:ext cx="497939" cy="480855"/>
            <a:chOff x="1935287" y="2046176"/>
            <a:chExt cx="836513" cy="807813"/>
          </a:xfrm>
        </p:grpSpPr>
        <p:sp>
          <p:nvSpPr>
            <p:cNvPr id="7" name="矩形 6"/>
            <p:cNvSpPr/>
            <p:nvPr/>
          </p:nvSpPr>
          <p:spPr>
            <a:xfrm rot="16200000">
              <a:off x="2676139" y="2171589"/>
              <a:ext cx="127547" cy="6377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 name="组合 7"/>
            <p:cNvGrpSpPr/>
            <p:nvPr/>
          </p:nvGrpSpPr>
          <p:grpSpPr>
            <a:xfrm rot="18900000">
              <a:off x="1935287" y="2046176"/>
              <a:ext cx="710318" cy="807813"/>
              <a:chOff x="1935287" y="2046176"/>
              <a:chExt cx="710318" cy="807813"/>
            </a:xfrm>
          </p:grpSpPr>
          <p:sp>
            <p:nvSpPr>
              <p:cNvPr id="9" name="矩形 8"/>
              <p:cNvSpPr/>
              <p:nvPr/>
            </p:nvSpPr>
            <p:spPr>
              <a:xfrm rot="18900000">
                <a:off x="1935287" y="2156715"/>
                <a:ext cx="324208" cy="324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rot="18900000">
                <a:off x="2363248" y="2361675"/>
                <a:ext cx="268739" cy="268739"/>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rot="18900000">
                <a:off x="2273470" y="2294141"/>
                <a:ext cx="167263" cy="1672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rot="18900000">
                <a:off x="2147249" y="2323299"/>
                <a:ext cx="289856" cy="2898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rot="18900000">
                <a:off x="2124819" y="2380998"/>
                <a:ext cx="174458" cy="174458"/>
              </a:xfrm>
              <a:prstGeom prst="rect">
                <a:avLst/>
              </a:prstGeom>
              <a:solidFill>
                <a:srgbClr val="27304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rot="18900000">
                <a:off x="2272921" y="2046176"/>
                <a:ext cx="372684" cy="372684"/>
              </a:xfrm>
              <a:prstGeom prst="rect">
                <a:avLst/>
              </a:prstGeom>
              <a:solidFill>
                <a:srgbClr val="2730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rot="18900000">
                <a:off x="2233710" y="2575444"/>
                <a:ext cx="278545" cy="27854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grpSp>
        <p:nvGrpSpPr>
          <p:cNvPr id="5" name="组合 4"/>
          <p:cNvGrpSpPr/>
          <p:nvPr userDrawn="1"/>
        </p:nvGrpSpPr>
        <p:grpSpPr>
          <a:xfrm rot="16200000">
            <a:off x="140999" y="2271331"/>
            <a:ext cx="2741895" cy="3043516"/>
            <a:chOff x="0" y="1"/>
            <a:chExt cx="2123058" cy="2356604"/>
          </a:xfrm>
        </p:grpSpPr>
        <p:sp>
          <p:nvSpPr>
            <p:cNvPr id="6" name="等腰三角形 5"/>
            <p:cNvSpPr/>
            <p:nvPr/>
          </p:nvSpPr>
          <p:spPr>
            <a:xfrm rot="5400000">
              <a:off x="-92684" y="92685"/>
              <a:ext cx="2308425" cy="2123058"/>
            </a:xfrm>
            <a:prstGeom prst="triangle">
              <a:avLst>
                <a:gd name="adj" fmla="val 0"/>
              </a:avLst>
            </a:prstGeom>
            <a:solidFill>
              <a:srgbClr val="2730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rot="18900000">
              <a:off x="915044" y="337794"/>
              <a:ext cx="242126" cy="2421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p:nvSpPr>
          <p:spPr>
            <a:xfrm rot="18900000">
              <a:off x="665130" y="1075581"/>
              <a:ext cx="157264" cy="15726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rot="18900000">
              <a:off x="287538" y="629460"/>
              <a:ext cx="245933" cy="2459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rot="18900000">
              <a:off x="309373" y="790344"/>
              <a:ext cx="217050" cy="217050"/>
            </a:xfrm>
            <a:prstGeom prst="rect">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rot="18900000">
              <a:off x="1674825" y="256871"/>
              <a:ext cx="157264" cy="786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rot="18900000">
              <a:off x="261087" y="1496877"/>
              <a:ext cx="399743" cy="3997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rot="18900000">
              <a:off x="788756" y="1749590"/>
              <a:ext cx="331351" cy="331351"/>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rot="18900000">
              <a:off x="678061" y="1666321"/>
              <a:ext cx="206232" cy="2062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rot="18900000">
              <a:off x="522432" y="1702273"/>
              <a:ext cx="357388" cy="3573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rot="18900000">
              <a:off x="1746417" y="1055518"/>
              <a:ext cx="297049" cy="2970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rot="18900000">
              <a:off x="1543033" y="747042"/>
              <a:ext cx="148524" cy="148524"/>
            </a:xfrm>
            <a:prstGeom prst="rect">
              <a:avLst/>
            </a:prstGeom>
            <a:solidFill>
              <a:srgbClr val="27304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rot="18900000">
              <a:off x="494777" y="1773414"/>
              <a:ext cx="215104" cy="215104"/>
            </a:xfrm>
            <a:prstGeom prst="rect">
              <a:avLst/>
            </a:prstGeom>
            <a:solidFill>
              <a:srgbClr val="27304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rot="18900000">
              <a:off x="1752647" y="1296176"/>
              <a:ext cx="148524" cy="148524"/>
            </a:xfrm>
            <a:prstGeom prst="rect">
              <a:avLst/>
            </a:prstGeom>
            <a:solidFill>
              <a:srgbClr val="27304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rot="18900000">
              <a:off x="1091305" y="893736"/>
              <a:ext cx="257066" cy="257066"/>
            </a:xfrm>
            <a:prstGeom prst="rect">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rot="18900000">
              <a:off x="677384" y="1360584"/>
              <a:ext cx="459513" cy="4595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rot="18900000">
              <a:off x="629038" y="2013164"/>
              <a:ext cx="343441" cy="34344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userDrawn="1"/>
        </p:nvGrpSpPr>
        <p:grpSpPr>
          <a:xfrm rot="5400000">
            <a:off x="7497351" y="-83191"/>
            <a:ext cx="1583818" cy="1758045"/>
            <a:chOff x="0" y="1"/>
            <a:chExt cx="2123058" cy="2356604"/>
          </a:xfrm>
        </p:grpSpPr>
        <p:sp>
          <p:nvSpPr>
            <p:cNvPr id="24" name="等腰三角形 23"/>
            <p:cNvSpPr/>
            <p:nvPr/>
          </p:nvSpPr>
          <p:spPr>
            <a:xfrm rot="5400000">
              <a:off x="-92684" y="92685"/>
              <a:ext cx="2308425" cy="2123058"/>
            </a:xfrm>
            <a:prstGeom prst="triangle">
              <a:avLst>
                <a:gd name="adj" fmla="val 0"/>
              </a:avLst>
            </a:prstGeom>
            <a:solidFill>
              <a:srgbClr val="2730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rot="18900000">
              <a:off x="915044" y="337794"/>
              <a:ext cx="242126" cy="2421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rot="18900000">
              <a:off x="665130" y="1075581"/>
              <a:ext cx="157264" cy="15726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rot="18900000">
              <a:off x="287538" y="629460"/>
              <a:ext cx="245933" cy="2459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rot="18900000">
              <a:off x="309373" y="790344"/>
              <a:ext cx="217050" cy="217050"/>
            </a:xfrm>
            <a:prstGeom prst="rect">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rot="18900000">
              <a:off x="1674825" y="256871"/>
              <a:ext cx="157264" cy="786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rot="18900000">
              <a:off x="261087" y="1496877"/>
              <a:ext cx="399743" cy="3997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rot="18900000">
              <a:off x="788756" y="1749590"/>
              <a:ext cx="331351" cy="331351"/>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rot="18900000">
              <a:off x="678061" y="1666321"/>
              <a:ext cx="206232" cy="2062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rot="18900000">
              <a:off x="522432" y="1702273"/>
              <a:ext cx="357388" cy="3573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rot="18900000">
              <a:off x="1746417" y="1055518"/>
              <a:ext cx="297049" cy="2970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矩形 34"/>
            <p:cNvSpPr/>
            <p:nvPr/>
          </p:nvSpPr>
          <p:spPr>
            <a:xfrm rot="18900000">
              <a:off x="1543033" y="747042"/>
              <a:ext cx="148524" cy="148524"/>
            </a:xfrm>
            <a:prstGeom prst="rect">
              <a:avLst/>
            </a:prstGeom>
            <a:solidFill>
              <a:srgbClr val="27304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矩形 35"/>
            <p:cNvSpPr/>
            <p:nvPr/>
          </p:nvSpPr>
          <p:spPr>
            <a:xfrm rot="18900000">
              <a:off x="494777" y="1773414"/>
              <a:ext cx="215104" cy="215104"/>
            </a:xfrm>
            <a:prstGeom prst="rect">
              <a:avLst/>
            </a:prstGeom>
            <a:solidFill>
              <a:srgbClr val="27304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rot="18900000">
              <a:off x="1752647" y="1296176"/>
              <a:ext cx="148524" cy="148524"/>
            </a:xfrm>
            <a:prstGeom prst="rect">
              <a:avLst/>
            </a:prstGeom>
            <a:solidFill>
              <a:srgbClr val="27304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rot="18900000">
              <a:off x="1091305" y="893736"/>
              <a:ext cx="257066" cy="257066"/>
            </a:xfrm>
            <a:prstGeom prst="rect">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矩形 38"/>
            <p:cNvSpPr/>
            <p:nvPr/>
          </p:nvSpPr>
          <p:spPr>
            <a:xfrm rot="18900000">
              <a:off x="677384" y="1360584"/>
              <a:ext cx="459513" cy="4595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rot="18900000">
              <a:off x="629038" y="2013164"/>
              <a:ext cx="343441" cy="34344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1" name="组合 40"/>
          <p:cNvGrpSpPr/>
          <p:nvPr userDrawn="1"/>
        </p:nvGrpSpPr>
        <p:grpSpPr>
          <a:xfrm rot="2181050">
            <a:off x="201564" y="224263"/>
            <a:ext cx="497939" cy="480855"/>
            <a:chOff x="1935287" y="2046176"/>
            <a:chExt cx="836513" cy="807813"/>
          </a:xfrm>
        </p:grpSpPr>
        <p:sp>
          <p:nvSpPr>
            <p:cNvPr id="42" name="矩形 41"/>
            <p:cNvSpPr/>
            <p:nvPr/>
          </p:nvSpPr>
          <p:spPr>
            <a:xfrm rot="16200000">
              <a:off x="2676139" y="2171589"/>
              <a:ext cx="127547" cy="6377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3" name="组合 42"/>
            <p:cNvGrpSpPr/>
            <p:nvPr/>
          </p:nvGrpSpPr>
          <p:grpSpPr>
            <a:xfrm rot="18900000">
              <a:off x="1935287" y="2046176"/>
              <a:ext cx="710318" cy="807813"/>
              <a:chOff x="1935287" y="2046176"/>
              <a:chExt cx="710318" cy="807813"/>
            </a:xfrm>
          </p:grpSpPr>
          <p:sp>
            <p:nvSpPr>
              <p:cNvPr id="44" name="矩形 43"/>
              <p:cNvSpPr/>
              <p:nvPr/>
            </p:nvSpPr>
            <p:spPr>
              <a:xfrm rot="18900000">
                <a:off x="1935287" y="2156715"/>
                <a:ext cx="324208" cy="324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矩形 44"/>
              <p:cNvSpPr/>
              <p:nvPr/>
            </p:nvSpPr>
            <p:spPr>
              <a:xfrm rot="18900000">
                <a:off x="2363248" y="2361675"/>
                <a:ext cx="268739" cy="268739"/>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45"/>
              <p:cNvSpPr/>
              <p:nvPr/>
            </p:nvSpPr>
            <p:spPr>
              <a:xfrm rot="18900000">
                <a:off x="2273470" y="2294141"/>
                <a:ext cx="167263" cy="1672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46"/>
              <p:cNvSpPr/>
              <p:nvPr/>
            </p:nvSpPr>
            <p:spPr>
              <a:xfrm rot="18900000">
                <a:off x="2147249" y="2323299"/>
                <a:ext cx="289856" cy="2898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矩形 47"/>
              <p:cNvSpPr/>
              <p:nvPr/>
            </p:nvSpPr>
            <p:spPr>
              <a:xfrm rot="18900000">
                <a:off x="2124819" y="2380998"/>
                <a:ext cx="174458" cy="174458"/>
              </a:xfrm>
              <a:prstGeom prst="rect">
                <a:avLst/>
              </a:prstGeom>
              <a:solidFill>
                <a:srgbClr val="27304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矩形 48"/>
              <p:cNvSpPr/>
              <p:nvPr/>
            </p:nvSpPr>
            <p:spPr>
              <a:xfrm rot="18900000">
                <a:off x="2272921" y="2046176"/>
                <a:ext cx="372684" cy="372684"/>
              </a:xfrm>
              <a:prstGeom prst="rect">
                <a:avLst/>
              </a:prstGeom>
              <a:solidFill>
                <a:srgbClr val="2730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矩形 49"/>
              <p:cNvSpPr/>
              <p:nvPr/>
            </p:nvSpPr>
            <p:spPr>
              <a:xfrm rot="18900000">
                <a:off x="2233710" y="2575444"/>
                <a:ext cx="278545" cy="27854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02" y="0"/>
            <a:ext cx="9137196" cy="51435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Main">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48" y="0"/>
            <a:ext cx="9129103" cy="51435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4.png"/><Relationship Id="rId7" Type="http://schemas.openxmlformats.org/officeDocument/2006/relationships/image" Target="../media/image3.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7"/>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395694" y="51470"/>
            <a:ext cx="748306" cy="73350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TextBox 4"/>
          <p:cNvSpPr txBox="1">
            <a:spLocks noChangeArrowheads="1"/>
          </p:cNvSpPr>
          <p:nvPr/>
        </p:nvSpPr>
        <p:spPr bwMode="auto">
          <a:xfrm>
            <a:off x="5166353" y="4467967"/>
            <a:ext cx="30362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latin typeface="Times New Roman" panose="02020603050405020304" pitchFamily="18" charset="0"/>
                <a:ea typeface="黑体" panose="02010609060101010101" pitchFamily="49" charset="-122"/>
              </a:rPr>
              <a:t>北师大版  八年级下册</a:t>
            </a:r>
            <a:endParaRPr lang="zh-CN" altLang="en-US" sz="2000" b="1" dirty="0">
              <a:latin typeface="Times New Roman" panose="02020603050405020304" pitchFamily="18" charset="0"/>
              <a:ea typeface="黑体" panose="02010609060101010101" pitchFamily="49" charset="-122"/>
            </a:endParaRPr>
          </a:p>
        </p:txBody>
      </p:sp>
      <p:sp>
        <p:nvSpPr>
          <p:cNvPr id="3" name="文本框 2"/>
          <p:cNvSpPr txBox="1"/>
          <p:nvPr/>
        </p:nvSpPr>
        <p:spPr>
          <a:xfrm>
            <a:off x="3347864" y="1635646"/>
            <a:ext cx="5474644" cy="1649169"/>
          </a:xfrm>
          <a:prstGeom prst="rect">
            <a:avLst/>
          </a:prstGeom>
          <a:noFill/>
        </p:spPr>
        <p:txBody>
          <a:bodyPr wrap="square" rtlCol="0">
            <a:spAutoFit/>
          </a:bodyPr>
          <a:lstStyle/>
          <a:p>
            <a:pPr algn="ctr">
              <a:lnSpc>
                <a:spcPct val="150000"/>
              </a:lnSpc>
            </a:pPr>
            <a:r>
              <a:rPr lang="zh-CN" altLang="en-US" sz="3600" b="1" dirty="0">
                <a:solidFill>
                  <a:schemeClr val="accent1"/>
                </a:solidFill>
              </a:rPr>
              <a:t>第</a:t>
            </a:r>
            <a:r>
              <a:rPr lang="en-US" altLang="zh-CN" sz="3600" b="1" dirty="0">
                <a:solidFill>
                  <a:schemeClr val="accent1"/>
                </a:solidFill>
              </a:rPr>
              <a:t>2</a:t>
            </a:r>
            <a:r>
              <a:rPr lang="zh-CN" altLang="en-US" sz="3600" b="1" dirty="0">
                <a:solidFill>
                  <a:schemeClr val="accent1"/>
                </a:solidFill>
              </a:rPr>
              <a:t>课时 一元一次不等式与一次函数的应用</a:t>
            </a:r>
            <a:endParaRPr lang="zh-CN" altLang="en-US" sz="3600" b="1" dirty="0">
              <a:solidFill>
                <a:schemeClr val="accen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5292080" y="1131590"/>
            <a:ext cx="3676716" cy="2344287"/>
            <a:chOff x="5225802" y="2556750"/>
            <a:chExt cx="3676716" cy="2344287"/>
          </a:xfrm>
        </p:grpSpPr>
        <p:grpSp>
          <p:nvGrpSpPr>
            <p:cNvPr id="4" name="组合 3"/>
            <p:cNvGrpSpPr/>
            <p:nvPr/>
          </p:nvGrpSpPr>
          <p:grpSpPr>
            <a:xfrm>
              <a:off x="5225802" y="2556750"/>
              <a:ext cx="3676716" cy="2344287"/>
              <a:chOff x="4025049" y="1727506"/>
              <a:chExt cx="3676716" cy="2344287"/>
            </a:xfrm>
          </p:grpSpPr>
          <p:grpSp>
            <p:nvGrpSpPr>
              <p:cNvPr id="10" name="组合 9"/>
              <p:cNvGrpSpPr/>
              <p:nvPr/>
            </p:nvGrpSpPr>
            <p:grpSpPr>
              <a:xfrm>
                <a:off x="4201993" y="1727506"/>
                <a:ext cx="3499772" cy="2344287"/>
                <a:chOff x="9084" y="7305"/>
                <a:chExt cx="6721" cy="4502"/>
              </a:xfrm>
            </p:grpSpPr>
            <p:cxnSp>
              <p:nvCxnSpPr>
                <p:cNvPr id="15" name="直接箭头连接符 14"/>
                <p:cNvCxnSpPr/>
                <p:nvPr/>
              </p:nvCxnSpPr>
              <p:spPr>
                <a:xfrm>
                  <a:off x="9666" y="11116"/>
                  <a:ext cx="4737"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V="1">
                  <a:off x="9668" y="7610"/>
                  <a:ext cx="0" cy="35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9084" y="10936"/>
                  <a:ext cx="654" cy="630"/>
                </a:xfrm>
                <a:prstGeom prst="rect">
                  <a:avLst/>
                </a:prstGeom>
                <a:noFill/>
              </p:spPr>
              <p:txBody>
                <a:bodyPr wrap="square" rtlCol="0">
                  <a:spAutoFit/>
                </a:bodyPr>
                <a:lstStyle/>
                <a:p>
                  <a:r>
                    <a:rPr lang="en-US" altLang="zh-CN" sz="2000" b="1" i="1" dirty="0">
                      <a:latin typeface="Times New Roman" panose="02020603050405020304" pitchFamily="18" charset="0"/>
                    </a:rPr>
                    <a:t>O</a:t>
                  </a:r>
                  <a:endParaRPr lang="en-US" altLang="zh-CN" sz="2000" b="1" i="1" dirty="0">
                    <a:latin typeface="Times New Roman" panose="02020603050405020304" pitchFamily="18" charset="0"/>
                  </a:endParaRPr>
                </a:p>
              </p:txBody>
            </p:sp>
            <p:sp>
              <p:nvSpPr>
                <p:cNvPr id="18" name="文本框 17"/>
                <p:cNvSpPr txBox="1"/>
                <p:nvPr/>
              </p:nvSpPr>
              <p:spPr>
                <a:xfrm>
                  <a:off x="13737" y="11039"/>
                  <a:ext cx="1244" cy="768"/>
                </a:xfrm>
                <a:prstGeom prst="rect">
                  <a:avLst/>
                </a:prstGeom>
                <a:noFill/>
              </p:spPr>
              <p:txBody>
                <a:bodyPr wrap="square" rtlCol="0">
                  <a:spAutoFit/>
                </a:bodyPr>
                <a:lstStyle/>
                <a:p>
                  <a:r>
                    <a:rPr lang="en-US" altLang="zh-CN" sz="2000" b="1" i="1" dirty="0">
                      <a:latin typeface="Times New Roman" panose="02020603050405020304" pitchFamily="18" charset="0"/>
                    </a:rPr>
                    <a:t>x</a:t>
                  </a:r>
                  <a:r>
                    <a:rPr lang="en-US" altLang="zh-CN" sz="2000" b="1" dirty="0">
                      <a:latin typeface="Times New Roman" panose="02020603050405020304" pitchFamily="18" charset="0"/>
                    </a:rPr>
                    <a:t>/h</a:t>
                  </a:r>
                  <a:endParaRPr lang="en-US" altLang="zh-CN" sz="2000" b="1" dirty="0">
                    <a:latin typeface="Times New Roman" panose="02020603050405020304" pitchFamily="18" charset="0"/>
                  </a:endParaRPr>
                </a:p>
              </p:txBody>
            </p:sp>
            <p:sp>
              <p:nvSpPr>
                <p:cNvPr id="19" name="文本框 18"/>
                <p:cNvSpPr txBox="1"/>
                <p:nvPr/>
              </p:nvSpPr>
              <p:spPr>
                <a:xfrm>
                  <a:off x="9671" y="7305"/>
                  <a:ext cx="1625" cy="768"/>
                </a:xfrm>
                <a:prstGeom prst="rect">
                  <a:avLst/>
                </a:prstGeom>
                <a:noFill/>
              </p:spPr>
              <p:txBody>
                <a:bodyPr wrap="square" rtlCol="0">
                  <a:spAutoFit/>
                </a:bodyPr>
                <a:lstStyle/>
                <a:p>
                  <a:r>
                    <a:rPr lang="en-US" altLang="zh-CN" sz="2000" b="1" i="1" dirty="0">
                      <a:latin typeface="Times New Roman" panose="02020603050405020304" pitchFamily="18" charset="0"/>
                    </a:rPr>
                    <a:t>y</a:t>
                  </a:r>
                  <a:r>
                    <a:rPr lang="en-US" altLang="zh-CN" sz="2000" b="1" dirty="0">
                      <a:latin typeface="Times New Roman" panose="02020603050405020304" pitchFamily="18" charset="0"/>
                    </a:rPr>
                    <a:t>/</a:t>
                  </a:r>
                  <a:r>
                    <a:rPr lang="zh-CN" altLang="en-US" sz="2000" b="1" dirty="0">
                      <a:latin typeface="Times New Roman" panose="02020603050405020304" pitchFamily="18" charset="0"/>
                    </a:rPr>
                    <a:t>元</a:t>
                  </a:r>
                  <a:endParaRPr lang="en-US" altLang="zh-CN" sz="2000" b="1" dirty="0">
                    <a:latin typeface="Times New Roman" panose="02020603050405020304" pitchFamily="18" charset="0"/>
                  </a:endParaRPr>
                </a:p>
              </p:txBody>
            </p:sp>
            <p:sp>
              <p:nvSpPr>
                <p:cNvPr id="20" name="文本框 19"/>
                <p:cNvSpPr txBox="1"/>
                <p:nvPr/>
              </p:nvSpPr>
              <p:spPr>
                <a:xfrm>
                  <a:off x="13170" y="8151"/>
                  <a:ext cx="2635" cy="709"/>
                </a:xfrm>
                <a:prstGeom prst="rect">
                  <a:avLst/>
                </a:prstGeom>
                <a:noFill/>
              </p:spPr>
              <p:txBody>
                <a:bodyPr wrap="square" rtlCol="0">
                  <a:spAutoFit/>
                </a:bodyPr>
                <a:lstStyle/>
                <a:p>
                  <a:r>
                    <a:rPr lang="zh-CN" altLang="en-US" b="1" dirty="0">
                      <a:latin typeface="Times New Roman" panose="02020603050405020304" pitchFamily="18" charset="0"/>
                    </a:rPr>
                    <a:t>会员卡支付</a:t>
                  </a:r>
                  <a:endParaRPr lang="en-US" altLang="zh-CN" b="1" dirty="0">
                    <a:latin typeface="Times New Roman" panose="02020603050405020304" pitchFamily="18" charset="0"/>
                  </a:endParaRPr>
                </a:p>
              </p:txBody>
            </p:sp>
            <p:sp>
              <p:nvSpPr>
                <p:cNvPr id="21" name="文本框 20"/>
                <p:cNvSpPr txBox="1"/>
                <p:nvPr/>
              </p:nvSpPr>
              <p:spPr>
                <a:xfrm>
                  <a:off x="11571" y="7364"/>
                  <a:ext cx="2635" cy="709"/>
                </a:xfrm>
                <a:prstGeom prst="rect">
                  <a:avLst/>
                </a:prstGeom>
                <a:noFill/>
              </p:spPr>
              <p:txBody>
                <a:bodyPr wrap="square" rtlCol="0">
                  <a:spAutoFit/>
                </a:bodyPr>
                <a:lstStyle/>
                <a:p>
                  <a:r>
                    <a:rPr lang="zh-CN" altLang="en-US" b="1" dirty="0">
                      <a:latin typeface="Times New Roman" panose="02020603050405020304" pitchFamily="18" charset="0"/>
                    </a:rPr>
                    <a:t>手机支付</a:t>
                  </a:r>
                  <a:endParaRPr lang="en-US" altLang="zh-CN" b="1" dirty="0">
                    <a:latin typeface="Times New Roman" panose="02020603050405020304" pitchFamily="18" charset="0"/>
                  </a:endParaRPr>
                </a:p>
              </p:txBody>
            </p:sp>
          </p:grpSp>
          <p:sp>
            <p:nvSpPr>
              <p:cNvPr id="11" name="文本框 10"/>
              <p:cNvSpPr txBox="1"/>
              <p:nvPr/>
            </p:nvSpPr>
            <p:spPr>
              <a:xfrm>
                <a:off x="4711087" y="3664276"/>
                <a:ext cx="441146" cy="338554"/>
              </a:xfrm>
              <a:prstGeom prst="rect">
                <a:avLst/>
              </a:prstGeom>
              <a:noFill/>
            </p:spPr>
            <p:txBody>
              <a:bodyPr wrap="none" rtlCol="0">
                <a:spAutoFit/>
              </a:bodyPr>
              <a:lstStyle/>
              <a:p>
                <a:r>
                  <a:rPr lang="en-US" altLang="zh-CN" sz="1600" b="1" dirty="0"/>
                  <a:t>0.5</a:t>
                </a:r>
                <a:endParaRPr lang="zh-CN" altLang="en-US" sz="1600" b="1" dirty="0"/>
              </a:p>
            </p:txBody>
          </p:sp>
          <p:sp>
            <p:nvSpPr>
              <p:cNvPr id="12" name="文本框 11"/>
              <p:cNvSpPr txBox="1"/>
              <p:nvPr/>
            </p:nvSpPr>
            <p:spPr>
              <a:xfrm>
                <a:off x="5210029" y="3648830"/>
                <a:ext cx="287258" cy="338554"/>
              </a:xfrm>
              <a:prstGeom prst="rect">
                <a:avLst/>
              </a:prstGeom>
              <a:noFill/>
            </p:spPr>
            <p:txBody>
              <a:bodyPr wrap="none" rtlCol="0">
                <a:spAutoFit/>
              </a:bodyPr>
              <a:lstStyle/>
              <a:p>
                <a:r>
                  <a:rPr lang="en-US" altLang="zh-CN" sz="1600" b="1" dirty="0"/>
                  <a:t>1</a:t>
                </a:r>
                <a:endParaRPr lang="zh-CN" altLang="en-US" sz="1600" b="1" dirty="0"/>
              </a:p>
            </p:txBody>
          </p:sp>
          <p:sp>
            <p:nvSpPr>
              <p:cNvPr id="13" name="文本框 12"/>
              <p:cNvSpPr txBox="1"/>
              <p:nvPr/>
            </p:nvSpPr>
            <p:spPr>
              <a:xfrm>
                <a:off x="4025049" y="2876285"/>
                <a:ext cx="543739" cy="338554"/>
              </a:xfrm>
              <a:prstGeom prst="rect">
                <a:avLst/>
              </a:prstGeom>
              <a:noFill/>
            </p:spPr>
            <p:txBody>
              <a:bodyPr wrap="none" rtlCol="0">
                <a:spAutoFit/>
              </a:bodyPr>
              <a:lstStyle/>
              <a:p>
                <a:r>
                  <a:rPr lang="en-US" altLang="zh-CN" sz="1600" b="1" dirty="0"/>
                  <a:t>0.75</a:t>
                </a:r>
                <a:endParaRPr lang="zh-CN" altLang="en-US" sz="1600" b="1" dirty="0"/>
              </a:p>
            </p:txBody>
          </p:sp>
          <p:sp>
            <p:nvSpPr>
              <p:cNvPr id="14" name="文本框 13"/>
              <p:cNvSpPr txBox="1"/>
              <p:nvPr/>
            </p:nvSpPr>
            <p:spPr>
              <a:xfrm>
                <a:off x="4113480" y="3092427"/>
                <a:ext cx="441146" cy="338554"/>
              </a:xfrm>
              <a:prstGeom prst="rect">
                <a:avLst/>
              </a:prstGeom>
              <a:noFill/>
            </p:spPr>
            <p:txBody>
              <a:bodyPr wrap="none" rtlCol="0">
                <a:spAutoFit/>
              </a:bodyPr>
              <a:lstStyle/>
              <a:p>
                <a:r>
                  <a:rPr lang="en-US" altLang="zh-CN" sz="1600" b="1" dirty="0"/>
                  <a:t>0.5</a:t>
                </a:r>
                <a:endParaRPr lang="zh-CN" altLang="en-US" sz="1600" b="1" dirty="0"/>
              </a:p>
            </p:txBody>
          </p:sp>
        </p:grpSp>
        <p:cxnSp>
          <p:nvCxnSpPr>
            <p:cNvPr id="5" name="直接连接符 4"/>
            <p:cNvCxnSpPr/>
            <p:nvPr/>
          </p:nvCxnSpPr>
          <p:spPr>
            <a:xfrm flipH="1">
              <a:off x="6128202" y="2715766"/>
              <a:ext cx="1789099" cy="1827782"/>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5714467" y="2715766"/>
              <a:ext cx="2385925" cy="1810095"/>
            </a:xfrm>
            <a:prstGeom prst="line">
              <a:avLst/>
            </a:prstGeom>
            <a:ln w="19050">
              <a:solidFill>
                <a:srgbClr val="0066FF"/>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712906" y="3892827"/>
              <a:ext cx="841505" cy="0"/>
            </a:xfrm>
            <a:prstGeom prst="line">
              <a:avLst/>
            </a:prstGeom>
            <a:ln w="12700">
              <a:prstDash val="sysDash"/>
            </a:ln>
          </p:spPr>
          <p:style>
            <a:lnRef idx="1">
              <a:schemeClr val="dk1"/>
            </a:lnRef>
            <a:fillRef idx="0">
              <a:schemeClr val="dk1"/>
            </a:fillRef>
            <a:effectRef idx="0">
              <a:schemeClr val="dk1"/>
            </a:effectRef>
            <a:fontRef idx="minor">
              <a:schemeClr val="tx1"/>
            </a:fontRef>
          </p:style>
        </p:cxnSp>
        <p:cxnSp>
          <p:nvCxnSpPr>
            <p:cNvPr id="8" name="直接连接符 7"/>
            <p:cNvCxnSpPr/>
            <p:nvPr/>
          </p:nvCxnSpPr>
          <p:spPr>
            <a:xfrm>
              <a:off x="5705806" y="4108301"/>
              <a:ext cx="841505" cy="0"/>
            </a:xfrm>
            <a:prstGeom prst="line">
              <a:avLst/>
            </a:prstGeom>
            <a:ln w="12700">
              <a:prstDash val="sysDash"/>
            </a:ln>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a:off x="6553934" y="3892829"/>
              <a:ext cx="0" cy="636224"/>
            </a:xfrm>
            <a:prstGeom prst="line">
              <a:avLst/>
            </a:prstGeom>
            <a:ln w="12700">
              <a:prstDash val="sysDash"/>
            </a:ln>
          </p:spPr>
          <p:style>
            <a:lnRef idx="1">
              <a:schemeClr val="dk1"/>
            </a:lnRef>
            <a:fillRef idx="0">
              <a:schemeClr val="dk1"/>
            </a:fillRef>
            <a:effectRef idx="0">
              <a:schemeClr val="dk1"/>
            </a:effectRef>
            <a:fontRef idx="minor">
              <a:schemeClr val="tx1"/>
            </a:fontRef>
          </p:style>
        </p:cxnSp>
      </p:grpSp>
      <p:sp>
        <p:nvSpPr>
          <p:cNvPr id="22" name="文本框 21"/>
          <p:cNvSpPr txBox="1"/>
          <p:nvPr/>
        </p:nvSpPr>
        <p:spPr>
          <a:xfrm>
            <a:off x="529678" y="430279"/>
            <a:ext cx="4938713" cy="4078605"/>
          </a:xfrm>
          <a:prstGeom prst="rect">
            <a:avLst/>
          </a:prstGeom>
          <a:noFill/>
        </p:spPr>
        <p:txBody>
          <a:bodyPr wrap="square">
            <a:spAutoFit/>
          </a:bodyPr>
          <a:lstStyle/>
          <a:p>
            <a:pPr>
              <a:lnSpc>
                <a:spcPct val="120000"/>
              </a:lnSpc>
            </a:pPr>
            <a:r>
              <a:rPr lang="en-US" altLang="zh-CN" sz="2400" b="1" dirty="0">
                <a:solidFill>
                  <a:srgbClr val="FF0000"/>
                </a:solidFill>
              </a:rPr>
              <a:t>(2)</a:t>
            </a:r>
            <a:r>
              <a:rPr lang="zh-CN" altLang="en-US" sz="2400" b="1" dirty="0">
                <a:solidFill>
                  <a:srgbClr val="FF0000"/>
                </a:solidFill>
              </a:rPr>
              <a:t>设会员卡支付金额</a:t>
            </a:r>
            <a:r>
              <a:rPr lang="en-US" altLang="zh-CN" sz="2400" b="1" i="1" dirty="0">
                <a:solidFill>
                  <a:srgbClr val="FF0000"/>
                </a:solidFill>
              </a:rPr>
              <a:t>y</a:t>
            </a:r>
            <a:r>
              <a:rPr lang="en-US" altLang="zh-CN" sz="2400" b="1" baseline="-25000" dirty="0">
                <a:solidFill>
                  <a:srgbClr val="FF0000"/>
                </a:solidFill>
              </a:rPr>
              <a:t>2</a:t>
            </a:r>
            <a:r>
              <a:rPr lang="en-US" altLang="zh-CN" sz="2400" b="1" dirty="0">
                <a:solidFill>
                  <a:srgbClr val="FF0000"/>
                </a:solidFill>
              </a:rPr>
              <a:t>(</a:t>
            </a:r>
            <a:r>
              <a:rPr lang="zh-CN" altLang="en-US" sz="2400" b="1" dirty="0">
                <a:solidFill>
                  <a:srgbClr val="FF0000"/>
                </a:solidFill>
              </a:rPr>
              <a:t>元</a:t>
            </a:r>
            <a:r>
              <a:rPr lang="en-US" altLang="zh-CN" sz="2400" b="1" dirty="0">
                <a:solidFill>
                  <a:srgbClr val="FF0000"/>
                </a:solidFill>
              </a:rPr>
              <a:t>)</a:t>
            </a:r>
            <a:r>
              <a:rPr lang="zh-CN" altLang="en-US" sz="2400" b="1" dirty="0">
                <a:solidFill>
                  <a:srgbClr val="FF0000"/>
                </a:solidFill>
              </a:rPr>
              <a:t>与骑行时间</a:t>
            </a:r>
            <a:r>
              <a:rPr lang="en-US" altLang="zh-CN" sz="2400" b="1" i="1" dirty="0">
                <a:solidFill>
                  <a:srgbClr val="FF0000"/>
                </a:solidFill>
              </a:rPr>
              <a:t>x</a:t>
            </a:r>
            <a:r>
              <a:rPr lang="en-US" altLang="zh-CN" sz="2400" b="1" dirty="0">
                <a:solidFill>
                  <a:srgbClr val="FF0000"/>
                </a:solidFill>
              </a:rPr>
              <a:t>(h)</a:t>
            </a:r>
            <a:r>
              <a:rPr lang="zh-CN" altLang="en-US" sz="2400" b="1" dirty="0">
                <a:solidFill>
                  <a:srgbClr val="FF0000"/>
                </a:solidFill>
              </a:rPr>
              <a:t>之间的关系式为</a:t>
            </a:r>
            <a:r>
              <a:rPr lang="en-US" altLang="zh-CN" sz="2400" b="1" i="1" dirty="0">
                <a:solidFill>
                  <a:srgbClr val="FF0000"/>
                </a:solidFill>
              </a:rPr>
              <a:t>y</a:t>
            </a:r>
            <a:r>
              <a:rPr lang="en-US" altLang="zh-CN" sz="2400" b="1" baseline="-25000" dirty="0">
                <a:solidFill>
                  <a:srgbClr val="FF0000"/>
                </a:solidFill>
              </a:rPr>
              <a:t>2</a:t>
            </a:r>
            <a:r>
              <a:rPr lang="en-US" altLang="zh-CN" sz="2400" b="1" dirty="0">
                <a:solidFill>
                  <a:srgbClr val="FF0000"/>
                </a:solidFill>
              </a:rPr>
              <a:t>=</a:t>
            </a:r>
            <a:r>
              <a:rPr lang="en-US" altLang="zh-CN" sz="2400" b="1" i="1" dirty="0">
                <a:solidFill>
                  <a:srgbClr val="FF0000"/>
                </a:solidFill>
              </a:rPr>
              <a:t>mx</a:t>
            </a:r>
            <a:r>
              <a:rPr lang="zh-CN" altLang="en-US" sz="2400" b="1" dirty="0">
                <a:solidFill>
                  <a:srgbClr val="FF0000"/>
                </a:solidFill>
              </a:rPr>
              <a:t>。</a:t>
            </a:r>
            <a:endParaRPr lang="en-US" altLang="zh-CN" sz="2400" b="1" dirty="0">
              <a:solidFill>
                <a:srgbClr val="FF0000"/>
              </a:solidFill>
            </a:endParaRPr>
          </a:p>
          <a:p>
            <a:pPr>
              <a:lnSpc>
                <a:spcPct val="120000"/>
              </a:lnSpc>
            </a:pPr>
            <a:r>
              <a:rPr lang="zh-CN" altLang="en-US" sz="2400" b="1" dirty="0">
                <a:solidFill>
                  <a:srgbClr val="FF0000"/>
                </a:solidFill>
              </a:rPr>
              <a:t>将</a:t>
            </a:r>
            <a:r>
              <a:rPr lang="en-US" altLang="zh-CN" sz="2400" b="1" dirty="0">
                <a:solidFill>
                  <a:srgbClr val="FF0000"/>
                </a:solidFill>
              </a:rPr>
              <a:t>(1</a:t>
            </a:r>
            <a:r>
              <a:rPr lang="zh-CN" altLang="en-US" sz="2400" b="1" dirty="0">
                <a:solidFill>
                  <a:srgbClr val="FF0000"/>
                </a:solidFill>
              </a:rPr>
              <a:t>，</a:t>
            </a:r>
            <a:r>
              <a:rPr lang="en-US" altLang="zh-CN" sz="2400" b="1" dirty="0">
                <a:solidFill>
                  <a:srgbClr val="FF0000"/>
                </a:solidFill>
              </a:rPr>
              <a:t>0.75)</a:t>
            </a:r>
            <a:r>
              <a:rPr lang="zh-CN" altLang="en-US" sz="2400" b="1" dirty="0">
                <a:solidFill>
                  <a:srgbClr val="FF0000"/>
                </a:solidFill>
              </a:rPr>
              <a:t>代入，得</a:t>
            </a:r>
            <a:r>
              <a:rPr lang="en-US" altLang="zh-CN" sz="2400" b="1" i="1" dirty="0">
                <a:solidFill>
                  <a:srgbClr val="FF0000"/>
                </a:solidFill>
              </a:rPr>
              <a:t>m</a:t>
            </a:r>
            <a:r>
              <a:rPr lang="en-US" altLang="zh-CN" sz="2400" b="1" dirty="0">
                <a:solidFill>
                  <a:srgbClr val="FF0000"/>
                </a:solidFill>
              </a:rPr>
              <a:t>=0.75</a:t>
            </a:r>
            <a:r>
              <a:rPr lang="zh-CN" altLang="en-US" sz="2400" b="1" dirty="0">
                <a:solidFill>
                  <a:srgbClr val="FF0000"/>
                </a:solidFill>
              </a:rPr>
              <a:t>。</a:t>
            </a:r>
            <a:endParaRPr lang="en-US" altLang="zh-CN" sz="2400" b="1" dirty="0">
              <a:solidFill>
                <a:srgbClr val="FF0000"/>
              </a:solidFill>
            </a:endParaRPr>
          </a:p>
          <a:p>
            <a:pPr>
              <a:lnSpc>
                <a:spcPct val="120000"/>
              </a:lnSpc>
            </a:pPr>
            <a:r>
              <a:rPr lang="zh-CN" altLang="en-US" sz="2400" b="1" dirty="0">
                <a:solidFill>
                  <a:srgbClr val="FF0000"/>
                </a:solidFill>
              </a:rPr>
              <a:t>所以</a:t>
            </a:r>
            <a:r>
              <a:rPr lang="en-US" altLang="zh-CN" sz="2400" b="1" i="1" dirty="0">
                <a:solidFill>
                  <a:srgbClr val="FF0000"/>
                </a:solidFill>
              </a:rPr>
              <a:t>y</a:t>
            </a:r>
            <a:r>
              <a:rPr lang="en-US" altLang="zh-CN" sz="2400" b="1" baseline="-25000" dirty="0">
                <a:solidFill>
                  <a:srgbClr val="FF0000"/>
                </a:solidFill>
              </a:rPr>
              <a:t>2</a:t>
            </a:r>
            <a:r>
              <a:rPr lang="en-US" altLang="zh-CN" sz="2400" b="1" dirty="0">
                <a:solidFill>
                  <a:srgbClr val="FF0000"/>
                </a:solidFill>
              </a:rPr>
              <a:t>=0.75</a:t>
            </a:r>
            <a:r>
              <a:rPr lang="en-US" altLang="zh-CN" sz="2400" b="1" i="1" dirty="0">
                <a:solidFill>
                  <a:srgbClr val="FF0000"/>
                </a:solidFill>
              </a:rPr>
              <a:t>x</a:t>
            </a:r>
            <a:r>
              <a:rPr lang="zh-CN" altLang="en-US" sz="2400" b="1" dirty="0">
                <a:solidFill>
                  <a:srgbClr val="FF0000"/>
                </a:solidFill>
              </a:rPr>
              <a:t>。</a:t>
            </a:r>
            <a:endParaRPr lang="en-US" altLang="zh-CN" sz="2400" b="1" dirty="0">
              <a:solidFill>
                <a:srgbClr val="FF0000"/>
              </a:solidFill>
            </a:endParaRPr>
          </a:p>
          <a:p>
            <a:pPr>
              <a:lnSpc>
                <a:spcPct val="120000"/>
              </a:lnSpc>
            </a:pPr>
            <a:r>
              <a:rPr lang="zh-CN" altLang="en-US" sz="2400" b="1" dirty="0">
                <a:solidFill>
                  <a:srgbClr val="FF0000"/>
                </a:solidFill>
              </a:rPr>
              <a:t>令</a:t>
            </a:r>
            <a:r>
              <a:rPr lang="en-US" altLang="zh-CN" sz="2400" b="1" i="1" dirty="0">
                <a:solidFill>
                  <a:srgbClr val="FF0000"/>
                </a:solidFill>
              </a:rPr>
              <a:t>y</a:t>
            </a:r>
            <a:r>
              <a:rPr lang="en-US" altLang="zh-CN" sz="2400" b="1" baseline="-25000" dirty="0">
                <a:solidFill>
                  <a:srgbClr val="FF0000"/>
                </a:solidFill>
                <a:sym typeface="+mn-ea"/>
              </a:rPr>
              <a:t>1</a:t>
            </a:r>
            <a:r>
              <a:rPr lang="en-US" altLang="zh-CN" sz="2400" b="1" dirty="0">
                <a:solidFill>
                  <a:srgbClr val="FF0000"/>
                </a:solidFill>
              </a:rPr>
              <a:t>=</a:t>
            </a:r>
            <a:r>
              <a:rPr lang="en-US" altLang="zh-CN" sz="2400" b="1" i="1" dirty="0">
                <a:solidFill>
                  <a:srgbClr val="FF0000"/>
                </a:solidFill>
              </a:rPr>
              <a:t>y</a:t>
            </a:r>
            <a:r>
              <a:rPr lang="en-US" altLang="zh-CN" sz="2400" b="1" baseline="-25000" dirty="0">
                <a:solidFill>
                  <a:srgbClr val="FF0000"/>
                </a:solidFill>
              </a:rPr>
              <a:t>2</a:t>
            </a:r>
            <a:r>
              <a:rPr lang="zh-CN" altLang="en-US" sz="2400" b="1" dirty="0">
                <a:solidFill>
                  <a:srgbClr val="FF0000"/>
                </a:solidFill>
              </a:rPr>
              <a:t>，得</a:t>
            </a:r>
            <a:r>
              <a:rPr lang="en-US" altLang="zh-CN" sz="2400" b="1" i="1" dirty="0">
                <a:solidFill>
                  <a:srgbClr val="FF0000"/>
                </a:solidFill>
              </a:rPr>
              <a:t>x</a:t>
            </a:r>
            <a:r>
              <a:rPr lang="en-US" altLang="zh-CN" sz="2400" b="1" dirty="0">
                <a:solidFill>
                  <a:srgbClr val="FF0000"/>
                </a:solidFill>
                <a:latin typeface="+mn-ea"/>
              </a:rPr>
              <a:t>-</a:t>
            </a:r>
            <a:r>
              <a:rPr lang="en-US" altLang="zh-CN" sz="2400" b="1" dirty="0">
                <a:solidFill>
                  <a:srgbClr val="FF0000"/>
                </a:solidFill>
              </a:rPr>
              <a:t>0.5=0.75</a:t>
            </a:r>
            <a:r>
              <a:rPr lang="en-US" altLang="zh-CN" sz="2400" b="1" i="1" dirty="0">
                <a:solidFill>
                  <a:srgbClr val="FF0000"/>
                </a:solidFill>
              </a:rPr>
              <a:t>x</a:t>
            </a:r>
            <a:r>
              <a:rPr lang="zh-CN" altLang="en-US" sz="2400" b="1" dirty="0">
                <a:solidFill>
                  <a:srgbClr val="FF0000"/>
                </a:solidFill>
              </a:rPr>
              <a:t>，解得</a:t>
            </a:r>
            <a:r>
              <a:rPr lang="en-US" altLang="zh-CN" sz="2400" b="1" i="1" dirty="0">
                <a:solidFill>
                  <a:srgbClr val="FF0000"/>
                </a:solidFill>
              </a:rPr>
              <a:t>x</a:t>
            </a:r>
            <a:r>
              <a:rPr lang="en-US" altLang="zh-CN" sz="2400" b="1" dirty="0">
                <a:solidFill>
                  <a:srgbClr val="FF0000"/>
                </a:solidFill>
              </a:rPr>
              <a:t>=2</a:t>
            </a:r>
            <a:r>
              <a:rPr lang="zh-CN" altLang="en-US" sz="2400" b="1" dirty="0">
                <a:solidFill>
                  <a:srgbClr val="FF0000"/>
                </a:solidFill>
              </a:rPr>
              <a:t>。</a:t>
            </a:r>
            <a:endParaRPr lang="en-US" altLang="zh-CN" sz="2400" b="1" dirty="0">
              <a:solidFill>
                <a:srgbClr val="FF0000"/>
              </a:solidFill>
            </a:endParaRPr>
          </a:p>
          <a:p>
            <a:pPr>
              <a:lnSpc>
                <a:spcPct val="120000"/>
              </a:lnSpc>
            </a:pPr>
            <a:r>
              <a:rPr lang="zh-CN" altLang="en-US" sz="2400" b="1" dirty="0">
                <a:solidFill>
                  <a:srgbClr val="FF0000"/>
                </a:solidFill>
              </a:rPr>
              <a:t>根据图象可知，当骑行时间超过</a:t>
            </a:r>
            <a:r>
              <a:rPr lang="en-US" altLang="zh-CN" sz="2400" b="1" dirty="0">
                <a:solidFill>
                  <a:srgbClr val="FF0000"/>
                </a:solidFill>
              </a:rPr>
              <a:t>2h</a:t>
            </a:r>
            <a:r>
              <a:rPr lang="zh-CN" altLang="en-US" sz="2400" b="1" dirty="0">
                <a:solidFill>
                  <a:srgbClr val="FF0000"/>
                </a:solidFill>
              </a:rPr>
              <a:t>时，选择会员卡支付比较合算；</a:t>
            </a:r>
            <a:endParaRPr lang="en-US" altLang="zh-CN" sz="2400" b="1" dirty="0">
              <a:solidFill>
                <a:srgbClr val="FF0000"/>
              </a:solidFill>
            </a:endParaRPr>
          </a:p>
          <a:p>
            <a:pPr>
              <a:lnSpc>
                <a:spcPct val="120000"/>
              </a:lnSpc>
            </a:pPr>
            <a:r>
              <a:rPr lang="zh-CN" altLang="en-US" sz="2400" b="1" dirty="0">
                <a:solidFill>
                  <a:srgbClr val="FF0000"/>
                </a:solidFill>
              </a:rPr>
              <a:t>当骑行时间等于</a:t>
            </a:r>
            <a:r>
              <a:rPr lang="en-US" altLang="zh-CN" sz="2400" b="1" dirty="0">
                <a:solidFill>
                  <a:srgbClr val="FF0000"/>
                </a:solidFill>
              </a:rPr>
              <a:t>2h</a:t>
            </a:r>
            <a:r>
              <a:rPr lang="zh-CN" altLang="en-US" sz="2400" b="1" dirty="0">
                <a:solidFill>
                  <a:srgbClr val="FF0000"/>
                </a:solidFill>
              </a:rPr>
              <a:t>时，两种支付方式一样合算；</a:t>
            </a:r>
            <a:endParaRPr lang="en-US" altLang="zh-CN" sz="2400" b="1" dirty="0">
              <a:solidFill>
                <a:srgbClr val="FF0000"/>
              </a:solidFill>
            </a:endParaRPr>
          </a:p>
        </p:txBody>
      </p:sp>
      <p:sp>
        <p:nvSpPr>
          <p:cNvPr id="23" name="文本框 22"/>
          <p:cNvSpPr txBox="1"/>
          <p:nvPr/>
        </p:nvSpPr>
        <p:spPr>
          <a:xfrm>
            <a:off x="529678" y="4387770"/>
            <a:ext cx="6971574" cy="493148"/>
          </a:xfrm>
          <a:prstGeom prst="rect">
            <a:avLst/>
          </a:prstGeom>
          <a:noFill/>
        </p:spPr>
        <p:txBody>
          <a:bodyPr wrap="square">
            <a:spAutoFit/>
          </a:bodyPr>
          <a:lstStyle/>
          <a:p>
            <a:pPr>
              <a:lnSpc>
                <a:spcPct val="120000"/>
              </a:lnSpc>
            </a:pPr>
            <a:r>
              <a:rPr lang="zh-CN" altLang="en-US" sz="2400" b="1" dirty="0">
                <a:solidFill>
                  <a:srgbClr val="FF0000"/>
                </a:solidFill>
              </a:rPr>
              <a:t>当骑行时间不足</a:t>
            </a:r>
            <a:r>
              <a:rPr lang="en-US" altLang="zh-CN" sz="2400" b="1" dirty="0">
                <a:solidFill>
                  <a:srgbClr val="FF0000"/>
                </a:solidFill>
              </a:rPr>
              <a:t>2h</a:t>
            </a:r>
            <a:r>
              <a:rPr lang="zh-CN" altLang="en-US" sz="2400" b="1" dirty="0">
                <a:solidFill>
                  <a:srgbClr val="FF0000"/>
                </a:solidFill>
              </a:rPr>
              <a:t>时，选择手机支付比较合算。</a:t>
            </a:r>
            <a:endParaRPr lang="zh-CN" altLang="en-US"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xEl>
                                              <p:pRg st="1" end="1"/>
                                            </p:txEl>
                                          </p:spTgt>
                                        </p:tgtEl>
                                        <p:attrNameLst>
                                          <p:attrName>style.visibility</p:attrName>
                                        </p:attrNameLst>
                                      </p:cBhvr>
                                      <p:to>
                                        <p:strVal val="visible"/>
                                      </p:to>
                                    </p:set>
                                    <p:animEffect transition="in" filter="fade">
                                      <p:cBhvr>
                                        <p:cTn id="7" dur="500"/>
                                        <p:tgtEl>
                                          <p:spTgt spid="2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xEl>
                                              <p:pRg st="2" end="2"/>
                                            </p:txEl>
                                          </p:spTgt>
                                        </p:tgtEl>
                                        <p:attrNameLst>
                                          <p:attrName>style.visibility</p:attrName>
                                        </p:attrNameLst>
                                      </p:cBhvr>
                                      <p:to>
                                        <p:strVal val="visible"/>
                                      </p:to>
                                    </p:set>
                                    <p:animEffect transition="in" filter="fade">
                                      <p:cBhvr>
                                        <p:cTn id="12" dur="500"/>
                                        <p:tgtEl>
                                          <p:spTgt spid="2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xEl>
                                              <p:pRg st="3" end="3"/>
                                            </p:txEl>
                                          </p:spTgt>
                                        </p:tgtEl>
                                        <p:attrNameLst>
                                          <p:attrName>style.visibility</p:attrName>
                                        </p:attrNameLst>
                                      </p:cBhvr>
                                      <p:to>
                                        <p:strVal val="visible"/>
                                      </p:to>
                                    </p:set>
                                    <p:animEffect transition="in" filter="fade">
                                      <p:cBhvr>
                                        <p:cTn id="17" dur="500"/>
                                        <p:tgtEl>
                                          <p:spTgt spid="2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
                                            <p:txEl>
                                              <p:pRg st="4" end="4"/>
                                            </p:txEl>
                                          </p:spTgt>
                                        </p:tgtEl>
                                        <p:attrNameLst>
                                          <p:attrName>style.visibility</p:attrName>
                                        </p:attrNameLst>
                                      </p:cBhvr>
                                      <p:to>
                                        <p:strVal val="visible"/>
                                      </p:to>
                                    </p:set>
                                    <p:animEffect transition="in" filter="fade">
                                      <p:cBhvr>
                                        <p:cTn id="22" dur="500"/>
                                        <p:tgtEl>
                                          <p:spTgt spid="2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2">
                                            <p:txEl>
                                              <p:pRg st="5" end="5"/>
                                            </p:txEl>
                                          </p:spTgt>
                                        </p:tgtEl>
                                        <p:attrNameLst>
                                          <p:attrName>style.visibility</p:attrName>
                                        </p:attrNameLst>
                                      </p:cBhvr>
                                      <p:to>
                                        <p:strVal val="visible"/>
                                      </p:to>
                                    </p:set>
                                    <p:animEffect transition="in" filter="fade">
                                      <p:cBhvr>
                                        <p:cTn id="27" dur="500"/>
                                        <p:tgtEl>
                                          <p:spTgt spid="2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uiExpand="1" build="p"/>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51520" y="195486"/>
            <a:ext cx="1097280" cy="460375"/>
          </a:xfrm>
          <a:prstGeom prst="rect">
            <a:avLst/>
          </a:prstGeom>
          <a:noFill/>
        </p:spPr>
        <p:txBody>
          <a:bodyPr wrap="none" rtlCol="0">
            <a:spAutoFit/>
          </a:bodyPr>
          <a:lstStyle/>
          <a:p>
            <a:r>
              <a:rPr lang="zh-CN" altLang="en-US" sz="2400" b="1" dirty="0">
                <a:solidFill>
                  <a:srgbClr val="7030A0"/>
                </a:solidFill>
                <a:latin typeface="微软雅黑" panose="020B0503020204020204" charset="-122"/>
                <a:ea typeface="微软雅黑" panose="020B0503020204020204" charset="-122"/>
              </a:rPr>
              <a:t>练一练</a:t>
            </a:r>
            <a:endParaRPr lang="zh-CN" altLang="en-US" sz="2400" b="1" dirty="0">
              <a:solidFill>
                <a:srgbClr val="7030A0"/>
              </a:solidFill>
              <a:latin typeface="微软雅黑" panose="020B0503020204020204" charset="-122"/>
              <a:ea typeface="微软雅黑" panose="020B0503020204020204" charset="-122"/>
            </a:endParaRPr>
          </a:p>
        </p:txBody>
      </p:sp>
      <p:sp>
        <p:nvSpPr>
          <p:cNvPr id="3" name="文本框 2"/>
          <p:cNvSpPr txBox="1"/>
          <p:nvPr/>
        </p:nvSpPr>
        <p:spPr>
          <a:xfrm>
            <a:off x="473274" y="684932"/>
            <a:ext cx="8424936" cy="4150360"/>
          </a:xfrm>
          <a:prstGeom prst="rect">
            <a:avLst/>
          </a:prstGeom>
          <a:noFill/>
        </p:spPr>
        <p:txBody>
          <a:bodyPr wrap="square">
            <a:spAutoFit/>
          </a:bodyPr>
          <a:lstStyle/>
          <a:p>
            <a:pPr>
              <a:lnSpc>
                <a:spcPct val="110000"/>
              </a:lnSpc>
            </a:pPr>
            <a:r>
              <a:rPr lang="en-US" altLang="zh-CN" sz="2400" b="1" dirty="0">
                <a:latin typeface="+mj-lt"/>
                <a:ea typeface="+mj-ea"/>
              </a:rPr>
              <a:t>2. </a:t>
            </a:r>
            <a:r>
              <a:rPr lang="zh-CN" altLang="en-US" sz="2400" b="1" dirty="0">
                <a:latin typeface="+mj-lt"/>
                <a:ea typeface="+mj-ea"/>
              </a:rPr>
              <a:t>活动中心想打造属于自己的文化品牌，在每一届夏令营结束后给孩子们送一个纪念品，了解到两家制作纪念品的公司的优惠方案如下：</a:t>
            </a:r>
            <a:endParaRPr lang="en-US" altLang="zh-CN" sz="2400" b="1" dirty="0">
              <a:latin typeface="+mj-lt"/>
              <a:ea typeface="+mj-ea"/>
            </a:endParaRPr>
          </a:p>
          <a:p>
            <a:pPr>
              <a:lnSpc>
                <a:spcPct val="110000"/>
              </a:lnSpc>
            </a:pPr>
            <a:r>
              <a:rPr lang="zh-CN" altLang="en-US" sz="2400" b="1" dirty="0">
                <a:latin typeface="+mj-lt"/>
                <a:ea typeface="+mj-ea"/>
              </a:rPr>
              <a:t>甲：采购费用一律八折；</a:t>
            </a:r>
            <a:endParaRPr lang="en-US" altLang="zh-CN" sz="2400" b="1" dirty="0">
              <a:latin typeface="+mj-lt"/>
              <a:ea typeface="+mj-ea"/>
            </a:endParaRPr>
          </a:p>
          <a:p>
            <a:pPr>
              <a:lnSpc>
                <a:spcPct val="110000"/>
              </a:lnSpc>
            </a:pPr>
            <a:r>
              <a:rPr lang="zh-CN" altLang="en-US" sz="2400" b="1" dirty="0">
                <a:latin typeface="+mj-lt"/>
                <a:ea typeface="+mj-ea"/>
              </a:rPr>
              <a:t>乙：采购费用不超过</a:t>
            </a:r>
            <a:r>
              <a:rPr lang="en-US" altLang="zh-CN" sz="2400" b="1" dirty="0">
                <a:latin typeface="+mj-lt"/>
                <a:ea typeface="+mj-ea"/>
              </a:rPr>
              <a:t>400</a:t>
            </a:r>
            <a:r>
              <a:rPr lang="zh-CN" altLang="en-US" sz="2400" b="1" dirty="0">
                <a:latin typeface="+mj-lt"/>
                <a:ea typeface="+mj-ea"/>
              </a:rPr>
              <a:t>元时，不打折，超过</a:t>
            </a:r>
            <a:r>
              <a:rPr lang="en-US" altLang="zh-CN" sz="2400" b="1" dirty="0">
                <a:latin typeface="+mj-lt"/>
                <a:ea typeface="+mj-ea"/>
              </a:rPr>
              <a:t>400</a:t>
            </a:r>
            <a:r>
              <a:rPr lang="zh-CN" altLang="en-US" sz="2400" b="1" dirty="0">
                <a:latin typeface="+mj-lt"/>
                <a:ea typeface="+mj-ea"/>
              </a:rPr>
              <a:t>元时，超过部分打七折。</a:t>
            </a:r>
            <a:endParaRPr lang="en-US" altLang="zh-CN" sz="2400" b="1" dirty="0">
              <a:latin typeface="+mj-lt"/>
              <a:ea typeface="+mj-ea"/>
            </a:endParaRPr>
          </a:p>
          <a:p>
            <a:pPr>
              <a:lnSpc>
                <a:spcPct val="110000"/>
              </a:lnSpc>
            </a:pPr>
            <a:r>
              <a:rPr lang="zh-CN" altLang="en-US" sz="2400" b="1" dirty="0">
                <a:latin typeface="+mj-lt"/>
                <a:ea typeface="+mj-ea"/>
              </a:rPr>
              <a:t>（</a:t>
            </a:r>
            <a:r>
              <a:rPr lang="en-US" altLang="zh-CN" sz="2400" b="1" dirty="0">
                <a:latin typeface="+mj-lt"/>
                <a:ea typeface="+mj-ea"/>
              </a:rPr>
              <a:t>1</a:t>
            </a:r>
            <a:r>
              <a:rPr lang="zh-CN" altLang="en-US" sz="2400" b="1" dirty="0">
                <a:latin typeface="+mj-lt"/>
                <a:ea typeface="+mj-ea"/>
              </a:rPr>
              <a:t>）分别求甲、乙两家公司优惠后的采购费用 </a:t>
            </a:r>
            <a:r>
              <a:rPr lang="en-US" altLang="zh-CN" sz="2400" b="1" i="1" dirty="0">
                <a:latin typeface="+mj-lt"/>
                <a:ea typeface="+mj-ea"/>
              </a:rPr>
              <a:t>y</a:t>
            </a:r>
            <a:r>
              <a:rPr lang="en-US" altLang="zh-CN" sz="2400" b="1" dirty="0">
                <a:latin typeface="+mj-lt"/>
                <a:ea typeface="+mj-ea"/>
              </a:rPr>
              <a:t>(</a:t>
            </a:r>
            <a:r>
              <a:rPr lang="zh-CN" altLang="en-US" sz="2400" b="1" dirty="0">
                <a:latin typeface="+mj-lt"/>
                <a:ea typeface="+mj-ea"/>
              </a:rPr>
              <a:t>单位：元</a:t>
            </a:r>
            <a:r>
              <a:rPr lang="en-US" altLang="zh-CN" sz="2400" b="1" dirty="0">
                <a:latin typeface="+mj-lt"/>
                <a:ea typeface="+mj-ea"/>
              </a:rPr>
              <a:t>)</a:t>
            </a:r>
            <a:r>
              <a:rPr lang="zh-CN" altLang="en-US" sz="2400" b="1" dirty="0">
                <a:latin typeface="+mj-lt"/>
                <a:ea typeface="+mj-ea"/>
              </a:rPr>
              <a:t>与优惠前的采购费用 </a:t>
            </a:r>
            <a:r>
              <a:rPr lang="en-US" altLang="zh-CN" sz="2400" b="1" i="1" dirty="0">
                <a:latin typeface="+mj-lt"/>
                <a:ea typeface="+mj-ea"/>
              </a:rPr>
              <a:t>x</a:t>
            </a:r>
            <a:r>
              <a:rPr lang="en-US" altLang="zh-CN" sz="2400" b="1" dirty="0">
                <a:latin typeface="+mj-lt"/>
                <a:ea typeface="+mj-ea"/>
              </a:rPr>
              <a:t>(</a:t>
            </a:r>
            <a:r>
              <a:rPr lang="zh-CN" altLang="en-US" sz="2400" b="1" dirty="0">
                <a:latin typeface="+mj-lt"/>
                <a:ea typeface="+mj-ea"/>
              </a:rPr>
              <a:t>单位：元</a:t>
            </a:r>
            <a:r>
              <a:rPr lang="en-US" altLang="zh-CN" sz="2400" b="1" dirty="0">
                <a:latin typeface="+mj-lt"/>
                <a:ea typeface="+mj-ea"/>
              </a:rPr>
              <a:t>)</a:t>
            </a:r>
            <a:r>
              <a:rPr lang="zh-CN" altLang="en-US" sz="2400" b="1" dirty="0">
                <a:latin typeface="+mj-lt"/>
                <a:ea typeface="+mj-ea"/>
              </a:rPr>
              <a:t>之间的函数关系式；</a:t>
            </a:r>
            <a:endParaRPr lang="en-US" altLang="zh-CN" sz="2400" b="1" dirty="0">
              <a:latin typeface="+mj-lt"/>
              <a:ea typeface="+mj-ea"/>
            </a:endParaRPr>
          </a:p>
          <a:p>
            <a:pPr>
              <a:lnSpc>
                <a:spcPct val="110000"/>
              </a:lnSpc>
            </a:pPr>
            <a:r>
              <a:rPr lang="zh-CN" altLang="en-US" sz="2400" b="1" dirty="0">
                <a:latin typeface="+mj-lt"/>
                <a:ea typeface="+mj-ea"/>
              </a:rPr>
              <a:t>（</a:t>
            </a:r>
            <a:r>
              <a:rPr lang="en-US" altLang="zh-CN" sz="2400" b="1" dirty="0">
                <a:latin typeface="+mj-lt"/>
                <a:ea typeface="+mj-ea"/>
              </a:rPr>
              <a:t>2</a:t>
            </a:r>
            <a:r>
              <a:rPr lang="zh-CN" altLang="en-US" sz="2400" b="1" dirty="0">
                <a:latin typeface="+mj-lt"/>
                <a:ea typeface="+mj-ea"/>
              </a:rPr>
              <a:t>）如果你是负责此次纪念品采购的工作人员，请通过计算说明选择哪家公司更省钱。</a:t>
            </a:r>
            <a:endParaRPr lang="zh-CN" altLang="en-US" sz="2400" b="1" dirty="0">
              <a:latin typeface="+mj-lt"/>
              <a:ea typeface="+mj-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611560" y="339502"/>
            <a:ext cx="6036911" cy="923330"/>
            <a:chOff x="539552" y="345889"/>
            <a:chExt cx="6036911" cy="923330"/>
          </a:xfrm>
        </p:grpSpPr>
        <p:sp>
          <p:nvSpPr>
            <p:cNvPr id="3" name="文本框 2"/>
            <p:cNvSpPr txBox="1"/>
            <p:nvPr/>
          </p:nvSpPr>
          <p:spPr>
            <a:xfrm>
              <a:off x="539552" y="483518"/>
              <a:ext cx="3148619" cy="461665"/>
            </a:xfrm>
            <a:prstGeom prst="rect">
              <a:avLst/>
            </a:prstGeom>
            <a:noFill/>
          </p:spPr>
          <p:txBody>
            <a:bodyPr wrap="none" rtlCol="0">
              <a:spAutoFit/>
            </a:bodyPr>
            <a:lstStyle/>
            <a:p>
              <a:r>
                <a:rPr lang="zh-CN" altLang="en-US" sz="2400" b="1" dirty="0">
                  <a:solidFill>
                    <a:srgbClr val="FF0000"/>
                  </a:solidFill>
                </a:rPr>
                <a:t>解：</a:t>
              </a:r>
              <a:r>
                <a:rPr lang="en-US" altLang="zh-CN" sz="2400" b="1" dirty="0">
                  <a:solidFill>
                    <a:srgbClr val="FF0000"/>
                  </a:solidFill>
                </a:rPr>
                <a:t>(1)</a:t>
              </a:r>
              <a:r>
                <a:rPr lang="en-US" altLang="zh-CN" sz="2400" b="1" i="1" dirty="0">
                  <a:solidFill>
                    <a:srgbClr val="FF0000"/>
                  </a:solidFill>
                </a:rPr>
                <a:t>y</a:t>
              </a:r>
              <a:r>
                <a:rPr lang="zh-CN" altLang="en-US" sz="2400" b="1" baseline="-25000" dirty="0">
                  <a:solidFill>
                    <a:srgbClr val="FF0000"/>
                  </a:solidFill>
                </a:rPr>
                <a:t>甲</a:t>
              </a:r>
              <a:r>
                <a:rPr lang="en-US" altLang="zh-CN" sz="2400" b="1" dirty="0">
                  <a:solidFill>
                    <a:srgbClr val="FF0000"/>
                  </a:solidFill>
                </a:rPr>
                <a:t>=0.8</a:t>
              </a:r>
              <a:r>
                <a:rPr lang="en-US" altLang="zh-CN" sz="2400" b="1" i="1" dirty="0">
                  <a:solidFill>
                    <a:srgbClr val="FF0000"/>
                  </a:solidFill>
                </a:rPr>
                <a:t>x</a:t>
              </a:r>
              <a:r>
                <a:rPr lang="zh-CN" altLang="en-US" sz="2400" b="1" dirty="0">
                  <a:solidFill>
                    <a:srgbClr val="FF0000"/>
                  </a:solidFill>
                </a:rPr>
                <a:t>，</a:t>
              </a:r>
              <a:r>
                <a:rPr lang="en-US" altLang="zh-CN" sz="2400" b="1" i="1" dirty="0">
                  <a:solidFill>
                    <a:srgbClr val="FF0000"/>
                  </a:solidFill>
                </a:rPr>
                <a:t>y</a:t>
              </a:r>
              <a:r>
                <a:rPr lang="zh-CN" altLang="en-US" sz="2400" b="1" baseline="-25000" dirty="0">
                  <a:solidFill>
                    <a:srgbClr val="FF0000"/>
                  </a:solidFill>
                </a:rPr>
                <a:t>乙</a:t>
              </a:r>
              <a:r>
                <a:rPr lang="en-US" altLang="zh-CN" sz="2400" b="1" dirty="0">
                  <a:solidFill>
                    <a:srgbClr val="FF0000"/>
                  </a:solidFill>
                </a:rPr>
                <a:t>=</a:t>
              </a:r>
              <a:endParaRPr lang="zh-CN" altLang="en-US" sz="2400" b="1" dirty="0">
                <a:solidFill>
                  <a:srgbClr val="FF0000"/>
                </a:solidFill>
              </a:endParaRPr>
            </a:p>
          </p:txBody>
        </p:sp>
        <p:sp>
          <p:nvSpPr>
            <p:cNvPr id="4" name="左大括号 3"/>
            <p:cNvSpPr/>
            <p:nvPr/>
          </p:nvSpPr>
          <p:spPr>
            <a:xfrm>
              <a:off x="3563888" y="483518"/>
              <a:ext cx="124283" cy="648072"/>
            </a:xfrm>
            <a:prstGeom prst="lef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文本框 4"/>
            <p:cNvSpPr txBox="1"/>
            <p:nvPr/>
          </p:nvSpPr>
          <p:spPr>
            <a:xfrm>
              <a:off x="3690835" y="345889"/>
              <a:ext cx="2036135" cy="461665"/>
            </a:xfrm>
            <a:prstGeom prst="rect">
              <a:avLst/>
            </a:prstGeom>
            <a:noFill/>
          </p:spPr>
          <p:txBody>
            <a:bodyPr wrap="none" rtlCol="0">
              <a:spAutoFit/>
            </a:bodyPr>
            <a:lstStyle/>
            <a:p>
              <a:r>
                <a:rPr lang="en-US" altLang="zh-CN" sz="2400" b="1" i="1" dirty="0">
                  <a:solidFill>
                    <a:srgbClr val="FF0000"/>
                  </a:solidFill>
                </a:rPr>
                <a:t>x </a:t>
              </a:r>
              <a:r>
                <a:rPr lang="en-US" altLang="zh-CN" sz="2400" b="1" dirty="0">
                  <a:solidFill>
                    <a:srgbClr val="FF0000"/>
                  </a:solidFill>
                </a:rPr>
                <a:t>(0</a:t>
              </a:r>
              <a:r>
                <a:rPr lang="zh-CN" altLang="en-US" sz="2400" b="1" dirty="0">
                  <a:solidFill>
                    <a:srgbClr val="FF0000"/>
                  </a:solidFill>
                </a:rPr>
                <a:t>≤</a:t>
              </a:r>
              <a:r>
                <a:rPr lang="en-US" altLang="zh-CN" sz="2400" b="1" i="1" dirty="0">
                  <a:solidFill>
                    <a:srgbClr val="FF0000"/>
                  </a:solidFill>
                </a:rPr>
                <a:t>x</a:t>
              </a:r>
              <a:r>
                <a:rPr lang="zh-CN" altLang="en-US" sz="2400" b="1" dirty="0">
                  <a:solidFill>
                    <a:srgbClr val="FF0000"/>
                  </a:solidFill>
                </a:rPr>
                <a:t>≤</a:t>
              </a:r>
              <a:r>
                <a:rPr lang="en-US" altLang="zh-CN" sz="2400" b="1" dirty="0">
                  <a:solidFill>
                    <a:srgbClr val="FF0000"/>
                  </a:solidFill>
                </a:rPr>
                <a:t>400)</a:t>
              </a:r>
              <a:r>
                <a:rPr lang="zh-CN" altLang="en-US" sz="2400" b="1" dirty="0">
                  <a:solidFill>
                    <a:srgbClr val="FF0000"/>
                  </a:solidFill>
                </a:rPr>
                <a:t>，</a:t>
              </a:r>
              <a:endParaRPr lang="zh-CN" altLang="en-US" sz="2400" b="1" dirty="0">
                <a:solidFill>
                  <a:srgbClr val="FF0000"/>
                </a:solidFill>
              </a:endParaRPr>
            </a:p>
          </p:txBody>
        </p:sp>
        <p:sp>
          <p:nvSpPr>
            <p:cNvPr id="6" name="文本框 5"/>
            <p:cNvSpPr txBox="1"/>
            <p:nvPr/>
          </p:nvSpPr>
          <p:spPr>
            <a:xfrm>
              <a:off x="3700355" y="807554"/>
              <a:ext cx="2876108" cy="461665"/>
            </a:xfrm>
            <a:prstGeom prst="rect">
              <a:avLst/>
            </a:prstGeom>
            <a:noFill/>
          </p:spPr>
          <p:txBody>
            <a:bodyPr wrap="none" rtlCol="0">
              <a:spAutoFit/>
            </a:bodyPr>
            <a:lstStyle/>
            <a:p>
              <a:r>
                <a:rPr lang="en-US" altLang="zh-CN" sz="2400" b="1" dirty="0">
                  <a:solidFill>
                    <a:srgbClr val="FF0000"/>
                  </a:solidFill>
                </a:rPr>
                <a:t>0.7</a:t>
              </a:r>
              <a:r>
                <a:rPr lang="en-US" altLang="zh-CN" sz="2400" b="1" i="1" dirty="0">
                  <a:solidFill>
                    <a:srgbClr val="FF0000"/>
                  </a:solidFill>
                </a:rPr>
                <a:t>x</a:t>
              </a:r>
              <a:r>
                <a:rPr lang="en-US" altLang="zh-CN" sz="2400" b="1" dirty="0">
                  <a:solidFill>
                    <a:srgbClr val="FF0000"/>
                  </a:solidFill>
                </a:rPr>
                <a:t>+120</a:t>
              </a:r>
              <a:r>
                <a:rPr lang="en-US" altLang="zh-CN" sz="2400" b="1" i="1" dirty="0">
                  <a:solidFill>
                    <a:srgbClr val="FF0000"/>
                  </a:solidFill>
                </a:rPr>
                <a:t> </a:t>
              </a:r>
              <a:r>
                <a:rPr lang="en-US" altLang="zh-CN" sz="2400" b="1" dirty="0">
                  <a:solidFill>
                    <a:srgbClr val="FF0000"/>
                  </a:solidFill>
                </a:rPr>
                <a:t>(</a:t>
              </a:r>
              <a:r>
                <a:rPr lang="en-US" altLang="zh-CN" sz="2400" b="1" i="1" dirty="0">
                  <a:solidFill>
                    <a:srgbClr val="FF0000"/>
                  </a:solidFill>
                </a:rPr>
                <a:t>x</a:t>
              </a:r>
              <a:r>
                <a:rPr lang="zh-CN" altLang="en-US" sz="2400" b="1" dirty="0">
                  <a:solidFill>
                    <a:srgbClr val="FF0000"/>
                  </a:solidFill>
                </a:rPr>
                <a:t>＞</a:t>
              </a:r>
              <a:r>
                <a:rPr lang="en-US" altLang="zh-CN" sz="2400" b="1" dirty="0">
                  <a:solidFill>
                    <a:srgbClr val="FF0000"/>
                  </a:solidFill>
                </a:rPr>
                <a:t>400)</a:t>
              </a:r>
              <a:r>
                <a:rPr lang="zh-CN" altLang="en-US" sz="2400" b="1" dirty="0">
                  <a:solidFill>
                    <a:srgbClr val="FF0000"/>
                  </a:solidFill>
                </a:rPr>
                <a:t>。</a:t>
              </a:r>
              <a:endParaRPr lang="zh-CN" altLang="en-US" sz="2400" b="1" dirty="0">
                <a:solidFill>
                  <a:srgbClr val="FF0000"/>
                </a:solidFill>
              </a:endParaRPr>
            </a:p>
          </p:txBody>
        </p:sp>
      </p:grpSp>
      <p:sp>
        <p:nvSpPr>
          <p:cNvPr id="8" name="文本框 7"/>
          <p:cNvSpPr txBox="1"/>
          <p:nvPr/>
        </p:nvSpPr>
        <p:spPr>
          <a:xfrm>
            <a:off x="611560" y="1435867"/>
            <a:ext cx="7980703" cy="3309304"/>
          </a:xfrm>
          <a:prstGeom prst="rect">
            <a:avLst/>
          </a:prstGeom>
          <a:noFill/>
        </p:spPr>
        <p:txBody>
          <a:bodyPr wrap="square" rtlCol="0">
            <a:spAutoFit/>
          </a:bodyPr>
          <a:lstStyle/>
          <a:p>
            <a:pPr>
              <a:lnSpc>
                <a:spcPct val="110000"/>
              </a:lnSpc>
            </a:pPr>
            <a:r>
              <a:rPr lang="en-US" altLang="zh-CN" sz="2400" b="1" dirty="0">
                <a:solidFill>
                  <a:srgbClr val="FF0000"/>
                </a:solidFill>
              </a:rPr>
              <a:t>(2)①</a:t>
            </a:r>
            <a:r>
              <a:rPr lang="zh-CN" altLang="en-US" sz="2400" b="1" dirty="0">
                <a:solidFill>
                  <a:srgbClr val="FF0000"/>
                </a:solidFill>
              </a:rPr>
              <a:t>若 </a:t>
            </a:r>
            <a:r>
              <a:rPr lang="en-US" altLang="zh-CN" sz="2400" b="1" i="1" dirty="0">
                <a:solidFill>
                  <a:srgbClr val="FF0000"/>
                </a:solidFill>
              </a:rPr>
              <a:t>x </a:t>
            </a:r>
            <a:r>
              <a:rPr lang="en-US" altLang="zh-CN" sz="2400" b="1" dirty="0">
                <a:solidFill>
                  <a:srgbClr val="FF0000"/>
                </a:solidFill>
              </a:rPr>
              <a:t>≤400</a:t>
            </a:r>
            <a:r>
              <a:rPr lang="zh-CN" altLang="en-US" sz="2400" b="1" dirty="0">
                <a:solidFill>
                  <a:srgbClr val="FF0000"/>
                </a:solidFill>
              </a:rPr>
              <a:t>，则易得</a:t>
            </a:r>
            <a:r>
              <a:rPr lang="en-US" altLang="zh-CN" sz="2400" b="1" i="1" dirty="0">
                <a:solidFill>
                  <a:srgbClr val="FF0000"/>
                </a:solidFill>
              </a:rPr>
              <a:t>y</a:t>
            </a:r>
            <a:r>
              <a:rPr lang="zh-CN" altLang="en-US" sz="2400" b="1" baseline="-25000" dirty="0">
                <a:solidFill>
                  <a:srgbClr val="FF0000"/>
                </a:solidFill>
              </a:rPr>
              <a:t>甲</a:t>
            </a:r>
            <a:r>
              <a:rPr lang="en-US" altLang="zh-CN" sz="2400" b="1" dirty="0">
                <a:solidFill>
                  <a:srgbClr val="FF0000"/>
                </a:solidFill>
              </a:rPr>
              <a:t>&lt;</a:t>
            </a:r>
            <a:r>
              <a:rPr lang="en-US" altLang="zh-CN" sz="2400" b="1" i="1" dirty="0">
                <a:solidFill>
                  <a:srgbClr val="FF0000"/>
                </a:solidFill>
              </a:rPr>
              <a:t>y</a:t>
            </a:r>
            <a:r>
              <a:rPr lang="zh-CN" altLang="en-US" sz="2400" b="1" baseline="-25000" dirty="0">
                <a:solidFill>
                  <a:srgbClr val="FF0000"/>
                </a:solidFill>
              </a:rPr>
              <a:t>乙</a:t>
            </a:r>
            <a:r>
              <a:rPr lang="zh-CN" altLang="en-US" sz="2400" b="1" dirty="0">
                <a:solidFill>
                  <a:srgbClr val="FF0000"/>
                </a:solidFill>
              </a:rPr>
              <a:t>。</a:t>
            </a:r>
            <a:endParaRPr lang="en-US" altLang="zh-CN" sz="2400" b="1" dirty="0">
              <a:solidFill>
                <a:srgbClr val="FF0000"/>
              </a:solidFill>
            </a:endParaRPr>
          </a:p>
          <a:p>
            <a:pPr>
              <a:lnSpc>
                <a:spcPct val="110000"/>
              </a:lnSpc>
            </a:pPr>
            <a:r>
              <a:rPr lang="zh-CN" altLang="en-US" sz="2400" b="1" dirty="0">
                <a:solidFill>
                  <a:srgbClr val="FF0000"/>
                </a:solidFill>
              </a:rPr>
              <a:t>②若</a:t>
            </a:r>
            <a:r>
              <a:rPr lang="en-US" altLang="zh-CN" sz="2400" b="1" i="1" dirty="0">
                <a:solidFill>
                  <a:srgbClr val="FF0000"/>
                </a:solidFill>
              </a:rPr>
              <a:t>x</a:t>
            </a:r>
            <a:r>
              <a:rPr lang="en-US" altLang="zh-CN" sz="2400" b="1" dirty="0">
                <a:solidFill>
                  <a:srgbClr val="FF0000"/>
                </a:solidFill>
              </a:rPr>
              <a:t>&gt;400</a:t>
            </a:r>
            <a:r>
              <a:rPr lang="zh-CN" altLang="en-US" sz="2400" b="1" dirty="0">
                <a:solidFill>
                  <a:srgbClr val="FF0000"/>
                </a:solidFill>
              </a:rPr>
              <a:t>，当</a:t>
            </a:r>
            <a:r>
              <a:rPr lang="en-US" altLang="zh-CN" sz="2400" b="1" i="1" dirty="0">
                <a:solidFill>
                  <a:srgbClr val="FF0000"/>
                </a:solidFill>
              </a:rPr>
              <a:t>y</a:t>
            </a:r>
            <a:r>
              <a:rPr lang="zh-CN" altLang="en-US" sz="2400" b="1" dirty="0">
                <a:solidFill>
                  <a:srgbClr val="FF0000"/>
                </a:solidFill>
              </a:rPr>
              <a:t>甲</a:t>
            </a:r>
            <a:r>
              <a:rPr lang="en-US" altLang="zh-CN" sz="2400" b="1" dirty="0">
                <a:solidFill>
                  <a:srgbClr val="FF0000"/>
                </a:solidFill>
              </a:rPr>
              <a:t>=</a:t>
            </a:r>
            <a:r>
              <a:rPr lang="en-US" altLang="zh-CN" sz="2400" b="1" i="1" dirty="0">
                <a:solidFill>
                  <a:srgbClr val="FF0000"/>
                </a:solidFill>
              </a:rPr>
              <a:t>y</a:t>
            </a:r>
            <a:r>
              <a:rPr lang="zh-CN" altLang="en-US" sz="2400" b="1" dirty="0">
                <a:solidFill>
                  <a:srgbClr val="FF0000"/>
                </a:solidFill>
              </a:rPr>
              <a:t>乙时，</a:t>
            </a:r>
            <a:r>
              <a:rPr lang="en-US" altLang="zh-CN" sz="2400" b="1" dirty="0">
                <a:solidFill>
                  <a:srgbClr val="FF0000"/>
                </a:solidFill>
              </a:rPr>
              <a:t>0.8</a:t>
            </a:r>
            <a:r>
              <a:rPr lang="en-US" altLang="zh-CN" sz="2400" b="1" i="1" dirty="0">
                <a:solidFill>
                  <a:srgbClr val="FF0000"/>
                </a:solidFill>
              </a:rPr>
              <a:t>x</a:t>
            </a:r>
            <a:r>
              <a:rPr lang="en-US" altLang="zh-CN" sz="2400" b="1" dirty="0">
                <a:solidFill>
                  <a:srgbClr val="FF0000"/>
                </a:solidFill>
              </a:rPr>
              <a:t>=0.7</a:t>
            </a:r>
            <a:r>
              <a:rPr lang="en-US" altLang="zh-CN" sz="2400" b="1" i="1" dirty="0">
                <a:solidFill>
                  <a:srgbClr val="FF0000"/>
                </a:solidFill>
              </a:rPr>
              <a:t>x</a:t>
            </a:r>
            <a:r>
              <a:rPr lang="en-US" altLang="zh-CN" sz="2400" b="1" dirty="0">
                <a:solidFill>
                  <a:srgbClr val="FF0000"/>
                </a:solidFill>
              </a:rPr>
              <a:t>+120</a:t>
            </a:r>
            <a:r>
              <a:rPr lang="zh-CN" altLang="en-US" sz="2400" b="1" dirty="0">
                <a:solidFill>
                  <a:srgbClr val="FF0000"/>
                </a:solidFill>
              </a:rPr>
              <a:t>，解得</a:t>
            </a:r>
            <a:r>
              <a:rPr lang="en-US" altLang="zh-CN" sz="2400" b="1" i="1" dirty="0">
                <a:solidFill>
                  <a:srgbClr val="FF0000"/>
                </a:solidFill>
              </a:rPr>
              <a:t>x</a:t>
            </a:r>
            <a:r>
              <a:rPr lang="en-US" altLang="zh-CN" sz="2400" b="1" dirty="0">
                <a:solidFill>
                  <a:srgbClr val="FF0000"/>
                </a:solidFill>
              </a:rPr>
              <a:t>=1200</a:t>
            </a:r>
            <a:r>
              <a:rPr lang="zh-CN" altLang="en-US" sz="2400" b="1" dirty="0">
                <a:solidFill>
                  <a:srgbClr val="FF0000"/>
                </a:solidFill>
              </a:rPr>
              <a:t>；</a:t>
            </a:r>
            <a:endParaRPr lang="en-US" altLang="zh-CN" sz="2400" b="1" dirty="0">
              <a:solidFill>
                <a:srgbClr val="FF0000"/>
              </a:solidFill>
            </a:endParaRPr>
          </a:p>
          <a:p>
            <a:pPr>
              <a:lnSpc>
                <a:spcPct val="110000"/>
              </a:lnSpc>
            </a:pPr>
            <a:r>
              <a:rPr lang="zh-CN" altLang="en-US" sz="2400" b="1" dirty="0">
                <a:solidFill>
                  <a:srgbClr val="FF0000"/>
                </a:solidFill>
              </a:rPr>
              <a:t>当</a:t>
            </a:r>
            <a:r>
              <a:rPr lang="en-US" altLang="zh-CN" sz="2400" b="1" i="1" dirty="0">
                <a:solidFill>
                  <a:srgbClr val="FF0000"/>
                </a:solidFill>
              </a:rPr>
              <a:t>y</a:t>
            </a:r>
            <a:r>
              <a:rPr lang="zh-CN" altLang="en-US" sz="2400" b="1" baseline="-25000" dirty="0">
                <a:solidFill>
                  <a:srgbClr val="FF0000"/>
                </a:solidFill>
              </a:rPr>
              <a:t>甲</a:t>
            </a:r>
            <a:r>
              <a:rPr lang="en-US" altLang="zh-CN" sz="2400" b="1" dirty="0">
                <a:solidFill>
                  <a:srgbClr val="FF0000"/>
                </a:solidFill>
              </a:rPr>
              <a:t>&lt;</a:t>
            </a:r>
            <a:r>
              <a:rPr lang="en-US" altLang="zh-CN" sz="2400" b="1" i="1" dirty="0">
                <a:solidFill>
                  <a:srgbClr val="FF0000"/>
                </a:solidFill>
              </a:rPr>
              <a:t>y</a:t>
            </a:r>
            <a:r>
              <a:rPr lang="zh-CN" altLang="en-US" sz="2400" b="1" baseline="-25000" dirty="0">
                <a:solidFill>
                  <a:srgbClr val="FF0000"/>
                </a:solidFill>
              </a:rPr>
              <a:t>乙</a:t>
            </a:r>
            <a:r>
              <a:rPr lang="zh-CN" altLang="en-US" sz="2400" b="1" dirty="0">
                <a:solidFill>
                  <a:srgbClr val="FF0000"/>
                </a:solidFill>
              </a:rPr>
              <a:t>时，</a:t>
            </a:r>
            <a:r>
              <a:rPr lang="en-US" altLang="zh-CN" sz="2400" b="1" dirty="0">
                <a:solidFill>
                  <a:srgbClr val="FF0000"/>
                </a:solidFill>
              </a:rPr>
              <a:t>0.8</a:t>
            </a:r>
            <a:r>
              <a:rPr lang="en-US" altLang="zh-CN" sz="2400" b="1" i="1" dirty="0">
                <a:solidFill>
                  <a:srgbClr val="FF0000"/>
                </a:solidFill>
              </a:rPr>
              <a:t>x</a:t>
            </a:r>
            <a:r>
              <a:rPr lang="en-US" altLang="zh-CN" sz="2400" b="1" dirty="0">
                <a:solidFill>
                  <a:srgbClr val="FF0000"/>
                </a:solidFill>
              </a:rPr>
              <a:t>&lt;0.7</a:t>
            </a:r>
            <a:r>
              <a:rPr lang="en-US" altLang="zh-CN" sz="2400" b="1" i="1" dirty="0">
                <a:solidFill>
                  <a:srgbClr val="FF0000"/>
                </a:solidFill>
              </a:rPr>
              <a:t>x</a:t>
            </a:r>
            <a:r>
              <a:rPr lang="en-US" altLang="zh-CN" sz="2400" b="1" dirty="0">
                <a:solidFill>
                  <a:srgbClr val="FF0000"/>
                </a:solidFill>
              </a:rPr>
              <a:t>+120</a:t>
            </a:r>
            <a:r>
              <a:rPr lang="zh-CN" altLang="en-US" sz="2400" b="1" dirty="0">
                <a:solidFill>
                  <a:srgbClr val="FF0000"/>
                </a:solidFill>
              </a:rPr>
              <a:t>，解得</a:t>
            </a:r>
            <a:r>
              <a:rPr lang="en-US" altLang="zh-CN" sz="2400" b="1" i="1" dirty="0">
                <a:solidFill>
                  <a:srgbClr val="FF0000"/>
                </a:solidFill>
              </a:rPr>
              <a:t>x</a:t>
            </a:r>
            <a:r>
              <a:rPr lang="en-US" altLang="zh-CN" sz="2400" b="1" dirty="0">
                <a:solidFill>
                  <a:srgbClr val="FF0000"/>
                </a:solidFill>
              </a:rPr>
              <a:t>&lt;1200</a:t>
            </a:r>
            <a:r>
              <a:rPr lang="zh-CN" altLang="en-US" sz="2400" b="1" dirty="0">
                <a:solidFill>
                  <a:srgbClr val="FF0000"/>
                </a:solidFill>
              </a:rPr>
              <a:t>；</a:t>
            </a:r>
            <a:endParaRPr lang="en-US" altLang="zh-CN" sz="2400" b="1" dirty="0">
              <a:solidFill>
                <a:srgbClr val="FF0000"/>
              </a:solidFill>
            </a:endParaRPr>
          </a:p>
          <a:p>
            <a:pPr>
              <a:lnSpc>
                <a:spcPct val="110000"/>
              </a:lnSpc>
            </a:pPr>
            <a:r>
              <a:rPr lang="zh-CN" altLang="en-US" sz="2400" b="1" dirty="0">
                <a:solidFill>
                  <a:srgbClr val="FF0000"/>
                </a:solidFill>
              </a:rPr>
              <a:t>当</a:t>
            </a:r>
            <a:r>
              <a:rPr lang="en-US" altLang="zh-CN" sz="2400" b="1" i="1" dirty="0">
                <a:solidFill>
                  <a:srgbClr val="FF0000"/>
                </a:solidFill>
              </a:rPr>
              <a:t>y</a:t>
            </a:r>
            <a:r>
              <a:rPr lang="zh-CN" altLang="en-US" sz="2400" b="1" baseline="-25000" dirty="0">
                <a:solidFill>
                  <a:srgbClr val="FF0000"/>
                </a:solidFill>
              </a:rPr>
              <a:t>甲</a:t>
            </a:r>
            <a:r>
              <a:rPr lang="en-US" altLang="zh-CN" sz="2400" b="1" dirty="0">
                <a:solidFill>
                  <a:srgbClr val="FF0000"/>
                </a:solidFill>
              </a:rPr>
              <a:t>&gt;</a:t>
            </a:r>
            <a:r>
              <a:rPr lang="en-US" altLang="zh-CN" sz="2400" b="1" i="1" dirty="0">
                <a:solidFill>
                  <a:srgbClr val="FF0000"/>
                </a:solidFill>
              </a:rPr>
              <a:t>y</a:t>
            </a:r>
            <a:r>
              <a:rPr lang="zh-CN" altLang="en-US" sz="2400" b="1" baseline="-25000" dirty="0">
                <a:solidFill>
                  <a:srgbClr val="FF0000"/>
                </a:solidFill>
              </a:rPr>
              <a:t>乙</a:t>
            </a:r>
            <a:r>
              <a:rPr lang="zh-CN" altLang="en-US" sz="2400" b="1" dirty="0">
                <a:solidFill>
                  <a:srgbClr val="FF0000"/>
                </a:solidFill>
              </a:rPr>
              <a:t>时，</a:t>
            </a:r>
            <a:r>
              <a:rPr lang="en-US" altLang="zh-CN" sz="2400" b="1" dirty="0">
                <a:solidFill>
                  <a:srgbClr val="FF0000"/>
                </a:solidFill>
              </a:rPr>
              <a:t>0.8</a:t>
            </a:r>
            <a:r>
              <a:rPr lang="en-US" altLang="zh-CN" sz="2400" b="1" i="1" dirty="0">
                <a:solidFill>
                  <a:srgbClr val="FF0000"/>
                </a:solidFill>
              </a:rPr>
              <a:t>x</a:t>
            </a:r>
            <a:r>
              <a:rPr lang="en-US" altLang="zh-CN" sz="2400" b="1" dirty="0">
                <a:solidFill>
                  <a:srgbClr val="FF0000"/>
                </a:solidFill>
              </a:rPr>
              <a:t>&gt;0.7</a:t>
            </a:r>
            <a:r>
              <a:rPr lang="en-US" altLang="zh-CN" sz="2400" b="1" i="1" dirty="0">
                <a:solidFill>
                  <a:srgbClr val="FF0000"/>
                </a:solidFill>
              </a:rPr>
              <a:t>x</a:t>
            </a:r>
            <a:r>
              <a:rPr lang="en-US" altLang="zh-CN" sz="2400" b="1" dirty="0">
                <a:solidFill>
                  <a:srgbClr val="FF0000"/>
                </a:solidFill>
              </a:rPr>
              <a:t>+120</a:t>
            </a:r>
            <a:r>
              <a:rPr lang="zh-CN" altLang="en-US" sz="2400" b="1" dirty="0">
                <a:solidFill>
                  <a:srgbClr val="FF0000"/>
                </a:solidFill>
              </a:rPr>
              <a:t>，解得</a:t>
            </a:r>
            <a:r>
              <a:rPr lang="en-US" altLang="zh-CN" sz="2400" b="1" i="1" dirty="0">
                <a:solidFill>
                  <a:srgbClr val="FF0000"/>
                </a:solidFill>
              </a:rPr>
              <a:t>x</a:t>
            </a:r>
            <a:r>
              <a:rPr lang="en-US" altLang="zh-CN" sz="2400" b="1" dirty="0">
                <a:solidFill>
                  <a:srgbClr val="FF0000"/>
                </a:solidFill>
              </a:rPr>
              <a:t>&gt;1200</a:t>
            </a:r>
            <a:r>
              <a:rPr lang="zh-CN" altLang="en-US" sz="2400" b="1" dirty="0">
                <a:solidFill>
                  <a:srgbClr val="FF0000"/>
                </a:solidFill>
              </a:rPr>
              <a:t>。</a:t>
            </a:r>
            <a:endParaRPr lang="en-US" altLang="zh-CN" sz="2400" b="1" dirty="0">
              <a:solidFill>
                <a:srgbClr val="FF0000"/>
              </a:solidFill>
            </a:endParaRPr>
          </a:p>
          <a:p>
            <a:pPr>
              <a:lnSpc>
                <a:spcPct val="110000"/>
              </a:lnSpc>
            </a:pPr>
            <a:r>
              <a:rPr lang="zh-CN" altLang="en-US" sz="2400" b="1" dirty="0">
                <a:solidFill>
                  <a:srgbClr val="FF0000"/>
                </a:solidFill>
              </a:rPr>
              <a:t>所以，若此次采购优惠前的费用小于</a:t>
            </a:r>
            <a:r>
              <a:rPr lang="en-US" altLang="zh-CN" sz="2400" b="1" dirty="0">
                <a:solidFill>
                  <a:srgbClr val="FF0000"/>
                </a:solidFill>
              </a:rPr>
              <a:t>1200</a:t>
            </a:r>
            <a:r>
              <a:rPr lang="zh-CN" altLang="en-US" sz="2400" b="1" dirty="0">
                <a:solidFill>
                  <a:srgbClr val="FF0000"/>
                </a:solidFill>
              </a:rPr>
              <a:t>元，则选择甲公司更省钱；若此次采购优惠前的费用大于</a:t>
            </a:r>
            <a:r>
              <a:rPr lang="en-US" altLang="zh-CN" sz="2400" b="1" dirty="0">
                <a:solidFill>
                  <a:srgbClr val="FF0000"/>
                </a:solidFill>
              </a:rPr>
              <a:t>1200</a:t>
            </a:r>
            <a:r>
              <a:rPr lang="zh-CN" altLang="en-US" sz="2400" b="1" dirty="0">
                <a:solidFill>
                  <a:srgbClr val="FF0000"/>
                </a:solidFill>
              </a:rPr>
              <a:t>元，则选择乙公司更省钱；若此次采购优惠前的费用等于</a:t>
            </a:r>
            <a:r>
              <a:rPr lang="en-US" altLang="zh-CN" sz="2400" b="1" dirty="0">
                <a:solidFill>
                  <a:srgbClr val="FF0000"/>
                </a:solidFill>
              </a:rPr>
              <a:t>1200</a:t>
            </a:r>
            <a:r>
              <a:rPr lang="zh-CN" altLang="en-US" sz="2400" b="1" dirty="0">
                <a:solidFill>
                  <a:srgbClr val="FF0000"/>
                </a:solidFill>
              </a:rPr>
              <a:t>元，则两家公司的收费相同。</a:t>
            </a:r>
            <a:endParaRPr lang="zh-CN" altLang="en-US"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784163" y="179348"/>
            <a:ext cx="1620957" cy="523220"/>
          </a:xfrm>
          <a:prstGeom prst="rect">
            <a:avLst/>
          </a:prstGeom>
          <a:noFill/>
        </p:spPr>
        <p:txBody>
          <a:bodyPr wrap="none" rtlCol="0">
            <a:spAutoFit/>
          </a:bodyPr>
          <a:lstStyle/>
          <a:p>
            <a:r>
              <a:rPr lang="zh-CN" altLang="en-US" sz="2800" b="1" dirty="0">
                <a:latin typeface="华文中宋" panose="02010600040101010101" pitchFamily="2" charset="-122"/>
                <a:ea typeface="华文中宋" panose="02010600040101010101" pitchFamily="2" charset="-122"/>
              </a:rPr>
              <a:t>随堂练习</a:t>
            </a:r>
            <a:endParaRPr lang="zh-CN" altLang="en-US" sz="2800" b="1" dirty="0">
              <a:latin typeface="华文中宋" panose="02010600040101010101" pitchFamily="2" charset="-122"/>
              <a:ea typeface="华文中宋" panose="02010600040101010101" pitchFamily="2" charset="-122"/>
            </a:endParaRPr>
          </a:p>
        </p:txBody>
      </p:sp>
      <p:sp>
        <p:nvSpPr>
          <p:cNvPr id="18" name="Rectangle 1"/>
          <p:cNvSpPr>
            <a:spLocks noChangeArrowheads="1"/>
          </p:cNvSpPr>
          <p:nvPr/>
        </p:nvSpPr>
        <p:spPr bwMode="auto">
          <a:xfrm>
            <a:off x="539552" y="1131590"/>
            <a:ext cx="8313665" cy="2628155"/>
          </a:xfrm>
          <a:prstGeom prst="rect">
            <a:avLst/>
          </a:prstGeom>
          <a:noFill/>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某公司</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40</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名员工到一景点集体参观，景点门票价格为</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30</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元</a:t>
            </a:r>
            <a:r>
              <a:rPr lang="en-US" altLang="zh-CN" sz="2800" b="1" dirty="0">
                <a:latin typeface="+mj-lt"/>
                <a:ea typeface="+mj-ea"/>
              </a:rPr>
              <a:t>/</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人。该景点规定满</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40</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人可以购买团体票，票价打八折。这天恰逢妇女节，该景点做活动，女士票价打五折，但不能同时享受两种优惠。请你帮助他们选择购票方案。</a:t>
            </a:r>
            <a:endParaRPr kumimoji="0" lang="en-US" altLang="zh-CN"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6" name="文本框 5"/>
          <p:cNvSpPr txBox="1"/>
          <p:nvPr/>
        </p:nvSpPr>
        <p:spPr>
          <a:xfrm>
            <a:off x="5868144" y="120858"/>
            <a:ext cx="3093085" cy="342338"/>
          </a:xfrm>
          <a:prstGeom prst="rect">
            <a:avLst/>
          </a:prstGeom>
          <a:noFill/>
        </p:spPr>
        <p:txBody>
          <a:bodyPr wrap="square" rtlCol="0" anchor="t">
            <a:spAutoFit/>
          </a:bodyPr>
          <a:lstStyle/>
          <a:p>
            <a:pPr algn="l" eaLnBrk="1" hangingPunct="1">
              <a:lnSpc>
                <a:spcPct val="130000"/>
              </a:lnSpc>
            </a:pPr>
            <a:r>
              <a:rPr lang="en-US" altLang="zh-CN" sz="1400" b="1" dirty="0">
                <a:solidFill>
                  <a:srgbClr val="001C8B"/>
                </a:solidFill>
                <a:latin typeface="+mn-lt"/>
                <a:ea typeface="+mj-ea"/>
                <a:sym typeface="+mn-ea"/>
              </a:rPr>
              <a:t>【</a:t>
            </a:r>
            <a:r>
              <a:rPr lang="zh-CN" altLang="en-US" sz="1400" b="1" dirty="0">
                <a:solidFill>
                  <a:srgbClr val="001C8B"/>
                </a:solidFill>
                <a:latin typeface="+mj-lt"/>
                <a:ea typeface="+mj-ea"/>
                <a:sym typeface="+mn-ea"/>
              </a:rPr>
              <a:t>教材</a:t>
            </a:r>
            <a:r>
              <a:rPr lang="en-US" altLang="zh-CN" sz="1400" b="1" dirty="0">
                <a:solidFill>
                  <a:srgbClr val="001C8B"/>
                </a:solidFill>
                <a:latin typeface="+mj-lt"/>
                <a:ea typeface="+mj-ea"/>
                <a:sym typeface="+mn-ea"/>
              </a:rPr>
              <a:t>P69 </a:t>
            </a:r>
            <a:r>
              <a:rPr lang="zh-CN" sz="1400" b="1" dirty="0">
                <a:solidFill>
                  <a:srgbClr val="001C8B"/>
                </a:solidFill>
                <a:latin typeface="+mj-lt"/>
                <a:ea typeface="+mj-ea"/>
                <a:sym typeface="+mn-ea"/>
              </a:rPr>
              <a:t>随堂练习</a:t>
            </a:r>
            <a:r>
              <a:rPr lang="en-US" altLang="zh-CN" sz="1400" b="1" dirty="0">
                <a:solidFill>
                  <a:srgbClr val="001C8B"/>
                </a:solidFill>
                <a:latin typeface="+mj-lt"/>
                <a:ea typeface="+mj-ea"/>
                <a:sym typeface="+mn-ea"/>
              </a:rPr>
              <a:t> </a:t>
            </a:r>
            <a:r>
              <a:rPr lang="zh-CN" altLang="en-US" sz="1400" b="1" dirty="0">
                <a:solidFill>
                  <a:srgbClr val="001C8B"/>
                </a:solidFill>
                <a:latin typeface="+mj-lt"/>
                <a:ea typeface="+mj-ea"/>
                <a:sym typeface="+mn-ea"/>
              </a:rPr>
              <a:t>第</a:t>
            </a:r>
            <a:r>
              <a:rPr lang="en-US" altLang="zh-CN" sz="1400" b="1" dirty="0">
                <a:solidFill>
                  <a:srgbClr val="001C8B"/>
                </a:solidFill>
                <a:latin typeface="+mj-lt"/>
                <a:ea typeface="+mj-ea"/>
                <a:sym typeface="+mn-ea"/>
              </a:rPr>
              <a:t>1</a:t>
            </a:r>
            <a:r>
              <a:rPr lang="zh-CN" altLang="en-US" sz="1400" b="1" dirty="0">
                <a:solidFill>
                  <a:srgbClr val="001C8B"/>
                </a:solidFill>
                <a:latin typeface="+mj-lt"/>
                <a:ea typeface="+mj-ea"/>
                <a:sym typeface="+mn-ea"/>
              </a:rPr>
              <a:t>题</a:t>
            </a:r>
            <a:r>
              <a:rPr lang="en-US" altLang="zh-CN" sz="1400" b="1" dirty="0">
                <a:solidFill>
                  <a:srgbClr val="001C8B"/>
                </a:solidFill>
                <a:latin typeface="+mn-lt"/>
                <a:ea typeface="+mj-ea"/>
                <a:sym typeface="+mn-ea"/>
              </a:rPr>
              <a:t>】</a:t>
            </a:r>
            <a:endParaRPr lang="en-US" altLang="zh-CN" sz="1400" b="1" dirty="0">
              <a:solidFill>
                <a:srgbClr val="001C8B"/>
              </a:solidFill>
              <a:latin typeface="+mn-lt"/>
              <a:ea typeface="+mj-ea"/>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66750" y="411510"/>
            <a:ext cx="7810500" cy="4179349"/>
          </a:xfrm>
          <a:prstGeom prst="rect">
            <a:avLst/>
          </a:prstGeom>
          <a:noFill/>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rPr>
              <a:t>解：设该</a:t>
            </a:r>
            <a:r>
              <a:rPr kumimoji="0" lang="zh-CN" altLang="en-US" sz="2800" b="1" i="0" u="none" strike="noStrike" kern="1200" cap="none" spc="0" normalizeH="0" baseline="0" noProof="0" dirty="0">
                <a:ln>
                  <a:noFill/>
                </a:ln>
                <a:solidFill>
                  <a:srgbClr val="FF0000"/>
                </a:solidFill>
                <a:effectLst/>
                <a:uLnTx/>
                <a:uFillTx/>
                <a:ea typeface="楷体" panose="02010609060101010101" pitchFamily="49" charset="-122"/>
              </a:rPr>
              <a:t>公司参观者中有女士 </a:t>
            </a:r>
            <a:r>
              <a:rPr kumimoji="0" lang="en-US" altLang="zh-CN" sz="2800" b="1" i="1" u="none" strike="noStrike" kern="1200" cap="none" spc="0" normalizeH="0" baseline="0" noProof="0" dirty="0">
                <a:ln>
                  <a:noFill/>
                </a:ln>
                <a:solidFill>
                  <a:srgbClr val="FF0000"/>
                </a:solidFill>
                <a:effectLst/>
                <a:uLnTx/>
                <a:uFillTx/>
                <a:ea typeface="楷体" panose="02010609060101010101" pitchFamily="49" charset="-122"/>
              </a:rPr>
              <a:t>x </a:t>
            </a:r>
            <a:r>
              <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rPr>
              <a:t>人，选择</a:t>
            </a:r>
            <a:r>
              <a:rPr kumimoji="0" lang="zh-CN" altLang="en-US" sz="2800" b="1" i="0" u="none" strike="noStrike" kern="1200" cap="none" spc="0" normalizeH="0" baseline="0" noProof="0" dirty="0">
                <a:ln>
                  <a:noFill/>
                </a:ln>
                <a:solidFill>
                  <a:srgbClr val="FF0000"/>
                </a:solidFill>
                <a:effectLst/>
                <a:uLnTx/>
                <a:uFillTx/>
                <a:ea typeface="楷体" panose="02010609060101010101" pitchFamily="49" charset="-122"/>
              </a:rPr>
              <a:t>购买女士打五折票</a:t>
            </a:r>
            <a:r>
              <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rPr>
              <a:t>时，所需费用为</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 </a:t>
            </a:r>
            <a:r>
              <a:rPr kumimoji="0" lang="en-US" altLang="zh-CN" sz="2800" b="1" i="1" u="none" strike="noStrike" kern="1200" cap="none" spc="0" normalizeH="0" baseline="0" noProof="0" dirty="0">
                <a:ln>
                  <a:noFill/>
                </a:ln>
                <a:solidFill>
                  <a:srgbClr val="FF0000"/>
                </a:solidFill>
                <a:effectLst/>
                <a:uLnTx/>
                <a:uFillTx/>
                <a:ea typeface="楷体" panose="02010609060101010101" pitchFamily="49" charset="-122"/>
              </a:rPr>
              <a:t>y</a:t>
            </a:r>
            <a:r>
              <a:rPr kumimoji="0" lang="en-US" altLang="zh-CN" sz="2800" b="1" i="0" u="none" strike="noStrike" kern="1200" cap="none" spc="0" normalizeH="0" baseline="-25000" noProof="0" dirty="0">
                <a:ln>
                  <a:noFill/>
                </a:ln>
                <a:solidFill>
                  <a:srgbClr val="FF0000"/>
                </a:solidFill>
                <a:effectLst/>
                <a:uLnTx/>
                <a:uFillTx/>
                <a:ea typeface="楷体" panose="02010609060101010101" pitchFamily="49" charset="-122"/>
              </a:rPr>
              <a:t>1 </a:t>
            </a:r>
            <a:r>
              <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rPr>
              <a:t>元，选择</a:t>
            </a:r>
            <a:r>
              <a:rPr kumimoji="0" lang="zh-CN" altLang="en-US" sz="2800" b="1" i="0" u="none" strike="noStrike" kern="1200" cap="none" spc="0" normalizeH="0" baseline="0" noProof="0" dirty="0">
                <a:ln>
                  <a:noFill/>
                </a:ln>
                <a:solidFill>
                  <a:srgbClr val="FF0000"/>
                </a:solidFill>
                <a:effectLst/>
                <a:uLnTx/>
                <a:uFillTx/>
                <a:ea typeface="楷体" panose="02010609060101010101" pitchFamily="49" charset="-122"/>
              </a:rPr>
              <a:t>购买团体票</a:t>
            </a:r>
            <a:r>
              <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rPr>
              <a:t>时，所需的费用为</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 </a:t>
            </a:r>
            <a:r>
              <a:rPr kumimoji="0" lang="en-US" altLang="zh-CN" sz="2800" b="1" i="1" u="none" strike="noStrike" kern="1200" cap="none" spc="0" normalizeH="0" baseline="0" noProof="0" dirty="0">
                <a:ln>
                  <a:noFill/>
                </a:ln>
                <a:solidFill>
                  <a:srgbClr val="FF0000"/>
                </a:solidFill>
                <a:effectLst/>
                <a:uLnTx/>
                <a:uFillTx/>
                <a:ea typeface="楷体" panose="02010609060101010101" pitchFamily="49" charset="-122"/>
              </a:rPr>
              <a:t>y</a:t>
            </a:r>
            <a:r>
              <a:rPr kumimoji="0" lang="en-US" altLang="zh-CN" sz="2800" b="1" i="0" u="none" strike="noStrike" kern="1200" cap="none" spc="0" normalizeH="0" baseline="-25000" noProof="0" dirty="0">
                <a:ln>
                  <a:noFill/>
                </a:ln>
                <a:solidFill>
                  <a:srgbClr val="FF0000"/>
                </a:solidFill>
                <a:effectLst/>
                <a:uLnTx/>
                <a:uFillTx/>
                <a:ea typeface="楷体" panose="02010609060101010101" pitchFamily="49" charset="-122"/>
              </a:rPr>
              <a:t>2 </a:t>
            </a:r>
            <a:r>
              <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rPr>
              <a:t>元，则</a:t>
            </a:r>
            <a:endPar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2800" b="1" i="1" u="none" strike="noStrike" kern="1200" cap="none" spc="0" normalizeH="0" baseline="0" noProof="0" dirty="0">
                <a:ln>
                  <a:noFill/>
                </a:ln>
                <a:solidFill>
                  <a:srgbClr val="FF0000"/>
                </a:solidFill>
                <a:effectLst/>
                <a:uLnTx/>
                <a:uFillTx/>
                <a:ea typeface="楷体" panose="02010609060101010101" pitchFamily="49" charset="-122"/>
              </a:rPr>
              <a:t>         </a:t>
            </a:r>
            <a:r>
              <a:rPr kumimoji="0" lang="en-US" altLang="zh-CN" sz="2800" b="1" i="1" u="none" strike="noStrike" kern="1200" cap="none" spc="0" normalizeH="0" baseline="0" noProof="0" dirty="0" err="1">
                <a:ln>
                  <a:noFill/>
                </a:ln>
                <a:solidFill>
                  <a:srgbClr val="FF0000"/>
                </a:solidFill>
                <a:effectLst/>
                <a:uLnTx/>
                <a:uFillTx/>
                <a:ea typeface="楷体" panose="02010609060101010101" pitchFamily="49" charset="-122"/>
              </a:rPr>
              <a:t>y</a:t>
            </a:r>
            <a:r>
              <a:rPr kumimoji="0" lang="en-US" altLang="zh-CN" sz="2800" b="1" i="0" u="none" strike="noStrike" kern="1200" cap="none" spc="0" normalizeH="0" baseline="-25000" noProof="0" dirty="0" err="1">
                <a:ln>
                  <a:noFill/>
                </a:ln>
                <a:solidFill>
                  <a:srgbClr val="FF0000"/>
                </a:solidFill>
                <a:effectLst/>
                <a:uLnTx/>
                <a:uFillTx/>
                <a:ea typeface="楷体" panose="02010609060101010101" pitchFamily="49" charset="-122"/>
              </a:rPr>
              <a:t>1</a:t>
            </a:r>
            <a:r>
              <a:rPr kumimoji="0" lang="en-US" altLang="zh-CN" sz="2800" b="1" i="0" u="none" strike="noStrike" kern="1200" cap="none" spc="0" normalizeH="0" baseline="-25000" noProof="0" dirty="0">
                <a:ln>
                  <a:noFill/>
                </a:ln>
                <a:solidFill>
                  <a:srgbClr val="FF0000"/>
                </a:solidFill>
                <a:effectLst/>
                <a:uLnTx/>
                <a:uFillTx/>
                <a:ea typeface="楷体" panose="02010609060101010101" pitchFamily="49" charset="-122"/>
              </a:rPr>
              <a:t> </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 30</a:t>
            </a:r>
            <a:r>
              <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rPr>
              <a:t>×</a:t>
            </a:r>
            <a:r>
              <a:rPr kumimoji="0" lang="en-US" altLang="zh-CN" sz="2800" b="1" i="0" u="none" strike="noStrike" kern="1200" cap="none" spc="0" normalizeH="0" baseline="0" noProof="0" dirty="0" err="1">
                <a:ln>
                  <a:noFill/>
                </a:ln>
                <a:solidFill>
                  <a:srgbClr val="FF0000"/>
                </a:solidFill>
                <a:effectLst/>
                <a:uLnTx/>
                <a:uFillTx/>
                <a:ea typeface="楷体" panose="02010609060101010101" pitchFamily="49" charset="-122"/>
              </a:rPr>
              <a:t>0.5</a:t>
            </a:r>
            <a:r>
              <a:rPr kumimoji="0" lang="en-US" altLang="zh-CN" sz="2800" b="1" i="1" u="none" strike="noStrike" kern="1200" cap="none" spc="0" normalizeH="0" baseline="0" noProof="0" dirty="0" err="1">
                <a:ln>
                  <a:noFill/>
                </a:ln>
                <a:solidFill>
                  <a:srgbClr val="FF0000"/>
                </a:solidFill>
                <a:effectLst/>
                <a:uLnTx/>
                <a:uFillTx/>
                <a:ea typeface="楷体" panose="02010609060101010101" pitchFamily="49" charset="-122"/>
              </a:rPr>
              <a:t>x</a:t>
            </a:r>
            <a:r>
              <a:rPr kumimoji="0" lang="en-US" altLang="zh-CN" sz="2800" b="1" i="1" u="none" strike="noStrike" kern="1200" cap="none" spc="0" normalizeH="0" baseline="0" noProof="0" dirty="0">
                <a:ln>
                  <a:noFill/>
                </a:ln>
                <a:solidFill>
                  <a:srgbClr val="FF0000"/>
                </a:solidFill>
                <a:effectLst/>
                <a:uLnTx/>
                <a:uFillTx/>
                <a:ea typeface="楷体" panose="02010609060101010101" pitchFamily="49" charset="-122"/>
              </a:rPr>
              <a:t> </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+30×(40</a:t>
            </a:r>
            <a:r>
              <a:rPr kumimoji="0" lang="en-US" altLang="zh-CN" sz="2800" b="1" i="0" u="none" strike="noStrike" kern="1200" cap="none" spc="0" normalizeH="0" baseline="0" noProof="0" dirty="0">
                <a:ln>
                  <a:noFill/>
                </a:ln>
                <a:solidFill>
                  <a:srgbClr val="FF0000"/>
                </a:solidFill>
                <a:effectLst/>
                <a:uLnTx/>
                <a:uFillTx/>
                <a:latin typeface="+mn-ea"/>
              </a:rPr>
              <a:t>-</a:t>
            </a:r>
            <a:r>
              <a:rPr kumimoji="0" lang="en-US" altLang="zh-CN" sz="2800" b="1" i="1" u="none" strike="noStrike" kern="1200" cap="none" spc="0" normalizeH="0" baseline="0" noProof="0" dirty="0">
                <a:ln>
                  <a:noFill/>
                </a:ln>
                <a:solidFill>
                  <a:srgbClr val="FF0000"/>
                </a:solidFill>
                <a:effectLst/>
                <a:uLnTx/>
                <a:uFillTx/>
                <a:ea typeface="楷体" panose="02010609060101010101" pitchFamily="49" charset="-122"/>
              </a:rPr>
              <a:t>x</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 </a:t>
            </a:r>
            <a:r>
              <a:rPr lang="en-US" altLang="zh-CN" sz="2800" b="1" dirty="0">
                <a:solidFill>
                  <a:srgbClr val="FF0000"/>
                </a:solidFill>
                <a:latin typeface="+mn-ea"/>
              </a:rPr>
              <a:t>-</a:t>
            </a:r>
            <a:r>
              <a:rPr kumimoji="0" lang="en-US" altLang="zh-CN" sz="2800" b="1" i="0" u="none" strike="noStrike" kern="1200" cap="none" spc="0" normalizeH="0" baseline="0" noProof="0" dirty="0" err="1">
                <a:ln>
                  <a:noFill/>
                </a:ln>
                <a:solidFill>
                  <a:srgbClr val="FF0000"/>
                </a:solidFill>
                <a:effectLst/>
                <a:uLnTx/>
                <a:uFillTx/>
                <a:ea typeface="楷体" panose="02010609060101010101" pitchFamily="49" charset="-122"/>
              </a:rPr>
              <a:t>15</a:t>
            </a:r>
            <a:r>
              <a:rPr kumimoji="0" lang="en-US" altLang="zh-CN" sz="2800" b="1" i="1" u="none" strike="noStrike" kern="1200" cap="none" spc="0" normalizeH="0" baseline="0" noProof="0" dirty="0" err="1">
                <a:ln>
                  <a:noFill/>
                </a:ln>
                <a:solidFill>
                  <a:srgbClr val="FF0000"/>
                </a:solidFill>
                <a:effectLst/>
                <a:uLnTx/>
                <a:uFillTx/>
                <a:ea typeface="楷体" panose="02010609060101010101" pitchFamily="49" charset="-122"/>
              </a:rPr>
              <a:t>x</a:t>
            </a:r>
            <a:r>
              <a:rPr kumimoji="0" lang="en-US" altLang="zh-CN" sz="2800" b="1" i="1" u="none" strike="noStrike" kern="1200" cap="none" spc="0" normalizeH="0" baseline="0" noProof="0" dirty="0">
                <a:ln>
                  <a:noFill/>
                </a:ln>
                <a:solidFill>
                  <a:srgbClr val="FF0000"/>
                </a:solidFill>
                <a:effectLst/>
                <a:uLnTx/>
                <a:uFillTx/>
                <a:ea typeface="楷体" panose="02010609060101010101" pitchFamily="49" charset="-122"/>
              </a:rPr>
              <a:t> </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+1200</a:t>
            </a:r>
            <a:r>
              <a:rPr kumimoji="0" lang="zh-CN" altLang="en-US" sz="2800" b="1" i="0" u="none" strike="noStrike" kern="1200" cap="none" spc="0" normalizeH="0" baseline="0" noProof="0" dirty="0">
                <a:ln>
                  <a:noFill/>
                </a:ln>
                <a:solidFill>
                  <a:srgbClr val="FF0000"/>
                </a:solidFill>
                <a:effectLst/>
                <a:uLnTx/>
                <a:uFillTx/>
                <a:ea typeface="楷体" panose="02010609060101010101" pitchFamily="49" charset="-122"/>
              </a:rPr>
              <a:t>；</a:t>
            </a:r>
            <a:endPar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2800" b="1" i="1" u="none" strike="noStrike" kern="1200" cap="none" spc="0" normalizeH="0" baseline="0" noProof="0" dirty="0">
                <a:ln>
                  <a:noFill/>
                </a:ln>
                <a:solidFill>
                  <a:srgbClr val="FF0000"/>
                </a:solidFill>
                <a:effectLst/>
                <a:uLnTx/>
                <a:uFillTx/>
                <a:ea typeface="楷体" panose="02010609060101010101" pitchFamily="49" charset="-122"/>
              </a:rPr>
              <a:t>         y</a:t>
            </a:r>
            <a:r>
              <a:rPr kumimoji="0" lang="en-US" altLang="zh-CN" sz="2800" b="1" i="0" u="none" strike="noStrike" kern="1200" cap="none" spc="0" normalizeH="0" baseline="-25000" noProof="0" dirty="0">
                <a:ln>
                  <a:noFill/>
                </a:ln>
                <a:solidFill>
                  <a:srgbClr val="FF0000"/>
                </a:solidFill>
                <a:effectLst/>
                <a:uLnTx/>
                <a:uFillTx/>
                <a:ea typeface="楷体" panose="02010609060101010101" pitchFamily="49" charset="-122"/>
              </a:rPr>
              <a:t>2 </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 30×40×0.8= 960</a:t>
            </a:r>
            <a:r>
              <a:rPr kumimoji="0" lang="zh-CN" altLang="en-US" sz="2800" b="1" i="0" u="none" strike="noStrike" kern="1200" cap="none" spc="0" normalizeH="0" baseline="0" noProof="0" dirty="0">
                <a:ln>
                  <a:noFill/>
                </a:ln>
                <a:solidFill>
                  <a:srgbClr val="FF0000"/>
                </a:solidFill>
                <a:effectLst/>
                <a:uLnTx/>
                <a:uFillTx/>
                <a:ea typeface="楷体" panose="02010609060101010101" pitchFamily="49" charset="-122"/>
              </a:rPr>
              <a:t>。</a:t>
            </a:r>
            <a:endPar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rPr>
              <a:t>当</a:t>
            </a:r>
            <a:r>
              <a:rPr kumimoji="0" lang="en-US" altLang="zh-CN" sz="2800" b="1" i="1" u="none" strike="noStrike" kern="1200" cap="none" spc="0" normalizeH="0" baseline="0" noProof="0" dirty="0" err="1">
                <a:ln>
                  <a:noFill/>
                </a:ln>
                <a:solidFill>
                  <a:srgbClr val="FF0000"/>
                </a:solidFill>
                <a:effectLst/>
                <a:uLnTx/>
                <a:uFillTx/>
                <a:ea typeface="楷体" panose="02010609060101010101" pitchFamily="49" charset="-122"/>
              </a:rPr>
              <a:t>y</a:t>
            </a:r>
            <a:r>
              <a:rPr kumimoji="0" lang="en-US" altLang="zh-CN" sz="2800" b="1" i="0" u="none" strike="noStrike" kern="1200" cap="none" spc="0" normalizeH="0" baseline="-25000" noProof="0" dirty="0" err="1">
                <a:ln>
                  <a:noFill/>
                </a:ln>
                <a:solidFill>
                  <a:srgbClr val="FF0000"/>
                </a:solidFill>
                <a:effectLst/>
                <a:uLnTx/>
                <a:uFillTx/>
                <a:ea typeface="楷体" panose="02010609060101010101" pitchFamily="49" charset="-122"/>
              </a:rPr>
              <a:t>1</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 = </a:t>
            </a:r>
            <a:r>
              <a:rPr kumimoji="0" lang="en-US" altLang="zh-CN" sz="2800" b="1" i="1" u="none" strike="noStrike" kern="1200" cap="none" spc="0" normalizeH="0" baseline="0" noProof="0" dirty="0" err="1">
                <a:ln>
                  <a:noFill/>
                </a:ln>
                <a:solidFill>
                  <a:srgbClr val="FF0000"/>
                </a:solidFill>
                <a:effectLst/>
                <a:uLnTx/>
                <a:uFillTx/>
                <a:ea typeface="楷体" panose="02010609060101010101" pitchFamily="49" charset="-122"/>
              </a:rPr>
              <a:t>y</a:t>
            </a:r>
            <a:r>
              <a:rPr kumimoji="0" lang="en-US" altLang="zh-CN" sz="2800" b="1" i="0" u="none" strike="noStrike" kern="1200" cap="none" spc="0" normalizeH="0" baseline="-25000" noProof="0" dirty="0" err="1">
                <a:ln>
                  <a:noFill/>
                </a:ln>
                <a:solidFill>
                  <a:srgbClr val="FF0000"/>
                </a:solidFill>
                <a:effectLst/>
                <a:uLnTx/>
                <a:uFillTx/>
                <a:ea typeface="楷体" panose="02010609060101010101" pitchFamily="49" charset="-122"/>
              </a:rPr>
              <a:t>2</a:t>
            </a:r>
            <a:r>
              <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rPr>
              <a:t>时，</a:t>
            </a:r>
            <a:r>
              <a:rPr lang="en-US" altLang="zh-CN" sz="2800" b="1" dirty="0">
                <a:solidFill>
                  <a:srgbClr val="FF0000"/>
                </a:solidFill>
                <a:latin typeface="+mn-ea"/>
              </a:rPr>
              <a:t>-</a:t>
            </a:r>
            <a:r>
              <a:rPr kumimoji="0" lang="en-US" altLang="zh-CN" sz="2800" b="1" i="0" u="none" strike="noStrike" kern="1200" cap="none" spc="0" normalizeH="0" baseline="0" noProof="0" dirty="0" err="1">
                <a:ln>
                  <a:noFill/>
                </a:ln>
                <a:solidFill>
                  <a:srgbClr val="FF0000"/>
                </a:solidFill>
                <a:effectLst/>
                <a:uLnTx/>
                <a:uFillTx/>
                <a:ea typeface="楷体" panose="02010609060101010101" pitchFamily="49" charset="-122"/>
              </a:rPr>
              <a:t>15</a:t>
            </a:r>
            <a:r>
              <a:rPr kumimoji="0" lang="en-US" altLang="zh-CN" sz="2800" b="1" i="1" u="none" strike="noStrike" kern="1200" cap="none" spc="0" normalizeH="0" baseline="0" noProof="0" dirty="0" err="1">
                <a:ln>
                  <a:noFill/>
                </a:ln>
                <a:solidFill>
                  <a:srgbClr val="FF0000"/>
                </a:solidFill>
                <a:effectLst/>
                <a:uLnTx/>
                <a:uFillTx/>
                <a:ea typeface="楷体" panose="02010609060101010101" pitchFamily="49" charset="-122"/>
              </a:rPr>
              <a:t>x</a:t>
            </a:r>
            <a:r>
              <a:rPr kumimoji="0" lang="en-US" altLang="zh-CN" sz="2800" b="1" i="1" u="none" strike="noStrike" kern="1200" cap="none" spc="0" normalizeH="0" baseline="0" noProof="0" dirty="0">
                <a:ln>
                  <a:noFill/>
                </a:ln>
                <a:solidFill>
                  <a:srgbClr val="FF0000"/>
                </a:solidFill>
                <a:effectLst/>
                <a:uLnTx/>
                <a:uFillTx/>
                <a:ea typeface="楷体" panose="02010609060101010101" pitchFamily="49" charset="-122"/>
              </a:rPr>
              <a:t> </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+1200= 960</a:t>
            </a:r>
            <a:r>
              <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rPr>
              <a:t>，解得</a:t>
            </a:r>
            <a:r>
              <a:rPr kumimoji="0" lang="en-US" altLang="zh-CN" sz="2800" b="1" i="1" u="none" strike="noStrike" kern="1200" cap="none" spc="0" normalizeH="0" baseline="0" noProof="0" dirty="0">
                <a:ln>
                  <a:noFill/>
                </a:ln>
                <a:solidFill>
                  <a:srgbClr val="FF0000"/>
                </a:solidFill>
                <a:effectLst/>
                <a:uLnTx/>
                <a:uFillTx/>
                <a:ea typeface="楷体" panose="02010609060101010101" pitchFamily="49" charset="-122"/>
              </a:rPr>
              <a:t>x </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 16</a:t>
            </a:r>
            <a:r>
              <a:rPr kumimoji="0" lang="zh-CN" altLang="en-US" sz="2800" b="1" i="0" u="none" strike="noStrike" kern="1200" cap="none" spc="0" normalizeH="0" baseline="0" noProof="0" dirty="0">
                <a:ln>
                  <a:noFill/>
                </a:ln>
                <a:solidFill>
                  <a:srgbClr val="FF0000"/>
                </a:solidFill>
                <a:effectLst/>
                <a:uLnTx/>
                <a:uFillTx/>
                <a:ea typeface="楷体" panose="02010609060101010101" pitchFamily="49" charset="-122"/>
              </a:rPr>
              <a:t>；</a:t>
            </a:r>
            <a:endPar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rPr>
              <a:t>当</a:t>
            </a:r>
            <a:r>
              <a:rPr kumimoji="0" lang="en-US" altLang="zh-CN" sz="2800" b="1" i="1" u="none" strike="noStrike" kern="1200" cap="none" spc="0" normalizeH="0" baseline="0" noProof="0" dirty="0" err="1">
                <a:ln>
                  <a:noFill/>
                </a:ln>
                <a:solidFill>
                  <a:srgbClr val="FF0000"/>
                </a:solidFill>
                <a:effectLst/>
                <a:uLnTx/>
                <a:uFillTx/>
                <a:ea typeface="楷体" panose="02010609060101010101" pitchFamily="49" charset="-122"/>
              </a:rPr>
              <a:t>y</a:t>
            </a:r>
            <a:r>
              <a:rPr kumimoji="0" lang="en-US" altLang="zh-CN" sz="2800" b="1" i="0" u="none" strike="noStrike" kern="1200" cap="none" spc="0" normalizeH="0" baseline="-25000" noProof="0" dirty="0" err="1">
                <a:ln>
                  <a:noFill/>
                </a:ln>
                <a:solidFill>
                  <a:srgbClr val="FF0000"/>
                </a:solidFill>
                <a:effectLst/>
                <a:uLnTx/>
                <a:uFillTx/>
                <a:ea typeface="楷体" panose="02010609060101010101" pitchFamily="49" charset="-122"/>
              </a:rPr>
              <a:t>1</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 &gt; </a:t>
            </a:r>
            <a:r>
              <a:rPr kumimoji="0" lang="en-US" altLang="zh-CN" sz="2800" b="1" i="1" u="none" strike="noStrike" kern="1200" cap="none" spc="0" normalizeH="0" baseline="0" noProof="0" dirty="0" err="1">
                <a:ln>
                  <a:noFill/>
                </a:ln>
                <a:solidFill>
                  <a:srgbClr val="FF0000"/>
                </a:solidFill>
                <a:effectLst/>
                <a:uLnTx/>
                <a:uFillTx/>
                <a:ea typeface="楷体" panose="02010609060101010101" pitchFamily="49" charset="-122"/>
              </a:rPr>
              <a:t>y</a:t>
            </a:r>
            <a:r>
              <a:rPr kumimoji="0" lang="en-US" altLang="zh-CN" sz="2800" b="1" i="0" u="none" strike="noStrike" kern="1200" cap="none" spc="0" normalizeH="0" baseline="-25000" noProof="0" dirty="0" err="1">
                <a:ln>
                  <a:noFill/>
                </a:ln>
                <a:solidFill>
                  <a:srgbClr val="FF0000"/>
                </a:solidFill>
                <a:effectLst/>
                <a:uLnTx/>
                <a:uFillTx/>
                <a:ea typeface="楷体" panose="02010609060101010101" pitchFamily="49" charset="-122"/>
              </a:rPr>
              <a:t>2</a:t>
            </a:r>
            <a:r>
              <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rPr>
              <a:t>时，</a:t>
            </a:r>
            <a:r>
              <a:rPr lang="en-US" altLang="zh-CN" sz="2800" b="1" dirty="0">
                <a:solidFill>
                  <a:srgbClr val="FF0000"/>
                </a:solidFill>
                <a:latin typeface="+mn-ea"/>
              </a:rPr>
              <a:t>-</a:t>
            </a:r>
            <a:r>
              <a:rPr kumimoji="0" lang="en-US" altLang="zh-CN" sz="2800" b="1" i="0" u="none" strike="noStrike" kern="1200" cap="none" spc="0" normalizeH="0" baseline="0" noProof="0" dirty="0" err="1">
                <a:ln>
                  <a:noFill/>
                </a:ln>
                <a:solidFill>
                  <a:srgbClr val="FF0000"/>
                </a:solidFill>
                <a:effectLst/>
                <a:uLnTx/>
                <a:uFillTx/>
                <a:ea typeface="楷体" panose="02010609060101010101" pitchFamily="49" charset="-122"/>
              </a:rPr>
              <a:t>15</a:t>
            </a:r>
            <a:r>
              <a:rPr kumimoji="0" lang="en-US" altLang="zh-CN" sz="2800" b="1" i="1" u="none" strike="noStrike" kern="1200" cap="none" spc="0" normalizeH="0" baseline="0" noProof="0" dirty="0" err="1">
                <a:ln>
                  <a:noFill/>
                </a:ln>
                <a:solidFill>
                  <a:srgbClr val="FF0000"/>
                </a:solidFill>
                <a:effectLst/>
                <a:uLnTx/>
                <a:uFillTx/>
                <a:ea typeface="楷体" panose="02010609060101010101" pitchFamily="49" charset="-122"/>
              </a:rPr>
              <a:t>x</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 +1200 &gt; 960</a:t>
            </a:r>
            <a:r>
              <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rPr>
              <a:t>，解得</a:t>
            </a:r>
            <a:r>
              <a:rPr kumimoji="0" lang="en-US" altLang="zh-CN" sz="2800" b="1" i="1" u="none" strike="noStrike" kern="1200" cap="none" spc="0" normalizeH="0" baseline="0" noProof="0" dirty="0">
                <a:ln>
                  <a:noFill/>
                </a:ln>
                <a:solidFill>
                  <a:srgbClr val="FF0000"/>
                </a:solidFill>
                <a:effectLst/>
                <a:uLnTx/>
                <a:uFillTx/>
                <a:ea typeface="楷体" panose="02010609060101010101" pitchFamily="49" charset="-122"/>
              </a:rPr>
              <a:t>x </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&lt; 16</a:t>
            </a:r>
            <a:r>
              <a:rPr kumimoji="0" lang="zh-CN" altLang="en-US" sz="2800" b="1" i="0" u="none" strike="noStrike" kern="1200" cap="none" spc="0" normalizeH="0" baseline="0" noProof="0" dirty="0">
                <a:ln>
                  <a:noFill/>
                </a:ln>
                <a:solidFill>
                  <a:srgbClr val="FF0000"/>
                </a:solidFill>
                <a:effectLst/>
                <a:uLnTx/>
                <a:uFillTx/>
                <a:ea typeface="楷体" panose="02010609060101010101" pitchFamily="49" charset="-122"/>
              </a:rPr>
              <a:t>；</a:t>
            </a:r>
            <a:endPar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rPr>
              <a:t>当</a:t>
            </a:r>
            <a:r>
              <a:rPr kumimoji="0" lang="en-US" altLang="zh-CN" sz="2800" b="1" i="1" u="none" strike="noStrike" kern="1200" cap="none" spc="0" normalizeH="0" baseline="0" noProof="0" dirty="0" err="1">
                <a:ln>
                  <a:noFill/>
                </a:ln>
                <a:solidFill>
                  <a:srgbClr val="FF0000"/>
                </a:solidFill>
                <a:effectLst/>
                <a:uLnTx/>
                <a:uFillTx/>
                <a:ea typeface="楷体" panose="02010609060101010101" pitchFamily="49" charset="-122"/>
              </a:rPr>
              <a:t>y</a:t>
            </a:r>
            <a:r>
              <a:rPr kumimoji="0" lang="en-US" altLang="zh-CN" sz="2800" b="1" i="0" u="none" strike="noStrike" kern="1200" cap="none" spc="0" normalizeH="0" baseline="-25000" noProof="0" dirty="0" err="1">
                <a:ln>
                  <a:noFill/>
                </a:ln>
                <a:solidFill>
                  <a:srgbClr val="FF0000"/>
                </a:solidFill>
                <a:effectLst/>
                <a:uLnTx/>
                <a:uFillTx/>
                <a:ea typeface="楷体" panose="02010609060101010101" pitchFamily="49" charset="-122"/>
              </a:rPr>
              <a:t>1</a:t>
            </a:r>
            <a:r>
              <a:rPr kumimoji="0" lang="en-US" altLang="zh-CN" sz="2800" b="1" i="0" u="none" strike="noStrike" kern="1200" cap="none" spc="0" normalizeH="0" baseline="-25000" noProof="0" dirty="0">
                <a:ln>
                  <a:noFill/>
                </a:ln>
                <a:solidFill>
                  <a:srgbClr val="FF0000"/>
                </a:solidFill>
                <a:effectLst/>
                <a:uLnTx/>
                <a:uFillTx/>
                <a:ea typeface="楷体" panose="02010609060101010101" pitchFamily="49" charset="-122"/>
              </a:rPr>
              <a:t> </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&lt; </a:t>
            </a:r>
            <a:r>
              <a:rPr kumimoji="0" lang="en-US" altLang="zh-CN" sz="2800" b="1" i="1" u="none" strike="noStrike" kern="1200" cap="none" spc="0" normalizeH="0" baseline="0" noProof="0" dirty="0" err="1">
                <a:ln>
                  <a:noFill/>
                </a:ln>
                <a:solidFill>
                  <a:srgbClr val="FF0000"/>
                </a:solidFill>
                <a:effectLst/>
                <a:uLnTx/>
                <a:uFillTx/>
                <a:ea typeface="楷体" panose="02010609060101010101" pitchFamily="49" charset="-122"/>
              </a:rPr>
              <a:t>y</a:t>
            </a:r>
            <a:r>
              <a:rPr kumimoji="0" lang="en-US" altLang="zh-CN" sz="2800" b="1" i="0" u="none" strike="noStrike" kern="1200" cap="none" spc="0" normalizeH="0" baseline="-25000" noProof="0" dirty="0" err="1">
                <a:ln>
                  <a:noFill/>
                </a:ln>
                <a:solidFill>
                  <a:srgbClr val="FF0000"/>
                </a:solidFill>
                <a:effectLst/>
                <a:uLnTx/>
                <a:uFillTx/>
                <a:ea typeface="楷体" panose="02010609060101010101" pitchFamily="49" charset="-122"/>
              </a:rPr>
              <a:t>2</a:t>
            </a:r>
            <a:r>
              <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rPr>
              <a:t>时，</a:t>
            </a:r>
            <a:r>
              <a:rPr lang="en-US" altLang="zh-CN" sz="2800" b="1" dirty="0">
                <a:solidFill>
                  <a:srgbClr val="FF0000"/>
                </a:solidFill>
                <a:latin typeface="+mn-ea"/>
              </a:rPr>
              <a:t>-</a:t>
            </a:r>
            <a:r>
              <a:rPr kumimoji="0" lang="en-US" altLang="zh-CN" sz="2800" b="1" i="0" u="none" strike="noStrike" kern="1200" cap="none" spc="0" normalizeH="0" baseline="0" noProof="0" dirty="0" err="1">
                <a:ln>
                  <a:noFill/>
                </a:ln>
                <a:solidFill>
                  <a:srgbClr val="FF0000"/>
                </a:solidFill>
                <a:effectLst/>
                <a:uLnTx/>
                <a:uFillTx/>
                <a:ea typeface="楷体" panose="02010609060101010101" pitchFamily="49" charset="-122"/>
              </a:rPr>
              <a:t>15</a:t>
            </a:r>
            <a:r>
              <a:rPr kumimoji="0" lang="en-US" altLang="zh-CN" sz="2800" b="1" i="1" u="none" strike="noStrike" kern="1200" cap="none" spc="0" normalizeH="0" baseline="0" noProof="0" dirty="0" err="1">
                <a:ln>
                  <a:noFill/>
                </a:ln>
                <a:solidFill>
                  <a:srgbClr val="FF0000"/>
                </a:solidFill>
                <a:effectLst/>
                <a:uLnTx/>
                <a:uFillTx/>
                <a:ea typeface="楷体" panose="02010609060101010101" pitchFamily="49" charset="-122"/>
              </a:rPr>
              <a:t>x</a:t>
            </a:r>
            <a:r>
              <a:rPr kumimoji="0" lang="en-US" altLang="zh-CN" sz="2800" b="1" i="1" u="none" strike="noStrike" kern="1200" cap="none" spc="0" normalizeH="0" baseline="0" noProof="0" dirty="0">
                <a:ln>
                  <a:noFill/>
                </a:ln>
                <a:solidFill>
                  <a:srgbClr val="FF0000"/>
                </a:solidFill>
                <a:effectLst/>
                <a:uLnTx/>
                <a:uFillTx/>
                <a:ea typeface="楷体" panose="02010609060101010101" pitchFamily="49" charset="-122"/>
              </a:rPr>
              <a:t> </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+1200 &lt; 960</a:t>
            </a:r>
            <a:r>
              <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rPr>
              <a:t>，解得</a:t>
            </a:r>
            <a:r>
              <a:rPr kumimoji="0" lang="en-US" altLang="zh-CN" sz="2800" b="1" i="1" u="none" strike="noStrike" kern="1200" cap="none" spc="0" normalizeH="0" baseline="0" noProof="0" dirty="0">
                <a:ln>
                  <a:noFill/>
                </a:ln>
                <a:solidFill>
                  <a:srgbClr val="FF0000"/>
                </a:solidFill>
                <a:effectLst/>
                <a:uLnTx/>
                <a:uFillTx/>
                <a:ea typeface="楷体" panose="02010609060101010101" pitchFamily="49" charset="-122"/>
              </a:rPr>
              <a:t>x </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&gt; 16</a:t>
            </a:r>
            <a:r>
              <a:rPr kumimoji="0" lang="zh-CN" altLang="en-US" sz="2800" b="1" i="0" u="none" strike="noStrike" kern="1200" cap="none" spc="0" normalizeH="0" baseline="0" noProof="0" dirty="0">
                <a:ln>
                  <a:noFill/>
                </a:ln>
                <a:solidFill>
                  <a:srgbClr val="FF0000"/>
                </a:solidFill>
                <a:effectLst/>
                <a:uLnTx/>
                <a:uFillTx/>
                <a:ea typeface="楷体" panose="02010609060101010101" pitchFamily="49" charset="-122"/>
              </a:rPr>
              <a:t>。</a:t>
            </a:r>
            <a:endPar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fade">
                                      <p:cBhvr>
                                        <p:cTn id="2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69950" y="1059582"/>
            <a:ext cx="7404100" cy="3145220"/>
          </a:xfrm>
          <a:prstGeom prst="rect">
            <a:avLst/>
          </a:prstGeom>
          <a:noFill/>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ea typeface="楷体" panose="02010609060101010101" pitchFamily="49" charset="-122"/>
              </a:rPr>
              <a:t>所以当女士不足</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16(0 </a:t>
            </a:r>
            <a:r>
              <a:rPr kumimoji="0" lang="zh-CN" altLang="en-US" sz="2800" b="1" i="0" u="none" strike="noStrike" kern="1200" cap="none" spc="0" normalizeH="0" baseline="0" noProof="0" dirty="0">
                <a:ln>
                  <a:noFill/>
                </a:ln>
                <a:solidFill>
                  <a:srgbClr val="FF0000"/>
                </a:solidFill>
                <a:effectLst/>
                <a:uLnTx/>
                <a:uFillTx/>
                <a:latin typeface="+mj-ea"/>
                <a:ea typeface="+mj-ea"/>
              </a:rPr>
              <a:t>≤</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 </a:t>
            </a:r>
            <a:r>
              <a:rPr kumimoji="0" lang="en-US" altLang="zh-CN" sz="2800" b="1" i="1" u="none" strike="noStrike" kern="1200" cap="none" spc="0" normalizeH="0" baseline="0" noProof="0" dirty="0">
                <a:ln>
                  <a:noFill/>
                </a:ln>
                <a:solidFill>
                  <a:srgbClr val="FF0000"/>
                </a:solidFill>
                <a:effectLst/>
                <a:uLnTx/>
                <a:uFillTx/>
                <a:ea typeface="楷体" panose="02010609060101010101" pitchFamily="49" charset="-122"/>
              </a:rPr>
              <a:t>x </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&lt;16)</a:t>
            </a:r>
            <a:r>
              <a:rPr kumimoji="0" lang="zh-CN" altLang="en-US" sz="2800" b="1" i="0" u="none" strike="noStrike" kern="1200" cap="none" spc="0" normalizeH="0" baseline="0" noProof="0" dirty="0">
                <a:ln>
                  <a:noFill/>
                </a:ln>
                <a:solidFill>
                  <a:srgbClr val="FF0000"/>
                </a:solidFill>
                <a:effectLst/>
                <a:uLnTx/>
                <a:uFillTx/>
                <a:ea typeface="楷体" panose="02010609060101010101" pitchFamily="49" charset="-122"/>
              </a:rPr>
              <a:t>人时，选择购买团体票合算；</a:t>
            </a:r>
            <a:endPar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ea typeface="楷体" panose="02010609060101010101" pitchFamily="49" charset="-122"/>
              </a:rPr>
              <a:t>当女士恰好是</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16(</a:t>
            </a:r>
            <a:r>
              <a:rPr kumimoji="0" lang="en-US" altLang="zh-CN" sz="2800" b="1" i="1" u="none" strike="noStrike" kern="1200" cap="none" spc="0" normalizeH="0" baseline="0" noProof="0" dirty="0">
                <a:ln>
                  <a:noFill/>
                </a:ln>
                <a:solidFill>
                  <a:srgbClr val="FF0000"/>
                </a:solidFill>
                <a:effectLst/>
                <a:uLnTx/>
                <a:uFillTx/>
                <a:ea typeface="楷体" panose="02010609060101010101" pitchFamily="49" charset="-122"/>
              </a:rPr>
              <a:t>x </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 16)</a:t>
            </a:r>
            <a:r>
              <a:rPr kumimoji="0" lang="zh-CN" altLang="en-US" sz="2800" b="1" i="0" u="none" strike="noStrike" kern="1200" cap="none" spc="0" normalizeH="0" baseline="0" noProof="0" dirty="0">
                <a:ln>
                  <a:noFill/>
                </a:ln>
                <a:solidFill>
                  <a:srgbClr val="FF0000"/>
                </a:solidFill>
                <a:effectLst/>
                <a:uLnTx/>
                <a:uFillTx/>
                <a:ea typeface="楷体" panose="02010609060101010101" pitchFamily="49" charset="-122"/>
              </a:rPr>
              <a:t>人时，选择两种方案所需费用相同；</a:t>
            </a:r>
            <a:endPar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ea typeface="楷体" panose="02010609060101010101" pitchFamily="49" charset="-122"/>
              </a:rPr>
              <a:t>当女士多于</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16(16 &lt; </a:t>
            </a:r>
            <a:r>
              <a:rPr kumimoji="0" lang="en-US" altLang="zh-CN" sz="2800" b="1" i="1" u="none" strike="noStrike" kern="1200" cap="none" spc="0" normalizeH="0" baseline="0" noProof="0" dirty="0">
                <a:ln>
                  <a:noFill/>
                </a:ln>
                <a:solidFill>
                  <a:srgbClr val="FF0000"/>
                </a:solidFill>
                <a:effectLst/>
                <a:uLnTx/>
                <a:uFillTx/>
                <a:ea typeface="楷体" panose="02010609060101010101" pitchFamily="49" charset="-122"/>
              </a:rPr>
              <a:t>x </a:t>
            </a:r>
            <a:r>
              <a:rPr kumimoji="0" lang="zh-CN" altLang="en-US" sz="2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rPr>
              <a:t>≤</a:t>
            </a:r>
            <a:r>
              <a:rPr kumimoji="0" lang="zh-CN" altLang="en-US" sz="2800" b="1" i="0" u="none" strike="noStrike" kern="1200" cap="none" spc="0" normalizeH="0" baseline="0" noProof="0" dirty="0">
                <a:ln>
                  <a:noFill/>
                </a:ln>
                <a:solidFill>
                  <a:srgbClr val="FF0000"/>
                </a:solidFill>
                <a:effectLst/>
                <a:uLnTx/>
                <a:uFillTx/>
                <a:ea typeface="楷体" panose="02010609060101010101" pitchFamily="49" charset="-122"/>
              </a:rPr>
              <a:t> </a:t>
            </a:r>
            <a:r>
              <a:rPr kumimoji="0" lang="en-US" altLang="zh-CN" sz="2800" b="1" i="0" u="none" strike="noStrike" kern="1200" cap="none" spc="0" normalizeH="0" baseline="0" noProof="0" dirty="0">
                <a:ln>
                  <a:noFill/>
                </a:ln>
                <a:solidFill>
                  <a:srgbClr val="FF0000"/>
                </a:solidFill>
                <a:effectLst/>
                <a:uLnTx/>
                <a:uFillTx/>
                <a:ea typeface="楷体" panose="02010609060101010101" pitchFamily="49" charset="-122"/>
              </a:rPr>
              <a:t>40)</a:t>
            </a:r>
            <a:r>
              <a:rPr kumimoji="0" lang="zh-CN" altLang="en-US" sz="2800" b="1" i="0" u="none" strike="noStrike" kern="1200" cap="none" spc="0" normalizeH="0" baseline="0" noProof="0" dirty="0">
                <a:ln>
                  <a:noFill/>
                </a:ln>
                <a:solidFill>
                  <a:srgbClr val="FF0000"/>
                </a:solidFill>
                <a:effectLst/>
                <a:uLnTx/>
                <a:uFillTx/>
                <a:ea typeface="楷体" panose="02010609060101010101" pitchFamily="49" charset="-122"/>
              </a:rPr>
              <a:t>人时，选择购买女士打五折票合算。</a:t>
            </a:r>
            <a:endParaRPr kumimoji="0" lang="zh-CN" altLang="zh-CN" sz="2800" b="1" i="0" u="none" strike="noStrike" kern="1200" cap="none" spc="0" normalizeH="0" baseline="0" noProof="0" dirty="0">
              <a:ln>
                <a:noFill/>
              </a:ln>
              <a:solidFill>
                <a:srgbClr val="FF0000"/>
              </a:solidFill>
              <a:effectLst/>
              <a:uLnTx/>
              <a:uFillTx/>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784163" y="179348"/>
            <a:ext cx="1620957" cy="523220"/>
          </a:xfrm>
          <a:prstGeom prst="rect">
            <a:avLst/>
          </a:prstGeom>
          <a:noFill/>
        </p:spPr>
        <p:txBody>
          <a:bodyPr wrap="none" rtlCol="0">
            <a:spAutoFit/>
          </a:bodyPr>
          <a:lstStyle/>
          <a:p>
            <a:r>
              <a:rPr lang="zh-CN" altLang="en-US" sz="2800" b="1" dirty="0">
                <a:latin typeface="华文中宋" panose="02010600040101010101" pitchFamily="2" charset="-122"/>
                <a:ea typeface="华文中宋" panose="02010600040101010101" pitchFamily="2" charset="-122"/>
              </a:rPr>
              <a:t>课堂小结</a:t>
            </a:r>
            <a:endParaRPr lang="zh-CN" altLang="en-US" sz="2800" b="1" dirty="0">
              <a:latin typeface="华文中宋" panose="02010600040101010101" pitchFamily="2" charset="-122"/>
              <a:ea typeface="华文中宋" panose="02010600040101010101" pitchFamily="2" charset="-122"/>
            </a:endParaRPr>
          </a:p>
        </p:txBody>
      </p:sp>
      <p:sp>
        <p:nvSpPr>
          <p:cNvPr id="5" name="文本框 4"/>
          <p:cNvSpPr txBox="1"/>
          <p:nvPr/>
        </p:nvSpPr>
        <p:spPr>
          <a:xfrm>
            <a:off x="698200" y="943528"/>
            <a:ext cx="7300396" cy="461665"/>
          </a:xfrm>
          <a:prstGeom prst="rect">
            <a:avLst/>
          </a:prstGeom>
          <a:noFill/>
        </p:spPr>
        <p:txBody>
          <a:bodyPr wrap="none" rtlCol="0">
            <a:spAutoFit/>
          </a:bodyPr>
          <a:lstStyle/>
          <a:p>
            <a:r>
              <a:rPr lang="zh-CN" altLang="en-US" sz="2400" b="1" dirty="0">
                <a:latin typeface="+mj-ea"/>
                <a:ea typeface="+mj-ea"/>
              </a:rPr>
              <a:t>一元一次不等式与一次函数在决策型问题中的应用：</a:t>
            </a:r>
            <a:endParaRPr lang="zh-CN" altLang="en-US" sz="2400" b="1" dirty="0">
              <a:latin typeface="+mj-ea"/>
              <a:ea typeface="+mj-ea"/>
            </a:endParaRPr>
          </a:p>
        </p:txBody>
      </p:sp>
      <p:sp>
        <p:nvSpPr>
          <p:cNvPr id="6" name="文本框 5"/>
          <p:cNvSpPr txBox="1"/>
          <p:nvPr/>
        </p:nvSpPr>
        <p:spPr>
          <a:xfrm>
            <a:off x="539552" y="2813346"/>
            <a:ext cx="1415772" cy="461665"/>
          </a:xfrm>
          <a:prstGeom prst="rect">
            <a:avLst/>
          </a:prstGeom>
          <a:solidFill>
            <a:schemeClr val="accent6">
              <a:lumMod val="40000"/>
              <a:lumOff val="60000"/>
            </a:schemeClr>
          </a:solidFill>
        </p:spPr>
        <p:txBody>
          <a:bodyPr wrap="none" rtlCol="0">
            <a:spAutoFit/>
          </a:bodyPr>
          <a:lstStyle/>
          <a:p>
            <a:r>
              <a:rPr lang="zh-CN" altLang="en-US" sz="2400" b="1" dirty="0"/>
              <a:t>实际问题</a:t>
            </a:r>
            <a:endParaRPr lang="zh-CN" altLang="en-US" sz="2400" b="1" dirty="0"/>
          </a:p>
        </p:txBody>
      </p:sp>
      <p:sp>
        <p:nvSpPr>
          <p:cNvPr id="18" name="文本框 17"/>
          <p:cNvSpPr txBox="1"/>
          <p:nvPr/>
        </p:nvSpPr>
        <p:spPr>
          <a:xfrm>
            <a:off x="2843808" y="2813347"/>
            <a:ext cx="2969083" cy="461665"/>
          </a:xfrm>
          <a:prstGeom prst="rect">
            <a:avLst/>
          </a:prstGeom>
          <a:solidFill>
            <a:schemeClr val="accent6">
              <a:lumMod val="40000"/>
              <a:lumOff val="60000"/>
            </a:schemeClr>
          </a:solidFill>
        </p:spPr>
        <p:txBody>
          <a:bodyPr wrap="none" rtlCol="0">
            <a:spAutoFit/>
          </a:bodyPr>
          <a:lstStyle/>
          <a:p>
            <a:r>
              <a:rPr lang="zh-CN" altLang="en-US" sz="2400" b="1" dirty="0"/>
              <a:t>写出两个函数表达式</a:t>
            </a:r>
            <a:endParaRPr lang="zh-CN" altLang="en-US" sz="2400" b="1" dirty="0"/>
          </a:p>
        </p:txBody>
      </p:sp>
      <p:sp>
        <p:nvSpPr>
          <p:cNvPr id="19" name="文本框 18"/>
          <p:cNvSpPr txBox="1"/>
          <p:nvPr/>
        </p:nvSpPr>
        <p:spPr>
          <a:xfrm>
            <a:off x="2860556" y="1845617"/>
            <a:ext cx="1422184" cy="461665"/>
          </a:xfrm>
          <a:prstGeom prst="rect">
            <a:avLst/>
          </a:prstGeom>
          <a:solidFill>
            <a:schemeClr val="accent6">
              <a:lumMod val="40000"/>
              <a:lumOff val="60000"/>
            </a:schemeClr>
          </a:solidFill>
        </p:spPr>
        <p:txBody>
          <a:bodyPr wrap="none" rtlCol="0">
            <a:spAutoFit/>
          </a:bodyPr>
          <a:lstStyle/>
          <a:p>
            <a:r>
              <a:rPr lang="zh-CN" altLang="en-US" sz="2400" b="1" dirty="0"/>
              <a:t>画出图像</a:t>
            </a:r>
            <a:endParaRPr lang="zh-CN" altLang="en-US" sz="2400" b="1" dirty="0"/>
          </a:p>
        </p:txBody>
      </p:sp>
      <p:sp>
        <p:nvSpPr>
          <p:cNvPr id="20" name="文本框 19"/>
          <p:cNvSpPr txBox="1"/>
          <p:nvPr/>
        </p:nvSpPr>
        <p:spPr>
          <a:xfrm>
            <a:off x="4876780" y="1845617"/>
            <a:ext cx="1422184" cy="461665"/>
          </a:xfrm>
          <a:prstGeom prst="rect">
            <a:avLst/>
          </a:prstGeom>
          <a:solidFill>
            <a:schemeClr val="accent6">
              <a:lumMod val="40000"/>
              <a:lumOff val="60000"/>
            </a:schemeClr>
          </a:solidFill>
        </p:spPr>
        <p:txBody>
          <a:bodyPr wrap="none" rtlCol="0">
            <a:spAutoFit/>
          </a:bodyPr>
          <a:lstStyle/>
          <a:p>
            <a:r>
              <a:rPr lang="zh-CN" altLang="en-US" sz="2400" b="1" dirty="0"/>
              <a:t>分析图像</a:t>
            </a:r>
            <a:endParaRPr lang="zh-CN" altLang="en-US" sz="2400" b="1" dirty="0"/>
          </a:p>
        </p:txBody>
      </p:sp>
      <p:sp>
        <p:nvSpPr>
          <p:cNvPr id="21" name="文本框 20"/>
          <p:cNvSpPr txBox="1"/>
          <p:nvPr/>
        </p:nvSpPr>
        <p:spPr>
          <a:xfrm>
            <a:off x="2843808" y="3781077"/>
            <a:ext cx="1112805" cy="461665"/>
          </a:xfrm>
          <a:prstGeom prst="rect">
            <a:avLst/>
          </a:prstGeom>
          <a:solidFill>
            <a:schemeClr val="accent6">
              <a:lumMod val="40000"/>
              <a:lumOff val="60000"/>
            </a:schemeClr>
          </a:solidFill>
        </p:spPr>
        <p:txBody>
          <a:bodyPr wrap="none" rtlCol="0">
            <a:spAutoFit/>
          </a:bodyPr>
          <a:lstStyle/>
          <a:p>
            <a:r>
              <a:rPr lang="zh-CN" altLang="en-US" sz="2400" b="1" dirty="0"/>
              <a:t>不等式</a:t>
            </a:r>
            <a:endParaRPr lang="zh-CN" altLang="en-US" sz="2400" b="1" dirty="0"/>
          </a:p>
        </p:txBody>
      </p:sp>
      <p:sp>
        <p:nvSpPr>
          <p:cNvPr id="22" name="文本框 21"/>
          <p:cNvSpPr txBox="1"/>
          <p:nvPr/>
        </p:nvSpPr>
        <p:spPr>
          <a:xfrm>
            <a:off x="4876780" y="3781077"/>
            <a:ext cx="1422184" cy="461665"/>
          </a:xfrm>
          <a:prstGeom prst="rect">
            <a:avLst/>
          </a:prstGeom>
          <a:solidFill>
            <a:schemeClr val="accent6">
              <a:lumMod val="40000"/>
              <a:lumOff val="60000"/>
            </a:schemeClr>
          </a:solidFill>
        </p:spPr>
        <p:txBody>
          <a:bodyPr wrap="none" rtlCol="0">
            <a:spAutoFit/>
          </a:bodyPr>
          <a:lstStyle/>
          <a:p>
            <a:r>
              <a:rPr lang="zh-CN" altLang="en-US" sz="2400" b="1" dirty="0"/>
              <a:t>解不等式</a:t>
            </a:r>
            <a:endParaRPr lang="zh-CN" altLang="en-US" sz="2400" b="1" dirty="0"/>
          </a:p>
        </p:txBody>
      </p:sp>
      <p:sp>
        <p:nvSpPr>
          <p:cNvPr id="23" name="文本框 22"/>
          <p:cNvSpPr txBox="1"/>
          <p:nvPr/>
        </p:nvSpPr>
        <p:spPr>
          <a:xfrm>
            <a:off x="7236296" y="2813346"/>
            <a:ext cx="1422184" cy="461665"/>
          </a:xfrm>
          <a:prstGeom prst="rect">
            <a:avLst/>
          </a:prstGeom>
          <a:solidFill>
            <a:schemeClr val="accent6">
              <a:lumMod val="40000"/>
              <a:lumOff val="60000"/>
            </a:schemeClr>
          </a:solidFill>
        </p:spPr>
        <p:txBody>
          <a:bodyPr wrap="none" rtlCol="0">
            <a:spAutoFit/>
          </a:bodyPr>
          <a:lstStyle/>
          <a:p>
            <a:r>
              <a:rPr lang="zh-CN" altLang="en-US" sz="2400" b="1" dirty="0"/>
              <a:t>解决问题</a:t>
            </a:r>
            <a:endParaRPr lang="zh-CN" altLang="en-US" sz="2400" b="1" dirty="0"/>
          </a:p>
        </p:txBody>
      </p:sp>
      <p:cxnSp>
        <p:nvCxnSpPr>
          <p:cNvPr id="8" name="直接箭头连接符 7"/>
          <p:cNvCxnSpPr/>
          <p:nvPr/>
        </p:nvCxnSpPr>
        <p:spPr>
          <a:xfrm>
            <a:off x="2027332" y="3044179"/>
            <a:ext cx="744468" cy="0"/>
          </a:xfrm>
          <a:prstGeom prst="straightConnector1">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flipV="1">
            <a:off x="3390458" y="2328168"/>
            <a:ext cx="0" cy="457620"/>
          </a:xfrm>
          <a:prstGeom prst="straightConnector1">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a:off x="4348398" y="2076450"/>
            <a:ext cx="505284" cy="0"/>
          </a:xfrm>
          <a:prstGeom prst="straightConnector1">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a:off x="6322062" y="2076450"/>
            <a:ext cx="1125574" cy="639316"/>
          </a:xfrm>
          <a:prstGeom prst="straightConnector1">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flipV="1">
            <a:off x="6322062" y="3329030"/>
            <a:ext cx="1202266" cy="682880"/>
          </a:xfrm>
          <a:prstGeom prst="straightConnector1">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4028621" y="4011910"/>
            <a:ext cx="759403" cy="0"/>
          </a:xfrm>
          <a:prstGeom prst="straightConnector1">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3400211" y="3322563"/>
            <a:ext cx="0" cy="417239"/>
          </a:xfrm>
          <a:prstGeom prst="straightConnector1">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10" presetClass="entr" presetSubtype="0" fill="hold"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8" grpId="0" animBg="1"/>
      <p:bldP spid="19" grpId="0" animBg="1"/>
      <p:bldP spid="20" grpId="0" animBg="1"/>
      <p:bldP spid="21" grpId="0" animBg="1"/>
      <p:bldP spid="22" grpId="0" animBg="1"/>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784163" y="179348"/>
            <a:ext cx="1620957" cy="523220"/>
          </a:xfrm>
          <a:prstGeom prst="rect">
            <a:avLst/>
          </a:prstGeom>
          <a:noFill/>
        </p:spPr>
        <p:txBody>
          <a:bodyPr wrap="none" rtlCol="0">
            <a:spAutoFit/>
          </a:bodyPr>
          <a:lstStyle/>
          <a:p>
            <a:r>
              <a:rPr lang="zh-CN" altLang="en-US" sz="2800" b="1" dirty="0">
                <a:latin typeface="华文中宋" panose="02010600040101010101" pitchFamily="2" charset="-122"/>
                <a:ea typeface="华文中宋" panose="02010600040101010101" pitchFamily="2" charset="-122"/>
              </a:rPr>
              <a:t>布置作业</a:t>
            </a:r>
            <a:endParaRPr lang="zh-CN" altLang="en-US" sz="2800" b="1" dirty="0">
              <a:latin typeface="华文中宋" panose="02010600040101010101" pitchFamily="2" charset="-122"/>
              <a:ea typeface="华文中宋" panose="02010600040101010101" pitchFamily="2" charset="-122"/>
            </a:endParaRPr>
          </a:p>
        </p:txBody>
      </p:sp>
      <p:sp>
        <p:nvSpPr>
          <p:cNvPr id="3" name="Rectangle 2"/>
          <p:cNvSpPr txBox="1">
            <a:spLocks noChangeArrowheads="1"/>
          </p:cNvSpPr>
          <p:nvPr/>
        </p:nvSpPr>
        <p:spPr bwMode="auto">
          <a:xfrm>
            <a:off x="2413471" y="1707654"/>
            <a:ext cx="5978525" cy="1431925"/>
          </a:xfrm>
          <a:prstGeom prst="rect">
            <a:avLst/>
          </a:prstGeom>
          <a:noFill/>
          <a:ln>
            <a:noFill/>
          </a:ln>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rPr>
              <a:t>1.</a:t>
            </a:r>
            <a:r>
              <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rPr>
              <a:t>从教材习题中选取；</a:t>
            </a:r>
            <a:endPar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endParaRPr>
          </a:p>
          <a:p>
            <a:pPr marL="342900" marR="0" lvl="0" indent="-342900" algn="l" defTabSz="914400" rtl="0" eaLnBrk="1" fontAlgn="base" latinLnBrk="0" hangingPunct="1">
              <a:lnSpc>
                <a:spcPct val="150000"/>
              </a:lnSpc>
              <a:spcBef>
                <a:spcPct val="2000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rPr>
              <a:t>2.</a:t>
            </a:r>
            <a:r>
              <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rPr>
              <a:t>完成练习册本课时的习题。</a:t>
            </a:r>
            <a:endPar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rot="2181050">
            <a:off x="201564" y="224263"/>
            <a:ext cx="497939" cy="480855"/>
            <a:chOff x="1935287" y="2046176"/>
            <a:chExt cx="836513" cy="807813"/>
          </a:xfrm>
        </p:grpSpPr>
        <p:sp>
          <p:nvSpPr>
            <p:cNvPr id="10" name="矩形 9"/>
            <p:cNvSpPr/>
            <p:nvPr/>
          </p:nvSpPr>
          <p:spPr>
            <a:xfrm rot="16200000">
              <a:off x="2676139" y="2171589"/>
              <a:ext cx="127547" cy="6377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rot="18900000">
              <a:off x="1935287" y="2046176"/>
              <a:ext cx="710318" cy="807813"/>
              <a:chOff x="1935287" y="2046176"/>
              <a:chExt cx="710318" cy="807813"/>
            </a:xfrm>
          </p:grpSpPr>
          <p:sp>
            <p:nvSpPr>
              <p:cNvPr id="12" name="矩形 11"/>
              <p:cNvSpPr/>
              <p:nvPr/>
            </p:nvSpPr>
            <p:spPr>
              <a:xfrm rot="18900000">
                <a:off x="1935287" y="2156715"/>
                <a:ext cx="324208" cy="324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rot="18900000">
                <a:off x="2363248" y="2361675"/>
                <a:ext cx="268739" cy="268739"/>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rot="18900000">
                <a:off x="2273470" y="2294141"/>
                <a:ext cx="167263" cy="1672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rot="18900000">
                <a:off x="2147249" y="2323299"/>
                <a:ext cx="289856" cy="2898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rot="18900000">
                <a:off x="2124819" y="2380998"/>
                <a:ext cx="174458" cy="174458"/>
              </a:xfrm>
              <a:prstGeom prst="rect">
                <a:avLst/>
              </a:prstGeom>
              <a:solidFill>
                <a:srgbClr val="27304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rot="18900000">
                <a:off x="2272921" y="2046176"/>
                <a:ext cx="372684" cy="372684"/>
              </a:xfrm>
              <a:prstGeom prst="rect">
                <a:avLst/>
              </a:prstGeom>
              <a:solidFill>
                <a:srgbClr val="2730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rot="18900000">
                <a:off x="2233710" y="2575444"/>
                <a:ext cx="278545" cy="27854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 name="文本框 1"/>
          <p:cNvSpPr txBox="1"/>
          <p:nvPr/>
        </p:nvSpPr>
        <p:spPr>
          <a:xfrm>
            <a:off x="784163" y="179348"/>
            <a:ext cx="1620957" cy="523220"/>
          </a:xfrm>
          <a:prstGeom prst="rect">
            <a:avLst/>
          </a:prstGeom>
          <a:noFill/>
        </p:spPr>
        <p:txBody>
          <a:bodyPr wrap="none" rtlCol="0">
            <a:spAutoFit/>
          </a:bodyPr>
          <a:lstStyle/>
          <a:p>
            <a:r>
              <a:rPr lang="zh-CN" altLang="en-US" sz="2800" b="1" dirty="0">
                <a:latin typeface="华文中宋" panose="02010600040101010101" pitchFamily="2" charset="-122"/>
                <a:ea typeface="华文中宋" panose="02010600040101010101" pitchFamily="2" charset="-122"/>
              </a:rPr>
              <a:t>学习目标</a:t>
            </a:r>
            <a:endParaRPr lang="zh-CN" altLang="en-US" sz="2800" b="1" dirty="0">
              <a:latin typeface="华文中宋" panose="02010600040101010101" pitchFamily="2" charset="-122"/>
              <a:ea typeface="华文中宋" panose="02010600040101010101" pitchFamily="2" charset="-122"/>
            </a:endParaRPr>
          </a:p>
        </p:txBody>
      </p:sp>
      <p:sp>
        <p:nvSpPr>
          <p:cNvPr id="22" name="文本框 21"/>
          <p:cNvSpPr txBox="1"/>
          <p:nvPr/>
        </p:nvSpPr>
        <p:spPr>
          <a:xfrm>
            <a:off x="1223010" y="998855"/>
            <a:ext cx="6698615" cy="3538220"/>
          </a:xfrm>
          <a:prstGeom prst="rect">
            <a:avLst/>
          </a:prstGeom>
          <a:noFill/>
        </p:spPr>
        <p:txBody>
          <a:bodyPr wrap="square" rtlCol="0">
            <a:spAutoFit/>
          </a:bodyPr>
          <a:lstStyle/>
          <a:p>
            <a:pPr>
              <a:lnSpc>
                <a:spcPct val="200000"/>
              </a:lnSpc>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1.</a:t>
            </a:r>
            <a:r>
              <a:rPr lang="zh-CN" altLang="en-US" sz="2800" b="1" dirty="0">
                <a:latin typeface="Times New Roman" panose="02020603050405020304" pitchFamily="18" charset="0"/>
                <a:ea typeface="楷体" panose="02010609060101010101" pitchFamily="49" charset="-122"/>
                <a:cs typeface="Times New Roman" panose="02020603050405020304" pitchFamily="18" charset="0"/>
              </a:rPr>
              <a:t>学会用一元一次不等式与</a:t>
            </a:r>
            <a:r>
              <a:rPr lang="zh-CN" altLang="en-US" sz="2800" b="1" dirty="0">
                <a:latin typeface="Times New Roman" panose="02020603050405020304" pitchFamily="18" charset="0"/>
                <a:ea typeface="楷体" panose="02010609060101010101" pitchFamily="49" charset="-122"/>
                <a:cs typeface="Times New Roman" panose="02020603050405020304" pitchFamily="18" charset="0"/>
              </a:rPr>
              <a:t>一次</a:t>
            </a:r>
            <a:r>
              <a:rPr lang="zh-CN" altLang="en-US" sz="2800" b="1" dirty="0">
                <a:latin typeface="Times New Roman" panose="02020603050405020304" pitchFamily="18" charset="0"/>
                <a:ea typeface="楷体" panose="02010609060101010101" pitchFamily="49" charset="-122"/>
                <a:cs typeface="Times New Roman" panose="02020603050405020304" pitchFamily="18" charset="0"/>
              </a:rPr>
              <a:t>函数解决实际问题。</a:t>
            </a:r>
            <a:endParaRPr lang="en-US" altLang="zh-CN" sz="2800" b="1" dirty="0">
              <a:latin typeface="Times New Roman" panose="02020603050405020304" pitchFamily="18" charset="0"/>
              <a:ea typeface="楷体" panose="02010609060101010101" pitchFamily="49" charset="-122"/>
              <a:cs typeface="Times New Roman" panose="02020603050405020304" pitchFamily="18" charset="0"/>
            </a:endParaRPr>
          </a:p>
          <a:p>
            <a:pPr>
              <a:lnSpc>
                <a:spcPct val="200000"/>
              </a:lnSpc>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2.</a:t>
            </a:r>
            <a:r>
              <a:rPr lang="zh-CN" altLang="en-US" sz="2800" b="1" dirty="0">
                <a:latin typeface="Times New Roman" panose="02020603050405020304" pitchFamily="18" charset="0"/>
                <a:ea typeface="楷体" panose="02010609060101010101" pitchFamily="49" charset="-122"/>
                <a:cs typeface="Times New Roman" panose="02020603050405020304" pitchFamily="18" charset="0"/>
              </a:rPr>
              <a:t>进一步理解一元一次方程、一元一次不等式及一次函数之间的内在联系。</a:t>
            </a:r>
            <a:endParaRPr lang="zh-CN" altLang="en-US" sz="2800" b="1" dirty="0">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784163" y="179348"/>
            <a:ext cx="1620957" cy="523220"/>
          </a:xfrm>
          <a:prstGeom prst="rect">
            <a:avLst/>
          </a:prstGeom>
          <a:noFill/>
        </p:spPr>
        <p:txBody>
          <a:bodyPr wrap="none" rtlCol="0">
            <a:spAutoFit/>
          </a:bodyPr>
          <a:lstStyle>
            <a:defPPr>
              <a:defRPr lang="zh-CN"/>
            </a:defPPr>
            <a:lvl1pPr>
              <a:defRPr sz="2800" b="1">
                <a:latin typeface="华文中宋" panose="02010600040101010101" pitchFamily="2" charset="-122"/>
                <a:ea typeface="华文中宋" panose="02010600040101010101" pitchFamily="2" charset="-122"/>
              </a:defRPr>
            </a:lvl1pPr>
          </a:lstStyle>
          <a:p>
            <a:r>
              <a:rPr lang="zh-CN" altLang="en-US" dirty="0"/>
              <a:t>复习回顾</a:t>
            </a:r>
            <a:endParaRPr lang="zh-CN" altLang="en-US" dirty="0"/>
          </a:p>
        </p:txBody>
      </p:sp>
      <p:sp>
        <p:nvSpPr>
          <p:cNvPr id="28" name="文本框 27"/>
          <p:cNvSpPr txBox="1"/>
          <p:nvPr/>
        </p:nvSpPr>
        <p:spPr>
          <a:xfrm>
            <a:off x="680736" y="771550"/>
            <a:ext cx="7782527" cy="936347"/>
          </a:xfrm>
          <a:prstGeom prst="rect">
            <a:avLst/>
          </a:prstGeom>
          <a:noFill/>
        </p:spPr>
        <p:txBody>
          <a:bodyPr wrap="square">
            <a:spAutoFit/>
          </a:bodyPr>
          <a:lstStyle/>
          <a:p>
            <a:pPr>
              <a:lnSpc>
                <a:spcPct val="120000"/>
              </a:lnSpc>
            </a:pPr>
            <a:r>
              <a:rPr lang="zh-CN" altLang="en-US" sz="2400" b="1" dirty="0">
                <a:latin typeface="+mj-lt"/>
                <a:ea typeface="+mj-ea"/>
              </a:rPr>
              <a:t>若</a:t>
            </a:r>
            <a:r>
              <a:rPr lang="ja-JP" altLang="en-US" sz="2400" b="1" dirty="0">
                <a:latin typeface="+mj-lt"/>
                <a:ea typeface="+mj-ea"/>
              </a:rPr>
              <a:t> </a:t>
            </a:r>
            <a:r>
              <a:rPr lang="en-US" altLang="ja-JP" sz="2400" b="1" i="1" dirty="0">
                <a:latin typeface="+mj-lt"/>
                <a:ea typeface="+mj-ea"/>
              </a:rPr>
              <a:t>y</a:t>
            </a:r>
            <a:r>
              <a:rPr lang="en-US" altLang="ja-JP" sz="2400" b="1" baseline="-25000" dirty="0">
                <a:latin typeface="+mj-lt"/>
                <a:ea typeface="+mj-ea"/>
              </a:rPr>
              <a:t>1</a:t>
            </a:r>
            <a:r>
              <a:rPr lang="en-US" altLang="ja-JP" sz="2400" b="1" dirty="0">
                <a:latin typeface="+mj-lt"/>
                <a:ea typeface="+mj-ea"/>
              </a:rPr>
              <a:t>=</a:t>
            </a:r>
            <a:r>
              <a:rPr lang="en-US" altLang="ja-JP" sz="2400" b="1" dirty="0">
                <a:latin typeface="+mj-ea"/>
                <a:ea typeface="+mj-ea"/>
              </a:rPr>
              <a:t>-</a:t>
            </a:r>
            <a:r>
              <a:rPr lang="en-US" altLang="ja-JP" sz="2400" b="1" dirty="0">
                <a:latin typeface="+mj-lt"/>
                <a:ea typeface="+mj-ea"/>
              </a:rPr>
              <a:t>2</a:t>
            </a:r>
            <a:r>
              <a:rPr lang="en-US" altLang="ja-JP" sz="2400" b="1" i="1" dirty="0">
                <a:latin typeface="+mj-lt"/>
                <a:ea typeface="+mj-ea"/>
              </a:rPr>
              <a:t>x</a:t>
            </a:r>
            <a:r>
              <a:rPr lang="en-US" altLang="ja-JP" sz="2400" b="1" dirty="0">
                <a:latin typeface="+mj-ea"/>
                <a:ea typeface="+mj-ea"/>
              </a:rPr>
              <a:t>-</a:t>
            </a:r>
            <a:r>
              <a:rPr lang="en-US" altLang="ja-JP" sz="2400" b="1" dirty="0">
                <a:latin typeface="+mj-lt"/>
                <a:ea typeface="+mj-ea"/>
              </a:rPr>
              <a:t>2</a:t>
            </a:r>
            <a:r>
              <a:rPr lang="ja-JP" altLang="en-US" sz="2400" b="1" dirty="0">
                <a:latin typeface="+mj-lt"/>
                <a:ea typeface="+mj-ea"/>
              </a:rPr>
              <a:t>，</a:t>
            </a:r>
            <a:r>
              <a:rPr lang="en-US" altLang="ja-JP" sz="2400" b="1" i="1" dirty="0">
                <a:latin typeface="+mj-lt"/>
                <a:ea typeface="+mj-ea"/>
              </a:rPr>
              <a:t>y</a:t>
            </a:r>
            <a:r>
              <a:rPr lang="en-US" altLang="ja-JP" sz="2400" b="1" baseline="-25000" dirty="0">
                <a:latin typeface="+mj-lt"/>
                <a:ea typeface="+mj-ea"/>
              </a:rPr>
              <a:t>2</a:t>
            </a:r>
            <a:r>
              <a:rPr lang="en-US" altLang="ja-JP" sz="2400" b="1" dirty="0">
                <a:latin typeface="+mj-lt"/>
                <a:ea typeface="+mj-ea"/>
              </a:rPr>
              <a:t>=3</a:t>
            </a:r>
            <a:r>
              <a:rPr lang="en-US" altLang="ja-JP" sz="2400" b="1" i="1" dirty="0">
                <a:latin typeface="+mj-lt"/>
                <a:ea typeface="+mj-ea"/>
              </a:rPr>
              <a:t>х</a:t>
            </a:r>
            <a:r>
              <a:rPr lang="en-US" altLang="ja-JP" sz="2400" b="1" dirty="0">
                <a:latin typeface="+mj-ea"/>
                <a:ea typeface="+mj-ea"/>
              </a:rPr>
              <a:t>+</a:t>
            </a:r>
            <a:r>
              <a:rPr lang="en-US" altLang="ja-JP" sz="2400" b="1" dirty="0">
                <a:latin typeface="+mj-lt"/>
                <a:ea typeface="+mj-ea"/>
              </a:rPr>
              <a:t>3</a:t>
            </a:r>
            <a:r>
              <a:rPr lang="ja-JP" altLang="en-US" sz="2400" b="1" dirty="0">
                <a:latin typeface="+mj-lt"/>
                <a:ea typeface="+mj-ea"/>
              </a:rPr>
              <a:t>，</a:t>
            </a:r>
            <a:r>
              <a:rPr lang="zh-CN" altLang="en-US" sz="2400" b="1" dirty="0">
                <a:latin typeface="+mj-lt"/>
                <a:ea typeface="+mj-ea"/>
              </a:rPr>
              <a:t>试确定</a:t>
            </a:r>
            <a:r>
              <a:rPr lang="ja-JP" altLang="en-US" sz="2400" b="1" dirty="0">
                <a:latin typeface="+mj-lt"/>
                <a:ea typeface="+mj-ea"/>
              </a:rPr>
              <a:t>当 </a:t>
            </a:r>
            <a:r>
              <a:rPr lang="en-US" altLang="ja-JP" sz="2400" b="1" i="1" dirty="0">
                <a:latin typeface="+mj-lt"/>
                <a:ea typeface="+mj-ea"/>
              </a:rPr>
              <a:t>x</a:t>
            </a:r>
            <a:r>
              <a:rPr lang="en-US" altLang="ja-JP" sz="2400" b="1" dirty="0">
                <a:latin typeface="+mj-lt"/>
                <a:ea typeface="+mj-ea"/>
              </a:rPr>
              <a:t> </a:t>
            </a:r>
            <a:r>
              <a:rPr lang="ja-JP" altLang="en-US" sz="2400" b="1" dirty="0">
                <a:latin typeface="+mj-lt"/>
                <a:ea typeface="+mj-ea"/>
              </a:rPr>
              <a:t>取</a:t>
            </a:r>
            <a:r>
              <a:rPr lang="zh-CN" altLang="en-US" sz="2400" b="1" dirty="0">
                <a:latin typeface="+mj-lt"/>
                <a:ea typeface="+mj-ea"/>
              </a:rPr>
              <a:t>何</a:t>
            </a:r>
            <a:r>
              <a:rPr lang="ja-JP" altLang="en-US" sz="2400" b="1" dirty="0">
                <a:latin typeface="+mj-lt"/>
                <a:ea typeface="+mj-ea"/>
              </a:rPr>
              <a:t>值时，</a:t>
            </a:r>
            <a:r>
              <a:rPr lang="en-US" altLang="ja-JP" sz="2400" b="1" i="1" dirty="0">
                <a:latin typeface="+mj-lt"/>
                <a:ea typeface="+mj-ea"/>
              </a:rPr>
              <a:t>y</a:t>
            </a:r>
            <a:r>
              <a:rPr lang="en-US" altLang="ja-JP" sz="2400" b="1" baseline="-25000" dirty="0">
                <a:latin typeface="+mj-lt"/>
                <a:ea typeface="+mj-ea"/>
              </a:rPr>
              <a:t>1</a:t>
            </a:r>
            <a:r>
              <a:rPr lang="zh-CN" altLang="en-US" sz="2400" b="1" dirty="0">
                <a:latin typeface="+mj-lt"/>
                <a:ea typeface="+mj-ea"/>
              </a:rPr>
              <a:t>＜</a:t>
            </a:r>
            <a:r>
              <a:rPr lang="en-US" altLang="ja-JP" sz="2400" b="1" i="1" dirty="0">
                <a:latin typeface="+mj-lt"/>
                <a:ea typeface="+mj-ea"/>
              </a:rPr>
              <a:t>y</a:t>
            </a:r>
            <a:r>
              <a:rPr lang="en-US" altLang="ja-JP" sz="2400" b="1" baseline="-25000" dirty="0">
                <a:latin typeface="+mj-lt"/>
                <a:ea typeface="+mj-ea"/>
              </a:rPr>
              <a:t>2</a:t>
            </a:r>
            <a:r>
              <a:rPr lang="ja-JP" altLang="en-US" sz="2400" b="1" dirty="0">
                <a:latin typeface="+mj-lt"/>
                <a:ea typeface="+mj-ea"/>
              </a:rPr>
              <a:t>？</a:t>
            </a:r>
            <a:r>
              <a:rPr lang="zh-CN" altLang="en-US" sz="2400" b="1" dirty="0">
                <a:latin typeface="+mj-lt"/>
                <a:ea typeface="+mj-ea"/>
              </a:rPr>
              <a:t>你是怎样做的？</a:t>
            </a:r>
            <a:endParaRPr lang="zh-CN" altLang="en-US" sz="2400" b="1" dirty="0">
              <a:latin typeface="+mj-lt"/>
              <a:ea typeface="+mj-ea"/>
            </a:endParaRPr>
          </a:p>
        </p:txBody>
      </p:sp>
      <p:sp>
        <p:nvSpPr>
          <p:cNvPr id="5" name="文本框 4"/>
          <p:cNvSpPr txBox="1"/>
          <p:nvPr/>
        </p:nvSpPr>
        <p:spPr>
          <a:xfrm>
            <a:off x="899592" y="1923678"/>
            <a:ext cx="1112805" cy="461665"/>
          </a:xfrm>
          <a:prstGeom prst="rect">
            <a:avLst/>
          </a:prstGeom>
          <a:noFill/>
          <a:ln>
            <a:solidFill>
              <a:srgbClr val="FF33CC"/>
            </a:solidFill>
          </a:ln>
        </p:spPr>
        <p:txBody>
          <a:bodyPr wrap="none" rtlCol="0">
            <a:spAutoFit/>
          </a:bodyPr>
          <a:lstStyle/>
          <a:p>
            <a:r>
              <a:rPr lang="zh-CN" altLang="en-US" sz="2400" b="1" dirty="0">
                <a:solidFill>
                  <a:srgbClr val="0033CC"/>
                </a:solidFill>
              </a:rPr>
              <a:t>画图象</a:t>
            </a:r>
            <a:endParaRPr lang="zh-CN" altLang="en-US" sz="2400" b="1" dirty="0">
              <a:solidFill>
                <a:srgbClr val="0033CC"/>
              </a:solidFill>
            </a:endParaRPr>
          </a:p>
        </p:txBody>
      </p:sp>
      <p:grpSp>
        <p:nvGrpSpPr>
          <p:cNvPr id="10" name="组合 9"/>
          <p:cNvGrpSpPr/>
          <p:nvPr/>
        </p:nvGrpSpPr>
        <p:grpSpPr>
          <a:xfrm>
            <a:off x="2195736" y="1701189"/>
            <a:ext cx="2480126" cy="2478558"/>
            <a:chOff x="5652120" y="1548948"/>
            <a:chExt cx="3129854" cy="3127875"/>
          </a:xfrm>
        </p:grpSpPr>
        <p:pic>
          <p:nvPicPr>
            <p:cNvPr id="7" name="图片 6"/>
            <p:cNvPicPr>
              <a:picLocks noChangeAspect="1"/>
            </p:cNvPicPr>
            <p:nvPr/>
          </p:nvPicPr>
          <p:blipFill rotWithShape="1">
            <a:blip r:embed="rId1"/>
            <a:srcRect l="14782"/>
            <a:stretch>
              <a:fillRect/>
            </a:stretch>
          </p:blipFill>
          <p:spPr>
            <a:xfrm>
              <a:off x="5652120" y="1548948"/>
              <a:ext cx="3129854" cy="3093167"/>
            </a:xfrm>
            <a:prstGeom prst="rect">
              <a:avLst/>
            </a:prstGeom>
          </p:spPr>
        </p:pic>
        <p:sp>
          <p:nvSpPr>
            <p:cNvPr id="32" name="文本框 31"/>
            <p:cNvSpPr txBox="1"/>
            <p:nvPr/>
          </p:nvSpPr>
          <p:spPr>
            <a:xfrm>
              <a:off x="6945591" y="4171895"/>
              <a:ext cx="1705311" cy="504928"/>
            </a:xfrm>
            <a:prstGeom prst="rect">
              <a:avLst/>
            </a:prstGeom>
            <a:noFill/>
          </p:spPr>
          <p:txBody>
            <a:bodyPr wrap="square">
              <a:spAutoFit/>
            </a:bodyPr>
            <a:lstStyle/>
            <a:p>
              <a:r>
                <a:rPr lang="en-US" altLang="ja-JP" sz="2000" b="1" i="1" dirty="0">
                  <a:latin typeface="+mj-lt"/>
                  <a:ea typeface="+mj-ea"/>
                </a:rPr>
                <a:t>y</a:t>
              </a:r>
              <a:r>
                <a:rPr lang="en-US" altLang="ja-JP" sz="2000" b="1" baseline="-25000" dirty="0">
                  <a:latin typeface="+mj-lt"/>
                  <a:ea typeface="+mj-ea"/>
                </a:rPr>
                <a:t>1</a:t>
              </a:r>
              <a:r>
                <a:rPr lang="en-US" altLang="ja-JP" sz="2000" b="1" dirty="0">
                  <a:latin typeface="+mj-lt"/>
                  <a:ea typeface="+mj-ea"/>
                </a:rPr>
                <a:t>=</a:t>
              </a:r>
              <a:r>
                <a:rPr lang="en-US" altLang="ja-JP" sz="2000" b="1" dirty="0">
                  <a:latin typeface="+mj-ea"/>
                  <a:ea typeface="+mj-ea"/>
                </a:rPr>
                <a:t>-</a:t>
              </a:r>
              <a:r>
                <a:rPr lang="en-US" altLang="ja-JP" sz="2000" b="1" dirty="0">
                  <a:latin typeface="+mj-lt"/>
                  <a:ea typeface="+mj-ea"/>
                </a:rPr>
                <a:t>2</a:t>
              </a:r>
              <a:r>
                <a:rPr lang="en-US" altLang="ja-JP" sz="2000" b="1" i="1" dirty="0">
                  <a:latin typeface="+mj-lt"/>
                  <a:ea typeface="+mj-ea"/>
                </a:rPr>
                <a:t>x</a:t>
              </a:r>
              <a:r>
                <a:rPr lang="en-US" altLang="ja-JP" sz="2000" b="1" dirty="0">
                  <a:latin typeface="+mj-ea"/>
                  <a:ea typeface="+mj-ea"/>
                </a:rPr>
                <a:t>-</a:t>
              </a:r>
              <a:r>
                <a:rPr lang="en-US" altLang="ja-JP" sz="2000" b="1" dirty="0">
                  <a:latin typeface="+mj-lt"/>
                  <a:ea typeface="+mj-ea"/>
                </a:rPr>
                <a:t>2</a:t>
              </a:r>
              <a:endParaRPr lang="zh-CN" altLang="en-US" sz="2000" dirty="0"/>
            </a:p>
          </p:txBody>
        </p:sp>
        <p:sp>
          <p:nvSpPr>
            <p:cNvPr id="33" name="文本框 32"/>
            <p:cNvSpPr txBox="1"/>
            <p:nvPr/>
          </p:nvSpPr>
          <p:spPr>
            <a:xfrm>
              <a:off x="6876256" y="1923678"/>
              <a:ext cx="1368152" cy="400110"/>
            </a:xfrm>
            <a:prstGeom prst="rect">
              <a:avLst/>
            </a:prstGeom>
            <a:noFill/>
          </p:spPr>
          <p:txBody>
            <a:bodyPr wrap="square">
              <a:spAutoFit/>
            </a:bodyPr>
            <a:lstStyle/>
            <a:p>
              <a:r>
                <a:rPr lang="en-US" altLang="ja-JP" sz="2000" b="1" i="1" dirty="0">
                  <a:latin typeface="+mj-lt"/>
                  <a:ea typeface="+mj-ea"/>
                </a:rPr>
                <a:t>y</a:t>
              </a:r>
              <a:r>
                <a:rPr lang="en-US" altLang="ja-JP" sz="2000" b="1" baseline="-25000" dirty="0">
                  <a:latin typeface="+mj-lt"/>
                  <a:ea typeface="+mj-ea"/>
                </a:rPr>
                <a:t>2</a:t>
              </a:r>
              <a:r>
                <a:rPr lang="en-US" altLang="ja-JP" sz="2000" b="1" dirty="0">
                  <a:latin typeface="+mj-lt"/>
                  <a:ea typeface="+mj-ea"/>
                </a:rPr>
                <a:t>=3</a:t>
              </a:r>
              <a:r>
                <a:rPr lang="en-US" altLang="ja-JP" sz="2000" b="1" i="1" dirty="0">
                  <a:latin typeface="+mj-lt"/>
                  <a:ea typeface="+mj-ea"/>
                </a:rPr>
                <a:t>x</a:t>
              </a:r>
              <a:r>
                <a:rPr lang="en-US" altLang="ja-JP" sz="2000" b="1" dirty="0">
                  <a:latin typeface="+mj-ea"/>
                  <a:ea typeface="+mj-ea"/>
                </a:rPr>
                <a:t>+</a:t>
              </a:r>
              <a:r>
                <a:rPr lang="en-US" altLang="ja-JP" sz="2000" b="1" dirty="0">
                  <a:latin typeface="+mj-lt"/>
                  <a:ea typeface="+mj-ea"/>
                </a:rPr>
                <a:t>3</a:t>
              </a:r>
              <a:endParaRPr lang="zh-CN" altLang="en-US" sz="2000" dirty="0"/>
            </a:p>
          </p:txBody>
        </p:sp>
      </p:grpSp>
      <p:sp>
        <p:nvSpPr>
          <p:cNvPr id="12" name="文本框 11"/>
          <p:cNvSpPr txBox="1"/>
          <p:nvPr/>
        </p:nvSpPr>
        <p:spPr>
          <a:xfrm>
            <a:off x="1259632" y="4354160"/>
            <a:ext cx="2952328" cy="461665"/>
          </a:xfrm>
          <a:prstGeom prst="rect">
            <a:avLst/>
          </a:prstGeom>
          <a:noFill/>
        </p:spPr>
        <p:txBody>
          <a:bodyPr wrap="square" rtlCol="0">
            <a:spAutoFit/>
          </a:bodyPr>
          <a:lstStyle/>
          <a:p>
            <a:r>
              <a:rPr lang="zh-CN" altLang="en-US" sz="2400" b="1" dirty="0">
                <a:solidFill>
                  <a:srgbClr val="FF0000"/>
                </a:solidFill>
              </a:rPr>
              <a:t>当</a:t>
            </a:r>
            <a:r>
              <a:rPr lang="en-US" altLang="zh-CN" sz="2400" b="1" i="1" dirty="0">
                <a:solidFill>
                  <a:srgbClr val="FF0000"/>
                </a:solidFill>
              </a:rPr>
              <a:t>x</a:t>
            </a:r>
            <a:r>
              <a:rPr lang="zh-CN" altLang="en-US" sz="2400" b="1" dirty="0">
                <a:solidFill>
                  <a:srgbClr val="FF0000"/>
                </a:solidFill>
              </a:rPr>
              <a:t>＞</a:t>
            </a:r>
            <a:r>
              <a:rPr lang="en-US" altLang="zh-CN" sz="2400" b="1" dirty="0">
                <a:solidFill>
                  <a:srgbClr val="FF0000"/>
                </a:solidFill>
                <a:latin typeface="+mn-ea"/>
              </a:rPr>
              <a:t>-</a:t>
            </a:r>
            <a:r>
              <a:rPr lang="en-US" altLang="zh-CN" sz="2400" b="1" dirty="0">
                <a:solidFill>
                  <a:srgbClr val="FF0000"/>
                </a:solidFill>
              </a:rPr>
              <a:t>1</a:t>
            </a:r>
            <a:r>
              <a:rPr lang="zh-CN" altLang="en-US" sz="2400" b="1" dirty="0">
                <a:solidFill>
                  <a:srgbClr val="FF0000"/>
                </a:solidFill>
              </a:rPr>
              <a:t>时，</a:t>
            </a:r>
            <a:r>
              <a:rPr lang="en-US" altLang="zh-CN" sz="2400" b="1" i="1" dirty="0">
                <a:solidFill>
                  <a:srgbClr val="FF0000"/>
                </a:solidFill>
              </a:rPr>
              <a:t>y</a:t>
            </a:r>
            <a:r>
              <a:rPr lang="en-US" altLang="zh-CN" sz="2400" b="1" baseline="-25000" dirty="0">
                <a:solidFill>
                  <a:srgbClr val="FF0000"/>
                </a:solidFill>
                <a:latin typeface="+mj-lt"/>
                <a:ea typeface="+mj-ea"/>
              </a:rPr>
              <a:t>1</a:t>
            </a:r>
            <a:r>
              <a:rPr lang="zh-CN" altLang="en-US" sz="2400" b="1" dirty="0">
                <a:solidFill>
                  <a:srgbClr val="FF0000"/>
                </a:solidFill>
              </a:rPr>
              <a:t>＜</a:t>
            </a:r>
            <a:r>
              <a:rPr lang="en-US" altLang="zh-CN" sz="2400" b="1" i="1" dirty="0">
                <a:solidFill>
                  <a:srgbClr val="FF0000"/>
                </a:solidFill>
              </a:rPr>
              <a:t>y</a:t>
            </a:r>
            <a:r>
              <a:rPr lang="en-US" altLang="zh-CN" sz="2400" b="1" baseline="-25000" dirty="0">
                <a:solidFill>
                  <a:srgbClr val="FF0000"/>
                </a:solidFill>
              </a:rPr>
              <a:t>2</a:t>
            </a:r>
            <a:endParaRPr lang="zh-CN" altLang="en-US" sz="2400" b="1" baseline="-25000" dirty="0">
              <a:solidFill>
                <a:srgbClr val="FF0000"/>
              </a:solidFill>
            </a:endParaRPr>
          </a:p>
        </p:txBody>
      </p:sp>
      <p:sp>
        <p:nvSpPr>
          <p:cNvPr id="36" name="文本框 35"/>
          <p:cNvSpPr txBox="1"/>
          <p:nvPr/>
        </p:nvSpPr>
        <p:spPr>
          <a:xfrm>
            <a:off x="5645879" y="1923678"/>
            <a:ext cx="1422184" cy="461665"/>
          </a:xfrm>
          <a:prstGeom prst="rect">
            <a:avLst/>
          </a:prstGeom>
          <a:noFill/>
          <a:ln>
            <a:solidFill>
              <a:srgbClr val="FF33CC"/>
            </a:solidFill>
          </a:ln>
        </p:spPr>
        <p:txBody>
          <a:bodyPr wrap="none" rtlCol="0">
            <a:spAutoFit/>
          </a:bodyPr>
          <a:lstStyle/>
          <a:p>
            <a:r>
              <a:rPr lang="zh-CN" altLang="en-US" sz="2400" b="1" dirty="0">
                <a:solidFill>
                  <a:srgbClr val="0033CC"/>
                </a:solidFill>
              </a:rPr>
              <a:t>列不等式</a:t>
            </a:r>
            <a:endParaRPr lang="zh-CN" altLang="en-US" sz="2400" b="1" dirty="0">
              <a:solidFill>
                <a:srgbClr val="0033CC"/>
              </a:solidFill>
            </a:endParaRPr>
          </a:p>
        </p:txBody>
      </p:sp>
      <p:sp>
        <p:nvSpPr>
          <p:cNvPr id="38" name="文本框 37"/>
          <p:cNvSpPr txBox="1"/>
          <p:nvPr/>
        </p:nvSpPr>
        <p:spPr>
          <a:xfrm>
            <a:off x="6013556" y="2752820"/>
            <a:ext cx="2088232" cy="461665"/>
          </a:xfrm>
          <a:prstGeom prst="rect">
            <a:avLst/>
          </a:prstGeom>
          <a:noFill/>
        </p:spPr>
        <p:txBody>
          <a:bodyPr wrap="square">
            <a:spAutoFit/>
          </a:bodyPr>
          <a:lstStyle/>
          <a:p>
            <a:r>
              <a:rPr lang="en-US" altLang="ja-JP" sz="2400" b="1" dirty="0">
                <a:solidFill>
                  <a:srgbClr val="FF0000"/>
                </a:solidFill>
                <a:latin typeface="+mj-ea"/>
                <a:ea typeface="+mj-ea"/>
              </a:rPr>
              <a:t>-</a:t>
            </a:r>
            <a:r>
              <a:rPr lang="en-US" altLang="ja-JP" sz="2400" b="1" dirty="0">
                <a:solidFill>
                  <a:srgbClr val="FF0000"/>
                </a:solidFill>
                <a:latin typeface="+mj-lt"/>
                <a:ea typeface="+mj-ea"/>
              </a:rPr>
              <a:t>2</a:t>
            </a:r>
            <a:r>
              <a:rPr lang="en-US" altLang="ja-JP" sz="2400" b="1" i="1" dirty="0">
                <a:solidFill>
                  <a:srgbClr val="FF0000"/>
                </a:solidFill>
                <a:latin typeface="+mj-lt"/>
                <a:ea typeface="+mj-ea"/>
              </a:rPr>
              <a:t>x</a:t>
            </a:r>
            <a:r>
              <a:rPr lang="en-US" altLang="ja-JP" sz="2400" b="1" dirty="0">
                <a:solidFill>
                  <a:srgbClr val="FF0000"/>
                </a:solidFill>
                <a:latin typeface="+mj-ea"/>
                <a:ea typeface="+mj-ea"/>
              </a:rPr>
              <a:t>-</a:t>
            </a:r>
            <a:r>
              <a:rPr lang="en-US" altLang="ja-JP" sz="2400" b="1" dirty="0">
                <a:solidFill>
                  <a:srgbClr val="FF0000"/>
                </a:solidFill>
                <a:latin typeface="+mj-lt"/>
                <a:ea typeface="+mj-ea"/>
              </a:rPr>
              <a:t>2</a:t>
            </a:r>
            <a:r>
              <a:rPr lang="zh-CN" altLang="en-US" sz="2400" b="1" dirty="0">
                <a:solidFill>
                  <a:srgbClr val="FF0000"/>
                </a:solidFill>
                <a:latin typeface="+mj-lt"/>
                <a:ea typeface="+mj-ea"/>
              </a:rPr>
              <a:t>＜</a:t>
            </a:r>
            <a:r>
              <a:rPr lang="en-US" altLang="ja-JP" sz="2400" b="1" i="1" dirty="0">
                <a:solidFill>
                  <a:srgbClr val="FF0000"/>
                </a:solidFill>
                <a:latin typeface="+mj-lt"/>
                <a:ea typeface="+mj-ea"/>
              </a:rPr>
              <a:t> </a:t>
            </a:r>
            <a:r>
              <a:rPr lang="en-US" altLang="ja-JP" sz="2400" b="1" dirty="0">
                <a:solidFill>
                  <a:srgbClr val="FF0000"/>
                </a:solidFill>
                <a:latin typeface="+mj-lt"/>
                <a:ea typeface="+mj-ea"/>
              </a:rPr>
              <a:t>3</a:t>
            </a:r>
            <a:r>
              <a:rPr lang="en-US" altLang="ja-JP" sz="2400" b="1" i="1" dirty="0">
                <a:solidFill>
                  <a:srgbClr val="FF0000"/>
                </a:solidFill>
                <a:latin typeface="+mj-lt"/>
                <a:ea typeface="+mj-ea"/>
              </a:rPr>
              <a:t>х</a:t>
            </a:r>
            <a:r>
              <a:rPr lang="en-US" altLang="ja-JP" sz="2400" b="1" dirty="0">
                <a:solidFill>
                  <a:srgbClr val="FF0000"/>
                </a:solidFill>
                <a:latin typeface="+mj-ea"/>
                <a:ea typeface="+mj-ea"/>
              </a:rPr>
              <a:t>+</a:t>
            </a:r>
            <a:r>
              <a:rPr lang="en-US" altLang="ja-JP" sz="2400" b="1" dirty="0">
                <a:solidFill>
                  <a:srgbClr val="FF0000"/>
                </a:solidFill>
                <a:latin typeface="+mj-lt"/>
                <a:ea typeface="+mj-ea"/>
              </a:rPr>
              <a:t>3</a:t>
            </a:r>
            <a:endParaRPr lang="zh-CN" altLang="en-US" sz="2400" dirty="0">
              <a:solidFill>
                <a:srgbClr val="FF0000"/>
              </a:solidFill>
            </a:endParaRPr>
          </a:p>
        </p:txBody>
      </p:sp>
      <p:sp>
        <p:nvSpPr>
          <p:cNvPr id="39" name="文本框 38"/>
          <p:cNvSpPr txBox="1"/>
          <p:nvPr/>
        </p:nvSpPr>
        <p:spPr>
          <a:xfrm>
            <a:off x="5726170" y="3518027"/>
            <a:ext cx="2663003" cy="461665"/>
          </a:xfrm>
          <a:prstGeom prst="rect">
            <a:avLst/>
          </a:prstGeom>
          <a:noFill/>
        </p:spPr>
        <p:txBody>
          <a:bodyPr wrap="square">
            <a:spAutoFit/>
          </a:bodyPr>
          <a:lstStyle/>
          <a:p>
            <a:r>
              <a:rPr lang="zh-CN" altLang="en-US" sz="2400" b="1" dirty="0">
                <a:solidFill>
                  <a:srgbClr val="FF0000"/>
                </a:solidFill>
              </a:rPr>
              <a:t>解不等式得</a:t>
            </a:r>
            <a:r>
              <a:rPr lang="en-US" altLang="ja-JP" sz="2400" b="1" i="1" dirty="0">
                <a:solidFill>
                  <a:srgbClr val="FF0000"/>
                </a:solidFill>
              </a:rPr>
              <a:t>x</a:t>
            </a:r>
            <a:r>
              <a:rPr lang="zh-CN" altLang="en-US" sz="2400" b="1" dirty="0">
                <a:solidFill>
                  <a:srgbClr val="FF0000"/>
                </a:solidFill>
              </a:rPr>
              <a:t>＞</a:t>
            </a:r>
            <a:r>
              <a:rPr lang="en-US" altLang="ja-JP" sz="2400" b="1" dirty="0">
                <a:solidFill>
                  <a:srgbClr val="FF0000"/>
                </a:solidFill>
                <a:latin typeface="+mn-ea"/>
              </a:rPr>
              <a:t>-</a:t>
            </a:r>
            <a:r>
              <a:rPr lang="en-US" altLang="ja-JP" sz="2400" b="1" dirty="0">
                <a:solidFill>
                  <a:srgbClr val="FF0000"/>
                </a:solidFill>
              </a:rPr>
              <a:t>1</a:t>
            </a:r>
            <a:endParaRPr lang="zh-CN"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Effect transition="in" filter="fade">
                                      <p:cBhvr>
                                        <p:cTn id="27" dur="500"/>
                                        <p:tgtEl>
                                          <p:spTgt spid="3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animEffect transition="in" filter="fade">
                                      <p:cBhvr>
                                        <p:cTn id="32" dur="500"/>
                                        <p:tgtEl>
                                          <p:spTgt spid="38"/>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fill="hold"/>
                                        <p:tgtEl>
                                          <p:spTgt spid="39"/>
                                        </p:tgtEl>
                                        <p:attrNameLst>
                                          <p:attrName>ppt_x</p:attrName>
                                        </p:attrNameLst>
                                      </p:cBhvr>
                                      <p:tavLst>
                                        <p:tav tm="0">
                                          <p:val>
                                            <p:strVal val="#ppt_x"/>
                                          </p:val>
                                        </p:tav>
                                        <p:tav tm="100000">
                                          <p:val>
                                            <p:strVal val="#ppt_x"/>
                                          </p:val>
                                        </p:tav>
                                      </p:tavLst>
                                    </p:anim>
                                    <p:anim calcmode="lin" valueType="num">
                                      <p:cBhvr additive="base">
                                        <p:cTn id="3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p:bldP spid="36" grpId="0" animBg="1"/>
      <p:bldP spid="38" grpId="0"/>
      <p:bldP spid="39"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784163" y="179348"/>
            <a:ext cx="1620957" cy="523220"/>
          </a:xfrm>
          <a:prstGeom prst="rect">
            <a:avLst/>
          </a:prstGeom>
          <a:noFill/>
        </p:spPr>
        <p:txBody>
          <a:bodyPr wrap="none" rtlCol="0">
            <a:spAutoFit/>
          </a:bodyPr>
          <a:lstStyle/>
          <a:p>
            <a:r>
              <a:rPr lang="zh-CN" altLang="en-US" sz="2800" b="1" dirty="0">
                <a:latin typeface="华文中宋" panose="02010600040101010101" pitchFamily="2" charset="-122"/>
                <a:ea typeface="华文中宋" panose="02010600040101010101" pitchFamily="2" charset="-122"/>
              </a:rPr>
              <a:t>进行新课</a:t>
            </a:r>
            <a:endParaRPr lang="zh-CN" altLang="en-US" sz="2800" b="1" dirty="0">
              <a:latin typeface="华文中宋" panose="02010600040101010101" pitchFamily="2" charset="-122"/>
              <a:ea typeface="华文中宋" panose="02010600040101010101" pitchFamily="2" charset="-122"/>
            </a:endParaRPr>
          </a:p>
        </p:txBody>
      </p:sp>
      <p:sp>
        <p:nvSpPr>
          <p:cNvPr id="92" name="矩形 91"/>
          <p:cNvSpPr/>
          <p:nvPr/>
        </p:nvSpPr>
        <p:spPr>
          <a:xfrm>
            <a:off x="407035" y="556260"/>
            <a:ext cx="8563610" cy="2675255"/>
          </a:xfrm>
          <a:prstGeom prst="rect">
            <a:avLst/>
          </a:prstGeom>
          <a:noFill/>
        </p:spPr>
        <p:txBody>
          <a:bodyPr wrap="square">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某学校为打造“书香校园”，准备购买一批图书，预算金额不超过</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2000</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元。甲书店的付款方式为：花</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20</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元办一张会员卡，所购图书的总价可打八折。乙书店的付款方式为：花</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200</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元办一张会员卡，所购图书的总价可打七折。你认为学校选哪个书店购书更合算？</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4" name="文本框 3"/>
          <p:cNvSpPr txBox="1"/>
          <p:nvPr/>
        </p:nvSpPr>
        <p:spPr>
          <a:xfrm>
            <a:off x="1331640" y="3256236"/>
            <a:ext cx="6953885" cy="521970"/>
          </a:xfrm>
          <a:prstGeom prst="rect">
            <a:avLst/>
          </a:prstGeom>
          <a:noFill/>
        </p:spPr>
        <p:txBody>
          <a:bodyPr wrap="none" rtlCol="0">
            <a:spAutoFit/>
          </a:bodyPr>
          <a:lstStyle/>
          <a:p>
            <a:r>
              <a:rPr lang="zh-CN" altLang="en-US" sz="2800" b="1" dirty="0">
                <a:solidFill>
                  <a:srgbClr val="FF0000"/>
                </a:solidFill>
              </a:rPr>
              <a:t>解：设图书原价为</a:t>
            </a:r>
            <a:r>
              <a:rPr lang="en-US" altLang="zh-CN" sz="2800" b="1" i="1" dirty="0">
                <a:solidFill>
                  <a:srgbClr val="FF0000"/>
                </a:solidFill>
              </a:rPr>
              <a:t>x</a:t>
            </a:r>
            <a:r>
              <a:rPr lang="zh-CN" altLang="en-US" sz="2800" b="1" dirty="0">
                <a:solidFill>
                  <a:srgbClr val="FF0000"/>
                </a:solidFill>
              </a:rPr>
              <a:t>元，购书总花费为</a:t>
            </a:r>
            <a:r>
              <a:rPr lang="en-US" altLang="zh-CN" sz="2800" b="1" i="1" dirty="0">
                <a:solidFill>
                  <a:srgbClr val="FF0000"/>
                </a:solidFill>
              </a:rPr>
              <a:t>y</a:t>
            </a:r>
            <a:r>
              <a:rPr lang="zh-CN" altLang="en-US" sz="2800" b="1" dirty="0">
                <a:solidFill>
                  <a:srgbClr val="FF0000"/>
                </a:solidFill>
              </a:rPr>
              <a:t>元。</a:t>
            </a:r>
            <a:endParaRPr lang="zh-CN" altLang="en-US" sz="2800" b="1" dirty="0">
              <a:solidFill>
                <a:srgbClr val="FF0000"/>
              </a:solidFill>
            </a:endParaRPr>
          </a:p>
        </p:txBody>
      </p:sp>
      <p:sp>
        <p:nvSpPr>
          <p:cNvPr id="55" name="文本框 54"/>
          <p:cNvSpPr txBox="1"/>
          <p:nvPr/>
        </p:nvSpPr>
        <p:spPr>
          <a:xfrm>
            <a:off x="2393834" y="3885159"/>
            <a:ext cx="3386455" cy="521970"/>
          </a:xfrm>
          <a:prstGeom prst="rect">
            <a:avLst/>
          </a:prstGeom>
          <a:noFill/>
        </p:spPr>
        <p:txBody>
          <a:bodyPr wrap="none" rtlCol="0">
            <a:spAutoFit/>
          </a:bodyPr>
          <a:lstStyle/>
          <a:p>
            <a:r>
              <a:rPr lang="zh-CN" altLang="en-US" sz="2800" b="1" dirty="0">
                <a:solidFill>
                  <a:srgbClr val="FF0000"/>
                </a:solidFill>
              </a:rPr>
              <a:t>甲书店：</a:t>
            </a:r>
            <a:r>
              <a:rPr lang="en-US" altLang="zh-CN" sz="2800" b="1" i="1" dirty="0">
                <a:solidFill>
                  <a:srgbClr val="FF0000"/>
                </a:solidFill>
              </a:rPr>
              <a:t>y</a:t>
            </a:r>
            <a:r>
              <a:rPr lang="zh-CN" altLang="en-US" sz="2800" b="1" baseline="-25000" dirty="0">
                <a:solidFill>
                  <a:srgbClr val="FF0000"/>
                </a:solidFill>
              </a:rPr>
              <a:t>甲</a:t>
            </a:r>
            <a:r>
              <a:rPr lang="en-US" altLang="zh-CN" sz="2800" b="1" dirty="0">
                <a:solidFill>
                  <a:srgbClr val="FF0000"/>
                </a:solidFill>
              </a:rPr>
              <a:t>=0.8</a:t>
            </a:r>
            <a:r>
              <a:rPr lang="en-US" altLang="zh-CN" sz="2800" b="1" i="1" dirty="0">
                <a:solidFill>
                  <a:srgbClr val="FF0000"/>
                </a:solidFill>
              </a:rPr>
              <a:t>x</a:t>
            </a:r>
            <a:r>
              <a:rPr lang="en-US" altLang="zh-CN" sz="2800" b="1" dirty="0">
                <a:solidFill>
                  <a:srgbClr val="FF0000"/>
                </a:solidFill>
              </a:rPr>
              <a:t>+20</a:t>
            </a:r>
            <a:endParaRPr lang="en-US" altLang="zh-CN" sz="2800" b="1" dirty="0">
              <a:solidFill>
                <a:srgbClr val="FF0000"/>
              </a:solidFill>
            </a:endParaRPr>
          </a:p>
        </p:txBody>
      </p:sp>
      <p:sp>
        <p:nvSpPr>
          <p:cNvPr id="56" name="文本框 55"/>
          <p:cNvSpPr txBox="1"/>
          <p:nvPr/>
        </p:nvSpPr>
        <p:spPr>
          <a:xfrm>
            <a:off x="2393833" y="4460855"/>
            <a:ext cx="3564255" cy="521970"/>
          </a:xfrm>
          <a:prstGeom prst="rect">
            <a:avLst/>
          </a:prstGeom>
          <a:noFill/>
        </p:spPr>
        <p:txBody>
          <a:bodyPr wrap="none" rtlCol="0">
            <a:spAutoFit/>
          </a:bodyPr>
          <a:lstStyle/>
          <a:p>
            <a:r>
              <a:rPr lang="zh-CN" altLang="en-US" sz="2800" b="1" dirty="0">
                <a:solidFill>
                  <a:srgbClr val="FF0000"/>
                </a:solidFill>
              </a:rPr>
              <a:t>乙书店：</a:t>
            </a:r>
            <a:r>
              <a:rPr lang="en-US" altLang="zh-CN" sz="2800" b="1" i="1" dirty="0">
                <a:solidFill>
                  <a:srgbClr val="FF0000"/>
                </a:solidFill>
              </a:rPr>
              <a:t>y</a:t>
            </a:r>
            <a:r>
              <a:rPr lang="zh-CN" altLang="en-US" sz="2800" b="1" baseline="-25000" dirty="0">
                <a:solidFill>
                  <a:srgbClr val="FF0000"/>
                </a:solidFill>
              </a:rPr>
              <a:t>乙</a:t>
            </a:r>
            <a:r>
              <a:rPr lang="en-US" altLang="zh-CN" sz="2800" b="1" dirty="0">
                <a:solidFill>
                  <a:srgbClr val="FF0000"/>
                </a:solidFill>
              </a:rPr>
              <a:t>=0.7</a:t>
            </a:r>
            <a:r>
              <a:rPr lang="en-US" altLang="zh-CN" sz="2800" b="1" i="1" dirty="0">
                <a:solidFill>
                  <a:srgbClr val="FF0000"/>
                </a:solidFill>
              </a:rPr>
              <a:t>x</a:t>
            </a:r>
            <a:r>
              <a:rPr lang="en-US" altLang="zh-CN" sz="2800" b="1" dirty="0">
                <a:solidFill>
                  <a:srgbClr val="FF0000"/>
                </a:solidFill>
              </a:rPr>
              <a:t>+200</a:t>
            </a:r>
            <a:endParaRPr lang="en-US" altLang="zh-CN" sz="2800" b="1" dirty="0">
              <a:solidFill>
                <a:srgbClr val="FF0000"/>
              </a:solidFill>
            </a:endParaRPr>
          </a:p>
        </p:txBody>
      </p:sp>
      <p:sp>
        <p:nvSpPr>
          <p:cNvPr id="12" name="矩形: 圆角 11"/>
          <p:cNvSpPr/>
          <p:nvPr/>
        </p:nvSpPr>
        <p:spPr>
          <a:xfrm>
            <a:off x="7974330" y="1162685"/>
            <a:ext cx="770890" cy="451485"/>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圆角 65"/>
          <p:cNvSpPr/>
          <p:nvPr/>
        </p:nvSpPr>
        <p:spPr>
          <a:xfrm>
            <a:off x="6189980" y="1672590"/>
            <a:ext cx="798195" cy="451485"/>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圆角 66"/>
          <p:cNvSpPr/>
          <p:nvPr/>
        </p:nvSpPr>
        <p:spPr>
          <a:xfrm>
            <a:off x="2931160" y="2182495"/>
            <a:ext cx="986790" cy="451485"/>
          </a:xfrm>
          <a:prstGeom prst="roundRect">
            <a:avLst/>
          </a:prstGeom>
          <a:noFill/>
          <a:ln>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圆角 67"/>
          <p:cNvSpPr/>
          <p:nvPr/>
        </p:nvSpPr>
        <p:spPr>
          <a:xfrm>
            <a:off x="1542415" y="2692400"/>
            <a:ext cx="782955" cy="451485"/>
          </a:xfrm>
          <a:prstGeom prst="roundRect">
            <a:avLst/>
          </a:prstGeom>
          <a:noFill/>
          <a:ln>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wipe(down)">
                                      <p:cBhvr>
                                        <p:cTn id="15" dur="500"/>
                                        <p:tgtEl>
                                          <p:spTgt spid="6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wipe(down)">
                                      <p:cBhvr>
                                        <p:cTn id="20" dur="500"/>
                                        <p:tgtEl>
                                          <p:spTgt spid="5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67"/>
                                        </p:tgtEl>
                                        <p:attrNameLst>
                                          <p:attrName>style.visibility</p:attrName>
                                        </p:attrNameLst>
                                      </p:cBhvr>
                                      <p:to>
                                        <p:strVal val="visible"/>
                                      </p:to>
                                    </p:set>
                                    <p:animEffect transition="in" filter="wipe(down)">
                                      <p:cBhvr>
                                        <p:cTn id="25" dur="500"/>
                                        <p:tgtEl>
                                          <p:spTgt spid="67"/>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wipe(down)">
                                      <p:cBhvr>
                                        <p:cTn id="28" dur="500"/>
                                        <p:tgtEl>
                                          <p:spTgt spid="6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down)">
                                      <p:cBhvr>
                                        <p:cTn id="3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5" grpId="0"/>
      <p:bldP spid="56" grpId="0"/>
      <p:bldP spid="12" grpId="0" bldLvl="0" animBg="1"/>
      <p:bldP spid="66" grpId="0" bldLvl="0" animBg="1"/>
      <p:bldP spid="67" grpId="0" bldLvl="0" animBg="1"/>
      <p:bldP spid="68"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4" name="直接连接符 33"/>
          <p:cNvCxnSpPr/>
          <p:nvPr/>
        </p:nvCxnSpPr>
        <p:spPr>
          <a:xfrm flipH="1">
            <a:off x="5574632" y="1534657"/>
            <a:ext cx="2759687" cy="2208803"/>
          </a:xfrm>
          <a:prstGeom prst="line">
            <a:avLst/>
          </a:prstGeom>
          <a:ln w="19050">
            <a:solidFill>
              <a:srgbClr val="FF33CC"/>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5574632" y="1554192"/>
            <a:ext cx="2843374" cy="1983604"/>
          </a:xfrm>
          <a:prstGeom prst="line">
            <a:avLst/>
          </a:prstGeom>
          <a:ln w="19050">
            <a:solidFill>
              <a:srgbClr val="0066FF"/>
            </a:solidFill>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a:off x="7483183" y="2157948"/>
            <a:ext cx="72008" cy="72008"/>
          </a:xfrm>
          <a:prstGeom prst="ellipse">
            <a:avLst/>
          </a:prstGeom>
          <a:solidFill>
            <a:srgbClr val="00B050"/>
          </a:solidFill>
          <a:ln>
            <a:solidFill>
              <a:srgbClr val="00B05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a:off x="5021951" y="771848"/>
            <a:ext cx="3859119" cy="3320460"/>
            <a:chOff x="3947311" y="711576"/>
            <a:chExt cx="3859119" cy="3320460"/>
          </a:xfrm>
        </p:grpSpPr>
        <p:grpSp>
          <p:nvGrpSpPr>
            <p:cNvPr id="4" name="组合 3"/>
            <p:cNvGrpSpPr/>
            <p:nvPr/>
          </p:nvGrpSpPr>
          <p:grpSpPr>
            <a:xfrm>
              <a:off x="4201993" y="711576"/>
              <a:ext cx="3604437" cy="3234719"/>
              <a:chOff x="9084" y="5354"/>
              <a:chExt cx="6922" cy="6212"/>
            </a:xfrm>
          </p:grpSpPr>
          <p:cxnSp>
            <p:nvCxnSpPr>
              <p:cNvPr id="28" name="直接箭头连接符 27"/>
              <p:cNvCxnSpPr/>
              <p:nvPr/>
            </p:nvCxnSpPr>
            <p:spPr>
              <a:xfrm>
                <a:off x="9666" y="11116"/>
                <a:ext cx="5843"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H="1" flipV="1">
                <a:off x="9668" y="6054"/>
                <a:ext cx="0" cy="505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9084" y="10936"/>
                <a:ext cx="654" cy="630"/>
              </a:xfrm>
              <a:prstGeom prst="rect">
                <a:avLst/>
              </a:prstGeom>
              <a:noFill/>
            </p:spPr>
            <p:txBody>
              <a:bodyPr wrap="square" rtlCol="0">
                <a:spAutoFit/>
              </a:bodyPr>
              <a:lstStyle/>
              <a:p>
                <a:r>
                  <a:rPr lang="en-US" altLang="zh-CN" sz="2000" b="1" i="1" dirty="0">
                    <a:latin typeface="Times New Roman" panose="02020603050405020304" pitchFamily="18" charset="0"/>
                  </a:rPr>
                  <a:t>O</a:t>
                </a:r>
                <a:endParaRPr lang="en-US" altLang="zh-CN" sz="2000" b="1" i="1" dirty="0">
                  <a:latin typeface="Times New Roman" panose="02020603050405020304" pitchFamily="18" charset="0"/>
                </a:endParaRPr>
              </a:p>
            </p:txBody>
          </p:sp>
          <p:sp>
            <p:nvSpPr>
              <p:cNvPr id="31" name="文本框 30"/>
              <p:cNvSpPr txBox="1"/>
              <p:nvPr/>
            </p:nvSpPr>
            <p:spPr>
              <a:xfrm>
                <a:off x="15352" y="10614"/>
                <a:ext cx="654" cy="727"/>
              </a:xfrm>
              <a:prstGeom prst="rect">
                <a:avLst/>
              </a:prstGeom>
              <a:noFill/>
            </p:spPr>
            <p:txBody>
              <a:bodyPr wrap="square" rtlCol="0">
                <a:spAutoFit/>
              </a:bodyPr>
              <a:lstStyle/>
              <a:p>
                <a:r>
                  <a:rPr lang="en-US" altLang="zh-CN" sz="2400" b="1" i="1" dirty="0">
                    <a:latin typeface="Times New Roman" panose="02020603050405020304" pitchFamily="18" charset="0"/>
                  </a:rPr>
                  <a:t>x</a:t>
                </a:r>
                <a:endParaRPr lang="en-US" altLang="zh-CN" sz="2400" b="1" i="1" dirty="0">
                  <a:latin typeface="Times New Roman" panose="02020603050405020304" pitchFamily="18" charset="0"/>
                </a:endParaRPr>
              </a:p>
            </p:txBody>
          </p:sp>
          <p:sp>
            <p:nvSpPr>
              <p:cNvPr id="32" name="文本框 31"/>
              <p:cNvSpPr txBox="1"/>
              <p:nvPr/>
            </p:nvSpPr>
            <p:spPr>
              <a:xfrm>
                <a:off x="9329" y="5354"/>
                <a:ext cx="654" cy="727"/>
              </a:xfrm>
              <a:prstGeom prst="rect">
                <a:avLst/>
              </a:prstGeom>
              <a:noFill/>
            </p:spPr>
            <p:txBody>
              <a:bodyPr wrap="square" rtlCol="0">
                <a:spAutoFit/>
              </a:bodyPr>
              <a:lstStyle/>
              <a:p>
                <a:r>
                  <a:rPr lang="en-US" altLang="zh-CN" sz="2400" b="1" i="1" dirty="0">
                    <a:latin typeface="Times New Roman" panose="02020603050405020304" pitchFamily="18" charset="0"/>
                  </a:rPr>
                  <a:t>y</a:t>
                </a:r>
                <a:endParaRPr lang="en-US" altLang="zh-CN" sz="2400" b="1" i="1" dirty="0">
                  <a:latin typeface="Times New Roman" panose="02020603050405020304" pitchFamily="18" charset="0"/>
                </a:endParaRPr>
              </a:p>
            </p:txBody>
          </p:sp>
        </p:grpSp>
        <p:cxnSp>
          <p:nvCxnSpPr>
            <p:cNvPr id="51" name="直接连接符 50"/>
            <p:cNvCxnSpPr/>
            <p:nvPr/>
          </p:nvCxnSpPr>
          <p:spPr>
            <a:xfrm>
              <a:off x="5042149" y="3645573"/>
              <a:ext cx="0" cy="7200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580112" y="3639965"/>
              <a:ext cx="0" cy="7200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6118075" y="3640707"/>
              <a:ext cx="0" cy="7200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6656038" y="3641449"/>
              <a:ext cx="0" cy="7200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5400000">
              <a:off x="4535996" y="3130860"/>
              <a:ext cx="0" cy="7200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5400000">
              <a:off x="4542346" y="2597097"/>
              <a:ext cx="0" cy="7200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5400000">
              <a:off x="4545521" y="2060159"/>
              <a:ext cx="0" cy="7200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5400000">
              <a:off x="4545521" y="1520046"/>
              <a:ext cx="0" cy="7200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a:off x="4802628" y="3693482"/>
              <a:ext cx="492443" cy="338554"/>
            </a:xfrm>
            <a:prstGeom prst="rect">
              <a:avLst/>
            </a:prstGeom>
            <a:noFill/>
          </p:spPr>
          <p:txBody>
            <a:bodyPr wrap="none" rtlCol="0">
              <a:spAutoFit/>
            </a:bodyPr>
            <a:lstStyle/>
            <a:p>
              <a:r>
                <a:rPr lang="en-US" altLang="zh-CN" sz="1600" b="1" dirty="0"/>
                <a:t>500</a:t>
              </a:r>
              <a:endParaRPr lang="zh-CN" altLang="en-US" sz="1600" b="1" dirty="0"/>
            </a:p>
          </p:txBody>
        </p:sp>
        <p:sp>
          <p:nvSpPr>
            <p:cNvPr id="66" name="文本框 65"/>
            <p:cNvSpPr txBox="1"/>
            <p:nvPr/>
          </p:nvSpPr>
          <p:spPr>
            <a:xfrm>
              <a:off x="5281671" y="3693482"/>
              <a:ext cx="595035" cy="338554"/>
            </a:xfrm>
            <a:prstGeom prst="rect">
              <a:avLst/>
            </a:prstGeom>
            <a:noFill/>
          </p:spPr>
          <p:txBody>
            <a:bodyPr wrap="none" rtlCol="0">
              <a:spAutoFit/>
            </a:bodyPr>
            <a:lstStyle/>
            <a:p>
              <a:r>
                <a:rPr lang="en-US" altLang="zh-CN" sz="1600" b="1" dirty="0"/>
                <a:t>1000</a:t>
              </a:r>
              <a:endParaRPr lang="zh-CN" altLang="en-US" sz="1600" b="1" dirty="0"/>
            </a:p>
          </p:txBody>
        </p:sp>
        <p:sp>
          <p:nvSpPr>
            <p:cNvPr id="67" name="文本框 66"/>
            <p:cNvSpPr txBox="1"/>
            <p:nvPr/>
          </p:nvSpPr>
          <p:spPr>
            <a:xfrm>
              <a:off x="5818709" y="3683188"/>
              <a:ext cx="595035" cy="338554"/>
            </a:xfrm>
            <a:prstGeom prst="rect">
              <a:avLst/>
            </a:prstGeom>
            <a:noFill/>
          </p:spPr>
          <p:txBody>
            <a:bodyPr wrap="none" rtlCol="0">
              <a:spAutoFit/>
            </a:bodyPr>
            <a:lstStyle/>
            <a:p>
              <a:r>
                <a:rPr lang="en-US" altLang="zh-CN" sz="1600" b="1" dirty="0"/>
                <a:t>1500</a:t>
              </a:r>
              <a:endParaRPr lang="zh-CN" altLang="en-US" sz="1600" b="1" dirty="0"/>
            </a:p>
          </p:txBody>
        </p:sp>
        <p:sp>
          <p:nvSpPr>
            <p:cNvPr id="68" name="文本框 67"/>
            <p:cNvSpPr txBox="1"/>
            <p:nvPr/>
          </p:nvSpPr>
          <p:spPr>
            <a:xfrm>
              <a:off x="6373729" y="3669051"/>
              <a:ext cx="595035" cy="338554"/>
            </a:xfrm>
            <a:prstGeom prst="rect">
              <a:avLst/>
            </a:prstGeom>
            <a:noFill/>
          </p:spPr>
          <p:txBody>
            <a:bodyPr wrap="none" rtlCol="0">
              <a:spAutoFit/>
            </a:bodyPr>
            <a:lstStyle/>
            <a:p>
              <a:r>
                <a:rPr lang="en-US" altLang="zh-CN" sz="1600" b="1" dirty="0"/>
                <a:t>2000</a:t>
              </a:r>
              <a:endParaRPr lang="zh-CN" altLang="en-US" sz="1600" b="1" dirty="0"/>
            </a:p>
          </p:txBody>
        </p:sp>
        <p:sp>
          <p:nvSpPr>
            <p:cNvPr id="69" name="文本框 68"/>
            <p:cNvSpPr txBox="1"/>
            <p:nvPr/>
          </p:nvSpPr>
          <p:spPr>
            <a:xfrm>
              <a:off x="3947311" y="1374107"/>
              <a:ext cx="595035" cy="338554"/>
            </a:xfrm>
            <a:prstGeom prst="rect">
              <a:avLst/>
            </a:prstGeom>
            <a:noFill/>
          </p:spPr>
          <p:txBody>
            <a:bodyPr wrap="none" rtlCol="0">
              <a:spAutoFit/>
            </a:bodyPr>
            <a:lstStyle/>
            <a:p>
              <a:r>
                <a:rPr lang="en-US" altLang="zh-CN" sz="1600" b="1" dirty="0"/>
                <a:t>2000</a:t>
              </a:r>
              <a:endParaRPr lang="zh-CN" altLang="en-US" sz="1600" b="1" dirty="0"/>
            </a:p>
          </p:txBody>
        </p:sp>
        <p:sp>
          <p:nvSpPr>
            <p:cNvPr id="70" name="文本框 69"/>
            <p:cNvSpPr txBox="1"/>
            <p:nvPr/>
          </p:nvSpPr>
          <p:spPr>
            <a:xfrm>
              <a:off x="3971675" y="1941099"/>
              <a:ext cx="595035" cy="338554"/>
            </a:xfrm>
            <a:prstGeom prst="rect">
              <a:avLst/>
            </a:prstGeom>
            <a:noFill/>
          </p:spPr>
          <p:txBody>
            <a:bodyPr wrap="none" rtlCol="0">
              <a:spAutoFit/>
            </a:bodyPr>
            <a:lstStyle/>
            <a:p>
              <a:r>
                <a:rPr lang="en-US" altLang="zh-CN" sz="1600" b="1" dirty="0"/>
                <a:t>1500</a:t>
              </a:r>
              <a:endParaRPr lang="zh-CN" altLang="en-US" sz="1600" b="1" dirty="0"/>
            </a:p>
          </p:txBody>
        </p:sp>
        <p:sp>
          <p:nvSpPr>
            <p:cNvPr id="71" name="文本框 70"/>
            <p:cNvSpPr txBox="1"/>
            <p:nvPr/>
          </p:nvSpPr>
          <p:spPr>
            <a:xfrm>
              <a:off x="3956617" y="2448290"/>
              <a:ext cx="595035" cy="338554"/>
            </a:xfrm>
            <a:prstGeom prst="rect">
              <a:avLst/>
            </a:prstGeom>
            <a:noFill/>
          </p:spPr>
          <p:txBody>
            <a:bodyPr wrap="none" rtlCol="0">
              <a:spAutoFit/>
            </a:bodyPr>
            <a:lstStyle/>
            <a:p>
              <a:r>
                <a:rPr lang="en-US" altLang="zh-CN" sz="1600" b="1" dirty="0"/>
                <a:t>1000</a:t>
              </a:r>
              <a:endParaRPr lang="zh-CN" altLang="en-US" sz="1600" b="1" dirty="0"/>
            </a:p>
          </p:txBody>
        </p:sp>
        <p:sp>
          <p:nvSpPr>
            <p:cNvPr id="72" name="文本框 71"/>
            <p:cNvSpPr txBox="1"/>
            <p:nvPr/>
          </p:nvSpPr>
          <p:spPr>
            <a:xfrm>
              <a:off x="4074267" y="2989726"/>
              <a:ext cx="492443" cy="338554"/>
            </a:xfrm>
            <a:prstGeom prst="rect">
              <a:avLst/>
            </a:prstGeom>
            <a:noFill/>
          </p:spPr>
          <p:txBody>
            <a:bodyPr wrap="none" rtlCol="0">
              <a:spAutoFit/>
            </a:bodyPr>
            <a:lstStyle/>
            <a:p>
              <a:r>
                <a:rPr lang="en-US" altLang="zh-CN" sz="1600" b="1" dirty="0"/>
                <a:t>500</a:t>
              </a:r>
              <a:endParaRPr lang="zh-CN" altLang="en-US" sz="1600" b="1" dirty="0"/>
            </a:p>
          </p:txBody>
        </p:sp>
      </p:grpSp>
      <p:sp>
        <p:nvSpPr>
          <p:cNvPr id="80" name="文本框 79"/>
          <p:cNvSpPr txBox="1"/>
          <p:nvPr/>
        </p:nvSpPr>
        <p:spPr>
          <a:xfrm>
            <a:off x="6553463" y="1701713"/>
            <a:ext cx="1319592" cy="369332"/>
          </a:xfrm>
          <a:prstGeom prst="rect">
            <a:avLst/>
          </a:prstGeom>
          <a:noFill/>
        </p:spPr>
        <p:txBody>
          <a:bodyPr wrap="none" rtlCol="0">
            <a:spAutoFit/>
          </a:bodyPr>
          <a:lstStyle/>
          <a:p>
            <a:r>
              <a:rPr lang="en-US" altLang="zh-CN" b="1" dirty="0">
                <a:solidFill>
                  <a:srgbClr val="FF0000"/>
                </a:solidFill>
              </a:rPr>
              <a:t>(1800,1460)</a:t>
            </a:r>
            <a:endParaRPr lang="zh-CN" altLang="en-US" b="1" dirty="0">
              <a:solidFill>
                <a:srgbClr val="FF0000"/>
              </a:solidFill>
            </a:endParaRPr>
          </a:p>
        </p:txBody>
      </p:sp>
      <p:sp>
        <p:nvSpPr>
          <p:cNvPr id="81" name="文本框 80"/>
          <p:cNvSpPr txBox="1"/>
          <p:nvPr/>
        </p:nvSpPr>
        <p:spPr>
          <a:xfrm>
            <a:off x="6155512" y="3074838"/>
            <a:ext cx="1467068" cy="400110"/>
          </a:xfrm>
          <a:prstGeom prst="rect">
            <a:avLst/>
          </a:prstGeom>
          <a:noFill/>
        </p:spPr>
        <p:txBody>
          <a:bodyPr wrap="none" rtlCol="0">
            <a:spAutoFit/>
          </a:bodyPr>
          <a:lstStyle/>
          <a:p>
            <a:r>
              <a:rPr lang="en-US" altLang="zh-CN" sz="2000" b="1" i="1" dirty="0">
                <a:solidFill>
                  <a:srgbClr val="FF33CC"/>
                </a:solidFill>
              </a:rPr>
              <a:t>y</a:t>
            </a:r>
            <a:r>
              <a:rPr lang="zh-CN" altLang="en-US" sz="2000" b="1" baseline="-25000" dirty="0">
                <a:solidFill>
                  <a:srgbClr val="FF33CC"/>
                </a:solidFill>
              </a:rPr>
              <a:t>甲</a:t>
            </a:r>
            <a:r>
              <a:rPr lang="en-US" altLang="zh-CN" sz="2000" b="1" dirty="0">
                <a:solidFill>
                  <a:srgbClr val="FF33CC"/>
                </a:solidFill>
              </a:rPr>
              <a:t>=0.8</a:t>
            </a:r>
            <a:r>
              <a:rPr lang="en-US" altLang="zh-CN" sz="2000" b="1" i="1" dirty="0">
                <a:solidFill>
                  <a:srgbClr val="FF33CC"/>
                </a:solidFill>
              </a:rPr>
              <a:t>x</a:t>
            </a:r>
            <a:r>
              <a:rPr lang="en-US" altLang="zh-CN" sz="2000" b="1" dirty="0">
                <a:solidFill>
                  <a:srgbClr val="FF33CC"/>
                </a:solidFill>
              </a:rPr>
              <a:t>+20</a:t>
            </a:r>
            <a:endParaRPr lang="zh-CN" altLang="en-US" sz="2000" b="1" dirty="0">
              <a:solidFill>
                <a:srgbClr val="FF33CC"/>
              </a:solidFill>
            </a:endParaRPr>
          </a:p>
        </p:txBody>
      </p:sp>
      <p:sp>
        <p:nvSpPr>
          <p:cNvPr id="82" name="文本框 81"/>
          <p:cNvSpPr txBox="1"/>
          <p:nvPr/>
        </p:nvSpPr>
        <p:spPr>
          <a:xfrm>
            <a:off x="5690979" y="2131786"/>
            <a:ext cx="1595309" cy="400110"/>
          </a:xfrm>
          <a:prstGeom prst="rect">
            <a:avLst/>
          </a:prstGeom>
          <a:noFill/>
        </p:spPr>
        <p:txBody>
          <a:bodyPr wrap="none" rtlCol="0">
            <a:spAutoFit/>
          </a:bodyPr>
          <a:lstStyle/>
          <a:p>
            <a:r>
              <a:rPr lang="en-US" altLang="zh-CN" sz="2000" b="1" i="1" dirty="0">
                <a:solidFill>
                  <a:srgbClr val="0066FF"/>
                </a:solidFill>
              </a:rPr>
              <a:t>y</a:t>
            </a:r>
            <a:r>
              <a:rPr lang="zh-CN" altLang="en-US" sz="2000" b="1" baseline="-25000" dirty="0">
                <a:solidFill>
                  <a:srgbClr val="0066FF"/>
                </a:solidFill>
              </a:rPr>
              <a:t>乙</a:t>
            </a:r>
            <a:r>
              <a:rPr lang="en-US" altLang="zh-CN" sz="2000" b="1" dirty="0">
                <a:solidFill>
                  <a:srgbClr val="0066FF"/>
                </a:solidFill>
              </a:rPr>
              <a:t>=0.7</a:t>
            </a:r>
            <a:r>
              <a:rPr lang="en-US" altLang="zh-CN" sz="2000" b="1" i="1" dirty="0">
                <a:solidFill>
                  <a:srgbClr val="0066FF"/>
                </a:solidFill>
              </a:rPr>
              <a:t>x</a:t>
            </a:r>
            <a:r>
              <a:rPr lang="en-US" altLang="zh-CN" sz="2000" b="1" dirty="0">
                <a:solidFill>
                  <a:srgbClr val="0066FF"/>
                </a:solidFill>
              </a:rPr>
              <a:t>+200</a:t>
            </a:r>
            <a:endParaRPr lang="zh-CN" altLang="en-US" sz="2000" b="1" dirty="0">
              <a:solidFill>
                <a:srgbClr val="0066FF"/>
              </a:solidFill>
            </a:endParaRPr>
          </a:p>
        </p:txBody>
      </p:sp>
      <p:sp>
        <p:nvSpPr>
          <p:cNvPr id="83" name="文本框 82"/>
          <p:cNvSpPr txBox="1"/>
          <p:nvPr/>
        </p:nvSpPr>
        <p:spPr>
          <a:xfrm>
            <a:off x="530406" y="373118"/>
            <a:ext cx="4231276" cy="2265941"/>
          </a:xfrm>
          <a:prstGeom prst="rect">
            <a:avLst/>
          </a:prstGeom>
          <a:noFill/>
        </p:spPr>
        <p:txBody>
          <a:bodyPr wrap="square" rtlCol="0">
            <a:spAutoFit/>
          </a:bodyPr>
          <a:lstStyle/>
          <a:p>
            <a:pPr>
              <a:lnSpc>
                <a:spcPct val="120000"/>
              </a:lnSpc>
            </a:pPr>
            <a:r>
              <a:rPr lang="zh-CN" altLang="en-US" sz="2400" b="1" dirty="0">
                <a:solidFill>
                  <a:srgbClr val="FF0000"/>
                </a:solidFill>
              </a:rPr>
              <a:t>由图象可得，</a:t>
            </a:r>
            <a:endParaRPr lang="en-US" altLang="zh-CN" sz="2400" b="1" dirty="0">
              <a:solidFill>
                <a:srgbClr val="FF0000"/>
              </a:solidFill>
            </a:endParaRPr>
          </a:p>
          <a:p>
            <a:pPr>
              <a:lnSpc>
                <a:spcPct val="120000"/>
              </a:lnSpc>
            </a:pPr>
            <a:r>
              <a:rPr lang="zh-CN" altLang="en-US" sz="2400" b="1" dirty="0">
                <a:solidFill>
                  <a:srgbClr val="0033CC"/>
                </a:solidFill>
              </a:rPr>
              <a:t>当图书原价 </a:t>
            </a:r>
            <a:r>
              <a:rPr lang="en-US" altLang="zh-CN" sz="2400" b="1" i="1" dirty="0">
                <a:solidFill>
                  <a:srgbClr val="0033CC"/>
                </a:solidFill>
              </a:rPr>
              <a:t>x </a:t>
            </a:r>
            <a:r>
              <a:rPr lang="zh-CN" altLang="en-US" sz="2400" b="1" dirty="0">
                <a:solidFill>
                  <a:srgbClr val="0033CC"/>
                </a:solidFill>
              </a:rPr>
              <a:t>为</a:t>
            </a:r>
            <a:r>
              <a:rPr lang="en-US" altLang="zh-CN" sz="2400" b="1" dirty="0">
                <a:solidFill>
                  <a:srgbClr val="0033CC"/>
                </a:solidFill>
              </a:rPr>
              <a:t>1800</a:t>
            </a:r>
            <a:r>
              <a:rPr lang="zh-CN" altLang="en-US" sz="2400" b="1" dirty="0">
                <a:solidFill>
                  <a:srgbClr val="0033CC"/>
                </a:solidFill>
              </a:rPr>
              <a:t>元时，两家书店总花费 </a:t>
            </a:r>
            <a:r>
              <a:rPr lang="en-US" altLang="zh-CN" sz="2400" b="1" i="1" dirty="0">
                <a:solidFill>
                  <a:srgbClr val="0033CC"/>
                </a:solidFill>
              </a:rPr>
              <a:t>y</a:t>
            </a:r>
            <a:r>
              <a:rPr lang="en-US" altLang="zh-CN" sz="2400" b="1" dirty="0">
                <a:solidFill>
                  <a:srgbClr val="0033CC"/>
                </a:solidFill>
              </a:rPr>
              <a:t> </a:t>
            </a:r>
            <a:r>
              <a:rPr lang="zh-CN" altLang="en-US" sz="2400" b="1" dirty="0">
                <a:solidFill>
                  <a:srgbClr val="0033CC"/>
                </a:solidFill>
              </a:rPr>
              <a:t>都是</a:t>
            </a:r>
            <a:r>
              <a:rPr lang="en-US" altLang="zh-CN" sz="2400" b="1" dirty="0">
                <a:solidFill>
                  <a:srgbClr val="0033CC"/>
                </a:solidFill>
              </a:rPr>
              <a:t>1460</a:t>
            </a:r>
            <a:r>
              <a:rPr lang="zh-CN" altLang="en-US" sz="2400" b="1" dirty="0">
                <a:solidFill>
                  <a:srgbClr val="0033CC"/>
                </a:solidFill>
              </a:rPr>
              <a:t>元。</a:t>
            </a:r>
            <a:endParaRPr lang="en-US" altLang="zh-CN" sz="2400" b="1" dirty="0">
              <a:solidFill>
                <a:srgbClr val="0033CC"/>
              </a:solidFill>
            </a:endParaRPr>
          </a:p>
          <a:p>
            <a:pPr>
              <a:lnSpc>
                <a:spcPct val="120000"/>
              </a:lnSpc>
            </a:pPr>
            <a:r>
              <a:rPr lang="zh-CN" altLang="en-US" sz="2400" b="1" dirty="0">
                <a:solidFill>
                  <a:srgbClr val="FF0000"/>
                </a:solidFill>
              </a:rPr>
              <a:t>当 </a:t>
            </a:r>
            <a:r>
              <a:rPr lang="en-US" altLang="zh-CN" sz="2400" b="1" dirty="0">
                <a:solidFill>
                  <a:srgbClr val="FF0000"/>
                </a:solidFill>
              </a:rPr>
              <a:t>0</a:t>
            </a:r>
            <a:r>
              <a:rPr lang="zh-CN" altLang="en-US" sz="2400" b="1" dirty="0">
                <a:solidFill>
                  <a:srgbClr val="FF0000"/>
                </a:solidFill>
              </a:rPr>
              <a:t>＜</a:t>
            </a:r>
            <a:r>
              <a:rPr lang="en-US" altLang="zh-CN" sz="2400" b="1" i="1" dirty="0">
                <a:solidFill>
                  <a:srgbClr val="FF0000"/>
                </a:solidFill>
              </a:rPr>
              <a:t>x</a:t>
            </a:r>
            <a:r>
              <a:rPr lang="zh-CN" altLang="en-US" sz="2400" b="1" dirty="0">
                <a:solidFill>
                  <a:srgbClr val="FF0000"/>
                </a:solidFill>
              </a:rPr>
              <a:t>＜</a:t>
            </a:r>
            <a:r>
              <a:rPr lang="en-US" altLang="zh-CN" sz="2400" b="1" dirty="0">
                <a:solidFill>
                  <a:srgbClr val="FF0000"/>
                </a:solidFill>
              </a:rPr>
              <a:t>1800 </a:t>
            </a:r>
            <a:r>
              <a:rPr lang="zh-CN" altLang="en-US" sz="2400" b="1" dirty="0">
                <a:solidFill>
                  <a:srgbClr val="FF0000"/>
                </a:solidFill>
              </a:rPr>
              <a:t>时，</a:t>
            </a:r>
            <a:r>
              <a:rPr lang="en-US" altLang="zh-CN" sz="2400" b="1" i="1" dirty="0">
                <a:solidFill>
                  <a:srgbClr val="FF0000"/>
                </a:solidFill>
              </a:rPr>
              <a:t>y</a:t>
            </a:r>
            <a:r>
              <a:rPr lang="zh-CN" altLang="en-US" sz="2400" b="1" baseline="-25000" dirty="0">
                <a:solidFill>
                  <a:srgbClr val="FF0000"/>
                </a:solidFill>
              </a:rPr>
              <a:t>甲</a:t>
            </a:r>
            <a:r>
              <a:rPr lang="zh-CN" altLang="en-US" sz="2400" b="1" dirty="0">
                <a:solidFill>
                  <a:srgbClr val="FF0000"/>
                </a:solidFill>
              </a:rPr>
              <a:t>＜</a:t>
            </a:r>
            <a:r>
              <a:rPr lang="en-US" altLang="zh-CN" sz="2400" b="1" i="1" dirty="0">
                <a:solidFill>
                  <a:srgbClr val="FF0000"/>
                </a:solidFill>
              </a:rPr>
              <a:t>y</a:t>
            </a:r>
            <a:r>
              <a:rPr lang="zh-CN" altLang="en-US" sz="2400" b="1" baseline="-25000" dirty="0">
                <a:solidFill>
                  <a:srgbClr val="FF0000"/>
                </a:solidFill>
              </a:rPr>
              <a:t>乙</a:t>
            </a:r>
            <a:r>
              <a:rPr lang="zh-CN" altLang="en-US" sz="2400" b="1" dirty="0">
                <a:solidFill>
                  <a:srgbClr val="FF0000"/>
                </a:solidFill>
              </a:rPr>
              <a:t>；</a:t>
            </a:r>
            <a:endParaRPr lang="zh-CN" altLang="en-US" sz="2400" b="1" dirty="0">
              <a:solidFill>
                <a:srgbClr val="FF0000"/>
              </a:solidFill>
            </a:endParaRPr>
          </a:p>
          <a:p>
            <a:pPr>
              <a:lnSpc>
                <a:spcPct val="120000"/>
              </a:lnSpc>
            </a:pPr>
            <a:r>
              <a:rPr lang="zh-CN" altLang="en-US" sz="2400" b="1" dirty="0">
                <a:solidFill>
                  <a:srgbClr val="FF0000"/>
                </a:solidFill>
              </a:rPr>
              <a:t>当 </a:t>
            </a:r>
            <a:r>
              <a:rPr lang="en-US" altLang="zh-CN" sz="2400" b="1" i="1" dirty="0">
                <a:solidFill>
                  <a:srgbClr val="FF0000"/>
                </a:solidFill>
              </a:rPr>
              <a:t>x</a:t>
            </a:r>
            <a:r>
              <a:rPr lang="zh-CN" altLang="en-US" sz="2400" b="1" dirty="0">
                <a:solidFill>
                  <a:srgbClr val="FF0000"/>
                </a:solidFill>
              </a:rPr>
              <a:t>＞</a:t>
            </a:r>
            <a:r>
              <a:rPr lang="en-US" altLang="zh-CN" sz="2400" b="1" dirty="0">
                <a:solidFill>
                  <a:srgbClr val="FF0000"/>
                </a:solidFill>
              </a:rPr>
              <a:t>1800 </a:t>
            </a:r>
            <a:r>
              <a:rPr lang="zh-CN" altLang="en-US" sz="2400" b="1" dirty="0">
                <a:solidFill>
                  <a:srgbClr val="FF0000"/>
                </a:solidFill>
              </a:rPr>
              <a:t>时，</a:t>
            </a:r>
            <a:r>
              <a:rPr lang="en-US" altLang="zh-CN" sz="2400" b="1" i="1" dirty="0">
                <a:solidFill>
                  <a:srgbClr val="FF0000"/>
                </a:solidFill>
              </a:rPr>
              <a:t>y</a:t>
            </a:r>
            <a:r>
              <a:rPr lang="zh-CN" altLang="en-US" sz="2400" b="1" baseline="-25000" dirty="0">
                <a:solidFill>
                  <a:srgbClr val="FF0000"/>
                </a:solidFill>
              </a:rPr>
              <a:t>甲</a:t>
            </a:r>
            <a:r>
              <a:rPr lang="zh-CN" altLang="en-US" sz="2400" b="1" dirty="0">
                <a:solidFill>
                  <a:srgbClr val="FF0000"/>
                </a:solidFill>
              </a:rPr>
              <a:t>＞</a:t>
            </a:r>
            <a:r>
              <a:rPr lang="en-US" altLang="zh-CN" sz="2400" b="1" i="1" dirty="0">
                <a:solidFill>
                  <a:srgbClr val="FF0000"/>
                </a:solidFill>
              </a:rPr>
              <a:t>y</a:t>
            </a:r>
            <a:r>
              <a:rPr lang="zh-CN" altLang="en-US" sz="2400" b="1" baseline="-25000" dirty="0">
                <a:solidFill>
                  <a:srgbClr val="FF0000"/>
                </a:solidFill>
              </a:rPr>
              <a:t>乙</a:t>
            </a:r>
            <a:r>
              <a:rPr lang="zh-CN" altLang="en-US" sz="2400" b="1" dirty="0">
                <a:solidFill>
                  <a:srgbClr val="FF0000"/>
                </a:solidFill>
              </a:rPr>
              <a:t>。</a:t>
            </a:r>
            <a:endParaRPr lang="zh-CN" altLang="en-US" sz="2400" b="1" dirty="0">
              <a:solidFill>
                <a:srgbClr val="FF0000"/>
              </a:solidFill>
            </a:endParaRPr>
          </a:p>
        </p:txBody>
      </p:sp>
      <p:sp>
        <p:nvSpPr>
          <p:cNvPr id="84" name="文本框 83"/>
          <p:cNvSpPr txBox="1"/>
          <p:nvPr/>
        </p:nvSpPr>
        <p:spPr>
          <a:xfrm>
            <a:off x="531287" y="2848023"/>
            <a:ext cx="4529405" cy="1379545"/>
          </a:xfrm>
          <a:prstGeom prst="rect">
            <a:avLst/>
          </a:prstGeom>
          <a:noFill/>
        </p:spPr>
        <p:txBody>
          <a:bodyPr wrap="square" rtlCol="0">
            <a:spAutoFit/>
          </a:bodyPr>
          <a:lstStyle/>
          <a:p>
            <a:pPr>
              <a:lnSpc>
                <a:spcPct val="120000"/>
              </a:lnSpc>
            </a:pPr>
            <a:r>
              <a:rPr lang="zh-CN" altLang="en-US" sz="2400" b="1" dirty="0">
                <a:solidFill>
                  <a:srgbClr val="FF0000"/>
                </a:solidFill>
              </a:rPr>
              <a:t>当</a:t>
            </a:r>
            <a:r>
              <a:rPr lang="en-US" altLang="zh-CN" sz="2400" b="1" i="1" dirty="0">
                <a:solidFill>
                  <a:srgbClr val="FF0000"/>
                </a:solidFill>
              </a:rPr>
              <a:t>y</a:t>
            </a:r>
            <a:r>
              <a:rPr lang="en-US" altLang="zh-CN" sz="2400" b="1" dirty="0">
                <a:solidFill>
                  <a:srgbClr val="FF0000"/>
                </a:solidFill>
              </a:rPr>
              <a:t>=2000</a:t>
            </a:r>
            <a:r>
              <a:rPr lang="zh-CN" altLang="en-US" sz="2400" b="1" dirty="0">
                <a:solidFill>
                  <a:srgbClr val="FF0000"/>
                </a:solidFill>
              </a:rPr>
              <a:t>时，</a:t>
            </a:r>
            <a:r>
              <a:rPr lang="en-US" altLang="zh-CN" sz="2400" b="1" i="1" dirty="0">
                <a:solidFill>
                  <a:srgbClr val="FF0000"/>
                </a:solidFill>
              </a:rPr>
              <a:t>x</a:t>
            </a:r>
            <a:r>
              <a:rPr lang="zh-CN" altLang="en-US" sz="2400" b="1" baseline="-25000" dirty="0">
                <a:solidFill>
                  <a:srgbClr val="FF0000"/>
                </a:solidFill>
              </a:rPr>
              <a:t>甲</a:t>
            </a:r>
            <a:r>
              <a:rPr lang="zh-CN" altLang="en-US" sz="2400" b="1" dirty="0">
                <a:solidFill>
                  <a:srgbClr val="FF0000"/>
                </a:solidFill>
              </a:rPr>
              <a:t>＜</a:t>
            </a:r>
            <a:r>
              <a:rPr lang="en-US" altLang="zh-CN" sz="2400" b="1" i="1" dirty="0">
                <a:solidFill>
                  <a:srgbClr val="FF0000"/>
                </a:solidFill>
              </a:rPr>
              <a:t>x</a:t>
            </a:r>
            <a:r>
              <a:rPr lang="zh-CN" altLang="en-US" sz="2400" b="1" baseline="-25000" dirty="0">
                <a:solidFill>
                  <a:srgbClr val="FF0000"/>
                </a:solidFill>
              </a:rPr>
              <a:t>乙</a:t>
            </a:r>
            <a:r>
              <a:rPr lang="zh-CN" altLang="en-US" sz="2400" b="1" dirty="0">
                <a:solidFill>
                  <a:srgbClr val="FF0000"/>
                </a:solidFill>
              </a:rPr>
              <a:t>，即相同预算下乙书店能买到更贵的图书。</a:t>
            </a:r>
            <a:endParaRPr lang="en-US" altLang="zh-CN" sz="2400" b="1" dirty="0">
              <a:solidFill>
                <a:srgbClr val="FF0000"/>
              </a:solidFill>
            </a:endParaRPr>
          </a:p>
          <a:p>
            <a:pPr>
              <a:lnSpc>
                <a:spcPct val="120000"/>
              </a:lnSpc>
            </a:pPr>
            <a:r>
              <a:rPr lang="zh-CN" altLang="en-US" sz="2400" b="1" dirty="0">
                <a:solidFill>
                  <a:srgbClr val="FF0000"/>
                </a:solidFill>
              </a:rPr>
              <a:t>因此学校选乙书店购书更合算。</a:t>
            </a:r>
            <a:endParaRPr lang="zh-CN" altLang="en-US" sz="2400" b="1" dirty="0">
              <a:solidFill>
                <a:srgbClr val="FF0000"/>
              </a:solidFill>
            </a:endParaRPr>
          </a:p>
        </p:txBody>
      </p:sp>
      <p:cxnSp>
        <p:nvCxnSpPr>
          <p:cNvPr id="92" name="直接连接符 91"/>
          <p:cNvCxnSpPr/>
          <p:nvPr/>
        </p:nvCxnSpPr>
        <p:spPr>
          <a:xfrm>
            <a:off x="5597717" y="1616322"/>
            <a:ext cx="2736602" cy="0"/>
          </a:xfrm>
          <a:prstGeom prst="line">
            <a:avLst/>
          </a:prstGeom>
          <a:ln w="127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8220626" y="1613181"/>
            <a:ext cx="0" cy="2155937"/>
          </a:xfrm>
          <a:prstGeom prst="line">
            <a:avLst/>
          </a:prstGeom>
          <a:ln w="127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8334319" y="1613181"/>
            <a:ext cx="0" cy="2140573"/>
          </a:xfrm>
          <a:prstGeom prst="line">
            <a:avLst/>
          </a:prstGeom>
          <a:ln w="127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108" name="文本框 107"/>
          <p:cNvSpPr txBox="1"/>
          <p:nvPr/>
        </p:nvSpPr>
        <p:spPr>
          <a:xfrm>
            <a:off x="7890833" y="3630643"/>
            <a:ext cx="595035" cy="461665"/>
          </a:xfrm>
          <a:prstGeom prst="rect">
            <a:avLst/>
          </a:prstGeom>
          <a:noFill/>
        </p:spPr>
        <p:txBody>
          <a:bodyPr wrap="square">
            <a:spAutoFit/>
          </a:bodyPr>
          <a:lstStyle/>
          <a:p>
            <a:r>
              <a:rPr lang="en-US" altLang="zh-CN" sz="2400" b="1" i="1" dirty="0">
                <a:solidFill>
                  <a:srgbClr val="FF33CC"/>
                </a:solidFill>
              </a:rPr>
              <a:t>x</a:t>
            </a:r>
            <a:r>
              <a:rPr lang="zh-CN" altLang="en-US" sz="2400" b="1" baseline="-25000" dirty="0">
                <a:solidFill>
                  <a:srgbClr val="FF33CC"/>
                </a:solidFill>
              </a:rPr>
              <a:t>甲</a:t>
            </a:r>
            <a:endParaRPr lang="zh-CN" altLang="en-US" sz="2400" dirty="0">
              <a:solidFill>
                <a:srgbClr val="FF33CC"/>
              </a:solidFill>
            </a:endParaRPr>
          </a:p>
        </p:txBody>
      </p:sp>
      <p:sp>
        <p:nvSpPr>
          <p:cNvPr id="109" name="文本框 108"/>
          <p:cNvSpPr txBox="1"/>
          <p:nvPr/>
        </p:nvSpPr>
        <p:spPr>
          <a:xfrm>
            <a:off x="8289353" y="3642003"/>
            <a:ext cx="553305" cy="461665"/>
          </a:xfrm>
          <a:prstGeom prst="rect">
            <a:avLst/>
          </a:prstGeom>
          <a:noFill/>
        </p:spPr>
        <p:txBody>
          <a:bodyPr wrap="square">
            <a:spAutoFit/>
          </a:bodyPr>
          <a:lstStyle/>
          <a:p>
            <a:r>
              <a:rPr lang="en-US" altLang="zh-CN" sz="2400" b="1" i="1" dirty="0">
                <a:solidFill>
                  <a:srgbClr val="0066FF"/>
                </a:solidFill>
              </a:rPr>
              <a:t>x</a:t>
            </a:r>
            <a:r>
              <a:rPr lang="zh-CN" altLang="en-US" sz="2400" b="1" baseline="-25000" dirty="0">
                <a:solidFill>
                  <a:srgbClr val="0066FF"/>
                </a:solidFill>
              </a:rPr>
              <a:t>乙</a:t>
            </a:r>
            <a:endParaRPr lang="zh-CN" altLang="en-US" sz="2400" dirty="0">
              <a:solidFill>
                <a:srgbClr val="0066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3">
                                            <p:txEl>
                                              <p:pRg st="2" end="2"/>
                                            </p:txEl>
                                          </p:spTgt>
                                        </p:tgtEl>
                                        <p:attrNameLst>
                                          <p:attrName>style.visibility</p:attrName>
                                        </p:attrNameLst>
                                      </p:cBhvr>
                                      <p:to>
                                        <p:strVal val="visible"/>
                                      </p:to>
                                    </p:set>
                                    <p:animEffect transition="in" filter="wipe(down)">
                                      <p:cBhvr>
                                        <p:cTn id="7" dur="500"/>
                                        <p:tgtEl>
                                          <p:spTgt spid="8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3">
                                            <p:txEl>
                                              <p:pRg st="3" end="3"/>
                                            </p:txEl>
                                          </p:spTgt>
                                        </p:tgtEl>
                                        <p:attrNameLst>
                                          <p:attrName>style.visibility</p:attrName>
                                        </p:attrNameLst>
                                      </p:cBhvr>
                                      <p:to>
                                        <p:strVal val="visible"/>
                                      </p:to>
                                    </p:set>
                                    <p:animEffect transition="in" filter="wipe(down)">
                                      <p:cBhvr>
                                        <p:cTn id="12" dur="500"/>
                                        <p:tgtEl>
                                          <p:spTgt spid="8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2"/>
                                        </p:tgtEl>
                                        <p:attrNameLst>
                                          <p:attrName>style.visibility</p:attrName>
                                        </p:attrNameLst>
                                      </p:cBhvr>
                                      <p:to>
                                        <p:strVal val="visible"/>
                                      </p:to>
                                    </p:set>
                                    <p:animEffect transition="in" filter="wipe(left)">
                                      <p:cBhvr>
                                        <p:cTn id="17" dur="500"/>
                                        <p:tgtEl>
                                          <p:spTgt spid="92"/>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98"/>
                                        </p:tgtEl>
                                        <p:attrNameLst>
                                          <p:attrName>style.visibility</p:attrName>
                                        </p:attrNameLst>
                                      </p:cBhvr>
                                      <p:to>
                                        <p:strVal val="visible"/>
                                      </p:to>
                                    </p:set>
                                    <p:animEffect transition="in" filter="wipe(up)">
                                      <p:cBhvr>
                                        <p:cTn id="21" dur="500"/>
                                        <p:tgtEl>
                                          <p:spTgt spid="98"/>
                                        </p:tgtEl>
                                      </p:cBhvr>
                                    </p:animEffect>
                                  </p:childTnLst>
                                </p:cTn>
                              </p:par>
                              <p:par>
                                <p:cTn id="22" presetID="22" presetClass="entr" presetSubtype="1" fill="hold" nodeType="withEffect">
                                  <p:stCondLst>
                                    <p:cond delay="0"/>
                                  </p:stCondLst>
                                  <p:childTnLst>
                                    <p:set>
                                      <p:cBhvr>
                                        <p:cTn id="23" dur="1" fill="hold">
                                          <p:stCondLst>
                                            <p:cond delay="0"/>
                                          </p:stCondLst>
                                        </p:cTn>
                                        <p:tgtEl>
                                          <p:spTgt spid="100"/>
                                        </p:tgtEl>
                                        <p:attrNameLst>
                                          <p:attrName>style.visibility</p:attrName>
                                        </p:attrNameLst>
                                      </p:cBhvr>
                                      <p:to>
                                        <p:strVal val="visible"/>
                                      </p:to>
                                    </p:set>
                                    <p:animEffect transition="in" filter="wipe(up)">
                                      <p:cBhvr>
                                        <p:cTn id="24" dur="500"/>
                                        <p:tgtEl>
                                          <p:spTgt spid="100"/>
                                        </p:tgtEl>
                                      </p:cBhvr>
                                    </p:animEffect>
                                  </p:childTnLst>
                                </p:cTn>
                              </p:par>
                            </p:childTnLst>
                          </p:cTn>
                        </p:par>
                        <p:par>
                          <p:cTn id="25" fill="hold">
                            <p:stCondLst>
                              <p:cond delay="1000"/>
                            </p:stCondLst>
                            <p:childTnLst>
                              <p:par>
                                <p:cTn id="26" presetID="1" presetClass="entr" presetSubtype="0" fill="hold" grpId="0" nodeType="afterEffect">
                                  <p:stCondLst>
                                    <p:cond delay="0"/>
                                  </p:stCondLst>
                                  <p:childTnLst>
                                    <p:set>
                                      <p:cBhvr>
                                        <p:cTn id="27" dur="1" fill="hold">
                                          <p:stCondLst>
                                            <p:cond delay="0"/>
                                          </p:stCondLst>
                                        </p:cTn>
                                        <p:tgtEl>
                                          <p:spTgt spid="109"/>
                                        </p:tgtEl>
                                        <p:attrNameLst>
                                          <p:attrName>style.visibility</p:attrName>
                                        </p:attrNameLst>
                                      </p:cBhvr>
                                      <p:to>
                                        <p:strVal val="visible"/>
                                      </p:to>
                                    </p:set>
                                  </p:childTnLst>
                                </p:cTn>
                              </p:par>
                            </p:childTnLst>
                          </p:cTn>
                        </p:par>
                        <p:par>
                          <p:cTn id="28" fill="hold">
                            <p:stCondLst>
                              <p:cond delay="1000"/>
                            </p:stCondLst>
                            <p:childTnLst>
                              <p:par>
                                <p:cTn id="29" presetID="1" presetClass="entr" presetSubtype="0" fill="hold" grpId="0" nodeType="afterEffect">
                                  <p:stCondLst>
                                    <p:cond delay="0"/>
                                  </p:stCondLst>
                                  <p:childTnLst>
                                    <p:set>
                                      <p:cBhvr>
                                        <p:cTn id="30" dur="1" fill="hold">
                                          <p:stCondLst>
                                            <p:cond delay="0"/>
                                          </p:stCondLst>
                                        </p:cTn>
                                        <p:tgtEl>
                                          <p:spTgt spid="10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randombar(horizontal)">
                                      <p:cBhvr>
                                        <p:cTn id="35"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108" grpId="0"/>
      <p:bldP spid="10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 name="Rectangle 3"/>
          <p:cNvSpPr txBox="1">
            <a:spLocks noChangeArrowheads="1"/>
          </p:cNvSpPr>
          <p:nvPr/>
        </p:nvSpPr>
        <p:spPr bwMode="auto">
          <a:xfrm>
            <a:off x="683568" y="699542"/>
            <a:ext cx="7962354" cy="3384376"/>
          </a:xfrm>
          <a:prstGeom prst="rect">
            <a:avLst/>
          </a:prstGeom>
          <a:noFill/>
          <a:ln>
            <a:noFill/>
          </a:ln>
          <a:effectLst/>
        </p:spPr>
        <p:txBody>
          <a:bodyPr/>
          <a:lstStyle>
            <a:defPPr>
              <a:defRPr lang="zh-CN"/>
            </a:defPPr>
            <a:lvl1pPr eaLnBrk="1" hangingPunct="1">
              <a:spcBef>
                <a:spcPct val="20000"/>
              </a:spcBef>
              <a:defRPr sz="2400" b="1">
                <a:solidFill>
                  <a:schemeClr val="tx1">
                    <a:lumMod val="95000"/>
                    <a:lumOff val="5000"/>
                  </a:schemeClr>
                </a:solidFill>
                <a:latin typeface="+mj-lt"/>
                <a:ea typeface="微软雅黑" panose="020B0503020204020204" charset="-122"/>
              </a:defRPr>
            </a:lvl1pPr>
            <a:lvl6pPr eaLnBrk="0" fontAlgn="base" hangingPunct="0">
              <a:spcBef>
                <a:spcPct val="0"/>
              </a:spcBef>
              <a:spcAft>
                <a:spcPct val="0"/>
              </a:spcAft>
              <a:buClr>
                <a:srgbClr val="000000"/>
              </a:buClr>
              <a:buSzPct val="100000"/>
              <a:buFont typeface="Times New Roman" panose="02020603050405020304" pitchFamily="18" charset="0"/>
            </a:lvl6pPr>
            <a:lvl7pPr eaLnBrk="0" fontAlgn="base" hangingPunct="0">
              <a:spcBef>
                <a:spcPct val="0"/>
              </a:spcBef>
              <a:spcAft>
                <a:spcPct val="0"/>
              </a:spcAft>
              <a:buClr>
                <a:srgbClr val="000000"/>
              </a:buClr>
              <a:buSzPct val="100000"/>
              <a:buFont typeface="Times New Roman" panose="02020603050405020304" pitchFamily="18" charset="0"/>
            </a:lvl7pPr>
            <a:lvl8pPr eaLnBrk="0" fontAlgn="base" hangingPunct="0">
              <a:spcBef>
                <a:spcPct val="0"/>
              </a:spcBef>
              <a:spcAft>
                <a:spcPct val="0"/>
              </a:spcAft>
              <a:buClr>
                <a:srgbClr val="000000"/>
              </a:buClr>
              <a:buSzPct val="100000"/>
              <a:buFont typeface="Times New Roman" panose="02020603050405020304" pitchFamily="18" charset="0"/>
            </a:lvl8pPr>
            <a:lvl9pPr eaLnBrk="0" fontAlgn="base" hangingPunct="0">
              <a:spcBef>
                <a:spcPct val="0"/>
              </a:spcBef>
              <a:spcAft>
                <a:spcPct val="0"/>
              </a:spcAft>
              <a:buClr>
                <a:srgbClr val="000000"/>
              </a:buClr>
              <a:buSzPct val="100000"/>
              <a:buFont typeface="Times New Roman" panose="02020603050405020304" pitchFamily="18" charset="0"/>
            </a:lvl9pPr>
          </a:lstStyle>
          <a:p>
            <a:pPr>
              <a:lnSpc>
                <a:spcPct val="120000"/>
              </a:lnSpc>
              <a:defRPr/>
            </a:pPr>
            <a:r>
              <a:rPr lang="zh-CN" altLang="en-US" sz="2600" dirty="0">
                <a:solidFill>
                  <a:schemeClr val="bg1"/>
                </a:solidFill>
                <a:highlight>
                  <a:srgbClr val="0066FF"/>
                </a:highlight>
                <a:ea typeface="黑体" panose="02010609060101010101" pitchFamily="49" charset="-122"/>
              </a:rPr>
              <a:t>例</a:t>
            </a:r>
            <a:r>
              <a:rPr lang="en-US" altLang="zh-CN" sz="2600" dirty="0">
                <a:solidFill>
                  <a:srgbClr val="00B0F0"/>
                </a:solidFill>
                <a:ea typeface="黑体" panose="02010609060101010101" pitchFamily="49" charset="-122"/>
              </a:rPr>
              <a:t>  </a:t>
            </a:r>
            <a:r>
              <a:rPr lang="zh-CN" altLang="en-US" sz="2600" b="1" dirty="0">
                <a:solidFill>
                  <a:srgbClr val="000000"/>
                </a:solidFill>
                <a:latin typeface="Times New Roman" panose="02020603050405020304" pitchFamily="18" charset="0"/>
                <a:ea typeface="黑体" panose="02010609060101010101" pitchFamily="49" charset="-122"/>
              </a:rPr>
              <a:t>某单位计划在新年期间组织员工到某地旅游，参加旅游的人数估计最少有</a:t>
            </a:r>
            <a:r>
              <a:rPr lang="en-US" altLang="zh-CN" sz="2600" b="1" dirty="0">
                <a:solidFill>
                  <a:srgbClr val="000000"/>
                </a:solidFill>
                <a:latin typeface="Times New Roman" panose="02020603050405020304" pitchFamily="18" charset="0"/>
                <a:ea typeface="黑体" panose="02010609060101010101" pitchFamily="49" charset="-122"/>
              </a:rPr>
              <a:t>10</a:t>
            </a:r>
            <a:r>
              <a:rPr lang="zh-CN" altLang="en-US" sz="2600" b="1" dirty="0">
                <a:solidFill>
                  <a:srgbClr val="000000"/>
                </a:solidFill>
                <a:latin typeface="Times New Roman" panose="02020603050405020304" pitchFamily="18" charset="0"/>
                <a:ea typeface="黑体" panose="02010609060101010101" pitchFamily="49" charset="-122"/>
              </a:rPr>
              <a:t>人，最多不超过</a:t>
            </a:r>
            <a:r>
              <a:rPr lang="en-US" altLang="zh-CN" sz="2600" b="1" dirty="0">
                <a:solidFill>
                  <a:srgbClr val="000000"/>
                </a:solidFill>
                <a:latin typeface="Times New Roman" panose="02020603050405020304" pitchFamily="18" charset="0"/>
                <a:ea typeface="黑体" panose="02010609060101010101" pitchFamily="49" charset="-122"/>
              </a:rPr>
              <a:t>25</a:t>
            </a:r>
            <a:r>
              <a:rPr lang="zh-CN" altLang="en-US" sz="2600" b="1" dirty="0">
                <a:solidFill>
                  <a:srgbClr val="000000"/>
                </a:solidFill>
                <a:latin typeface="Times New Roman" panose="02020603050405020304" pitchFamily="18" charset="0"/>
                <a:ea typeface="黑体" panose="02010609060101010101" pitchFamily="49" charset="-122"/>
              </a:rPr>
              <a:t>人，甲、乙两家旅行社的服务质量相同，且报价都是每人</a:t>
            </a:r>
            <a:r>
              <a:rPr lang="en-US" altLang="zh-CN" sz="2600" b="1" dirty="0">
                <a:solidFill>
                  <a:srgbClr val="000000"/>
                </a:solidFill>
                <a:latin typeface="Times New Roman" panose="02020603050405020304" pitchFamily="18" charset="0"/>
                <a:ea typeface="黑体" panose="02010609060101010101" pitchFamily="49" charset="-122"/>
              </a:rPr>
              <a:t>200</a:t>
            </a:r>
            <a:r>
              <a:rPr lang="zh-CN" altLang="en-US" sz="2600" b="1" dirty="0">
                <a:solidFill>
                  <a:srgbClr val="000000"/>
                </a:solidFill>
                <a:latin typeface="Times New Roman" panose="02020603050405020304" pitchFamily="18" charset="0"/>
                <a:ea typeface="黑体" panose="02010609060101010101" pitchFamily="49" charset="-122"/>
              </a:rPr>
              <a:t>元。经过协商，甲旅行社表示可给予每位游客七五折优惠；乙旅行社表示可先免去一位游客的旅游费用，然后给予其余游客八折优惠。该单位选择哪一家旅行社支付的旅游费用较少？</a:t>
            </a:r>
            <a:endParaRPr lang="en-US" altLang="zh-CN" sz="2600" dirty="0">
              <a:ea typeface="黑体" panose="02010609060101010101"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p:cNvSpPr/>
          <p:nvPr/>
        </p:nvSpPr>
        <p:spPr>
          <a:xfrm>
            <a:off x="467544" y="13151"/>
            <a:ext cx="8208912" cy="5139055"/>
          </a:xfrm>
          <a:prstGeom prst="rect">
            <a:avLst/>
          </a:prstGeom>
          <a:noFill/>
        </p:spPr>
        <p:txBody>
          <a:bodyPr wrap="square">
            <a:spAutoFit/>
          </a:bodyPr>
          <a:lstStyle/>
          <a:p>
            <a:pPr marL="0" marR="0" lvl="0" indent="0" algn="l" defTabSz="914400" rtl="0" eaLnBrk="1" fontAlgn="base" latinLnBrk="0" hangingPunct="1">
              <a:lnSpc>
                <a:spcPct val="114000"/>
              </a:lnSpc>
              <a:spcBef>
                <a:spcPct val="0"/>
              </a:spcBef>
              <a:spcAft>
                <a:spcPct val="0"/>
              </a:spcAft>
              <a:buClrTx/>
              <a:buSzTx/>
              <a:buFontTx/>
              <a:buNone/>
              <a:defRPr/>
            </a:pPr>
            <a:r>
              <a:rPr kumimoji="0" lang="zh-CN" altLang="zh-CN" sz="2400" b="1" i="0" u="none" strike="noStrike" kern="1200" cap="none" spc="0" normalizeH="0" baseline="0" noProof="0" dirty="0">
                <a:ln>
                  <a:noFill/>
                </a:ln>
                <a:solidFill>
                  <a:srgbClr val="FF0000"/>
                </a:solidFill>
                <a:effectLst/>
                <a:uLnTx/>
                <a:uFillTx/>
                <a:ea typeface="楷体" panose="02010609060101010101" pitchFamily="49" charset="-122"/>
              </a:rPr>
              <a:t>解：设该单位参加这次旅游的人数是</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x</a:t>
            </a:r>
            <a:r>
              <a:rPr kumimoji="0" lang="zh-CN" altLang="zh-CN" sz="2400" b="1" i="0" u="none" strike="noStrike" kern="1200" cap="none" spc="0" normalizeH="0" baseline="0" noProof="0" dirty="0">
                <a:ln>
                  <a:noFill/>
                </a:ln>
                <a:solidFill>
                  <a:srgbClr val="FF0000"/>
                </a:solidFill>
                <a:effectLst/>
                <a:uLnTx/>
                <a:uFillTx/>
                <a:ea typeface="楷体" panose="02010609060101010101" pitchFamily="49" charset="-122"/>
              </a:rPr>
              <a:t>人，选择甲旅行社时，所需的</a:t>
            </a:r>
            <a:r>
              <a:rPr kumimoji="0" lang="zh-CN" altLang="zh-CN" sz="2400" b="1" i="0" u="none" strike="noStrike" kern="1200" cap="none" spc="0" normalizeH="0" baseline="0" noProof="0" dirty="0">
                <a:ln>
                  <a:noFill/>
                </a:ln>
                <a:solidFill>
                  <a:srgbClr val="FF0000"/>
                </a:solidFill>
                <a:effectLst/>
                <a:uLnTx/>
                <a:uFillTx/>
                <a:ea typeface="楷体" panose="02010609060101010101" pitchFamily="49" charset="-122"/>
              </a:rPr>
              <a:t>费用为</a:t>
            </a:r>
            <a:r>
              <a:rPr kumimoji="0" lang="en-US" altLang="zh-CN" sz="2400" b="1" i="1" u="none" strike="noStrike" kern="1200" cap="none" spc="0" normalizeH="0" baseline="0" noProof="0" dirty="0" err="1">
                <a:ln>
                  <a:noFill/>
                </a:ln>
                <a:solidFill>
                  <a:srgbClr val="FF0000"/>
                </a:solidFill>
                <a:effectLst/>
                <a:uLnTx/>
                <a:uFillTx/>
                <a:ea typeface="楷体" panose="02010609060101010101" pitchFamily="49" charset="-122"/>
              </a:rPr>
              <a:t>y</a:t>
            </a:r>
            <a:r>
              <a:rPr kumimoji="0" lang="en-US" altLang="zh-CN" sz="2400" b="1" i="0" u="none" strike="noStrike" kern="1200" cap="none" spc="0" normalizeH="0" baseline="-25000" noProof="0" dirty="0" err="1">
                <a:ln>
                  <a:noFill/>
                </a:ln>
                <a:solidFill>
                  <a:srgbClr val="FF0000"/>
                </a:solidFill>
                <a:effectLst/>
                <a:uLnTx/>
                <a:uFillTx/>
                <a:ea typeface="楷体" panose="02010609060101010101" pitchFamily="49" charset="-122"/>
              </a:rPr>
              <a:t>1</a:t>
            </a:r>
            <a:r>
              <a:rPr kumimoji="0" lang="zh-CN" altLang="zh-CN" sz="2400" b="1" i="0" u="none" strike="noStrike" kern="1200" cap="none" spc="0" normalizeH="0" baseline="0" noProof="0" dirty="0">
                <a:ln>
                  <a:noFill/>
                </a:ln>
                <a:solidFill>
                  <a:srgbClr val="FF0000"/>
                </a:solidFill>
                <a:effectLst/>
                <a:uLnTx/>
                <a:uFillTx/>
                <a:ea typeface="楷体" panose="02010609060101010101" pitchFamily="49" charset="-122"/>
              </a:rPr>
              <a:t>元，选择乙旅行社时，所需的费用为</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y</a:t>
            </a:r>
            <a:r>
              <a:rPr kumimoji="0" lang="en-US" altLang="zh-CN" sz="2400" b="1" i="0" u="none" strike="noStrike" kern="1200" cap="none" spc="0" normalizeH="0" baseline="-25000" noProof="0" dirty="0">
                <a:ln>
                  <a:noFill/>
                </a:ln>
                <a:solidFill>
                  <a:srgbClr val="FF0000"/>
                </a:solidFill>
                <a:effectLst/>
                <a:uLnTx/>
                <a:uFillTx/>
                <a:ea typeface="楷体" panose="02010609060101010101" pitchFamily="49" charset="-122"/>
              </a:rPr>
              <a:t>2</a:t>
            </a:r>
            <a:r>
              <a:rPr kumimoji="0" lang="zh-CN" altLang="zh-CN" sz="2400" b="1" i="0" u="none" strike="noStrike" kern="1200" cap="none" spc="0" normalizeH="0" baseline="0" noProof="0" dirty="0">
                <a:ln>
                  <a:noFill/>
                </a:ln>
                <a:solidFill>
                  <a:srgbClr val="FF0000"/>
                </a:solidFill>
                <a:effectLst/>
                <a:uLnTx/>
                <a:uFillTx/>
                <a:ea typeface="楷体" panose="02010609060101010101" pitchFamily="49" charset="-122"/>
              </a:rPr>
              <a:t>元</a:t>
            </a:r>
            <a:r>
              <a:rPr kumimoji="0" lang="zh-CN" altLang="en-US" sz="2400" b="1" i="0" u="none" strike="noStrike" kern="1200" cap="none" spc="0" normalizeH="0" baseline="0" noProof="0" dirty="0">
                <a:ln>
                  <a:noFill/>
                </a:ln>
                <a:solidFill>
                  <a:srgbClr val="FF0000"/>
                </a:solidFill>
                <a:effectLst/>
                <a:uLnTx/>
                <a:uFillTx/>
                <a:ea typeface="楷体" panose="02010609060101010101" pitchFamily="49" charset="-122"/>
              </a:rPr>
              <a:t>。根据题意，得</a:t>
            </a:r>
            <a:endParaRPr kumimoji="0" lang="zh-CN" altLang="zh-CN" sz="2400" b="1" i="0" u="none" strike="noStrike" kern="1200" cap="none" spc="0" normalizeH="0" baseline="0" noProof="0" dirty="0">
              <a:ln>
                <a:noFill/>
              </a:ln>
              <a:solidFill>
                <a:srgbClr val="FF0000"/>
              </a:solidFill>
              <a:effectLst/>
              <a:uLnTx/>
              <a:uFillTx/>
              <a:ea typeface="楷体" panose="02010609060101010101" pitchFamily="49" charset="-122"/>
            </a:endParaRPr>
          </a:p>
          <a:p>
            <a:pPr marL="0" marR="0" lvl="0" indent="0" algn="l" defTabSz="914400" rtl="0" eaLnBrk="1" fontAlgn="base" latinLnBrk="0" hangingPunct="1">
              <a:lnSpc>
                <a:spcPct val="114000"/>
              </a:lnSpc>
              <a:spcBef>
                <a:spcPct val="0"/>
              </a:spcBef>
              <a:spcAft>
                <a:spcPct val="0"/>
              </a:spcAft>
              <a:buClrTx/>
              <a:buSzTx/>
              <a:buFontTx/>
              <a:buNone/>
              <a:defRPr/>
            </a:pP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     y</a:t>
            </a:r>
            <a:r>
              <a:rPr kumimoji="0" lang="en-US" altLang="zh-CN" sz="2400" b="1" i="0" u="none" strike="noStrike" kern="1200" cap="none" spc="0" normalizeH="0" baseline="-25000" noProof="0" dirty="0">
                <a:ln>
                  <a:noFill/>
                </a:ln>
                <a:solidFill>
                  <a:srgbClr val="FF0000"/>
                </a:solidFill>
                <a:effectLst/>
                <a:uLnTx/>
                <a:uFillTx/>
                <a:ea typeface="楷体" panose="02010609060101010101" pitchFamily="49" charset="-122"/>
              </a:rPr>
              <a:t>1 </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 200</a:t>
            </a:r>
            <a:r>
              <a:rPr kumimoji="0" lang="zh-CN" altLang="zh-CN" sz="2400" b="1" i="0" u="none" strike="noStrike" kern="1200" cap="none" spc="0" normalizeH="0" baseline="0" noProof="0" dirty="0">
                <a:ln>
                  <a:noFill/>
                </a:ln>
                <a:solidFill>
                  <a:srgbClr val="FF0000"/>
                </a:solidFill>
                <a:effectLst/>
                <a:uLnTx/>
                <a:uFillTx/>
                <a:ea typeface="楷体" panose="02010609060101010101" pitchFamily="49" charset="-122"/>
              </a:rPr>
              <a:t>×</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0.75</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x</a:t>
            </a:r>
            <a:r>
              <a:rPr kumimoji="0" lang="zh-CN" altLang="en-US" sz="2400" b="1" u="none" strike="noStrike" kern="1200" cap="none" spc="0" normalizeH="0" baseline="0" noProof="0" dirty="0">
                <a:ln>
                  <a:noFill/>
                </a:ln>
                <a:solidFill>
                  <a:srgbClr val="FF0000"/>
                </a:solidFill>
                <a:effectLst/>
                <a:uLnTx/>
                <a:uFillTx/>
                <a:ea typeface="楷体" panose="02010609060101010101" pitchFamily="49" charset="-122"/>
              </a:rPr>
              <a:t>，即</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y</a:t>
            </a:r>
            <a:r>
              <a:rPr kumimoji="0" lang="en-US" altLang="zh-CN" sz="2400" b="1" u="none" strike="noStrike" kern="1200" cap="none" spc="0" normalizeH="0" baseline="-25000" noProof="0" dirty="0">
                <a:ln>
                  <a:noFill/>
                </a:ln>
                <a:solidFill>
                  <a:srgbClr val="FF0000"/>
                </a:solidFill>
                <a:effectLst/>
                <a:uLnTx/>
                <a:uFillTx/>
                <a:ea typeface="楷体" panose="02010609060101010101" pitchFamily="49" charset="-122"/>
              </a:rPr>
              <a:t>1</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 </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 150</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x</a:t>
            </a:r>
            <a:r>
              <a:rPr kumimoji="0" lang="zh-CN" altLang="en-US" sz="2400" b="1" i="0" u="none" strike="noStrike" kern="1200" cap="none" spc="0" normalizeH="0" baseline="0" noProof="0" dirty="0">
                <a:ln>
                  <a:noFill/>
                </a:ln>
                <a:solidFill>
                  <a:srgbClr val="FF0000"/>
                </a:solidFill>
                <a:effectLst/>
                <a:uLnTx/>
                <a:uFillTx/>
                <a:ea typeface="楷体" panose="02010609060101010101" pitchFamily="49" charset="-122"/>
              </a:rPr>
              <a:t>；</a:t>
            </a:r>
            <a:endParaRPr kumimoji="0" lang="zh-CN" altLang="zh-CN" sz="2400" b="1" i="0" u="none" strike="noStrike" kern="1200" cap="none" spc="0" normalizeH="0" baseline="0" noProof="0" dirty="0">
              <a:ln>
                <a:noFill/>
              </a:ln>
              <a:solidFill>
                <a:srgbClr val="FF0000"/>
              </a:solidFill>
              <a:effectLst/>
              <a:uLnTx/>
              <a:uFillTx/>
              <a:ea typeface="楷体" panose="02010609060101010101" pitchFamily="49" charset="-122"/>
            </a:endParaRPr>
          </a:p>
          <a:p>
            <a:pPr lvl="0" eaLnBrk="1" hangingPunct="1">
              <a:lnSpc>
                <a:spcPct val="114000"/>
              </a:lnSpc>
              <a:defRPr/>
            </a:pP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     y</a:t>
            </a:r>
            <a:r>
              <a:rPr kumimoji="0" lang="en-US" altLang="zh-CN" sz="2400" b="1" i="0" u="none" strike="noStrike" kern="1200" cap="none" spc="0" normalizeH="0" baseline="-25000" noProof="0" dirty="0">
                <a:ln>
                  <a:noFill/>
                </a:ln>
                <a:solidFill>
                  <a:srgbClr val="FF0000"/>
                </a:solidFill>
                <a:effectLst/>
                <a:uLnTx/>
                <a:uFillTx/>
                <a:ea typeface="楷体" panose="02010609060101010101" pitchFamily="49" charset="-122"/>
              </a:rPr>
              <a:t>2 </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 200</a:t>
            </a:r>
            <a:r>
              <a:rPr kumimoji="0" lang="zh-CN" altLang="zh-CN" sz="2400" b="1" i="0" u="none" strike="noStrike" kern="1200" cap="none" spc="0" normalizeH="0" baseline="0" noProof="0" dirty="0">
                <a:ln>
                  <a:noFill/>
                </a:ln>
                <a:solidFill>
                  <a:srgbClr val="FF0000"/>
                </a:solidFill>
                <a:effectLst/>
                <a:uLnTx/>
                <a:uFillTx/>
                <a:ea typeface="楷体" panose="02010609060101010101" pitchFamily="49" charset="-122"/>
              </a:rPr>
              <a:t>×</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0.8(</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x</a:t>
            </a:r>
            <a:r>
              <a:rPr kumimoji="0" lang="en-US" altLang="zh-CN" sz="2400" b="1" i="0" u="none" strike="noStrike" kern="1200" cap="none" spc="0" normalizeH="0" baseline="0" noProof="0" dirty="0">
                <a:ln>
                  <a:noFill/>
                </a:ln>
                <a:solidFill>
                  <a:srgbClr val="FF0000"/>
                </a:solidFill>
                <a:effectLst/>
                <a:uLnTx/>
                <a:uFillTx/>
                <a:latin typeface="+mn-ea"/>
              </a:rPr>
              <a:t>-</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1) </a:t>
            </a:r>
            <a:r>
              <a:rPr lang="zh-CN" altLang="en-US" sz="2400" b="1" dirty="0">
                <a:solidFill>
                  <a:srgbClr val="FF0000"/>
                </a:solidFill>
                <a:ea typeface="楷体" panose="02010609060101010101" pitchFamily="49" charset="-122"/>
              </a:rPr>
              <a:t>，即</a:t>
            </a:r>
            <a:r>
              <a:rPr lang="en-US" altLang="zh-CN" sz="2400" b="1" i="1" dirty="0">
                <a:solidFill>
                  <a:srgbClr val="FF0000"/>
                </a:solidFill>
                <a:latin typeface="times" panose="02020603050405020304" pitchFamily="18" charset="0"/>
                <a:ea typeface="楷体" panose="02010609060101010101" pitchFamily="49" charset="-122"/>
                <a:cs typeface="times" panose="02020603050405020304" pitchFamily="18" charset="0"/>
              </a:rPr>
              <a:t>y</a:t>
            </a:r>
            <a:r>
              <a:rPr lang="en-US" altLang="zh-CN" sz="2400" b="1" baseline="-25000" dirty="0">
                <a:solidFill>
                  <a:srgbClr val="FF0000"/>
                </a:solidFill>
                <a:latin typeface="times" panose="02020603050405020304" pitchFamily="18" charset="0"/>
                <a:ea typeface="楷体" panose="02010609060101010101" pitchFamily="49" charset="-122"/>
                <a:cs typeface="times" panose="02020603050405020304" pitchFamily="18" charset="0"/>
              </a:rPr>
              <a:t>2</a:t>
            </a:r>
            <a:r>
              <a:rPr lang="en-US" altLang="zh-CN" sz="2400" b="1" i="1" dirty="0">
                <a:solidFill>
                  <a:srgbClr val="FF0000"/>
                </a:solidFill>
                <a:latin typeface="times" panose="02020603050405020304" pitchFamily="18" charset="0"/>
                <a:ea typeface="楷体" panose="02010609060101010101" pitchFamily="49" charset="-122"/>
                <a:cs typeface="times" panose="02020603050405020304" pitchFamily="18" charset="0"/>
              </a:rPr>
              <a:t> </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 160</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x</a:t>
            </a:r>
            <a:r>
              <a:rPr lang="en-US" altLang="zh-CN" sz="2400" b="1" dirty="0">
                <a:solidFill>
                  <a:srgbClr val="FF0000"/>
                </a:solidFill>
                <a:latin typeface="+mn-ea"/>
              </a:rPr>
              <a:t>-</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160</a:t>
            </a:r>
            <a:r>
              <a:rPr kumimoji="0" lang="zh-CN" altLang="en-US" sz="2400" b="1" i="0" u="none" strike="noStrike" kern="1200" cap="none" spc="0" normalizeH="0" baseline="0" noProof="0" dirty="0">
                <a:ln>
                  <a:noFill/>
                </a:ln>
                <a:solidFill>
                  <a:srgbClr val="FF0000"/>
                </a:solidFill>
                <a:effectLst/>
                <a:uLnTx/>
                <a:uFillTx/>
                <a:ea typeface="楷体" panose="02010609060101010101" pitchFamily="49" charset="-122"/>
              </a:rPr>
              <a:t>。</a:t>
            </a:r>
            <a:endParaRPr kumimoji="0" lang="zh-CN" altLang="zh-CN" sz="2400" b="1" i="0" u="none" strike="noStrike" kern="1200" cap="none" spc="0" normalizeH="0" baseline="0" noProof="0" dirty="0">
              <a:ln>
                <a:noFill/>
              </a:ln>
              <a:solidFill>
                <a:srgbClr val="FF0000"/>
              </a:solidFill>
              <a:effectLst/>
              <a:uLnTx/>
              <a:uFillTx/>
              <a:ea typeface="楷体" panose="02010609060101010101" pitchFamily="49" charset="-122"/>
            </a:endParaRPr>
          </a:p>
          <a:p>
            <a:pPr marL="0" marR="0" lvl="0" indent="0" algn="l" defTabSz="914400" rtl="0" eaLnBrk="1" fontAlgn="base" latinLnBrk="0" hangingPunct="1">
              <a:lnSpc>
                <a:spcPct val="114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ea typeface="楷体" panose="02010609060101010101" pitchFamily="49" charset="-122"/>
              </a:rPr>
              <a:t>由</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y</a:t>
            </a:r>
            <a:r>
              <a:rPr kumimoji="0" lang="en-US" altLang="zh-CN" sz="2400" b="1" i="0" u="none" strike="noStrike" kern="1200" cap="none" spc="0" normalizeH="0" baseline="-25000" noProof="0" dirty="0">
                <a:ln>
                  <a:noFill/>
                </a:ln>
                <a:solidFill>
                  <a:srgbClr val="FF0000"/>
                </a:solidFill>
                <a:effectLst/>
                <a:uLnTx/>
                <a:uFillTx/>
                <a:ea typeface="楷体" panose="02010609060101010101" pitchFamily="49" charset="-122"/>
              </a:rPr>
              <a:t>1</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 = </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y</a:t>
            </a:r>
            <a:r>
              <a:rPr kumimoji="0" lang="en-US" altLang="zh-CN" sz="2400" b="1" i="0" u="none" strike="noStrike" kern="1200" cap="none" spc="0" normalizeH="0" baseline="-25000" noProof="0" dirty="0">
                <a:ln>
                  <a:noFill/>
                </a:ln>
                <a:solidFill>
                  <a:srgbClr val="FF0000"/>
                </a:solidFill>
                <a:effectLst/>
                <a:uLnTx/>
                <a:uFillTx/>
                <a:ea typeface="楷体" panose="02010609060101010101" pitchFamily="49" charset="-122"/>
              </a:rPr>
              <a:t>2</a:t>
            </a:r>
            <a:r>
              <a:rPr kumimoji="0" lang="zh-CN" altLang="zh-CN" sz="2400" b="1" i="0" u="none" strike="noStrike" kern="1200" cap="none" spc="0" normalizeH="0" baseline="0" noProof="0" dirty="0">
                <a:ln>
                  <a:noFill/>
                </a:ln>
                <a:solidFill>
                  <a:srgbClr val="FF0000"/>
                </a:solidFill>
                <a:effectLst/>
                <a:uLnTx/>
                <a:uFillTx/>
                <a:ea typeface="楷体" panose="02010609060101010101" pitchFamily="49" charset="-122"/>
              </a:rPr>
              <a:t>，</a:t>
            </a:r>
            <a:r>
              <a:rPr kumimoji="0" lang="zh-CN" altLang="en-US" sz="2400" b="1" i="0" u="none" strike="noStrike" kern="1200" cap="none" spc="0" normalizeH="0" baseline="0" noProof="0" dirty="0">
                <a:ln>
                  <a:noFill/>
                </a:ln>
                <a:solidFill>
                  <a:srgbClr val="FF0000"/>
                </a:solidFill>
                <a:effectLst/>
                <a:uLnTx/>
                <a:uFillTx/>
                <a:ea typeface="楷体" panose="02010609060101010101" pitchFamily="49" charset="-122"/>
              </a:rPr>
              <a:t>得</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150</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x </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 160</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x </a:t>
            </a:r>
            <a:r>
              <a:rPr lang="en-US" altLang="zh-CN" sz="2400" b="1" dirty="0">
                <a:solidFill>
                  <a:srgbClr val="FF0000"/>
                </a:solidFill>
                <a:latin typeface="+mn-ea"/>
              </a:rPr>
              <a:t>-</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 160</a:t>
            </a:r>
            <a:r>
              <a:rPr kumimoji="0" lang="zh-CN" altLang="zh-CN" sz="2400" b="1" i="0" u="none" strike="noStrike" kern="1200" cap="none" spc="0" normalizeH="0" baseline="0" noProof="0" dirty="0">
                <a:ln>
                  <a:noFill/>
                </a:ln>
                <a:solidFill>
                  <a:srgbClr val="FF0000"/>
                </a:solidFill>
                <a:effectLst/>
                <a:uLnTx/>
                <a:uFillTx/>
                <a:ea typeface="楷体" panose="02010609060101010101" pitchFamily="49" charset="-122"/>
              </a:rPr>
              <a:t>，解得</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x </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 16</a:t>
            </a:r>
            <a:r>
              <a:rPr kumimoji="0" lang="zh-CN" altLang="en-US" sz="2400" b="1" i="0" u="none" strike="noStrike" kern="1200" cap="none" spc="0" normalizeH="0" baseline="0" noProof="0" dirty="0">
                <a:ln>
                  <a:noFill/>
                </a:ln>
                <a:solidFill>
                  <a:srgbClr val="FF0000"/>
                </a:solidFill>
                <a:effectLst/>
                <a:uLnTx/>
                <a:uFillTx/>
                <a:ea typeface="楷体" panose="02010609060101010101" pitchFamily="49" charset="-122"/>
              </a:rPr>
              <a:t>；</a:t>
            </a:r>
            <a:endParaRPr kumimoji="0" lang="zh-CN" altLang="zh-CN" sz="2400" b="1" i="0" u="none" strike="noStrike" kern="1200" cap="none" spc="0" normalizeH="0" baseline="0" noProof="0" dirty="0">
              <a:ln>
                <a:noFill/>
              </a:ln>
              <a:solidFill>
                <a:srgbClr val="FF0000"/>
              </a:solidFill>
              <a:effectLst/>
              <a:uLnTx/>
              <a:uFillTx/>
              <a:ea typeface="楷体" panose="02010609060101010101" pitchFamily="49" charset="-122"/>
            </a:endParaRPr>
          </a:p>
          <a:p>
            <a:pPr marL="0" marR="0" lvl="0" indent="0" algn="l" defTabSz="914400" rtl="0" eaLnBrk="1" fontAlgn="base" latinLnBrk="0" hangingPunct="1">
              <a:lnSpc>
                <a:spcPct val="114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ea typeface="楷体" panose="02010609060101010101" pitchFamily="49" charset="-122"/>
              </a:rPr>
              <a:t>由</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y</a:t>
            </a:r>
            <a:r>
              <a:rPr kumimoji="0" lang="en-US" altLang="zh-CN" sz="2400" b="1" i="0" u="none" strike="noStrike" kern="1200" cap="none" spc="0" normalizeH="0" baseline="-25000" noProof="0" dirty="0">
                <a:ln>
                  <a:noFill/>
                </a:ln>
                <a:solidFill>
                  <a:srgbClr val="FF0000"/>
                </a:solidFill>
                <a:effectLst/>
                <a:uLnTx/>
                <a:uFillTx/>
                <a:ea typeface="楷体" panose="02010609060101010101" pitchFamily="49" charset="-122"/>
              </a:rPr>
              <a:t>1</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 &gt; </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y</a:t>
            </a:r>
            <a:r>
              <a:rPr kumimoji="0" lang="en-US" altLang="zh-CN" sz="2400" b="1" i="0" u="none" strike="noStrike" kern="1200" cap="none" spc="0" normalizeH="0" baseline="-25000" noProof="0" dirty="0">
                <a:ln>
                  <a:noFill/>
                </a:ln>
                <a:solidFill>
                  <a:srgbClr val="FF0000"/>
                </a:solidFill>
                <a:effectLst/>
                <a:uLnTx/>
                <a:uFillTx/>
                <a:ea typeface="楷体" panose="02010609060101010101" pitchFamily="49" charset="-122"/>
              </a:rPr>
              <a:t>2</a:t>
            </a:r>
            <a:r>
              <a:rPr kumimoji="0" lang="zh-CN" altLang="zh-CN" sz="2400" b="1" i="0" u="none" strike="noStrike" kern="1200" cap="none" spc="0" normalizeH="0" baseline="0" noProof="0" dirty="0">
                <a:ln>
                  <a:noFill/>
                </a:ln>
                <a:solidFill>
                  <a:srgbClr val="FF0000"/>
                </a:solidFill>
                <a:effectLst/>
                <a:uLnTx/>
                <a:uFillTx/>
                <a:ea typeface="楷体" panose="02010609060101010101" pitchFamily="49" charset="-122"/>
              </a:rPr>
              <a:t>，</a:t>
            </a:r>
            <a:r>
              <a:rPr kumimoji="0" lang="zh-CN" altLang="en-US" sz="2400" b="1" i="0" u="none" strike="noStrike" kern="1200" cap="none" spc="0" normalizeH="0" baseline="0" noProof="0" dirty="0">
                <a:ln>
                  <a:noFill/>
                </a:ln>
                <a:solidFill>
                  <a:srgbClr val="FF0000"/>
                </a:solidFill>
                <a:effectLst/>
                <a:uLnTx/>
                <a:uFillTx/>
                <a:ea typeface="楷体" panose="02010609060101010101" pitchFamily="49" charset="-122"/>
              </a:rPr>
              <a:t>得</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150</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x</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 &gt; 160</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x </a:t>
            </a:r>
            <a:r>
              <a:rPr lang="en-US" altLang="zh-CN" sz="2400" b="1" dirty="0">
                <a:solidFill>
                  <a:srgbClr val="FF0000"/>
                </a:solidFill>
                <a:latin typeface="+mn-ea"/>
              </a:rPr>
              <a:t>-</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 160</a:t>
            </a:r>
            <a:r>
              <a:rPr kumimoji="0" lang="zh-CN" altLang="zh-CN" sz="2400" b="1" i="0" u="none" strike="noStrike" kern="1200" cap="none" spc="0" normalizeH="0" baseline="0" noProof="0" dirty="0">
                <a:ln>
                  <a:noFill/>
                </a:ln>
                <a:solidFill>
                  <a:srgbClr val="FF0000"/>
                </a:solidFill>
                <a:effectLst/>
                <a:uLnTx/>
                <a:uFillTx/>
                <a:ea typeface="楷体" panose="02010609060101010101" pitchFamily="49" charset="-122"/>
              </a:rPr>
              <a:t>，解得</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x </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&lt; 16</a:t>
            </a:r>
            <a:r>
              <a:rPr kumimoji="0" lang="zh-CN" altLang="en-US" sz="2400" b="1" i="0" u="none" strike="noStrike" kern="1200" cap="none" spc="0" normalizeH="0" baseline="0" noProof="0" dirty="0">
                <a:ln>
                  <a:noFill/>
                </a:ln>
                <a:solidFill>
                  <a:srgbClr val="FF0000"/>
                </a:solidFill>
                <a:effectLst/>
                <a:uLnTx/>
                <a:uFillTx/>
                <a:ea typeface="楷体" panose="02010609060101010101" pitchFamily="49" charset="-122"/>
              </a:rPr>
              <a:t>；</a:t>
            </a:r>
            <a:endParaRPr kumimoji="0" lang="zh-CN" altLang="zh-CN" sz="2400" b="1" i="0" u="none" strike="noStrike" kern="1200" cap="none" spc="0" normalizeH="0" baseline="0" noProof="0" dirty="0">
              <a:ln>
                <a:noFill/>
              </a:ln>
              <a:solidFill>
                <a:srgbClr val="FF0000"/>
              </a:solidFill>
              <a:effectLst/>
              <a:uLnTx/>
              <a:uFillTx/>
              <a:ea typeface="楷体" panose="02010609060101010101" pitchFamily="49" charset="-122"/>
            </a:endParaRPr>
          </a:p>
          <a:p>
            <a:pPr marL="0" marR="0" lvl="0" indent="0" algn="l" defTabSz="914400" rtl="0" eaLnBrk="1" fontAlgn="base" latinLnBrk="0" hangingPunct="1">
              <a:lnSpc>
                <a:spcPct val="114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ea typeface="楷体" panose="02010609060101010101" pitchFamily="49" charset="-122"/>
              </a:rPr>
              <a:t>由</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y</a:t>
            </a:r>
            <a:r>
              <a:rPr kumimoji="0" lang="en-US" altLang="zh-CN" sz="2400" b="1" i="0" u="none" strike="noStrike" kern="1200" cap="none" spc="0" normalizeH="0" baseline="-25000" noProof="0" dirty="0">
                <a:ln>
                  <a:noFill/>
                </a:ln>
                <a:solidFill>
                  <a:srgbClr val="FF0000"/>
                </a:solidFill>
                <a:effectLst/>
                <a:uLnTx/>
                <a:uFillTx/>
                <a:ea typeface="楷体" panose="02010609060101010101" pitchFamily="49" charset="-122"/>
              </a:rPr>
              <a:t>1 </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&lt; </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y</a:t>
            </a:r>
            <a:r>
              <a:rPr kumimoji="0" lang="en-US" altLang="zh-CN" sz="2400" b="1" i="0" u="none" strike="noStrike" kern="1200" cap="none" spc="0" normalizeH="0" baseline="-25000" noProof="0" dirty="0">
                <a:ln>
                  <a:noFill/>
                </a:ln>
                <a:solidFill>
                  <a:srgbClr val="FF0000"/>
                </a:solidFill>
                <a:effectLst/>
                <a:uLnTx/>
                <a:uFillTx/>
                <a:ea typeface="楷体" panose="02010609060101010101" pitchFamily="49" charset="-122"/>
              </a:rPr>
              <a:t>2</a:t>
            </a:r>
            <a:r>
              <a:rPr kumimoji="0" lang="zh-CN" altLang="zh-CN" sz="2400" b="1" i="0" u="none" strike="noStrike" kern="1200" cap="none" spc="0" normalizeH="0" baseline="0" noProof="0" dirty="0">
                <a:ln>
                  <a:noFill/>
                </a:ln>
                <a:solidFill>
                  <a:srgbClr val="FF0000"/>
                </a:solidFill>
                <a:effectLst/>
                <a:uLnTx/>
                <a:uFillTx/>
                <a:ea typeface="楷体" panose="02010609060101010101" pitchFamily="49" charset="-122"/>
              </a:rPr>
              <a:t>，</a:t>
            </a:r>
            <a:r>
              <a:rPr kumimoji="0" lang="zh-CN" altLang="en-US" sz="2400" b="1" i="0" u="none" strike="noStrike" kern="1200" cap="none" spc="0" normalizeH="0" baseline="0" noProof="0" dirty="0">
                <a:ln>
                  <a:noFill/>
                </a:ln>
                <a:solidFill>
                  <a:srgbClr val="FF0000"/>
                </a:solidFill>
                <a:effectLst/>
                <a:uLnTx/>
                <a:uFillTx/>
                <a:ea typeface="楷体" panose="02010609060101010101" pitchFamily="49" charset="-122"/>
              </a:rPr>
              <a:t>得</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150</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x </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&lt; 160</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x </a:t>
            </a:r>
            <a:r>
              <a:rPr lang="en-US" altLang="zh-CN" sz="2400" b="1" dirty="0">
                <a:solidFill>
                  <a:srgbClr val="FF0000"/>
                </a:solidFill>
                <a:latin typeface="+mn-ea"/>
              </a:rPr>
              <a:t>-</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 160</a:t>
            </a:r>
            <a:r>
              <a:rPr kumimoji="0" lang="zh-CN" altLang="zh-CN" sz="2400" b="1" i="0" u="none" strike="noStrike" kern="1200" cap="none" spc="0" normalizeH="0" baseline="0" noProof="0" dirty="0">
                <a:ln>
                  <a:noFill/>
                </a:ln>
                <a:solidFill>
                  <a:srgbClr val="FF0000"/>
                </a:solidFill>
                <a:effectLst/>
                <a:uLnTx/>
                <a:uFillTx/>
                <a:ea typeface="楷体" panose="02010609060101010101" pitchFamily="49" charset="-122"/>
              </a:rPr>
              <a:t>，解得</a:t>
            </a:r>
            <a:r>
              <a:rPr kumimoji="0" lang="en-US" altLang="zh-CN" sz="2400" b="1" i="1" u="none" strike="noStrike" kern="1200" cap="none" spc="0" normalizeH="0" baseline="0" noProof="0" dirty="0">
                <a:ln>
                  <a:noFill/>
                </a:ln>
                <a:solidFill>
                  <a:srgbClr val="FF0000"/>
                </a:solidFill>
                <a:effectLst/>
                <a:uLnTx/>
                <a:uFillTx/>
                <a:ea typeface="楷体" panose="02010609060101010101" pitchFamily="49" charset="-122"/>
              </a:rPr>
              <a:t>x </a:t>
            </a:r>
            <a:r>
              <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rPr>
              <a:t>&gt; 16</a:t>
            </a:r>
            <a:r>
              <a:rPr kumimoji="0" lang="zh-CN" altLang="en-US" sz="2400" b="1" i="0" u="none" strike="noStrike" kern="1200" cap="none" spc="0" normalizeH="0" baseline="0" noProof="0" dirty="0">
                <a:ln>
                  <a:noFill/>
                </a:ln>
                <a:solidFill>
                  <a:srgbClr val="FF0000"/>
                </a:solidFill>
                <a:effectLst/>
                <a:uLnTx/>
                <a:uFillTx/>
                <a:ea typeface="楷体" panose="02010609060101010101" pitchFamily="49" charset="-122"/>
              </a:rPr>
              <a:t>。</a:t>
            </a:r>
            <a:endParaRPr kumimoji="0" lang="en-US" altLang="zh-CN" sz="2400" b="1" i="0" u="none" strike="noStrike" kern="1200" cap="none" spc="0" normalizeH="0" baseline="0" noProof="0" dirty="0">
              <a:ln>
                <a:noFill/>
              </a:ln>
              <a:solidFill>
                <a:srgbClr val="FF0000"/>
              </a:solidFill>
              <a:effectLst/>
              <a:uLnTx/>
              <a:uFillTx/>
              <a:ea typeface="楷体" panose="02010609060101010101" pitchFamily="49" charset="-122"/>
            </a:endParaRPr>
          </a:p>
          <a:p>
            <a:pPr lvl="0" fontAlgn="base">
              <a:lnSpc>
                <a:spcPct val="114000"/>
              </a:lnSpc>
              <a:spcBef>
                <a:spcPct val="0"/>
              </a:spcBef>
              <a:spcAft>
                <a:spcPct val="0"/>
              </a:spcAft>
              <a:defRPr/>
            </a:pPr>
            <a:r>
              <a:rPr lang="zh-CN" altLang="zh-CN" sz="2400" b="1" dirty="0">
                <a:solidFill>
                  <a:srgbClr val="FF0000"/>
                </a:solidFill>
                <a:ea typeface="楷体" panose="02010609060101010101" pitchFamily="49" charset="-122"/>
              </a:rPr>
              <a:t>因为参加旅游的人数最少有</a:t>
            </a:r>
            <a:r>
              <a:rPr lang="en-US" altLang="zh-CN" sz="2400" b="1" dirty="0">
                <a:solidFill>
                  <a:srgbClr val="FF0000"/>
                </a:solidFill>
                <a:ea typeface="楷体" panose="02010609060101010101" pitchFamily="49" charset="-122"/>
              </a:rPr>
              <a:t>10</a:t>
            </a:r>
            <a:r>
              <a:rPr lang="zh-CN" altLang="en-US" sz="2400" b="1" dirty="0">
                <a:solidFill>
                  <a:srgbClr val="FF0000"/>
                </a:solidFill>
                <a:ea typeface="楷体" panose="02010609060101010101" pitchFamily="49" charset="-122"/>
              </a:rPr>
              <a:t>人，最多不超过</a:t>
            </a:r>
            <a:r>
              <a:rPr lang="en-US" altLang="zh-CN" sz="2400" b="1" dirty="0">
                <a:solidFill>
                  <a:srgbClr val="FF0000"/>
                </a:solidFill>
                <a:ea typeface="楷体" panose="02010609060101010101" pitchFamily="49" charset="-122"/>
              </a:rPr>
              <a:t>25</a:t>
            </a:r>
            <a:r>
              <a:rPr lang="zh-CN" altLang="zh-CN" sz="2400" b="1" dirty="0">
                <a:solidFill>
                  <a:srgbClr val="FF0000"/>
                </a:solidFill>
                <a:ea typeface="楷体" panose="02010609060101010101" pitchFamily="49" charset="-122"/>
              </a:rPr>
              <a:t>人</a:t>
            </a:r>
            <a:r>
              <a:rPr lang="zh-CN" altLang="en-US" sz="2400" b="1" dirty="0">
                <a:solidFill>
                  <a:srgbClr val="FF0000"/>
                </a:solidFill>
                <a:ea typeface="楷体" panose="02010609060101010101" pitchFamily="49" charset="-122"/>
              </a:rPr>
              <a:t>，</a:t>
            </a:r>
            <a:r>
              <a:rPr lang="zh-CN" altLang="zh-CN" sz="2400" b="1" dirty="0">
                <a:solidFill>
                  <a:srgbClr val="FF0000"/>
                </a:solidFill>
                <a:ea typeface="楷体" panose="02010609060101010101" pitchFamily="49" charset="-122"/>
              </a:rPr>
              <a:t>所以</a:t>
            </a:r>
            <a:r>
              <a:rPr lang="zh-CN" altLang="en-US" sz="2400" b="1" dirty="0">
                <a:solidFill>
                  <a:srgbClr val="FF0000"/>
                </a:solidFill>
                <a:ea typeface="楷体" panose="02010609060101010101" pitchFamily="49" charset="-122"/>
              </a:rPr>
              <a:t>，</a:t>
            </a:r>
            <a:r>
              <a:rPr lang="zh-CN" altLang="zh-CN" sz="2400" b="1" dirty="0">
                <a:solidFill>
                  <a:srgbClr val="FF0000"/>
                </a:solidFill>
                <a:ea typeface="楷体" panose="02010609060101010101" pitchFamily="49" charset="-122"/>
              </a:rPr>
              <a:t>当</a:t>
            </a:r>
            <a:r>
              <a:rPr lang="en-US" altLang="zh-CN" sz="2400" b="1" i="1" dirty="0">
                <a:solidFill>
                  <a:srgbClr val="FF0000"/>
                </a:solidFill>
                <a:ea typeface="楷体" panose="02010609060101010101" pitchFamily="49" charset="-122"/>
              </a:rPr>
              <a:t>x </a:t>
            </a:r>
            <a:r>
              <a:rPr lang="en-US" altLang="zh-CN" sz="2400" b="1" dirty="0">
                <a:solidFill>
                  <a:srgbClr val="FF0000"/>
                </a:solidFill>
                <a:ea typeface="楷体" panose="02010609060101010101" pitchFamily="49" charset="-122"/>
              </a:rPr>
              <a:t>= 16</a:t>
            </a:r>
            <a:r>
              <a:rPr lang="zh-CN" altLang="zh-CN" sz="2400" b="1" dirty="0">
                <a:solidFill>
                  <a:srgbClr val="FF0000"/>
                </a:solidFill>
                <a:ea typeface="楷体" panose="02010609060101010101" pitchFamily="49" charset="-122"/>
              </a:rPr>
              <a:t>时，甲</a:t>
            </a:r>
            <a:r>
              <a:rPr lang="zh-CN" altLang="en-US" sz="2400" b="1" dirty="0">
                <a:solidFill>
                  <a:srgbClr val="FF0000"/>
                </a:solidFill>
                <a:ea typeface="楷体" panose="02010609060101010101" pitchFamily="49" charset="-122"/>
              </a:rPr>
              <a:t>、</a:t>
            </a:r>
            <a:r>
              <a:rPr lang="zh-CN" altLang="zh-CN" sz="2400" b="1" dirty="0">
                <a:solidFill>
                  <a:srgbClr val="FF0000"/>
                </a:solidFill>
                <a:ea typeface="楷体" panose="02010609060101010101" pitchFamily="49" charset="-122"/>
              </a:rPr>
              <a:t>乙两家旅行社的收费相同；当</a:t>
            </a:r>
            <a:r>
              <a:rPr lang="en-US" altLang="zh-CN" sz="2400" b="1" dirty="0">
                <a:solidFill>
                  <a:srgbClr val="FF0000"/>
                </a:solidFill>
                <a:ea typeface="楷体" panose="02010609060101010101" pitchFamily="49" charset="-122"/>
              </a:rPr>
              <a:t>17 </a:t>
            </a:r>
            <a:r>
              <a:rPr lang="zh-CN" altLang="zh-CN" sz="2400" b="1" dirty="0">
                <a:solidFill>
                  <a:srgbClr val="FF0000"/>
                </a:solidFill>
                <a:latin typeface="+mj-ea"/>
              </a:rPr>
              <a:t>≤</a:t>
            </a:r>
            <a:r>
              <a:rPr lang="en-US" altLang="zh-CN" sz="2400" b="1" dirty="0">
                <a:solidFill>
                  <a:srgbClr val="FF0000"/>
                </a:solidFill>
                <a:ea typeface="楷体" panose="02010609060101010101" pitchFamily="49" charset="-122"/>
              </a:rPr>
              <a:t> </a:t>
            </a:r>
            <a:r>
              <a:rPr lang="en-US" altLang="zh-CN" sz="2400" b="1" i="1" dirty="0">
                <a:solidFill>
                  <a:srgbClr val="FF0000"/>
                </a:solidFill>
                <a:ea typeface="楷体" panose="02010609060101010101" pitchFamily="49" charset="-122"/>
              </a:rPr>
              <a:t>x</a:t>
            </a:r>
            <a:r>
              <a:rPr lang="en-US" altLang="zh-CN" sz="2400" b="1" dirty="0">
                <a:solidFill>
                  <a:srgbClr val="FF0000"/>
                </a:solidFill>
                <a:ea typeface="楷体" panose="02010609060101010101" pitchFamily="49" charset="-122"/>
              </a:rPr>
              <a:t> </a:t>
            </a:r>
            <a:r>
              <a:rPr lang="zh-CN" altLang="zh-CN" sz="2400" b="1" dirty="0">
                <a:solidFill>
                  <a:srgbClr val="FF0000"/>
                </a:solidFill>
                <a:latin typeface="+mj-ea"/>
              </a:rPr>
              <a:t>≤</a:t>
            </a:r>
            <a:r>
              <a:rPr lang="en-US" altLang="zh-CN" sz="2400" b="1" dirty="0">
                <a:solidFill>
                  <a:srgbClr val="FF0000"/>
                </a:solidFill>
                <a:ea typeface="楷体" panose="02010609060101010101" pitchFamily="49" charset="-122"/>
              </a:rPr>
              <a:t> 25</a:t>
            </a:r>
            <a:r>
              <a:rPr lang="zh-CN" altLang="zh-CN" sz="2400" b="1" dirty="0">
                <a:solidFill>
                  <a:srgbClr val="FF0000"/>
                </a:solidFill>
                <a:ea typeface="楷体" panose="02010609060101010101" pitchFamily="49" charset="-122"/>
              </a:rPr>
              <a:t>时，选择甲旅行社费用较少</a:t>
            </a:r>
            <a:r>
              <a:rPr lang="zh-CN" altLang="en-US" sz="2400" b="1" dirty="0">
                <a:solidFill>
                  <a:srgbClr val="FF0000"/>
                </a:solidFill>
                <a:ea typeface="楷体" panose="02010609060101010101" pitchFamily="49" charset="-122"/>
              </a:rPr>
              <a:t>；</a:t>
            </a:r>
            <a:r>
              <a:rPr lang="zh-CN" altLang="zh-CN" sz="2400" b="1" dirty="0">
                <a:solidFill>
                  <a:srgbClr val="FF0000"/>
                </a:solidFill>
                <a:ea typeface="楷体" panose="02010609060101010101" pitchFamily="49" charset="-122"/>
              </a:rPr>
              <a:t>当</a:t>
            </a:r>
            <a:r>
              <a:rPr lang="en-US" altLang="zh-CN" sz="2400" b="1" dirty="0">
                <a:solidFill>
                  <a:srgbClr val="FF0000"/>
                </a:solidFill>
                <a:ea typeface="楷体" panose="02010609060101010101" pitchFamily="49" charset="-122"/>
              </a:rPr>
              <a:t>10 </a:t>
            </a:r>
            <a:r>
              <a:rPr lang="zh-CN" altLang="zh-CN" sz="2400" b="1" dirty="0">
                <a:solidFill>
                  <a:srgbClr val="FF0000"/>
                </a:solidFill>
                <a:latin typeface="+mj-ea"/>
              </a:rPr>
              <a:t>≤</a:t>
            </a:r>
            <a:r>
              <a:rPr lang="en-US" altLang="zh-CN" sz="2400" b="1" dirty="0">
                <a:solidFill>
                  <a:srgbClr val="FF0000"/>
                </a:solidFill>
                <a:ea typeface="楷体" panose="02010609060101010101" pitchFamily="49" charset="-122"/>
              </a:rPr>
              <a:t> </a:t>
            </a:r>
            <a:r>
              <a:rPr lang="en-US" altLang="zh-CN" sz="2400" b="1" i="1" dirty="0">
                <a:solidFill>
                  <a:srgbClr val="FF0000"/>
                </a:solidFill>
                <a:ea typeface="楷体" panose="02010609060101010101" pitchFamily="49" charset="-122"/>
              </a:rPr>
              <a:t>x</a:t>
            </a:r>
            <a:r>
              <a:rPr lang="en-US" altLang="zh-CN" sz="2400" b="1" dirty="0">
                <a:solidFill>
                  <a:srgbClr val="FF0000"/>
                </a:solidFill>
                <a:ea typeface="楷体" panose="02010609060101010101" pitchFamily="49" charset="-122"/>
              </a:rPr>
              <a:t> </a:t>
            </a:r>
            <a:r>
              <a:rPr lang="zh-CN" altLang="zh-CN" sz="2400" b="1" dirty="0">
                <a:solidFill>
                  <a:srgbClr val="FF0000"/>
                </a:solidFill>
                <a:latin typeface="+mj-ea"/>
              </a:rPr>
              <a:t>≤</a:t>
            </a:r>
            <a:r>
              <a:rPr lang="en-US" altLang="zh-CN" sz="2400" b="1" dirty="0">
                <a:solidFill>
                  <a:srgbClr val="FF0000"/>
                </a:solidFill>
                <a:ea typeface="楷体" panose="02010609060101010101" pitchFamily="49" charset="-122"/>
              </a:rPr>
              <a:t> 15</a:t>
            </a:r>
            <a:r>
              <a:rPr lang="zh-CN" altLang="zh-CN" sz="2400" b="1" dirty="0">
                <a:solidFill>
                  <a:srgbClr val="FF0000"/>
                </a:solidFill>
                <a:ea typeface="楷体" panose="02010609060101010101" pitchFamily="49" charset="-122"/>
              </a:rPr>
              <a:t>时，选择乙旅行社费用较少</a:t>
            </a:r>
            <a:r>
              <a:rPr lang="zh-CN" altLang="en-US" sz="2400" b="1" dirty="0">
                <a:solidFill>
                  <a:srgbClr val="FF0000"/>
                </a:solidFill>
                <a:ea typeface="楷体" panose="02010609060101010101" pitchFamily="49" charset="-122"/>
              </a:rPr>
              <a:t>。</a:t>
            </a:r>
            <a:endParaRPr lang="zh-CN" altLang="zh-CN" sz="2400" b="1" dirty="0">
              <a:solidFill>
                <a:srgbClr val="FF0000"/>
              </a:solidFill>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fade">
                                      <p:cBhvr>
                                        <p:cTn id="7" dur="500"/>
                                        <p:tgtEl>
                                          <p:spTgt spid="1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xEl>
                                              <p:pRg st="2" end="2"/>
                                            </p:txEl>
                                          </p:spTgt>
                                        </p:tgtEl>
                                        <p:attrNameLst>
                                          <p:attrName>style.visibility</p:attrName>
                                        </p:attrNameLst>
                                      </p:cBhvr>
                                      <p:to>
                                        <p:strVal val="visible"/>
                                      </p:to>
                                    </p:set>
                                    <p:animEffect transition="in" filter="fade">
                                      <p:cBhvr>
                                        <p:cTn id="12" dur="500"/>
                                        <p:tgtEl>
                                          <p:spTgt spid="1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xEl>
                                              <p:pRg st="3" end="3"/>
                                            </p:txEl>
                                          </p:spTgt>
                                        </p:tgtEl>
                                        <p:attrNameLst>
                                          <p:attrName>style.visibility</p:attrName>
                                        </p:attrNameLst>
                                      </p:cBhvr>
                                      <p:to>
                                        <p:strVal val="visible"/>
                                      </p:to>
                                    </p:set>
                                    <p:animEffect transition="in" filter="fade">
                                      <p:cBhvr>
                                        <p:cTn id="17" dur="500"/>
                                        <p:tgtEl>
                                          <p:spTgt spid="1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xEl>
                                              <p:pRg st="4" end="4"/>
                                            </p:txEl>
                                          </p:spTgt>
                                        </p:tgtEl>
                                        <p:attrNameLst>
                                          <p:attrName>style.visibility</p:attrName>
                                        </p:attrNameLst>
                                      </p:cBhvr>
                                      <p:to>
                                        <p:strVal val="visible"/>
                                      </p:to>
                                    </p:set>
                                    <p:animEffect transition="in" filter="fade">
                                      <p:cBhvr>
                                        <p:cTn id="22" dur="500"/>
                                        <p:tgtEl>
                                          <p:spTgt spid="1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animEffect transition="in" filter="fade">
                                      <p:cBhvr>
                                        <p:cTn id="27" dur="500"/>
                                        <p:tgtEl>
                                          <p:spTgt spid="1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
                                            <p:txEl>
                                              <p:pRg st="6" end="6"/>
                                            </p:txEl>
                                          </p:spTgt>
                                        </p:tgtEl>
                                        <p:attrNameLst>
                                          <p:attrName>style.visibility</p:attrName>
                                        </p:attrNameLst>
                                      </p:cBhvr>
                                      <p:to>
                                        <p:strVal val="visible"/>
                                      </p:to>
                                    </p:set>
                                    <p:animEffect transition="in" filter="fade">
                                      <p:cBhvr>
                                        <p:cTn id="32" dur="500"/>
                                        <p:tgtEl>
                                          <p:spTgt spid="1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251520" y="195486"/>
            <a:ext cx="1097280" cy="460375"/>
          </a:xfrm>
          <a:prstGeom prst="rect">
            <a:avLst/>
          </a:prstGeom>
          <a:noFill/>
        </p:spPr>
        <p:txBody>
          <a:bodyPr wrap="none" rtlCol="0">
            <a:spAutoFit/>
          </a:bodyPr>
          <a:lstStyle/>
          <a:p>
            <a:r>
              <a:rPr lang="zh-CN" altLang="en-US" sz="2400" b="1" dirty="0">
                <a:solidFill>
                  <a:srgbClr val="7030A0"/>
                </a:solidFill>
                <a:latin typeface="微软雅黑" panose="020B0503020204020204" charset="-122"/>
                <a:ea typeface="微软雅黑" panose="020B0503020204020204" charset="-122"/>
              </a:rPr>
              <a:t>练一练</a:t>
            </a:r>
            <a:endParaRPr lang="zh-CN" altLang="en-US" sz="2400" b="1" dirty="0">
              <a:solidFill>
                <a:srgbClr val="7030A0"/>
              </a:solidFill>
              <a:latin typeface="微软雅黑" panose="020B0503020204020204" charset="-122"/>
              <a:ea typeface="微软雅黑" panose="020B0503020204020204" charset="-122"/>
            </a:endParaRPr>
          </a:p>
        </p:txBody>
      </p:sp>
      <p:sp>
        <p:nvSpPr>
          <p:cNvPr id="7" name="文本框 6"/>
          <p:cNvSpPr txBox="1"/>
          <p:nvPr/>
        </p:nvSpPr>
        <p:spPr>
          <a:xfrm>
            <a:off x="473274" y="684932"/>
            <a:ext cx="8424936" cy="1863725"/>
          </a:xfrm>
          <a:prstGeom prst="rect">
            <a:avLst/>
          </a:prstGeom>
          <a:noFill/>
        </p:spPr>
        <p:txBody>
          <a:bodyPr wrap="square">
            <a:spAutoFit/>
          </a:bodyPr>
          <a:lstStyle/>
          <a:p>
            <a:pPr>
              <a:lnSpc>
                <a:spcPct val="120000"/>
              </a:lnSpc>
            </a:pPr>
            <a:r>
              <a:rPr lang="en-US" altLang="zh-CN" sz="2400" b="1" dirty="0">
                <a:latin typeface="+mj-lt"/>
                <a:ea typeface="+mj-ea"/>
              </a:rPr>
              <a:t>1. </a:t>
            </a:r>
            <a:r>
              <a:rPr lang="zh-CN" altLang="en-US" sz="2400" b="1" dirty="0">
                <a:latin typeface="+mj-lt"/>
                <a:ea typeface="+mj-ea"/>
              </a:rPr>
              <a:t>为响应绿色出行号召，越来越多的市民选择租用共享单车出行。已知某共享单车公司为市民提供了手机支付和会员卡支付两种支付方式，如图表示了两种方式应支付金额 </a:t>
            </a:r>
            <a:r>
              <a:rPr lang="en-US" altLang="zh-CN" sz="2400" b="1" i="1" dirty="0">
                <a:latin typeface="+mj-lt"/>
                <a:ea typeface="+mj-ea"/>
              </a:rPr>
              <a:t>y</a:t>
            </a:r>
            <a:r>
              <a:rPr lang="zh-CN" altLang="en-US" sz="2400" b="1" dirty="0">
                <a:latin typeface="+mj-lt"/>
                <a:ea typeface="+mj-ea"/>
              </a:rPr>
              <a:t>（元）与骑行时间 </a:t>
            </a:r>
            <a:r>
              <a:rPr lang="en-US" altLang="zh-CN" sz="2400" b="1" i="1" dirty="0">
                <a:latin typeface="+mj-lt"/>
                <a:ea typeface="+mj-ea"/>
              </a:rPr>
              <a:t>x</a:t>
            </a:r>
            <a:r>
              <a:rPr lang="zh-CN" altLang="en-US" sz="2400" b="1" dirty="0">
                <a:latin typeface="+mj-lt"/>
                <a:ea typeface="+mj-ea"/>
              </a:rPr>
              <a:t>（</a:t>
            </a:r>
            <a:r>
              <a:rPr lang="en-US" altLang="zh-CN" sz="2400" b="1" dirty="0">
                <a:latin typeface="+mj-lt"/>
                <a:ea typeface="+mj-ea"/>
              </a:rPr>
              <a:t>h</a:t>
            </a:r>
            <a:r>
              <a:rPr lang="zh-CN" altLang="en-US" sz="2400" b="1" dirty="0">
                <a:latin typeface="+mj-lt"/>
                <a:ea typeface="+mj-ea"/>
              </a:rPr>
              <a:t>）之间的函数关系：</a:t>
            </a:r>
            <a:endParaRPr lang="zh-CN" altLang="en-US" sz="2400" b="1" dirty="0">
              <a:latin typeface="+mj-lt"/>
              <a:ea typeface="+mj-ea"/>
            </a:endParaRPr>
          </a:p>
        </p:txBody>
      </p:sp>
      <p:sp>
        <p:nvSpPr>
          <p:cNvPr id="9" name="文本框 8"/>
          <p:cNvSpPr txBox="1"/>
          <p:nvPr/>
        </p:nvSpPr>
        <p:spPr>
          <a:xfrm>
            <a:off x="473274" y="2595339"/>
            <a:ext cx="4752528" cy="2265941"/>
          </a:xfrm>
          <a:prstGeom prst="rect">
            <a:avLst/>
          </a:prstGeom>
          <a:noFill/>
        </p:spPr>
        <p:txBody>
          <a:bodyPr wrap="square">
            <a:spAutoFit/>
          </a:bodyPr>
          <a:lstStyle/>
          <a:p>
            <a:pPr>
              <a:lnSpc>
                <a:spcPct val="120000"/>
              </a:lnSpc>
            </a:pPr>
            <a:r>
              <a:rPr lang="zh-CN" altLang="en-US" sz="2400" b="1" dirty="0">
                <a:latin typeface="+mj-lt"/>
                <a:ea typeface="+mj-ea"/>
              </a:rPr>
              <a:t>（</a:t>
            </a:r>
            <a:r>
              <a:rPr lang="en-US" altLang="zh-CN" sz="2400" b="1" dirty="0">
                <a:latin typeface="+mj-lt"/>
                <a:ea typeface="+mj-ea"/>
              </a:rPr>
              <a:t>1</a:t>
            </a:r>
            <a:r>
              <a:rPr lang="zh-CN" altLang="en-US" sz="2400" b="1" dirty="0">
                <a:latin typeface="+mj-lt"/>
                <a:ea typeface="+mj-ea"/>
              </a:rPr>
              <a:t>）求手机支付金额 </a:t>
            </a:r>
            <a:r>
              <a:rPr lang="en-US" altLang="zh-CN" sz="2400" b="1" i="1" dirty="0">
                <a:latin typeface="+mj-lt"/>
                <a:ea typeface="+mj-ea"/>
              </a:rPr>
              <a:t>y</a:t>
            </a:r>
            <a:r>
              <a:rPr lang="zh-CN" altLang="en-US" sz="2400" b="1" dirty="0">
                <a:latin typeface="+mj-lt"/>
                <a:ea typeface="+mj-ea"/>
              </a:rPr>
              <a:t>（元）与骑行时间 </a:t>
            </a:r>
            <a:r>
              <a:rPr lang="en-US" altLang="zh-CN" sz="2400" b="1" i="1" dirty="0">
                <a:latin typeface="+mj-lt"/>
                <a:ea typeface="+mj-ea"/>
              </a:rPr>
              <a:t>x</a:t>
            </a:r>
            <a:r>
              <a:rPr lang="zh-CN" altLang="en-US" sz="2400" b="1" dirty="0">
                <a:latin typeface="+mj-lt"/>
                <a:ea typeface="+mj-ea"/>
              </a:rPr>
              <a:t>（</a:t>
            </a:r>
            <a:r>
              <a:rPr lang="en-US" altLang="zh-CN" sz="2400" b="1" dirty="0">
                <a:latin typeface="+mj-lt"/>
                <a:ea typeface="+mj-ea"/>
              </a:rPr>
              <a:t>h</a:t>
            </a:r>
            <a:r>
              <a:rPr lang="zh-CN" altLang="en-US" sz="2400" b="1" dirty="0">
                <a:latin typeface="+mj-lt"/>
                <a:ea typeface="+mj-ea"/>
              </a:rPr>
              <a:t>）之间的关系式；</a:t>
            </a:r>
            <a:endParaRPr lang="en-US" altLang="zh-CN" sz="2400" b="1" dirty="0">
              <a:latin typeface="+mj-lt"/>
              <a:ea typeface="+mj-ea"/>
            </a:endParaRPr>
          </a:p>
          <a:p>
            <a:pPr>
              <a:lnSpc>
                <a:spcPct val="120000"/>
              </a:lnSpc>
            </a:pPr>
            <a:r>
              <a:rPr lang="zh-CN" altLang="en-US" sz="2400" b="1" dirty="0">
                <a:latin typeface="+mj-lt"/>
                <a:ea typeface="+mj-ea"/>
              </a:rPr>
              <a:t>（</a:t>
            </a:r>
            <a:r>
              <a:rPr lang="en-US" altLang="zh-CN" sz="2400" b="1" dirty="0">
                <a:latin typeface="+mj-lt"/>
                <a:ea typeface="+mj-ea"/>
              </a:rPr>
              <a:t>2</a:t>
            </a:r>
            <a:r>
              <a:rPr lang="zh-CN" altLang="en-US" sz="2400" b="1" dirty="0">
                <a:latin typeface="+mj-lt"/>
                <a:ea typeface="+mj-ea"/>
              </a:rPr>
              <a:t>）李老师经常骑共享单车，请根据不同的骑行时间帮他确定选择哪种支付方式比较合算。</a:t>
            </a:r>
            <a:endParaRPr lang="zh-CN" altLang="en-US" sz="2400" b="1" dirty="0">
              <a:latin typeface="+mj-lt"/>
              <a:ea typeface="+mj-ea"/>
            </a:endParaRPr>
          </a:p>
        </p:txBody>
      </p:sp>
      <p:grpSp>
        <p:nvGrpSpPr>
          <p:cNvPr id="51" name="组合 50"/>
          <p:cNvGrpSpPr/>
          <p:nvPr/>
        </p:nvGrpSpPr>
        <p:grpSpPr>
          <a:xfrm>
            <a:off x="5225802" y="2556750"/>
            <a:ext cx="3676716" cy="2344287"/>
            <a:chOff x="5225802" y="2556750"/>
            <a:chExt cx="3676716" cy="2344287"/>
          </a:xfrm>
        </p:grpSpPr>
        <p:grpSp>
          <p:nvGrpSpPr>
            <p:cNvPr id="11" name="组合 10"/>
            <p:cNvGrpSpPr/>
            <p:nvPr/>
          </p:nvGrpSpPr>
          <p:grpSpPr>
            <a:xfrm>
              <a:off x="5225802" y="2556750"/>
              <a:ext cx="3676716" cy="2344287"/>
              <a:chOff x="4025049" y="1727506"/>
              <a:chExt cx="3676716" cy="2344287"/>
            </a:xfrm>
          </p:grpSpPr>
          <p:grpSp>
            <p:nvGrpSpPr>
              <p:cNvPr id="12" name="组合 11"/>
              <p:cNvGrpSpPr/>
              <p:nvPr/>
            </p:nvGrpSpPr>
            <p:grpSpPr>
              <a:xfrm>
                <a:off x="4201993" y="1727506"/>
                <a:ext cx="3499772" cy="2344287"/>
                <a:chOff x="9084" y="7305"/>
                <a:chExt cx="6721" cy="4502"/>
              </a:xfrm>
            </p:grpSpPr>
            <p:cxnSp>
              <p:nvCxnSpPr>
                <p:cNvPr id="31" name="直接箭头连接符 30"/>
                <p:cNvCxnSpPr/>
                <p:nvPr/>
              </p:nvCxnSpPr>
              <p:spPr>
                <a:xfrm>
                  <a:off x="9666" y="11116"/>
                  <a:ext cx="4737"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flipV="1">
                  <a:off x="9668" y="7610"/>
                  <a:ext cx="0" cy="35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9084" y="10936"/>
                  <a:ext cx="654" cy="630"/>
                </a:xfrm>
                <a:prstGeom prst="rect">
                  <a:avLst/>
                </a:prstGeom>
                <a:noFill/>
              </p:spPr>
              <p:txBody>
                <a:bodyPr wrap="square" rtlCol="0">
                  <a:spAutoFit/>
                </a:bodyPr>
                <a:lstStyle/>
                <a:p>
                  <a:r>
                    <a:rPr lang="en-US" altLang="zh-CN" sz="2000" b="1" i="1" dirty="0">
                      <a:latin typeface="Times New Roman" panose="02020603050405020304" pitchFamily="18" charset="0"/>
                    </a:rPr>
                    <a:t>O</a:t>
                  </a:r>
                  <a:endParaRPr lang="en-US" altLang="zh-CN" sz="2000" b="1" i="1" dirty="0">
                    <a:latin typeface="Times New Roman" panose="02020603050405020304" pitchFamily="18" charset="0"/>
                  </a:endParaRPr>
                </a:p>
              </p:txBody>
            </p:sp>
            <p:sp>
              <p:nvSpPr>
                <p:cNvPr id="34" name="文本框 33"/>
                <p:cNvSpPr txBox="1"/>
                <p:nvPr/>
              </p:nvSpPr>
              <p:spPr>
                <a:xfrm>
                  <a:off x="13737" y="11039"/>
                  <a:ext cx="1244" cy="768"/>
                </a:xfrm>
                <a:prstGeom prst="rect">
                  <a:avLst/>
                </a:prstGeom>
                <a:noFill/>
              </p:spPr>
              <p:txBody>
                <a:bodyPr wrap="square" rtlCol="0">
                  <a:spAutoFit/>
                </a:bodyPr>
                <a:lstStyle/>
                <a:p>
                  <a:r>
                    <a:rPr lang="en-US" altLang="zh-CN" sz="2000" b="1" i="1" dirty="0">
                      <a:latin typeface="Times New Roman" panose="02020603050405020304" pitchFamily="18" charset="0"/>
                    </a:rPr>
                    <a:t>x</a:t>
                  </a:r>
                  <a:r>
                    <a:rPr lang="en-US" altLang="zh-CN" sz="2000" b="1" dirty="0">
                      <a:latin typeface="Times New Roman" panose="02020603050405020304" pitchFamily="18" charset="0"/>
                    </a:rPr>
                    <a:t>/h</a:t>
                  </a:r>
                  <a:endParaRPr lang="en-US" altLang="zh-CN" sz="2000" b="1" dirty="0">
                    <a:latin typeface="Times New Roman" panose="02020603050405020304" pitchFamily="18" charset="0"/>
                  </a:endParaRPr>
                </a:p>
              </p:txBody>
            </p:sp>
            <p:sp>
              <p:nvSpPr>
                <p:cNvPr id="35" name="文本框 34"/>
                <p:cNvSpPr txBox="1"/>
                <p:nvPr/>
              </p:nvSpPr>
              <p:spPr>
                <a:xfrm>
                  <a:off x="9671" y="7305"/>
                  <a:ext cx="1625" cy="768"/>
                </a:xfrm>
                <a:prstGeom prst="rect">
                  <a:avLst/>
                </a:prstGeom>
                <a:noFill/>
              </p:spPr>
              <p:txBody>
                <a:bodyPr wrap="square" rtlCol="0">
                  <a:spAutoFit/>
                </a:bodyPr>
                <a:lstStyle/>
                <a:p>
                  <a:r>
                    <a:rPr lang="en-US" altLang="zh-CN" sz="2000" b="1" i="1" dirty="0">
                      <a:latin typeface="Times New Roman" panose="02020603050405020304" pitchFamily="18" charset="0"/>
                    </a:rPr>
                    <a:t>y</a:t>
                  </a:r>
                  <a:r>
                    <a:rPr lang="en-US" altLang="zh-CN" sz="2000" b="1" dirty="0">
                      <a:latin typeface="Times New Roman" panose="02020603050405020304" pitchFamily="18" charset="0"/>
                    </a:rPr>
                    <a:t>/</a:t>
                  </a:r>
                  <a:r>
                    <a:rPr lang="zh-CN" altLang="en-US" sz="2000" b="1" dirty="0">
                      <a:latin typeface="Times New Roman" panose="02020603050405020304" pitchFamily="18" charset="0"/>
                    </a:rPr>
                    <a:t>元</a:t>
                  </a:r>
                  <a:endParaRPr lang="en-US" altLang="zh-CN" sz="2000" b="1" dirty="0">
                    <a:latin typeface="Times New Roman" panose="02020603050405020304" pitchFamily="18" charset="0"/>
                  </a:endParaRPr>
                </a:p>
              </p:txBody>
            </p:sp>
            <p:sp>
              <p:nvSpPr>
                <p:cNvPr id="41" name="文本框 40"/>
                <p:cNvSpPr txBox="1"/>
                <p:nvPr/>
              </p:nvSpPr>
              <p:spPr>
                <a:xfrm>
                  <a:off x="13170" y="8151"/>
                  <a:ext cx="2635" cy="709"/>
                </a:xfrm>
                <a:prstGeom prst="rect">
                  <a:avLst/>
                </a:prstGeom>
                <a:noFill/>
              </p:spPr>
              <p:txBody>
                <a:bodyPr wrap="square" rtlCol="0">
                  <a:spAutoFit/>
                </a:bodyPr>
                <a:lstStyle/>
                <a:p>
                  <a:r>
                    <a:rPr lang="zh-CN" altLang="en-US" b="1" dirty="0">
                      <a:latin typeface="Times New Roman" panose="02020603050405020304" pitchFamily="18" charset="0"/>
                    </a:rPr>
                    <a:t>会员卡支付</a:t>
                  </a:r>
                  <a:endParaRPr lang="en-US" altLang="zh-CN" b="1" dirty="0">
                    <a:latin typeface="Times New Roman" panose="02020603050405020304" pitchFamily="18" charset="0"/>
                  </a:endParaRPr>
                </a:p>
              </p:txBody>
            </p:sp>
            <p:sp>
              <p:nvSpPr>
                <p:cNvPr id="42" name="文本框 41"/>
                <p:cNvSpPr txBox="1"/>
                <p:nvPr/>
              </p:nvSpPr>
              <p:spPr>
                <a:xfrm>
                  <a:off x="11571" y="7364"/>
                  <a:ext cx="2635" cy="709"/>
                </a:xfrm>
                <a:prstGeom prst="rect">
                  <a:avLst/>
                </a:prstGeom>
                <a:noFill/>
              </p:spPr>
              <p:txBody>
                <a:bodyPr wrap="square" rtlCol="0">
                  <a:spAutoFit/>
                </a:bodyPr>
                <a:lstStyle/>
                <a:p>
                  <a:r>
                    <a:rPr lang="zh-CN" altLang="en-US" b="1" dirty="0">
                      <a:latin typeface="Times New Roman" panose="02020603050405020304" pitchFamily="18" charset="0"/>
                    </a:rPr>
                    <a:t>手机支付</a:t>
                  </a:r>
                  <a:endParaRPr lang="en-US" altLang="zh-CN" b="1" dirty="0">
                    <a:latin typeface="Times New Roman" panose="02020603050405020304" pitchFamily="18" charset="0"/>
                  </a:endParaRPr>
                </a:p>
              </p:txBody>
            </p:sp>
          </p:grpSp>
          <p:sp>
            <p:nvSpPr>
              <p:cNvPr id="23" name="文本框 22"/>
              <p:cNvSpPr txBox="1"/>
              <p:nvPr/>
            </p:nvSpPr>
            <p:spPr>
              <a:xfrm>
                <a:off x="4711087" y="3664276"/>
                <a:ext cx="441146" cy="338554"/>
              </a:xfrm>
              <a:prstGeom prst="rect">
                <a:avLst/>
              </a:prstGeom>
              <a:noFill/>
            </p:spPr>
            <p:txBody>
              <a:bodyPr wrap="none" rtlCol="0">
                <a:spAutoFit/>
              </a:bodyPr>
              <a:lstStyle/>
              <a:p>
                <a:r>
                  <a:rPr lang="en-US" altLang="zh-CN" sz="1600" b="1" dirty="0"/>
                  <a:t>0.5</a:t>
                </a:r>
                <a:endParaRPr lang="zh-CN" altLang="en-US" sz="1600" b="1" dirty="0"/>
              </a:p>
            </p:txBody>
          </p:sp>
          <p:sp>
            <p:nvSpPr>
              <p:cNvPr id="24" name="文本框 23"/>
              <p:cNvSpPr txBox="1"/>
              <p:nvPr/>
            </p:nvSpPr>
            <p:spPr>
              <a:xfrm>
                <a:off x="5210029" y="3648830"/>
                <a:ext cx="287258" cy="338554"/>
              </a:xfrm>
              <a:prstGeom prst="rect">
                <a:avLst/>
              </a:prstGeom>
              <a:noFill/>
            </p:spPr>
            <p:txBody>
              <a:bodyPr wrap="none" rtlCol="0">
                <a:spAutoFit/>
              </a:bodyPr>
              <a:lstStyle/>
              <a:p>
                <a:r>
                  <a:rPr lang="en-US" altLang="zh-CN" sz="1600" b="1" dirty="0"/>
                  <a:t>1</a:t>
                </a:r>
                <a:endParaRPr lang="zh-CN" altLang="en-US" sz="1600" b="1" dirty="0"/>
              </a:p>
            </p:txBody>
          </p:sp>
          <p:sp>
            <p:nvSpPr>
              <p:cNvPr id="29" name="文本框 28"/>
              <p:cNvSpPr txBox="1"/>
              <p:nvPr/>
            </p:nvSpPr>
            <p:spPr>
              <a:xfrm>
                <a:off x="4025049" y="2876285"/>
                <a:ext cx="543739" cy="338554"/>
              </a:xfrm>
              <a:prstGeom prst="rect">
                <a:avLst/>
              </a:prstGeom>
              <a:noFill/>
            </p:spPr>
            <p:txBody>
              <a:bodyPr wrap="none" rtlCol="0">
                <a:spAutoFit/>
              </a:bodyPr>
              <a:lstStyle/>
              <a:p>
                <a:r>
                  <a:rPr lang="en-US" altLang="zh-CN" sz="1600" b="1" dirty="0"/>
                  <a:t>0.75</a:t>
                </a:r>
                <a:endParaRPr lang="zh-CN" altLang="en-US" sz="1600" b="1" dirty="0"/>
              </a:p>
            </p:txBody>
          </p:sp>
          <p:sp>
            <p:nvSpPr>
              <p:cNvPr id="30" name="文本框 29"/>
              <p:cNvSpPr txBox="1"/>
              <p:nvPr/>
            </p:nvSpPr>
            <p:spPr>
              <a:xfrm>
                <a:off x="4113480" y="3092427"/>
                <a:ext cx="441146" cy="338554"/>
              </a:xfrm>
              <a:prstGeom prst="rect">
                <a:avLst/>
              </a:prstGeom>
              <a:noFill/>
            </p:spPr>
            <p:txBody>
              <a:bodyPr wrap="none" rtlCol="0">
                <a:spAutoFit/>
              </a:bodyPr>
              <a:lstStyle/>
              <a:p>
                <a:r>
                  <a:rPr lang="en-US" altLang="zh-CN" sz="1600" b="1" dirty="0"/>
                  <a:t>0.5</a:t>
                </a:r>
                <a:endParaRPr lang="zh-CN" altLang="en-US" sz="1600" b="1" dirty="0"/>
              </a:p>
            </p:txBody>
          </p:sp>
        </p:grpSp>
        <p:cxnSp>
          <p:nvCxnSpPr>
            <p:cNvPr id="36" name="直接连接符 35"/>
            <p:cNvCxnSpPr/>
            <p:nvPr/>
          </p:nvCxnSpPr>
          <p:spPr>
            <a:xfrm flipH="1">
              <a:off x="6128202" y="2715766"/>
              <a:ext cx="1789099" cy="1827782"/>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5714467" y="2715766"/>
              <a:ext cx="2385925" cy="1810095"/>
            </a:xfrm>
            <a:prstGeom prst="line">
              <a:avLst/>
            </a:prstGeom>
            <a:ln w="19050">
              <a:solidFill>
                <a:srgbClr val="0066FF"/>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5712906" y="3892827"/>
              <a:ext cx="841505" cy="0"/>
            </a:xfrm>
            <a:prstGeom prst="line">
              <a:avLst/>
            </a:prstGeom>
            <a:ln w="12700">
              <a:prstDash val="sysDash"/>
            </a:ln>
          </p:spPr>
          <p:style>
            <a:lnRef idx="1">
              <a:schemeClr val="dk1"/>
            </a:lnRef>
            <a:fillRef idx="0">
              <a:schemeClr val="dk1"/>
            </a:fillRef>
            <a:effectRef idx="0">
              <a:schemeClr val="dk1"/>
            </a:effectRef>
            <a:fontRef idx="minor">
              <a:schemeClr val="tx1"/>
            </a:fontRef>
          </p:style>
        </p:cxnSp>
        <p:cxnSp>
          <p:nvCxnSpPr>
            <p:cNvPr id="48" name="直接连接符 47"/>
            <p:cNvCxnSpPr/>
            <p:nvPr/>
          </p:nvCxnSpPr>
          <p:spPr>
            <a:xfrm>
              <a:off x="5705806" y="4108301"/>
              <a:ext cx="841505" cy="0"/>
            </a:xfrm>
            <a:prstGeom prst="line">
              <a:avLst/>
            </a:prstGeom>
            <a:ln w="12700">
              <a:prstDash val="sysDash"/>
            </a:ln>
          </p:spPr>
          <p:style>
            <a:lnRef idx="1">
              <a:schemeClr val="dk1"/>
            </a:lnRef>
            <a:fillRef idx="0">
              <a:schemeClr val="dk1"/>
            </a:fillRef>
            <a:effectRef idx="0">
              <a:schemeClr val="dk1"/>
            </a:effectRef>
            <a:fontRef idx="minor">
              <a:schemeClr val="tx1"/>
            </a:fontRef>
          </p:style>
        </p:cxnSp>
        <p:cxnSp>
          <p:nvCxnSpPr>
            <p:cNvPr id="49" name="直接连接符 48"/>
            <p:cNvCxnSpPr/>
            <p:nvPr/>
          </p:nvCxnSpPr>
          <p:spPr>
            <a:xfrm>
              <a:off x="6553934" y="3892829"/>
              <a:ext cx="0" cy="636224"/>
            </a:xfrm>
            <a:prstGeom prst="line">
              <a:avLst/>
            </a:prstGeom>
            <a:ln w="12700">
              <a:prstDash val="sysDash"/>
            </a:ln>
          </p:spPr>
          <p:style>
            <a:lnRef idx="1">
              <a:schemeClr val="dk1"/>
            </a:lnRef>
            <a:fillRef idx="0">
              <a:schemeClr val="dk1"/>
            </a:fillRef>
            <a:effectRef idx="0">
              <a:schemeClr val="dk1"/>
            </a:effectRef>
            <a:fontRef idx="minor">
              <a:schemeClr val="tx1"/>
            </a:fontRef>
          </p:style>
        </p:cxn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5292080" y="1131590"/>
            <a:ext cx="3676716" cy="2344287"/>
            <a:chOff x="5225802" y="2556750"/>
            <a:chExt cx="3676716" cy="2344287"/>
          </a:xfrm>
        </p:grpSpPr>
        <p:grpSp>
          <p:nvGrpSpPr>
            <p:cNvPr id="4" name="组合 3"/>
            <p:cNvGrpSpPr/>
            <p:nvPr/>
          </p:nvGrpSpPr>
          <p:grpSpPr>
            <a:xfrm>
              <a:off x="5225802" y="2556750"/>
              <a:ext cx="3676716" cy="2344287"/>
              <a:chOff x="4025049" y="1727506"/>
              <a:chExt cx="3676716" cy="2344287"/>
            </a:xfrm>
          </p:grpSpPr>
          <p:grpSp>
            <p:nvGrpSpPr>
              <p:cNvPr id="10" name="组合 9"/>
              <p:cNvGrpSpPr/>
              <p:nvPr/>
            </p:nvGrpSpPr>
            <p:grpSpPr>
              <a:xfrm>
                <a:off x="4201993" y="1727506"/>
                <a:ext cx="3499772" cy="2344287"/>
                <a:chOff x="9084" y="7305"/>
                <a:chExt cx="6721" cy="4502"/>
              </a:xfrm>
            </p:grpSpPr>
            <p:cxnSp>
              <p:nvCxnSpPr>
                <p:cNvPr id="15" name="直接箭头连接符 14"/>
                <p:cNvCxnSpPr/>
                <p:nvPr/>
              </p:nvCxnSpPr>
              <p:spPr>
                <a:xfrm>
                  <a:off x="9666" y="11116"/>
                  <a:ext cx="4737"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V="1">
                  <a:off x="9668" y="7610"/>
                  <a:ext cx="0" cy="35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9084" y="10936"/>
                  <a:ext cx="654" cy="630"/>
                </a:xfrm>
                <a:prstGeom prst="rect">
                  <a:avLst/>
                </a:prstGeom>
                <a:noFill/>
              </p:spPr>
              <p:txBody>
                <a:bodyPr wrap="square" rtlCol="0">
                  <a:spAutoFit/>
                </a:bodyPr>
                <a:lstStyle/>
                <a:p>
                  <a:r>
                    <a:rPr lang="en-US" altLang="zh-CN" sz="2000" b="1" i="1" dirty="0">
                      <a:latin typeface="Times New Roman" panose="02020603050405020304" pitchFamily="18" charset="0"/>
                    </a:rPr>
                    <a:t>O</a:t>
                  </a:r>
                  <a:endParaRPr lang="en-US" altLang="zh-CN" sz="2000" b="1" i="1" dirty="0">
                    <a:latin typeface="Times New Roman" panose="02020603050405020304" pitchFamily="18" charset="0"/>
                  </a:endParaRPr>
                </a:p>
              </p:txBody>
            </p:sp>
            <p:sp>
              <p:nvSpPr>
                <p:cNvPr id="18" name="文本框 17"/>
                <p:cNvSpPr txBox="1"/>
                <p:nvPr/>
              </p:nvSpPr>
              <p:spPr>
                <a:xfrm>
                  <a:off x="13737" y="11039"/>
                  <a:ext cx="1244" cy="768"/>
                </a:xfrm>
                <a:prstGeom prst="rect">
                  <a:avLst/>
                </a:prstGeom>
                <a:noFill/>
              </p:spPr>
              <p:txBody>
                <a:bodyPr wrap="square" rtlCol="0">
                  <a:spAutoFit/>
                </a:bodyPr>
                <a:lstStyle/>
                <a:p>
                  <a:r>
                    <a:rPr lang="en-US" altLang="zh-CN" sz="2000" b="1" i="1" dirty="0">
                      <a:latin typeface="Times New Roman" panose="02020603050405020304" pitchFamily="18" charset="0"/>
                    </a:rPr>
                    <a:t>x</a:t>
                  </a:r>
                  <a:r>
                    <a:rPr lang="en-US" altLang="zh-CN" sz="2000" b="1" dirty="0">
                      <a:latin typeface="Times New Roman" panose="02020603050405020304" pitchFamily="18" charset="0"/>
                    </a:rPr>
                    <a:t>/h</a:t>
                  </a:r>
                  <a:endParaRPr lang="en-US" altLang="zh-CN" sz="2000" b="1" dirty="0">
                    <a:latin typeface="Times New Roman" panose="02020603050405020304" pitchFamily="18" charset="0"/>
                  </a:endParaRPr>
                </a:p>
              </p:txBody>
            </p:sp>
            <p:sp>
              <p:nvSpPr>
                <p:cNvPr id="19" name="文本框 18"/>
                <p:cNvSpPr txBox="1"/>
                <p:nvPr/>
              </p:nvSpPr>
              <p:spPr>
                <a:xfrm>
                  <a:off x="9671" y="7305"/>
                  <a:ext cx="1625" cy="768"/>
                </a:xfrm>
                <a:prstGeom prst="rect">
                  <a:avLst/>
                </a:prstGeom>
                <a:noFill/>
              </p:spPr>
              <p:txBody>
                <a:bodyPr wrap="square" rtlCol="0">
                  <a:spAutoFit/>
                </a:bodyPr>
                <a:lstStyle/>
                <a:p>
                  <a:r>
                    <a:rPr lang="en-US" altLang="zh-CN" sz="2000" b="1" i="1" dirty="0">
                      <a:latin typeface="Times New Roman" panose="02020603050405020304" pitchFamily="18" charset="0"/>
                    </a:rPr>
                    <a:t>y</a:t>
                  </a:r>
                  <a:r>
                    <a:rPr lang="en-US" altLang="zh-CN" sz="2000" b="1" dirty="0">
                      <a:latin typeface="Times New Roman" panose="02020603050405020304" pitchFamily="18" charset="0"/>
                    </a:rPr>
                    <a:t>/</a:t>
                  </a:r>
                  <a:r>
                    <a:rPr lang="zh-CN" altLang="en-US" sz="2000" b="1" dirty="0">
                      <a:latin typeface="Times New Roman" panose="02020603050405020304" pitchFamily="18" charset="0"/>
                    </a:rPr>
                    <a:t>元</a:t>
                  </a:r>
                  <a:endParaRPr lang="en-US" altLang="zh-CN" sz="2000" b="1" dirty="0">
                    <a:latin typeface="Times New Roman" panose="02020603050405020304" pitchFamily="18" charset="0"/>
                  </a:endParaRPr>
                </a:p>
              </p:txBody>
            </p:sp>
            <p:sp>
              <p:nvSpPr>
                <p:cNvPr id="20" name="文本框 19"/>
                <p:cNvSpPr txBox="1"/>
                <p:nvPr/>
              </p:nvSpPr>
              <p:spPr>
                <a:xfrm>
                  <a:off x="13170" y="8151"/>
                  <a:ext cx="2635" cy="709"/>
                </a:xfrm>
                <a:prstGeom prst="rect">
                  <a:avLst/>
                </a:prstGeom>
                <a:noFill/>
              </p:spPr>
              <p:txBody>
                <a:bodyPr wrap="square" rtlCol="0">
                  <a:spAutoFit/>
                </a:bodyPr>
                <a:lstStyle/>
                <a:p>
                  <a:r>
                    <a:rPr lang="zh-CN" altLang="en-US" b="1" dirty="0">
                      <a:latin typeface="Times New Roman" panose="02020603050405020304" pitchFamily="18" charset="0"/>
                    </a:rPr>
                    <a:t>会员卡支付</a:t>
                  </a:r>
                  <a:endParaRPr lang="en-US" altLang="zh-CN" b="1" dirty="0">
                    <a:latin typeface="Times New Roman" panose="02020603050405020304" pitchFamily="18" charset="0"/>
                  </a:endParaRPr>
                </a:p>
              </p:txBody>
            </p:sp>
            <p:sp>
              <p:nvSpPr>
                <p:cNvPr id="21" name="文本框 20"/>
                <p:cNvSpPr txBox="1"/>
                <p:nvPr/>
              </p:nvSpPr>
              <p:spPr>
                <a:xfrm>
                  <a:off x="11571" y="7364"/>
                  <a:ext cx="2635" cy="709"/>
                </a:xfrm>
                <a:prstGeom prst="rect">
                  <a:avLst/>
                </a:prstGeom>
                <a:noFill/>
              </p:spPr>
              <p:txBody>
                <a:bodyPr wrap="square" rtlCol="0">
                  <a:spAutoFit/>
                </a:bodyPr>
                <a:lstStyle/>
                <a:p>
                  <a:r>
                    <a:rPr lang="zh-CN" altLang="en-US" b="1" dirty="0">
                      <a:latin typeface="Times New Roman" panose="02020603050405020304" pitchFamily="18" charset="0"/>
                    </a:rPr>
                    <a:t>手机支付</a:t>
                  </a:r>
                  <a:endParaRPr lang="en-US" altLang="zh-CN" b="1" dirty="0">
                    <a:latin typeface="Times New Roman" panose="02020603050405020304" pitchFamily="18" charset="0"/>
                  </a:endParaRPr>
                </a:p>
              </p:txBody>
            </p:sp>
          </p:grpSp>
          <p:sp>
            <p:nvSpPr>
              <p:cNvPr id="11" name="文本框 10"/>
              <p:cNvSpPr txBox="1"/>
              <p:nvPr/>
            </p:nvSpPr>
            <p:spPr>
              <a:xfrm>
                <a:off x="4711087" y="3664276"/>
                <a:ext cx="441146" cy="338554"/>
              </a:xfrm>
              <a:prstGeom prst="rect">
                <a:avLst/>
              </a:prstGeom>
              <a:noFill/>
            </p:spPr>
            <p:txBody>
              <a:bodyPr wrap="none" rtlCol="0">
                <a:spAutoFit/>
              </a:bodyPr>
              <a:lstStyle/>
              <a:p>
                <a:r>
                  <a:rPr lang="en-US" altLang="zh-CN" sz="1600" b="1" dirty="0"/>
                  <a:t>0.5</a:t>
                </a:r>
                <a:endParaRPr lang="zh-CN" altLang="en-US" sz="1600" b="1" dirty="0"/>
              </a:p>
            </p:txBody>
          </p:sp>
          <p:sp>
            <p:nvSpPr>
              <p:cNvPr id="12" name="文本框 11"/>
              <p:cNvSpPr txBox="1"/>
              <p:nvPr/>
            </p:nvSpPr>
            <p:spPr>
              <a:xfrm>
                <a:off x="5210029" y="3648830"/>
                <a:ext cx="287258" cy="338554"/>
              </a:xfrm>
              <a:prstGeom prst="rect">
                <a:avLst/>
              </a:prstGeom>
              <a:noFill/>
            </p:spPr>
            <p:txBody>
              <a:bodyPr wrap="none" rtlCol="0">
                <a:spAutoFit/>
              </a:bodyPr>
              <a:lstStyle/>
              <a:p>
                <a:r>
                  <a:rPr lang="en-US" altLang="zh-CN" sz="1600" b="1" dirty="0"/>
                  <a:t>1</a:t>
                </a:r>
                <a:endParaRPr lang="zh-CN" altLang="en-US" sz="1600" b="1" dirty="0"/>
              </a:p>
            </p:txBody>
          </p:sp>
          <p:sp>
            <p:nvSpPr>
              <p:cNvPr id="13" name="文本框 12"/>
              <p:cNvSpPr txBox="1"/>
              <p:nvPr/>
            </p:nvSpPr>
            <p:spPr>
              <a:xfrm>
                <a:off x="4025049" y="2876285"/>
                <a:ext cx="543739" cy="338554"/>
              </a:xfrm>
              <a:prstGeom prst="rect">
                <a:avLst/>
              </a:prstGeom>
              <a:noFill/>
            </p:spPr>
            <p:txBody>
              <a:bodyPr wrap="none" rtlCol="0">
                <a:spAutoFit/>
              </a:bodyPr>
              <a:lstStyle/>
              <a:p>
                <a:r>
                  <a:rPr lang="en-US" altLang="zh-CN" sz="1600" b="1" dirty="0"/>
                  <a:t>0.75</a:t>
                </a:r>
                <a:endParaRPr lang="zh-CN" altLang="en-US" sz="1600" b="1" dirty="0"/>
              </a:p>
            </p:txBody>
          </p:sp>
          <p:sp>
            <p:nvSpPr>
              <p:cNvPr id="14" name="文本框 13"/>
              <p:cNvSpPr txBox="1"/>
              <p:nvPr/>
            </p:nvSpPr>
            <p:spPr>
              <a:xfrm>
                <a:off x="4113480" y="3092427"/>
                <a:ext cx="441146" cy="338554"/>
              </a:xfrm>
              <a:prstGeom prst="rect">
                <a:avLst/>
              </a:prstGeom>
              <a:noFill/>
            </p:spPr>
            <p:txBody>
              <a:bodyPr wrap="none" rtlCol="0">
                <a:spAutoFit/>
              </a:bodyPr>
              <a:lstStyle/>
              <a:p>
                <a:r>
                  <a:rPr lang="en-US" altLang="zh-CN" sz="1600" b="1" dirty="0"/>
                  <a:t>0.5</a:t>
                </a:r>
                <a:endParaRPr lang="zh-CN" altLang="en-US" sz="1600" b="1" dirty="0"/>
              </a:p>
            </p:txBody>
          </p:sp>
        </p:grpSp>
        <p:cxnSp>
          <p:nvCxnSpPr>
            <p:cNvPr id="5" name="直接连接符 4"/>
            <p:cNvCxnSpPr/>
            <p:nvPr/>
          </p:nvCxnSpPr>
          <p:spPr>
            <a:xfrm flipH="1">
              <a:off x="6128202" y="2715766"/>
              <a:ext cx="1789099" cy="1827782"/>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5714467" y="2715766"/>
              <a:ext cx="2385925" cy="1810095"/>
            </a:xfrm>
            <a:prstGeom prst="line">
              <a:avLst/>
            </a:prstGeom>
            <a:ln w="19050">
              <a:solidFill>
                <a:srgbClr val="0066FF"/>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712906" y="3892827"/>
              <a:ext cx="841505" cy="0"/>
            </a:xfrm>
            <a:prstGeom prst="line">
              <a:avLst/>
            </a:prstGeom>
            <a:ln w="12700">
              <a:prstDash val="sysDash"/>
            </a:ln>
          </p:spPr>
          <p:style>
            <a:lnRef idx="1">
              <a:schemeClr val="dk1"/>
            </a:lnRef>
            <a:fillRef idx="0">
              <a:schemeClr val="dk1"/>
            </a:fillRef>
            <a:effectRef idx="0">
              <a:schemeClr val="dk1"/>
            </a:effectRef>
            <a:fontRef idx="minor">
              <a:schemeClr val="tx1"/>
            </a:fontRef>
          </p:style>
        </p:cxnSp>
        <p:cxnSp>
          <p:nvCxnSpPr>
            <p:cNvPr id="8" name="直接连接符 7"/>
            <p:cNvCxnSpPr/>
            <p:nvPr/>
          </p:nvCxnSpPr>
          <p:spPr>
            <a:xfrm>
              <a:off x="5705806" y="4108301"/>
              <a:ext cx="841505" cy="0"/>
            </a:xfrm>
            <a:prstGeom prst="line">
              <a:avLst/>
            </a:prstGeom>
            <a:ln w="12700">
              <a:prstDash val="sysDash"/>
            </a:ln>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a:off x="6553934" y="3892829"/>
              <a:ext cx="0" cy="636224"/>
            </a:xfrm>
            <a:prstGeom prst="line">
              <a:avLst/>
            </a:prstGeom>
            <a:ln w="12700">
              <a:prstDash val="sysDash"/>
            </a:ln>
          </p:spPr>
          <p:style>
            <a:lnRef idx="1">
              <a:schemeClr val="dk1"/>
            </a:lnRef>
            <a:fillRef idx="0">
              <a:schemeClr val="dk1"/>
            </a:fillRef>
            <a:effectRef idx="0">
              <a:schemeClr val="dk1"/>
            </a:effectRef>
            <a:fontRef idx="minor">
              <a:schemeClr val="tx1"/>
            </a:fontRef>
          </p:style>
        </p:cxnSp>
      </p:grpSp>
      <p:sp>
        <p:nvSpPr>
          <p:cNvPr id="24" name="文本框 23"/>
          <p:cNvSpPr txBox="1"/>
          <p:nvPr/>
        </p:nvSpPr>
        <p:spPr>
          <a:xfrm>
            <a:off x="521335" y="852805"/>
            <a:ext cx="4770755" cy="3192780"/>
          </a:xfrm>
          <a:prstGeom prst="rect">
            <a:avLst/>
          </a:prstGeom>
          <a:noFill/>
        </p:spPr>
        <p:txBody>
          <a:bodyPr wrap="square">
            <a:spAutoFit/>
          </a:bodyPr>
          <a:lstStyle/>
          <a:p>
            <a:pPr>
              <a:lnSpc>
                <a:spcPct val="120000"/>
              </a:lnSpc>
            </a:pPr>
            <a:r>
              <a:rPr lang="zh-CN" altLang="en-US" sz="2400" b="1" dirty="0">
                <a:solidFill>
                  <a:srgbClr val="FF0000"/>
                </a:solidFill>
              </a:rPr>
              <a:t>解：</a:t>
            </a:r>
            <a:r>
              <a:rPr lang="en-US" altLang="zh-CN" sz="2400" b="1" dirty="0">
                <a:solidFill>
                  <a:srgbClr val="FF0000"/>
                </a:solidFill>
              </a:rPr>
              <a:t>(</a:t>
            </a:r>
            <a:r>
              <a:rPr lang="zh-CN" altLang="en-US" sz="2400" b="1" dirty="0">
                <a:solidFill>
                  <a:srgbClr val="FF0000"/>
                </a:solidFill>
              </a:rPr>
              <a:t>1</a:t>
            </a:r>
            <a:r>
              <a:rPr lang="en-US" altLang="zh-CN" sz="2400" b="1" dirty="0">
                <a:solidFill>
                  <a:srgbClr val="FF0000"/>
                </a:solidFill>
              </a:rPr>
              <a:t>)</a:t>
            </a:r>
            <a:r>
              <a:rPr lang="zh-CN" altLang="en-US" sz="2400" b="1" dirty="0">
                <a:solidFill>
                  <a:srgbClr val="FF0000"/>
                </a:solidFill>
              </a:rPr>
              <a:t>设手机支付金额 </a:t>
            </a:r>
            <a:r>
              <a:rPr lang="zh-CN" altLang="en-US" sz="2400" b="1" i="1" dirty="0">
                <a:solidFill>
                  <a:srgbClr val="FF0000"/>
                </a:solidFill>
              </a:rPr>
              <a:t>y</a:t>
            </a:r>
            <a:r>
              <a:rPr lang="en-US" altLang="zh-CN" sz="2400" b="1" baseline="-25000" dirty="0">
                <a:solidFill>
                  <a:srgbClr val="FF0000"/>
                </a:solidFill>
                <a:sym typeface="+mn-ea"/>
              </a:rPr>
              <a:t>1</a:t>
            </a:r>
            <a:r>
              <a:rPr lang="zh-CN" altLang="en-US" sz="2400" b="1" dirty="0">
                <a:solidFill>
                  <a:srgbClr val="FF0000"/>
                </a:solidFill>
              </a:rPr>
              <a:t>(元</a:t>
            </a:r>
            <a:r>
              <a:rPr lang="en-US" altLang="zh-CN" sz="2400" b="1" dirty="0">
                <a:solidFill>
                  <a:srgbClr val="FF0000"/>
                </a:solidFill>
              </a:rPr>
              <a:t>)</a:t>
            </a:r>
            <a:r>
              <a:rPr lang="zh-CN" altLang="en-US" sz="2400" b="1" dirty="0">
                <a:solidFill>
                  <a:srgbClr val="FF0000"/>
                </a:solidFill>
              </a:rPr>
              <a:t>与骑行时间 </a:t>
            </a:r>
            <a:r>
              <a:rPr lang="zh-CN" altLang="en-US" sz="2400" b="1" i="1" dirty="0">
                <a:solidFill>
                  <a:srgbClr val="FF0000"/>
                </a:solidFill>
              </a:rPr>
              <a:t>x</a:t>
            </a:r>
            <a:r>
              <a:rPr lang="en-US" altLang="zh-CN" sz="2400" b="1" dirty="0">
                <a:solidFill>
                  <a:srgbClr val="FF0000"/>
                </a:solidFill>
              </a:rPr>
              <a:t>(</a:t>
            </a:r>
            <a:r>
              <a:rPr lang="zh-CN" altLang="en-US" sz="2400" b="1" dirty="0">
                <a:solidFill>
                  <a:srgbClr val="FF0000"/>
                </a:solidFill>
              </a:rPr>
              <a:t>h</a:t>
            </a:r>
            <a:r>
              <a:rPr lang="en-US" altLang="zh-CN" sz="2400" b="1" dirty="0">
                <a:solidFill>
                  <a:srgbClr val="FF0000"/>
                </a:solidFill>
              </a:rPr>
              <a:t>)</a:t>
            </a:r>
            <a:r>
              <a:rPr lang="zh-CN" altLang="en-US" sz="2400" b="1" dirty="0">
                <a:solidFill>
                  <a:srgbClr val="FF0000"/>
                </a:solidFill>
              </a:rPr>
              <a:t>之间的关系式为</a:t>
            </a:r>
            <a:r>
              <a:rPr lang="zh-CN" altLang="en-US" sz="2400" b="1" i="1" dirty="0">
                <a:solidFill>
                  <a:srgbClr val="FF0000"/>
                </a:solidFill>
              </a:rPr>
              <a:t>y</a:t>
            </a:r>
            <a:r>
              <a:rPr lang="en-US" altLang="zh-CN" sz="2400" b="1" baseline="-25000" dirty="0">
                <a:solidFill>
                  <a:srgbClr val="FF0000"/>
                </a:solidFill>
                <a:sym typeface="+mn-ea"/>
              </a:rPr>
              <a:t>1</a:t>
            </a:r>
            <a:r>
              <a:rPr lang="zh-CN" altLang="en-US" sz="2400" b="1" dirty="0">
                <a:solidFill>
                  <a:srgbClr val="FF0000"/>
                </a:solidFill>
              </a:rPr>
              <a:t>=</a:t>
            </a:r>
            <a:r>
              <a:rPr lang="zh-CN" altLang="en-US" sz="2400" b="1" i="1" dirty="0">
                <a:solidFill>
                  <a:srgbClr val="FF0000"/>
                </a:solidFill>
              </a:rPr>
              <a:t>ax</a:t>
            </a:r>
            <a:r>
              <a:rPr lang="zh-CN" altLang="en-US" sz="2400" b="1" dirty="0">
                <a:solidFill>
                  <a:srgbClr val="FF0000"/>
                </a:solidFill>
              </a:rPr>
              <a:t>+</a:t>
            </a:r>
            <a:r>
              <a:rPr lang="en-US" altLang="zh-CN" sz="2400" b="1" i="1" dirty="0">
                <a:solidFill>
                  <a:srgbClr val="FF0000"/>
                </a:solidFill>
              </a:rPr>
              <a:t>b</a:t>
            </a:r>
            <a:r>
              <a:rPr lang="zh-CN" altLang="en-US" sz="2400" b="1" dirty="0">
                <a:solidFill>
                  <a:srgbClr val="FF0000"/>
                </a:solidFill>
              </a:rPr>
              <a:t>。</a:t>
            </a:r>
            <a:endParaRPr lang="en-US" altLang="zh-CN" sz="2400" b="1" dirty="0">
              <a:solidFill>
                <a:srgbClr val="FF0000"/>
              </a:solidFill>
            </a:endParaRPr>
          </a:p>
          <a:p>
            <a:pPr>
              <a:lnSpc>
                <a:spcPct val="120000"/>
              </a:lnSpc>
            </a:pPr>
            <a:r>
              <a:rPr lang="zh-CN" altLang="en-US" sz="2400" b="1" dirty="0">
                <a:solidFill>
                  <a:srgbClr val="FF0000"/>
                </a:solidFill>
              </a:rPr>
              <a:t>将(0</a:t>
            </a:r>
            <a:r>
              <a:rPr lang="en-US" altLang="zh-CN" sz="2400" b="1" dirty="0">
                <a:solidFill>
                  <a:srgbClr val="FF0000"/>
                </a:solidFill>
              </a:rPr>
              <a:t>.</a:t>
            </a:r>
            <a:r>
              <a:rPr lang="zh-CN" altLang="en-US" sz="2400" b="1" dirty="0">
                <a:solidFill>
                  <a:srgbClr val="FF0000"/>
                </a:solidFill>
              </a:rPr>
              <a:t>5，0)和(1，0</a:t>
            </a:r>
            <a:r>
              <a:rPr lang="en-US" altLang="zh-CN" sz="2400" b="1" dirty="0">
                <a:solidFill>
                  <a:srgbClr val="FF0000"/>
                </a:solidFill>
              </a:rPr>
              <a:t>.</a:t>
            </a:r>
            <a:r>
              <a:rPr lang="zh-CN" altLang="en-US" sz="2400" b="1" dirty="0">
                <a:solidFill>
                  <a:srgbClr val="FF0000"/>
                </a:solidFill>
              </a:rPr>
              <a:t>5)代入，解得 </a:t>
            </a:r>
            <a:r>
              <a:rPr lang="zh-CN" altLang="en-US" sz="2400" b="1" i="1" dirty="0">
                <a:solidFill>
                  <a:srgbClr val="FF0000"/>
                </a:solidFill>
              </a:rPr>
              <a:t>a</a:t>
            </a:r>
            <a:r>
              <a:rPr lang="zh-CN" altLang="en-US" sz="2400" b="1" dirty="0">
                <a:solidFill>
                  <a:srgbClr val="FF0000"/>
                </a:solidFill>
              </a:rPr>
              <a:t>=1，</a:t>
            </a:r>
            <a:r>
              <a:rPr lang="zh-CN" altLang="en-US" sz="2400" b="1" i="1" dirty="0">
                <a:solidFill>
                  <a:srgbClr val="FF0000"/>
                </a:solidFill>
              </a:rPr>
              <a:t>b</a:t>
            </a:r>
            <a:r>
              <a:rPr lang="zh-CN" altLang="en-US" sz="2400" b="1" dirty="0">
                <a:solidFill>
                  <a:srgbClr val="FF0000"/>
                </a:solidFill>
              </a:rPr>
              <a:t>=</a:t>
            </a:r>
            <a:r>
              <a:rPr lang="zh-CN" altLang="en-US" sz="2400" b="1" dirty="0">
                <a:solidFill>
                  <a:srgbClr val="FF0000"/>
                </a:solidFill>
                <a:latin typeface="+mn-ea"/>
              </a:rPr>
              <a:t>-</a:t>
            </a:r>
            <a:r>
              <a:rPr lang="zh-CN" altLang="en-US" sz="2400" b="1" dirty="0">
                <a:solidFill>
                  <a:srgbClr val="FF0000"/>
                </a:solidFill>
              </a:rPr>
              <a:t>0</a:t>
            </a:r>
            <a:r>
              <a:rPr lang="en-US" altLang="zh-CN" sz="2400" b="1" dirty="0">
                <a:solidFill>
                  <a:srgbClr val="FF0000"/>
                </a:solidFill>
              </a:rPr>
              <a:t>.</a:t>
            </a:r>
            <a:r>
              <a:rPr lang="zh-CN" altLang="en-US" sz="2400" b="1" dirty="0">
                <a:solidFill>
                  <a:srgbClr val="FF0000"/>
                </a:solidFill>
              </a:rPr>
              <a:t>5。</a:t>
            </a:r>
            <a:endParaRPr lang="en-US" altLang="zh-CN" sz="2400" b="1" dirty="0">
              <a:solidFill>
                <a:srgbClr val="FF0000"/>
              </a:solidFill>
            </a:endParaRPr>
          </a:p>
          <a:p>
            <a:pPr>
              <a:lnSpc>
                <a:spcPct val="120000"/>
              </a:lnSpc>
            </a:pPr>
            <a:r>
              <a:rPr lang="zh-CN" altLang="en-US" sz="2400" b="1" dirty="0">
                <a:solidFill>
                  <a:srgbClr val="FF0000"/>
                </a:solidFill>
              </a:rPr>
              <a:t>所以手机支付金额 </a:t>
            </a:r>
            <a:r>
              <a:rPr lang="zh-CN" altLang="en-US" sz="2400" b="1" i="1" dirty="0">
                <a:solidFill>
                  <a:srgbClr val="FF0000"/>
                </a:solidFill>
              </a:rPr>
              <a:t>y</a:t>
            </a:r>
            <a:r>
              <a:rPr lang="en-US" altLang="zh-CN" sz="2400" b="1" baseline="-25000" dirty="0">
                <a:solidFill>
                  <a:srgbClr val="FF0000"/>
                </a:solidFill>
                <a:sym typeface="+mn-ea"/>
              </a:rPr>
              <a:t>1</a:t>
            </a:r>
            <a:r>
              <a:rPr lang="en-US" altLang="zh-CN" sz="2400" b="1" dirty="0">
                <a:solidFill>
                  <a:srgbClr val="FF0000"/>
                </a:solidFill>
              </a:rPr>
              <a:t>(</a:t>
            </a:r>
            <a:r>
              <a:rPr lang="zh-CN" altLang="en-US" sz="2400" b="1" dirty="0">
                <a:solidFill>
                  <a:srgbClr val="FF0000"/>
                </a:solidFill>
              </a:rPr>
              <a:t>元</a:t>
            </a:r>
            <a:r>
              <a:rPr lang="en-US" altLang="zh-CN" sz="2400" b="1" dirty="0">
                <a:solidFill>
                  <a:srgbClr val="FF0000"/>
                </a:solidFill>
              </a:rPr>
              <a:t>)</a:t>
            </a:r>
            <a:r>
              <a:rPr lang="zh-CN" altLang="en-US" sz="2400" b="1" dirty="0">
                <a:solidFill>
                  <a:srgbClr val="FF0000"/>
                </a:solidFill>
              </a:rPr>
              <a:t>与骑行时间 </a:t>
            </a:r>
            <a:r>
              <a:rPr lang="zh-CN" altLang="en-US" sz="2400" b="1" i="1" dirty="0">
                <a:solidFill>
                  <a:srgbClr val="FF0000"/>
                </a:solidFill>
              </a:rPr>
              <a:t>x</a:t>
            </a:r>
            <a:r>
              <a:rPr lang="en-US" altLang="zh-CN" sz="2400" b="1" dirty="0">
                <a:solidFill>
                  <a:srgbClr val="FF0000"/>
                </a:solidFill>
              </a:rPr>
              <a:t>(</a:t>
            </a:r>
            <a:r>
              <a:rPr lang="zh-CN" altLang="en-US" sz="2400" b="1" dirty="0">
                <a:solidFill>
                  <a:srgbClr val="FF0000"/>
                </a:solidFill>
              </a:rPr>
              <a:t>h</a:t>
            </a:r>
            <a:r>
              <a:rPr lang="en-US" altLang="zh-CN" sz="2400" b="1" dirty="0">
                <a:solidFill>
                  <a:srgbClr val="FF0000"/>
                </a:solidFill>
              </a:rPr>
              <a:t>)</a:t>
            </a:r>
            <a:r>
              <a:rPr lang="zh-CN" altLang="en-US" sz="2400" b="1" dirty="0">
                <a:solidFill>
                  <a:srgbClr val="FF0000"/>
                </a:solidFill>
              </a:rPr>
              <a:t>之间的关系式为</a:t>
            </a:r>
            <a:r>
              <a:rPr lang="zh-CN" altLang="en-US" sz="2400" b="1" i="1" dirty="0">
                <a:solidFill>
                  <a:srgbClr val="FF0000"/>
                </a:solidFill>
              </a:rPr>
              <a:t>y</a:t>
            </a:r>
            <a:r>
              <a:rPr lang="en-US" altLang="zh-CN" sz="2400" b="1" baseline="-25000" dirty="0">
                <a:solidFill>
                  <a:srgbClr val="FF0000"/>
                </a:solidFill>
                <a:sym typeface="+mn-ea"/>
              </a:rPr>
              <a:t>1</a:t>
            </a:r>
            <a:r>
              <a:rPr lang="zh-CN" altLang="en-US" sz="2400" b="1" dirty="0">
                <a:solidFill>
                  <a:srgbClr val="FF0000"/>
                </a:solidFill>
              </a:rPr>
              <a:t>=</a:t>
            </a:r>
            <a:r>
              <a:rPr lang="zh-CN" altLang="en-US" sz="2400" b="1" i="1" dirty="0">
                <a:solidFill>
                  <a:srgbClr val="FF0000"/>
                </a:solidFill>
              </a:rPr>
              <a:t>x</a:t>
            </a:r>
            <a:r>
              <a:rPr lang="en-US" altLang="zh-CN" sz="2400" b="1" dirty="0">
                <a:solidFill>
                  <a:srgbClr val="FF0000"/>
                </a:solidFill>
                <a:latin typeface="+mn-ea"/>
              </a:rPr>
              <a:t>-</a:t>
            </a:r>
            <a:r>
              <a:rPr lang="zh-CN" altLang="en-US" sz="2400" b="1" dirty="0">
                <a:solidFill>
                  <a:srgbClr val="FF0000"/>
                </a:solidFill>
              </a:rPr>
              <a:t>0</a:t>
            </a:r>
            <a:r>
              <a:rPr lang="en-US" altLang="zh-CN" sz="2400" b="1" dirty="0">
                <a:solidFill>
                  <a:srgbClr val="FF0000"/>
                </a:solidFill>
              </a:rPr>
              <a:t>.</a:t>
            </a:r>
            <a:r>
              <a:rPr lang="zh-CN" altLang="en-US" sz="2400" b="1" dirty="0">
                <a:solidFill>
                  <a:srgbClr val="FF0000"/>
                </a:solidFill>
              </a:rPr>
              <a:t>5。</a:t>
            </a:r>
            <a:endParaRPr lang="zh-CN" altLang="en-US"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xEl>
                                              <p:pRg st="1" end="1"/>
                                            </p:txEl>
                                          </p:spTgt>
                                        </p:tgtEl>
                                        <p:attrNameLst>
                                          <p:attrName>style.visibility</p:attrName>
                                        </p:attrNameLst>
                                      </p:cBhvr>
                                      <p:to>
                                        <p:strVal val="visible"/>
                                      </p:to>
                                    </p:set>
                                    <p:animEffect transition="in" filter="fade">
                                      <p:cBhvr>
                                        <p:cTn id="7" dur="500"/>
                                        <p:tgtEl>
                                          <p:spTgt spid="2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xEl>
                                              <p:pRg st="2" end="2"/>
                                            </p:txEl>
                                          </p:spTgt>
                                        </p:tgtEl>
                                        <p:attrNameLst>
                                          <p:attrName>style.visibility</p:attrName>
                                        </p:attrNameLst>
                                      </p:cBhvr>
                                      <p:to>
                                        <p:strVal val="visible"/>
                                      </p:to>
                                    </p:set>
                                    <p:animEffect transition="in" filter="fade">
                                      <p:cBhvr>
                                        <p:cTn id="12"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uiExpand="1" build="p"/>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黑体"/>
        <a:cs typeface=""/>
      </a:majorFont>
      <a:minorFont>
        <a:latin typeface="Times New Roman"/>
        <a:ea typeface="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2615</Words>
  <Application>WPS 演示</Application>
  <PresentationFormat>全屏显示(16:9)</PresentationFormat>
  <Paragraphs>221</Paragraphs>
  <Slides>17</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17</vt:i4>
      </vt:variant>
    </vt:vector>
  </HeadingPairs>
  <TitlesOfParts>
    <vt:vector size="30" baseType="lpstr">
      <vt:lpstr>Arial</vt:lpstr>
      <vt:lpstr>宋体</vt:lpstr>
      <vt:lpstr>Wingdings</vt:lpstr>
      <vt:lpstr>Times New Roman</vt:lpstr>
      <vt:lpstr>黑体</vt:lpstr>
      <vt:lpstr>华文中宋</vt:lpstr>
      <vt:lpstr>楷体</vt:lpstr>
      <vt:lpstr>微软雅黑</vt:lpstr>
      <vt:lpstr>times</vt:lpstr>
      <vt:lpstr>Traditional Arabic</vt:lpstr>
      <vt:lpstr>Arial Unicode MS</vt:lpstr>
      <vt:lpstr>等线</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唐唐唐小糖1</cp:lastModifiedBy>
  <cp:revision>4</cp:revision>
  <dcterms:created xsi:type="dcterms:W3CDTF">2018-12-07T09:49:00Z</dcterms:created>
  <dcterms:modified xsi:type="dcterms:W3CDTF">2026-01-09T00:16:01Z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2052-12.1.0.24034</vt:lpwstr>
  </property>
  <property fmtid="{D5CDD505-2E9C-101B-9397-08002B2CF9AE}" pid="3" name="ICV">
    <vt:lpwstr>83263D64BA724CE488E5377045F5D58A_12</vt:lpwstr>
  </property>
</Properties>
</file>