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06" r:id="rId9"/>
    <p:sldId id="330" r:id="rId10"/>
    <p:sldId id="325" r:id="rId11"/>
    <p:sldId id="312" r:id="rId12"/>
    <p:sldId id="314" r:id="rId13"/>
    <p:sldId id="313" r:id="rId14"/>
    <p:sldId id="331" r:id="rId15"/>
    <p:sldId id="322" r:id="rId16"/>
    <p:sldId id="316" r:id="rId17"/>
    <p:sldId id="333" r:id="rId18"/>
    <p:sldId id="329" r:id="rId19"/>
    <p:sldId id="332" r:id="rId20"/>
    <p:sldId id="308" r:id="rId21"/>
    <p:sldId id="309" r:id="rId22"/>
    <p:sldId id="326" r:id="rId23"/>
    <p:sldId id="327" r:id="rId24"/>
    <p:sldId id="307" r:id="rId25"/>
    <p:sldId id="303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9F4"/>
    <a:srgbClr val="0066FF"/>
    <a:srgbClr val="0033CC"/>
    <a:srgbClr val="56B5DA"/>
    <a:srgbClr val="FFCC99"/>
    <a:srgbClr val="FFFFFF"/>
    <a:srgbClr val="7F7F7F"/>
    <a:srgbClr val="273045"/>
    <a:srgbClr val="17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5896" y="1491630"/>
            <a:ext cx="5256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+mj-lt"/>
                <a:ea typeface="+mj-ea"/>
              </a:rPr>
              <a:t>2.</a:t>
            </a:r>
            <a:r>
              <a:rPr lang="zh-CN" altLang="en-US" sz="3600" b="1" dirty="0">
                <a:latin typeface="+mj-lt"/>
                <a:ea typeface="+mj-ea"/>
              </a:rPr>
              <a:t>等腰三角形</a:t>
            </a:r>
            <a:endParaRPr lang="en-US" altLang="zh-CN" sz="3600" b="1" dirty="0">
              <a:latin typeface="+mj-lt"/>
              <a:ea typeface="+mj-ea"/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</a:rPr>
              <a:t>1</a:t>
            </a:r>
            <a:r>
              <a:rPr lang="zh-CN" altLang="en-US" sz="3600" b="1" dirty="0">
                <a:solidFill>
                  <a:schemeClr val="accent1"/>
                </a:solidFill>
              </a:rPr>
              <a:t>课时 等腰三角形的性质和等边三角形的性质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546782" y="893455"/>
            <a:ext cx="2057666" cy="2219106"/>
            <a:chOff x="6421935" y="742301"/>
            <a:chExt cx="2057666" cy="2219106"/>
          </a:xfrm>
        </p:grpSpPr>
        <p:sp>
          <p:nvSpPr>
            <p:cNvPr id="35" name="等腰三角形 34"/>
            <p:cNvSpPr/>
            <p:nvPr/>
          </p:nvSpPr>
          <p:spPr>
            <a:xfrm>
              <a:off x="6804248" y="1171917"/>
              <a:ext cx="1296144" cy="1503521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92146" y="7423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21935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89751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cxnSp>
        <p:nvCxnSpPr>
          <p:cNvPr id="39" name="直接连接符 38"/>
          <p:cNvCxnSpPr>
            <a:stCxn id="35" idx="0"/>
            <a:endCxn id="35" idx="3"/>
          </p:cNvCxnSpPr>
          <p:nvPr/>
        </p:nvCxnSpPr>
        <p:spPr>
          <a:xfrm>
            <a:off x="7577167" y="1323071"/>
            <a:ext cx="0" cy="150352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7372842" y="273874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D</a:t>
            </a:r>
            <a:endParaRPr lang="zh-CN" altLang="en-US" sz="2400" b="1" i="1" dirty="0"/>
          </a:p>
        </p:txBody>
      </p:sp>
      <p:sp>
        <p:nvSpPr>
          <p:cNvPr id="42" name="Rectangle 3"/>
          <p:cNvSpPr>
            <a:spLocks noChangeArrowheads="1"/>
          </p:cNvSpPr>
          <p:nvPr/>
        </p:nvSpPr>
        <p:spPr bwMode="auto">
          <a:xfrm>
            <a:off x="585129" y="152241"/>
            <a:ext cx="7485974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已知：如图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在△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中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是∠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的角平分线。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点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是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的中点，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7760" y="1478612"/>
            <a:ext cx="5612505" cy="36360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（全等三角形的对应边相等、对应角相等），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∴点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是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的中点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在同一条直线上，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574873"/>
            <a:ext cx="5904656" cy="943322"/>
            <a:chOff x="647566" y="771550"/>
            <a:chExt cx="5904656" cy="943322"/>
          </a:xfrm>
        </p:grpSpPr>
        <p:grpSp>
          <p:nvGrpSpPr>
            <p:cNvPr id="7" name="组合 6"/>
            <p:cNvGrpSpPr/>
            <p:nvPr/>
          </p:nvGrpSpPr>
          <p:grpSpPr>
            <a:xfrm>
              <a:off x="647566" y="771550"/>
              <a:ext cx="5904656" cy="943322"/>
              <a:chOff x="2483768" y="2283718"/>
              <a:chExt cx="1753973" cy="128369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37954" y="2404652"/>
                <a:ext cx="1699787" cy="116276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483768" y="2283718"/>
                <a:ext cx="1726889" cy="11772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791579" y="805683"/>
              <a:ext cx="57222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等腰三角形顶角的平分线、底边上的中线、底边上的高重合。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80486" y="1839931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84440" y="1739247"/>
            <a:ext cx="3562086" cy="576248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845505" y="1759297"/>
            <a:ext cx="5073585" cy="3148429"/>
          </a:xfrm>
          <a:prstGeom prst="roundRect">
            <a:avLst>
              <a:gd name="adj" fmla="val 10013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43553" y="2334237"/>
            <a:ext cx="3562086" cy="830997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43553" y="3165234"/>
            <a:ext cx="3562086" cy="830997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BC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43553" y="3996231"/>
            <a:ext cx="3562086" cy="830997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BC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561254" y="810844"/>
            <a:ext cx="23793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2000" b="1" dirty="0">
                <a:solidFill>
                  <a:srgbClr val="00B050"/>
                </a:solidFill>
              </a:rPr>
              <a:t>对腰上的高、中线、底角的平分线一般不重合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425039" y="2027371"/>
            <a:ext cx="2057666" cy="2306954"/>
            <a:chOff x="6425039" y="2027371"/>
            <a:chExt cx="2057666" cy="2306954"/>
          </a:xfrm>
        </p:grpSpPr>
        <p:grpSp>
          <p:nvGrpSpPr>
            <p:cNvPr id="20" name="组合 19"/>
            <p:cNvGrpSpPr/>
            <p:nvPr/>
          </p:nvGrpSpPr>
          <p:grpSpPr>
            <a:xfrm>
              <a:off x="6425039" y="2027371"/>
              <a:ext cx="2057666" cy="2219106"/>
              <a:chOff x="6421935" y="742301"/>
              <a:chExt cx="2057666" cy="2219106"/>
            </a:xfrm>
          </p:grpSpPr>
          <p:sp>
            <p:nvSpPr>
              <p:cNvPr id="21" name="等腰三角形 20"/>
              <p:cNvSpPr/>
              <p:nvPr/>
            </p:nvSpPr>
            <p:spPr>
              <a:xfrm>
                <a:off x="6804248" y="1171917"/>
                <a:ext cx="1296144" cy="1503521"/>
              </a:xfrm>
              <a:prstGeom prst="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292146" y="742301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A</a:t>
                </a:r>
                <a:endParaRPr lang="zh-CN" altLang="en-US" sz="2400" b="1" i="1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421935" y="2499742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B</a:t>
                </a:r>
                <a:endParaRPr lang="zh-CN" altLang="en-US" sz="2400" b="1" i="1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089751" y="2499742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C</a:t>
                </a:r>
                <a:endParaRPr lang="zh-CN" altLang="en-US" sz="2400" b="1" i="1" dirty="0"/>
              </a:p>
            </p:txBody>
          </p:sp>
        </p:grpSp>
        <p:cxnSp>
          <p:nvCxnSpPr>
            <p:cNvPr id="25" name="直接连接符 24"/>
            <p:cNvCxnSpPr>
              <a:stCxn id="21" idx="0"/>
              <a:endCxn id="21" idx="3"/>
            </p:cNvCxnSpPr>
            <p:nvPr/>
          </p:nvCxnSpPr>
          <p:spPr>
            <a:xfrm>
              <a:off x="7455424" y="2456987"/>
              <a:ext cx="0" cy="150352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7251099" y="387266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333951" y="2722210"/>
              <a:ext cx="114300" cy="69745"/>
            </a:xfrm>
            <a:custGeom>
              <a:avLst/>
              <a:gdLst>
                <a:gd name="connsiteX0" fmla="*/ 0 w 114300"/>
                <a:gd name="connsiteY0" fmla="*/ 0 h 69745"/>
                <a:gd name="connsiteX1" fmla="*/ 47625 w 114300"/>
                <a:gd name="connsiteY1" fmla="*/ 66675 h 69745"/>
                <a:gd name="connsiteX2" fmla="*/ 114300 w 114300"/>
                <a:gd name="connsiteY2" fmla="*/ 52387 h 6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9745">
                  <a:moveTo>
                    <a:pt x="0" y="0"/>
                  </a:moveTo>
                  <a:cubicBezTo>
                    <a:pt x="14287" y="28972"/>
                    <a:pt x="28575" y="57944"/>
                    <a:pt x="47625" y="66675"/>
                  </a:cubicBezTo>
                  <a:cubicBezTo>
                    <a:pt x="66675" y="75406"/>
                    <a:pt x="90487" y="63896"/>
                    <a:pt x="114300" y="52387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18717079">
              <a:off x="7469587" y="2775385"/>
              <a:ext cx="114300" cy="69745"/>
            </a:xfrm>
            <a:custGeom>
              <a:avLst/>
              <a:gdLst>
                <a:gd name="connsiteX0" fmla="*/ 0 w 114300"/>
                <a:gd name="connsiteY0" fmla="*/ 0 h 69745"/>
                <a:gd name="connsiteX1" fmla="*/ 47625 w 114300"/>
                <a:gd name="connsiteY1" fmla="*/ 66675 h 69745"/>
                <a:gd name="connsiteX2" fmla="*/ 114300 w 114300"/>
                <a:gd name="connsiteY2" fmla="*/ 52387 h 6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9745">
                  <a:moveTo>
                    <a:pt x="0" y="0"/>
                  </a:moveTo>
                  <a:cubicBezTo>
                    <a:pt x="14287" y="28972"/>
                    <a:pt x="28575" y="57944"/>
                    <a:pt x="47625" y="66675"/>
                  </a:cubicBezTo>
                  <a:cubicBezTo>
                    <a:pt x="66675" y="75406"/>
                    <a:pt x="90487" y="63896"/>
                    <a:pt x="114300" y="52387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92818" y="276471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432931" y="2789712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2</a:t>
              </a:r>
              <a:endParaRPr lang="zh-CN" altLang="en-US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31" grpId="0"/>
      <p:bldP spid="32" grpId="0"/>
      <p:bldP spid="3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68593"/>
            <a:ext cx="8424936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）若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为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边上的高，∠</a:t>
            </a:r>
            <a:r>
              <a:rPr lang="en-US" altLang="zh-CN" sz="2800" b="1" i="1" dirty="0">
                <a:latin typeface="+mj-lt"/>
                <a:ea typeface="+mj-ea"/>
              </a:rPr>
              <a:t>BAC</a:t>
            </a:r>
            <a:r>
              <a:rPr lang="en-US" altLang="zh-CN" sz="2800" b="1" dirty="0">
                <a:latin typeface="+mj-lt"/>
                <a:ea typeface="+mj-ea"/>
              </a:rPr>
              <a:t>=120°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BAD</a:t>
            </a:r>
            <a:r>
              <a:rPr lang="en-US" altLang="zh-CN" sz="2800" b="1" dirty="0">
                <a:latin typeface="+mj-lt"/>
                <a:ea typeface="+mj-ea"/>
              </a:rPr>
              <a:t>=______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）若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为∠</a:t>
            </a:r>
            <a:r>
              <a:rPr lang="en-US" altLang="zh-CN" sz="2800" b="1" i="1" dirty="0">
                <a:latin typeface="+mj-lt"/>
                <a:ea typeface="+mj-ea"/>
              </a:rPr>
              <a:t>BAC</a:t>
            </a:r>
            <a:r>
              <a:rPr lang="zh-CN" altLang="en-US" sz="2800" b="1" dirty="0">
                <a:latin typeface="+mj-lt"/>
                <a:ea typeface="+mj-ea"/>
              </a:rPr>
              <a:t>的平分线，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=5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=8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的长为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0072" y="2921959"/>
            <a:ext cx="2767379" cy="19830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23728" y="1721060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60°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1627" y="277352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7356" y="957957"/>
            <a:ext cx="1808340" cy="461665"/>
            <a:chOff x="4388275" y="216246"/>
            <a:chExt cx="2194212" cy="718156"/>
          </a:xfrm>
        </p:grpSpPr>
        <p:grpSp>
          <p:nvGrpSpPr>
            <p:cNvPr id="28" name="组合 27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0" name="矩形: 单圆角 29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1" name="矩形: 单圆角 30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7334" y="123478"/>
            <a:ext cx="4402658" cy="524520"/>
            <a:chOff x="107504" y="339502"/>
            <a:chExt cx="4402658" cy="524520"/>
          </a:xfrm>
        </p:grpSpPr>
        <p:grpSp>
          <p:nvGrpSpPr>
            <p:cNvPr id="51" name="组合 50"/>
            <p:cNvGrpSpPr/>
            <p:nvPr/>
          </p:nvGrpSpPr>
          <p:grpSpPr>
            <a:xfrm>
              <a:off x="107504" y="339502"/>
              <a:ext cx="4402658" cy="524520"/>
              <a:chOff x="1803191" y="1304280"/>
              <a:chExt cx="5254005" cy="524520"/>
            </a:xfrm>
          </p:grpSpPr>
          <p:sp>
            <p:nvSpPr>
              <p:cNvPr id="53" name="平行四边形 52"/>
              <p:cNvSpPr/>
              <p:nvPr/>
            </p:nvSpPr>
            <p:spPr>
              <a:xfrm>
                <a:off x="3238499" y="1585913"/>
                <a:ext cx="381869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3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1709318" y="380100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等边三角形的性质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822942" y="1601647"/>
            <a:ext cx="8031190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+mj-ea"/>
                <a:ea typeface="+mj-ea"/>
              </a:rPr>
              <a:t>等边三角形是特殊的等腰三角形，它有哪些特殊的性质呢？</a:t>
            </a:r>
            <a:r>
              <a:rPr lang="zh-CN" altLang="en-US" sz="2400" b="1" dirty="0">
                <a:latin typeface="+mj-ea"/>
                <a:ea typeface="+mj-ea"/>
              </a:rPr>
              <a:t>请尝试证明你发现的结论，并与同伴进行交流。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71159" y="2760318"/>
            <a:ext cx="2057666" cy="2219106"/>
            <a:chOff x="6078053" y="2009211"/>
            <a:chExt cx="2057666" cy="2219106"/>
          </a:xfrm>
        </p:grpSpPr>
        <p:sp>
          <p:nvSpPr>
            <p:cNvPr id="5" name="等腰三角形 4"/>
            <p:cNvSpPr/>
            <p:nvPr/>
          </p:nvSpPr>
          <p:spPr>
            <a:xfrm>
              <a:off x="6372200" y="2435822"/>
              <a:ext cx="1587056" cy="1368152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948264" y="200921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078053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745869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44208" y="1024960"/>
            <a:ext cx="2057666" cy="2219106"/>
            <a:chOff x="6078053" y="2009211"/>
            <a:chExt cx="2057666" cy="2219106"/>
          </a:xfrm>
        </p:grpSpPr>
        <p:sp>
          <p:nvSpPr>
            <p:cNvPr id="41" name="等腰三角形 40"/>
            <p:cNvSpPr/>
            <p:nvPr/>
          </p:nvSpPr>
          <p:spPr>
            <a:xfrm>
              <a:off x="6372200" y="2435822"/>
              <a:ext cx="1587056" cy="1368152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48264" y="200921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078053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745869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957452" y="302103"/>
            <a:ext cx="5760640" cy="9363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如图，△</a:t>
            </a:r>
            <a:r>
              <a:rPr lang="zh-CN" altLang="en-US" sz="2400" b="1" i="1" dirty="0">
                <a:latin typeface="+mn-lt"/>
                <a:ea typeface="+mj-ea"/>
              </a:rPr>
              <a:t>ABC</a:t>
            </a:r>
            <a:r>
              <a:rPr lang="zh-CN" altLang="en-US" sz="2400" b="1" dirty="0">
                <a:latin typeface="+mn-lt"/>
                <a:ea typeface="+mj-ea"/>
              </a:rPr>
              <a:t> 是等边三角形，那么∠</a:t>
            </a:r>
            <a:r>
              <a:rPr lang="zh-CN" altLang="en-US" sz="2400" b="1" i="1" dirty="0">
                <a:latin typeface="+mn-lt"/>
                <a:ea typeface="+mj-ea"/>
              </a:rPr>
              <a:t>A</a:t>
            </a:r>
            <a:r>
              <a:rPr lang="zh-CN" altLang="en-US" sz="2400" b="1" dirty="0">
                <a:latin typeface="+mn-lt"/>
                <a:ea typeface="+mj-ea"/>
              </a:rPr>
              <a:t>，∠</a:t>
            </a:r>
            <a:r>
              <a:rPr lang="zh-CN" altLang="en-US" sz="2400" b="1" i="1" dirty="0">
                <a:latin typeface="+mn-lt"/>
                <a:ea typeface="+mj-ea"/>
              </a:rPr>
              <a:t>B</a:t>
            </a:r>
            <a:r>
              <a:rPr lang="zh-CN" altLang="en-US" sz="2400" b="1" dirty="0">
                <a:latin typeface="+mn-lt"/>
                <a:ea typeface="+mj-ea"/>
              </a:rPr>
              <a:t>， ∠</a:t>
            </a:r>
            <a:r>
              <a:rPr lang="en-US" altLang="zh-CN" sz="2400" b="1" i="1" dirty="0">
                <a:latin typeface="+mn-lt"/>
                <a:ea typeface="+mj-ea"/>
              </a:rPr>
              <a:t>C</a:t>
            </a:r>
            <a:r>
              <a:rPr lang="zh-CN" altLang="en-US" sz="2400" b="1" dirty="0">
                <a:latin typeface="+mn-lt"/>
                <a:ea typeface="+mj-ea"/>
              </a:rPr>
              <a:t>的大小之间有什么关系呢？</a:t>
            </a:r>
            <a:endParaRPr lang="zh-CN" altLang="en-US" sz="2400" b="1" dirty="0">
              <a:latin typeface="+mn-lt"/>
              <a:ea typeface="+mj-ea"/>
            </a:endParaRPr>
          </a:p>
        </p:txBody>
      </p:sp>
      <p:sp>
        <p:nvSpPr>
          <p:cNvPr id="46" name="矩形 8"/>
          <p:cNvSpPr>
            <a:spLocks noChangeArrowheads="1"/>
          </p:cNvSpPr>
          <p:nvPr/>
        </p:nvSpPr>
        <p:spPr bwMode="auto">
          <a:xfrm>
            <a:off x="1141200" y="1287000"/>
            <a:ext cx="35458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66FF"/>
                </a:solidFill>
              </a:rPr>
              <a:t>∵△</a:t>
            </a:r>
            <a:r>
              <a:rPr lang="zh-CN" altLang="en-US" sz="2400" b="1" i="1" dirty="0">
                <a:solidFill>
                  <a:srgbClr val="0066FF"/>
                </a:solidFill>
              </a:rPr>
              <a:t>ABC</a:t>
            </a:r>
            <a:r>
              <a:rPr lang="zh-CN" altLang="en-US" sz="2400" b="1" dirty="0">
                <a:solidFill>
                  <a:srgbClr val="0066FF"/>
                </a:solidFill>
              </a:rPr>
              <a:t>是等边三角形，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1141200" y="1785368"/>
            <a:ext cx="24609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66FF"/>
                </a:solidFill>
              </a:rPr>
              <a:t>∴</a:t>
            </a:r>
            <a:r>
              <a:rPr lang="zh-CN" altLang="en-US" sz="2400" b="1" i="1" dirty="0">
                <a:solidFill>
                  <a:srgbClr val="0066FF"/>
                </a:solidFill>
              </a:rPr>
              <a:t>AB</a:t>
            </a:r>
            <a:r>
              <a:rPr lang="zh-CN" altLang="en-US" sz="2400" b="1" dirty="0">
                <a:solidFill>
                  <a:srgbClr val="0066FF"/>
                </a:solidFill>
              </a:rPr>
              <a:t>= </a:t>
            </a:r>
            <a:r>
              <a:rPr lang="zh-CN" altLang="en-US" sz="2400" b="1" i="1" dirty="0">
                <a:solidFill>
                  <a:srgbClr val="0066FF"/>
                </a:solidFill>
              </a:rPr>
              <a:t>BC</a:t>
            </a:r>
            <a:r>
              <a:rPr lang="zh-CN" altLang="en-US" sz="2400" b="1" dirty="0">
                <a:solidFill>
                  <a:srgbClr val="0066FF"/>
                </a:solidFill>
              </a:rPr>
              <a:t>=</a:t>
            </a:r>
            <a:r>
              <a:rPr lang="zh-CN" altLang="en-US" sz="2400" b="1" i="1" dirty="0">
                <a:solidFill>
                  <a:srgbClr val="0066FF"/>
                </a:solidFill>
              </a:rPr>
              <a:t>AC</a:t>
            </a:r>
            <a:r>
              <a:rPr lang="zh-CN" altLang="en-US" sz="2400" b="1" dirty="0">
                <a:solidFill>
                  <a:srgbClr val="0066FF"/>
                </a:solidFill>
              </a:rPr>
              <a:t>，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48" name="矩形 10"/>
          <p:cNvSpPr>
            <a:spLocks noChangeArrowheads="1"/>
          </p:cNvSpPr>
          <p:nvPr/>
        </p:nvSpPr>
        <p:spPr bwMode="auto">
          <a:xfrm>
            <a:off x="1141200" y="2283736"/>
            <a:ext cx="2696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66FF"/>
                </a:solidFill>
              </a:rPr>
              <a:t>∴∠</a:t>
            </a:r>
            <a:r>
              <a:rPr lang="zh-CN" altLang="en-US" sz="2400" b="1" i="1" dirty="0">
                <a:solidFill>
                  <a:srgbClr val="0066FF"/>
                </a:solidFill>
              </a:rPr>
              <a:t>C</a:t>
            </a:r>
            <a:r>
              <a:rPr lang="zh-CN" altLang="en-US" sz="2400" b="1" dirty="0">
                <a:solidFill>
                  <a:srgbClr val="0066FF"/>
                </a:solidFill>
              </a:rPr>
              <a:t>=∠</a:t>
            </a:r>
            <a:r>
              <a:rPr lang="zh-CN" altLang="en-US" sz="2400" b="1" i="1" dirty="0">
                <a:solidFill>
                  <a:srgbClr val="0066FF"/>
                </a:solidFill>
              </a:rPr>
              <a:t>A</a:t>
            </a:r>
            <a:r>
              <a:rPr lang="zh-CN" altLang="en-US" sz="2400" b="1" dirty="0">
                <a:solidFill>
                  <a:srgbClr val="0066FF"/>
                </a:solidFill>
              </a:rPr>
              <a:t>=∠</a:t>
            </a:r>
            <a:r>
              <a:rPr lang="zh-CN" altLang="en-US" sz="2400" b="1" i="1" dirty="0">
                <a:solidFill>
                  <a:srgbClr val="0066FF"/>
                </a:solidFill>
              </a:rPr>
              <a:t>B</a:t>
            </a:r>
            <a:r>
              <a:rPr lang="zh-CN" altLang="en-US" sz="2400" b="1" dirty="0">
                <a:solidFill>
                  <a:srgbClr val="0066FF"/>
                </a:solidFill>
              </a:rPr>
              <a:t>。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49" name="矩形 11"/>
          <p:cNvSpPr>
            <a:spLocks noChangeArrowheads="1"/>
          </p:cNvSpPr>
          <p:nvPr/>
        </p:nvSpPr>
        <p:spPr bwMode="auto">
          <a:xfrm>
            <a:off x="1141200" y="2782104"/>
            <a:ext cx="3897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66FF"/>
                </a:solidFill>
              </a:rPr>
              <a:t>由三角形内角和定理可得：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50" name="矩形 12"/>
          <p:cNvSpPr>
            <a:spLocks noChangeArrowheads="1"/>
          </p:cNvSpPr>
          <p:nvPr/>
        </p:nvSpPr>
        <p:spPr bwMode="auto">
          <a:xfrm>
            <a:off x="1141200" y="3280770"/>
            <a:ext cx="3256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66FF"/>
                </a:solidFill>
              </a:rPr>
              <a:t>∠</a:t>
            </a:r>
            <a:r>
              <a:rPr lang="zh-CN" altLang="en-US" sz="2400" b="1" i="1" dirty="0">
                <a:solidFill>
                  <a:srgbClr val="0066FF"/>
                </a:solidFill>
              </a:rPr>
              <a:t>A</a:t>
            </a:r>
            <a:r>
              <a:rPr lang="zh-CN" altLang="en-US" sz="2400" b="1" dirty="0">
                <a:solidFill>
                  <a:srgbClr val="0066FF"/>
                </a:solidFill>
              </a:rPr>
              <a:t>=∠</a:t>
            </a:r>
            <a:r>
              <a:rPr lang="zh-CN" altLang="en-US" sz="2400" b="1" i="1" dirty="0">
                <a:solidFill>
                  <a:srgbClr val="0066FF"/>
                </a:solidFill>
              </a:rPr>
              <a:t>B</a:t>
            </a:r>
            <a:r>
              <a:rPr lang="zh-CN" altLang="en-US" sz="2400" b="1" dirty="0">
                <a:solidFill>
                  <a:srgbClr val="0066FF"/>
                </a:solidFill>
              </a:rPr>
              <a:t>=∠</a:t>
            </a:r>
            <a:r>
              <a:rPr lang="zh-CN" altLang="en-US" sz="2400" b="1" i="1" dirty="0">
                <a:solidFill>
                  <a:srgbClr val="0066FF"/>
                </a:solidFill>
              </a:rPr>
              <a:t>C</a:t>
            </a:r>
            <a:r>
              <a:rPr lang="zh-CN" altLang="en-US" sz="2400" b="1" dirty="0">
                <a:solidFill>
                  <a:srgbClr val="0066FF"/>
                </a:solidFill>
              </a:rPr>
              <a:t>= 60°。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27099" y="3915375"/>
            <a:ext cx="5904656" cy="943322"/>
            <a:chOff x="647566" y="771550"/>
            <a:chExt cx="5904656" cy="943322"/>
          </a:xfrm>
        </p:grpSpPr>
        <p:grpSp>
          <p:nvGrpSpPr>
            <p:cNvPr id="53" name="组合 52"/>
            <p:cNvGrpSpPr/>
            <p:nvPr/>
          </p:nvGrpSpPr>
          <p:grpSpPr>
            <a:xfrm>
              <a:off x="647566" y="771550"/>
              <a:ext cx="5904656" cy="943322"/>
              <a:chOff x="2483768" y="2283718"/>
              <a:chExt cx="1753973" cy="1283694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537954" y="2404652"/>
                <a:ext cx="1699787" cy="116276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483768" y="2283718"/>
                <a:ext cx="1726889" cy="11772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791580" y="805683"/>
              <a:ext cx="56694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等边三角形的三个内角都相等，并且每个角都等于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60°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9512" y="195486"/>
            <a:ext cx="2106363" cy="1170300"/>
            <a:chOff x="89372" y="-38709"/>
            <a:chExt cx="2106363" cy="11703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38" b="18859"/>
            <a:stretch>
              <a:fillRect/>
            </a:stretch>
          </p:blipFill>
          <p:spPr>
            <a:xfrm>
              <a:off x="89372" y="-38709"/>
              <a:ext cx="2106363" cy="11703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95536" y="458118"/>
              <a:ext cx="1656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特别提醒</a:t>
              </a:r>
              <a:endPara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5658" y="1803577"/>
            <a:ext cx="7212683" cy="2009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/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等边三角形是特殊的等腰三角形</a:t>
            </a:r>
            <a:r>
              <a:rPr lang="zh-CN" altLang="en-US" sz="2400" b="1" dirty="0"/>
              <a:t>，具有等腰三角形的一切性质。</a:t>
            </a:r>
            <a:endParaRPr lang="en-US" altLang="zh-CN" sz="2400" b="1" dirty="0"/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/>
              <a:t>等边三角形</a:t>
            </a:r>
            <a:r>
              <a:rPr lang="zh-CN" altLang="en-US" sz="2400" b="1" dirty="0">
                <a:solidFill>
                  <a:srgbClr val="FF0000"/>
                </a:solidFill>
              </a:rPr>
              <a:t>每个内角的平分线都与它对边上的高、中线重合</a:t>
            </a:r>
            <a:r>
              <a:rPr lang="zh-CN" altLang="en-US" sz="2400" b="1" dirty="0"/>
              <a:t>。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857699"/>
            <a:ext cx="8424936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如图，等边三角形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的顶点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分别在直线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上，且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//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r>
              <a:rPr lang="zh-CN" altLang="en-US" sz="2800" b="1" dirty="0">
                <a:latin typeface="+mj-lt"/>
                <a:ea typeface="+mj-ea"/>
              </a:rPr>
              <a:t>若∠</a:t>
            </a:r>
            <a:r>
              <a:rPr lang="en-US" altLang="zh-CN" sz="2800" b="1" dirty="0">
                <a:latin typeface="+mj-lt"/>
                <a:ea typeface="+mj-ea"/>
              </a:rPr>
              <a:t>2=80°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的度数为</a:t>
            </a:r>
            <a:r>
              <a:rPr lang="en-US" altLang="zh-CN" sz="2800" b="1" dirty="0">
                <a:latin typeface="+mj-lt"/>
                <a:ea typeface="+mj-ea"/>
              </a:rPr>
              <a:t>(        )</a:t>
            </a:r>
            <a:endParaRPr lang="en-US" altLang="zh-CN" sz="2800" b="1" dirty="0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A.20°          B.30°          C.40°          D.45°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2691776"/>
            <a:ext cx="2744695" cy="198304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233020" y="3283186"/>
            <a:ext cx="1065426" cy="948772"/>
            <a:chOff x="6433100" y="2900912"/>
            <a:chExt cx="1065426" cy="948772"/>
          </a:xfrm>
        </p:grpSpPr>
        <p:sp>
          <p:nvSpPr>
            <p:cNvPr id="10" name="任意多边形: 形状 9"/>
            <p:cNvSpPr/>
            <p:nvPr/>
          </p:nvSpPr>
          <p:spPr>
            <a:xfrm rot="2584700">
              <a:off x="7338732" y="3016038"/>
              <a:ext cx="159794" cy="82753"/>
            </a:xfrm>
            <a:custGeom>
              <a:avLst/>
              <a:gdLst>
                <a:gd name="connsiteX0" fmla="*/ 0 w 177800"/>
                <a:gd name="connsiteY0" fmla="*/ 0 h 82753"/>
                <a:gd name="connsiteX1" fmla="*/ 63500 w 177800"/>
                <a:gd name="connsiteY1" fmla="*/ 69850 h 82753"/>
                <a:gd name="connsiteX2" fmla="*/ 177800 w 177800"/>
                <a:gd name="connsiteY2" fmla="*/ 82550 h 82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82753">
                  <a:moveTo>
                    <a:pt x="0" y="0"/>
                  </a:moveTo>
                  <a:cubicBezTo>
                    <a:pt x="16933" y="28046"/>
                    <a:pt x="33867" y="56092"/>
                    <a:pt x="63500" y="69850"/>
                  </a:cubicBezTo>
                  <a:cubicBezTo>
                    <a:pt x="93133" y="83608"/>
                    <a:pt x="135466" y="83079"/>
                    <a:pt x="177800" y="8255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 rot="4381140">
              <a:off x="6487358" y="3718947"/>
              <a:ext cx="107950" cy="149225"/>
            </a:xfrm>
            <a:custGeom>
              <a:avLst/>
              <a:gdLst>
                <a:gd name="connsiteX0" fmla="*/ 107950 w 107950"/>
                <a:gd name="connsiteY0" fmla="*/ 0 h 149225"/>
                <a:gd name="connsiteX1" fmla="*/ 19050 w 107950"/>
                <a:gd name="connsiteY1" fmla="*/ 57150 h 149225"/>
                <a:gd name="connsiteX2" fmla="*/ 0 w 107950"/>
                <a:gd name="connsiteY2" fmla="*/ 149225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49225">
                  <a:moveTo>
                    <a:pt x="107950" y="0"/>
                  </a:moveTo>
                  <a:cubicBezTo>
                    <a:pt x="72496" y="16139"/>
                    <a:pt x="37042" y="32279"/>
                    <a:pt x="19050" y="57150"/>
                  </a:cubicBezTo>
                  <a:cubicBezTo>
                    <a:pt x="1058" y="82021"/>
                    <a:pt x="529" y="115623"/>
                    <a:pt x="0" y="149225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15193" y="2900912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3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33100" y="344957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4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32515" y="2571750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4+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3=180°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79712" y="3035410"/>
            <a:ext cx="3113341" cy="489071"/>
            <a:chOff x="1538734" y="2707238"/>
            <a:chExt cx="3113341" cy="489071"/>
          </a:xfrm>
        </p:grpSpPr>
        <p:sp>
          <p:nvSpPr>
            <p:cNvPr id="16" name="箭头: 下 15"/>
            <p:cNvSpPr/>
            <p:nvPr/>
          </p:nvSpPr>
          <p:spPr>
            <a:xfrm>
              <a:off x="1538734" y="2755931"/>
              <a:ext cx="144016" cy="440378"/>
            </a:xfrm>
            <a:prstGeom prst="downArrow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47726" y="2707238"/>
              <a:ext cx="3004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∠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2=80°</a:t>
              </a: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，∠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4=60°</a:t>
              </a:r>
              <a:endParaRPr lang="zh-CN" altLang="en-US" sz="24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03819" y="3540644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3=40°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979712" y="3857884"/>
            <a:ext cx="2186805" cy="489071"/>
            <a:chOff x="1538734" y="2707238"/>
            <a:chExt cx="2186805" cy="489071"/>
          </a:xfrm>
        </p:grpSpPr>
        <p:sp>
          <p:nvSpPr>
            <p:cNvPr id="20" name="箭头: 下 19"/>
            <p:cNvSpPr/>
            <p:nvPr/>
          </p:nvSpPr>
          <p:spPr>
            <a:xfrm>
              <a:off x="1538734" y="2755931"/>
              <a:ext cx="144016" cy="440378"/>
            </a:xfrm>
            <a:prstGeom prst="downArrow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47726" y="2707238"/>
              <a:ext cx="20778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∠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1+</a:t>
              </a: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∠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3=60°</a:t>
              </a:r>
              <a:endParaRPr lang="zh-CN" altLang="en-US" sz="24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3819" y="4363118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1=20°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2320" y="141962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3" name="组合 2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5" name="矩形: 单圆角 4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: 单圆角 5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回顾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反思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06778" y="1510169"/>
            <a:ext cx="713112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        回顾七年级下册及本节研究等腰三角形性质的过程，你积累了哪些研究图形性质的经验？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553" y="771550"/>
            <a:ext cx="802889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已知等腰三角形的一个角是</a:t>
            </a:r>
            <a:r>
              <a:rPr lang="en-US" altLang="zh-CN" sz="2800" b="1" dirty="0">
                <a:latin typeface="+mj-lt"/>
                <a:ea typeface="+mj-ea"/>
              </a:rPr>
              <a:t>80°</a:t>
            </a:r>
            <a:r>
              <a:rPr lang="zh-CN" altLang="en-US" sz="2800" b="1" dirty="0">
                <a:latin typeface="+mj-lt"/>
                <a:ea typeface="+mj-ea"/>
              </a:rPr>
              <a:t>，则它的顶角的度数是</a:t>
            </a:r>
            <a:r>
              <a:rPr lang="en-US" altLang="zh-CN" sz="2800" b="1" dirty="0">
                <a:latin typeface="+mj-lt"/>
                <a:ea typeface="+mj-ea"/>
              </a:rPr>
              <a:t>__________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91680" y="2499742"/>
            <a:ext cx="5444119" cy="168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注意：顶角和底角不明时要分类讨论：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①</a:t>
            </a:r>
            <a:r>
              <a:rPr lang="en-US" altLang="zh-CN" sz="2400" b="1" dirty="0">
                <a:solidFill>
                  <a:srgbClr val="0033CC"/>
                </a:solidFill>
              </a:rPr>
              <a:t>80°</a:t>
            </a:r>
            <a:r>
              <a:rPr lang="zh-CN" altLang="en-US" sz="2400" b="1" dirty="0">
                <a:solidFill>
                  <a:srgbClr val="0033CC"/>
                </a:solidFill>
              </a:rPr>
              <a:t>的角是顶角；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</a:rPr>
              <a:t>②</a:t>
            </a:r>
            <a:r>
              <a:rPr lang="en-US" altLang="zh-CN" sz="2400" b="1" dirty="0">
                <a:solidFill>
                  <a:srgbClr val="0033CC"/>
                </a:solidFill>
              </a:rPr>
              <a:t>80°</a:t>
            </a:r>
            <a:r>
              <a:rPr lang="zh-CN" altLang="en-US" sz="2400" b="1" dirty="0">
                <a:solidFill>
                  <a:srgbClr val="0033CC"/>
                </a:solidFill>
              </a:rPr>
              <a:t>的角是底角。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688" y="155150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80°</a:t>
            </a:r>
            <a:r>
              <a:rPr lang="zh-CN" altLang="en-US" sz="2800" b="1" dirty="0">
                <a:solidFill>
                  <a:srgbClr val="FF0000"/>
                </a:solidFill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</a:rPr>
              <a:t>20°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P15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553316"/>
            <a:ext cx="795688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是△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的角平分线，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=8</a:t>
            </a:r>
            <a:r>
              <a:rPr lang="zh-CN" altLang="en-US" sz="2800" b="1" dirty="0">
                <a:latin typeface="+mj-lt"/>
                <a:ea typeface="+mj-ea"/>
              </a:rPr>
              <a:t>，求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zh-CN" altLang="en-US" sz="2800" b="1" dirty="0">
                <a:latin typeface="+mj-lt"/>
                <a:ea typeface="+mj-ea"/>
              </a:rPr>
              <a:t>的长。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3914" y="1156685"/>
            <a:ext cx="2901544" cy="26087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1793269"/>
            <a:ext cx="57606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是∠</a:t>
            </a:r>
            <a:r>
              <a:rPr lang="en-US" altLang="zh-CN" sz="2400" b="1" i="1" dirty="0">
                <a:solidFill>
                  <a:srgbClr val="FF0000"/>
                </a:solidFill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</a:rPr>
              <a:t>的平分线，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等腰三角形顶角的平分线、底边上的中线、底边上的高重合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</a:t>
            </a:r>
            <a:r>
              <a:rPr lang="en-US" altLang="zh-CN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</a:rPr>
              <a:t>=8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</a:rPr>
              <a:t>=4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1307" y="1275606"/>
            <a:ext cx="7754856" cy="2417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经历探索、证明等腰三角形和等边三角形性质的过程，进一步发展推理能力。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掌握综合推理方法，发展演绎推理能力。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应用等腰三角形和等边三角形的性质解决实际问题。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67544" y="1430684"/>
            <a:ext cx="6408712" cy="354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解：由题意得，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∵△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是等边三角形，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DEA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C=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又∠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DEA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=30°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=120°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P15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544" y="352875"/>
            <a:ext cx="7956884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3.</a:t>
            </a:r>
            <a:r>
              <a:rPr lang="zh-CN" altLang="en-US" sz="2400" b="1" dirty="0">
                <a:ea typeface="黑体" panose="02010609060101010101" pitchFamily="49" charset="-122"/>
              </a:rPr>
              <a:t>如图，在△</a:t>
            </a:r>
            <a:r>
              <a:rPr lang="en-US" altLang="zh-CN" sz="2400" b="1" i="1" dirty="0"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ea typeface="黑体" panose="02010609060101010101" pitchFamily="49" charset="-122"/>
              </a:rPr>
              <a:t>中，</a:t>
            </a:r>
            <a:r>
              <a:rPr lang="en-US" altLang="zh-CN" sz="2400" b="1" i="1" dirty="0"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ea typeface="黑体" panose="02010609060101010101" pitchFamily="49" charset="-122"/>
              </a:rPr>
              <a:t>是</a:t>
            </a:r>
            <a:r>
              <a:rPr lang="en-US" altLang="zh-CN" sz="2400" b="1" i="1" dirty="0"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ea typeface="黑体" panose="02010609060101010101" pitchFamily="49" charset="-122"/>
              </a:rPr>
              <a:t>的三等分点，且△</a:t>
            </a:r>
            <a:r>
              <a:rPr lang="en-US" altLang="zh-CN" sz="2400" b="1" i="1" dirty="0">
                <a:ea typeface="黑体" panose="02010609060101010101" pitchFamily="49" charset="-122"/>
              </a:rPr>
              <a:t>ADE</a:t>
            </a:r>
            <a:r>
              <a:rPr lang="zh-CN" altLang="en-US" sz="2400" b="1" dirty="0">
                <a:ea typeface="黑体" panose="02010609060101010101" pitchFamily="49" charset="-122"/>
              </a:rPr>
              <a:t>是等边三角形，求∠</a:t>
            </a:r>
            <a:r>
              <a:rPr lang="en-US" altLang="zh-CN" sz="2400" b="1" i="1" dirty="0">
                <a:ea typeface="黑体" panose="02010609060101010101" pitchFamily="49" charset="-122"/>
              </a:rPr>
              <a:t>BAC</a:t>
            </a:r>
            <a:r>
              <a:rPr lang="zh-CN" altLang="en-US" sz="2400" b="1" dirty="0">
                <a:ea typeface="黑体" panose="02010609060101010101" pitchFamily="49" charset="-122"/>
              </a:rPr>
              <a:t>的度数。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7460" y="848110"/>
            <a:ext cx="3876540" cy="146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2276" y="358139"/>
            <a:ext cx="795688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是等边三角形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的一条中线，点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在边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上，且</a:t>
            </a:r>
            <a:r>
              <a:rPr lang="en-US" altLang="zh-CN" sz="2800" b="1" i="1" dirty="0">
                <a:latin typeface="+mj-lt"/>
                <a:ea typeface="+mj-ea"/>
              </a:rPr>
              <a:t>AE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EDC</a:t>
            </a:r>
            <a:r>
              <a:rPr lang="zh-CN" altLang="en-US" sz="2800" b="1" dirty="0">
                <a:latin typeface="+mj-lt"/>
                <a:ea typeface="+mj-ea"/>
              </a:rPr>
              <a:t>的度数为</a:t>
            </a:r>
            <a:r>
              <a:rPr lang="en-US" altLang="zh-CN" sz="2800" b="1" dirty="0">
                <a:latin typeface="+mj-lt"/>
                <a:ea typeface="+mj-ea"/>
              </a:rPr>
              <a:t>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3665" y="896619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15°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1995686"/>
            <a:ext cx="2549220" cy="23994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56592" y="1466942"/>
            <a:ext cx="51578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</a:rPr>
              <a:t>AD</a:t>
            </a:r>
            <a:r>
              <a:rPr lang="zh-CN" altLang="en-US" sz="2400" b="1" dirty="0">
                <a:solidFill>
                  <a:srgbClr val="0033CC"/>
                </a:solidFill>
              </a:rPr>
              <a:t>是等边三角形</a:t>
            </a:r>
            <a:r>
              <a:rPr lang="en-US" altLang="zh-CN" sz="2400" b="1" i="1" dirty="0">
                <a:solidFill>
                  <a:srgbClr val="0033CC"/>
                </a:solidFill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</a:rPr>
              <a:t>的一条中线，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/>
              <p:cNvSpPr txBox="1"/>
              <p:nvPr/>
            </p:nvSpPr>
            <p:spPr>
              <a:xfrm>
                <a:off x="456592" y="1941735"/>
                <a:ext cx="6660742" cy="680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33CC"/>
                    </a:solidFill>
                  </a:rPr>
                  <a:t>∴</a:t>
                </a:r>
                <a:r>
                  <a:rPr lang="en-US" altLang="zh-CN" sz="2400" b="1" i="1" dirty="0">
                    <a:solidFill>
                      <a:srgbClr val="0033CC"/>
                    </a:solidFill>
                  </a:rPr>
                  <a:t>AD</a:t>
                </a:r>
                <a:r>
                  <a:rPr lang="zh-CN" altLang="en-US" sz="2400" b="1" dirty="0">
                    <a:solidFill>
                      <a:srgbClr val="0033CC"/>
                    </a:solidFill>
                  </a:rPr>
                  <a:t>⊥</a:t>
                </a:r>
                <a:r>
                  <a:rPr lang="en-US" altLang="zh-CN" sz="2400" b="1" i="1" dirty="0">
                    <a:solidFill>
                      <a:srgbClr val="0033CC"/>
                    </a:solidFill>
                  </a:rPr>
                  <a:t>BC</a:t>
                </a:r>
                <a:r>
                  <a:rPr lang="zh-CN" altLang="en-US" sz="2400" b="1" dirty="0">
                    <a:solidFill>
                      <a:srgbClr val="0033CC"/>
                    </a:solidFill>
                  </a:rPr>
                  <a:t>，∠</a:t>
                </a:r>
                <a:r>
                  <a:rPr lang="en-US" altLang="zh-CN" sz="2400" b="1" i="1" dirty="0">
                    <a:solidFill>
                      <a:srgbClr val="0033CC"/>
                    </a:solidFill>
                  </a:rPr>
                  <a:t>CAD</a:t>
                </a:r>
                <a:r>
                  <a:rPr lang="en-US" altLang="zh-CN" sz="2400" b="1" dirty="0">
                    <a:solidFill>
                      <a:srgbClr val="0033CC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0033C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33CC"/>
                            </a:solidFill>
                            <a:latin typeface="+mj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33CC"/>
                            </a:solidFill>
                            <a:latin typeface="+mj-lt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0033CC"/>
                    </a:solidFill>
                    <a:latin typeface="+mj-lt"/>
                  </a:rPr>
                  <a:t>∠</a:t>
                </a:r>
                <a:r>
                  <a:rPr lang="en-US" altLang="zh-CN" sz="2400" b="1" i="1" dirty="0">
                    <a:solidFill>
                      <a:srgbClr val="0033CC"/>
                    </a:solidFill>
                    <a:latin typeface="+mj-lt"/>
                  </a:rPr>
                  <a:t>BAC</a:t>
                </a:r>
                <a:r>
                  <a:rPr lang="zh-CN" altLang="en-US" sz="2400" b="1" dirty="0">
                    <a:solidFill>
                      <a:srgbClr val="0033CC"/>
                    </a:solidFill>
                    <a:latin typeface="+mj-lt"/>
                  </a:rPr>
                  <a:t>，∠</a:t>
                </a:r>
                <a:r>
                  <a:rPr lang="en-US" altLang="zh-CN" sz="2400" b="1" i="1" dirty="0">
                    <a:solidFill>
                      <a:srgbClr val="0033CC"/>
                    </a:solidFill>
                    <a:latin typeface="+mj-lt"/>
                  </a:rPr>
                  <a:t>BAC</a:t>
                </a:r>
                <a:r>
                  <a:rPr lang="en-US" altLang="zh-CN" sz="2400" b="1" dirty="0">
                    <a:solidFill>
                      <a:srgbClr val="0033CC"/>
                    </a:solidFill>
                    <a:latin typeface="+mj-lt"/>
                  </a:rPr>
                  <a:t>=60°</a:t>
                </a:r>
                <a:r>
                  <a:rPr lang="zh-CN" altLang="en-US" sz="2400" b="1" dirty="0">
                    <a:solidFill>
                      <a:srgbClr val="0033CC"/>
                    </a:solidFill>
                    <a:latin typeface="+mj-lt"/>
                  </a:rPr>
                  <a:t>，</a:t>
                </a:r>
                <a:endParaRPr lang="zh-CN" altLang="en-US" sz="2400" b="1" dirty="0">
                  <a:solidFill>
                    <a:srgbClr val="0033CC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2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92" y="1941735"/>
                <a:ext cx="6660742" cy="680571"/>
              </a:xfrm>
              <a:prstGeom prst="rect">
                <a:avLst/>
              </a:prstGeom>
              <a:blipFill rotWithShape="1">
                <a:blip r:embed="rId2"/>
                <a:stretch>
                  <a:fillRect t="-79" r="4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文本框 29"/>
          <p:cNvSpPr txBox="1"/>
          <p:nvPr/>
        </p:nvSpPr>
        <p:spPr>
          <a:xfrm>
            <a:off x="456592" y="2635434"/>
            <a:ext cx="49685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ADC</a:t>
            </a:r>
            <a:r>
              <a:rPr lang="en-US" altLang="zh-CN" sz="2400" b="1" dirty="0">
                <a:solidFill>
                  <a:srgbClr val="0033CC"/>
                </a:solidFill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</a:rPr>
              <a:t>，∠</a:t>
            </a:r>
            <a:r>
              <a:rPr lang="en-US" altLang="zh-CN" sz="2400" b="1" i="1" dirty="0">
                <a:solidFill>
                  <a:srgbClr val="0033CC"/>
                </a:solidFill>
              </a:rPr>
              <a:t>CAD</a:t>
            </a:r>
            <a:r>
              <a:rPr lang="en-US" altLang="zh-CN" sz="2400" b="1" dirty="0">
                <a:solidFill>
                  <a:srgbClr val="0033CC"/>
                </a:solidFill>
              </a:rPr>
              <a:t>=30°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6592" y="3106870"/>
            <a:ext cx="17849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</a:rPr>
              <a:t>AE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</a:rPr>
              <a:t>AD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48554" y="3106870"/>
            <a:ext cx="25985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ADE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AED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6592" y="3585019"/>
            <a:ext cx="5798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又∠</a:t>
            </a:r>
            <a:r>
              <a:rPr lang="en-US" altLang="zh-CN" sz="2400" b="1" i="1" dirty="0">
                <a:solidFill>
                  <a:srgbClr val="0033CC"/>
                </a:solidFill>
              </a:rPr>
              <a:t>ADE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AED</a:t>
            </a:r>
            <a:r>
              <a:rPr lang="en-US" altLang="zh-CN" sz="2400" b="1" dirty="0">
                <a:solidFill>
                  <a:srgbClr val="0033CC"/>
                </a:solidFill>
              </a:rPr>
              <a:t>=180°</a:t>
            </a:r>
            <a:r>
              <a:rPr lang="zh-CN" altLang="en-US" sz="2400" b="1" dirty="0">
                <a:solidFill>
                  <a:srgbClr val="0033CC"/>
                </a:solidFill>
              </a:rPr>
              <a:t>－∠</a:t>
            </a:r>
            <a:r>
              <a:rPr lang="en-US" altLang="zh-CN" sz="2400" b="1" i="1" dirty="0">
                <a:solidFill>
                  <a:srgbClr val="0033CC"/>
                </a:solidFill>
              </a:rPr>
              <a:t>CAD</a:t>
            </a:r>
            <a:r>
              <a:rPr lang="en-US" altLang="zh-CN" sz="2400" b="1" dirty="0">
                <a:solidFill>
                  <a:srgbClr val="0033CC"/>
                </a:solidFill>
              </a:rPr>
              <a:t>=150°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6592" y="4059811"/>
            <a:ext cx="5798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ADE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AED</a:t>
            </a:r>
            <a:r>
              <a:rPr lang="en-US" altLang="zh-CN" sz="2400" b="1" dirty="0">
                <a:solidFill>
                  <a:srgbClr val="0033CC"/>
                </a:solidFill>
              </a:rPr>
              <a:t>=75°.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6592" y="4534603"/>
            <a:ext cx="5798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EDC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ADC</a:t>
            </a:r>
            <a:r>
              <a:rPr lang="zh-CN" altLang="en-US" sz="2400" b="1" dirty="0">
                <a:solidFill>
                  <a:srgbClr val="0033CC"/>
                </a:solidFill>
              </a:rPr>
              <a:t>－∠</a:t>
            </a:r>
            <a:r>
              <a:rPr lang="en-US" altLang="zh-CN" sz="2400" b="1" i="1" dirty="0">
                <a:solidFill>
                  <a:srgbClr val="0033CC"/>
                </a:solidFill>
              </a:rPr>
              <a:t>ADE</a:t>
            </a:r>
            <a:r>
              <a:rPr lang="en-US" altLang="zh-CN" sz="2400" b="1" dirty="0">
                <a:solidFill>
                  <a:srgbClr val="0033CC"/>
                </a:solidFill>
              </a:rPr>
              <a:t>=15°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  <p:bldP spid="28" grpId="0"/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512" y="877605"/>
            <a:ext cx="6543131" cy="193738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等腰三角形的性质：</a:t>
            </a:r>
            <a:endParaRPr lang="en-US" altLang="zh-CN" sz="2800" b="1" dirty="0">
              <a:latin typeface="+mj-ea"/>
              <a:ea typeface="+mj-ea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FF0000"/>
                </a:solidFill>
              </a:rPr>
              <a:t>等腰三角形的两个</a:t>
            </a:r>
            <a:r>
              <a:rPr lang="zh-CN" altLang="en-US" sz="2400" b="1" dirty="0">
                <a:solidFill>
                  <a:srgbClr val="FF0000"/>
                </a:solidFill>
              </a:rPr>
              <a:t>底角相等。（等边对等角）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FF0000"/>
                </a:solidFill>
              </a:rPr>
              <a:t>等腰三角形顶角的平分线、底边上的中线、底边上的高重合。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15303" y="654804"/>
            <a:ext cx="2057666" cy="2306954"/>
            <a:chOff x="6425039" y="2027371"/>
            <a:chExt cx="2057666" cy="2306954"/>
          </a:xfrm>
        </p:grpSpPr>
        <p:grpSp>
          <p:nvGrpSpPr>
            <p:cNvPr id="26" name="组合 25"/>
            <p:cNvGrpSpPr/>
            <p:nvPr/>
          </p:nvGrpSpPr>
          <p:grpSpPr>
            <a:xfrm>
              <a:off x="6425039" y="2027371"/>
              <a:ext cx="2057666" cy="2219106"/>
              <a:chOff x="6421935" y="742301"/>
              <a:chExt cx="2057666" cy="2219106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6804248" y="1171917"/>
                <a:ext cx="1296144" cy="1503521"/>
              </a:xfrm>
              <a:prstGeom prst="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292146" y="742301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A</a:t>
                </a:r>
                <a:endParaRPr lang="zh-CN" altLang="en-US" sz="2400" b="1" i="1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421935" y="2499742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B</a:t>
                </a:r>
                <a:endParaRPr lang="zh-CN" altLang="en-US" sz="2400" b="1" i="1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089751" y="2499742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C</a:t>
                </a:r>
                <a:endParaRPr lang="zh-CN" altLang="en-US" sz="2400" b="1" i="1" dirty="0"/>
              </a:p>
            </p:txBody>
          </p:sp>
        </p:grpSp>
        <p:cxnSp>
          <p:nvCxnSpPr>
            <p:cNvPr id="31" name="直接连接符 30"/>
            <p:cNvCxnSpPr>
              <a:stCxn id="27" idx="0"/>
              <a:endCxn id="27" idx="3"/>
            </p:cNvCxnSpPr>
            <p:nvPr/>
          </p:nvCxnSpPr>
          <p:spPr>
            <a:xfrm>
              <a:off x="7455424" y="2456987"/>
              <a:ext cx="0" cy="150352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7251099" y="387266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7333951" y="2722210"/>
              <a:ext cx="114300" cy="69745"/>
            </a:xfrm>
            <a:custGeom>
              <a:avLst/>
              <a:gdLst>
                <a:gd name="connsiteX0" fmla="*/ 0 w 114300"/>
                <a:gd name="connsiteY0" fmla="*/ 0 h 69745"/>
                <a:gd name="connsiteX1" fmla="*/ 47625 w 114300"/>
                <a:gd name="connsiteY1" fmla="*/ 66675 h 69745"/>
                <a:gd name="connsiteX2" fmla="*/ 114300 w 114300"/>
                <a:gd name="connsiteY2" fmla="*/ 52387 h 6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9745">
                  <a:moveTo>
                    <a:pt x="0" y="0"/>
                  </a:moveTo>
                  <a:cubicBezTo>
                    <a:pt x="14287" y="28972"/>
                    <a:pt x="28575" y="57944"/>
                    <a:pt x="47625" y="66675"/>
                  </a:cubicBezTo>
                  <a:cubicBezTo>
                    <a:pt x="66675" y="75406"/>
                    <a:pt x="90487" y="63896"/>
                    <a:pt x="114300" y="52387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 rot="18717079">
              <a:off x="7469587" y="2775385"/>
              <a:ext cx="114300" cy="69745"/>
            </a:xfrm>
            <a:custGeom>
              <a:avLst/>
              <a:gdLst>
                <a:gd name="connsiteX0" fmla="*/ 0 w 114300"/>
                <a:gd name="connsiteY0" fmla="*/ 0 h 69745"/>
                <a:gd name="connsiteX1" fmla="*/ 47625 w 114300"/>
                <a:gd name="connsiteY1" fmla="*/ 66675 h 69745"/>
                <a:gd name="connsiteX2" fmla="*/ 114300 w 114300"/>
                <a:gd name="connsiteY2" fmla="*/ 52387 h 6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9745">
                  <a:moveTo>
                    <a:pt x="0" y="0"/>
                  </a:moveTo>
                  <a:cubicBezTo>
                    <a:pt x="14287" y="28972"/>
                    <a:pt x="28575" y="57944"/>
                    <a:pt x="47625" y="66675"/>
                  </a:cubicBezTo>
                  <a:cubicBezTo>
                    <a:pt x="66675" y="75406"/>
                    <a:pt x="90487" y="63896"/>
                    <a:pt x="114300" y="52387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192818" y="276471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432931" y="2789712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2</a:t>
              </a:r>
              <a:endParaRPr lang="zh-CN" altLang="en-US" sz="2000" b="1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27512" y="3079340"/>
            <a:ext cx="5972681" cy="1453411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等边三角形的性质：</a:t>
            </a:r>
            <a:endParaRPr lang="en-US" altLang="zh-CN" sz="2800" b="1" dirty="0">
              <a:latin typeface="+mj-ea"/>
              <a:ea typeface="+mj-ea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FF0000"/>
                </a:solidFill>
              </a:rPr>
              <a:t>等边三角形的三个内角都相等，并且每个角都等于</a:t>
            </a:r>
            <a:r>
              <a:rPr lang="en-US" altLang="zh-CN" sz="2400" b="1" dirty="0">
                <a:solidFill>
                  <a:srgbClr val="FF0000"/>
                </a:solidFill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525453" y="2848508"/>
            <a:ext cx="2057666" cy="2219106"/>
            <a:chOff x="6078053" y="2009211"/>
            <a:chExt cx="2057666" cy="2219106"/>
          </a:xfrm>
        </p:grpSpPr>
        <p:sp>
          <p:nvSpPr>
            <p:cNvPr id="39" name="等腰三角形 38"/>
            <p:cNvSpPr/>
            <p:nvPr/>
          </p:nvSpPr>
          <p:spPr>
            <a:xfrm>
              <a:off x="6372200" y="2435822"/>
              <a:ext cx="1587056" cy="1368152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948264" y="200921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078053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745869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866484" y="918448"/>
            <a:ext cx="5184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+mj-ea"/>
                <a:ea typeface="+mj-ea"/>
              </a:rPr>
              <a:t>等腰三角形</a:t>
            </a:r>
            <a:r>
              <a:rPr lang="zh-CN" altLang="en-US" sz="2400" b="1" dirty="0">
                <a:latin typeface="+mj-ea"/>
                <a:ea typeface="+mj-ea"/>
              </a:rPr>
              <a:t>的相关概念你还记得吗？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494753" y="1451620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000" b="1" i="1"/>
              <a:t>A</a:t>
            </a:r>
            <a:endParaRPr lang="zh-CN" altLang="en-US" sz="2000" b="1" i="1"/>
          </a:p>
        </p:txBody>
      </p:sp>
      <p:sp>
        <p:nvSpPr>
          <p:cNvPr id="33" name="文本框 11"/>
          <p:cNvSpPr txBox="1">
            <a:spLocks noChangeArrowheads="1"/>
          </p:cNvSpPr>
          <p:nvPr/>
        </p:nvSpPr>
        <p:spPr bwMode="auto">
          <a:xfrm>
            <a:off x="1239041" y="4063058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000" b="1" i="1"/>
              <a:t>B</a:t>
            </a:r>
            <a:endParaRPr lang="zh-CN" altLang="en-US" sz="2000" b="1" i="1"/>
          </a:p>
        </p:txBody>
      </p:sp>
      <p:sp>
        <p:nvSpPr>
          <p:cNvPr id="34" name="文本框 12"/>
          <p:cNvSpPr txBox="1">
            <a:spLocks noChangeArrowheads="1"/>
          </p:cNvSpPr>
          <p:nvPr/>
        </p:nvSpPr>
        <p:spPr bwMode="auto">
          <a:xfrm>
            <a:off x="3650453" y="4061470"/>
            <a:ext cx="35718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000" b="1" i="1"/>
              <a:t>C</a:t>
            </a:r>
            <a:endParaRPr lang="zh-CN" altLang="en-US" sz="2000" b="1" i="1"/>
          </a:p>
        </p:txBody>
      </p:sp>
      <p:sp>
        <p:nvSpPr>
          <p:cNvPr id="35" name="等腰三角形 34"/>
          <p:cNvSpPr/>
          <p:nvPr/>
        </p:nvSpPr>
        <p:spPr>
          <a:xfrm>
            <a:off x="1594641" y="1851670"/>
            <a:ext cx="2092325" cy="2265363"/>
          </a:xfrm>
          <a:prstGeom prst="triangl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6" name="AutoShape 25"/>
          <p:cNvSpPr>
            <a:spLocks noChangeArrowheads="1"/>
          </p:cNvSpPr>
          <p:nvPr/>
        </p:nvSpPr>
        <p:spPr bwMode="auto">
          <a:xfrm>
            <a:off x="3251991" y="2092970"/>
            <a:ext cx="576262" cy="503238"/>
          </a:xfrm>
          <a:prstGeom prst="wedgeEllipseCallout">
            <a:avLst>
              <a:gd name="adj1" fmla="val -66528"/>
              <a:gd name="adj2" fmla="val 100472"/>
            </a:avLst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腰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AutoShape 25"/>
          <p:cNvSpPr>
            <a:spLocks noChangeArrowheads="1"/>
          </p:cNvSpPr>
          <p:nvPr/>
        </p:nvSpPr>
        <p:spPr bwMode="auto">
          <a:xfrm>
            <a:off x="1540666" y="2169170"/>
            <a:ext cx="576262" cy="503238"/>
          </a:xfrm>
          <a:prstGeom prst="wedgeEllipseCallout">
            <a:avLst>
              <a:gd name="adj1" fmla="val 53616"/>
              <a:gd name="adj2" fmla="val 95282"/>
            </a:avLst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腰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AutoShape 29"/>
          <p:cNvSpPr>
            <a:spLocks noChangeArrowheads="1"/>
          </p:cNvSpPr>
          <p:nvPr/>
        </p:nvSpPr>
        <p:spPr bwMode="auto">
          <a:xfrm>
            <a:off x="2313777" y="4483745"/>
            <a:ext cx="1305791" cy="503238"/>
          </a:xfrm>
          <a:prstGeom prst="wedgeEllipseCallout">
            <a:avLst>
              <a:gd name="adj1" fmla="val -11019"/>
              <a:gd name="adj2" fmla="val -117824"/>
            </a:avLst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底边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Arc 34"/>
          <p:cNvSpPr/>
          <p:nvPr/>
        </p:nvSpPr>
        <p:spPr bwMode="auto">
          <a:xfrm rot="766927" flipV="1">
            <a:off x="2532853" y="2056458"/>
            <a:ext cx="215900" cy="73025"/>
          </a:xfrm>
          <a:custGeom>
            <a:avLst/>
            <a:gdLst>
              <a:gd name="T0" fmla="*/ 0 w 20902"/>
              <a:gd name="T1" fmla="*/ 0 h 21600"/>
              <a:gd name="T2" fmla="*/ 0 w 20902"/>
              <a:gd name="T3" fmla="*/ 0 h 21600"/>
              <a:gd name="T4" fmla="*/ 0 w 20902"/>
              <a:gd name="T5" fmla="*/ 0 h 21600"/>
              <a:gd name="T6" fmla="*/ 0 60000 65536"/>
              <a:gd name="T7" fmla="*/ 0 60000 65536"/>
              <a:gd name="T8" fmla="*/ 0 60000 65536"/>
              <a:gd name="T9" fmla="*/ 0 w 20902"/>
              <a:gd name="T10" fmla="*/ 0 h 21600"/>
              <a:gd name="T11" fmla="*/ 20902 w 2090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902" h="21600" fill="none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9830" y="0"/>
                  <a:pt x="18421" y="6637"/>
                  <a:pt x="20901" y="16149"/>
                </a:cubicBezTo>
              </a:path>
              <a:path w="20902" h="21600" stroke="0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9830" y="0"/>
                  <a:pt x="18421" y="6637"/>
                  <a:pt x="20901" y="16149"/>
                </a:cubicBezTo>
                <a:lnTo>
                  <a:pt x="1" y="2160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 flipH="1">
            <a:off x="2434428" y="2097733"/>
            <a:ext cx="384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顶角</a:t>
            </a:r>
            <a:endParaRPr lang="zh-CN" altLang="en-US" sz="24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Arc 34"/>
          <p:cNvSpPr/>
          <p:nvPr/>
        </p:nvSpPr>
        <p:spPr bwMode="auto">
          <a:xfrm rot="15048870" flipV="1">
            <a:off x="1626391" y="3990350"/>
            <a:ext cx="215900" cy="73025"/>
          </a:xfrm>
          <a:custGeom>
            <a:avLst/>
            <a:gdLst>
              <a:gd name="T0" fmla="*/ 0 w 20902"/>
              <a:gd name="T1" fmla="*/ 0 h 21600"/>
              <a:gd name="T2" fmla="*/ 0 w 20902"/>
              <a:gd name="T3" fmla="*/ 0 h 21600"/>
              <a:gd name="T4" fmla="*/ 0 w 20902"/>
              <a:gd name="T5" fmla="*/ 0 h 21600"/>
              <a:gd name="T6" fmla="*/ 0 60000 65536"/>
              <a:gd name="T7" fmla="*/ 0 60000 65536"/>
              <a:gd name="T8" fmla="*/ 0 60000 65536"/>
              <a:gd name="T9" fmla="*/ 0 w 20902"/>
              <a:gd name="T10" fmla="*/ 0 h 21600"/>
              <a:gd name="T11" fmla="*/ 20902 w 2090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902" h="21600" fill="none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9830" y="0"/>
                  <a:pt x="18421" y="6637"/>
                  <a:pt x="20901" y="16149"/>
                </a:cubicBezTo>
              </a:path>
              <a:path w="20902" h="21600" stroke="0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9830" y="0"/>
                  <a:pt x="18421" y="6637"/>
                  <a:pt x="20901" y="16149"/>
                </a:cubicBezTo>
                <a:lnTo>
                  <a:pt x="1" y="2160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rc 34"/>
          <p:cNvSpPr/>
          <p:nvPr/>
        </p:nvSpPr>
        <p:spPr bwMode="auto">
          <a:xfrm rot="8230912" flipV="1">
            <a:off x="3429791" y="3990033"/>
            <a:ext cx="215900" cy="73025"/>
          </a:xfrm>
          <a:custGeom>
            <a:avLst/>
            <a:gdLst>
              <a:gd name="T0" fmla="*/ 0 w 20902"/>
              <a:gd name="T1" fmla="*/ 0 h 21600"/>
              <a:gd name="T2" fmla="*/ 0 w 20902"/>
              <a:gd name="T3" fmla="*/ 0 h 21600"/>
              <a:gd name="T4" fmla="*/ 0 w 20902"/>
              <a:gd name="T5" fmla="*/ 0 h 21600"/>
              <a:gd name="T6" fmla="*/ 0 60000 65536"/>
              <a:gd name="T7" fmla="*/ 0 60000 65536"/>
              <a:gd name="T8" fmla="*/ 0 60000 65536"/>
              <a:gd name="T9" fmla="*/ 0 w 20902"/>
              <a:gd name="T10" fmla="*/ 0 h 21600"/>
              <a:gd name="T11" fmla="*/ 20902 w 2090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902" h="21600" fill="none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9830" y="0"/>
                  <a:pt x="18421" y="6637"/>
                  <a:pt x="20901" y="16149"/>
                </a:cubicBezTo>
              </a:path>
              <a:path w="20902" h="21600" stroke="0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9830" y="0"/>
                  <a:pt x="18421" y="6637"/>
                  <a:pt x="20901" y="16149"/>
                </a:cubicBezTo>
                <a:lnTo>
                  <a:pt x="1" y="2160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715542" y="3630762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底角</a:t>
            </a:r>
            <a:endParaRPr lang="zh-CN" altLang="en-US" sz="24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754157" y="3629691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底角</a:t>
            </a:r>
            <a:endParaRPr lang="zh-CN" altLang="en-US" sz="24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156014" y="1797859"/>
            <a:ext cx="2958227" cy="2372983"/>
            <a:chOff x="5156014" y="1797859"/>
            <a:chExt cx="2958227" cy="2372983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6014" y="1797859"/>
              <a:ext cx="2958227" cy="2372983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5724128" y="2169170"/>
              <a:ext cx="216024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等腰三角形具有哪些特殊的性质呢？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40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07604" y="771550"/>
            <a:ext cx="7128792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ea"/>
                <a:ea typeface="+mj-ea"/>
              </a:rPr>
              <a:t>还记得利用折纸的方法探索等腰三角形的性质吗？这对你有什么启发？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2267744" y="2023038"/>
            <a:ext cx="648072" cy="1503521"/>
          </a:xfrm>
          <a:prstGeom prst="rtTriangle">
            <a:avLst/>
          </a:prstGeom>
          <a:solidFill>
            <a:srgbClr val="FFCC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267744" y="2023038"/>
            <a:ext cx="1296144" cy="1503521"/>
            <a:chOff x="3815916" y="1972458"/>
            <a:chExt cx="1296144" cy="1503521"/>
          </a:xfrm>
        </p:grpSpPr>
        <p:sp>
          <p:nvSpPr>
            <p:cNvPr id="43" name="直角三角形 42"/>
            <p:cNvSpPr/>
            <p:nvPr/>
          </p:nvSpPr>
          <p:spPr>
            <a:xfrm flipH="1">
              <a:off x="3815916" y="1972458"/>
              <a:ext cx="648072" cy="1503521"/>
            </a:xfrm>
            <a:prstGeom prst="rtTriangle">
              <a:avLst/>
            </a:prstGeom>
            <a:solidFill>
              <a:srgbClr val="FFCC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直角三角形 50"/>
            <p:cNvSpPr/>
            <p:nvPr/>
          </p:nvSpPr>
          <p:spPr>
            <a:xfrm>
              <a:off x="4463988" y="1972458"/>
              <a:ext cx="648072" cy="1503521"/>
            </a:xfrm>
            <a:prstGeom prst="rtTriangl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67744" y="2023036"/>
            <a:ext cx="1296144" cy="1503521"/>
            <a:chOff x="3779912" y="2180789"/>
            <a:chExt cx="1296144" cy="1503521"/>
          </a:xfrm>
        </p:grpSpPr>
        <p:sp>
          <p:nvSpPr>
            <p:cNvPr id="44" name="直角三角形 43"/>
            <p:cNvSpPr/>
            <p:nvPr/>
          </p:nvSpPr>
          <p:spPr>
            <a:xfrm>
              <a:off x="4427984" y="2180789"/>
              <a:ext cx="648072" cy="1503521"/>
            </a:xfrm>
            <a:prstGeom prst="rtTriangle">
              <a:avLst/>
            </a:prstGeom>
            <a:solidFill>
              <a:srgbClr val="FFCC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直角三角形 51"/>
            <p:cNvSpPr/>
            <p:nvPr/>
          </p:nvSpPr>
          <p:spPr>
            <a:xfrm flipH="1">
              <a:off x="3779912" y="2180789"/>
              <a:ext cx="648072" cy="1503521"/>
            </a:xfrm>
            <a:prstGeom prst="rtTriangl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等腰三角形 9"/>
          <p:cNvSpPr/>
          <p:nvPr/>
        </p:nvSpPr>
        <p:spPr>
          <a:xfrm>
            <a:off x="5076056" y="2023037"/>
            <a:ext cx="1296144" cy="1503521"/>
          </a:xfrm>
          <a:prstGeom prst="triangl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1007604" y="3912016"/>
            <a:ext cx="7128792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400" b="1" dirty="0">
                <a:latin typeface="+mj-ea"/>
                <a:ea typeface="+mj-ea"/>
              </a:rPr>
              <a:t>先自己折纸观察探索并写出等腰三角形的性质，然后再小组交流，互相弥补不足</a:t>
            </a:r>
            <a:r>
              <a:rPr lang="zh-CN" altLang="en-US" sz="2400" b="1" dirty="0">
                <a:latin typeface="+mj-ea"/>
                <a:ea typeface="+mj-ea"/>
              </a:rPr>
              <a:t>。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11" name="箭头: 右 10"/>
          <p:cNvSpPr/>
          <p:nvPr/>
        </p:nvSpPr>
        <p:spPr>
          <a:xfrm>
            <a:off x="4067944" y="2571750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3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>
            <a:off x="3343622" y="1007299"/>
            <a:ext cx="1828800" cy="1989138"/>
          </a:xfrm>
          <a:prstGeom prst="triangl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直角三角形 25"/>
          <p:cNvSpPr/>
          <p:nvPr/>
        </p:nvSpPr>
        <p:spPr>
          <a:xfrm flipH="1">
            <a:off x="3343622" y="1005711"/>
            <a:ext cx="917575" cy="1990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直角三角形 26"/>
          <p:cNvSpPr/>
          <p:nvPr/>
        </p:nvSpPr>
        <p:spPr>
          <a:xfrm>
            <a:off x="4261197" y="1005711"/>
            <a:ext cx="909638" cy="1989138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35747" y="618361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16584" y="2712274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16872" y="2670999"/>
            <a:ext cx="389850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13734" y="2670999"/>
            <a:ext cx="1008609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258022" y="715199"/>
            <a:ext cx="0" cy="2568575"/>
          </a:xfrm>
          <a:prstGeom prst="line">
            <a:avLst/>
          </a:prstGeom>
          <a:ln w="19050"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907704" y="3401936"/>
            <a:ext cx="5187821" cy="648072"/>
            <a:chOff x="647564" y="771550"/>
            <a:chExt cx="5187821" cy="648072"/>
          </a:xfrm>
        </p:grpSpPr>
        <p:grpSp>
          <p:nvGrpSpPr>
            <p:cNvPr id="34" name="组合 33"/>
            <p:cNvGrpSpPr/>
            <p:nvPr/>
          </p:nvGrpSpPr>
          <p:grpSpPr>
            <a:xfrm>
              <a:off x="647564" y="771550"/>
              <a:ext cx="5173272" cy="648072"/>
              <a:chOff x="2483768" y="2283718"/>
              <a:chExt cx="1536716" cy="881911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528524" y="2373542"/>
                <a:ext cx="1491960" cy="79208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483768" y="2283718"/>
                <a:ext cx="1518684" cy="7920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791580" y="818383"/>
              <a:ext cx="5043805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等腰三角形的两个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底角相等。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863588" y="4301684"/>
            <a:ext cx="51125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这一定理可以简述为：</a:t>
            </a:r>
            <a:r>
              <a:rPr lang="zh-CN" altLang="en-US" sz="2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等边对等角</a:t>
            </a:r>
            <a:r>
              <a:rPr lang="zh-CN" altLang="en-US" sz="2400" b="1" dirty="0">
                <a:latin typeface="+mj-ea"/>
                <a:ea typeface="+mj-ea"/>
              </a:rPr>
              <a:t>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60232" y="1702749"/>
            <a:ext cx="2160239" cy="1266527"/>
            <a:chOff x="5013237" y="277583"/>
            <a:chExt cx="3384814" cy="1266527"/>
          </a:xfrm>
        </p:grpSpPr>
        <p:sp>
          <p:nvSpPr>
            <p:cNvPr id="41" name="思想气泡: 云 40"/>
            <p:cNvSpPr/>
            <p:nvPr/>
          </p:nvSpPr>
          <p:spPr>
            <a:xfrm>
              <a:off x="5013237" y="277583"/>
              <a:ext cx="3384814" cy="1266527"/>
            </a:xfrm>
            <a:prstGeom prst="cloudCallout">
              <a:avLst>
                <a:gd name="adj1" fmla="val -63246"/>
                <a:gd name="adj2" fmla="val 6470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391556" y="487640"/>
              <a:ext cx="25418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如何证明这个结论？</a:t>
              </a:r>
              <a:endParaRPr lang="zh-CN" altLang="en-US" sz="2400" b="1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7334" y="123478"/>
            <a:ext cx="3466554" cy="524520"/>
            <a:chOff x="107504" y="339502"/>
            <a:chExt cx="3466554" cy="524520"/>
          </a:xfrm>
        </p:grpSpPr>
        <p:grpSp>
          <p:nvGrpSpPr>
            <p:cNvPr id="44" name="组合 43"/>
            <p:cNvGrpSpPr/>
            <p:nvPr/>
          </p:nvGrpSpPr>
          <p:grpSpPr>
            <a:xfrm>
              <a:off x="107504" y="339502"/>
              <a:ext cx="3466554" cy="524520"/>
              <a:chOff x="1803191" y="1304280"/>
              <a:chExt cx="4136886" cy="524520"/>
            </a:xfrm>
          </p:grpSpPr>
          <p:sp>
            <p:nvSpPr>
              <p:cNvPr id="46" name="平行四边形 45"/>
              <p:cNvSpPr/>
              <p:nvPr/>
            </p:nvSpPr>
            <p:spPr>
              <a:xfrm>
                <a:off x="3238499" y="1585913"/>
                <a:ext cx="2701578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9" name="平行四边形 48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698478" y="379014"/>
              <a:ext cx="17315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等边对等角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30672" y="4179431"/>
            <a:ext cx="4804821" cy="830997"/>
            <a:chOff x="4030672" y="4179431"/>
            <a:chExt cx="4804821" cy="830997"/>
          </a:xfrm>
        </p:grpSpPr>
        <p:grpSp>
          <p:nvGrpSpPr>
            <p:cNvPr id="59" name="组合 58"/>
            <p:cNvGrpSpPr/>
            <p:nvPr/>
          </p:nvGrpSpPr>
          <p:grpSpPr>
            <a:xfrm>
              <a:off x="4030672" y="4532516"/>
              <a:ext cx="2484051" cy="230833"/>
              <a:chOff x="4030672" y="4532516"/>
              <a:chExt cx="2484051" cy="230833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4030672" y="4763349"/>
                <a:ext cx="1576050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连接符: 曲线 54"/>
              <p:cNvCxnSpPr/>
              <p:nvPr/>
            </p:nvCxnSpPr>
            <p:spPr>
              <a:xfrm flipV="1">
                <a:off x="5599102" y="4532516"/>
                <a:ext cx="915621" cy="230833"/>
              </a:xfrm>
              <a:prstGeom prst="curvedConnector3">
                <a:avLst/>
              </a:prstGeom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/>
          </p:nvSpPr>
          <p:spPr>
            <a:xfrm>
              <a:off x="6529551" y="4179431"/>
              <a:ext cx="230594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B050"/>
                  </a:solidFill>
                </a:rPr>
                <a:t>前提是“在同一个三角形中”</a:t>
              </a:r>
              <a:endParaRPr lang="zh-CN" altLang="en-US" sz="24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6" grpId="1" animBg="1"/>
      <p:bldP spid="27" grpId="0" animBg="1"/>
      <p:bldP spid="29" grpId="0"/>
      <p:bldP spid="31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739265" y="555025"/>
            <a:ext cx="6298519" cy="107696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已知：如图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在△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求证：∠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=∠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6782" y="893455"/>
            <a:ext cx="2057666" cy="2219106"/>
            <a:chOff x="6421935" y="742301"/>
            <a:chExt cx="2057666" cy="2219106"/>
          </a:xfrm>
        </p:grpSpPr>
        <p:sp>
          <p:nvSpPr>
            <p:cNvPr id="40" name="等腰三角形 39"/>
            <p:cNvSpPr/>
            <p:nvPr/>
          </p:nvSpPr>
          <p:spPr>
            <a:xfrm>
              <a:off x="6804248" y="1171917"/>
              <a:ext cx="1296144" cy="1503521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92146" y="7423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21935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089751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92931" y="2289037"/>
            <a:ext cx="5764345" cy="186372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证明：如图，取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的中点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，连接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SSS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（全等三角形的对应角相等）。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05533" y="1846794"/>
            <a:ext cx="5764344" cy="2264986"/>
            <a:chOff x="716207" y="1492026"/>
            <a:chExt cx="5764344" cy="2264986"/>
          </a:xfrm>
        </p:grpSpPr>
        <p:sp>
          <p:nvSpPr>
            <p:cNvPr id="45" name="矩形 44"/>
            <p:cNvSpPr/>
            <p:nvPr/>
          </p:nvSpPr>
          <p:spPr>
            <a:xfrm>
              <a:off x="716207" y="1741060"/>
              <a:ext cx="5764344" cy="2015952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60951" y="1492026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证法一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472494" y="3521153"/>
            <a:ext cx="2160239" cy="1266527"/>
            <a:chOff x="5013237" y="277583"/>
            <a:chExt cx="3384814" cy="1266527"/>
          </a:xfrm>
        </p:grpSpPr>
        <p:sp>
          <p:nvSpPr>
            <p:cNvPr id="52" name="思想气泡: 云 51"/>
            <p:cNvSpPr/>
            <p:nvPr/>
          </p:nvSpPr>
          <p:spPr>
            <a:xfrm>
              <a:off x="5013237" y="277583"/>
              <a:ext cx="3384814" cy="1266527"/>
            </a:xfrm>
            <a:prstGeom prst="cloudCallout">
              <a:avLst>
                <a:gd name="adj1" fmla="val -66068"/>
                <a:gd name="adj2" fmla="val -49007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527648" y="495347"/>
              <a:ext cx="25418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还有其他证法吗？</a:t>
              </a:r>
              <a:endParaRPr lang="zh-CN" altLang="en-US" sz="2400" b="1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372842" y="1323071"/>
            <a:ext cx="407484" cy="1877338"/>
            <a:chOff x="7372842" y="1323071"/>
            <a:chExt cx="407484" cy="1877338"/>
          </a:xfrm>
        </p:grpSpPr>
        <p:grpSp>
          <p:nvGrpSpPr>
            <p:cNvPr id="54" name="组合 53"/>
            <p:cNvGrpSpPr/>
            <p:nvPr/>
          </p:nvGrpSpPr>
          <p:grpSpPr>
            <a:xfrm>
              <a:off x="7372842" y="1323071"/>
              <a:ext cx="407484" cy="1877338"/>
              <a:chOff x="7372842" y="1323071"/>
              <a:chExt cx="407484" cy="1877338"/>
            </a:xfrm>
          </p:grpSpPr>
          <p:cxnSp>
            <p:nvCxnSpPr>
              <p:cNvPr id="14" name="直接连接符 13"/>
              <p:cNvCxnSpPr>
                <a:stCxn id="40" idx="0"/>
                <a:endCxn id="40" idx="3"/>
              </p:cNvCxnSpPr>
              <p:nvPr/>
            </p:nvCxnSpPr>
            <p:spPr>
              <a:xfrm>
                <a:off x="7577167" y="1323071"/>
                <a:ext cx="0" cy="1503521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文本框 49"/>
              <p:cNvSpPr txBox="1"/>
              <p:nvPr/>
            </p:nvSpPr>
            <p:spPr>
              <a:xfrm>
                <a:off x="7372842" y="2738744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FF0000"/>
                    </a:solidFill>
                  </a:rPr>
                  <a:t>D</a:t>
                </a:r>
                <a:endParaRPr lang="zh-CN" altLang="en-US" sz="2400" b="1" i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7539082" y="2770793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739265" y="555025"/>
            <a:ext cx="6298519" cy="107696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已知：如图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在△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求证：∠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=∠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6782" y="893455"/>
            <a:ext cx="2057666" cy="2219106"/>
            <a:chOff x="6421935" y="742301"/>
            <a:chExt cx="2057666" cy="2219106"/>
          </a:xfrm>
        </p:grpSpPr>
        <p:sp>
          <p:nvSpPr>
            <p:cNvPr id="40" name="等腰三角形 39"/>
            <p:cNvSpPr/>
            <p:nvPr/>
          </p:nvSpPr>
          <p:spPr>
            <a:xfrm>
              <a:off x="6804248" y="1171917"/>
              <a:ext cx="1296144" cy="1503521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92146" y="7423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21935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089751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92931" y="2289037"/>
            <a:ext cx="5764345" cy="23063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证明：如图，作△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顶角∠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的角平分线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（全等三角形的对应角相等）。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05533" y="1846794"/>
            <a:ext cx="5764344" cy="2741680"/>
            <a:chOff x="716207" y="1492026"/>
            <a:chExt cx="5764344" cy="2741680"/>
          </a:xfrm>
        </p:grpSpPr>
        <p:sp>
          <p:nvSpPr>
            <p:cNvPr id="45" name="矩形 44"/>
            <p:cNvSpPr/>
            <p:nvPr/>
          </p:nvSpPr>
          <p:spPr>
            <a:xfrm>
              <a:off x="716207" y="1741059"/>
              <a:ext cx="5764344" cy="2492647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60951" y="1492026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证法二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72842" y="1323071"/>
            <a:ext cx="407484" cy="1877338"/>
            <a:chOff x="7372842" y="1323071"/>
            <a:chExt cx="407484" cy="187733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577167" y="1323071"/>
              <a:ext cx="0" cy="1503521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7372842" y="2738744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39355"/>
            <a:ext cx="8424936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如图，直线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//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，直线</a:t>
            </a:r>
            <a:r>
              <a:rPr lang="en-US" altLang="zh-CN" sz="2800" b="1" i="1" dirty="0">
                <a:latin typeface="+mj-lt"/>
                <a:ea typeface="+mj-ea"/>
              </a:rPr>
              <a:t>l</a:t>
            </a:r>
            <a:r>
              <a:rPr lang="zh-CN" altLang="en-US" sz="2800" b="1" dirty="0">
                <a:latin typeface="+mj-lt"/>
                <a:ea typeface="+mj-ea"/>
              </a:rPr>
              <a:t>与直线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分别交于点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，点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在直线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上，且</a:t>
            </a:r>
            <a:r>
              <a:rPr lang="en-US" altLang="zh-CN" sz="2800" b="1" i="1" dirty="0">
                <a:latin typeface="+mj-lt"/>
                <a:ea typeface="+mj-ea"/>
              </a:rPr>
              <a:t>CA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CB</a:t>
            </a:r>
            <a:r>
              <a:rPr lang="zh-CN" altLang="en-US" sz="2800" b="1" dirty="0">
                <a:latin typeface="+mj-lt"/>
                <a:ea typeface="+mj-ea"/>
              </a:rPr>
              <a:t>。若∠</a:t>
            </a:r>
            <a:r>
              <a:rPr lang="en-US" altLang="zh-CN" sz="2800" b="1" dirty="0">
                <a:latin typeface="+mj-lt"/>
                <a:ea typeface="+mj-ea"/>
              </a:rPr>
              <a:t>2=74°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的度数为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2921" y="2254311"/>
            <a:ext cx="2651051" cy="198304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148344" y="3053572"/>
            <a:ext cx="424031" cy="712008"/>
            <a:chOff x="7148344" y="3053572"/>
            <a:chExt cx="424031" cy="712008"/>
          </a:xfrm>
        </p:grpSpPr>
        <p:sp>
          <p:nvSpPr>
            <p:cNvPr id="6" name="任意多边形: 形状 5"/>
            <p:cNvSpPr/>
            <p:nvPr/>
          </p:nvSpPr>
          <p:spPr>
            <a:xfrm>
              <a:off x="7283450" y="3092450"/>
              <a:ext cx="177800" cy="82753"/>
            </a:xfrm>
            <a:custGeom>
              <a:avLst/>
              <a:gdLst>
                <a:gd name="connsiteX0" fmla="*/ 0 w 177800"/>
                <a:gd name="connsiteY0" fmla="*/ 0 h 82753"/>
                <a:gd name="connsiteX1" fmla="*/ 63500 w 177800"/>
                <a:gd name="connsiteY1" fmla="*/ 69850 h 82753"/>
                <a:gd name="connsiteX2" fmla="*/ 177800 w 177800"/>
                <a:gd name="connsiteY2" fmla="*/ 82550 h 82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82753">
                  <a:moveTo>
                    <a:pt x="0" y="0"/>
                  </a:moveTo>
                  <a:cubicBezTo>
                    <a:pt x="16933" y="28046"/>
                    <a:pt x="33867" y="56092"/>
                    <a:pt x="63500" y="69850"/>
                  </a:cubicBezTo>
                  <a:cubicBezTo>
                    <a:pt x="93133" y="83608"/>
                    <a:pt x="135466" y="83079"/>
                    <a:pt x="177800" y="82550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464425" y="3565525"/>
              <a:ext cx="107950" cy="149225"/>
            </a:xfrm>
            <a:custGeom>
              <a:avLst/>
              <a:gdLst>
                <a:gd name="connsiteX0" fmla="*/ 107950 w 107950"/>
                <a:gd name="connsiteY0" fmla="*/ 0 h 149225"/>
                <a:gd name="connsiteX1" fmla="*/ 19050 w 107950"/>
                <a:gd name="connsiteY1" fmla="*/ 57150 h 149225"/>
                <a:gd name="connsiteX2" fmla="*/ 0 w 107950"/>
                <a:gd name="connsiteY2" fmla="*/ 149225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" h="149225">
                  <a:moveTo>
                    <a:pt x="107950" y="0"/>
                  </a:moveTo>
                  <a:cubicBezTo>
                    <a:pt x="72496" y="16139"/>
                    <a:pt x="37042" y="32279"/>
                    <a:pt x="19050" y="57150"/>
                  </a:cubicBezTo>
                  <a:cubicBezTo>
                    <a:pt x="1058" y="82021"/>
                    <a:pt x="529" y="115623"/>
                    <a:pt x="0" y="149225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148344" y="3053572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3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15897" y="336547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33CC"/>
                  </a:solidFill>
                </a:rPr>
                <a:t>4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07803" y="2270697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2=74°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98133" y="2998069"/>
            <a:ext cx="2077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4=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2=74°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81291" y="2594348"/>
            <a:ext cx="910847" cy="460375"/>
            <a:chOff x="1538734" y="2649851"/>
            <a:chExt cx="910847" cy="460375"/>
          </a:xfrm>
        </p:grpSpPr>
        <p:sp>
          <p:nvSpPr>
            <p:cNvPr id="15" name="箭头: 下 14"/>
            <p:cNvSpPr/>
            <p:nvPr/>
          </p:nvSpPr>
          <p:spPr>
            <a:xfrm>
              <a:off x="1538734" y="2755931"/>
              <a:ext cx="144016" cy="338371"/>
            </a:xfrm>
            <a:prstGeom prst="downArrow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40591" y="2649851"/>
              <a:ext cx="80899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a</a:t>
              </a: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 </a:t>
              </a:r>
              <a:r>
                <a:rPr lang="en-US" altLang="zh-CN" sz="2400" b="1" i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//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 </a:t>
              </a:r>
              <a:r>
                <a:rPr lang="en-US" altLang="zh-CN" sz="2400" b="1" i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b</a:t>
              </a:r>
              <a:endParaRPr lang="zh-CN" altLang="en-US" sz="24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67251" y="3327003"/>
            <a:ext cx="1281988" cy="461665"/>
            <a:chOff x="1538734" y="2649851"/>
            <a:chExt cx="1281988" cy="461665"/>
          </a:xfrm>
        </p:grpSpPr>
        <p:sp>
          <p:nvSpPr>
            <p:cNvPr id="19" name="箭头: 下 18"/>
            <p:cNvSpPr/>
            <p:nvPr/>
          </p:nvSpPr>
          <p:spPr>
            <a:xfrm>
              <a:off x="1538734" y="2755931"/>
              <a:ext cx="144016" cy="338371"/>
            </a:xfrm>
            <a:prstGeom prst="downArrow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40591" y="2649851"/>
              <a:ext cx="11801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CA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=</a:t>
              </a:r>
              <a:r>
                <a:rPr lang="en-US" altLang="zh-CN" sz="2400" b="1" i="1" dirty="0">
                  <a:solidFill>
                    <a:schemeClr val="accent6">
                      <a:lumMod val="75000"/>
                    </a:schemeClr>
                  </a:solidFill>
                  <a:latin typeface="+mj-lt"/>
                  <a:ea typeface="+mj-ea"/>
                </a:rPr>
                <a:t>CB</a:t>
              </a:r>
              <a:endPara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89417" y="3742580"/>
            <a:ext cx="2077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4=74°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08613" y="3725441"/>
            <a:ext cx="2042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等边对等角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)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15616" y="4486349"/>
            <a:ext cx="3930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1=180°</a:t>
            </a:r>
            <a:r>
              <a:rPr lang="zh-CN" altLang="en-US" sz="2400" b="1" dirty="0">
                <a:solidFill>
                  <a:srgbClr val="0033CC"/>
                </a:solidFill>
              </a:rPr>
              <a:t>－∠</a:t>
            </a:r>
            <a:r>
              <a:rPr lang="en-US" altLang="zh-CN" sz="2400" b="1" dirty="0">
                <a:solidFill>
                  <a:srgbClr val="0033CC"/>
                </a:solidFill>
              </a:rPr>
              <a:t>3</a:t>
            </a:r>
            <a:r>
              <a:rPr lang="zh-CN" altLang="en-US" sz="2400" b="1" dirty="0">
                <a:solidFill>
                  <a:srgbClr val="0033CC"/>
                </a:solidFill>
              </a:rPr>
              <a:t>－∠</a:t>
            </a:r>
            <a:r>
              <a:rPr lang="en-US" altLang="zh-CN" sz="2400" b="1" dirty="0">
                <a:solidFill>
                  <a:srgbClr val="0033CC"/>
                </a:solidFill>
              </a:rPr>
              <a:t>4=32°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4" name="箭头: 下 23"/>
          <p:cNvSpPr/>
          <p:nvPr/>
        </p:nvSpPr>
        <p:spPr>
          <a:xfrm>
            <a:off x="2682447" y="4181849"/>
            <a:ext cx="144016" cy="33837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435005" y="171016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32°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356" y="957957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1" name="矩形: 单圆角 30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矩形: 单圆角 32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334" y="123478"/>
            <a:ext cx="5499035" cy="524520"/>
            <a:chOff x="107504" y="339502"/>
            <a:chExt cx="5499035" cy="5245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07504" y="339502"/>
              <a:ext cx="5338762" cy="524520"/>
              <a:chOff x="1803191" y="1304280"/>
              <a:chExt cx="6371125" cy="524520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238499" y="1585913"/>
                <a:ext cx="493581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09318" y="380100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等腰三角形的“三线合一”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22942" y="1790601"/>
            <a:ext cx="5377915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由“等边对等角”定理的证明过程，你发现线段</a:t>
            </a:r>
            <a:r>
              <a:rPr lang="zh-CN" altLang="en-US" sz="2400" b="1" i="1" dirty="0">
                <a:latin typeface="+mj-lt"/>
                <a:ea typeface="+mj-ea"/>
              </a:rPr>
              <a:t>AD</a:t>
            </a:r>
            <a:r>
              <a:rPr lang="zh-CN" altLang="en-US" sz="2400" b="1" dirty="0">
                <a:latin typeface="+mj-lt"/>
                <a:ea typeface="+mj-ea"/>
              </a:rPr>
              <a:t>还有哪些特征？为什么？与同伴进行交流。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546782" y="893455"/>
            <a:ext cx="2057666" cy="2219106"/>
            <a:chOff x="6421935" y="742301"/>
            <a:chExt cx="2057666" cy="2219106"/>
          </a:xfrm>
        </p:grpSpPr>
        <p:sp>
          <p:nvSpPr>
            <p:cNvPr id="43" name="等腰三角形 42"/>
            <p:cNvSpPr/>
            <p:nvPr/>
          </p:nvSpPr>
          <p:spPr>
            <a:xfrm>
              <a:off x="6804248" y="1171917"/>
              <a:ext cx="1296144" cy="1503521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292146" y="7423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1935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089751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cxnSp>
        <p:nvCxnSpPr>
          <p:cNvPr id="47" name="直接连接符 46"/>
          <p:cNvCxnSpPr>
            <a:stCxn id="43" idx="0"/>
            <a:endCxn id="43" idx="3"/>
          </p:cNvCxnSpPr>
          <p:nvPr/>
        </p:nvCxnSpPr>
        <p:spPr>
          <a:xfrm>
            <a:off x="7577167" y="1323071"/>
            <a:ext cx="0" cy="1503521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372842" y="273874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3568" y="3542078"/>
            <a:ext cx="7920880" cy="954107"/>
          </a:xfrm>
          <a:prstGeom prst="rect">
            <a:avLst/>
          </a:prstGeom>
          <a:noFill/>
          <a:ln w="19050">
            <a:solidFill>
              <a:srgbClr val="56B5D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猜测：</a:t>
            </a:r>
            <a:r>
              <a:rPr lang="zh-CN" altLang="en-US" sz="2800" b="1" dirty="0"/>
              <a:t>等腰三角形顶角的平分线、底边上的中线、底边上的高重合。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2468</Words>
  <Application>WPS 演示</Application>
  <PresentationFormat>全屏显示(16:9)</PresentationFormat>
  <Paragraphs>346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Cambria Math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3C61C371E15E4CB7AAE7875AA51A0376_12</vt:lpwstr>
  </property>
</Properties>
</file>