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ink/ink1.xml" ContentType="application/inkml+xml"/>
  <Override PartName="/ppt/ink/ink2.xml" ContentType="application/inkml+xml"/>
  <Override PartName="/ppt/ink/ink3.xml" ContentType="application/inkml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sldIdLst>
    <p:sldId id="256" r:id="rId3"/>
    <p:sldId id="301" r:id="rId5"/>
    <p:sldId id="302" r:id="rId6"/>
    <p:sldId id="315" r:id="rId7"/>
    <p:sldId id="311" r:id="rId8"/>
    <p:sldId id="331" r:id="rId9"/>
    <p:sldId id="330" r:id="rId10"/>
    <p:sldId id="332" r:id="rId11"/>
    <p:sldId id="306" r:id="rId12"/>
    <p:sldId id="313" r:id="rId13"/>
    <p:sldId id="333" r:id="rId14"/>
    <p:sldId id="334" r:id="rId15"/>
    <p:sldId id="325" r:id="rId16"/>
    <p:sldId id="339" r:id="rId17"/>
    <p:sldId id="340" r:id="rId18"/>
    <p:sldId id="341" r:id="rId19"/>
    <p:sldId id="308" r:id="rId20"/>
    <p:sldId id="327" r:id="rId21"/>
    <p:sldId id="309" r:id="rId22"/>
    <p:sldId id="326" r:id="rId23"/>
    <p:sldId id="307" r:id="rId24"/>
    <p:sldId id="303" r:id="rId2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8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  <a:srgbClr val="FF33CC"/>
    <a:srgbClr val="FEF2E8"/>
    <a:srgbClr val="E2F4FD"/>
    <a:srgbClr val="FFFFD9"/>
    <a:srgbClr val="FFFFCC"/>
    <a:srgbClr val="0066FF"/>
    <a:srgbClr val="56B5DA"/>
    <a:srgbClr val="FFFFFF"/>
    <a:srgbClr val="7F7F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2"/>
    <p:restoredTop sz="96314" autoAdjust="0"/>
  </p:normalViewPr>
  <p:slideViewPr>
    <p:cSldViewPr>
      <p:cViewPr>
        <p:scale>
          <a:sx n="100" d="100"/>
          <a:sy n="100" d="100"/>
        </p:scale>
        <p:origin x="1914" y="930"/>
      </p:cViewPr>
      <p:guideLst>
        <p:guide orient="horz" pos="158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6" Type="http://schemas.openxmlformats.org/officeDocument/2006/relationships/image" Target="../media/image16.wmf"/><Relationship Id="rId5" Type="http://schemas.openxmlformats.org/officeDocument/2006/relationships/image" Target="../media/image15.wmf"/><Relationship Id="rId4" Type="http://schemas.openxmlformats.org/officeDocument/2006/relationships/image" Target="../media/image14.wmf"/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" min="-2" units="cm"/>
          <inkml:channel name="Y" type="integer" max="2" min="-2" units="cm"/>
          <inkml:channel name="F" type="integer" max="1023" units="cm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2.84167" units="1/cm"/>
        </inkml:channelProperties>
      </inkml:inkSource>
      <inkml:timestamp xml:id="ts0" timeString="2025-10-30T03:20:35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0.000 742.000 1023,'21.000'1.000'0,"-1.000"1.000"0,0.000 1.000 0,1.000 1.000 0,-1.000 0.000 0,-1.000 2.000 0,1.000 0.000 0,36.000 18.000 0,128.000 82.000 0,-117.000-64.000 0,181.000 94.000 0,-245.000-135.000 0,0.000-1.000 0,0.000 1.000 0,0.000 0.000 0,0.000-1.000 0,-1.000 0.000 0,1.000 1.000 0,0.000-1.000 0,0.000 0.000 0,0.000-1.000 0,0.000 1.000 0,0.000 0.000 0,0.000-1.000 0,0.000 0.000 0,0.000 0.000 0,0.000 1.000 0,0.000-2.000 0,-1.000 1.000 0,1.000 0.000 0,0.000-1.000 0,-1.000 1.000 0,1.000-1.000 0,-1.000 0.000 0,0.000 1.000 0,1.000-1.000 0,-1.000 0.000 0,3.000-4.000 0,9.000-8.000 0,-1.000-2.000 0,22.000-30.000 0,-22.000 27.000 0,355.000-454.000 0,-250.000 331.000 0,147.000-167.000 0,-236.000 275.000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" min="-2" units="cm"/>
          <inkml:channel name="Y" type="integer" max="2" min="-2" units="cm"/>
          <inkml:channel name="F" type="integer" max="1023" units="cm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2.84167" units="1/cm"/>
        </inkml:channelProperties>
      </inkml:inkSource>
      <inkml:timestamp xml:id="ts0" timeString="2025-10-30T03:20:38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0.000 657.000 1023,'0.000'0.000'0,"0.000"-1.000"0,0.000 1.000 0,0.000 0.000 0,1.000-1.000 0,-1.000 1.000 0,0.000-1.000 0,0.000 1.000 0,0.000 0.000 0,0.000-1.000 0,1.000 1.000 0,-1.000 0.000 0,0.000-1.000 0,0.000 1.000 0,1.000 0.000 0,-1.000-1.000 0,0.000 1.000 0,1.000 0.000 0,-1.000 0.000 0,0.000-1.000 0,1.000 1.000 0,-1.000 0.000 0,0.000 0.000 0,1.000 0.000 0,-1.000-1.000 0,0.000 1.000 0,1.000 0.000 0,-1.000 0.000 0,1.000 0.000 0,-1.000 0.000 0,0.000 0.000 0,1.000 0.000 0,-1.000 0.000 0,1.000 0.000 0,-1.000 0.000 0,1.000 0.000 0,-1.000 0.000 0,0.000 0.000 0,1.000 0.000 0,-1.000 0.000 0,1.000 1.000 0,19.000 4.000 0,16.000 12.000 0,-1.000 2.000 0,-1.000 1.000 0,-1.000 1.000 0,-1.000 3.000 0,38.000 34.000 0,-19.000-17.000 0,255.000 188.000 0,-303.000-226.000 0,0.000-1.000 0,1.000 0.000 0,-1.000 0.000 0,1.000 0.000 0,0.000 0.000 0,-1.000-1.000 0,1.000 0.000 0,0.000 1.000 0,0.000-1.000 0,0.000-1.000 0,0.000 1.000 0,0.000-1.000 0,0.000 1.000 0,0.000-1.000 0,0.000 0.000 0,0.000-1.000 0,0.000 1.000 0,0.000-1.000 0,0.000 1.000 0,0.000-1.000 0,0.000 0.000 0,0.000-1.000 0,0.000 1.000 0,0.000-1.000 0,-1.000 0.000 0,1.000 0.000 0,-1.000 0.000 0,1.000 0.000 0,-1.000 0.000 0,0.000-1.000 0,4.000-3.000 0,7.000-9.000 0,0.000 0.000 0,-2.000-1.000 0,0.000-1.000 0,0.000 0.000 0,9.000-19.000 0,-7.000 12.000 0,197.000-300.000 0,-1.000 3.000 0,-109.000 156.000 0,-94.000 155.000 0,10.000-18.000 0,1.000 1.000 0,28.000-34.000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" min="-2" units="cm"/>
          <inkml:channel name="Y" type="integer" max="2" min="-2" units="cm"/>
          <inkml:channel name="F" type="integer" max="1023" units="cm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2.84167" units="1/cm"/>
        </inkml:channelProperties>
      </inkml:inkSource>
      <inkml:timestamp xml:id="ts0" timeString="2025-10-30T03:21:57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0.000 645.000 1023,'8.000'5.000'0,"-1.000"0.000"0,0.000 0.000 0,1.000-1.000 0,0.000 0.000 0,0.000-1.000 0,0.000 1.000 0,1.000-2.000 0,10.000 3.000 0,24.000 10.000 0,43.000 28.000 0,88.000 58.000 0,16.000 9.000 0,0.000-5.000 0,-189.000-105.000 0,0.000 1.000 0,0.000-1.000 0,0.000 1.000 0,1.000-1.000 0,-1.000 1.000 0,0.000-1.000 0,0.000 0.000 0,0.000 0.000 0,1.000 0.000 0,-1.000 1.000 0,0.000-1.000 0,1.000 0.000 0,-1.000-1.000 0,0.000 1.000 0,0.000 0.000 0,0.000 0.000 0,1.000 0.000 0,-1.000-1.000 0,0.000 1.000 0,0.000-1.000 0,0.000 1.000 0,1.000-1.000 0,0.000 0.000 0,0.000-1.000 0,1.000 0.000 0,-1.000 0.000 0,0.000-1.000 0,0.000 1.000 0,0.000 0.000 0,0.000-1.000 0,0.000 1.000 0,-1.000-1.000 0,3.000-5.000 0,3.000-9.000 0,-1.000-1.000 0,7.000-32.000 0,-6.000 23.000 0,14.000-35.000 0,3.000 1.000 0,50.000-93.000 0,83.000-104.000 0,-150.000 248.000 0,185.000-313.000 0,-162.000 277.000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A6932C-E8B6-44D0-A35E-BAED5439DF3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F5F7FE-2425-41AE-92C3-64087D42198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F5F7FE-2425-41AE-92C3-64087D4219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F5F7FE-2425-41AE-92C3-64087D4219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 userDrawn="1"/>
        </p:nvSpPr>
        <p:spPr>
          <a:xfrm rot="5400000">
            <a:off x="-169752" y="169753"/>
            <a:ext cx="4227936" cy="3888432"/>
          </a:xfrm>
          <a:prstGeom prst="triangle">
            <a:avLst>
              <a:gd name="adj" fmla="val 0"/>
            </a:avLst>
          </a:prstGeom>
          <a:solidFill>
            <a:srgbClr val="2730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 7"/>
          <p:cNvSpPr/>
          <p:nvPr userDrawn="1"/>
        </p:nvSpPr>
        <p:spPr>
          <a:xfrm rot="18900000">
            <a:off x="1675926" y="618677"/>
            <a:ext cx="443459" cy="44345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" name="矩形 8"/>
          <p:cNvSpPr/>
          <p:nvPr userDrawn="1"/>
        </p:nvSpPr>
        <p:spPr>
          <a:xfrm rot="18900000">
            <a:off x="1218202" y="1969952"/>
            <a:ext cx="288032" cy="28803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 userDrawn="1"/>
        </p:nvSpPr>
        <p:spPr>
          <a:xfrm rot="18900000">
            <a:off x="526632" y="1152871"/>
            <a:ext cx="450432" cy="4504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 userDrawn="1"/>
        </p:nvSpPr>
        <p:spPr>
          <a:xfrm rot="18900000">
            <a:off x="566624" y="1447533"/>
            <a:ext cx="397532" cy="39753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 userDrawn="1"/>
        </p:nvSpPr>
        <p:spPr>
          <a:xfrm rot="18900000">
            <a:off x="3067483" y="470465"/>
            <a:ext cx="288032" cy="14401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 userDrawn="1"/>
        </p:nvSpPr>
        <p:spPr>
          <a:xfrm rot="18900000">
            <a:off x="3198605" y="1933205"/>
            <a:ext cx="544052" cy="54405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 userDrawn="1"/>
        </p:nvSpPr>
        <p:spPr>
          <a:xfrm rot="18900000">
            <a:off x="2826103" y="1368225"/>
            <a:ext cx="272026" cy="272026"/>
          </a:xfrm>
          <a:prstGeom prst="rect">
            <a:avLst/>
          </a:prstGeom>
          <a:solidFill>
            <a:srgbClr val="27304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 userDrawn="1"/>
        </p:nvSpPr>
        <p:spPr>
          <a:xfrm rot="18900000">
            <a:off x="3210016" y="2373976"/>
            <a:ext cx="272026" cy="272026"/>
          </a:xfrm>
          <a:prstGeom prst="rect">
            <a:avLst/>
          </a:prstGeom>
          <a:solidFill>
            <a:srgbClr val="27304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 userDrawn="1"/>
        </p:nvSpPr>
        <p:spPr>
          <a:xfrm rot="18900000">
            <a:off x="1998752" y="1636898"/>
            <a:ext cx="470822" cy="470822"/>
          </a:xfrm>
          <a:prstGeom prst="rect">
            <a:avLst/>
          </a:prstGeom>
          <a:solidFill>
            <a:schemeClr val="bg1">
              <a:lumMod val="8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478188" y="2491941"/>
            <a:ext cx="1604068" cy="1825962"/>
            <a:chOff x="478188" y="2491941"/>
            <a:chExt cx="1604068" cy="1825962"/>
          </a:xfrm>
        </p:grpSpPr>
        <p:sp>
          <p:nvSpPr>
            <p:cNvPr id="18" name="矩形 17"/>
            <p:cNvSpPr/>
            <p:nvPr/>
          </p:nvSpPr>
          <p:spPr>
            <a:xfrm rot="18900000">
              <a:off x="478188" y="2741565"/>
              <a:ext cx="732139" cy="73213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 rot="18900000">
              <a:off x="1444626" y="3204415"/>
              <a:ext cx="606878" cy="60687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 rot="18900000">
              <a:off x="1241886" y="3051907"/>
              <a:ext cx="377718" cy="3777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 rot="18900000">
              <a:off x="1210483" y="3663338"/>
              <a:ext cx="654565" cy="65456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 rot="18900000">
              <a:off x="956846" y="3117753"/>
              <a:ext cx="654565" cy="65456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 rot="18900000">
              <a:off x="1240646" y="2491941"/>
              <a:ext cx="841610" cy="84161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 userDrawn="1"/>
        </p:nvGrpSpPr>
        <p:grpSpPr>
          <a:xfrm>
            <a:off x="8010071" y="4323214"/>
            <a:ext cx="845241" cy="620356"/>
            <a:chOff x="7789817" y="4257180"/>
            <a:chExt cx="845241" cy="620356"/>
          </a:xfrm>
        </p:grpSpPr>
        <p:grpSp>
          <p:nvGrpSpPr>
            <p:cNvPr id="25" name="组合 24"/>
            <p:cNvGrpSpPr/>
            <p:nvPr/>
          </p:nvGrpSpPr>
          <p:grpSpPr>
            <a:xfrm>
              <a:off x="8306276" y="4330865"/>
              <a:ext cx="328782" cy="303293"/>
              <a:chOff x="8349677" y="4284250"/>
              <a:chExt cx="600042" cy="553523"/>
            </a:xfrm>
          </p:grpSpPr>
          <p:sp>
            <p:nvSpPr>
              <p:cNvPr id="29" name="矩形 28"/>
              <p:cNvSpPr/>
              <p:nvPr/>
            </p:nvSpPr>
            <p:spPr>
              <a:xfrm rot="18900000">
                <a:off x="8349677" y="4284250"/>
                <a:ext cx="272026" cy="272026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 rot="18900000">
                <a:off x="8724654" y="4612708"/>
                <a:ext cx="225065" cy="22506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6" name="矩形 25"/>
            <p:cNvSpPr/>
            <p:nvPr/>
          </p:nvSpPr>
          <p:spPr>
            <a:xfrm rot="8100000">
              <a:off x="7789817" y="4339105"/>
              <a:ext cx="264135" cy="26413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 rot="8100000">
              <a:off x="8102733" y="4745468"/>
              <a:ext cx="132068" cy="132068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 rot="8100000">
              <a:off x="7916345" y="4257180"/>
              <a:ext cx="132068" cy="132068"/>
            </a:xfrm>
            <a:prstGeom prst="rect">
              <a:avLst/>
            </a:prstGeom>
            <a:solidFill>
              <a:srgbClr val="273045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 userDrawn="1"/>
        </p:nvGrpSpPr>
        <p:grpSpPr>
          <a:xfrm>
            <a:off x="3346029" y="-367929"/>
            <a:ext cx="1237092" cy="1436232"/>
            <a:chOff x="3288977" y="-263355"/>
            <a:chExt cx="1237092" cy="1436232"/>
          </a:xfrm>
        </p:grpSpPr>
        <p:cxnSp>
          <p:nvCxnSpPr>
            <p:cNvPr id="32" name="直接连接符 31"/>
            <p:cNvCxnSpPr/>
            <p:nvPr/>
          </p:nvCxnSpPr>
          <p:spPr>
            <a:xfrm flipV="1">
              <a:off x="3685663" y="-263355"/>
              <a:ext cx="840406" cy="840406"/>
            </a:xfrm>
            <a:prstGeom prst="line">
              <a:avLst/>
            </a:prstGeom>
            <a:ln w="12700">
              <a:solidFill>
                <a:srgbClr val="27304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3288977" y="332471"/>
              <a:ext cx="840406" cy="840406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4" name="直接连接符 33"/>
          <p:cNvCxnSpPr/>
          <p:nvPr userDrawn="1"/>
        </p:nvCxnSpPr>
        <p:spPr>
          <a:xfrm flipV="1">
            <a:off x="401078" y="4725733"/>
            <a:ext cx="840406" cy="840406"/>
          </a:xfrm>
          <a:prstGeom prst="line">
            <a:avLst/>
          </a:prstGeom>
          <a:ln w="12700">
            <a:solidFill>
              <a:srgbClr val="2730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 userDrawn="1"/>
        </p:nvSpPr>
        <p:spPr>
          <a:xfrm rot="18900000">
            <a:off x="1044499" y="3248316"/>
            <a:ext cx="393968" cy="393968"/>
          </a:xfrm>
          <a:prstGeom prst="rect">
            <a:avLst/>
          </a:prstGeom>
          <a:solidFill>
            <a:srgbClr val="27304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 rot="2181050">
            <a:off x="201564" y="224263"/>
            <a:ext cx="497939" cy="480855"/>
            <a:chOff x="1935287" y="2046176"/>
            <a:chExt cx="836513" cy="807813"/>
          </a:xfrm>
        </p:grpSpPr>
        <p:sp>
          <p:nvSpPr>
            <p:cNvPr id="7" name="矩形 6"/>
            <p:cNvSpPr/>
            <p:nvPr/>
          </p:nvSpPr>
          <p:spPr>
            <a:xfrm rot="16200000">
              <a:off x="2676139" y="2171589"/>
              <a:ext cx="127547" cy="6377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 rot="18900000">
              <a:off x="1935287" y="2046176"/>
              <a:ext cx="710318" cy="807813"/>
              <a:chOff x="1935287" y="2046176"/>
              <a:chExt cx="710318" cy="807813"/>
            </a:xfrm>
          </p:grpSpPr>
          <p:sp>
            <p:nvSpPr>
              <p:cNvPr id="9" name="矩形 8"/>
              <p:cNvSpPr/>
              <p:nvPr/>
            </p:nvSpPr>
            <p:spPr>
              <a:xfrm rot="18900000">
                <a:off x="1935287" y="2156715"/>
                <a:ext cx="324208" cy="3242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 rot="18900000">
                <a:off x="2363248" y="2361675"/>
                <a:ext cx="268739" cy="26873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 rot="18900000">
                <a:off x="2273470" y="2294141"/>
                <a:ext cx="167263" cy="16726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 rot="18900000">
                <a:off x="2147249" y="2323299"/>
                <a:ext cx="289856" cy="289856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 rot="18900000">
                <a:off x="2124819" y="2380998"/>
                <a:ext cx="174458" cy="174458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 rot="18900000">
                <a:off x="2272921" y="2046176"/>
                <a:ext cx="372684" cy="372684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 rot="18900000">
                <a:off x="2233710" y="2575444"/>
                <a:ext cx="278545" cy="27854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 rot="16200000">
            <a:off x="140999" y="2271331"/>
            <a:ext cx="2741895" cy="3043516"/>
            <a:chOff x="0" y="1"/>
            <a:chExt cx="2123058" cy="2356604"/>
          </a:xfrm>
        </p:grpSpPr>
        <p:sp>
          <p:nvSpPr>
            <p:cNvPr id="6" name="等腰三角形 5"/>
            <p:cNvSpPr/>
            <p:nvPr/>
          </p:nvSpPr>
          <p:spPr>
            <a:xfrm rot="5400000">
              <a:off x="-92684" y="92685"/>
              <a:ext cx="2308425" cy="2123058"/>
            </a:xfrm>
            <a:prstGeom prst="triangle">
              <a:avLst>
                <a:gd name="adj" fmla="val 0"/>
              </a:avLst>
            </a:prstGeom>
            <a:solidFill>
              <a:srgbClr val="2730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 rot="18900000">
              <a:off x="915044" y="337794"/>
              <a:ext cx="242126" cy="24212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 rot="18900000">
              <a:off x="665130" y="1075581"/>
              <a:ext cx="157264" cy="15726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 rot="18900000">
              <a:off x="287538" y="629460"/>
              <a:ext cx="245933" cy="24593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 rot="18900000">
              <a:off x="309373" y="790344"/>
              <a:ext cx="217050" cy="21705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 rot="18900000">
              <a:off x="1674825" y="256871"/>
              <a:ext cx="157264" cy="7863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 rot="18900000">
              <a:off x="261087" y="1496877"/>
              <a:ext cx="399743" cy="39974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 rot="18900000">
              <a:off x="788756" y="1749590"/>
              <a:ext cx="331351" cy="33135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 rot="18900000">
              <a:off x="678061" y="1666321"/>
              <a:ext cx="206232" cy="20623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 rot="18900000">
              <a:off x="522432" y="1702273"/>
              <a:ext cx="357388" cy="35738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 rot="18900000">
              <a:off x="1746417" y="1055518"/>
              <a:ext cx="297049" cy="29704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 rot="18900000">
              <a:off x="1543033" y="747042"/>
              <a:ext cx="148524" cy="148524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 rot="18900000">
              <a:off x="494777" y="1773414"/>
              <a:ext cx="215104" cy="215104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 rot="18900000">
              <a:off x="1752647" y="1296176"/>
              <a:ext cx="148524" cy="148524"/>
            </a:xfrm>
            <a:prstGeom prst="rect">
              <a:avLst/>
            </a:prstGeom>
            <a:solidFill>
              <a:srgbClr val="273045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 rot="18900000">
              <a:off x="1091305" y="893736"/>
              <a:ext cx="257066" cy="257066"/>
            </a:xfrm>
            <a:prstGeom prst="rect">
              <a:avLst/>
            </a:pr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 rot="18900000">
              <a:off x="677384" y="1360584"/>
              <a:ext cx="459513" cy="45951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 rot="18900000">
              <a:off x="629038" y="2013164"/>
              <a:ext cx="343441" cy="34344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 userDrawn="1"/>
        </p:nvGrpSpPr>
        <p:grpSpPr>
          <a:xfrm rot="5400000">
            <a:off x="7497351" y="-83191"/>
            <a:ext cx="1583818" cy="1758045"/>
            <a:chOff x="0" y="1"/>
            <a:chExt cx="2123058" cy="2356604"/>
          </a:xfrm>
        </p:grpSpPr>
        <p:sp>
          <p:nvSpPr>
            <p:cNvPr id="24" name="等腰三角形 23"/>
            <p:cNvSpPr/>
            <p:nvPr/>
          </p:nvSpPr>
          <p:spPr>
            <a:xfrm rot="5400000">
              <a:off x="-92684" y="92685"/>
              <a:ext cx="2308425" cy="2123058"/>
            </a:xfrm>
            <a:prstGeom prst="triangle">
              <a:avLst>
                <a:gd name="adj" fmla="val 0"/>
              </a:avLst>
            </a:prstGeom>
            <a:solidFill>
              <a:srgbClr val="2730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 rot="18900000">
              <a:off x="915044" y="337794"/>
              <a:ext cx="242126" cy="24212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 rot="18900000">
              <a:off x="665130" y="1075581"/>
              <a:ext cx="157264" cy="15726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 rot="18900000">
              <a:off x="287538" y="629460"/>
              <a:ext cx="245933" cy="24593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 rot="18900000">
              <a:off x="309373" y="790344"/>
              <a:ext cx="217050" cy="21705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 rot="18900000">
              <a:off x="1674825" y="256871"/>
              <a:ext cx="157264" cy="7863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 rot="18900000">
              <a:off x="261087" y="1496877"/>
              <a:ext cx="399743" cy="39974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 rot="18900000">
              <a:off x="788756" y="1749590"/>
              <a:ext cx="331351" cy="33135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 rot="18900000">
              <a:off x="678061" y="1666321"/>
              <a:ext cx="206232" cy="20623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 rot="18900000">
              <a:off x="522432" y="1702273"/>
              <a:ext cx="357388" cy="35738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 rot="18900000">
              <a:off x="1746417" y="1055518"/>
              <a:ext cx="297049" cy="29704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 rot="18900000">
              <a:off x="1543033" y="747042"/>
              <a:ext cx="148524" cy="148524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 rot="18900000">
              <a:off x="494777" y="1773414"/>
              <a:ext cx="215104" cy="215104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 rot="18900000">
              <a:off x="1752647" y="1296176"/>
              <a:ext cx="148524" cy="148524"/>
            </a:xfrm>
            <a:prstGeom prst="rect">
              <a:avLst/>
            </a:prstGeom>
            <a:solidFill>
              <a:srgbClr val="273045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 rot="18900000">
              <a:off x="1091305" y="893736"/>
              <a:ext cx="257066" cy="257066"/>
            </a:xfrm>
            <a:prstGeom prst="rect">
              <a:avLst/>
            </a:pr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 rot="18900000">
              <a:off x="677384" y="1360584"/>
              <a:ext cx="459513" cy="45951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 rot="18900000">
              <a:off x="629038" y="2013164"/>
              <a:ext cx="343441" cy="34344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 userDrawn="1"/>
        </p:nvGrpSpPr>
        <p:grpSpPr>
          <a:xfrm rot="2181050">
            <a:off x="201564" y="224263"/>
            <a:ext cx="497939" cy="480855"/>
            <a:chOff x="1935287" y="2046176"/>
            <a:chExt cx="836513" cy="807813"/>
          </a:xfrm>
        </p:grpSpPr>
        <p:sp>
          <p:nvSpPr>
            <p:cNvPr id="42" name="矩形 41"/>
            <p:cNvSpPr/>
            <p:nvPr/>
          </p:nvSpPr>
          <p:spPr>
            <a:xfrm rot="16200000">
              <a:off x="2676139" y="2171589"/>
              <a:ext cx="127547" cy="6377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3" name="组合 42"/>
            <p:cNvGrpSpPr/>
            <p:nvPr/>
          </p:nvGrpSpPr>
          <p:grpSpPr>
            <a:xfrm rot="18900000">
              <a:off x="1935287" y="2046176"/>
              <a:ext cx="710318" cy="807813"/>
              <a:chOff x="1935287" y="2046176"/>
              <a:chExt cx="710318" cy="807813"/>
            </a:xfrm>
          </p:grpSpPr>
          <p:sp>
            <p:nvSpPr>
              <p:cNvPr id="44" name="矩形 43"/>
              <p:cNvSpPr/>
              <p:nvPr/>
            </p:nvSpPr>
            <p:spPr>
              <a:xfrm rot="18900000">
                <a:off x="1935287" y="2156715"/>
                <a:ext cx="324208" cy="3242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 rot="18900000">
                <a:off x="2363248" y="2361675"/>
                <a:ext cx="268739" cy="26873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 rot="18900000">
                <a:off x="2273470" y="2294141"/>
                <a:ext cx="167263" cy="16726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" name="矩形 46"/>
              <p:cNvSpPr/>
              <p:nvPr/>
            </p:nvSpPr>
            <p:spPr>
              <a:xfrm rot="18900000">
                <a:off x="2147249" y="2323299"/>
                <a:ext cx="289856" cy="289856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矩形 47"/>
              <p:cNvSpPr/>
              <p:nvPr/>
            </p:nvSpPr>
            <p:spPr>
              <a:xfrm rot="18900000">
                <a:off x="2124819" y="2380998"/>
                <a:ext cx="174458" cy="174458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矩形 48"/>
              <p:cNvSpPr/>
              <p:nvPr/>
            </p:nvSpPr>
            <p:spPr>
              <a:xfrm rot="18900000">
                <a:off x="2272921" y="2046176"/>
                <a:ext cx="372684" cy="372684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矩形 49"/>
              <p:cNvSpPr/>
              <p:nvPr/>
            </p:nvSpPr>
            <p:spPr>
              <a:xfrm rot="18900000">
                <a:off x="2233710" y="2575444"/>
                <a:ext cx="278545" cy="27854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2" y="0"/>
            <a:ext cx="9137196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8" y="0"/>
            <a:ext cx="9129103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4.png"/><Relationship Id="rId7" Type="http://schemas.openxmlformats.org/officeDocument/2006/relationships/image" Target="../media/image3.pn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5694" y="51470"/>
            <a:ext cx="748306" cy="73350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23.png"/><Relationship Id="rId5" Type="http://schemas.openxmlformats.org/officeDocument/2006/relationships/customXml" Target="../ink/ink3.xml"/><Relationship Id="rId4" Type="http://schemas.openxmlformats.org/officeDocument/2006/relationships/image" Target="../media/image22.png"/><Relationship Id="rId3" Type="http://schemas.openxmlformats.org/officeDocument/2006/relationships/customXml" Target="../ink/ink2.xml"/><Relationship Id="rId2" Type="http://schemas.openxmlformats.org/officeDocument/2006/relationships/image" Target="../media/image21.png"/><Relationship Id="rId1" Type="http://schemas.openxmlformats.org/officeDocument/2006/relationships/customXml" Target="../ink/ink1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.v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4.wmf"/><Relationship Id="rId1" Type="http://schemas.openxmlformats.org/officeDocument/2006/relationships/oleObject" Target="../embeddings/oleObject13.bin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0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9.wmf"/><Relationship Id="rId1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7.bin"/><Relationship Id="rId8" Type="http://schemas.openxmlformats.org/officeDocument/2006/relationships/image" Target="../media/image14.wmf"/><Relationship Id="rId7" Type="http://schemas.openxmlformats.org/officeDocument/2006/relationships/oleObject" Target="../embeddings/oleObject6.bin"/><Relationship Id="rId6" Type="http://schemas.openxmlformats.org/officeDocument/2006/relationships/image" Target="../media/image13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12.wmf"/><Relationship Id="rId3" Type="http://schemas.openxmlformats.org/officeDocument/2006/relationships/oleObject" Target="../embeddings/oleObject4.bin"/><Relationship Id="rId2" Type="http://schemas.openxmlformats.org/officeDocument/2006/relationships/image" Target="../media/image11.wmf"/><Relationship Id="rId14" Type="http://schemas.openxmlformats.org/officeDocument/2006/relationships/vmlDrawing" Target="../drawings/vmlDrawing2.vml"/><Relationship Id="rId13" Type="http://schemas.openxmlformats.org/officeDocument/2006/relationships/slideLayout" Target="../slideLayouts/slideLayout3.xml"/><Relationship Id="rId12" Type="http://schemas.openxmlformats.org/officeDocument/2006/relationships/image" Target="../media/image16.wmf"/><Relationship Id="rId11" Type="http://schemas.openxmlformats.org/officeDocument/2006/relationships/oleObject" Target="../embeddings/oleObject8.bin"/><Relationship Id="rId10" Type="http://schemas.openxmlformats.org/officeDocument/2006/relationships/image" Target="../media/image15.wmf"/><Relationship Id="rId1" Type="http://schemas.openxmlformats.org/officeDocument/2006/relationships/oleObject" Target="../embeddings/oleObject3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3.vml"/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19.w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18.wmf"/><Relationship Id="rId3" Type="http://schemas.openxmlformats.org/officeDocument/2006/relationships/oleObject" Target="../embeddings/oleObject10.bin"/><Relationship Id="rId2" Type="http://schemas.openxmlformats.org/officeDocument/2006/relationships/image" Target="../media/image17.wmf"/><Relationship Id="rId1" Type="http://schemas.openxmlformats.org/officeDocument/2006/relationships/oleObject" Target="../embeddings/oleObject9.bin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0.wmf"/><Relationship Id="rId1" Type="http://schemas.openxmlformats.org/officeDocument/2006/relationships/oleObject" Target="../embeddings/oleObject1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4"/>
          <p:cNvSpPr txBox="1">
            <a:spLocks noChangeArrowheads="1"/>
          </p:cNvSpPr>
          <p:nvPr/>
        </p:nvSpPr>
        <p:spPr bwMode="auto">
          <a:xfrm>
            <a:off x="5166353" y="4467967"/>
            <a:ext cx="303628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北师大版  八年级下册</a:t>
            </a:r>
            <a:endParaRPr lang="zh-CN" altLang="en-US" sz="20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75856" y="1417588"/>
            <a:ext cx="5546652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第二章  不等式与不等式组</a:t>
            </a:r>
            <a:endParaRPr lang="en-US" altLang="zh-CN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3600" b="1" dirty="0">
                <a:latin typeface="+mj-lt"/>
                <a:ea typeface="+mj-ea"/>
              </a:rPr>
              <a:t>1.</a:t>
            </a:r>
            <a:r>
              <a:rPr lang="zh-CN" altLang="en-US" sz="3600" b="1" dirty="0">
                <a:latin typeface="+mj-lt"/>
                <a:ea typeface="+mj-ea"/>
              </a:rPr>
              <a:t>不等式及其基本</a:t>
            </a:r>
            <a:r>
              <a:rPr lang="zh-CN" altLang="en-US" sz="3600" b="1" dirty="0">
                <a:latin typeface="+mj-lt"/>
                <a:ea typeface="+mj-ea"/>
              </a:rPr>
              <a:t>性质</a:t>
            </a:r>
            <a:endParaRPr lang="en-US" altLang="zh-CN" sz="3600" b="1" dirty="0">
              <a:latin typeface="+mj-lt"/>
              <a:ea typeface="+mj-ea"/>
            </a:endParaRPr>
          </a:p>
          <a:p>
            <a:pPr algn="ctr"/>
            <a:r>
              <a:rPr lang="zh-CN" altLang="en-US" sz="3600" b="1" dirty="0">
                <a:solidFill>
                  <a:schemeClr val="accent1"/>
                </a:solidFill>
              </a:rPr>
              <a:t>第</a:t>
            </a:r>
            <a:r>
              <a:rPr lang="en-US" altLang="zh-CN" sz="3600" b="1" dirty="0">
                <a:solidFill>
                  <a:schemeClr val="accent1"/>
                </a:solidFill>
              </a:rPr>
              <a:t>1</a:t>
            </a:r>
            <a:r>
              <a:rPr lang="zh-CN" altLang="en-US" sz="3600" b="1" dirty="0">
                <a:solidFill>
                  <a:schemeClr val="accent1"/>
                </a:solidFill>
              </a:rPr>
              <a:t>课时 不等关系</a:t>
            </a:r>
            <a:endParaRPr lang="zh-CN" altLang="en-US" sz="3600" b="1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81764" y="397974"/>
            <a:ext cx="303276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7030A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常用的不等符号：</a:t>
            </a:r>
            <a:endParaRPr lang="zh-CN" altLang="en-US" sz="2800" b="1" dirty="0">
              <a:solidFill>
                <a:srgbClr val="7030A0"/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graphicFrame>
        <p:nvGraphicFramePr>
          <p:cNvPr id="19" name="表格 19"/>
          <p:cNvGraphicFramePr>
            <a:graphicFrameLocks noGrp="1"/>
          </p:cNvGraphicFramePr>
          <p:nvPr/>
        </p:nvGraphicFramePr>
        <p:xfrm>
          <a:off x="395788" y="1407378"/>
          <a:ext cx="8423809" cy="26388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7809"/>
                <a:gridCol w="1296000"/>
                <a:gridCol w="1296000"/>
                <a:gridCol w="1764000"/>
                <a:gridCol w="1764000"/>
                <a:gridCol w="1296000"/>
              </a:tblGrid>
              <a:tr h="119866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名称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2006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符号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2006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读法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0" name="文本框 19"/>
          <p:cNvSpPr txBox="1"/>
          <p:nvPr/>
        </p:nvSpPr>
        <p:spPr>
          <a:xfrm>
            <a:off x="1427947" y="1765928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/>
              <a:t>小于号</a:t>
            </a:r>
            <a:endParaRPr lang="zh-CN" altLang="en-US" sz="2800" b="1" dirty="0"/>
          </a:p>
        </p:txBody>
      </p:sp>
      <p:sp>
        <p:nvSpPr>
          <p:cNvPr id="21" name="文本框 20"/>
          <p:cNvSpPr txBox="1"/>
          <p:nvPr/>
        </p:nvSpPr>
        <p:spPr>
          <a:xfrm>
            <a:off x="2748397" y="1765928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/>
              <a:t>大于号</a:t>
            </a:r>
            <a:endParaRPr lang="zh-CN" altLang="en-US" sz="2800" b="1" dirty="0"/>
          </a:p>
        </p:txBody>
      </p:sp>
      <p:sp>
        <p:nvSpPr>
          <p:cNvPr id="22" name="文本框 21"/>
          <p:cNvSpPr txBox="1"/>
          <p:nvPr/>
        </p:nvSpPr>
        <p:spPr>
          <a:xfrm>
            <a:off x="4165229" y="1550484"/>
            <a:ext cx="14599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/>
              <a:t>小于或等于号</a:t>
            </a:r>
            <a:endParaRPr lang="zh-CN" altLang="en-US" sz="2800" b="1" dirty="0"/>
          </a:p>
        </p:txBody>
      </p:sp>
      <p:sp>
        <p:nvSpPr>
          <p:cNvPr id="24" name="文本框 23"/>
          <p:cNvSpPr txBox="1"/>
          <p:nvPr/>
        </p:nvSpPr>
        <p:spPr>
          <a:xfrm>
            <a:off x="7570261" y="1765928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/>
              <a:t>不等号</a:t>
            </a:r>
            <a:endParaRPr lang="zh-CN" altLang="en-US" sz="2800" b="1" dirty="0"/>
          </a:p>
        </p:txBody>
      </p:sp>
      <p:sp>
        <p:nvSpPr>
          <p:cNvPr id="25" name="文本框 24"/>
          <p:cNvSpPr txBox="1"/>
          <p:nvPr/>
        </p:nvSpPr>
        <p:spPr>
          <a:xfrm>
            <a:off x="6016410" y="1550484"/>
            <a:ext cx="129583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/>
              <a:t>大于或等于号</a:t>
            </a:r>
            <a:endParaRPr lang="zh-CN" altLang="en-US" sz="2800" b="1" dirty="0"/>
          </a:p>
        </p:txBody>
      </p:sp>
      <p:sp>
        <p:nvSpPr>
          <p:cNvPr id="26" name="Text Box 21"/>
          <p:cNvSpPr txBox="1">
            <a:spLocks noChangeArrowheads="1"/>
          </p:cNvSpPr>
          <p:nvPr/>
        </p:nvSpPr>
        <p:spPr bwMode="auto">
          <a:xfrm>
            <a:off x="6305141" y="2761108"/>
            <a:ext cx="718369" cy="523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+mn-ea"/>
                <a:ea typeface="+mn-ea"/>
              </a:rPr>
              <a:t>≥</a:t>
            </a:r>
            <a:endParaRPr lang="en-US" altLang="zh-CN" sz="28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7" name="Text Box 23"/>
          <p:cNvSpPr txBox="1">
            <a:spLocks noChangeArrowheads="1"/>
          </p:cNvSpPr>
          <p:nvPr/>
        </p:nvSpPr>
        <p:spPr bwMode="auto">
          <a:xfrm>
            <a:off x="2982188" y="2761108"/>
            <a:ext cx="799111" cy="523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+mn-ea"/>
                <a:ea typeface="+mn-ea"/>
              </a:rPr>
              <a:t>＞</a:t>
            </a:r>
            <a:endParaRPr lang="zh-CN" altLang="en-US" sz="28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8" name="Text Box 25"/>
          <p:cNvSpPr txBox="1">
            <a:spLocks noChangeArrowheads="1"/>
          </p:cNvSpPr>
          <p:nvPr/>
        </p:nvSpPr>
        <p:spPr bwMode="auto">
          <a:xfrm>
            <a:off x="1741886" y="2761108"/>
            <a:ext cx="638814" cy="523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+mn-ea"/>
                <a:ea typeface="+mn-ea"/>
              </a:rPr>
              <a:t>＜</a:t>
            </a:r>
            <a:endParaRPr lang="zh-CN" altLang="en-US" sz="28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9" name="Text Box 26"/>
          <p:cNvSpPr txBox="1">
            <a:spLocks noChangeArrowheads="1"/>
          </p:cNvSpPr>
          <p:nvPr/>
        </p:nvSpPr>
        <p:spPr bwMode="auto">
          <a:xfrm>
            <a:off x="4536625" y="2761108"/>
            <a:ext cx="717181" cy="523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+mn-ea"/>
                <a:ea typeface="+mn-ea"/>
              </a:rPr>
              <a:t>≤</a:t>
            </a:r>
            <a:endParaRPr lang="en-US" altLang="zh-CN" sz="28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0" name="Text Box 16"/>
          <p:cNvSpPr txBox="1">
            <a:spLocks noChangeArrowheads="1"/>
          </p:cNvSpPr>
          <p:nvPr/>
        </p:nvSpPr>
        <p:spPr bwMode="auto">
          <a:xfrm>
            <a:off x="2772559" y="3414110"/>
            <a:ext cx="1218369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+mn-ea"/>
                <a:ea typeface="+mn-ea"/>
              </a:rPr>
              <a:t>大于</a:t>
            </a:r>
            <a:endParaRPr lang="zh-CN" altLang="en-US" sz="28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31" name="Text Box 16"/>
          <p:cNvSpPr txBox="1">
            <a:spLocks noChangeArrowheads="1"/>
          </p:cNvSpPr>
          <p:nvPr/>
        </p:nvSpPr>
        <p:spPr bwMode="auto">
          <a:xfrm>
            <a:off x="1423074" y="3414110"/>
            <a:ext cx="1276439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+mn-ea"/>
                <a:ea typeface="+mn-ea"/>
              </a:rPr>
              <a:t>小于</a:t>
            </a:r>
            <a:endParaRPr lang="zh-CN" altLang="en-US" sz="28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32" name="Text Box 16"/>
          <p:cNvSpPr txBox="1">
            <a:spLocks noChangeArrowheads="1"/>
          </p:cNvSpPr>
          <p:nvPr/>
        </p:nvSpPr>
        <p:spPr bwMode="auto">
          <a:xfrm>
            <a:off x="3853180" y="3414110"/>
            <a:ext cx="2084070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+mn-ea"/>
                <a:ea typeface="+mn-ea"/>
              </a:rPr>
              <a:t>小于或</a:t>
            </a:r>
            <a:r>
              <a:rPr lang="zh-CN" altLang="en-US" sz="2800" b="1" dirty="0">
                <a:solidFill>
                  <a:srgbClr val="0000FF"/>
                </a:solidFill>
                <a:latin typeface="+mn-ea"/>
                <a:ea typeface="+mn-ea"/>
              </a:rPr>
              <a:t>等于</a:t>
            </a:r>
            <a:endParaRPr lang="zh-CN" altLang="en-US" sz="28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33" name="Text Box 16"/>
          <p:cNvSpPr txBox="1">
            <a:spLocks noChangeArrowheads="1"/>
          </p:cNvSpPr>
          <p:nvPr/>
        </p:nvSpPr>
        <p:spPr bwMode="auto">
          <a:xfrm>
            <a:off x="5643880" y="3414110"/>
            <a:ext cx="2040890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+mn-ea"/>
                <a:ea typeface="+mn-ea"/>
              </a:rPr>
              <a:t>大于或</a:t>
            </a:r>
            <a:r>
              <a:rPr lang="zh-CN" altLang="en-US" sz="2800" b="1" dirty="0">
                <a:solidFill>
                  <a:srgbClr val="0000FF"/>
                </a:solidFill>
                <a:latin typeface="+mn-ea"/>
                <a:ea typeface="+mn-ea"/>
              </a:rPr>
              <a:t>等于</a:t>
            </a:r>
            <a:endParaRPr lang="zh-CN" altLang="en-US" sz="28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34" name="Text Box 21"/>
          <p:cNvSpPr txBox="1">
            <a:spLocks noChangeArrowheads="1"/>
          </p:cNvSpPr>
          <p:nvPr/>
        </p:nvSpPr>
        <p:spPr bwMode="auto">
          <a:xfrm>
            <a:off x="7899653" y="2761108"/>
            <a:ext cx="607910" cy="523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+mn-ea"/>
                <a:ea typeface="+mn-ea"/>
              </a:rPr>
              <a:t>≠</a:t>
            </a:r>
            <a:endParaRPr lang="en-US" altLang="zh-CN" sz="28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5" name="Text Box 16"/>
          <p:cNvSpPr txBox="1">
            <a:spLocks noChangeArrowheads="1"/>
          </p:cNvSpPr>
          <p:nvPr/>
        </p:nvSpPr>
        <p:spPr bwMode="auto">
          <a:xfrm>
            <a:off x="7515730" y="3414110"/>
            <a:ext cx="1375755" cy="523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+mn-ea"/>
                <a:ea typeface="+mn-ea"/>
              </a:rPr>
              <a:t>不等于</a:t>
            </a:r>
            <a:endParaRPr lang="zh-CN" altLang="en-US" sz="28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表格 26"/>
          <p:cNvGraphicFramePr>
            <a:graphicFrameLocks noGrp="1"/>
          </p:cNvGraphicFramePr>
          <p:nvPr/>
        </p:nvGraphicFramePr>
        <p:xfrm>
          <a:off x="467544" y="1070546"/>
          <a:ext cx="8208910" cy="33014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4478"/>
                <a:gridCol w="1673608"/>
                <a:gridCol w="1673608"/>
                <a:gridCol w="1673608"/>
                <a:gridCol w="1673608"/>
              </a:tblGrid>
              <a:tr h="691150"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关键词语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vert="ea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第一类</a:t>
                      </a:r>
                      <a:r>
                        <a:rPr lang="en-US" altLang="zh-CN" sz="28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——</a:t>
                      </a:r>
                      <a:r>
                        <a:rPr lang="zh-CN" altLang="en-US" sz="2800" b="1" dirty="0">
                          <a:solidFill>
                            <a:srgbClr val="0033C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明显的不等关系</a:t>
                      </a:r>
                      <a:endParaRPr lang="zh-CN" altLang="en-US" sz="2800" b="1" dirty="0">
                        <a:solidFill>
                          <a:srgbClr val="0033CC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E8"/>
                    </a:solidFill>
                  </a:tcPr>
                </a:tc>
                <a:tc hMerge="1"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E8"/>
                    </a:solidFill>
                  </a:tcPr>
                </a:tc>
                <a:tc hMerge="1"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E8"/>
                    </a:solidFill>
                  </a:tcPr>
                </a:tc>
                <a:tc hMerge="1"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E8"/>
                    </a:solidFill>
                  </a:tcPr>
                </a:tc>
              </a:tr>
              <a:tr h="1919104">
                <a:tc vMerge="1"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9115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不等号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381764" y="326219"/>
            <a:ext cx="196405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800" b="1" dirty="0">
                <a:solidFill>
                  <a:srgbClr val="7030A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不等关系：</a:t>
            </a:r>
            <a:endParaRPr lang="zh-CN" altLang="en-US" sz="2800" b="1" dirty="0">
              <a:solidFill>
                <a:srgbClr val="7030A0"/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3" name="Text Box 17"/>
          <p:cNvSpPr txBox="1">
            <a:spLocks noChangeArrowheads="1"/>
          </p:cNvSpPr>
          <p:nvPr/>
        </p:nvSpPr>
        <p:spPr bwMode="auto">
          <a:xfrm>
            <a:off x="2015226" y="1813308"/>
            <a:ext cx="1690848" cy="1815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+mn-ea"/>
                <a:ea typeface="+mn-ea"/>
              </a:rPr>
              <a:t>①</a:t>
            </a:r>
            <a:r>
              <a:rPr lang="zh-CN" altLang="en-US" sz="2800" b="1" dirty="0">
                <a:latin typeface="+mn-ea"/>
                <a:ea typeface="+mn-ea"/>
              </a:rPr>
              <a:t>大于</a:t>
            </a:r>
            <a:endParaRPr lang="zh-CN" altLang="en-US" sz="2800" b="1" dirty="0">
              <a:latin typeface="+mn-ea"/>
              <a:ea typeface="+mn-ea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+mn-ea"/>
                <a:ea typeface="+mn-ea"/>
              </a:rPr>
              <a:t>②比</a:t>
            </a:r>
            <a:r>
              <a:rPr lang="en-US" altLang="zh-CN" sz="2800" b="1" dirty="0">
                <a:latin typeface="+mn-ea"/>
                <a:ea typeface="+mn-ea"/>
              </a:rPr>
              <a:t>…</a:t>
            </a:r>
            <a:r>
              <a:rPr lang="zh-CN" altLang="en-US" sz="2800" b="1" dirty="0">
                <a:latin typeface="+mn-ea"/>
                <a:ea typeface="+mn-ea"/>
              </a:rPr>
              <a:t>大</a:t>
            </a:r>
            <a:endParaRPr lang="zh-CN" altLang="en-US" sz="2800" b="1" dirty="0">
              <a:latin typeface="+mn-ea"/>
              <a:ea typeface="+mn-ea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+mn-ea"/>
                <a:ea typeface="+mn-ea"/>
              </a:rPr>
              <a:t>③多于</a:t>
            </a:r>
            <a:endParaRPr lang="zh-CN" altLang="en-US" sz="2800" b="1" dirty="0">
              <a:latin typeface="+mn-ea"/>
              <a:ea typeface="+mn-ea"/>
            </a:endParaRPr>
          </a:p>
        </p:txBody>
      </p:sp>
      <p:sp>
        <p:nvSpPr>
          <p:cNvPr id="4" name="Text Box 18"/>
          <p:cNvSpPr txBox="1">
            <a:spLocks noChangeArrowheads="1"/>
          </p:cNvSpPr>
          <p:nvPr/>
        </p:nvSpPr>
        <p:spPr bwMode="auto">
          <a:xfrm>
            <a:off x="3731147" y="1813308"/>
            <a:ext cx="1668682" cy="1815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+mn-ea"/>
                <a:ea typeface="+mn-ea"/>
              </a:rPr>
              <a:t>①</a:t>
            </a:r>
            <a:r>
              <a:rPr lang="zh-CN" altLang="en-US" sz="2800" b="1" dirty="0">
                <a:latin typeface="+mn-ea"/>
                <a:ea typeface="+mn-ea"/>
              </a:rPr>
              <a:t>小于</a:t>
            </a:r>
            <a:endParaRPr lang="zh-CN" altLang="en-US" sz="2800" b="1" dirty="0">
              <a:latin typeface="+mn-ea"/>
              <a:ea typeface="+mn-ea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+mn-ea"/>
                <a:ea typeface="+mn-ea"/>
              </a:rPr>
              <a:t>②比</a:t>
            </a:r>
            <a:r>
              <a:rPr lang="en-US" altLang="zh-CN" sz="2800" b="1" dirty="0">
                <a:latin typeface="+mn-ea"/>
                <a:ea typeface="+mn-ea"/>
              </a:rPr>
              <a:t>…</a:t>
            </a:r>
            <a:r>
              <a:rPr lang="zh-CN" altLang="en-US" sz="2800" b="1" dirty="0">
                <a:latin typeface="+mn-ea"/>
                <a:ea typeface="+mn-ea"/>
              </a:rPr>
              <a:t>小</a:t>
            </a:r>
            <a:endParaRPr lang="zh-CN" altLang="en-US" sz="2800" b="1" dirty="0">
              <a:latin typeface="+mn-ea"/>
              <a:ea typeface="+mn-ea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+mn-ea"/>
                <a:ea typeface="+mn-ea"/>
              </a:rPr>
              <a:t>③少于</a:t>
            </a:r>
            <a:endParaRPr lang="zh-CN" altLang="en-US" sz="2800" b="1" dirty="0">
              <a:latin typeface="+mn-ea"/>
              <a:ea typeface="+mn-ea"/>
            </a:endParaRPr>
          </a:p>
        </p:txBody>
      </p:sp>
      <p:sp>
        <p:nvSpPr>
          <p:cNvPr id="5" name="Text Box 19"/>
          <p:cNvSpPr txBox="1">
            <a:spLocks noChangeArrowheads="1"/>
          </p:cNvSpPr>
          <p:nvPr/>
        </p:nvSpPr>
        <p:spPr bwMode="auto">
          <a:xfrm>
            <a:off x="7079129" y="1813308"/>
            <a:ext cx="1668682" cy="1815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+mn-ea"/>
                <a:ea typeface="+mn-ea"/>
              </a:rPr>
              <a:t>①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ea typeface="+mn-ea"/>
              </a:rPr>
              <a:t>不</a:t>
            </a:r>
            <a:r>
              <a:rPr lang="zh-CN" altLang="en-US" sz="2800" b="1" dirty="0">
                <a:latin typeface="+mn-ea"/>
                <a:ea typeface="+mn-ea"/>
              </a:rPr>
              <a:t>大于</a:t>
            </a:r>
            <a:endParaRPr lang="zh-CN" altLang="en-US" sz="2800" b="1" dirty="0">
              <a:latin typeface="+mn-ea"/>
              <a:ea typeface="+mn-ea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+mn-ea"/>
                <a:ea typeface="+mn-ea"/>
              </a:rPr>
              <a:t>②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ea typeface="+mn-ea"/>
              </a:rPr>
              <a:t>不</a:t>
            </a:r>
            <a:r>
              <a:rPr lang="zh-CN" altLang="en-US" sz="2800" b="1" dirty="0">
                <a:latin typeface="+mn-ea"/>
                <a:ea typeface="+mn-ea"/>
              </a:rPr>
              <a:t>超过</a:t>
            </a:r>
            <a:endParaRPr lang="zh-CN" altLang="en-US" sz="2800" b="1" dirty="0">
              <a:latin typeface="+mn-ea"/>
              <a:ea typeface="+mn-ea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+mn-ea"/>
                <a:ea typeface="+mn-ea"/>
              </a:rPr>
              <a:t>③至多</a:t>
            </a:r>
            <a:endParaRPr lang="zh-CN" altLang="en-US" sz="2800" b="1" dirty="0">
              <a:latin typeface="+mn-ea"/>
              <a:ea typeface="+mn-ea"/>
            </a:endParaRPr>
          </a:p>
        </p:txBody>
      </p:sp>
      <p:sp>
        <p:nvSpPr>
          <p:cNvPr id="6" name="Text Box 20"/>
          <p:cNvSpPr txBox="1">
            <a:spLocks noChangeArrowheads="1"/>
          </p:cNvSpPr>
          <p:nvPr/>
        </p:nvSpPr>
        <p:spPr bwMode="auto">
          <a:xfrm>
            <a:off x="5399829" y="1813308"/>
            <a:ext cx="1668682" cy="1815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+mn-ea"/>
                <a:ea typeface="+mn-ea"/>
              </a:rPr>
              <a:t>①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ea typeface="+mn-ea"/>
              </a:rPr>
              <a:t>不</a:t>
            </a:r>
            <a:r>
              <a:rPr lang="zh-CN" altLang="en-US" sz="2800" b="1" dirty="0">
                <a:latin typeface="+mn-ea"/>
                <a:ea typeface="+mn-ea"/>
              </a:rPr>
              <a:t>小于</a:t>
            </a:r>
            <a:endParaRPr lang="zh-CN" altLang="en-US" sz="2800" b="1" dirty="0">
              <a:latin typeface="+mn-ea"/>
              <a:ea typeface="+mn-ea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+mn-ea"/>
                <a:ea typeface="+mn-ea"/>
              </a:rPr>
              <a:t>②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ea typeface="+mn-ea"/>
              </a:rPr>
              <a:t>不</a:t>
            </a:r>
            <a:r>
              <a:rPr lang="zh-CN" altLang="en-US" sz="2800" b="1" dirty="0">
                <a:latin typeface="+mn-ea"/>
                <a:ea typeface="+mn-ea"/>
              </a:rPr>
              <a:t>低于</a:t>
            </a:r>
            <a:endParaRPr lang="zh-CN" altLang="en-US" sz="2800" b="1" dirty="0">
              <a:latin typeface="+mn-ea"/>
              <a:ea typeface="+mn-ea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+mn-ea"/>
                <a:ea typeface="+mn-ea"/>
              </a:rPr>
              <a:t>③至少</a:t>
            </a:r>
            <a:endParaRPr lang="zh-CN" altLang="en-US" sz="2800" b="1" dirty="0">
              <a:latin typeface="+mn-ea"/>
              <a:ea typeface="+mn-ea"/>
            </a:endParaRPr>
          </a:p>
        </p:txBody>
      </p:sp>
      <p:sp>
        <p:nvSpPr>
          <p:cNvPr id="10" name="Text Box 21"/>
          <p:cNvSpPr txBox="1">
            <a:spLocks noChangeArrowheads="1"/>
          </p:cNvSpPr>
          <p:nvPr/>
        </p:nvSpPr>
        <p:spPr bwMode="auto">
          <a:xfrm>
            <a:off x="5892123" y="3751815"/>
            <a:ext cx="627932" cy="523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+mn-ea"/>
                <a:ea typeface="+mn-ea"/>
              </a:rPr>
              <a:t>≥</a:t>
            </a:r>
            <a:endParaRPr lang="en-US" altLang="zh-CN" sz="2800" b="1" dirty="0">
              <a:latin typeface="+mn-ea"/>
              <a:ea typeface="+mn-ea"/>
            </a:endParaRPr>
          </a:p>
        </p:txBody>
      </p:sp>
      <p:sp>
        <p:nvSpPr>
          <p:cNvPr id="11" name="Text Box 23"/>
          <p:cNvSpPr txBox="1">
            <a:spLocks noChangeArrowheads="1"/>
          </p:cNvSpPr>
          <p:nvPr/>
        </p:nvSpPr>
        <p:spPr bwMode="auto">
          <a:xfrm>
            <a:off x="2492113" y="3718845"/>
            <a:ext cx="698510" cy="523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+mn-ea"/>
                <a:ea typeface="+mn-ea"/>
              </a:rPr>
              <a:t>＞</a:t>
            </a:r>
            <a:endParaRPr lang="zh-CN" altLang="en-US" sz="2800" b="1" dirty="0">
              <a:latin typeface="+mn-ea"/>
              <a:ea typeface="+mn-ea"/>
            </a:endParaRPr>
          </a:p>
        </p:txBody>
      </p:sp>
      <p:sp>
        <p:nvSpPr>
          <p:cNvPr id="12" name="Text Box 25"/>
          <p:cNvSpPr txBox="1">
            <a:spLocks noChangeArrowheads="1"/>
          </p:cNvSpPr>
          <p:nvPr/>
        </p:nvSpPr>
        <p:spPr bwMode="auto">
          <a:xfrm>
            <a:off x="4262177" y="3753770"/>
            <a:ext cx="558392" cy="523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+mn-ea"/>
                <a:ea typeface="+mn-ea"/>
              </a:rPr>
              <a:t>＜</a:t>
            </a:r>
            <a:endParaRPr lang="zh-CN" altLang="en-US" sz="2800" b="1" dirty="0">
              <a:latin typeface="+mn-ea"/>
              <a:ea typeface="+mn-ea"/>
            </a:endParaRPr>
          </a:p>
        </p:txBody>
      </p:sp>
      <p:sp>
        <p:nvSpPr>
          <p:cNvPr id="13" name="Text Box 26"/>
          <p:cNvSpPr txBox="1">
            <a:spLocks noChangeArrowheads="1"/>
          </p:cNvSpPr>
          <p:nvPr/>
        </p:nvSpPr>
        <p:spPr bwMode="auto">
          <a:xfrm>
            <a:off x="7522069" y="3724460"/>
            <a:ext cx="626894" cy="523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+mn-ea"/>
                <a:ea typeface="+mn-ea"/>
              </a:rPr>
              <a:t>≤</a:t>
            </a:r>
            <a:endParaRPr lang="en-US" altLang="zh-CN" sz="2800" b="1" dirty="0">
              <a:latin typeface="+mn-ea"/>
              <a:ea typeface="+mn-ea"/>
            </a:endParaRPr>
          </a:p>
        </p:txBody>
      </p:sp>
      <p:sp>
        <p:nvSpPr>
          <p:cNvPr id="25" name="Rectangle 26"/>
          <p:cNvSpPr>
            <a:spLocks noChangeArrowheads="1"/>
          </p:cNvSpPr>
          <p:nvPr/>
        </p:nvSpPr>
        <p:spPr bwMode="auto">
          <a:xfrm>
            <a:off x="5677740" y="4458067"/>
            <a:ext cx="307007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zh-CN" altLang="en-US" sz="2800" b="1" dirty="0">
                <a:latin typeface="宋体" panose="02010600030101010101" pitchFamily="2" charset="-122"/>
              </a:rPr>
              <a:t>注意“</a:t>
            </a:r>
            <a:r>
              <a:rPr lang="zh-CN" altLang="en-US" sz="2800" b="1" dirty="0">
                <a:solidFill>
                  <a:srgbClr val="FF33CC"/>
                </a:solidFill>
                <a:latin typeface="宋体" panose="02010600030101010101" pitchFamily="2" charset="-122"/>
              </a:rPr>
              <a:t>不</a:t>
            </a:r>
            <a:r>
              <a:rPr lang="zh-CN" altLang="en-US" sz="2800" b="1" dirty="0">
                <a:latin typeface="宋体" panose="02010600030101010101" pitchFamily="2" charset="-122"/>
              </a:rPr>
              <a:t>”字哦！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10" grpId="0"/>
      <p:bldP spid="11" grpId="0"/>
      <p:bldP spid="12" grpId="0"/>
      <p:bldP spid="13" grpId="0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26"/>
          <p:cNvGraphicFramePr>
            <a:graphicFrameLocks noGrp="1"/>
          </p:cNvGraphicFramePr>
          <p:nvPr/>
        </p:nvGraphicFramePr>
        <p:xfrm>
          <a:off x="431867" y="1459039"/>
          <a:ext cx="8280265" cy="24808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7889"/>
                <a:gridCol w="1626100"/>
                <a:gridCol w="1584176"/>
                <a:gridCol w="1872208"/>
                <a:gridCol w="1979892"/>
              </a:tblGrid>
              <a:tr h="848884"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文字语言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第二类</a:t>
                      </a:r>
                      <a:r>
                        <a:rPr lang="en-US" altLang="zh-CN" sz="24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——</a:t>
                      </a:r>
                      <a:r>
                        <a:rPr lang="zh-CN" altLang="en-US" sz="2400" b="1" dirty="0">
                          <a:solidFill>
                            <a:srgbClr val="0033C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隐含的不等关系</a:t>
                      </a:r>
                      <a:r>
                        <a:rPr lang="en-US" altLang="zh-CN" sz="24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表明数量的范围特征</a:t>
                      </a:r>
                      <a:r>
                        <a:rPr lang="en-US" altLang="zh-CN" sz="24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)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E8"/>
                    </a:solidFill>
                  </a:tcPr>
                </a:tc>
                <a:tc hMerge="1"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E8"/>
                    </a:solidFill>
                  </a:tcPr>
                </a:tc>
                <a:tc hMerge="1"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E8"/>
                    </a:solidFill>
                  </a:tcPr>
                </a:tc>
                <a:tc hMerge="1"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E8"/>
                    </a:solidFill>
                  </a:tcPr>
                </a:tc>
              </a:tr>
              <a:tr h="783095">
                <a:tc vMerge="1"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4888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600" b="1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不等</a:t>
                      </a:r>
                      <a:endParaRPr lang="zh-CN" altLang="en-US" sz="2600" b="1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  <a:p>
                      <a:pPr algn="ctr"/>
                      <a:r>
                        <a:rPr lang="zh-CN" altLang="en-US" sz="2600" b="1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关系</a:t>
                      </a:r>
                      <a:endParaRPr lang="zh-CN" altLang="en-US" sz="2600" b="1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381764" y="326219"/>
            <a:ext cx="196405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800" b="1" dirty="0">
                <a:solidFill>
                  <a:srgbClr val="7030A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不等关系：</a:t>
            </a:r>
            <a:endParaRPr lang="zh-CN" altLang="en-US" sz="2800" b="1" dirty="0">
              <a:solidFill>
                <a:srgbClr val="7030A0"/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15" name="Text Box 15"/>
          <p:cNvSpPr txBox="1">
            <a:spLocks noChangeArrowheads="1"/>
          </p:cNvSpPr>
          <p:nvPr/>
        </p:nvSpPr>
        <p:spPr bwMode="auto">
          <a:xfrm>
            <a:off x="1763689" y="2436703"/>
            <a:ext cx="1512168" cy="523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 i="1" dirty="0">
                <a:latin typeface="+mj-lt"/>
                <a:ea typeface="+mn-ea"/>
              </a:rPr>
              <a:t>a</a:t>
            </a:r>
            <a:r>
              <a:rPr lang="zh-CN" altLang="en-US" sz="2800" b="1" dirty="0">
                <a:latin typeface="+mj-lt"/>
                <a:ea typeface="+mn-ea"/>
              </a:rPr>
              <a:t>是正数</a:t>
            </a:r>
            <a:endParaRPr lang="zh-CN" altLang="en-US" sz="2800" b="1" dirty="0">
              <a:latin typeface="+mj-lt"/>
              <a:ea typeface="+mn-ea"/>
            </a:endParaRPr>
          </a:p>
        </p:txBody>
      </p:sp>
      <p:sp>
        <p:nvSpPr>
          <p:cNvPr id="16" name="Text Box 16"/>
          <p:cNvSpPr txBox="1">
            <a:spLocks noChangeArrowheads="1"/>
          </p:cNvSpPr>
          <p:nvPr/>
        </p:nvSpPr>
        <p:spPr bwMode="auto">
          <a:xfrm>
            <a:off x="3411513" y="2436703"/>
            <a:ext cx="1647825" cy="523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 i="1" dirty="0">
                <a:latin typeface="+mj-lt"/>
                <a:ea typeface="+mn-ea"/>
              </a:rPr>
              <a:t>a</a:t>
            </a:r>
            <a:r>
              <a:rPr lang="zh-CN" altLang="en-US" sz="2800" b="1" dirty="0">
                <a:latin typeface="+mj-lt"/>
                <a:ea typeface="+mn-ea"/>
              </a:rPr>
              <a:t>是负数</a:t>
            </a:r>
            <a:endParaRPr lang="zh-CN" altLang="en-US" sz="2800" b="1" dirty="0">
              <a:latin typeface="+mj-lt"/>
              <a:ea typeface="+mn-ea"/>
            </a:endParaRPr>
          </a:p>
        </p:txBody>
      </p:sp>
      <p:sp>
        <p:nvSpPr>
          <p:cNvPr id="17" name="Text Box 17"/>
          <p:cNvSpPr txBox="1">
            <a:spLocks noChangeArrowheads="1"/>
          </p:cNvSpPr>
          <p:nvPr/>
        </p:nvSpPr>
        <p:spPr bwMode="auto">
          <a:xfrm>
            <a:off x="4948702" y="2436703"/>
            <a:ext cx="2090584" cy="523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 i="1" dirty="0">
                <a:latin typeface="+mj-lt"/>
                <a:ea typeface="+mn-ea"/>
              </a:rPr>
              <a:t>a</a:t>
            </a:r>
            <a:r>
              <a:rPr lang="zh-CN" altLang="en-US" sz="2800" b="1" dirty="0">
                <a:latin typeface="+mj-lt"/>
                <a:ea typeface="+mn-ea"/>
              </a:rPr>
              <a:t>是非负数</a:t>
            </a:r>
            <a:endParaRPr lang="zh-CN" altLang="en-US" sz="2800" b="1" dirty="0">
              <a:latin typeface="+mj-lt"/>
              <a:ea typeface="+mn-ea"/>
            </a:endParaRPr>
          </a:p>
        </p:txBody>
      </p:sp>
      <p:sp>
        <p:nvSpPr>
          <p:cNvPr id="18" name="Text Box 18"/>
          <p:cNvSpPr txBox="1">
            <a:spLocks noChangeArrowheads="1"/>
          </p:cNvSpPr>
          <p:nvPr/>
        </p:nvSpPr>
        <p:spPr bwMode="auto">
          <a:xfrm>
            <a:off x="6802104" y="2436703"/>
            <a:ext cx="1895480" cy="523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 i="1" dirty="0">
                <a:latin typeface="+mj-lt"/>
                <a:ea typeface="+mn-ea"/>
              </a:rPr>
              <a:t>a</a:t>
            </a:r>
            <a:r>
              <a:rPr lang="zh-CN" altLang="en-US" sz="2800" b="1" dirty="0">
                <a:latin typeface="+mj-lt"/>
                <a:ea typeface="+mn-ea"/>
              </a:rPr>
              <a:t>是非正数</a:t>
            </a:r>
            <a:endParaRPr lang="zh-CN" altLang="en-US" sz="2800" b="1" dirty="0">
              <a:latin typeface="+mj-lt"/>
              <a:ea typeface="+mn-ea"/>
            </a:endParaRPr>
          </a:p>
        </p:txBody>
      </p:sp>
      <p:sp>
        <p:nvSpPr>
          <p:cNvPr id="19" name="Text Box 19"/>
          <p:cNvSpPr txBox="1">
            <a:spLocks noChangeArrowheads="1"/>
          </p:cNvSpPr>
          <p:nvPr/>
        </p:nvSpPr>
        <p:spPr bwMode="auto">
          <a:xfrm>
            <a:off x="7255236" y="3321762"/>
            <a:ext cx="989216" cy="523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 i="1" dirty="0">
                <a:latin typeface="+mj-lt"/>
                <a:ea typeface="+mn-ea"/>
              </a:rPr>
              <a:t>a</a:t>
            </a:r>
            <a:r>
              <a:rPr lang="en-US" altLang="zh-CN" sz="2800" b="1" dirty="0">
                <a:latin typeface="+mn-ea"/>
                <a:ea typeface="+mn-ea"/>
              </a:rPr>
              <a:t>≤</a:t>
            </a:r>
            <a:r>
              <a:rPr lang="en-US" altLang="zh-CN" sz="2800" b="1" dirty="0">
                <a:latin typeface="+mj-lt"/>
                <a:ea typeface="+mn-ea"/>
              </a:rPr>
              <a:t>0</a:t>
            </a:r>
            <a:endParaRPr lang="zh-CN" altLang="en-US" sz="2800" b="1" dirty="0">
              <a:latin typeface="+mj-lt"/>
              <a:ea typeface="+mn-ea"/>
            </a:endParaRPr>
          </a:p>
        </p:txBody>
      </p:sp>
      <p:sp>
        <p:nvSpPr>
          <p:cNvPr id="20" name="Text Box 20"/>
          <p:cNvSpPr txBox="1">
            <a:spLocks noChangeArrowheads="1"/>
          </p:cNvSpPr>
          <p:nvPr/>
        </p:nvSpPr>
        <p:spPr bwMode="auto">
          <a:xfrm>
            <a:off x="1988900" y="3321762"/>
            <a:ext cx="969649" cy="523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 i="1" dirty="0">
                <a:latin typeface="+mj-lt"/>
                <a:ea typeface="+mn-ea"/>
              </a:rPr>
              <a:t>a</a:t>
            </a:r>
            <a:r>
              <a:rPr lang="zh-CN" altLang="en-US" sz="2800" b="1" dirty="0">
                <a:latin typeface="+mj-lt"/>
                <a:ea typeface="+mn-ea"/>
              </a:rPr>
              <a:t>＞</a:t>
            </a:r>
            <a:r>
              <a:rPr lang="en-US" altLang="zh-CN" sz="2800" b="1" dirty="0">
                <a:latin typeface="+mj-lt"/>
                <a:ea typeface="+mn-ea"/>
              </a:rPr>
              <a:t>0</a:t>
            </a:r>
            <a:endParaRPr lang="zh-CN" altLang="en-US" sz="2800" b="1" dirty="0">
              <a:latin typeface="+mj-lt"/>
              <a:ea typeface="+mn-ea"/>
            </a:endParaRPr>
          </a:p>
        </p:txBody>
      </p:sp>
      <p:sp>
        <p:nvSpPr>
          <p:cNvPr id="21" name="Text Box 21"/>
          <p:cNvSpPr txBox="1">
            <a:spLocks noChangeArrowheads="1"/>
          </p:cNvSpPr>
          <p:nvPr/>
        </p:nvSpPr>
        <p:spPr bwMode="auto">
          <a:xfrm>
            <a:off x="3566412" y="3321762"/>
            <a:ext cx="934863" cy="523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 i="1" dirty="0">
                <a:latin typeface="+mj-lt"/>
                <a:ea typeface="+mn-ea"/>
              </a:rPr>
              <a:t>a</a:t>
            </a:r>
            <a:r>
              <a:rPr lang="zh-CN" altLang="en-US" sz="2800" b="1" dirty="0">
                <a:latin typeface="+mj-lt"/>
                <a:ea typeface="+mn-ea"/>
              </a:rPr>
              <a:t>＜</a:t>
            </a:r>
            <a:r>
              <a:rPr lang="en-US" altLang="zh-CN" sz="2800" b="1" dirty="0">
                <a:latin typeface="+mj-lt"/>
                <a:ea typeface="+mn-ea"/>
              </a:rPr>
              <a:t>0</a:t>
            </a:r>
            <a:endParaRPr lang="zh-CN" altLang="en-US" sz="2800" b="1" dirty="0">
              <a:latin typeface="+mj-lt"/>
              <a:ea typeface="+mn-ea"/>
            </a:endParaRPr>
          </a:p>
        </p:txBody>
      </p:sp>
      <p:sp>
        <p:nvSpPr>
          <p:cNvPr id="22" name="Text Box 22"/>
          <p:cNvSpPr txBox="1">
            <a:spLocks noChangeArrowheads="1"/>
          </p:cNvSpPr>
          <p:nvPr/>
        </p:nvSpPr>
        <p:spPr bwMode="auto">
          <a:xfrm>
            <a:off x="5347798" y="3321762"/>
            <a:ext cx="975085" cy="523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 i="1" dirty="0">
                <a:latin typeface="+mj-lt"/>
                <a:ea typeface="+mn-ea"/>
              </a:rPr>
              <a:t>a</a:t>
            </a:r>
            <a:r>
              <a:rPr lang="en-US" altLang="zh-CN" sz="2800" b="1" dirty="0">
                <a:latin typeface="+mn-ea"/>
                <a:ea typeface="+mn-ea"/>
              </a:rPr>
              <a:t>≥</a:t>
            </a:r>
            <a:r>
              <a:rPr lang="en-US" altLang="zh-CN" sz="2800" b="1" dirty="0">
                <a:latin typeface="+mj-lt"/>
                <a:ea typeface="+mn-ea"/>
              </a:rPr>
              <a:t>0</a:t>
            </a:r>
            <a:endParaRPr lang="zh-CN" altLang="en-US" sz="2800" b="1" dirty="0">
              <a:latin typeface="+mj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51520" y="195486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  <a:endParaRPr lang="zh-CN" altLang="en-US" sz="2400" b="1" dirty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3274" y="684932"/>
            <a:ext cx="8424936" cy="1949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j-lt"/>
                <a:ea typeface="+mj-ea"/>
              </a:rPr>
              <a:t>下列式子：①</a:t>
            </a:r>
            <a:r>
              <a:rPr lang="en-US" altLang="zh-CN" sz="2800" b="1" dirty="0"/>
              <a:t>3</a:t>
            </a:r>
            <a:r>
              <a:rPr lang="zh-CN" altLang="en-US" sz="2800" b="1" dirty="0">
                <a:latin typeface="+mj-lt"/>
                <a:ea typeface="+mj-ea"/>
              </a:rPr>
              <a:t>＞</a:t>
            </a:r>
            <a:r>
              <a:rPr lang="en-US" altLang="zh-CN" sz="2800" b="1" dirty="0">
                <a:latin typeface="+mj-lt"/>
                <a:ea typeface="+mj-ea"/>
              </a:rPr>
              <a:t>0</a:t>
            </a:r>
            <a:r>
              <a:rPr lang="zh-CN" altLang="en-US" sz="2800" b="1" dirty="0">
                <a:latin typeface="+mj-lt"/>
                <a:ea typeface="+mj-ea"/>
              </a:rPr>
              <a:t>；②</a:t>
            </a:r>
            <a:r>
              <a:rPr lang="en-US" altLang="zh-CN" sz="2800" b="1" dirty="0">
                <a:latin typeface="+mj-lt"/>
                <a:ea typeface="+mj-ea"/>
              </a:rPr>
              <a:t>4</a:t>
            </a:r>
            <a:r>
              <a:rPr lang="en-US" altLang="zh-CN" sz="2800" b="1" i="1" dirty="0">
                <a:latin typeface="+mj-lt"/>
                <a:ea typeface="+mj-ea"/>
              </a:rPr>
              <a:t>x</a:t>
            </a:r>
            <a:r>
              <a:rPr lang="en-US" altLang="zh-CN" sz="2800" b="1" dirty="0">
                <a:latin typeface="+mj-lt"/>
                <a:ea typeface="+mj-ea"/>
              </a:rPr>
              <a:t>+</a:t>
            </a:r>
            <a:r>
              <a:rPr lang="en-US" altLang="zh-CN" sz="2800" b="1" i="1" dirty="0">
                <a:latin typeface="+mj-lt"/>
                <a:ea typeface="+mj-ea"/>
              </a:rPr>
              <a:t>y</a:t>
            </a:r>
            <a:r>
              <a:rPr lang="en-US" altLang="zh-CN" sz="2800" b="1" dirty="0">
                <a:latin typeface="+mn-ea"/>
              </a:rPr>
              <a:t>≤</a:t>
            </a:r>
            <a:r>
              <a:rPr lang="en-US" altLang="zh-CN" sz="2800" b="1" dirty="0">
                <a:latin typeface="+mj-lt"/>
                <a:ea typeface="+mj-ea"/>
              </a:rPr>
              <a:t>1</a:t>
            </a:r>
            <a:r>
              <a:rPr lang="zh-CN" altLang="en-US" sz="2800" b="1" dirty="0">
                <a:latin typeface="+mj-lt"/>
                <a:ea typeface="+mj-ea"/>
              </a:rPr>
              <a:t>；</a:t>
            </a:r>
            <a:r>
              <a:rPr lang="en-US" altLang="zh-CN" sz="2800" b="1" dirty="0">
                <a:latin typeface="+mj-lt"/>
                <a:ea typeface="+mj-ea"/>
              </a:rPr>
              <a:t>③</a:t>
            </a:r>
            <a:r>
              <a:rPr lang="en-US" altLang="zh-CN" sz="2800" b="1" i="1" dirty="0">
                <a:latin typeface="+mj-lt"/>
                <a:ea typeface="+mj-ea"/>
              </a:rPr>
              <a:t>x</a:t>
            </a:r>
            <a:r>
              <a:rPr lang="en-US" altLang="zh-CN" sz="2800" b="1" dirty="0">
                <a:latin typeface="+mj-lt"/>
                <a:ea typeface="+mj-ea"/>
              </a:rPr>
              <a:t>+3=0</a:t>
            </a:r>
            <a:r>
              <a:rPr lang="zh-CN" altLang="en-US" sz="2800" b="1" dirty="0">
                <a:latin typeface="+mj-lt"/>
                <a:ea typeface="+mj-ea"/>
              </a:rPr>
              <a:t>；④</a:t>
            </a:r>
            <a:r>
              <a:rPr lang="en-US" altLang="zh-CN" sz="2800" b="1" i="1" dirty="0">
                <a:latin typeface="+mj-lt"/>
                <a:ea typeface="+mj-ea"/>
              </a:rPr>
              <a:t>y</a:t>
            </a:r>
            <a:r>
              <a:rPr lang="en-US" altLang="zh-CN" sz="2800" b="1" dirty="0">
                <a:latin typeface="+mn-ea"/>
              </a:rPr>
              <a:t>-</a:t>
            </a:r>
            <a:r>
              <a:rPr lang="en-US" altLang="zh-CN" sz="2800" b="1" dirty="0">
                <a:latin typeface="+mj-lt"/>
                <a:ea typeface="+mj-ea"/>
              </a:rPr>
              <a:t>7</a:t>
            </a:r>
            <a:r>
              <a:rPr lang="zh-CN" altLang="en-US" sz="2800" b="1" dirty="0">
                <a:latin typeface="+mj-lt"/>
                <a:ea typeface="+mj-ea"/>
              </a:rPr>
              <a:t>；⑤</a:t>
            </a:r>
            <a:r>
              <a:rPr lang="en-US" altLang="zh-CN" sz="2800" b="1" i="1" dirty="0">
                <a:latin typeface="+mj-lt"/>
                <a:ea typeface="+mj-ea"/>
              </a:rPr>
              <a:t>m</a:t>
            </a:r>
            <a:r>
              <a:rPr lang="en-US" altLang="zh-CN" sz="2800" b="1" dirty="0">
                <a:latin typeface="+mn-ea"/>
              </a:rPr>
              <a:t>-</a:t>
            </a:r>
            <a:r>
              <a:rPr lang="en-US" altLang="zh-CN" sz="2800" b="1" dirty="0">
                <a:latin typeface="+mj-lt"/>
                <a:ea typeface="+mj-ea"/>
              </a:rPr>
              <a:t>2.5</a:t>
            </a:r>
            <a:r>
              <a:rPr lang="zh-CN" altLang="en-US" sz="2800" b="1" dirty="0">
                <a:latin typeface="+mj-lt"/>
                <a:ea typeface="+mj-ea"/>
              </a:rPr>
              <a:t>＜</a:t>
            </a:r>
            <a:r>
              <a:rPr lang="en-US" altLang="zh-CN" sz="2800" b="1" dirty="0">
                <a:latin typeface="+mj-lt"/>
                <a:ea typeface="+mj-ea"/>
              </a:rPr>
              <a:t>3</a:t>
            </a:r>
            <a:r>
              <a:rPr lang="zh-CN" altLang="en-US" sz="2800" b="1" dirty="0">
                <a:latin typeface="+mj-lt"/>
                <a:ea typeface="+mj-ea"/>
              </a:rPr>
              <a:t>。其中不等式有（       ）</a:t>
            </a:r>
            <a:endParaRPr lang="en-US" altLang="zh-CN" sz="2800" b="1" dirty="0">
              <a:latin typeface="+mj-lt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+mj-lt"/>
                <a:ea typeface="+mj-ea"/>
              </a:rPr>
              <a:t>A.1</a:t>
            </a:r>
            <a:r>
              <a:rPr lang="zh-CN" altLang="en-US" sz="2800" b="1" dirty="0">
                <a:latin typeface="+mj-lt"/>
                <a:ea typeface="+mj-ea"/>
              </a:rPr>
              <a:t>个          </a:t>
            </a:r>
            <a:r>
              <a:rPr lang="en-US" altLang="zh-CN" sz="2800" b="1" dirty="0">
                <a:latin typeface="+mj-lt"/>
                <a:ea typeface="+mj-ea"/>
              </a:rPr>
              <a:t>B.2</a:t>
            </a:r>
            <a:r>
              <a:rPr lang="zh-CN" altLang="en-US" sz="2800" b="1" dirty="0">
                <a:latin typeface="+mj-lt"/>
                <a:ea typeface="+mj-ea"/>
              </a:rPr>
              <a:t>个          </a:t>
            </a:r>
            <a:r>
              <a:rPr lang="en-US" altLang="zh-CN" sz="2800" b="1" dirty="0">
                <a:latin typeface="+mj-lt"/>
                <a:ea typeface="+mj-ea"/>
              </a:rPr>
              <a:t>C.3</a:t>
            </a:r>
            <a:r>
              <a:rPr lang="zh-CN" altLang="en-US" sz="2800" b="1" dirty="0">
                <a:latin typeface="+mj-lt"/>
                <a:ea typeface="+mj-ea"/>
              </a:rPr>
              <a:t>个          </a:t>
            </a:r>
            <a:r>
              <a:rPr lang="en-US" altLang="zh-CN" sz="2800" b="1" dirty="0">
                <a:latin typeface="+mj-lt"/>
                <a:ea typeface="+mj-ea"/>
              </a:rPr>
              <a:t>D.4</a:t>
            </a:r>
            <a:r>
              <a:rPr lang="zh-CN" altLang="en-US" sz="2800" b="1" dirty="0">
                <a:latin typeface="+mj-lt"/>
                <a:ea typeface="+mj-ea"/>
              </a:rPr>
              <a:t>个</a:t>
            </a:r>
            <a:endParaRPr lang="zh-CN" altLang="en-US" sz="2800" b="1" dirty="0">
              <a:latin typeface="+mj-lt"/>
              <a:ea typeface="+mj-ea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r:id="rId1" p14:bwMode="auto">
            <p14:nvContentPartPr>
              <p14:cNvPr id="6" name="墨迹 5"/>
              <p14:cNvContentPartPr/>
              <p14:nvPr/>
            </p14:nvContentPartPr>
            <p14:xfrm>
              <a:off x="3713634" y="868462"/>
              <a:ext cx="586440" cy="388800"/>
            </p14:xfrm>
          </p:contentPart>
        </mc:Choice>
        <mc:Fallback xmlns="">
          <p:pic>
            <p:nvPicPr>
              <p:cNvPr id="6" name="墨迹 5"/>
            </p:nvPicPr>
            <p:blipFill>
              <a:blip r:embed="rId2"/>
            </p:blipFill>
            <p:spPr>
              <a:xfrm>
                <a:off x="3713634" y="868462"/>
                <a:ext cx="586440" cy="388800"/>
              </a:xfrm>
              <a:prstGeom prst="rect"/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r:id="rId3" p14:bwMode="auto">
            <p14:nvContentPartPr>
              <p14:cNvPr id="9" name="墨迹 8"/>
              <p14:cNvContentPartPr/>
              <p14:nvPr/>
            </p14:nvContentPartPr>
            <p14:xfrm>
              <a:off x="545200" y="1439854"/>
              <a:ext cx="526680" cy="397440"/>
            </p14:xfrm>
          </p:contentPart>
        </mc:Choice>
        <mc:Fallback xmlns="">
          <p:pic>
            <p:nvPicPr>
              <p:cNvPr id="9" name="墨迹 8"/>
            </p:nvPicPr>
            <p:blipFill>
              <a:blip r:embed="rId4"/>
            </p:blipFill>
            <p:spPr>
              <a:xfrm>
                <a:off x="545200" y="1439854"/>
                <a:ext cx="526680" cy="397440"/>
              </a:xfrm>
              <a:prstGeom prst="rect"/>
            </p:spPr>
          </p:pic>
        </mc:Fallback>
      </mc:AlternateContent>
      <p:sp>
        <p:nvSpPr>
          <p:cNvPr id="11" name="文本框 10"/>
          <p:cNvSpPr txBox="1"/>
          <p:nvPr/>
        </p:nvSpPr>
        <p:spPr>
          <a:xfrm>
            <a:off x="5297810" y="1439854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</a:rPr>
              <a:t>C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r:id="rId5" p14:bwMode="auto">
            <p14:nvContentPartPr>
              <p14:cNvPr id="12" name="墨迹 11"/>
              <p14:cNvContentPartPr/>
              <p14:nvPr/>
            </p14:nvContentPartPr>
            <p14:xfrm>
              <a:off x="2273474" y="875662"/>
              <a:ext cx="488160" cy="381600"/>
            </p14:xfrm>
          </p:contentPart>
        </mc:Choice>
        <mc:Fallback xmlns="">
          <p:pic>
            <p:nvPicPr>
              <p:cNvPr id="12" name="墨迹 11"/>
            </p:nvPicPr>
            <p:blipFill>
              <a:blip r:embed="rId6"/>
            </p:blipFill>
            <p:spPr>
              <a:xfrm>
                <a:off x="2273474" y="875662"/>
                <a:ext cx="488160" cy="381600"/>
              </a:xfrm>
              <a:prstGeom prst="rect"/>
            </p:spPr>
          </p:pic>
        </mc:Fallback>
      </mc:AlternateContent>
      <p:sp>
        <p:nvSpPr>
          <p:cNvPr id="13" name="矩形 12"/>
          <p:cNvSpPr/>
          <p:nvPr/>
        </p:nvSpPr>
        <p:spPr>
          <a:xfrm>
            <a:off x="922171" y="2825170"/>
            <a:ext cx="6912583" cy="1822743"/>
          </a:xfrm>
          <a:prstGeom prst="rect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一个式子是不等式的判定：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①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含有不等号；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②表示不等关系，而</a:t>
            </a:r>
            <a:r>
              <a:rPr lang="zh-CN" altLang="en-US" sz="24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与不等式是否成立无关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；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②不等式中可以含有未知数，也可以不含未知数。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 animBg="1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7504" y="195486"/>
            <a:ext cx="3024336" cy="524520"/>
            <a:chOff x="107504" y="339502"/>
            <a:chExt cx="3024336" cy="524520"/>
          </a:xfrm>
        </p:grpSpPr>
        <p:grpSp>
          <p:nvGrpSpPr>
            <p:cNvPr id="3" name="组合 2"/>
            <p:cNvGrpSpPr/>
            <p:nvPr/>
          </p:nvGrpSpPr>
          <p:grpSpPr>
            <a:xfrm>
              <a:off x="107504" y="339502"/>
              <a:ext cx="3024336" cy="524520"/>
              <a:chOff x="1803191" y="1304280"/>
              <a:chExt cx="3609156" cy="524520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3238500" y="1585913"/>
                <a:ext cx="2173847" cy="212080"/>
              </a:xfrm>
              <a:prstGeom prst="parallelogram">
                <a:avLst>
                  <a:gd name="adj" fmla="val 4932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" name="任意多边形: 形状 5"/>
              <p:cNvSpPr/>
              <p:nvPr/>
            </p:nvSpPr>
            <p:spPr>
              <a:xfrm>
                <a:off x="1962933" y="1343026"/>
                <a:ext cx="1751817" cy="485774"/>
              </a:xfrm>
              <a:custGeom>
                <a:avLst/>
                <a:gdLst>
                  <a:gd name="connsiteX0" fmla="*/ 0 w 2474914"/>
                  <a:gd name="connsiteY0" fmla="*/ 0 h 485774"/>
                  <a:gd name="connsiteX1" fmla="*/ 2474914 w 2474914"/>
                  <a:gd name="connsiteY1" fmla="*/ 0 h 485774"/>
                  <a:gd name="connsiteX2" fmla="*/ 2235311 w 2474914"/>
                  <a:gd name="connsiteY2" fmla="*/ 485774 h 485774"/>
                  <a:gd name="connsiteX3" fmla="*/ 0 w 2474914"/>
                  <a:gd name="connsiteY3" fmla="*/ 485774 h 485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74914" h="485774">
                    <a:moveTo>
                      <a:pt x="0" y="0"/>
                    </a:moveTo>
                    <a:lnTo>
                      <a:pt x="2474914" y="0"/>
                    </a:lnTo>
                    <a:lnTo>
                      <a:pt x="2235311" y="485774"/>
                    </a:lnTo>
                    <a:lnTo>
                      <a:pt x="0" y="485774"/>
                    </a:lnTo>
                    <a:close/>
                  </a:path>
                </a:pathLst>
              </a:custGeom>
              <a:solidFill>
                <a:srgbClr val="009C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1962933" y="1367135"/>
                <a:ext cx="175181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spc="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H" panose="00020600040101010101" pitchFamily="18" charset="-122"/>
                  </a:rPr>
                  <a:t>知识点</a:t>
                </a:r>
                <a:r>
                  <a:rPr lang="en-US" altLang="zh-CN" sz="2400" b="1" spc="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H" panose="00020600040101010101" pitchFamily="18" charset="-122"/>
                  </a:rPr>
                  <a:t>2</a:t>
                </a:r>
                <a:endParaRPr lang="zh-CN" altLang="en-US" sz="24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H" panose="00020600040101010101" pitchFamily="18" charset="-122"/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1803191" y="1304280"/>
                <a:ext cx="1979335" cy="485774"/>
              </a:xfrm>
              <a:prstGeom prst="parallelogram">
                <a:avLst>
                  <a:gd name="adj" fmla="val 49324"/>
                </a:avLst>
              </a:prstGeom>
              <a:noFill/>
              <a:ln w="6350">
                <a:gradFill flip="none" rotWithShape="1">
                  <a:gsLst>
                    <a:gs pos="70000">
                      <a:srgbClr val="009CE2">
                        <a:alpha val="0"/>
                      </a:srgbClr>
                    </a:gs>
                    <a:gs pos="100000">
                      <a:srgbClr val="009CE2">
                        <a:alpha val="70000"/>
                      </a:srgbClr>
                    </a:gs>
                  </a:gsLst>
                  <a:lin ang="189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1648905" y="379014"/>
              <a:ext cx="14221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latin typeface="+mj-ea"/>
                  <a:ea typeface="+mj-ea"/>
                </a:rPr>
                <a:t>列不等式</a:t>
              </a:r>
              <a:endParaRPr lang="zh-CN" altLang="en-US" sz="2400" b="1" dirty="0">
                <a:latin typeface="+mj-ea"/>
                <a:ea typeface="+mj-ea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426956" y="987574"/>
            <a:ext cx="6849952" cy="3242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j-lt"/>
                <a:ea typeface="+mj-ea"/>
              </a:rPr>
              <a:t>用不等式表示下列关系：</a:t>
            </a:r>
            <a:endParaRPr lang="en-US" altLang="zh-CN" sz="2800" b="1" dirty="0">
              <a:latin typeface="+mj-lt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j-lt"/>
                <a:ea typeface="+mj-ea"/>
              </a:rPr>
              <a:t>（</a:t>
            </a:r>
            <a:r>
              <a:rPr lang="en-US" altLang="zh-CN" sz="2800" b="1" dirty="0">
                <a:latin typeface="+mj-lt"/>
                <a:ea typeface="+mj-ea"/>
              </a:rPr>
              <a:t>1</a:t>
            </a:r>
            <a:r>
              <a:rPr lang="zh-CN" altLang="en-US" sz="2800" b="1" dirty="0">
                <a:latin typeface="+mj-lt"/>
                <a:ea typeface="+mj-ea"/>
              </a:rPr>
              <a:t>）</a:t>
            </a:r>
            <a:r>
              <a:rPr lang="en-US" altLang="zh-CN" sz="2800" b="1" i="1" dirty="0">
                <a:latin typeface="+mj-lt"/>
                <a:ea typeface="+mj-ea"/>
              </a:rPr>
              <a:t>x </a:t>
            </a:r>
            <a:r>
              <a:rPr lang="zh-CN" altLang="en-US" sz="2800" b="1" dirty="0">
                <a:latin typeface="+mj-lt"/>
                <a:ea typeface="+mj-ea"/>
              </a:rPr>
              <a:t>的 </a:t>
            </a:r>
            <a:r>
              <a:rPr lang="en-US" altLang="zh-CN" sz="2800" b="1" dirty="0">
                <a:latin typeface="+mj-lt"/>
                <a:ea typeface="+mj-ea"/>
              </a:rPr>
              <a:t>4 </a:t>
            </a:r>
            <a:r>
              <a:rPr lang="zh-CN" altLang="en-US" sz="2800" b="1" dirty="0">
                <a:latin typeface="+mj-lt"/>
                <a:ea typeface="+mj-ea"/>
              </a:rPr>
              <a:t>倍与 </a:t>
            </a:r>
            <a:r>
              <a:rPr lang="en-US" altLang="zh-CN" sz="2800" b="1" dirty="0">
                <a:latin typeface="+mj-lt"/>
                <a:ea typeface="+mj-ea"/>
              </a:rPr>
              <a:t>7 </a:t>
            </a:r>
            <a:r>
              <a:rPr lang="zh-CN" altLang="en-US" sz="2800" b="1" dirty="0">
                <a:latin typeface="+mj-lt"/>
                <a:ea typeface="+mj-ea"/>
              </a:rPr>
              <a:t>的差大于 </a:t>
            </a:r>
            <a:r>
              <a:rPr lang="en-US" altLang="zh-CN" sz="2800" b="1" dirty="0">
                <a:latin typeface="+mj-lt"/>
                <a:ea typeface="+mj-ea"/>
              </a:rPr>
              <a:t>3</a:t>
            </a:r>
            <a:r>
              <a:rPr lang="zh-CN" altLang="en-US" sz="2800" b="1" dirty="0">
                <a:latin typeface="+mj-lt"/>
                <a:ea typeface="+mj-ea"/>
              </a:rPr>
              <a:t>；</a:t>
            </a:r>
            <a:endParaRPr lang="en-US" altLang="zh-CN" sz="2800" b="1" dirty="0">
              <a:latin typeface="+mj-lt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j-lt"/>
                <a:ea typeface="+mj-ea"/>
              </a:rPr>
              <a:t>（</a:t>
            </a:r>
            <a:r>
              <a:rPr lang="en-US" altLang="zh-CN" sz="2800" b="1" dirty="0">
                <a:latin typeface="+mj-lt"/>
                <a:ea typeface="+mj-ea"/>
              </a:rPr>
              <a:t>2</a:t>
            </a:r>
            <a:r>
              <a:rPr lang="zh-CN" altLang="en-US" sz="2800" b="1" dirty="0">
                <a:latin typeface="+mj-lt"/>
                <a:ea typeface="+mj-ea"/>
              </a:rPr>
              <a:t>）</a:t>
            </a:r>
            <a:r>
              <a:rPr lang="en-US" altLang="zh-CN" sz="2800" b="1" i="1" dirty="0">
                <a:latin typeface="+mj-lt"/>
                <a:ea typeface="+mj-ea"/>
              </a:rPr>
              <a:t>a </a:t>
            </a:r>
            <a:r>
              <a:rPr lang="zh-CN" altLang="en-US" sz="2800" b="1" dirty="0">
                <a:latin typeface="+mj-lt"/>
                <a:ea typeface="+mj-ea"/>
              </a:rPr>
              <a:t>的 </a:t>
            </a:r>
            <a:r>
              <a:rPr lang="en-US" altLang="zh-CN" sz="2800" b="1" dirty="0">
                <a:latin typeface="+mj-lt"/>
                <a:ea typeface="+mj-ea"/>
              </a:rPr>
              <a:t>4 </a:t>
            </a:r>
            <a:r>
              <a:rPr lang="zh-CN" altLang="en-US" sz="2800" b="1" dirty="0">
                <a:latin typeface="+mj-lt"/>
                <a:ea typeface="+mj-ea"/>
              </a:rPr>
              <a:t>倍与 </a:t>
            </a:r>
            <a:r>
              <a:rPr lang="en-US" altLang="zh-CN" sz="2800" b="1" i="1" dirty="0">
                <a:latin typeface="+mj-lt"/>
                <a:ea typeface="+mj-ea"/>
              </a:rPr>
              <a:t>b </a:t>
            </a:r>
            <a:r>
              <a:rPr lang="zh-CN" altLang="en-US" sz="2800" b="1" dirty="0">
                <a:latin typeface="+mj-lt"/>
                <a:ea typeface="+mj-ea"/>
              </a:rPr>
              <a:t>的 </a:t>
            </a:r>
            <a:r>
              <a:rPr lang="en-US" altLang="zh-CN" sz="2800" b="1" dirty="0">
                <a:latin typeface="+mj-lt"/>
                <a:ea typeface="+mj-ea"/>
              </a:rPr>
              <a:t>2 </a:t>
            </a:r>
            <a:r>
              <a:rPr lang="zh-CN" altLang="en-US" sz="2800" b="1" dirty="0">
                <a:latin typeface="+mj-lt"/>
                <a:ea typeface="+mj-ea"/>
              </a:rPr>
              <a:t>倍的和不大于 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dirty="0">
                <a:latin typeface="+mj-lt"/>
                <a:ea typeface="+mj-ea"/>
              </a:rPr>
              <a:t>5</a:t>
            </a:r>
            <a:r>
              <a:rPr lang="zh-CN" altLang="en-US" sz="2800" b="1" dirty="0">
                <a:latin typeface="+mj-lt"/>
                <a:ea typeface="+mj-ea"/>
              </a:rPr>
              <a:t>；</a:t>
            </a:r>
            <a:endParaRPr lang="en-US" altLang="zh-CN" sz="2800" b="1" dirty="0">
              <a:latin typeface="+mj-lt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j-lt"/>
                <a:ea typeface="+mj-ea"/>
              </a:rPr>
              <a:t>（</a:t>
            </a:r>
            <a:r>
              <a:rPr lang="en-US" altLang="zh-CN" sz="2800" b="1" dirty="0">
                <a:latin typeface="+mj-lt"/>
                <a:ea typeface="+mj-ea"/>
              </a:rPr>
              <a:t>3</a:t>
            </a:r>
            <a:r>
              <a:rPr lang="zh-CN" altLang="en-US" sz="2800" b="1" dirty="0">
                <a:latin typeface="+mj-lt"/>
                <a:ea typeface="+mj-ea"/>
              </a:rPr>
              <a:t>）</a:t>
            </a:r>
            <a:r>
              <a:rPr lang="en-US" altLang="zh-CN" sz="2800" b="1" i="1" dirty="0">
                <a:latin typeface="+mj-lt"/>
                <a:ea typeface="+mj-ea"/>
              </a:rPr>
              <a:t>m</a:t>
            </a:r>
            <a:r>
              <a:rPr lang="en-US" altLang="zh-CN" sz="2800" b="1" dirty="0">
                <a:latin typeface="+mj-lt"/>
                <a:ea typeface="+mj-ea"/>
              </a:rPr>
              <a:t> </a:t>
            </a:r>
            <a:r>
              <a:rPr lang="zh-CN" altLang="en-US" sz="2800" b="1" dirty="0">
                <a:latin typeface="+mj-lt"/>
                <a:ea typeface="+mj-ea"/>
              </a:rPr>
              <a:t>的 </a:t>
            </a:r>
            <a:r>
              <a:rPr lang="en-US" altLang="zh-CN" sz="2800" b="1" dirty="0">
                <a:latin typeface="+mj-lt"/>
                <a:ea typeface="+mj-ea"/>
              </a:rPr>
              <a:t>2 </a:t>
            </a:r>
            <a:r>
              <a:rPr lang="zh-CN" altLang="en-US" sz="2800" b="1" dirty="0">
                <a:latin typeface="+mj-lt"/>
                <a:ea typeface="+mj-ea"/>
              </a:rPr>
              <a:t>倍与 </a:t>
            </a:r>
            <a:r>
              <a:rPr lang="en-US" altLang="zh-CN" sz="2800" b="1" i="1" dirty="0">
                <a:latin typeface="+mj-lt"/>
                <a:ea typeface="+mj-ea"/>
              </a:rPr>
              <a:t>n</a:t>
            </a:r>
            <a:r>
              <a:rPr lang="en-US" altLang="zh-CN" sz="2800" b="1" dirty="0">
                <a:latin typeface="+mj-lt"/>
                <a:ea typeface="+mj-ea"/>
              </a:rPr>
              <a:t> </a:t>
            </a:r>
            <a:r>
              <a:rPr lang="zh-CN" altLang="en-US" sz="2800" b="1" dirty="0">
                <a:latin typeface="+mj-lt"/>
                <a:ea typeface="+mj-ea"/>
              </a:rPr>
              <a:t>的 </a:t>
            </a:r>
            <a:r>
              <a:rPr lang="en-US" altLang="zh-CN" sz="2800" b="1" dirty="0">
                <a:latin typeface="+mj-lt"/>
                <a:ea typeface="+mj-ea"/>
              </a:rPr>
              <a:t>3 </a:t>
            </a:r>
            <a:r>
              <a:rPr lang="zh-CN" altLang="en-US" sz="2800" b="1" dirty="0">
                <a:latin typeface="+mj-lt"/>
                <a:ea typeface="+mj-ea"/>
              </a:rPr>
              <a:t>倍的差是非负数；</a:t>
            </a:r>
            <a:endParaRPr lang="en-US" altLang="zh-CN" sz="2800" b="1" dirty="0">
              <a:latin typeface="+mj-lt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j-lt"/>
                <a:ea typeface="+mj-ea"/>
              </a:rPr>
              <a:t>（</a:t>
            </a:r>
            <a:r>
              <a:rPr lang="en-US" altLang="zh-CN" sz="2800" b="1" dirty="0">
                <a:latin typeface="+mj-lt"/>
                <a:ea typeface="+mj-ea"/>
              </a:rPr>
              <a:t>4</a:t>
            </a:r>
            <a:r>
              <a:rPr lang="zh-CN" altLang="en-US" sz="2800" b="1" dirty="0">
                <a:latin typeface="+mj-lt"/>
                <a:ea typeface="+mj-ea"/>
              </a:rPr>
              <a:t>）</a:t>
            </a:r>
            <a:r>
              <a:rPr lang="en-US" altLang="zh-CN" sz="2800" b="1" i="1" dirty="0">
                <a:latin typeface="+mj-lt"/>
                <a:ea typeface="+mj-ea"/>
              </a:rPr>
              <a:t>y</a:t>
            </a:r>
            <a:r>
              <a:rPr lang="en-US" altLang="zh-CN" sz="2800" b="1" dirty="0">
                <a:latin typeface="+mj-lt"/>
                <a:ea typeface="+mj-ea"/>
              </a:rPr>
              <a:t> </a:t>
            </a:r>
            <a:r>
              <a:rPr lang="zh-CN" altLang="en-US" sz="2800" b="1" dirty="0">
                <a:latin typeface="+mj-lt"/>
                <a:ea typeface="+mj-ea"/>
              </a:rPr>
              <a:t>的一半比它的 </a:t>
            </a:r>
            <a:r>
              <a:rPr lang="en-US" altLang="zh-CN" sz="2800" b="1" dirty="0">
                <a:latin typeface="+mj-lt"/>
                <a:ea typeface="+mj-ea"/>
              </a:rPr>
              <a:t>3 </a:t>
            </a:r>
            <a:r>
              <a:rPr lang="zh-CN" altLang="en-US" sz="2800" b="1" dirty="0">
                <a:latin typeface="+mj-lt"/>
                <a:ea typeface="+mj-ea"/>
              </a:rPr>
              <a:t>倍小。</a:t>
            </a:r>
            <a:endParaRPr lang="zh-CN" altLang="en-US" sz="2800" b="1" dirty="0">
              <a:latin typeface="+mj-lt"/>
              <a:ea typeface="+mj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611532" y="1782599"/>
            <a:ext cx="15343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</a:rPr>
              <a:t>4</a:t>
            </a:r>
            <a:r>
              <a:rPr lang="en-US" altLang="zh-CN" sz="2800" b="1" i="1" dirty="0">
                <a:solidFill>
                  <a:srgbClr val="FF0000"/>
                </a:solidFill>
              </a:rPr>
              <a:t>x </a:t>
            </a:r>
            <a:r>
              <a:rPr lang="en-US" altLang="zh-CN" sz="2800" b="1" dirty="0">
                <a:solidFill>
                  <a:srgbClr val="FF0000"/>
                </a:solidFill>
                <a:latin typeface="+mn-ea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</a:rPr>
              <a:t>7</a:t>
            </a:r>
            <a:r>
              <a:rPr lang="zh-CN" altLang="en-US" sz="2800" b="1" dirty="0">
                <a:solidFill>
                  <a:srgbClr val="FF0000"/>
                </a:solidFill>
              </a:rPr>
              <a:t>＞</a:t>
            </a:r>
            <a:r>
              <a:rPr lang="en-US" altLang="zh-CN" sz="2800" b="1" dirty="0">
                <a:solidFill>
                  <a:srgbClr val="FF0000"/>
                </a:solidFill>
              </a:rPr>
              <a:t>3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906449" y="2385071"/>
            <a:ext cx="18293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</a:rPr>
              <a:t>4</a:t>
            </a:r>
            <a:r>
              <a:rPr lang="en-US" altLang="zh-CN" sz="2800" b="1" i="1" dirty="0">
                <a:solidFill>
                  <a:srgbClr val="FF0000"/>
                </a:solidFill>
              </a:rPr>
              <a:t>a</a:t>
            </a:r>
            <a:r>
              <a:rPr lang="en-US" altLang="zh-CN" sz="2800" b="1" dirty="0">
                <a:solidFill>
                  <a:srgbClr val="FF0000"/>
                </a:solidFill>
              </a:rPr>
              <a:t>+2</a:t>
            </a:r>
            <a:r>
              <a:rPr lang="en-US" altLang="zh-CN" sz="2800" b="1" i="1" dirty="0">
                <a:solidFill>
                  <a:srgbClr val="FF0000"/>
                </a:solidFill>
              </a:rPr>
              <a:t>b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≤</a:t>
            </a:r>
            <a:r>
              <a:rPr lang="en-US" altLang="zh-CN" sz="2800" b="1" dirty="0">
                <a:solidFill>
                  <a:srgbClr val="FF0000"/>
                </a:solidFill>
                <a:latin typeface="+mn-ea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</a:rPr>
              <a:t>5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916569" y="3006171"/>
            <a:ext cx="17459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</a:rPr>
              <a:t>m</a:t>
            </a:r>
            <a:r>
              <a:rPr lang="en-US" altLang="zh-CN" sz="2800" b="1" dirty="0">
                <a:solidFill>
                  <a:srgbClr val="FF0000"/>
                </a:solidFill>
                <a:latin typeface="+mn-ea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</a:rPr>
              <a:t>3</a:t>
            </a:r>
            <a:r>
              <a:rPr lang="en-US" altLang="zh-CN" sz="2800" b="1" i="1" dirty="0">
                <a:solidFill>
                  <a:srgbClr val="FF0000"/>
                </a:solidFill>
              </a:rPr>
              <a:t>n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≥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</a:rPr>
              <a:t>0</a:t>
            </a:r>
            <a:endParaRPr lang="zh-CN" altLang="en-US" sz="2800" b="1" dirty="0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5129445" y="3617870"/>
          <a:ext cx="1117440" cy="7365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" name="Equation" r:id="rId1" imgW="1117600" imgH="736600" progId="Equation.DSMT4">
                  <p:embed/>
                </p:oleObj>
              </mc:Choice>
              <mc:Fallback>
                <p:oleObj name="Equation" r:id="rId1" imgW="1117600" imgH="736600" progId="Equation.DSMT4">
                  <p:embed/>
                  <p:pic>
                    <p:nvPicPr>
                      <p:cNvPr id="0" name="图片 6156"/>
                      <p:cNvPicPr/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>
                      <a:xfrm>
                        <a:off x="5129445" y="3617870"/>
                        <a:ext cx="1117440" cy="7365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99592" y="1059582"/>
            <a:ext cx="7264400" cy="322299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latin typeface="+mn-ea"/>
              </a:rPr>
              <a:t>（</a:t>
            </a:r>
            <a:r>
              <a:rPr lang="en-US" altLang="zh-CN" sz="2800" b="1" dirty="0">
                <a:latin typeface="+mn-ea"/>
              </a:rPr>
              <a:t>1</a:t>
            </a:r>
            <a:r>
              <a:rPr lang="zh-CN" altLang="en-US" sz="2800" b="1" dirty="0">
                <a:latin typeface="+mn-ea"/>
              </a:rPr>
              <a:t>）分析题意，找出题中的各种量；</a:t>
            </a:r>
            <a:endParaRPr lang="en-US" altLang="zh-CN" sz="2800" b="1" dirty="0">
              <a:latin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latin typeface="+mn-ea"/>
              </a:rPr>
              <a:t>（</a:t>
            </a:r>
            <a:r>
              <a:rPr lang="en-US" altLang="zh-CN" sz="2800" b="1" dirty="0">
                <a:latin typeface="+mn-ea"/>
              </a:rPr>
              <a:t>2</a:t>
            </a:r>
            <a:r>
              <a:rPr lang="zh-CN" altLang="en-US" sz="2800" b="1" dirty="0">
                <a:latin typeface="+mn-ea"/>
              </a:rPr>
              <a:t>）寻找各种量之间的不等关系；</a:t>
            </a:r>
            <a:endParaRPr lang="en-US" altLang="zh-CN" sz="2800" b="1" dirty="0">
              <a:latin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latin typeface="+mn-ea"/>
              </a:rPr>
              <a:t>（</a:t>
            </a:r>
            <a:r>
              <a:rPr lang="en-US" altLang="zh-CN" sz="2800" b="1" dirty="0">
                <a:latin typeface="+mn-ea"/>
              </a:rPr>
              <a:t>3</a:t>
            </a:r>
            <a:r>
              <a:rPr lang="zh-CN" altLang="en-US" sz="2800" b="1" dirty="0">
                <a:latin typeface="+mn-ea"/>
              </a:rPr>
              <a:t>）用代数式表示各种量；</a:t>
            </a:r>
            <a:endParaRPr lang="en-US" altLang="zh-CN" sz="2800" b="1" dirty="0">
              <a:latin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latin typeface="+mn-ea"/>
              </a:rPr>
              <a:t>（</a:t>
            </a:r>
            <a:r>
              <a:rPr lang="en-US" altLang="zh-CN" sz="2800" b="1" dirty="0">
                <a:latin typeface="+mn-ea"/>
              </a:rPr>
              <a:t>4</a:t>
            </a:r>
            <a:r>
              <a:rPr lang="zh-CN" altLang="en-US" sz="2800" b="1" dirty="0">
                <a:latin typeface="+mn-ea"/>
              </a:rPr>
              <a:t>）用适当的不等符号将具有不等关系的量连接起来。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1764" y="326219"/>
            <a:ext cx="58826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800" b="1" dirty="0">
                <a:solidFill>
                  <a:srgbClr val="7030A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列不等式表示不等关系的方法步骤：</a:t>
            </a:r>
            <a:endParaRPr lang="zh-CN" altLang="en-US" sz="2800" b="1" dirty="0">
              <a:solidFill>
                <a:srgbClr val="7030A0"/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1520" y="195486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  <a:endParaRPr lang="zh-CN" altLang="en-US" sz="2400" b="1" dirty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31746"/>
          <p:cNvSpPr txBox="1">
            <a:spLocks noChangeArrowheads="1"/>
          </p:cNvSpPr>
          <p:nvPr/>
        </p:nvSpPr>
        <p:spPr bwMode="auto">
          <a:xfrm>
            <a:off x="621818" y="897350"/>
            <a:ext cx="7960191" cy="1816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600" b="1" dirty="0">
                <a:latin typeface="+mj-lt"/>
                <a:ea typeface="+mj-ea"/>
              </a:rPr>
              <a:t>某次数学测验，共</a:t>
            </a:r>
            <a:r>
              <a:rPr lang="en-US" altLang="zh-CN" sz="2600" b="1" dirty="0">
                <a:latin typeface="+mj-lt"/>
                <a:ea typeface="+mj-ea"/>
              </a:rPr>
              <a:t>20</a:t>
            </a:r>
            <a:r>
              <a:rPr lang="zh-CN" altLang="en-US" sz="2600" b="1" dirty="0">
                <a:latin typeface="+mj-lt"/>
                <a:ea typeface="+mj-ea"/>
              </a:rPr>
              <a:t>道选择题，评分方法是答对一道题得</a:t>
            </a:r>
            <a:r>
              <a:rPr lang="en-US" altLang="zh-CN" sz="2600" b="1" dirty="0">
                <a:latin typeface="+mj-lt"/>
                <a:ea typeface="+mj-ea"/>
              </a:rPr>
              <a:t>5</a:t>
            </a:r>
            <a:r>
              <a:rPr lang="zh-CN" altLang="en-US" sz="2600" b="1" dirty="0">
                <a:latin typeface="+mj-lt"/>
                <a:ea typeface="+mj-ea"/>
              </a:rPr>
              <a:t>分，答错或不答扣</a:t>
            </a:r>
            <a:r>
              <a:rPr lang="en-US" altLang="zh-CN" sz="2600" b="1" dirty="0">
                <a:latin typeface="+mj-lt"/>
                <a:ea typeface="+mj-ea"/>
              </a:rPr>
              <a:t>3</a:t>
            </a:r>
            <a:r>
              <a:rPr lang="zh-CN" altLang="en-US" sz="2600" b="1" dirty="0">
                <a:latin typeface="+mj-lt"/>
                <a:ea typeface="+mj-ea"/>
              </a:rPr>
              <a:t>分。某同学要想在选择题上至少得</a:t>
            </a:r>
            <a:r>
              <a:rPr lang="en-US" altLang="zh-CN" sz="2600" b="1" dirty="0">
                <a:latin typeface="+mj-lt"/>
                <a:ea typeface="+mj-ea"/>
              </a:rPr>
              <a:t>60</a:t>
            </a:r>
            <a:r>
              <a:rPr lang="zh-CN" altLang="en-US" sz="2600" b="1" dirty="0">
                <a:latin typeface="+mj-lt"/>
                <a:ea typeface="+mj-ea"/>
              </a:rPr>
              <a:t>分，他至少要答对多少道题</a:t>
            </a:r>
            <a:r>
              <a:rPr lang="en-US" altLang="zh-CN" sz="2600" b="1" dirty="0">
                <a:latin typeface="+mj-lt"/>
                <a:ea typeface="+mj-ea"/>
              </a:rPr>
              <a:t>(</a:t>
            </a:r>
            <a:r>
              <a:rPr lang="zh-CN" altLang="en-US" sz="2600" b="1" dirty="0">
                <a:latin typeface="+mj-lt"/>
                <a:ea typeface="+mj-ea"/>
              </a:rPr>
              <a:t>只列不等式</a:t>
            </a:r>
            <a:r>
              <a:rPr lang="en-US" altLang="zh-CN" sz="2600" b="1" dirty="0">
                <a:latin typeface="+mj-lt"/>
                <a:ea typeface="+mj-ea"/>
              </a:rPr>
              <a:t>)</a:t>
            </a:r>
            <a:r>
              <a:rPr lang="zh-CN" altLang="en-US" sz="2600" b="1" dirty="0">
                <a:latin typeface="+mj-lt"/>
                <a:ea typeface="+mj-ea"/>
              </a:rPr>
              <a:t>？</a:t>
            </a:r>
            <a:endParaRPr lang="en-US" altLang="zh-CN" sz="2600" b="1" dirty="0">
              <a:latin typeface="+mj-lt"/>
              <a:ea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90219" y="3124412"/>
            <a:ext cx="7963562" cy="1216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</a:rPr>
              <a:t>解：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设答对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x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道题，则不答或答错的题目数量为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(20</a:t>
            </a:r>
            <a:r>
              <a:rPr lang="en-US" altLang="zh-CN" sz="2600" b="1" dirty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-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x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)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道题，根据题意可得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5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x</a:t>
            </a:r>
            <a:r>
              <a:rPr lang="en-US" altLang="zh-CN" sz="2600" b="1" dirty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-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3(20</a:t>
            </a:r>
            <a:r>
              <a:rPr lang="en-US" altLang="zh-CN" sz="2600" b="1" dirty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-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x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)≥60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。</a:t>
            </a:r>
            <a:endParaRPr lang="en-US" altLang="zh-CN" sz="2600" b="1" dirty="0">
              <a:solidFill>
                <a:srgbClr val="FF0000"/>
              </a:solidFill>
              <a:latin typeface="+mj-lt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随堂练习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8" name="Rectangle 1"/>
          <p:cNvSpPr>
            <a:spLocks noChangeArrowheads="1"/>
          </p:cNvSpPr>
          <p:nvPr/>
        </p:nvSpPr>
        <p:spPr bwMode="auto">
          <a:xfrm>
            <a:off x="683568" y="1203598"/>
            <a:ext cx="7518400" cy="25958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1.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某市最高气温是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33℃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，最低气温是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24℃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，则该市气温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t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（℃）的变化范围是（       ）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    A.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t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＞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33                B.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t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≤ 24      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    C. 24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＜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t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＜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33        D. 24 ≤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t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≤ 33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114132" y="1977642"/>
            <a:ext cx="444500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D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539750" y="1341438"/>
            <a:ext cx="7815263" cy="194950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lvl="0" eaLnBrk="1" hangingPunct="1">
              <a:lnSpc>
                <a:spcPct val="150000"/>
              </a:lnSpc>
              <a:defRPr/>
            </a:pPr>
            <a:r>
              <a:rPr kumimoji="0" lang="en-US" altLang="zh-CN" sz="28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2.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k 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的值大于</a:t>
            </a:r>
            <a:r>
              <a:rPr lang="en-US" altLang="zh-CN" sz="2800" b="1" dirty="0">
                <a:latin typeface="+mn-ea"/>
              </a:rPr>
              <a:t>-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1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且不大于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3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，则用不等式表示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k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的取值范围是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___________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（使用形如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 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≤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x 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≤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b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的类似式子</a:t>
            </a:r>
            <a:r>
              <a:rPr lang="zh-CN" altLang="zh-CN" sz="2800" b="1" dirty="0">
                <a:latin typeface="+mj-lt"/>
                <a:ea typeface="+mj-ea"/>
              </a:rPr>
              <a:t>填空）</a:t>
            </a:r>
            <a:r>
              <a:rPr lang="zh-CN" altLang="en-US" sz="2800" b="1" dirty="0">
                <a:latin typeface="+mj-lt"/>
                <a:ea typeface="+mj-ea"/>
              </a:rPr>
              <a:t>。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555776" y="2054582"/>
            <a:ext cx="172819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cs typeface="+mn-cs"/>
              </a:rPr>
              <a:t>-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1&lt;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k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 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≤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 3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868144" y="120858"/>
            <a:ext cx="3093085" cy="34233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1400" b="1" dirty="0">
                <a:solidFill>
                  <a:srgbClr val="001C8B"/>
                </a:solidFill>
                <a:latin typeface="+mn-lt"/>
                <a:ea typeface="+mj-ea"/>
                <a:sym typeface="+mn-ea"/>
              </a:rPr>
              <a:t>【</a:t>
            </a:r>
            <a:r>
              <a:rPr lang="zh-CN" altLang="en-US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教材</a:t>
            </a:r>
            <a:r>
              <a:rPr lang="en-US" alt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P56 </a:t>
            </a:r>
            <a:r>
              <a:rPr 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随堂练习</a:t>
            </a:r>
            <a:r>
              <a:rPr lang="en-US" alt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 </a:t>
            </a:r>
            <a:r>
              <a:rPr lang="zh-CN" altLang="en-US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第</a:t>
            </a:r>
            <a:r>
              <a:rPr lang="en-US" alt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1</a:t>
            </a:r>
            <a:r>
              <a:rPr lang="zh-CN" altLang="en-US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题</a:t>
            </a:r>
            <a:r>
              <a:rPr lang="en-US" altLang="zh-CN" sz="1400" b="1" dirty="0">
                <a:solidFill>
                  <a:srgbClr val="001C8B"/>
                </a:solidFill>
                <a:latin typeface="+mn-lt"/>
                <a:ea typeface="+mj-ea"/>
                <a:sym typeface="+mn-ea"/>
              </a:rPr>
              <a:t>】</a:t>
            </a:r>
            <a:endParaRPr lang="en-US" altLang="zh-CN" sz="1400" b="1" dirty="0">
              <a:solidFill>
                <a:srgbClr val="001C8B"/>
              </a:solidFill>
              <a:latin typeface="+mn-lt"/>
              <a:ea typeface="+mj-ea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7544" y="483518"/>
            <a:ext cx="7956884" cy="2447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600" b="1" dirty="0">
                <a:latin typeface="+mj-lt"/>
                <a:ea typeface="+mj-ea"/>
              </a:rPr>
              <a:t>3.</a:t>
            </a:r>
            <a:r>
              <a:rPr lang="zh-CN" altLang="en-US" sz="2600" b="1" dirty="0">
                <a:latin typeface="+mj-lt"/>
                <a:ea typeface="+mj-ea"/>
              </a:rPr>
              <a:t>用适当的符号表示下列关系：</a:t>
            </a:r>
            <a:endParaRPr lang="en-US" altLang="zh-CN" sz="2600" b="1" dirty="0">
              <a:latin typeface="+mj-lt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en-US" altLang="zh-CN" sz="2600" b="1" dirty="0">
                <a:latin typeface="+mj-lt"/>
                <a:ea typeface="+mj-ea"/>
              </a:rPr>
              <a:t>(1) </a:t>
            </a:r>
            <a:r>
              <a:rPr lang="en-US" altLang="zh-CN" sz="2600" b="1" i="1" dirty="0">
                <a:latin typeface="+mj-lt"/>
                <a:ea typeface="+mj-ea"/>
              </a:rPr>
              <a:t>a </a:t>
            </a:r>
            <a:r>
              <a:rPr lang="zh-CN" altLang="en-US" sz="2600" b="1" dirty="0">
                <a:latin typeface="+mj-lt"/>
                <a:ea typeface="+mj-ea"/>
              </a:rPr>
              <a:t>是非负数；</a:t>
            </a:r>
            <a:endParaRPr lang="en-US" altLang="zh-CN" sz="2600" b="1" dirty="0">
              <a:latin typeface="+mj-lt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en-US" altLang="zh-CN" sz="2600" b="1" dirty="0">
                <a:latin typeface="+mj-lt"/>
                <a:ea typeface="+mj-ea"/>
              </a:rPr>
              <a:t>(2)</a:t>
            </a:r>
            <a:r>
              <a:rPr lang="zh-CN" altLang="en-US" sz="2600" b="1" dirty="0">
                <a:latin typeface="+mj-lt"/>
                <a:ea typeface="+mj-ea"/>
              </a:rPr>
              <a:t>直角三角形斜边 </a:t>
            </a:r>
            <a:r>
              <a:rPr lang="en-US" altLang="zh-CN" sz="2600" b="1" i="1" dirty="0">
                <a:latin typeface="+mj-lt"/>
                <a:ea typeface="+mj-ea"/>
              </a:rPr>
              <a:t>c</a:t>
            </a:r>
            <a:r>
              <a:rPr lang="en-US" altLang="zh-CN" sz="2600" b="1" dirty="0">
                <a:latin typeface="+mj-lt"/>
                <a:ea typeface="+mj-ea"/>
              </a:rPr>
              <a:t> </a:t>
            </a:r>
            <a:r>
              <a:rPr lang="zh-CN" altLang="en-US" sz="2600" b="1" dirty="0">
                <a:latin typeface="+mj-lt"/>
                <a:ea typeface="+mj-ea"/>
              </a:rPr>
              <a:t>比它的两直角边 </a:t>
            </a:r>
            <a:r>
              <a:rPr lang="en-US" altLang="zh-CN" sz="2600" b="1" i="1" dirty="0">
                <a:latin typeface="+mj-lt"/>
                <a:ea typeface="+mj-ea"/>
              </a:rPr>
              <a:t>a</a:t>
            </a:r>
            <a:r>
              <a:rPr lang="zh-CN" altLang="en-US" sz="2600" b="1" dirty="0">
                <a:latin typeface="+mj-lt"/>
                <a:ea typeface="+mj-ea"/>
              </a:rPr>
              <a:t>，</a:t>
            </a:r>
            <a:r>
              <a:rPr lang="en-US" altLang="zh-CN" sz="2600" b="1" i="1" dirty="0">
                <a:latin typeface="+mj-lt"/>
                <a:ea typeface="+mj-ea"/>
              </a:rPr>
              <a:t>b</a:t>
            </a:r>
            <a:r>
              <a:rPr lang="en-US" altLang="zh-CN" sz="2600" b="1" dirty="0">
                <a:latin typeface="+mj-lt"/>
                <a:ea typeface="+mj-ea"/>
              </a:rPr>
              <a:t> </a:t>
            </a:r>
            <a:r>
              <a:rPr lang="zh-CN" altLang="en-US" sz="2600" b="1" dirty="0">
                <a:latin typeface="+mj-lt"/>
                <a:ea typeface="+mj-ea"/>
              </a:rPr>
              <a:t>都长；</a:t>
            </a:r>
            <a:endParaRPr lang="en-US" altLang="zh-CN" sz="2600" b="1" dirty="0">
              <a:latin typeface="+mj-lt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en-US" altLang="zh-CN" sz="2600" b="1" dirty="0">
                <a:latin typeface="+mj-lt"/>
                <a:ea typeface="+mj-ea"/>
              </a:rPr>
              <a:t>(3) </a:t>
            </a:r>
            <a:r>
              <a:rPr lang="en-US" altLang="zh-CN" sz="2600" b="1" i="1" dirty="0">
                <a:latin typeface="+mj-lt"/>
                <a:ea typeface="+mj-ea"/>
              </a:rPr>
              <a:t>x</a:t>
            </a:r>
            <a:r>
              <a:rPr lang="en-US" altLang="zh-CN" sz="2600" b="1" dirty="0">
                <a:latin typeface="+mj-lt"/>
                <a:ea typeface="+mj-ea"/>
              </a:rPr>
              <a:t> </a:t>
            </a:r>
            <a:r>
              <a:rPr lang="zh-CN" altLang="en-US" sz="2600" b="1" dirty="0">
                <a:latin typeface="+mj-lt"/>
                <a:ea typeface="+mj-ea"/>
              </a:rPr>
              <a:t>与 </a:t>
            </a:r>
            <a:r>
              <a:rPr lang="en-US" altLang="zh-CN" sz="2600" b="1" dirty="0">
                <a:latin typeface="+mj-lt"/>
                <a:ea typeface="+mj-ea"/>
              </a:rPr>
              <a:t>17 </a:t>
            </a:r>
            <a:r>
              <a:rPr lang="zh-CN" altLang="en-US" sz="2600" b="1" dirty="0">
                <a:latin typeface="+mj-lt"/>
                <a:ea typeface="+mj-ea"/>
              </a:rPr>
              <a:t>的和比 </a:t>
            </a:r>
            <a:r>
              <a:rPr lang="en-US" altLang="zh-CN" sz="2600" b="1" i="1" dirty="0">
                <a:latin typeface="+mj-lt"/>
                <a:ea typeface="+mj-ea"/>
              </a:rPr>
              <a:t>x</a:t>
            </a:r>
            <a:r>
              <a:rPr lang="en-US" altLang="zh-CN" sz="2600" b="1" dirty="0">
                <a:latin typeface="+mj-lt"/>
                <a:ea typeface="+mj-ea"/>
              </a:rPr>
              <a:t> </a:t>
            </a:r>
            <a:r>
              <a:rPr lang="zh-CN" altLang="en-US" sz="2600" b="1" dirty="0">
                <a:latin typeface="+mj-lt"/>
                <a:ea typeface="+mj-ea"/>
              </a:rPr>
              <a:t>的 </a:t>
            </a:r>
            <a:r>
              <a:rPr lang="en-US" altLang="zh-CN" sz="2600" b="1" dirty="0">
                <a:latin typeface="+mj-lt"/>
                <a:ea typeface="+mj-ea"/>
              </a:rPr>
              <a:t>5 </a:t>
            </a:r>
            <a:r>
              <a:rPr lang="zh-CN" altLang="en-US" sz="2600" b="1" dirty="0">
                <a:latin typeface="+mj-lt"/>
                <a:ea typeface="+mj-ea"/>
              </a:rPr>
              <a:t>倍小；</a:t>
            </a:r>
            <a:endParaRPr lang="en-US" altLang="zh-CN" sz="2600" b="1" dirty="0">
              <a:latin typeface="+mj-lt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en-US" altLang="zh-CN" sz="2600" b="1" dirty="0">
                <a:latin typeface="+mj-lt"/>
                <a:ea typeface="+mj-ea"/>
              </a:rPr>
              <a:t>(4)</a:t>
            </a:r>
            <a:r>
              <a:rPr lang="zh-CN" altLang="en-US" sz="2600" b="1" dirty="0">
                <a:latin typeface="+mj-lt"/>
                <a:ea typeface="+mj-ea"/>
              </a:rPr>
              <a:t>两数的平方和不小于这两数积的 </a:t>
            </a:r>
            <a:r>
              <a:rPr lang="en-US" altLang="zh-CN" sz="2600" b="1" dirty="0">
                <a:latin typeface="+mj-lt"/>
                <a:ea typeface="+mj-ea"/>
              </a:rPr>
              <a:t>2 </a:t>
            </a:r>
            <a:r>
              <a:rPr lang="zh-CN" altLang="en-US" sz="2600" b="1" dirty="0">
                <a:latin typeface="+mj-lt"/>
                <a:ea typeface="+mj-ea"/>
              </a:rPr>
              <a:t>倍。</a:t>
            </a:r>
            <a:endParaRPr lang="zh-CN" altLang="en-US" sz="2600" b="1" dirty="0">
              <a:latin typeface="+mj-lt"/>
              <a:ea typeface="+mj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75656" y="2916218"/>
            <a:ext cx="3147015" cy="19669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</a:rPr>
              <a:t>解：</a:t>
            </a:r>
            <a:r>
              <a:rPr lang="en-US" altLang="zh-CN" sz="2600" b="1" dirty="0">
                <a:solidFill>
                  <a:srgbClr val="FF0000"/>
                </a:solidFill>
              </a:rPr>
              <a:t>(1) </a:t>
            </a:r>
            <a:r>
              <a:rPr lang="en-US" altLang="zh-CN" sz="2600" b="1" i="1" dirty="0">
                <a:solidFill>
                  <a:srgbClr val="FF0000"/>
                </a:solidFill>
              </a:rPr>
              <a:t>a </a:t>
            </a:r>
            <a:r>
              <a:rPr lang="zh-CN" altLang="en-US" sz="2600" b="1" dirty="0">
                <a:solidFill>
                  <a:srgbClr val="FF0000"/>
                </a:solidFill>
              </a:rPr>
              <a:t>≥ </a:t>
            </a:r>
            <a:r>
              <a:rPr lang="en-US" altLang="zh-CN" sz="2600" b="1" dirty="0">
                <a:solidFill>
                  <a:srgbClr val="FF0000"/>
                </a:solidFill>
              </a:rPr>
              <a:t>0</a:t>
            </a:r>
            <a:r>
              <a:rPr lang="zh-CN" altLang="en-US" sz="2600" b="1" dirty="0">
                <a:solidFill>
                  <a:srgbClr val="FF0000"/>
                </a:solidFill>
              </a:rPr>
              <a:t>；</a:t>
            </a:r>
            <a:endParaRPr lang="en-US" altLang="zh-CN" sz="26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2600" b="1" dirty="0">
                <a:solidFill>
                  <a:srgbClr val="FF0000"/>
                </a:solidFill>
              </a:rPr>
              <a:t>(2) </a:t>
            </a:r>
            <a:r>
              <a:rPr lang="en-US" altLang="zh-CN" sz="2600" b="1" i="1" dirty="0">
                <a:solidFill>
                  <a:srgbClr val="FF0000"/>
                </a:solidFill>
              </a:rPr>
              <a:t>c</a:t>
            </a:r>
            <a:r>
              <a:rPr lang="en-US" altLang="zh-CN" sz="2600" b="1" dirty="0">
                <a:solidFill>
                  <a:srgbClr val="FF0000"/>
                </a:solidFill>
              </a:rPr>
              <a:t> </a:t>
            </a:r>
            <a:r>
              <a:rPr lang="zh-CN" altLang="en-US" sz="2600" b="1" dirty="0">
                <a:solidFill>
                  <a:srgbClr val="FF0000"/>
                </a:solidFill>
              </a:rPr>
              <a:t>＞ </a:t>
            </a:r>
            <a:r>
              <a:rPr lang="en-US" altLang="zh-CN" sz="2600" b="1" i="1" dirty="0">
                <a:solidFill>
                  <a:srgbClr val="FF0000"/>
                </a:solidFill>
              </a:rPr>
              <a:t>a</a:t>
            </a:r>
            <a:r>
              <a:rPr lang="zh-CN" altLang="en-US" sz="2600" b="1" dirty="0">
                <a:solidFill>
                  <a:srgbClr val="FF0000"/>
                </a:solidFill>
              </a:rPr>
              <a:t>，</a:t>
            </a:r>
            <a:r>
              <a:rPr lang="en-US" altLang="zh-CN" sz="2600" b="1" i="1" dirty="0">
                <a:solidFill>
                  <a:srgbClr val="FF0000"/>
                </a:solidFill>
              </a:rPr>
              <a:t>c</a:t>
            </a:r>
            <a:r>
              <a:rPr lang="en-US" altLang="zh-CN" sz="2600" b="1" dirty="0">
                <a:solidFill>
                  <a:srgbClr val="FF0000"/>
                </a:solidFill>
              </a:rPr>
              <a:t> </a:t>
            </a:r>
            <a:r>
              <a:rPr lang="zh-CN" altLang="en-US" sz="2600" b="1" dirty="0">
                <a:solidFill>
                  <a:srgbClr val="FF0000"/>
                </a:solidFill>
              </a:rPr>
              <a:t>＞ </a:t>
            </a:r>
            <a:r>
              <a:rPr lang="en-US" altLang="zh-CN" sz="2600" b="1" i="1" dirty="0">
                <a:solidFill>
                  <a:srgbClr val="FF0000"/>
                </a:solidFill>
              </a:rPr>
              <a:t>b</a:t>
            </a:r>
            <a:r>
              <a:rPr lang="zh-CN" altLang="en-US" sz="2600" b="1" dirty="0">
                <a:solidFill>
                  <a:srgbClr val="FF0000"/>
                </a:solidFill>
              </a:rPr>
              <a:t>；</a:t>
            </a:r>
            <a:endParaRPr lang="en-US" altLang="zh-CN" sz="26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2600" b="1" dirty="0">
                <a:solidFill>
                  <a:srgbClr val="FF0000"/>
                </a:solidFill>
              </a:rPr>
              <a:t>(3) </a:t>
            </a:r>
            <a:r>
              <a:rPr lang="en-US" altLang="zh-CN" sz="2600" b="1" i="1" dirty="0">
                <a:solidFill>
                  <a:srgbClr val="FF0000"/>
                </a:solidFill>
              </a:rPr>
              <a:t>x</a:t>
            </a:r>
            <a:r>
              <a:rPr lang="en-US" altLang="zh-CN" sz="2600" b="1" dirty="0">
                <a:solidFill>
                  <a:srgbClr val="FF0000"/>
                </a:solidFill>
              </a:rPr>
              <a:t> + 17</a:t>
            </a:r>
            <a:r>
              <a:rPr lang="zh-CN" altLang="en-US" sz="2600" b="1" dirty="0">
                <a:solidFill>
                  <a:srgbClr val="FF0000"/>
                </a:solidFill>
              </a:rPr>
              <a:t>＜ </a:t>
            </a:r>
            <a:r>
              <a:rPr lang="en-US" altLang="zh-CN" sz="2600" b="1" dirty="0">
                <a:solidFill>
                  <a:srgbClr val="FF0000"/>
                </a:solidFill>
              </a:rPr>
              <a:t>5</a:t>
            </a:r>
            <a:r>
              <a:rPr lang="en-US" altLang="zh-CN" sz="2600" b="1" i="1" dirty="0">
                <a:solidFill>
                  <a:srgbClr val="FF0000"/>
                </a:solidFill>
              </a:rPr>
              <a:t>x</a:t>
            </a:r>
            <a:r>
              <a:rPr lang="zh-CN" altLang="en-US" sz="2600" b="1" dirty="0">
                <a:solidFill>
                  <a:srgbClr val="FF0000"/>
                </a:solidFill>
              </a:rPr>
              <a:t>；</a:t>
            </a:r>
            <a:endParaRPr lang="en-US" altLang="zh-CN" sz="26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2600" b="1" dirty="0">
                <a:solidFill>
                  <a:srgbClr val="FF0000"/>
                </a:solidFill>
              </a:rPr>
              <a:t>(4) </a:t>
            </a:r>
            <a:r>
              <a:rPr lang="en-US" altLang="zh-CN" sz="2600" b="1" i="1" dirty="0">
                <a:solidFill>
                  <a:srgbClr val="FF0000"/>
                </a:solidFill>
              </a:rPr>
              <a:t>m</a:t>
            </a:r>
            <a:r>
              <a:rPr lang="en-US" altLang="zh-CN" sz="2600" b="1" baseline="30000" dirty="0">
                <a:solidFill>
                  <a:srgbClr val="FF0000"/>
                </a:solidFill>
              </a:rPr>
              <a:t>2</a:t>
            </a:r>
            <a:r>
              <a:rPr lang="en-US" altLang="zh-CN" sz="2600" b="1" dirty="0">
                <a:solidFill>
                  <a:srgbClr val="FF0000"/>
                </a:solidFill>
              </a:rPr>
              <a:t> + </a:t>
            </a:r>
            <a:r>
              <a:rPr lang="en-US" altLang="zh-CN" sz="2600" b="1" i="1" dirty="0">
                <a:solidFill>
                  <a:srgbClr val="FF0000"/>
                </a:solidFill>
              </a:rPr>
              <a:t>n</a:t>
            </a:r>
            <a:r>
              <a:rPr lang="en-US" altLang="zh-CN" sz="2600" b="1" baseline="30000" dirty="0">
                <a:solidFill>
                  <a:srgbClr val="FF0000"/>
                </a:solidFill>
              </a:rPr>
              <a:t>2</a:t>
            </a:r>
            <a:r>
              <a:rPr lang="en-US" altLang="zh-CN" sz="2600" b="1" dirty="0">
                <a:solidFill>
                  <a:srgbClr val="FF0000"/>
                </a:solidFill>
              </a:rPr>
              <a:t> </a:t>
            </a:r>
            <a:r>
              <a:rPr lang="zh-CN" altLang="en-US" sz="2600" b="1" dirty="0">
                <a:solidFill>
                  <a:srgbClr val="FF0000"/>
                </a:solidFill>
              </a:rPr>
              <a:t>＞ </a:t>
            </a:r>
            <a:r>
              <a:rPr lang="en-US" altLang="zh-CN" sz="2600" b="1" dirty="0">
                <a:solidFill>
                  <a:srgbClr val="FF0000"/>
                </a:solidFill>
              </a:rPr>
              <a:t>2</a:t>
            </a:r>
            <a:r>
              <a:rPr lang="en-US" altLang="zh-CN" sz="2600" b="1" i="1" dirty="0">
                <a:solidFill>
                  <a:srgbClr val="FF0000"/>
                </a:solidFill>
              </a:rPr>
              <a:t>mn</a:t>
            </a:r>
            <a:r>
              <a:rPr lang="zh-CN" altLang="en-US" sz="2600" b="1" dirty="0">
                <a:solidFill>
                  <a:srgbClr val="FF0000"/>
                </a:solidFill>
              </a:rPr>
              <a:t>。</a:t>
            </a:r>
            <a:endParaRPr lang="zh-CN" altLang="en-US" sz="2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 rot="2181050">
            <a:off x="201564" y="224263"/>
            <a:ext cx="497939" cy="480855"/>
            <a:chOff x="1935287" y="2046176"/>
            <a:chExt cx="836513" cy="807813"/>
          </a:xfrm>
        </p:grpSpPr>
        <p:sp>
          <p:nvSpPr>
            <p:cNvPr id="10" name="矩形 9"/>
            <p:cNvSpPr/>
            <p:nvPr/>
          </p:nvSpPr>
          <p:spPr>
            <a:xfrm rot="16200000">
              <a:off x="2676139" y="2171589"/>
              <a:ext cx="127547" cy="6377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 rot="18900000">
              <a:off x="1935287" y="2046176"/>
              <a:ext cx="710318" cy="807813"/>
              <a:chOff x="1935287" y="2046176"/>
              <a:chExt cx="710318" cy="807813"/>
            </a:xfrm>
          </p:grpSpPr>
          <p:sp>
            <p:nvSpPr>
              <p:cNvPr id="12" name="矩形 11"/>
              <p:cNvSpPr/>
              <p:nvPr/>
            </p:nvSpPr>
            <p:spPr>
              <a:xfrm rot="18900000">
                <a:off x="1935287" y="2156715"/>
                <a:ext cx="324208" cy="3242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 rot="18900000">
                <a:off x="2363248" y="2361675"/>
                <a:ext cx="268739" cy="26873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 rot="18900000">
                <a:off x="2273470" y="2294141"/>
                <a:ext cx="167263" cy="16726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 rot="18900000">
                <a:off x="2147249" y="2323299"/>
                <a:ext cx="289856" cy="289856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 rot="18900000">
                <a:off x="2124819" y="2380998"/>
                <a:ext cx="174458" cy="174458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 rot="18900000">
                <a:off x="2272921" y="2046176"/>
                <a:ext cx="372684" cy="372684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 rot="18900000">
                <a:off x="2233710" y="2575444"/>
                <a:ext cx="278545" cy="27854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学习目标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89481" y="1063132"/>
            <a:ext cx="7754856" cy="3017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了解不等式的概念，认识不等号的含义。</a:t>
            </a:r>
            <a:endParaRPr lang="en-US" altLang="zh-CN" sz="26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学会并准确运用不等式表示数量关系，体会不等式是刻画量与量之间关系的重要模型之一。</a:t>
            </a:r>
            <a:endParaRPr lang="en-US" altLang="zh-CN" sz="26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经历由具体实例建立不等式模型的过程，进一步发展符号感与将实际问题数学化的能力。</a:t>
            </a:r>
            <a:endParaRPr lang="zh-CN" altLang="en-US" sz="26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5868144" y="120858"/>
            <a:ext cx="3093085" cy="34233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1400" b="1" dirty="0">
                <a:solidFill>
                  <a:srgbClr val="001C8B"/>
                </a:solidFill>
                <a:latin typeface="+mn-lt"/>
                <a:ea typeface="+mj-ea"/>
                <a:sym typeface="+mn-ea"/>
              </a:rPr>
              <a:t>【</a:t>
            </a:r>
            <a:r>
              <a:rPr lang="zh-CN" altLang="en-US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教材</a:t>
            </a:r>
            <a:r>
              <a:rPr lang="en-US" alt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P56 </a:t>
            </a:r>
            <a:r>
              <a:rPr 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随堂练习</a:t>
            </a:r>
            <a:r>
              <a:rPr lang="en-US" alt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 </a:t>
            </a:r>
            <a:r>
              <a:rPr lang="zh-CN" altLang="en-US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第</a:t>
            </a:r>
            <a:r>
              <a:rPr lang="en-US" alt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2</a:t>
            </a:r>
            <a:r>
              <a:rPr lang="zh-CN" altLang="en-US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题</a:t>
            </a:r>
            <a:r>
              <a:rPr lang="en-US" altLang="zh-CN" sz="1400" b="1" dirty="0">
                <a:solidFill>
                  <a:srgbClr val="001C8B"/>
                </a:solidFill>
                <a:latin typeface="+mn-lt"/>
                <a:ea typeface="+mj-ea"/>
                <a:sym typeface="+mn-ea"/>
              </a:rPr>
              <a:t>】</a:t>
            </a:r>
            <a:endParaRPr lang="en-US" altLang="zh-CN" sz="1400" b="1" dirty="0">
              <a:solidFill>
                <a:srgbClr val="001C8B"/>
              </a:solidFill>
              <a:latin typeface="+mn-lt"/>
              <a:ea typeface="+mj-ea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39552" y="617969"/>
            <a:ext cx="7956884" cy="2447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600" b="1" dirty="0">
                <a:latin typeface="+mj-lt"/>
                <a:ea typeface="+mj-ea"/>
              </a:rPr>
              <a:t>4.</a:t>
            </a:r>
            <a:r>
              <a:rPr lang="zh-CN" altLang="en-US" sz="2600" b="1" dirty="0">
                <a:ea typeface="黑体" panose="02010609060101010101" pitchFamily="49" charset="-122"/>
              </a:rPr>
              <a:t>根据下列信息，写出有关不等式：</a:t>
            </a:r>
            <a:r>
              <a:rPr lang="en-US" altLang="zh-CN" sz="2600" b="1" dirty="0">
                <a:ea typeface="黑体" panose="02010609060101010101" pitchFamily="49" charset="-122"/>
              </a:rPr>
              <a:t>2021 </a:t>
            </a:r>
            <a:r>
              <a:rPr lang="zh-CN" altLang="en-US" sz="2600" b="1" dirty="0">
                <a:ea typeface="黑体" panose="02010609060101010101" pitchFamily="49" charset="-122"/>
              </a:rPr>
              <a:t>年，我国自主研制的“海斗一号”全海深自主遥控潜水器打破了多项无人潜水器的世界纪录，包括最大下潜深度达到 </a:t>
            </a:r>
            <a:r>
              <a:rPr lang="en-US" altLang="zh-CN" sz="2600" b="1" dirty="0">
                <a:ea typeface="黑体" panose="02010609060101010101" pitchFamily="49" charset="-122"/>
              </a:rPr>
              <a:t>10908 m</a:t>
            </a:r>
            <a:r>
              <a:rPr lang="zh-CN" altLang="en-US" sz="2600" b="1" dirty="0">
                <a:ea typeface="黑体" panose="02010609060101010101" pitchFamily="49" charset="-122"/>
              </a:rPr>
              <a:t>，海底连续作业时间超过 </a:t>
            </a:r>
            <a:r>
              <a:rPr lang="en-US" altLang="zh-CN" sz="2600" b="1" dirty="0">
                <a:ea typeface="黑体" panose="02010609060101010101" pitchFamily="49" charset="-122"/>
              </a:rPr>
              <a:t>8 h</a:t>
            </a:r>
            <a:r>
              <a:rPr lang="zh-CN" altLang="en-US" sz="2600" b="1" dirty="0">
                <a:ea typeface="黑体" panose="02010609060101010101" pitchFamily="49" charset="-122"/>
              </a:rPr>
              <a:t>，近海底航行距离超过 </a:t>
            </a:r>
            <a:r>
              <a:rPr lang="en-US" altLang="zh-CN" sz="2600" b="1" dirty="0">
                <a:ea typeface="黑体" panose="02010609060101010101" pitchFamily="49" charset="-122"/>
              </a:rPr>
              <a:t>14 km</a:t>
            </a:r>
            <a:r>
              <a:rPr lang="zh-CN" altLang="en-US" sz="2600" b="1" dirty="0">
                <a:ea typeface="黑体" panose="02010609060101010101" pitchFamily="49" charset="-122"/>
              </a:rPr>
              <a:t>。</a:t>
            </a:r>
            <a:endParaRPr lang="zh-CN" altLang="en-US" sz="2600" b="1" dirty="0">
              <a:ea typeface="黑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387168" y="3065049"/>
            <a:ext cx="5958205" cy="15297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</a:rPr>
              <a:t>解：设下潜深度为 </a:t>
            </a:r>
            <a:r>
              <a:rPr lang="en-US" altLang="zh-CN" sz="2600" b="1" i="1" dirty="0">
                <a:solidFill>
                  <a:srgbClr val="FF0000"/>
                </a:solidFill>
              </a:rPr>
              <a:t>h </a:t>
            </a:r>
            <a:r>
              <a:rPr lang="en-US" altLang="zh-CN" sz="2600" b="1" dirty="0">
                <a:solidFill>
                  <a:srgbClr val="FF0000"/>
                </a:solidFill>
              </a:rPr>
              <a:t>m</a:t>
            </a:r>
            <a:r>
              <a:rPr lang="zh-CN" altLang="en-US" sz="2600" b="1" dirty="0">
                <a:solidFill>
                  <a:srgbClr val="FF0000"/>
                </a:solidFill>
              </a:rPr>
              <a:t>，则 </a:t>
            </a:r>
            <a:r>
              <a:rPr lang="en-US" altLang="zh-CN" sz="2600" b="1" i="1" dirty="0">
                <a:solidFill>
                  <a:srgbClr val="FF0000"/>
                </a:solidFill>
              </a:rPr>
              <a:t>h </a:t>
            </a:r>
            <a:r>
              <a:rPr lang="en-US" altLang="zh-CN" sz="2600" b="1" dirty="0">
                <a:solidFill>
                  <a:srgbClr val="FF0000"/>
                </a:solidFill>
              </a:rPr>
              <a:t>≤</a:t>
            </a:r>
            <a:r>
              <a:rPr lang="zh-CN" altLang="en-US" sz="2600" b="1" dirty="0">
                <a:solidFill>
                  <a:srgbClr val="FF0000"/>
                </a:solidFill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</a:rPr>
              <a:t>10908</a:t>
            </a:r>
            <a:r>
              <a:rPr lang="zh-CN" altLang="en-US" sz="2600" b="1" dirty="0">
                <a:solidFill>
                  <a:srgbClr val="FF0000"/>
                </a:solidFill>
              </a:rPr>
              <a:t>；</a:t>
            </a:r>
            <a:endParaRPr lang="en-US" altLang="zh-CN" sz="26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</a:rPr>
              <a:t>设海底连续作业时间为 </a:t>
            </a:r>
            <a:r>
              <a:rPr lang="en-US" altLang="zh-CN" sz="2600" b="1" i="1" dirty="0">
                <a:solidFill>
                  <a:srgbClr val="FF0000"/>
                </a:solidFill>
              </a:rPr>
              <a:t>t </a:t>
            </a:r>
            <a:r>
              <a:rPr lang="en-US" altLang="zh-CN" sz="2600" b="1" dirty="0">
                <a:solidFill>
                  <a:srgbClr val="FF0000"/>
                </a:solidFill>
              </a:rPr>
              <a:t>h</a:t>
            </a:r>
            <a:r>
              <a:rPr lang="zh-CN" altLang="en-US" sz="2600" b="1" dirty="0">
                <a:solidFill>
                  <a:srgbClr val="FF0000"/>
                </a:solidFill>
              </a:rPr>
              <a:t>，则 </a:t>
            </a:r>
            <a:r>
              <a:rPr lang="en-US" altLang="zh-CN" sz="2600" b="1" i="1" dirty="0">
                <a:solidFill>
                  <a:srgbClr val="FF0000"/>
                </a:solidFill>
              </a:rPr>
              <a:t>t </a:t>
            </a:r>
            <a:r>
              <a:rPr lang="zh-CN" altLang="en-US" sz="2600" b="1" dirty="0">
                <a:solidFill>
                  <a:srgbClr val="FF0000"/>
                </a:solidFill>
              </a:rPr>
              <a:t>＞ </a:t>
            </a:r>
            <a:r>
              <a:rPr lang="en-US" altLang="zh-CN" sz="2600" b="1" dirty="0">
                <a:solidFill>
                  <a:srgbClr val="FF0000"/>
                </a:solidFill>
              </a:rPr>
              <a:t>8</a:t>
            </a:r>
            <a:r>
              <a:rPr lang="zh-CN" altLang="en-US" sz="2600" b="1" dirty="0">
                <a:solidFill>
                  <a:srgbClr val="FF0000"/>
                </a:solidFill>
              </a:rPr>
              <a:t>；</a:t>
            </a:r>
            <a:endParaRPr lang="en-US" altLang="zh-CN" sz="26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</a:rPr>
              <a:t>设近海底航行距离为 </a:t>
            </a:r>
            <a:r>
              <a:rPr lang="en-US" altLang="zh-CN" sz="2600" b="1" i="1" dirty="0">
                <a:solidFill>
                  <a:srgbClr val="FF0000"/>
                </a:solidFill>
              </a:rPr>
              <a:t>s </a:t>
            </a:r>
            <a:r>
              <a:rPr lang="en-US" altLang="zh-CN" sz="2600" b="1" dirty="0">
                <a:solidFill>
                  <a:srgbClr val="FF0000"/>
                </a:solidFill>
              </a:rPr>
              <a:t>km</a:t>
            </a:r>
            <a:r>
              <a:rPr lang="zh-CN" altLang="en-US" sz="2600" b="1" dirty="0">
                <a:solidFill>
                  <a:srgbClr val="FF0000"/>
                </a:solidFill>
              </a:rPr>
              <a:t>，则 </a:t>
            </a:r>
            <a:r>
              <a:rPr lang="en-US" altLang="zh-CN" sz="2600" b="1" i="1" dirty="0">
                <a:solidFill>
                  <a:srgbClr val="FF0000"/>
                </a:solidFill>
              </a:rPr>
              <a:t>s </a:t>
            </a:r>
            <a:r>
              <a:rPr lang="zh-CN" altLang="en-US" sz="2600" b="1" dirty="0">
                <a:solidFill>
                  <a:srgbClr val="FF0000"/>
                </a:solidFill>
              </a:rPr>
              <a:t>＞ </a:t>
            </a:r>
            <a:r>
              <a:rPr lang="en-US" altLang="zh-CN" sz="2600" b="1" dirty="0">
                <a:solidFill>
                  <a:srgbClr val="FF0000"/>
                </a:solidFill>
              </a:rPr>
              <a:t>14</a:t>
            </a:r>
            <a:r>
              <a:rPr lang="zh-CN" altLang="en-US" sz="2600" b="1" dirty="0">
                <a:solidFill>
                  <a:srgbClr val="FF0000"/>
                </a:solidFill>
              </a:rPr>
              <a:t>。</a:t>
            </a:r>
            <a:endParaRPr lang="zh-CN" altLang="en-US" sz="2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课堂小结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2" name="TextBox 9"/>
          <p:cNvSpPr txBox="1">
            <a:spLocks noChangeArrowheads="1"/>
          </p:cNvSpPr>
          <p:nvPr/>
        </p:nvSpPr>
        <p:spPr bwMode="auto">
          <a:xfrm>
            <a:off x="532499" y="2316986"/>
            <a:ext cx="1223963" cy="461665"/>
          </a:xfrm>
          <a:prstGeom prst="rect">
            <a:avLst/>
          </a:prstGeom>
          <a:noFill/>
          <a:ln w="25400">
            <a:solidFill>
              <a:schemeClr val="accent6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不等式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6" name="左大括号 25"/>
          <p:cNvSpPr/>
          <p:nvPr/>
        </p:nvSpPr>
        <p:spPr bwMode="auto">
          <a:xfrm>
            <a:off x="1872332" y="1467164"/>
            <a:ext cx="260779" cy="2161311"/>
          </a:xfrm>
          <a:prstGeom prst="leftBrace">
            <a:avLst>
              <a:gd name="adj1" fmla="val 6722"/>
              <a:gd name="adj2" fmla="val 50000"/>
            </a:avLst>
          </a:prstGeom>
          <a:noFill/>
          <a:ln w="25400">
            <a:solidFill>
              <a:schemeClr val="tx1">
                <a:alpha val="61176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7" name="Text Box 3"/>
          <p:cNvSpPr txBox="1">
            <a:spLocks noChangeArrowheads="1"/>
          </p:cNvSpPr>
          <p:nvPr/>
        </p:nvSpPr>
        <p:spPr bwMode="auto">
          <a:xfrm>
            <a:off x="2138717" y="1236331"/>
            <a:ext cx="830213" cy="461665"/>
          </a:xfrm>
          <a:prstGeom prst="rect">
            <a:avLst/>
          </a:prstGeom>
          <a:noFill/>
          <a:ln w="25400" cap="sq">
            <a:solidFill>
              <a:schemeClr val="accent6"/>
            </a:solidFill>
            <a:prstDash val="sys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概念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3707904" y="998989"/>
            <a:ext cx="4620516" cy="936347"/>
          </a:xfrm>
          <a:prstGeom prst="rect">
            <a:avLst/>
          </a:prstGeom>
          <a:noFill/>
          <a:ln w="25400">
            <a:solidFill>
              <a:schemeClr val="tx1">
                <a:lumMod val="50000"/>
                <a:lumOff val="50000"/>
                <a:alpha val="69019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ctr" hangingPunct="0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用符号“＜”（或“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≤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”），“＞”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（或“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≥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”）连接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的式子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9" name="Text Box 3"/>
          <p:cNvSpPr txBox="1">
            <a:spLocks noChangeArrowheads="1"/>
          </p:cNvSpPr>
          <p:nvPr/>
        </p:nvSpPr>
        <p:spPr bwMode="auto">
          <a:xfrm>
            <a:off x="2276589" y="3394944"/>
            <a:ext cx="1525103" cy="461665"/>
          </a:xfrm>
          <a:prstGeom prst="rect">
            <a:avLst/>
          </a:prstGeom>
          <a:noFill/>
          <a:ln w="25400" cap="sq">
            <a:solidFill>
              <a:schemeClr val="accent6"/>
            </a:solidFill>
            <a:prstDash val="sys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列不等式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4533280" y="2975240"/>
            <a:ext cx="2736378" cy="1421928"/>
          </a:xfrm>
          <a:prstGeom prst="rect">
            <a:avLst/>
          </a:prstGeom>
          <a:noFill/>
          <a:ln w="25400">
            <a:solidFill>
              <a:schemeClr val="tx1">
                <a:lumMod val="50000"/>
                <a:lumOff val="50000"/>
                <a:alpha val="69019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1.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理解题意；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2.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找出数量关系；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3.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列出关系式。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1" name="右箭头 15"/>
          <p:cNvSpPr/>
          <p:nvPr/>
        </p:nvSpPr>
        <p:spPr bwMode="auto">
          <a:xfrm>
            <a:off x="3950693" y="3482108"/>
            <a:ext cx="360362" cy="287338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24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2" name="右箭头 17"/>
          <p:cNvSpPr/>
          <p:nvPr/>
        </p:nvSpPr>
        <p:spPr bwMode="auto">
          <a:xfrm>
            <a:off x="3212037" y="1323494"/>
            <a:ext cx="360362" cy="287338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24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布置作业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413471" y="1707654"/>
            <a:ext cx="5978525" cy="143192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</a:rPr>
              <a:t>1.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</a:rPr>
              <a:t>从教材习题中选取；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</a:rPr>
              <a:t>2.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</a:rPr>
              <a:t>完成练习册本课时的习题。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</a:lstStyle>
          <a:p>
            <a:r>
              <a:rPr lang="zh-CN" altLang="en-US" dirty="0"/>
              <a:t>情境导入</a:t>
            </a:r>
            <a:endParaRPr lang="zh-CN" altLang="en-US" dirty="0"/>
          </a:p>
        </p:txBody>
      </p:sp>
      <p:sp>
        <p:nvSpPr>
          <p:cNvPr id="34" name="文本框 33"/>
          <p:cNvSpPr txBox="1"/>
          <p:nvPr/>
        </p:nvSpPr>
        <p:spPr>
          <a:xfrm>
            <a:off x="510365" y="3162878"/>
            <a:ext cx="8074201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你是否想过这些生活场景与某种“</a:t>
            </a:r>
            <a:r>
              <a:rPr lang="zh-CN" altLang="en-US" sz="2800" b="1" dirty="0">
                <a:solidFill>
                  <a:srgbClr val="0066FF"/>
                </a:solidFill>
                <a:latin typeface="+mj-ea"/>
                <a:ea typeface="+mj-ea"/>
              </a:rPr>
              <a:t>不等关系</a:t>
            </a:r>
            <a:r>
              <a:rPr lang="zh-CN" altLang="en-US" sz="2800" b="1" dirty="0">
                <a:latin typeface="+mj-ea"/>
                <a:ea typeface="+mj-ea"/>
              </a:rPr>
              <a:t>”有关？</a:t>
            </a:r>
            <a:endParaRPr lang="zh-CN" altLang="en-US" sz="2800" b="1" dirty="0">
              <a:latin typeface="+mj-ea"/>
              <a:ea typeface="+mj-ea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510365" y="939426"/>
            <a:ext cx="2065506" cy="2002065"/>
            <a:chOff x="510365" y="939426"/>
            <a:chExt cx="2065506" cy="2002065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1" cstate="hqprint"/>
            <a:srcRect/>
            <a:stretch>
              <a:fillRect/>
            </a:stretch>
          </p:blipFill>
          <p:spPr bwMode="auto">
            <a:xfrm>
              <a:off x="510365" y="939426"/>
              <a:ext cx="2065506" cy="15518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3" name="文本框 32"/>
            <p:cNvSpPr txBox="1"/>
            <p:nvPr/>
          </p:nvSpPr>
          <p:spPr>
            <a:xfrm>
              <a:off x="992895" y="2479826"/>
              <a:ext cx="111280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跷跷板</a:t>
              </a:r>
              <a:endPara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2846247" y="939426"/>
            <a:ext cx="2974828" cy="2002065"/>
            <a:chOff x="2846247" y="939426"/>
            <a:chExt cx="2974828" cy="200206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 cstate="hqprint"/>
            <a:srcRect/>
            <a:stretch>
              <a:fillRect/>
            </a:stretch>
          </p:blipFill>
          <p:spPr>
            <a:xfrm>
              <a:off x="2846247" y="939426"/>
              <a:ext cx="2974828" cy="1540400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78398" y="2479826"/>
              <a:ext cx="14221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拔河比赛</a:t>
              </a:r>
              <a:endPara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156176" y="915566"/>
            <a:ext cx="2702188" cy="2025925"/>
            <a:chOff x="6156176" y="915566"/>
            <a:chExt cx="2702188" cy="2025925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 rotWithShape="1">
            <a:blip r:embed="rId3" cstate="hqprint"/>
            <a:srcRect/>
            <a:stretch>
              <a:fillRect/>
            </a:stretch>
          </p:blipFill>
          <p:spPr>
            <a:xfrm>
              <a:off x="6156176" y="915566"/>
              <a:ext cx="1323265" cy="1590633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 rotWithShape="1">
            <a:blip r:embed="rId4" cstate="print"/>
            <a:srcRect/>
            <a:stretch>
              <a:fillRect/>
            </a:stretch>
          </p:blipFill>
          <p:spPr>
            <a:xfrm>
              <a:off x="7711165" y="947198"/>
              <a:ext cx="1147199" cy="1542387"/>
            </a:xfrm>
            <a:prstGeom prst="rect">
              <a:avLst/>
            </a:prstGeom>
          </p:spPr>
        </p:pic>
        <p:sp>
          <p:nvSpPr>
            <p:cNvPr id="37" name="文本框 36"/>
            <p:cNvSpPr txBox="1"/>
            <p:nvPr/>
          </p:nvSpPr>
          <p:spPr>
            <a:xfrm>
              <a:off x="6487029" y="2479826"/>
              <a:ext cx="219643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汽车限速</a:t>
              </a:r>
              <a:r>
                <a:rPr lang="en-US" altLang="zh-CN" sz="2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/</a:t>
              </a:r>
              <a:r>
                <a:rPr lang="zh-CN" altLang="en-US" sz="2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限重</a:t>
              </a:r>
              <a:endPara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780357" y="3892096"/>
            <a:ext cx="7534215" cy="95313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思考：生活中的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这些不等关系怎样在数学上表示出来呢？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进行新课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95779" y="848429"/>
            <a:ext cx="3612125" cy="524520"/>
            <a:chOff x="107504" y="339502"/>
            <a:chExt cx="3612125" cy="524520"/>
          </a:xfrm>
        </p:grpSpPr>
        <p:grpSp>
          <p:nvGrpSpPr>
            <p:cNvPr id="37" name="组合 36"/>
            <p:cNvGrpSpPr/>
            <p:nvPr/>
          </p:nvGrpSpPr>
          <p:grpSpPr>
            <a:xfrm>
              <a:off x="107504" y="339502"/>
              <a:ext cx="3612125" cy="524520"/>
              <a:chOff x="1803191" y="1304280"/>
              <a:chExt cx="4310606" cy="524520"/>
            </a:xfrm>
          </p:grpSpPr>
          <p:sp>
            <p:nvSpPr>
              <p:cNvPr id="43" name="平行四边形 42"/>
              <p:cNvSpPr/>
              <p:nvPr/>
            </p:nvSpPr>
            <p:spPr>
              <a:xfrm>
                <a:off x="3238499" y="1585913"/>
                <a:ext cx="2875298" cy="212080"/>
              </a:xfrm>
              <a:prstGeom prst="parallelogram">
                <a:avLst>
                  <a:gd name="adj" fmla="val 4932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4" name="任意多边形: 形状 43"/>
              <p:cNvSpPr/>
              <p:nvPr/>
            </p:nvSpPr>
            <p:spPr>
              <a:xfrm>
                <a:off x="1962933" y="1343026"/>
                <a:ext cx="1751817" cy="485774"/>
              </a:xfrm>
              <a:custGeom>
                <a:avLst/>
                <a:gdLst>
                  <a:gd name="connsiteX0" fmla="*/ 0 w 2474914"/>
                  <a:gd name="connsiteY0" fmla="*/ 0 h 485774"/>
                  <a:gd name="connsiteX1" fmla="*/ 2474914 w 2474914"/>
                  <a:gd name="connsiteY1" fmla="*/ 0 h 485774"/>
                  <a:gd name="connsiteX2" fmla="*/ 2235311 w 2474914"/>
                  <a:gd name="connsiteY2" fmla="*/ 485774 h 485774"/>
                  <a:gd name="connsiteX3" fmla="*/ 0 w 2474914"/>
                  <a:gd name="connsiteY3" fmla="*/ 485774 h 485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74914" h="485774">
                    <a:moveTo>
                      <a:pt x="0" y="0"/>
                    </a:moveTo>
                    <a:lnTo>
                      <a:pt x="2474914" y="0"/>
                    </a:lnTo>
                    <a:lnTo>
                      <a:pt x="2235311" y="485774"/>
                    </a:lnTo>
                    <a:lnTo>
                      <a:pt x="0" y="485774"/>
                    </a:lnTo>
                    <a:close/>
                  </a:path>
                </a:pathLst>
              </a:custGeom>
              <a:solidFill>
                <a:srgbClr val="009C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文本框 50"/>
              <p:cNvSpPr txBox="1"/>
              <p:nvPr/>
            </p:nvSpPr>
            <p:spPr>
              <a:xfrm>
                <a:off x="1962933" y="1367135"/>
                <a:ext cx="175181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spc="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H" panose="00020600040101010101" pitchFamily="18" charset="-122"/>
                  </a:rPr>
                  <a:t>知识点</a:t>
                </a:r>
                <a:r>
                  <a:rPr lang="en-US" altLang="zh-CN" sz="2400" b="1" spc="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H" panose="00020600040101010101" pitchFamily="18" charset="-122"/>
                  </a:rPr>
                  <a:t>1</a:t>
                </a:r>
                <a:endParaRPr lang="zh-CN" altLang="en-US" sz="24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H" panose="00020600040101010101" pitchFamily="18" charset="-122"/>
                </a:endParaRPr>
              </a:p>
            </p:txBody>
          </p:sp>
          <p:sp>
            <p:nvSpPr>
              <p:cNvPr id="52" name="平行四边形 51"/>
              <p:cNvSpPr/>
              <p:nvPr/>
            </p:nvSpPr>
            <p:spPr>
              <a:xfrm>
                <a:off x="1803191" y="1304280"/>
                <a:ext cx="1979335" cy="485774"/>
              </a:xfrm>
              <a:prstGeom prst="parallelogram">
                <a:avLst>
                  <a:gd name="adj" fmla="val 49324"/>
                </a:avLst>
              </a:prstGeom>
              <a:noFill/>
              <a:ln w="6350">
                <a:gradFill flip="none" rotWithShape="1">
                  <a:gsLst>
                    <a:gs pos="70000">
                      <a:srgbClr val="009CE2">
                        <a:alpha val="0"/>
                      </a:srgbClr>
                    </a:gs>
                    <a:gs pos="100000">
                      <a:srgbClr val="009CE2">
                        <a:alpha val="70000"/>
                      </a:srgbClr>
                    </a:gs>
                  </a:gsLst>
                  <a:lin ang="189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1" name="文本框 40"/>
            <p:cNvSpPr txBox="1"/>
            <p:nvPr/>
          </p:nvSpPr>
          <p:spPr>
            <a:xfrm>
              <a:off x="1648905" y="379014"/>
              <a:ext cx="20409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latin typeface="+mj-ea"/>
                  <a:ea typeface="+mj-ea"/>
                </a:rPr>
                <a:t>不等式的概念</a:t>
              </a:r>
              <a:endParaRPr lang="zh-CN" altLang="en-US" sz="2400" b="1" dirty="0">
                <a:latin typeface="+mj-ea"/>
                <a:ea typeface="+mj-ea"/>
              </a:endParaRPr>
            </a:p>
          </p:txBody>
        </p:sp>
      </p:grpSp>
      <p:sp>
        <p:nvSpPr>
          <p:cNvPr id="53" name="文本框 52"/>
          <p:cNvSpPr txBox="1"/>
          <p:nvPr/>
        </p:nvSpPr>
        <p:spPr>
          <a:xfrm>
            <a:off x="803289" y="1624829"/>
            <a:ext cx="4968552" cy="9363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latin typeface="+mj-lt"/>
                <a:ea typeface="宋体" panose="02010600030101010101" pitchFamily="2" charset="-122"/>
              </a:rPr>
              <a:t>如图，用两根长度均为 </a:t>
            </a:r>
            <a:r>
              <a:rPr kumimoji="0" lang="en-US" altLang="zh-CN" sz="2400" b="1" i="1" kern="1200" cap="none" spc="0" normalizeH="0" baseline="0" noProof="0" dirty="0">
                <a:latin typeface="+mj-lt"/>
                <a:ea typeface="宋体" panose="02010600030101010101" pitchFamily="2" charset="-122"/>
              </a:rPr>
              <a:t>l </a:t>
            </a:r>
            <a:r>
              <a:rPr kumimoji="0" lang="en-US" altLang="zh-CN" sz="2400" b="1" kern="1200" cap="none" spc="0" normalizeH="0" baseline="0" noProof="0" dirty="0">
                <a:latin typeface="+mj-lt"/>
                <a:ea typeface="宋体" panose="02010600030101010101" pitchFamily="2" charset="-122"/>
              </a:rPr>
              <a:t>cm</a:t>
            </a:r>
            <a:r>
              <a:rPr kumimoji="0" lang="zh-CN" altLang="en-US" sz="2400" b="1" kern="1200" cap="none" spc="0" normalizeH="0" baseline="0" noProof="0" dirty="0">
                <a:latin typeface="+mj-lt"/>
                <a:ea typeface="宋体" panose="02010600030101010101" pitchFamily="2" charset="-122"/>
              </a:rPr>
              <a:t>的绳子分别围成一个正方形和一个圆。</a:t>
            </a:r>
            <a:endParaRPr kumimoji="0" lang="zh-CN" altLang="en-US" sz="2400" b="1" kern="1200" cap="none" spc="0" normalizeH="0" baseline="0" noProof="0" dirty="0">
              <a:latin typeface="+mj-lt"/>
              <a:ea typeface="宋体" panose="02010600030101010101" pitchFamily="2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5868144" y="1446697"/>
            <a:ext cx="1038849" cy="1040102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7329090" y="1295235"/>
            <a:ext cx="1343025" cy="1343025"/>
          </a:xfrm>
          <a:prstGeom prst="ellipse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611560" y="2799558"/>
            <a:ext cx="6295433" cy="9363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400" b="1" dirty="0">
                <a:latin typeface="+mj-lt"/>
                <a:ea typeface="+mj-ea"/>
              </a:rPr>
              <a:t> （</a:t>
            </a:r>
            <a:r>
              <a:rPr lang="en-US" altLang="zh-CN" sz="2400" b="1" dirty="0">
                <a:latin typeface="+mj-lt"/>
                <a:ea typeface="+mj-ea"/>
              </a:rPr>
              <a:t>1</a:t>
            </a:r>
            <a:r>
              <a:rPr lang="zh-CN" altLang="en-US" sz="2400" b="1" dirty="0">
                <a:latin typeface="+mj-lt"/>
                <a:ea typeface="+mj-ea"/>
              </a:rPr>
              <a:t>）如果要使正方形的面积</a:t>
            </a:r>
            <a:r>
              <a:rPr lang="zh-CN" altLang="en-US" sz="2400" b="1" dirty="0">
                <a:solidFill>
                  <a:srgbClr val="0066FF"/>
                </a:solidFill>
                <a:latin typeface="+mj-lt"/>
                <a:ea typeface="+mj-ea"/>
              </a:rPr>
              <a:t>不大于</a:t>
            </a:r>
            <a:r>
              <a:rPr lang="en-US" altLang="zh-CN" sz="2400" b="1" dirty="0">
                <a:latin typeface="+mj-lt"/>
                <a:ea typeface="+mj-ea"/>
              </a:rPr>
              <a:t>25 cm</a:t>
            </a:r>
            <a:r>
              <a:rPr lang="en-US" altLang="zh-CN" sz="2400" b="1" baseline="30000" dirty="0">
                <a:latin typeface="+mj-lt"/>
                <a:ea typeface="+mj-ea"/>
              </a:rPr>
              <a:t>2</a:t>
            </a:r>
            <a:r>
              <a:rPr lang="zh-CN" altLang="en-US" sz="2400" b="1" dirty="0">
                <a:latin typeface="+mj-lt"/>
                <a:ea typeface="+mj-ea"/>
              </a:rPr>
              <a:t>，那么绳长 </a:t>
            </a:r>
            <a:r>
              <a:rPr lang="en-US" altLang="zh-CN" sz="2400" b="1" i="1" dirty="0">
                <a:latin typeface="+mj-lt"/>
                <a:ea typeface="+mj-ea"/>
              </a:rPr>
              <a:t>l </a:t>
            </a:r>
            <a:r>
              <a:rPr lang="zh-CN" altLang="en-US" sz="2400" b="1" dirty="0">
                <a:latin typeface="+mj-lt"/>
                <a:ea typeface="+mj-ea"/>
              </a:rPr>
              <a:t>应满足怎样的关系式？</a:t>
            </a:r>
            <a:endParaRPr kumimoji="0" lang="zh-CN" altLang="en-US" sz="2400" b="1" kern="1200" cap="none" spc="0" normalizeH="0" baseline="0" noProof="0" dirty="0">
              <a:latin typeface="+mj-lt"/>
              <a:ea typeface="+mj-ea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6595343" y="2799736"/>
          <a:ext cx="1574640" cy="10411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3" name="Equation" r:id="rId1" imgW="1574800" imgH="1041400" progId="Equation.DSMT4">
                  <p:embed/>
                </p:oleObj>
              </mc:Choice>
              <mc:Fallback>
                <p:oleObj name="Equation" r:id="rId1" imgW="1574800" imgH="1041400" progId="Equation.DSMT4">
                  <p:embed/>
                  <p:pic>
                    <p:nvPicPr>
                      <p:cNvPr id="0" name="图片 10242"/>
                      <p:cNvPicPr/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>
                      <a:xfrm>
                        <a:off x="6595343" y="2799736"/>
                        <a:ext cx="1574640" cy="104112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" name="文本框 60"/>
          <p:cNvSpPr txBox="1"/>
          <p:nvPr/>
        </p:nvSpPr>
        <p:spPr>
          <a:xfrm>
            <a:off x="611560" y="3913408"/>
            <a:ext cx="5904656" cy="9363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400" b="1" dirty="0">
                <a:latin typeface="+mj-lt"/>
                <a:ea typeface="+mj-ea"/>
              </a:rPr>
              <a:t> （</a:t>
            </a:r>
            <a:r>
              <a:rPr lang="en-US" altLang="zh-CN" sz="2400" b="1" dirty="0">
                <a:latin typeface="+mj-lt"/>
                <a:ea typeface="+mj-ea"/>
              </a:rPr>
              <a:t>2</a:t>
            </a:r>
            <a:r>
              <a:rPr lang="zh-CN" altLang="en-US" sz="2400" b="1" dirty="0">
                <a:latin typeface="+mj-lt"/>
                <a:ea typeface="+mj-ea"/>
              </a:rPr>
              <a:t>）如果要使圆的面积</a:t>
            </a:r>
            <a:r>
              <a:rPr lang="zh-CN" altLang="en-US" sz="2400" b="1" dirty="0">
                <a:solidFill>
                  <a:srgbClr val="0066FF"/>
                </a:solidFill>
                <a:latin typeface="+mj-lt"/>
                <a:ea typeface="+mj-ea"/>
              </a:rPr>
              <a:t>不小于</a:t>
            </a:r>
            <a:r>
              <a:rPr lang="en-US" altLang="zh-CN" sz="2400" b="1" dirty="0">
                <a:latin typeface="+mj-lt"/>
                <a:ea typeface="+mj-ea"/>
              </a:rPr>
              <a:t>100 cm</a:t>
            </a:r>
            <a:r>
              <a:rPr lang="en-US" altLang="zh-CN" sz="2400" b="1" baseline="30000" dirty="0">
                <a:latin typeface="+mj-lt"/>
                <a:ea typeface="+mj-ea"/>
              </a:rPr>
              <a:t>2</a:t>
            </a:r>
            <a:r>
              <a:rPr lang="zh-CN" altLang="en-US" sz="2400" b="1" dirty="0">
                <a:latin typeface="+mj-lt"/>
                <a:ea typeface="+mj-ea"/>
              </a:rPr>
              <a:t>，那么绳长 </a:t>
            </a:r>
            <a:r>
              <a:rPr lang="en-US" altLang="zh-CN" sz="2400" b="1" i="1" dirty="0">
                <a:latin typeface="+mj-lt"/>
                <a:ea typeface="+mj-ea"/>
              </a:rPr>
              <a:t>l </a:t>
            </a:r>
            <a:r>
              <a:rPr lang="zh-CN" altLang="en-US" sz="2400" b="1" dirty="0">
                <a:latin typeface="+mj-lt"/>
                <a:ea typeface="+mj-ea"/>
              </a:rPr>
              <a:t>应满足怎样的关系式？</a:t>
            </a:r>
            <a:endParaRPr kumimoji="0" lang="zh-CN" altLang="en-US" sz="2400" b="1" kern="1200" cap="none" spc="0" normalizeH="0" baseline="0" noProof="0" dirty="0">
              <a:latin typeface="+mj-lt"/>
              <a:ea typeface="+mj-ea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6306888" y="3913456"/>
          <a:ext cx="2273300" cy="10153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Equation" r:id="rId3" imgW="2273300" imgH="1016000" progId="Equation.DSMT4">
                  <p:embed/>
                </p:oleObj>
              </mc:Choice>
              <mc:Fallback>
                <p:oleObj name="Equation" r:id="rId3" imgW="2273300" imgH="1016000" progId="Equation.DSMT4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>
                      <a:xfrm>
                        <a:off x="6306888" y="3913456"/>
                        <a:ext cx="2273300" cy="101536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4" grpId="0" animBg="1"/>
      <p:bldP spid="55" grpId="0" animBg="1"/>
      <p:bldP spid="56" grpId="0"/>
      <p:bldP spid="6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/>
          <p:cNvSpPr txBox="1"/>
          <p:nvPr/>
        </p:nvSpPr>
        <p:spPr>
          <a:xfrm>
            <a:off x="539553" y="371260"/>
            <a:ext cx="6048672" cy="9363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ea typeface="+mj-ea"/>
                <a:cs typeface="+mn-cs"/>
              </a:rPr>
              <a:t>（</a:t>
            </a:r>
            <a:r>
              <a:rPr kumimoji="0" lang="en-US" altLang="zh-CN" sz="2400" b="1" kern="1200" cap="none" spc="0" normalizeH="0" baseline="0" noProof="0" dirty="0">
                <a:ea typeface="+mj-ea"/>
                <a:cs typeface="+mn-cs"/>
              </a:rPr>
              <a:t>3</a:t>
            </a:r>
            <a:r>
              <a:rPr kumimoji="0" lang="zh-CN" altLang="en-US" sz="2400" b="1" kern="1200" cap="none" spc="0" normalizeH="0" baseline="0" noProof="0" dirty="0">
                <a:ea typeface="+mj-ea"/>
                <a:cs typeface="+mn-cs"/>
              </a:rPr>
              <a:t>）当 </a:t>
            </a:r>
            <a:r>
              <a:rPr kumimoji="0" lang="en-US" altLang="zh-CN" sz="2400" b="1" i="1" kern="1200" cap="none" spc="0" normalizeH="0" baseline="0" noProof="0" dirty="0">
                <a:ea typeface="+mj-ea"/>
                <a:cs typeface="+mn-cs"/>
              </a:rPr>
              <a:t>l </a:t>
            </a:r>
            <a:r>
              <a:rPr kumimoji="0" lang="en-US" altLang="zh-CN" sz="2400" b="1" kern="1200" cap="none" spc="0" normalizeH="0" baseline="0" noProof="0" dirty="0">
                <a:ea typeface="+mj-ea"/>
                <a:cs typeface="+mn-cs"/>
              </a:rPr>
              <a:t>= 8</a:t>
            </a:r>
            <a:r>
              <a:rPr kumimoji="0" lang="zh-CN" altLang="en-US" sz="2400" b="1" kern="1200" cap="none" spc="0" normalizeH="0" baseline="0" noProof="0" dirty="0">
                <a:ea typeface="+mj-ea"/>
                <a:cs typeface="+mn-cs"/>
              </a:rPr>
              <a:t>时，正方形和圆的面积哪个大？如果 </a:t>
            </a:r>
            <a:r>
              <a:rPr kumimoji="0" lang="en-US" altLang="zh-CN" sz="2400" b="1" i="1" kern="1200" cap="none" spc="0" normalizeH="0" baseline="0" noProof="0" dirty="0">
                <a:ea typeface="+mj-ea"/>
                <a:cs typeface="+mn-cs"/>
              </a:rPr>
              <a:t>l </a:t>
            </a:r>
            <a:r>
              <a:rPr kumimoji="0" lang="en-US" altLang="zh-CN" sz="2400" b="1" kern="1200" cap="none" spc="0" normalizeH="0" baseline="0" noProof="0" dirty="0">
                <a:ea typeface="+mj-ea"/>
                <a:cs typeface="+mn-cs"/>
              </a:rPr>
              <a:t>= 12</a:t>
            </a:r>
            <a:r>
              <a:rPr kumimoji="0" lang="zh-CN" altLang="en-US" sz="2400" b="1" kern="1200" cap="none" spc="0" normalizeH="0" baseline="0" noProof="0" dirty="0">
                <a:ea typeface="+mj-ea"/>
                <a:cs typeface="+mn-cs"/>
              </a:rPr>
              <a:t>呢？改变 </a:t>
            </a:r>
            <a:r>
              <a:rPr kumimoji="0" lang="en-US" altLang="zh-CN" sz="2400" b="1" i="1" kern="1200" cap="none" spc="0" normalizeH="0" baseline="0" noProof="0" dirty="0">
                <a:ea typeface="+mj-ea"/>
                <a:cs typeface="+mn-cs"/>
              </a:rPr>
              <a:t>l </a:t>
            </a:r>
            <a:r>
              <a:rPr kumimoji="0" lang="zh-CN" altLang="en-US" sz="2400" b="1" kern="1200" cap="none" spc="0" normalizeH="0" baseline="0" noProof="0" dirty="0">
                <a:ea typeface="+mj-ea"/>
                <a:cs typeface="+mn-cs"/>
              </a:rPr>
              <a:t>的取值再试一试。</a:t>
            </a:r>
            <a:endParaRPr kumimoji="0" lang="zh-CN" altLang="en-US" sz="2400" b="1" kern="1200" cap="none" spc="0" normalizeH="0" baseline="0" noProof="0" dirty="0">
              <a:ea typeface="+mj-ea"/>
              <a:cs typeface="+mn-cs"/>
            </a:endParaRPr>
          </a:p>
        </p:txBody>
      </p:sp>
      <p:sp>
        <p:nvSpPr>
          <p:cNvPr id="35" name="文本框 29697"/>
          <p:cNvSpPr txBox="1">
            <a:spLocks noChangeArrowheads="1"/>
          </p:cNvSpPr>
          <p:nvPr/>
        </p:nvSpPr>
        <p:spPr bwMode="auto">
          <a:xfrm>
            <a:off x="882650" y="1496286"/>
            <a:ext cx="1796603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j-lt"/>
                <a:ea typeface="+mn-ea"/>
                <a:sym typeface="宋体" panose="02010600030101010101" pitchFamily="2" charset="-122"/>
              </a:rPr>
              <a:t>当</a:t>
            </a:r>
            <a:r>
              <a:rPr lang="en-US" altLang="zh-CN" sz="2400" b="1" i="1" dirty="0">
                <a:solidFill>
                  <a:srgbClr val="FF33CC"/>
                </a:solidFill>
                <a:latin typeface="+mj-lt"/>
                <a:ea typeface="+mn-ea"/>
                <a:sym typeface="宋体" panose="02010600030101010101" pitchFamily="2" charset="-122"/>
              </a:rPr>
              <a:t>l </a:t>
            </a:r>
            <a:r>
              <a:rPr lang="en-US" altLang="zh-CN" sz="2400" b="1" dirty="0">
                <a:solidFill>
                  <a:srgbClr val="FF33CC"/>
                </a:solidFill>
                <a:latin typeface="+mj-lt"/>
                <a:ea typeface="+mn-ea"/>
                <a:sym typeface="宋体" panose="02010600030101010101" pitchFamily="2" charset="-122"/>
              </a:rPr>
              <a:t>=8</a:t>
            </a:r>
            <a:r>
              <a:rPr lang="zh-CN" altLang="en-US" sz="2400" b="1" dirty="0">
                <a:latin typeface="+mj-lt"/>
                <a:ea typeface="+mn-ea"/>
                <a:sym typeface="宋体" panose="02010600030101010101" pitchFamily="2" charset="-122"/>
              </a:rPr>
              <a:t>时，</a:t>
            </a:r>
            <a:endParaRPr lang="zh-CN" altLang="en-US" sz="2400" b="1" dirty="0">
              <a:latin typeface="+mj-lt"/>
              <a:ea typeface="+mn-ea"/>
              <a:sym typeface="宋体" panose="02010600030101010101" pitchFamily="2" charset="-122"/>
            </a:endParaRPr>
          </a:p>
        </p:txBody>
      </p:sp>
      <p:graphicFrame>
        <p:nvGraphicFramePr>
          <p:cNvPr id="37" name="对象 4"/>
          <p:cNvGraphicFramePr>
            <a:graphicFrameLocks noChangeAspect="1"/>
          </p:cNvGraphicFramePr>
          <p:nvPr/>
        </p:nvGraphicFramePr>
        <p:xfrm>
          <a:off x="1221204" y="2071879"/>
          <a:ext cx="215900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3" name="Equation" r:id="rId1" imgW="2159000" imgH="876300" progId="Equation.DSMT4">
                  <p:embed/>
                </p:oleObj>
              </mc:Choice>
              <mc:Fallback>
                <p:oleObj name="Equation" r:id="rId1" imgW="2159000" imgH="876300" progId="Equation.DSMT4">
                  <p:embed/>
                  <p:pic>
                    <p:nvPicPr>
                      <p:cNvPr id="0" name="对象 4"/>
                      <p:cNvPicPr/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>
                      <a:xfrm>
                        <a:off x="1221204" y="2071879"/>
                        <a:ext cx="2159000" cy="876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对象 6"/>
          <p:cNvGraphicFramePr>
            <a:graphicFrameLocks noChangeAspect="1"/>
          </p:cNvGraphicFramePr>
          <p:nvPr/>
        </p:nvGraphicFramePr>
        <p:xfrm>
          <a:off x="1221172" y="2976670"/>
          <a:ext cx="2412365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Equation" r:id="rId3" imgW="2413000" imgH="876300" progId="Equation.DSMT4">
                  <p:embed/>
                </p:oleObj>
              </mc:Choice>
              <mc:Fallback>
                <p:oleObj name="Equation" r:id="rId3" imgW="2413000" imgH="876300" progId="Equation.DSMT4">
                  <p:embed/>
                  <p:pic>
                    <p:nvPicPr>
                      <p:cNvPr id="0" name="对象 6"/>
                      <p:cNvPicPr/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>
                      <a:xfrm>
                        <a:off x="1221172" y="2976670"/>
                        <a:ext cx="2412365" cy="876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对象 9"/>
          <p:cNvGraphicFramePr>
            <a:graphicFrameLocks noChangeAspect="1"/>
          </p:cNvGraphicFramePr>
          <p:nvPr/>
        </p:nvGraphicFramePr>
        <p:xfrm>
          <a:off x="1221005" y="3935572"/>
          <a:ext cx="2234565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Equation" r:id="rId5" imgW="2234565" imgH="876300" progId="Equation.DSMT4">
                  <p:embed/>
                </p:oleObj>
              </mc:Choice>
              <mc:Fallback>
                <p:oleObj name="Equation" r:id="rId5" imgW="2234565" imgH="876300" progId="Equation.DSMT4">
                  <p:embed/>
                  <p:pic>
                    <p:nvPicPr>
                      <p:cNvPr id="0" name="对象 9"/>
                      <p:cNvPicPr/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>
                      <a:xfrm>
                        <a:off x="1221005" y="3935572"/>
                        <a:ext cx="2234565" cy="876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" name="文本框 29697"/>
          <p:cNvSpPr txBox="1">
            <a:spLocks noChangeArrowheads="1"/>
          </p:cNvSpPr>
          <p:nvPr/>
        </p:nvSpPr>
        <p:spPr bwMode="auto">
          <a:xfrm>
            <a:off x="5331860" y="1496286"/>
            <a:ext cx="1796603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j-lt"/>
                <a:ea typeface="+mn-ea"/>
                <a:sym typeface="宋体" panose="02010600030101010101" pitchFamily="2" charset="-122"/>
              </a:rPr>
              <a:t>当</a:t>
            </a:r>
            <a:r>
              <a:rPr lang="en-US" altLang="zh-CN" sz="2400" b="1" i="1" dirty="0">
                <a:solidFill>
                  <a:srgbClr val="FF33CC"/>
                </a:solidFill>
                <a:latin typeface="+mj-lt"/>
                <a:ea typeface="+mn-ea"/>
                <a:sym typeface="宋体" panose="02010600030101010101" pitchFamily="2" charset="-122"/>
              </a:rPr>
              <a:t>l </a:t>
            </a:r>
            <a:r>
              <a:rPr lang="en-US" altLang="zh-CN" sz="2400" b="1" dirty="0">
                <a:solidFill>
                  <a:srgbClr val="FF33CC"/>
                </a:solidFill>
                <a:latin typeface="+mj-lt"/>
                <a:ea typeface="+mn-ea"/>
                <a:sym typeface="宋体" panose="02010600030101010101" pitchFamily="2" charset="-122"/>
              </a:rPr>
              <a:t>=12</a:t>
            </a:r>
            <a:r>
              <a:rPr lang="zh-CN" altLang="en-US" sz="2400" b="1" dirty="0">
                <a:latin typeface="+mj-lt"/>
                <a:ea typeface="+mn-ea"/>
                <a:sym typeface="宋体" panose="02010600030101010101" pitchFamily="2" charset="-122"/>
              </a:rPr>
              <a:t>时，</a:t>
            </a:r>
            <a:endParaRPr lang="zh-CN" altLang="en-US" sz="2400" b="1" dirty="0">
              <a:latin typeface="+mj-lt"/>
              <a:ea typeface="+mn-ea"/>
              <a:sym typeface="宋体" panose="02010600030101010101" pitchFamily="2" charset="-122"/>
            </a:endParaRPr>
          </a:p>
        </p:txBody>
      </p:sp>
      <p:graphicFrame>
        <p:nvGraphicFramePr>
          <p:cNvPr id="45" name="对象 44"/>
          <p:cNvGraphicFramePr>
            <a:graphicFrameLocks noChangeAspect="1"/>
          </p:cNvGraphicFramePr>
          <p:nvPr/>
        </p:nvGraphicFramePr>
        <p:xfrm>
          <a:off x="5281032" y="2977039"/>
          <a:ext cx="2565360" cy="8762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Equation" r:id="rId7" imgW="2565400" imgH="876300" progId="Equation.DSMT4">
                  <p:embed/>
                </p:oleObj>
              </mc:Choice>
              <mc:Fallback>
                <p:oleObj name="Equation" r:id="rId7" imgW="2565400" imgH="876300" progId="Equation.DSMT4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>
                      <a:xfrm>
                        <a:off x="5281032" y="2977039"/>
                        <a:ext cx="2565360" cy="8762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" name="矩形 46"/>
          <p:cNvSpPr/>
          <p:nvPr/>
        </p:nvSpPr>
        <p:spPr>
          <a:xfrm>
            <a:off x="6669259" y="588872"/>
            <a:ext cx="724278" cy="725152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7525500" y="483274"/>
            <a:ext cx="936348" cy="936348"/>
          </a:xfrm>
          <a:prstGeom prst="ellipse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9" name="矩形: 圆角 48"/>
          <p:cNvSpPr/>
          <p:nvPr/>
        </p:nvSpPr>
        <p:spPr>
          <a:xfrm>
            <a:off x="827584" y="1586088"/>
            <a:ext cx="3320554" cy="3289918"/>
          </a:xfrm>
          <a:prstGeom prst="roundRect">
            <a:avLst>
              <a:gd name="adj" fmla="val 8009"/>
            </a:avLst>
          </a:prstGeom>
          <a:noFill/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: 圆角 49"/>
          <p:cNvSpPr/>
          <p:nvPr/>
        </p:nvSpPr>
        <p:spPr>
          <a:xfrm>
            <a:off x="5148064" y="1586088"/>
            <a:ext cx="3320554" cy="3289918"/>
          </a:xfrm>
          <a:prstGeom prst="roundRect">
            <a:avLst>
              <a:gd name="adj" fmla="val 8009"/>
            </a:avLst>
          </a:prstGeom>
          <a:noFill/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53" name="对象 4"/>
          <p:cNvGraphicFramePr>
            <a:graphicFrameLocks noChangeAspect="1"/>
          </p:cNvGraphicFramePr>
          <p:nvPr/>
        </p:nvGraphicFramePr>
        <p:xfrm>
          <a:off x="5299832" y="2022748"/>
          <a:ext cx="2266950" cy="954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Equation" r:id="rId9" imgW="26517600" imgH="11277600" progId="Equation.DSMT4">
                  <p:embed/>
                </p:oleObj>
              </mc:Choice>
              <mc:Fallback>
                <p:oleObj name="Equation" r:id="rId9" imgW="26517600" imgH="11277600" progId="Equation.DSMT4">
                  <p:embed/>
                  <p:pic>
                    <p:nvPicPr>
                      <p:cNvPr id="0" name="对象 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299832" y="2022748"/>
                        <a:ext cx="2266950" cy="954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对象 9"/>
          <p:cNvGraphicFramePr>
            <a:graphicFrameLocks noChangeAspect="1"/>
          </p:cNvGraphicFramePr>
          <p:nvPr/>
        </p:nvGraphicFramePr>
        <p:xfrm>
          <a:off x="5281585" y="3935764"/>
          <a:ext cx="2234880" cy="8762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Equation" r:id="rId11" imgW="2234565" imgH="876300" progId="Equation.DSMT4">
                  <p:embed/>
                </p:oleObj>
              </mc:Choice>
              <mc:Fallback>
                <p:oleObj name="Equation" r:id="rId11" imgW="2234565" imgH="876300" progId="Equation.DSMT4">
                  <p:embed/>
                  <p:pic>
                    <p:nvPicPr>
                      <p:cNvPr id="0" name="对象 9"/>
                      <p:cNvPicPr/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>
                      <a:xfrm>
                        <a:off x="5281585" y="3935764"/>
                        <a:ext cx="2234880" cy="87624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43" grpId="0"/>
      <p:bldP spid="49" grpId="0" animBg="1"/>
      <p:bldP spid="5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/>
          <p:cNvSpPr txBox="1"/>
          <p:nvPr/>
        </p:nvSpPr>
        <p:spPr>
          <a:xfrm>
            <a:off x="539553" y="371260"/>
            <a:ext cx="6048672" cy="9363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ea typeface="+mj-ea"/>
                <a:cs typeface="+mn-cs"/>
              </a:rPr>
              <a:t>（</a:t>
            </a:r>
            <a:r>
              <a:rPr kumimoji="0" lang="en-US" altLang="zh-CN" sz="2400" b="1" kern="1200" cap="none" spc="0" normalizeH="0" baseline="0" noProof="0" dirty="0">
                <a:ea typeface="+mj-ea"/>
                <a:cs typeface="+mn-cs"/>
              </a:rPr>
              <a:t>3</a:t>
            </a:r>
            <a:r>
              <a:rPr kumimoji="0" lang="zh-CN" altLang="en-US" sz="2400" b="1" kern="1200" cap="none" spc="0" normalizeH="0" baseline="0" noProof="0" dirty="0">
                <a:ea typeface="+mj-ea"/>
                <a:cs typeface="+mn-cs"/>
              </a:rPr>
              <a:t>）当 </a:t>
            </a:r>
            <a:r>
              <a:rPr kumimoji="0" lang="en-US" altLang="zh-CN" sz="2400" b="1" i="1" kern="1200" cap="none" spc="0" normalizeH="0" baseline="0" noProof="0" dirty="0">
                <a:ea typeface="+mj-ea"/>
                <a:cs typeface="+mn-cs"/>
              </a:rPr>
              <a:t>l </a:t>
            </a:r>
            <a:r>
              <a:rPr kumimoji="0" lang="en-US" altLang="zh-CN" sz="2400" b="1" kern="1200" cap="none" spc="0" normalizeH="0" baseline="0" noProof="0" dirty="0">
                <a:ea typeface="+mj-ea"/>
                <a:cs typeface="+mn-cs"/>
              </a:rPr>
              <a:t>= 8</a:t>
            </a:r>
            <a:r>
              <a:rPr kumimoji="0" lang="zh-CN" altLang="en-US" sz="2400" b="1" kern="1200" cap="none" spc="0" normalizeH="0" baseline="0" noProof="0" dirty="0">
                <a:ea typeface="+mj-ea"/>
                <a:cs typeface="+mn-cs"/>
              </a:rPr>
              <a:t>时，正方形和圆的面积哪个大？如果 </a:t>
            </a:r>
            <a:r>
              <a:rPr kumimoji="0" lang="en-US" altLang="zh-CN" sz="2400" b="1" i="1" kern="1200" cap="none" spc="0" normalizeH="0" baseline="0" noProof="0" dirty="0">
                <a:ea typeface="+mj-ea"/>
                <a:cs typeface="+mn-cs"/>
              </a:rPr>
              <a:t>l </a:t>
            </a:r>
            <a:r>
              <a:rPr kumimoji="0" lang="en-US" altLang="zh-CN" sz="2400" b="1" kern="1200" cap="none" spc="0" normalizeH="0" baseline="0" noProof="0" dirty="0">
                <a:ea typeface="+mj-ea"/>
                <a:cs typeface="+mn-cs"/>
              </a:rPr>
              <a:t>= 12</a:t>
            </a:r>
            <a:r>
              <a:rPr kumimoji="0" lang="zh-CN" altLang="en-US" sz="2400" b="1" kern="1200" cap="none" spc="0" normalizeH="0" baseline="0" noProof="0" dirty="0">
                <a:ea typeface="+mj-ea"/>
                <a:cs typeface="+mn-cs"/>
              </a:rPr>
              <a:t>呢？改变 </a:t>
            </a:r>
            <a:r>
              <a:rPr kumimoji="0" lang="en-US" altLang="zh-CN" sz="2400" b="1" i="1" kern="1200" cap="none" spc="0" normalizeH="0" baseline="0" noProof="0" dirty="0">
                <a:ea typeface="+mj-ea"/>
                <a:cs typeface="+mn-cs"/>
              </a:rPr>
              <a:t>l </a:t>
            </a:r>
            <a:r>
              <a:rPr kumimoji="0" lang="zh-CN" altLang="en-US" sz="2400" b="1" kern="1200" cap="none" spc="0" normalizeH="0" baseline="0" noProof="0" dirty="0">
                <a:ea typeface="+mj-ea"/>
                <a:cs typeface="+mn-cs"/>
              </a:rPr>
              <a:t>的取值再试一试。</a:t>
            </a:r>
            <a:endParaRPr kumimoji="0" lang="zh-CN" altLang="en-US" sz="2400" b="1" kern="1200" cap="none" spc="0" normalizeH="0" baseline="0" noProof="0" dirty="0">
              <a:ea typeface="+mj-ea"/>
              <a:cs typeface="+mn-cs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669259" y="588872"/>
            <a:ext cx="724278" cy="725152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7525500" y="483274"/>
            <a:ext cx="936348" cy="936348"/>
          </a:xfrm>
          <a:prstGeom prst="ellipse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799330" y="1692275"/>
            <a:ext cx="3883660" cy="6076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ea typeface="+mj-ea"/>
                <a:cs typeface="+mn-cs"/>
              </a:rPr>
              <a:t>由此你能得到什么猜想？</a:t>
            </a:r>
            <a:endParaRPr kumimoji="0" lang="zh-CN" altLang="en-US" sz="2800" b="1" kern="1200" cap="none" spc="0" normalizeH="0" baseline="0" noProof="0" dirty="0">
              <a:ea typeface="+mj-ea"/>
              <a:cs typeface="+mn-cs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913630" y="2503170"/>
            <a:ext cx="3769360" cy="1986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zh-CN" altLang="en-US" sz="2800" b="1" dirty="0">
                <a:sym typeface="宋体" panose="02010600030101010101" pitchFamily="2" charset="-122"/>
              </a:rPr>
              <a:t>无论取何值，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</a:rPr>
              <a:t>长度为 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</a:rPr>
              <a:t>l 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</a:rPr>
              <a:t>的绳子围成的圆的面积始终大于围成的正方形面积。</a:t>
            </a:r>
            <a:endParaRPr kumimoji="0" lang="zh-CN" altLang="en-US" sz="2800" b="1" kern="1200" cap="none" spc="0" normalizeH="0" baseline="0" noProof="0" dirty="0">
              <a:solidFill>
                <a:srgbClr val="FF0000"/>
              </a:solidFill>
            </a:endParaRPr>
          </a:p>
        </p:txBody>
      </p:sp>
      <p:sp>
        <p:nvSpPr>
          <p:cNvPr id="19" name="文本框 29697"/>
          <p:cNvSpPr txBox="1">
            <a:spLocks noChangeArrowheads="1"/>
          </p:cNvSpPr>
          <p:nvPr/>
        </p:nvSpPr>
        <p:spPr bwMode="auto">
          <a:xfrm>
            <a:off x="882650" y="1496286"/>
            <a:ext cx="1796603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j-lt"/>
                <a:ea typeface="+mn-ea"/>
                <a:sym typeface="宋体" panose="02010600030101010101" pitchFamily="2" charset="-122"/>
              </a:rPr>
              <a:t>当</a:t>
            </a:r>
            <a:r>
              <a:rPr lang="en-US" altLang="zh-CN" sz="2400" b="1" i="1" dirty="0">
                <a:solidFill>
                  <a:srgbClr val="FF33CC"/>
                </a:solidFill>
                <a:latin typeface="+mj-lt"/>
                <a:ea typeface="+mn-ea"/>
                <a:sym typeface="宋体" panose="02010600030101010101" pitchFamily="2" charset="-122"/>
              </a:rPr>
              <a:t>l </a:t>
            </a:r>
            <a:r>
              <a:rPr lang="en-US" altLang="zh-CN" sz="2400" b="1" dirty="0">
                <a:solidFill>
                  <a:srgbClr val="FF33CC"/>
                </a:solidFill>
                <a:latin typeface="+mj-lt"/>
                <a:ea typeface="+mn-ea"/>
                <a:sym typeface="宋体" panose="02010600030101010101" pitchFamily="2" charset="-122"/>
              </a:rPr>
              <a:t>=40</a:t>
            </a:r>
            <a:r>
              <a:rPr lang="zh-CN" altLang="en-US" sz="2400" b="1" dirty="0">
                <a:latin typeface="+mj-lt"/>
                <a:ea typeface="+mn-ea"/>
                <a:sym typeface="宋体" panose="02010600030101010101" pitchFamily="2" charset="-122"/>
              </a:rPr>
              <a:t>时，</a:t>
            </a:r>
            <a:endParaRPr lang="zh-CN" altLang="en-US" sz="2400" b="1" dirty="0">
              <a:latin typeface="+mj-lt"/>
              <a:ea typeface="+mn-ea"/>
              <a:sym typeface="宋体" panose="02010600030101010101" pitchFamily="2" charset="-122"/>
            </a:endParaRPr>
          </a:p>
        </p:txBody>
      </p:sp>
      <p:graphicFrame>
        <p:nvGraphicFramePr>
          <p:cNvPr id="20" name="对象 4"/>
          <p:cNvGraphicFramePr>
            <a:graphicFrameLocks noChangeAspect="1"/>
          </p:cNvGraphicFramePr>
          <p:nvPr/>
        </p:nvGraphicFramePr>
        <p:xfrm>
          <a:off x="1154192" y="1984375"/>
          <a:ext cx="2552700" cy="954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3" name="Equation" r:id="rId1" imgW="29870400" imgH="11277600" progId="Equation.DSMT4">
                  <p:embed/>
                </p:oleObj>
              </mc:Choice>
              <mc:Fallback>
                <p:oleObj name="Equation" r:id="rId1" imgW="29870400" imgH="11277600" progId="Equation.DSMT4">
                  <p:embed/>
                  <p:pic>
                    <p:nvPicPr>
                      <p:cNvPr id="0" name="对象 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154192" y="1984375"/>
                        <a:ext cx="2552700" cy="954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对象 6"/>
          <p:cNvGraphicFramePr>
            <a:graphicFrameLocks noChangeAspect="1"/>
          </p:cNvGraphicFramePr>
          <p:nvPr/>
        </p:nvGraphicFramePr>
        <p:xfrm>
          <a:off x="1154192" y="2938939"/>
          <a:ext cx="2717640" cy="8762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Equation" r:id="rId3" imgW="2717800" imgH="876300" progId="Equation.DSMT4">
                  <p:embed/>
                </p:oleObj>
              </mc:Choice>
              <mc:Fallback>
                <p:oleObj name="Equation" r:id="rId3" imgW="2717800" imgH="876300" progId="Equation.DSMT4">
                  <p:embed/>
                  <p:pic>
                    <p:nvPicPr>
                      <p:cNvPr id="0" name="对象 6"/>
                      <p:cNvPicPr/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>
                      <a:xfrm>
                        <a:off x="1154192" y="2938939"/>
                        <a:ext cx="2717640" cy="87624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对象 9"/>
          <p:cNvGraphicFramePr>
            <a:graphicFrameLocks noChangeAspect="1"/>
          </p:cNvGraphicFramePr>
          <p:nvPr/>
        </p:nvGraphicFramePr>
        <p:xfrm>
          <a:off x="1154192" y="3815288"/>
          <a:ext cx="2234880" cy="8762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Equation" r:id="rId5" imgW="2234565" imgH="876300" progId="Equation.DSMT4">
                  <p:embed/>
                </p:oleObj>
              </mc:Choice>
              <mc:Fallback>
                <p:oleObj name="Equation" r:id="rId5" imgW="2234565" imgH="876300" progId="Equation.DSMT4">
                  <p:embed/>
                  <p:pic>
                    <p:nvPicPr>
                      <p:cNvPr id="0" name="对象 9"/>
                      <p:cNvPicPr/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>
                      <a:xfrm>
                        <a:off x="1154192" y="3815288"/>
                        <a:ext cx="2234880" cy="87624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矩形: 圆角 22"/>
          <p:cNvSpPr/>
          <p:nvPr/>
        </p:nvSpPr>
        <p:spPr>
          <a:xfrm>
            <a:off x="827584" y="1586088"/>
            <a:ext cx="3744416" cy="3289918"/>
          </a:xfrm>
          <a:prstGeom prst="roundRect">
            <a:avLst>
              <a:gd name="adj" fmla="val 8009"/>
            </a:avLst>
          </a:prstGeom>
          <a:noFill/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07504" y="195486"/>
            <a:ext cx="1808340" cy="461665"/>
            <a:chOff x="4388275" y="216246"/>
            <a:chExt cx="2194212" cy="718156"/>
          </a:xfrm>
        </p:grpSpPr>
        <p:grpSp>
          <p:nvGrpSpPr>
            <p:cNvPr id="12" name="组合 11"/>
            <p:cNvGrpSpPr/>
            <p:nvPr/>
          </p:nvGrpSpPr>
          <p:grpSpPr>
            <a:xfrm>
              <a:off x="4412902" y="218271"/>
              <a:ext cx="2169585" cy="716129"/>
              <a:chOff x="4412903" y="218271"/>
              <a:chExt cx="2608153" cy="691300"/>
            </a:xfrm>
          </p:grpSpPr>
          <p:sp>
            <p:nvSpPr>
              <p:cNvPr id="14" name="矩形: 单圆角 13"/>
              <p:cNvSpPr/>
              <p:nvPr/>
            </p:nvSpPr>
            <p:spPr>
              <a:xfrm>
                <a:off x="6384604" y="218272"/>
                <a:ext cx="636452" cy="691299"/>
              </a:xfrm>
              <a:prstGeom prst="round1Rect">
                <a:avLst>
                  <a:gd name="adj" fmla="val 50000"/>
                </a:avLst>
              </a:prstGeom>
              <a:solidFill>
                <a:srgbClr val="CAD9F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15" name="矩形: 单圆角 14"/>
              <p:cNvSpPr/>
              <p:nvPr/>
            </p:nvSpPr>
            <p:spPr>
              <a:xfrm>
                <a:off x="6233775" y="221447"/>
                <a:ext cx="636451" cy="688123"/>
              </a:xfrm>
              <a:prstGeom prst="round1Rect">
                <a:avLst>
                  <a:gd name="adj" fmla="val 50000"/>
                </a:avLst>
              </a:prstGeom>
              <a:solidFill>
                <a:srgbClr val="ADC5E7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16" name="矩形: 单圆角 15"/>
              <p:cNvSpPr/>
              <p:nvPr/>
            </p:nvSpPr>
            <p:spPr>
              <a:xfrm>
                <a:off x="4412903" y="218271"/>
                <a:ext cx="2291379" cy="691298"/>
              </a:xfrm>
              <a:prstGeom prst="round1Rect">
                <a:avLst>
                  <a:gd name="adj" fmla="val 50000"/>
                </a:avLst>
              </a:prstGeom>
              <a:solidFill>
                <a:srgbClr val="7997C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sp>
          <p:nvSpPr>
            <p:cNvPr id="13" name="文本框 12"/>
            <p:cNvSpPr txBox="1"/>
            <p:nvPr/>
          </p:nvSpPr>
          <p:spPr>
            <a:xfrm>
              <a:off x="4388275" y="216246"/>
              <a:ext cx="1930705" cy="7181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尝试</a:t>
              </a:r>
              <a:r>
                <a:rPr lang="en-US" altLang="zh-CN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·</a:t>
              </a:r>
              <a:r>
                <a:rPr lang="zh-CN" altLang="en-US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思考</a:t>
              </a:r>
              <a:endParaRPr lang="zh-CN" altLang="en-US" sz="2400" b="1" dirty="0">
                <a:solidFill>
                  <a:schemeClr val="bg1"/>
                </a:solidFill>
                <a:ea typeface="黑体" panose="02010609060101010101" pitchFamily="49" charset="-122"/>
              </a:endParaRPr>
            </a:p>
          </p:txBody>
        </p:sp>
      </p:grpSp>
      <p:sp>
        <p:nvSpPr>
          <p:cNvPr id="17" name="文本框 11266"/>
          <p:cNvSpPr txBox="1"/>
          <p:nvPr/>
        </p:nvSpPr>
        <p:spPr>
          <a:xfrm>
            <a:off x="444557" y="987574"/>
            <a:ext cx="8254886" cy="196694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defRPr/>
            </a:pPr>
            <a:r>
              <a:rPr lang="zh-CN" altLang="en-US" sz="2600" b="1" dirty="0">
                <a:ea typeface="+mj-ea"/>
              </a:rPr>
              <a:t>（</a:t>
            </a:r>
            <a:r>
              <a:rPr lang="en-US" altLang="zh-CN" sz="2600" b="1" dirty="0">
                <a:ea typeface="+mj-ea"/>
              </a:rPr>
              <a:t>1</a:t>
            </a:r>
            <a:r>
              <a:rPr lang="zh-CN" altLang="en-US" sz="2600" b="1" dirty="0">
                <a:ea typeface="+mj-ea"/>
              </a:rPr>
              <a:t>）铁路部门对旅客随身携带的行李有如下规定：每件行李外部尺寸的长、宽、高之和</a:t>
            </a:r>
            <a:r>
              <a:rPr lang="zh-CN" altLang="en-US" sz="2600" b="1" dirty="0">
                <a:solidFill>
                  <a:srgbClr val="FF33CC"/>
                </a:solidFill>
                <a:ea typeface="+mj-ea"/>
              </a:rPr>
              <a:t>不得超过</a:t>
            </a:r>
            <a:r>
              <a:rPr lang="en-US" altLang="zh-CN" sz="2600" b="1" dirty="0">
                <a:ea typeface="+mj-ea"/>
              </a:rPr>
              <a:t>160cm</a:t>
            </a:r>
            <a:r>
              <a:rPr lang="zh-CN" altLang="en-US" sz="2600" b="1" dirty="0">
                <a:ea typeface="+mj-ea"/>
              </a:rPr>
              <a:t>。设行李外部尺寸的长、宽、高分别为 </a:t>
            </a:r>
            <a:r>
              <a:rPr lang="en-US" altLang="zh-CN" sz="2600" b="1" i="1" dirty="0">
                <a:ea typeface="+mj-ea"/>
              </a:rPr>
              <a:t>a</a:t>
            </a:r>
            <a:r>
              <a:rPr lang="en-US" altLang="zh-CN" sz="2600" b="1" dirty="0">
                <a:ea typeface="+mj-ea"/>
              </a:rPr>
              <a:t> cm</a:t>
            </a:r>
            <a:r>
              <a:rPr lang="zh-CN" altLang="en-US" sz="2600" b="1" dirty="0">
                <a:ea typeface="+mj-ea"/>
              </a:rPr>
              <a:t>，</a:t>
            </a:r>
            <a:r>
              <a:rPr lang="en-US" altLang="zh-CN" sz="2600" b="1" i="1" dirty="0">
                <a:ea typeface="+mj-ea"/>
              </a:rPr>
              <a:t>b</a:t>
            </a:r>
            <a:r>
              <a:rPr lang="en-US" altLang="zh-CN" sz="2600" b="1" dirty="0">
                <a:ea typeface="+mj-ea"/>
              </a:rPr>
              <a:t> cm</a:t>
            </a:r>
            <a:r>
              <a:rPr lang="zh-CN" altLang="en-US" sz="2600" b="1" dirty="0">
                <a:ea typeface="+mj-ea"/>
              </a:rPr>
              <a:t>，</a:t>
            </a:r>
            <a:r>
              <a:rPr lang="en-US" altLang="zh-CN" sz="2600" b="1" i="1" dirty="0">
                <a:ea typeface="+mj-ea"/>
              </a:rPr>
              <a:t>c</a:t>
            </a:r>
            <a:r>
              <a:rPr lang="en-US" altLang="zh-CN" sz="2600" b="1" dirty="0">
                <a:ea typeface="+mj-ea"/>
              </a:rPr>
              <a:t> cm</a:t>
            </a:r>
            <a:r>
              <a:rPr lang="zh-CN" altLang="en-US" sz="2600" b="1" dirty="0">
                <a:ea typeface="+mj-ea"/>
              </a:rPr>
              <a:t>，请你列出行李外部尺寸的长、宽、高满足的关系式。</a:t>
            </a:r>
            <a:endParaRPr lang="zh-CN" altLang="en-US" sz="2600" b="1" dirty="0">
              <a:ea typeface="+mj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581785" y="3363595"/>
            <a:ext cx="598043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auto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defRPr/>
            </a:pPr>
            <a:r>
              <a:rPr lang="zh-CN" altLang="en-US" sz="2800" b="1" dirty="0">
                <a:latin typeface="+mj-lt"/>
              </a:rPr>
              <a:t>根据题意可得： </a:t>
            </a:r>
            <a:r>
              <a:rPr lang="en-US" altLang="zh-CN" sz="2800" b="1" i="1" dirty="0" err="1">
                <a:solidFill>
                  <a:srgbClr val="FF0000"/>
                </a:solidFill>
                <a:latin typeface="+mj-lt"/>
              </a:rPr>
              <a:t>a</a:t>
            </a:r>
            <a:r>
              <a:rPr lang="en-US" altLang="zh-CN" sz="2800" b="1" dirty="0" err="1">
                <a:solidFill>
                  <a:srgbClr val="FF0000"/>
                </a:solidFill>
                <a:latin typeface="+mj-lt"/>
              </a:rPr>
              <a:t>+</a:t>
            </a:r>
            <a:r>
              <a:rPr lang="en-US" altLang="zh-CN" sz="2800" b="1" i="1" dirty="0" err="1">
                <a:solidFill>
                  <a:srgbClr val="FF0000"/>
                </a:solidFill>
                <a:latin typeface="+mj-lt"/>
              </a:rPr>
              <a:t>b</a:t>
            </a:r>
            <a:r>
              <a:rPr lang="en-US" altLang="zh-CN" sz="2800" b="1" dirty="0" err="1">
                <a:solidFill>
                  <a:srgbClr val="FF0000"/>
                </a:solidFill>
                <a:latin typeface="+mj-lt"/>
              </a:rPr>
              <a:t>+</a:t>
            </a:r>
            <a:r>
              <a:rPr lang="en-US" altLang="zh-CN" sz="2800" b="1" i="1" dirty="0" err="1">
                <a:solidFill>
                  <a:srgbClr val="FF0000"/>
                </a:solidFill>
                <a:latin typeface="+mj-lt"/>
              </a:rPr>
              <a:t>c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</a:rPr>
              <a:t>≤ 160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07504" y="195486"/>
            <a:ext cx="1808340" cy="461665"/>
            <a:chOff x="4388275" y="216246"/>
            <a:chExt cx="2194212" cy="718156"/>
          </a:xfrm>
        </p:grpSpPr>
        <p:grpSp>
          <p:nvGrpSpPr>
            <p:cNvPr id="12" name="组合 11"/>
            <p:cNvGrpSpPr/>
            <p:nvPr/>
          </p:nvGrpSpPr>
          <p:grpSpPr>
            <a:xfrm>
              <a:off x="4412902" y="218271"/>
              <a:ext cx="2169585" cy="716129"/>
              <a:chOff x="4412903" y="218271"/>
              <a:chExt cx="2608153" cy="691300"/>
            </a:xfrm>
          </p:grpSpPr>
          <p:sp>
            <p:nvSpPr>
              <p:cNvPr id="14" name="矩形: 单圆角 13"/>
              <p:cNvSpPr/>
              <p:nvPr/>
            </p:nvSpPr>
            <p:spPr>
              <a:xfrm>
                <a:off x="6384604" y="218272"/>
                <a:ext cx="636452" cy="691299"/>
              </a:xfrm>
              <a:prstGeom prst="round1Rect">
                <a:avLst>
                  <a:gd name="adj" fmla="val 50000"/>
                </a:avLst>
              </a:prstGeom>
              <a:solidFill>
                <a:srgbClr val="CAD9F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15" name="矩形: 单圆角 14"/>
              <p:cNvSpPr/>
              <p:nvPr/>
            </p:nvSpPr>
            <p:spPr>
              <a:xfrm>
                <a:off x="6233775" y="221447"/>
                <a:ext cx="636451" cy="688123"/>
              </a:xfrm>
              <a:prstGeom prst="round1Rect">
                <a:avLst>
                  <a:gd name="adj" fmla="val 50000"/>
                </a:avLst>
              </a:prstGeom>
              <a:solidFill>
                <a:srgbClr val="ADC5E7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16" name="矩形: 单圆角 15"/>
              <p:cNvSpPr/>
              <p:nvPr/>
            </p:nvSpPr>
            <p:spPr>
              <a:xfrm>
                <a:off x="4412903" y="218271"/>
                <a:ext cx="2291379" cy="691298"/>
              </a:xfrm>
              <a:prstGeom prst="round1Rect">
                <a:avLst>
                  <a:gd name="adj" fmla="val 50000"/>
                </a:avLst>
              </a:prstGeom>
              <a:solidFill>
                <a:srgbClr val="7997C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sp>
          <p:nvSpPr>
            <p:cNvPr id="13" name="文本框 12"/>
            <p:cNvSpPr txBox="1"/>
            <p:nvPr/>
          </p:nvSpPr>
          <p:spPr>
            <a:xfrm>
              <a:off x="4388275" y="216246"/>
              <a:ext cx="1930705" cy="7181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尝试</a:t>
              </a:r>
              <a:r>
                <a:rPr lang="en-US" altLang="zh-CN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·</a:t>
              </a:r>
              <a:r>
                <a:rPr lang="zh-CN" altLang="en-US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思考</a:t>
              </a:r>
              <a:endParaRPr lang="zh-CN" altLang="en-US" sz="2400" b="1" dirty="0">
                <a:solidFill>
                  <a:schemeClr val="bg1"/>
                </a:solidFill>
                <a:ea typeface="黑体" panose="02010609060101010101" pitchFamily="49" charset="-122"/>
              </a:endParaRPr>
            </a:p>
          </p:txBody>
        </p:sp>
      </p:grpSp>
      <p:sp>
        <p:nvSpPr>
          <p:cNvPr id="17" name="文本框 11266"/>
          <p:cNvSpPr txBox="1"/>
          <p:nvPr/>
        </p:nvSpPr>
        <p:spPr>
          <a:xfrm>
            <a:off x="444557" y="987574"/>
            <a:ext cx="8254886" cy="2447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defRPr/>
            </a:pPr>
            <a:r>
              <a:rPr lang="zh-CN" altLang="en-US" sz="2600" b="1" dirty="0">
                <a:ea typeface="+mj-ea"/>
              </a:rPr>
              <a:t> （</a:t>
            </a:r>
            <a:r>
              <a:rPr lang="en-US" altLang="zh-CN" sz="2600" b="1" dirty="0">
                <a:ea typeface="+mj-ea"/>
              </a:rPr>
              <a:t>2</a:t>
            </a:r>
            <a:r>
              <a:rPr lang="zh-CN" altLang="en-US" sz="2600" b="1" dirty="0">
                <a:ea typeface="+mj-ea"/>
              </a:rPr>
              <a:t>）通过测量一棵树的树围（树干的周长）可以估算出它的树龄。通常规定以树干离地面 </a:t>
            </a:r>
            <a:r>
              <a:rPr lang="en-US" altLang="zh-CN" sz="2600" b="1" dirty="0">
                <a:ea typeface="+mj-ea"/>
              </a:rPr>
              <a:t>1.5 m </a:t>
            </a:r>
            <a:r>
              <a:rPr lang="zh-CN" altLang="en-US" sz="2600" b="1" dirty="0">
                <a:ea typeface="+mj-ea"/>
              </a:rPr>
              <a:t>的地方为测量部位。某树栽种时的树围为 </a:t>
            </a:r>
            <a:r>
              <a:rPr lang="en-US" altLang="zh-CN" sz="2600" b="1" dirty="0">
                <a:ea typeface="+mj-ea"/>
              </a:rPr>
              <a:t>6 cm</a:t>
            </a:r>
            <a:r>
              <a:rPr lang="zh-CN" altLang="en-US" sz="2600" b="1" dirty="0">
                <a:ea typeface="+mj-ea"/>
              </a:rPr>
              <a:t>，在一定生长期内每年增加约 </a:t>
            </a:r>
            <a:r>
              <a:rPr lang="en-US" altLang="zh-CN" sz="2600" b="1" dirty="0">
                <a:ea typeface="+mj-ea"/>
              </a:rPr>
              <a:t>1 cm</a:t>
            </a:r>
            <a:r>
              <a:rPr lang="zh-CN" altLang="en-US" sz="2600" b="1" dirty="0">
                <a:ea typeface="+mj-ea"/>
              </a:rPr>
              <a:t>，设经过 </a:t>
            </a:r>
            <a:r>
              <a:rPr lang="en-US" altLang="zh-CN" sz="2600" b="1" i="1" dirty="0">
                <a:ea typeface="+mj-ea"/>
              </a:rPr>
              <a:t>x</a:t>
            </a:r>
            <a:r>
              <a:rPr lang="en-US" altLang="zh-CN" sz="2600" b="1" dirty="0">
                <a:ea typeface="+mj-ea"/>
              </a:rPr>
              <a:t> </a:t>
            </a:r>
            <a:r>
              <a:rPr lang="zh-CN" altLang="en-US" sz="2600" b="1" dirty="0">
                <a:ea typeface="+mj-ea"/>
              </a:rPr>
              <a:t>年后这棵树的树围</a:t>
            </a:r>
            <a:r>
              <a:rPr lang="zh-CN" altLang="en-US" sz="2600" b="1" dirty="0">
                <a:solidFill>
                  <a:srgbClr val="FF33CC"/>
                </a:solidFill>
                <a:ea typeface="+mj-ea"/>
              </a:rPr>
              <a:t>超过</a:t>
            </a:r>
            <a:r>
              <a:rPr lang="zh-CN" altLang="en-US" sz="2600" b="1" dirty="0">
                <a:ea typeface="+mj-ea"/>
              </a:rPr>
              <a:t> </a:t>
            </a:r>
            <a:r>
              <a:rPr lang="en-US" altLang="zh-CN" sz="2600" b="1" dirty="0">
                <a:ea typeface="+mj-ea"/>
              </a:rPr>
              <a:t>10 cm</a:t>
            </a:r>
            <a:r>
              <a:rPr lang="zh-CN" altLang="en-US" sz="2600" b="1" dirty="0">
                <a:ea typeface="+mj-ea"/>
              </a:rPr>
              <a:t>，请你列出 </a:t>
            </a:r>
            <a:r>
              <a:rPr lang="en-US" altLang="zh-CN" sz="2600" b="1" i="1" dirty="0">
                <a:ea typeface="+mj-ea"/>
              </a:rPr>
              <a:t>x</a:t>
            </a:r>
            <a:r>
              <a:rPr lang="en-US" altLang="zh-CN" sz="2600" b="1" dirty="0">
                <a:ea typeface="+mj-ea"/>
              </a:rPr>
              <a:t> </a:t>
            </a:r>
            <a:r>
              <a:rPr lang="zh-CN" altLang="en-US" sz="2600" b="1" dirty="0">
                <a:ea typeface="+mj-ea"/>
              </a:rPr>
              <a:t>满足的关系式。</a:t>
            </a:r>
            <a:endParaRPr lang="zh-CN" altLang="en-US" sz="2600" b="1" dirty="0">
              <a:ea typeface="+mj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003839" y="3685549"/>
            <a:ext cx="513619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auto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defRPr/>
            </a:pPr>
            <a:r>
              <a:rPr lang="zh-CN" altLang="en-US" sz="2800" b="1" dirty="0">
                <a:latin typeface="+mj-lt"/>
              </a:rPr>
              <a:t>根据题意可得： 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</a:rPr>
              <a:t>6+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</a:rPr>
              <a:t> &gt; 10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107504" y="195486"/>
            <a:ext cx="1808340" cy="461665"/>
            <a:chOff x="4388275" y="216246"/>
            <a:chExt cx="2194212" cy="718156"/>
          </a:xfrm>
        </p:grpSpPr>
        <p:grpSp>
          <p:nvGrpSpPr>
            <p:cNvPr id="40" name="组合 39"/>
            <p:cNvGrpSpPr/>
            <p:nvPr/>
          </p:nvGrpSpPr>
          <p:grpSpPr>
            <a:xfrm>
              <a:off x="4412902" y="218271"/>
              <a:ext cx="2169585" cy="716129"/>
              <a:chOff x="4412903" y="218271"/>
              <a:chExt cx="2608153" cy="691300"/>
            </a:xfrm>
          </p:grpSpPr>
          <p:sp>
            <p:nvSpPr>
              <p:cNvPr id="42" name="矩形: 单圆角 41"/>
              <p:cNvSpPr/>
              <p:nvPr/>
            </p:nvSpPr>
            <p:spPr>
              <a:xfrm>
                <a:off x="6384604" y="218272"/>
                <a:ext cx="636452" cy="691299"/>
              </a:xfrm>
              <a:prstGeom prst="round1Rect">
                <a:avLst>
                  <a:gd name="adj" fmla="val 50000"/>
                </a:avLst>
              </a:prstGeom>
              <a:solidFill>
                <a:srgbClr val="CAD9F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43" name="矩形: 单圆角 42"/>
              <p:cNvSpPr/>
              <p:nvPr/>
            </p:nvSpPr>
            <p:spPr>
              <a:xfrm>
                <a:off x="6233775" y="221447"/>
                <a:ext cx="636451" cy="688123"/>
              </a:xfrm>
              <a:prstGeom prst="round1Rect">
                <a:avLst>
                  <a:gd name="adj" fmla="val 50000"/>
                </a:avLst>
              </a:prstGeom>
              <a:solidFill>
                <a:srgbClr val="ADC5E7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44" name="矩形: 单圆角 43"/>
              <p:cNvSpPr/>
              <p:nvPr/>
            </p:nvSpPr>
            <p:spPr>
              <a:xfrm>
                <a:off x="4412903" y="218271"/>
                <a:ext cx="2291379" cy="691298"/>
              </a:xfrm>
              <a:prstGeom prst="round1Rect">
                <a:avLst>
                  <a:gd name="adj" fmla="val 50000"/>
                </a:avLst>
              </a:prstGeom>
              <a:solidFill>
                <a:srgbClr val="7997C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sp>
          <p:nvSpPr>
            <p:cNvPr id="41" name="文本框 40"/>
            <p:cNvSpPr txBox="1"/>
            <p:nvPr/>
          </p:nvSpPr>
          <p:spPr>
            <a:xfrm>
              <a:off x="4388275" y="216246"/>
              <a:ext cx="1930705" cy="7181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观察</a:t>
              </a:r>
              <a:r>
                <a:rPr lang="en-US" altLang="zh-CN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·</a:t>
              </a:r>
              <a:r>
                <a:rPr lang="zh-CN" altLang="en-US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交流</a:t>
              </a:r>
              <a:endParaRPr lang="zh-CN" altLang="en-US" sz="2400" b="1" dirty="0">
                <a:solidFill>
                  <a:schemeClr val="bg1"/>
                </a:solidFill>
                <a:ea typeface="黑体" panose="02010609060101010101" pitchFamily="49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924155" y="915566"/>
            <a:ext cx="48013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latin typeface="+mj-ea"/>
                <a:ea typeface="+mj-ea"/>
              </a:rPr>
              <a:t>由上述问题分别得到如下关系式：</a:t>
            </a:r>
            <a:endParaRPr lang="zh-CN" altLang="en-US" sz="2400" b="1" dirty="0">
              <a:latin typeface="+mj-ea"/>
              <a:ea typeface="+mj-ea"/>
            </a:endParaRPr>
          </a:p>
        </p:txBody>
      </p:sp>
      <p:graphicFrame>
        <p:nvGraphicFramePr>
          <p:cNvPr id="45" name="对象 9"/>
          <p:cNvGraphicFramePr>
            <a:graphicFrameLocks noChangeAspect="1"/>
          </p:cNvGraphicFramePr>
          <p:nvPr/>
        </p:nvGraphicFramePr>
        <p:xfrm>
          <a:off x="1614813" y="1464200"/>
          <a:ext cx="208280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3" name="Equation" r:id="rId1" imgW="2082800" imgH="876300" progId="Equation.DSMT4">
                  <p:embed/>
                </p:oleObj>
              </mc:Choice>
              <mc:Fallback>
                <p:oleObj name="Equation" r:id="rId1" imgW="2082800" imgH="876300" progId="Equation.DSMT4">
                  <p:embed/>
                  <p:pic>
                    <p:nvPicPr>
                      <p:cNvPr id="0" name="对象 9"/>
                      <p:cNvPicPr/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>
                      <a:xfrm>
                        <a:off x="1614813" y="1464200"/>
                        <a:ext cx="2082800" cy="876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" name="矩形 45"/>
          <p:cNvSpPr/>
          <p:nvPr/>
        </p:nvSpPr>
        <p:spPr>
          <a:xfrm>
            <a:off x="3697397" y="1656567"/>
            <a:ext cx="4633379" cy="49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auto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defRPr/>
            </a:pPr>
            <a:r>
              <a:rPr lang="zh-CN" altLang="en-US" sz="2600" b="1" dirty="0">
                <a:latin typeface="+mj-lt"/>
              </a:rPr>
              <a:t>，</a:t>
            </a:r>
            <a:r>
              <a:rPr lang="en-US" altLang="zh-CN" sz="2600" b="1" i="1" dirty="0" err="1">
                <a:latin typeface="+mj-lt"/>
              </a:rPr>
              <a:t>a</a:t>
            </a:r>
            <a:r>
              <a:rPr lang="en-US" altLang="zh-CN" sz="2600" b="1" dirty="0" err="1">
                <a:latin typeface="+mj-lt"/>
              </a:rPr>
              <a:t>+</a:t>
            </a:r>
            <a:r>
              <a:rPr lang="en-US" altLang="zh-CN" sz="2600" b="1" i="1" dirty="0" err="1">
                <a:latin typeface="+mj-lt"/>
              </a:rPr>
              <a:t>b</a:t>
            </a:r>
            <a:r>
              <a:rPr lang="en-US" altLang="zh-CN" sz="2600" b="1" dirty="0" err="1">
                <a:latin typeface="+mj-lt"/>
              </a:rPr>
              <a:t>+</a:t>
            </a:r>
            <a:r>
              <a:rPr lang="en-US" altLang="zh-CN" sz="2600" b="1" i="1" dirty="0" err="1">
                <a:latin typeface="+mj-lt"/>
              </a:rPr>
              <a:t>c</a:t>
            </a:r>
            <a:r>
              <a:rPr lang="en-US" altLang="zh-CN" sz="2600" b="1" i="1" dirty="0">
                <a:latin typeface="+mj-lt"/>
              </a:rPr>
              <a:t> </a:t>
            </a:r>
            <a:r>
              <a:rPr lang="zh-CN" altLang="en-US" sz="2600" b="1" dirty="0">
                <a:latin typeface="+mj-lt"/>
              </a:rPr>
              <a:t>≤</a:t>
            </a:r>
            <a:r>
              <a:rPr lang="en-US" altLang="zh-CN" sz="2600" b="1" dirty="0">
                <a:latin typeface="+mj-lt"/>
              </a:rPr>
              <a:t> 160</a:t>
            </a:r>
            <a:r>
              <a:rPr lang="zh-CN" altLang="en-US" sz="2600" b="1" dirty="0">
                <a:latin typeface="+mj-lt"/>
              </a:rPr>
              <a:t>，</a:t>
            </a:r>
            <a:r>
              <a:rPr lang="en-US" altLang="zh-CN" sz="2600" b="1" dirty="0">
                <a:latin typeface="+mj-lt"/>
              </a:rPr>
              <a:t>6+</a:t>
            </a:r>
            <a:r>
              <a:rPr lang="en-US" altLang="zh-CN" sz="2600" b="1" i="1" dirty="0">
                <a:latin typeface="+mj-lt"/>
              </a:rPr>
              <a:t>x </a:t>
            </a:r>
            <a:r>
              <a:rPr lang="en-US" altLang="zh-CN" sz="2600" b="1" dirty="0">
                <a:latin typeface="+mj-lt"/>
              </a:rPr>
              <a:t>&gt; </a:t>
            </a:r>
            <a:r>
              <a:rPr lang="en-US" altLang="zh-CN" sz="2600" b="1" dirty="0">
                <a:latin typeface="+mj-lt"/>
              </a:rPr>
              <a:t>10</a:t>
            </a:r>
            <a:endParaRPr lang="en-US" altLang="zh-CN" sz="2600" b="1" dirty="0">
              <a:latin typeface="+mj-lt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909116" y="2340917"/>
            <a:ext cx="599821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latin typeface="+mj-ea"/>
                <a:ea typeface="+mj-ea"/>
              </a:rPr>
              <a:t>观察这几个关系式，它们有什么共同特点？</a:t>
            </a:r>
            <a:endParaRPr lang="zh-CN" altLang="en-US" sz="2400" b="1" dirty="0">
              <a:latin typeface="+mj-ea"/>
              <a:ea typeface="+mj-ea"/>
            </a:endParaRPr>
          </a:p>
        </p:txBody>
      </p:sp>
      <p:sp>
        <p:nvSpPr>
          <p:cNvPr id="11" name="矩形: 圆角 10"/>
          <p:cNvSpPr/>
          <p:nvPr/>
        </p:nvSpPr>
        <p:spPr>
          <a:xfrm>
            <a:off x="1064673" y="3527541"/>
            <a:ext cx="7176237" cy="1152128"/>
          </a:xfrm>
          <a:prstGeom prst="roundRect">
            <a:avLst/>
          </a:prstGeom>
          <a:solidFill>
            <a:srgbClr val="FFFFD9"/>
          </a:solidFill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文本框 47"/>
          <p:cNvSpPr txBox="1"/>
          <p:nvPr/>
        </p:nvSpPr>
        <p:spPr>
          <a:xfrm>
            <a:off x="1043608" y="3527541"/>
            <a:ext cx="7185025" cy="11245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latin typeface="+mn-ea"/>
              </a:rPr>
              <a:t>     一般地，用符号“＜”（或“≤”），“＞”（或“≥”）连接的式子叫作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不等式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65458" y="2958742"/>
            <a:ext cx="25984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不等式的概念：</a:t>
            </a:r>
            <a:endParaRPr lang="zh-CN" altLang="en-US" sz="2800" b="1" dirty="0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48" grpId="0"/>
      <p:bldP spid="14" grpId="0"/>
    </p:bldLst>
  </p:timing>
</p:sld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Times New Roman"/>
        <a:ea typeface="黑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2403</Words>
  <Application>WPS 演示</Application>
  <PresentationFormat>全屏显示(16:9)</PresentationFormat>
  <Paragraphs>280</Paragraphs>
  <Slides>22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13</vt:i4>
      </vt:variant>
      <vt:variant>
        <vt:lpstr>幻灯片标题</vt:lpstr>
      </vt:variant>
      <vt:variant>
        <vt:i4>22</vt:i4>
      </vt:variant>
    </vt:vector>
  </HeadingPairs>
  <TitlesOfParts>
    <vt:vector size="47" baseType="lpstr">
      <vt:lpstr>Arial</vt:lpstr>
      <vt:lpstr>宋体</vt:lpstr>
      <vt:lpstr>Wingdings</vt:lpstr>
      <vt:lpstr>Times New Roman</vt:lpstr>
      <vt:lpstr>黑体</vt:lpstr>
      <vt:lpstr>微软雅黑</vt:lpstr>
      <vt:lpstr>华文中宋</vt:lpstr>
      <vt:lpstr>楷体</vt:lpstr>
      <vt:lpstr>阿里巴巴普惠体 H</vt:lpstr>
      <vt:lpstr>Arial Unicode MS</vt:lpstr>
      <vt:lpstr>等线</vt:lpstr>
      <vt:lpstr>第一PPT，www.1ppt.com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唐唐唐小糖1</cp:lastModifiedBy>
  <cp:revision>4</cp:revision>
  <dcterms:created xsi:type="dcterms:W3CDTF">2018-12-07T09:49:00Z</dcterms:created>
  <dcterms:modified xsi:type="dcterms:W3CDTF">2026-01-09T00:19:59Z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9BE7A9B85C5240F2A0790D10AE1966AB_12</vt:lpwstr>
  </property>
</Properties>
</file>