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15" r:id="rId5"/>
    <p:sldId id="369" r:id="rId6"/>
    <p:sldId id="356" r:id="rId7"/>
    <p:sldId id="357" r:id="rId8"/>
    <p:sldId id="358" r:id="rId9"/>
    <p:sldId id="359" r:id="rId10"/>
    <p:sldId id="361" r:id="rId11"/>
    <p:sldId id="362" r:id="rId12"/>
    <p:sldId id="387" r:id="rId13"/>
    <p:sldId id="363" r:id="rId14"/>
    <p:sldId id="366" r:id="rId15"/>
    <p:sldId id="370" r:id="rId16"/>
    <p:sldId id="371" r:id="rId17"/>
    <p:sldId id="373" r:id="rId18"/>
    <p:sldId id="388" r:id="rId19"/>
    <p:sldId id="376" r:id="rId20"/>
    <p:sldId id="377" r:id="rId21"/>
    <p:sldId id="378" r:id="rId22"/>
    <p:sldId id="389" r:id="rId23"/>
    <p:sldId id="379" r:id="rId24"/>
    <p:sldId id="380" r:id="rId25"/>
    <p:sldId id="382" r:id="rId26"/>
    <p:sldId id="383" r:id="rId27"/>
    <p:sldId id="384" r:id="rId28"/>
    <p:sldId id="386" r:id="rId29"/>
    <p:sldId id="385" r:id="rId30"/>
    <p:sldId id="307" r:id="rId31"/>
    <p:sldId id="303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6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9F4"/>
    <a:srgbClr val="0033CC"/>
    <a:srgbClr val="56B5DA"/>
    <a:srgbClr val="FF00FF"/>
    <a:srgbClr val="0066FF"/>
    <a:srgbClr val="FFBDFF"/>
    <a:srgbClr val="5183C0"/>
    <a:srgbClr val="FFFEEF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606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4008" y="1995686"/>
            <a:ext cx="303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+mj-lt"/>
                <a:ea typeface="+mj-ea"/>
              </a:rPr>
              <a:t>章末复习</a:t>
            </a:r>
            <a:endParaRPr lang="en-US" altLang="zh-CN" sz="48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152" y="1995686"/>
            <a:ext cx="2791987" cy="16388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7544" y="1131590"/>
            <a:ext cx="620068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如图，点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在同一条直线上，∠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en-US" altLang="zh-CN" sz="2800" b="1" dirty="0">
                <a:latin typeface="+mj-lt"/>
                <a:ea typeface="+mj-ea"/>
              </a:rPr>
              <a:t>=∠</a:t>
            </a:r>
            <a:r>
              <a:rPr lang="en-US" altLang="zh-CN" sz="2800" b="1" i="1" dirty="0">
                <a:latin typeface="+mj-lt"/>
                <a:ea typeface="+mj-ea"/>
              </a:rPr>
              <a:t>ACF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CF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=4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EF</a:t>
            </a:r>
            <a:r>
              <a:rPr lang="en-US" altLang="zh-CN" sz="2800" b="1" dirty="0">
                <a:latin typeface="+mj-lt"/>
                <a:ea typeface="+mj-ea"/>
              </a:rPr>
              <a:t>=5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BE</a:t>
            </a:r>
            <a:r>
              <a:rPr lang="en-US" altLang="zh-CN" sz="2800" b="1" dirty="0">
                <a:latin typeface="+mj-lt"/>
                <a:ea typeface="+mj-ea"/>
              </a:rPr>
              <a:t>=______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3682" y="219476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9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3384376" cy="524520"/>
            <a:chOff x="107504" y="339502"/>
            <a:chExt cx="3384376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3384376" cy="524520"/>
              <a:chOff x="1803191" y="1304280"/>
              <a:chExt cx="4038817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260350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4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等腰三角形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74652" y="1707654"/>
            <a:ext cx="6304280" cy="46037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等腰三角形的两个</a:t>
            </a:r>
            <a:r>
              <a:rPr lang="zh-CN" altLang="en-US" sz="2400" b="1" dirty="0">
                <a:solidFill>
                  <a:srgbClr val="FF0000"/>
                </a:solidFill>
              </a:rPr>
              <a:t>底角相等。</a:t>
            </a:r>
            <a:r>
              <a:rPr lang="zh-CN" altLang="en-US" sz="2400" b="1" dirty="0">
                <a:solidFill>
                  <a:srgbClr val="0033CC"/>
                </a:solidFill>
              </a:rPr>
              <a:t>（等边对等角）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860" y="988733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等腰三角形的性质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576" y="2365020"/>
            <a:ext cx="6081954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等腰三角形顶角的平分线、底边上的中线、底边上的高重合。</a:t>
            </a:r>
            <a:r>
              <a:rPr lang="zh-CN" altLang="en-US" sz="2400" b="1" dirty="0">
                <a:solidFill>
                  <a:srgbClr val="0033CC"/>
                </a:solidFill>
              </a:rPr>
              <a:t>（三线合一）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8860" y="3391718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等腰三角形的判定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7112" y="4119608"/>
            <a:ext cx="7609776" cy="46166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有两个角相等的三角形是等腰三角形。</a:t>
            </a:r>
            <a:r>
              <a:rPr lang="zh-CN" altLang="en-US" sz="2400" b="1" dirty="0">
                <a:solidFill>
                  <a:srgbClr val="0033CC"/>
                </a:solidFill>
              </a:rPr>
              <a:t>（等角对等边）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37530" y="1394783"/>
            <a:ext cx="2057666" cy="2219106"/>
            <a:chOff x="6421935" y="742301"/>
            <a:chExt cx="2057666" cy="2219106"/>
          </a:xfrm>
        </p:grpSpPr>
        <p:sp>
          <p:nvSpPr>
            <p:cNvPr id="37" name="等腰三角形 36"/>
            <p:cNvSpPr/>
            <p:nvPr/>
          </p:nvSpPr>
          <p:spPr>
            <a:xfrm>
              <a:off x="6804248" y="1171917"/>
              <a:ext cx="1296144" cy="1503521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292146" y="74230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421935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089751" y="249974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cxnSp>
        <p:nvCxnSpPr>
          <p:cNvPr id="41" name="直接连接符 40"/>
          <p:cNvCxnSpPr>
            <a:stCxn id="37" idx="0"/>
            <a:endCxn id="37" idx="3"/>
          </p:cNvCxnSpPr>
          <p:nvPr/>
        </p:nvCxnSpPr>
        <p:spPr>
          <a:xfrm>
            <a:off x="7867915" y="1824399"/>
            <a:ext cx="0" cy="150352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7663590" y="324007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D</a:t>
            </a:r>
            <a:endParaRPr lang="zh-CN" alt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/>
      <p:bldP spid="21" grpId="0" animBg="1"/>
      <p:bldP spid="34" grpId="0"/>
      <p:bldP spid="35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594" y="608370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等边三角形的性质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584" y="1308705"/>
            <a:ext cx="5616624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等边三角形的三个内角都相等，并且每个角都等于</a:t>
            </a:r>
            <a:r>
              <a:rPr lang="en-US" altLang="zh-CN" sz="2400" b="1" dirty="0">
                <a:solidFill>
                  <a:srgbClr val="FF0000"/>
                </a:solidFill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41082" y="637010"/>
            <a:ext cx="2057666" cy="2219106"/>
            <a:chOff x="6078053" y="2009211"/>
            <a:chExt cx="2057666" cy="2219106"/>
          </a:xfrm>
        </p:grpSpPr>
        <p:sp>
          <p:nvSpPr>
            <p:cNvPr id="10" name="等腰三角形 9"/>
            <p:cNvSpPr/>
            <p:nvPr/>
          </p:nvSpPr>
          <p:spPr>
            <a:xfrm>
              <a:off x="6372200" y="2435822"/>
              <a:ext cx="1587056" cy="1368152"/>
            </a:xfrm>
            <a:prstGeom prst="triangl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48264" y="2009211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78053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45869" y="376665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35594" y="2552586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等边三角形的判定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65743" y="3443138"/>
            <a:ext cx="5206457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三个角都相等的三角形是等边三角形。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5742" y="4074203"/>
            <a:ext cx="6445551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有一个角等于</a:t>
            </a:r>
            <a:r>
              <a:rPr lang="en-US" altLang="zh-CN" sz="2400" b="1" dirty="0">
                <a:solidFill>
                  <a:srgbClr val="FF0000"/>
                </a:solidFill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</a:rPr>
              <a:t>的等腰三角形是等边三角形。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1926" y="554261"/>
            <a:ext cx="5237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含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30°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角的直角三角形的性质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599" y="1231672"/>
            <a:ext cx="7200803" cy="95410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在直角三角形中，如果一个锐角等于</a:t>
            </a:r>
            <a:r>
              <a:rPr lang="en-US" altLang="zh-CN" sz="2800" b="1" dirty="0">
                <a:solidFill>
                  <a:srgbClr val="FF0000"/>
                </a:solidFill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</a:rPr>
              <a:t>，那么它所对的直角边等于斜边的一半。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69164" y="2420952"/>
            <a:ext cx="2044513" cy="2478412"/>
            <a:chOff x="6514266" y="1999545"/>
            <a:chExt cx="2044513" cy="2478412"/>
          </a:xfrm>
        </p:grpSpPr>
        <p:grpSp>
          <p:nvGrpSpPr>
            <p:cNvPr id="12" name="组合 11"/>
            <p:cNvGrpSpPr/>
            <p:nvPr/>
          </p:nvGrpSpPr>
          <p:grpSpPr>
            <a:xfrm>
              <a:off x="6514266" y="1999545"/>
              <a:ext cx="1665299" cy="2478412"/>
              <a:chOff x="2386244" y="2080085"/>
              <a:chExt cx="1837892" cy="2734571"/>
            </a:xfrm>
          </p:grpSpPr>
          <p:sp>
            <p:nvSpPr>
              <p:cNvPr id="15" name="直角三角形 14"/>
              <p:cNvSpPr/>
              <p:nvPr/>
            </p:nvSpPr>
            <p:spPr>
              <a:xfrm flipH="1">
                <a:off x="2828920" y="2572234"/>
                <a:ext cx="1116356" cy="1847940"/>
              </a:xfrm>
              <a:prstGeom prst="rt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矩形 7"/>
              <p:cNvSpPr/>
              <p:nvPr/>
            </p:nvSpPr>
            <p:spPr>
              <a:xfrm>
                <a:off x="3813473" y="4280468"/>
                <a:ext cx="131804" cy="139707"/>
              </a:xfrm>
              <a:custGeom>
                <a:avLst/>
                <a:gdLst>
                  <a:gd name="connsiteX0" fmla="*/ 0 w 132017"/>
                  <a:gd name="connsiteY0" fmla="*/ 0 h 139603"/>
                  <a:gd name="connsiteX1" fmla="*/ 132017 w 132017"/>
                  <a:gd name="connsiteY1" fmla="*/ 0 h 139603"/>
                  <a:gd name="connsiteX2" fmla="*/ 132017 w 132017"/>
                  <a:gd name="connsiteY2" fmla="*/ 139603 h 139603"/>
                  <a:gd name="connsiteX3" fmla="*/ 0 w 132017"/>
                  <a:gd name="connsiteY3" fmla="*/ 139603 h 139603"/>
                  <a:gd name="connsiteX4" fmla="*/ 0 w 132017"/>
                  <a:gd name="connsiteY4" fmla="*/ 0 h 139603"/>
                  <a:gd name="connsiteX0-1" fmla="*/ 132017 w 223457"/>
                  <a:gd name="connsiteY0-2" fmla="*/ 139603 h 231043"/>
                  <a:gd name="connsiteX1-3" fmla="*/ 0 w 223457"/>
                  <a:gd name="connsiteY1-4" fmla="*/ 139603 h 231043"/>
                  <a:gd name="connsiteX2-5" fmla="*/ 0 w 223457"/>
                  <a:gd name="connsiteY2-6" fmla="*/ 0 h 231043"/>
                  <a:gd name="connsiteX3-7" fmla="*/ 132017 w 223457"/>
                  <a:gd name="connsiteY3-8" fmla="*/ 0 h 231043"/>
                  <a:gd name="connsiteX4-9" fmla="*/ 223457 w 223457"/>
                  <a:gd name="connsiteY4-10" fmla="*/ 231043 h 231043"/>
                  <a:gd name="connsiteX0-11" fmla="*/ 132017 w 132017"/>
                  <a:gd name="connsiteY0-12" fmla="*/ 139603 h 139603"/>
                  <a:gd name="connsiteX1-13" fmla="*/ 0 w 132017"/>
                  <a:gd name="connsiteY1-14" fmla="*/ 139603 h 139603"/>
                  <a:gd name="connsiteX2-15" fmla="*/ 0 w 132017"/>
                  <a:gd name="connsiteY2-16" fmla="*/ 0 h 139603"/>
                  <a:gd name="connsiteX3-17" fmla="*/ 132017 w 132017"/>
                  <a:gd name="connsiteY3-18" fmla="*/ 0 h 139603"/>
                  <a:gd name="connsiteX0-19" fmla="*/ 0 w 132017"/>
                  <a:gd name="connsiteY0-20" fmla="*/ 139603 h 139603"/>
                  <a:gd name="connsiteX1-21" fmla="*/ 0 w 132017"/>
                  <a:gd name="connsiteY1-22" fmla="*/ 0 h 139603"/>
                  <a:gd name="connsiteX2-23" fmla="*/ 132017 w 132017"/>
                  <a:gd name="connsiteY2-24" fmla="*/ 0 h 13960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32017" h="139603">
                    <a:moveTo>
                      <a:pt x="0" y="139603"/>
                    </a:moveTo>
                    <a:lnTo>
                      <a:pt x="0" y="0"/>
                    </a:lnTo>
                    <a:lnTo>
                      <a:pt x="132017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657850" y="2080085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386244" y="4244692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834167" y="4317765"/>
                <a:ext cx="389969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3" name="任意多边形: 形状 12"/>
            <p:cNvSpPr/>
            <p:nvPr/>
          </p:nvSpPr>
          <p:spPr>
            <a:xfrm>
              <a:off x="7798594" y="2667000"/>
              <a:ext cx="121444" cy="50453"/>
            </a:xfrm>
            <a:custGeom>
              <a:avLst/>
              <a:gdLst>
                <a:gd name="connsiteX0" fmla="*/ 0 w 121444"/>
                <a:gd name="connsiteY0" fmla="*/ 0 h 50453"/>
                <a:gd name="connsiteX1" fmla="*/ 40481 w 121444"/>
                <a:gd name="connsiteY1" fmla="*/ 45244 h 50453"/>
                <a:gd name="connsiteX2" fmla="*/ 121444 w 121444"/>
                <a:gd name="connsiteY2" fmla="*/ 47625 h 5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444" h="50453">
                  <a:moveTo>
                    <a:pt x="0" y="0"/>
                  </a:moveTo>
                  <a:cubicBezTo>
                    <a:pt x="10120" y="18653"/>
                    <a:pt x="20240" y="37307"/>
                    <a:pt x="40481" y="45244"/>
                  </a:cubicBezTo>
                  <a:cubicBezTo>
                    <a:pt x="60722" y="53181"/>
                    <a:pt x="91083" y="50403"/>
                    <a:pt x="121444" y="4762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61152" y="262168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</a:rPr>
                <a:t>30°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95486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反证法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1516204"/>
            <a:ext cx="7056784" cy="2158365"/>
          </a:xfrm>
          <a:prstGeom prst="rect">
            <a:avLst/>
          </a:prstGeom>
          <a:solidFill>
            <a:srgbClr val="FEF1E6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        在证明时，</a:t>
            </a:r>
            <a:r>
              <a:rPr lang="zh-CN" altLang="en-US" sz="2800" b="1" dirty="0">
                <a:solidFill>
                  <a:srgbClr val="0066FF"/>
                </a:solidFill>
              </a:rPr>
              <a:t>先假设命题的结论不成立</a:t>
            </a:r>
            <a:r>
              <a:rPr lang="zh-CN" altLang="en-US" sz="2800" b="1" dirty="0"/>
              <a:t>，然后推导出与</a:t>
            </a:r>
            <a:r>
              <a:rPr lang="zh-CN" altLang="en-US" sz="2800" b="1" dirty="0">
                <a:solidFill>
                  <a:srgbClr val="0066FF"/>
                </a:solidFill>
              </a:rPr>
              <a:t>定义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0066FF"/>
                </a:solidFill>
              </a:rPr>
              <a:t>基本事实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0066FF"/>
                </a:solidFill>
              </a:rPr>
              <a:t>已有定理</a:t>
            </a:r>
            <a:r>
              <a:rPr lang="zh-CN" altLang="en-US" sz="2800" b="1" dirty="0"/>
              <a:t>或</a:t>
            </a:r>
            <a:r>
              <a:rPr lang="zh-CN" altLang="en-US" sz="2800" b="1" dirty="0">
                <a:solidFill>
                  <a:srgbClr val="0066FF"/>
                </a:solidFill>
              </a:rPr>
              <a:t>已知条件相矛盾的结果</a:t>
            </a:r>
            <a:r>
              <a:rPr lang="zh-CN" altLang="en-US" sz="2800" b="1" dirty="0"/>
              <a:t>，</a:t>
            </a:r>
            <a:r>
              <a:rPr lang="zh-CN" altLang="en-US" sz="2800" b="1" dirty="0"/>
              <a:t>从而证明命题的结论一定成立，这种证明方法称为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反证法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456" y="12347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0737" y="2763455"/>
            <a:ext cx="2207491" cy="198304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926" y="602176"/>
            <a:ext cx="8188880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5.</a:t>
            </a: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，点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在边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的延长线上，点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在边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上，且</a:t>
            </a:r>
            <a:r>
              <a:rPr lang="en-US" altLang="zh-CN" sz="2400" b="1" i="1" dirty="0">
                <a:latin typeface="+mj-lt"/>
                <a:ea typeface="+mj-ea"/>
              </a:rPr>
              <a:t>DE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BE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AE</a:t>
            </a:r>
            <a:r>
              <a:rPr lang="zh-CN" altLang="en-US" sz="2400" b="1" dirty="0">
                <a:latin typeface="+mj-lt"/>
                <a:ea typeface="+mj-ea"/>
              </a:rPr>
              <a:t>，延长</a:t>
            </a:r>
            <a:r>
              <a:rPr lang="en-US" altLang="zh-CN" sz="2400" b="1" i="1" dirty="0">
                <a:latin typeface="+mj-lt"/>
                <a:ea typeface="+mj-ea"/>
              </a:rPr>
              <a:t>DE</a:t>
            </a:r>
            <a:r>
              <a:rPr lang="zh-CN" altLang="en-US" sz="2400" b="1" dirty="0">
                <a:latin typeface="+mj-lt"/>
                <a:ea typeface="+mj-ea"/>
              </a:rPr>
              <a:t>交边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en-US" altLang="zh-CN" sz="2400" b="1" i="1" dirty="0">
                <a:latin typeface="+mj-lt"/>
                <a:ea typeface="+mj-ea"/>
              </a:rPr>
              <a:t>F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）求证：△</a:t>
            </a:r>
            <a:r>
              <a:rPr lang="en-US" altLang="zh-CN" sz="2400" b="1" i="1" dirty="0">
                <a:latin typeface="+mj-lt"/>
                <a:ea typeface="+mj-ea"/>
              </a:rPr>
              <a:t>AEF</a:t>
            </a:r>
            <a:r>
              <a:rPr lang="zh-CN" altLang="en-US" sz="2400" b="1" dirty="0">
                <a:latin typeface="+mj-lt"/>
                <a:ea typeface="+mj-ea"/>
              </a:rPr>
              <a:t>是等腰三角形；</a:t>
            </a:r>
            <a:endParaRPr lang="en-US" altLang="zh-CN" sz="24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780" y="1961535"/>
            <a:ext cx="6984776" cy="290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(1)证明：∵</a:t>
            </a:r>
            <a:r>
              <a:rPr lang="zh-CN" altLang="en-US" sz="2400" b="1" i="1" dirty="0">
                <a:solidFill>
                  <a:srgbClr val="FF0000"/>
                </a:solidFill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zh-CN" altLang="en-US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zh-CN" altLang="en-US" sz="2400" b="1" i="1" dirty="0">
                <a:solidFill>
                  <a:srgbClr val="FF0000"/>
                </a:solidFill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zh-CN" altLang="en-US" sz="2400" b="1" i="1" dirty="0">
                <a:solidFill>
                  <a:srgbClr val="FF0000"/>
                </a:solidFill>
              </a:rPr>
              <a:t>CBE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∵∠</a:t>
            </a:r>
            <a:r>
              <a:rPr lang="zh-CN" altLang="en-US" sz="2400" b="1" i="1" dirty="0">
                <a:solidFill>
                  <a:srgbClr val="FF0000"/>
                </a:solidFill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</a:rPr>
              <a:t>CBE</a:t>
            </a:r>
            <a:r>
              <a:rPr lang="zh-CN" altLang="en-US" sz="2400" b="1" dirty="0">
                <a:solidFill>
                  <a:srgbClr val="FF0000"/>
                </a:solidFill>
              </a:rPr>
              <a:t>，∠</a:t>
            </a:r>
            <a:r>
              <a:rPr lang="zh-CN" altLang="en-US" sz="2400" b="1" i="1" dirty="0">
                <a:solidFill>
                  <a:srgbClr val="FF0000"/>
                </a:solidFill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</a:rPr>
              <a:t>CED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CED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zh-CN" altLang="en-US" sz="2400" b="1" i="1" dirty="0">
                <a:solidFill>
                  <a:srgbClr val="FF0000"/>
                </a:solidFill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又∵∠</a:t>
            </a:r>
            <a:r>
              <a:rPr lang="zh-CN" altLang="en-US" sz="2400" b="1" i="1" dirty="0">
                <a:solidFill>
                  <a:srgbClr val="FF0000"/>
                </a:solidFill>
              </a:rPr>
              <a:t>AEF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CED</a:t>
            </a:r>
            <a:r>
              <a:rPr lang="zh-CN" altLang="en-US" sz="2400" b="1" dirty="0">
                <a:solidFill>
                  <a:srgbClr val="FF0000"/>
                </a:solidFill>
              </a:rPr>
              <a:t>，∴∠</a:t>
            </a:r>
            <a:r>
              <a:rPr lang="zh-CN" altLang="en-US" sz="2400" b="1" i="1" dirty="0">
                <a:solidFill>
                  <a:srgbClr val="FF0000"/>
                </a:solidFill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</a:rPr>
              <a:t>AEF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</a:rPr>
              <a:t>AF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</a:rPr>
              <a:t>。∴△</a:t>
            </a:r>
            <a:r>
              <a:rPr lang="zh-CN" altLang="en-US" sz="2400" b="1" i="1" dirty="0">
                <a:solidFill>
                  <a:srgbClr val="FF0000"/>
                </a:solidFill>
              </a:rPr>
              <a:t>AEF</a:t>
            </a:r>
            <a:r>
              <a:rPr lang="zh-CN" altLang="en-US" sz="2400" b="1" dirty="0">
                <a:solidFill>
                  <a:srgbClr val="FF0000"/>
                </a:solidFill>
              </a:rPr>
              <a:t>是等腰三角形。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57456" y="12347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926" y="602176"/>
            <a:ext cx="8188880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5.</a:t>
            </a:r>
            <a:r>
              <a:rPr lang="zh-CN" altLang="en-US" sz="2400" b="1" dirty="0">
                <a:latin typeface="+mj-lt"/>
                <a:ea typeface="+mj-ea"/>
              </a:rPr>
              <a:t>已知：如图，在△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zh-CN" altLang="en-US" sz="2400" b="1" dirty="0">
                <a:latin typeface="+mj-lt"/>
                <a:ea typeface="+mj-ea"/>
              </a:rPr>
              <a:t>中，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，点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在边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的延长线上，点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在边</a:t>
            </a:r>
            <a:r>
              <a:rPr lang="en-US" altLang="zh-CN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上，且</a:t>
            </a:r>
            <a:r>
              <a:rPr lang="en-US" altLang="zh-CN" sz="2400" b="1" i="1" dirty="0">
                <a:latin typeface="+mj-lt"/>
                <a:ea typeface="+mj-ea"/>
              </a:rPr>
              <a:t>DE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BE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AE</a:t>
            </a:r>
            <a:r>
              <a:rPr lang="zh-CN" altLang="en-US" sz="2400" b="1" dirty="0">
                <a:latin typeface="+mj-lt"/>
                <a:ea typeface="+mj-ea"/>
              </a:rPr>
              <a:t>，延长</a:t>
            </a:r>
            <a:r>
              <a:rPr lang="en-US" altLang="zh-CN" sz="2400" b="1" i="1" dirty="0">
                <a:latin typeface="+mj-lt"/>
                <a:ea typeface="+mj-ea"/>
              </a:rPr>
              <a:t>DE</a:t>
            </a:r>
            <a:r>
              <a:rPr lang="zh-CN" altLang="en-US" sz="2400" b="1" dirty="0">
                <a:latin typeface="+mj-lt"/>
                <a:ea typeface="+mj-ea"/>
              </a:rPr>
              <a:t>交边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en-US" altLang="zh-CN" sz="2400" b="1" i="1" dirty="0">
                <a:latin typeface="+mj-lt"/>
                <a:ea typeface="+mj-ea"/>
              </a:rPr>
              <a:t>F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）若</a:t>
            </a:r>
            <a:r>
              <a:rPr lang="en-US" altLang="zh-CN" sz="2400" b="1" i="1" dirty="0">
                <a:latin typeface="+mj-lt"/>
                <a:ea typeface="+mj-ea"/>
              </a:rPr>
              <a:t>BE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BF</a:t>
            </a:r>
            <a:r>
              <a:rPr lang="zh-CN" altLang="en-US" sz="2400" b="1" dirty="0">
                <a:latin typeface="+mj-lt"/>
                <a:ea typeface="+mj-ea"/>
              </a:rPr>
              <a:t>，求∠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lang="zh-CN" altLang="en-US" sz="2400" b="1" dirty="0">
                <a:latin typeface="+mj-lt"/>
                <a:ea typeface="+mj-ea"/>
              </a:rPr>
              <a:t>的度数。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552" y="1981721"/>
            <a:ext cx="6984776" cy="290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</a:rPr>
              <a:t>解：设∠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</a:rPr>
              <a:t>，则∠</a:t>
            </a:r>
            <a:r>
              <a:rPr lang="en-US" altLang="zh-CN" sz="2400" b="1" i="1" dirty="0">
                <a:solidFill>
                  <a:srgbClr val="FF0000"/>
                </a:solidFill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AEF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BFE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</a:rPr>
              <a:t>AEF</a:t>
            </a:r>
            <a:r>
              <a:rPr lang="en-US" altLang="zh-CN" sz="2400" b="1" dirty="0">
                <a:solidFill>
                  <a:srgbClr val="FF0000"/>
                </a:solidFill>
              </a:rPr>
              <a:t>=(2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)°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BF</a:t>
            </a:r>
            <a:r>
              <a:rPr lang="zh-CN" altLang="en-US" sz="2400" b="1" dirty="0">
                <a:solidFill>
                  <a:srgbClr val="FF0000"/>
                </a:solidFill>
              </a:rPr>
              <a:t>，∴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BEF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BFE</a:t>
            </a:r>
            <a:r>
              <a:rPr lang="en-US" altLang="zh-CN" sz="2400" b="1" dirty="0">
                <a:solidFill>
                  <a:srgbClr val="FF0000"/>
                </a:solidFill>
              </a:rPr>
              <a:t>=(2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)°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</a:rPr>
              <a:t>BEF</a:t>
            </a:r>
            <a:r>
              <a:rPr lang="zh-CN" altLang="en-US" sz="2400" b="1" dirty="0">
                <a:solidFill>
                  <a:srgbClr val="FF0000"/>
                </a:solidFill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</a:rPr>
              <a:t>BFE</a:t>
            </a:r>
            <a:r>
              <a:rPr lang="en-US" altLang="zh-CN" sz="2400" b="1" dirty="0">
                <a:solidFill>
                  <a:srgbClr val="FF0000"/>
                </a:solidFill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</a:rPr>
              <a:t>BEF</a:t>
            </a:r>
            <a:r>
              <a:rPr lang="en-US" altLang="zh-CN" sz="2400" b="1" dirty="0">
                <a:solidFill>
                  <a:srgbClr val="FF0000"/>
                </a:solidFill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</a:rPr>
              <a:t>EBF</a:t>
            </a:r>
            <a:r>
              <a:rPr lang="en-US" altLang="zh-CN" sz="2400" b="1" dirty="0">
                <a:solidFill>
                  <a:srgbClr val="FF0000"/>
                </a:solidFill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</a:rPr>
              <a:t>，即 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l-GR" altLang="zh-CN" sz="2400" b="1" dirty="0">
                <a:solidFill>
                  <a:srgbClr val="FF0000"/>
                </a:solidFill>
              </a:rPr>
              <a:t>=180</a:t>
            </a:r>
            <a:r>
              <a:rPr lang="zh-CN" altLang="el-GR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=36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</a:rPr>
              <a:t>=36°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0737" y="2763455"/>
            <a:ext cx="2207491" cy="198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3384376" cy="524520"/>
            <a:chOff x="107504" y="339502"/>
            <a:chExt cx="3384376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3384376" cy="524520"/>
              <a:chOff x="1803191" y="1304280"/>
              <a:chExt cx="4038817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260350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5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直角三角形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1520" y="790940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直角三角形的性质与判定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770" y="2812766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273" y="3178610"/>
            <a:ext cx="2505080" cy="1684244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9660" y="1930896"/>
            <a:ext cx="3371851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直角三角形的两个锐角互余。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1591" y="1925028"/>
            <a:ext cx="3349970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有两个角互余的三角形是直角三角形。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63055" y="2756025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63055" y="3217690"/>
            <a:ext cx="3939759" cy="1569660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9103" y="1368594"/>
            <a:ext cx="3939759" cy="3488224"/>
            <a:chOff x="467544" y="484040"/>
            <a:chExt cx="3939759" cy="3488224"/>
          </a:xfrm>
        </p:grpSpPr>
        <p:sp>
          <p:nvSpPr>
            <p:cNvPr id="17" name="矩形: 圆角 16"/>
            <p:cNvSpPr/>
            <p:nvPr/>
          </p:nvSpPr>
          <p:spPr>
            <a:xfrm>
              <a:off x="467544" y="904432"/>
              <a:ext cx="3939759" cy="30678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67544" y="514026"/>
              <a:ext cx="3939759" cy="403019"/>
            </a:xfrm>
            <a:prstGeom prst="rect">
              <a:avLst/>
            </a:prstGeom>
            <a:solidFill>
              <a:srgbClr val="FAC090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16104" y="484040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直角三角形的性质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72000" y="1378119"/>
            <a:ext cx="3939759" cy="3478699"/>
            <a:chOff x="4510441" y="493565"/>
            <a:chExt cx="3939759" cy="3478699"/>
          </a:xfrm>
        </p:grpSpPr>
        <p:sp>
          <p:nvSpPr>
            <p:cNvPr id="21" name="矩形: 圆角 20"/>
            <p:cNvSpPr/>
            <p:nvPr/>
          </p:nvSpPr>
          <p:spPr>
            <a:xfrm>
              <a:off x="4510441" y="904432"/>
              <a:ext cx="3939759" cy="30678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10441" y="508158"/>
              <a:ext cx="3939759" cy="408887"/>
            </a:xfrm>
            <a:prstGeom prst="rect">
              <a:avLst/>
            </a:prstGeom>
            <a:solidFill>
              <a:srgbClr val="FAC090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06626" y="493565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直角三角形的判定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7167" y="3240378"/>
            <a:ext cx="1355247" cy="148988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4304" y="2882264"/>
            <a:ext cx="1479952" cy="1540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3400" y="849354"/>
            <a:ext cx="6912768" cy="112458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如果三角形两边的平方和等于第三条</a:t>
            </a:r>
            <a:r>
              <a:rPr lang="zh-CN" altLang="en-US" sz="2800" b="1" dirty="0">
                <a:solidFill>
                  <a:srgbClr val="FF0000"/>
                </a:solidFill>
              </a:rPr>
              <a:t>边的平方，那么这个三角形是直角三角形。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69088" y="2680100"/>
            <a:ext cx="2796930" cy="1923787"/>
            <a:chOff x="6702818" y="1563638"/>
            <a:chExt cx="2796930" cy="1923787"/>
          </a:xfrm>
        </p:grpSpPr>
        <p:sp>
          <p:nvSpPr>
            <p:cNvPr id="4" name="直角三角形 3"/>
            <p:cNvSpPr/>
            <p:nvPr/>
          </p:nvSpPr>
          <p:spPr>
            <a:xfrm rot="16200000" flipV="1">
              <a:off x="7508505" y="1435445"/>
              <a:ext cx="1138312" cy="206447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09898" y="2806005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702818" y="15636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64625" y="302576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06580" y="2300905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971600" y="2220272"/>
            <a:ext cx="4337394" cy="2727742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42994" y="2661849"/>
            <a:ext cx="3666000" cy="2238241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中，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是直角三角形，且∠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endParaRPr lang="en-US" altLang="zh-CN" sz="2400" b="1" i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528" y="163385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勾股定理的逆定理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63385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逆命题、逆定理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5" y="912153"/>
            <a:ext cx="7809521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在两个命题中，如果一个命题的条件和结论分别是另一个命题的结论和条件，那么这两个命题称为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互逆命题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55575" y="2137874"/>
            <a:ext cx="7809520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如果把其中一个命题称为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原命题</a:t>
            </a:r>
            <a:r>
              <a:rPr lang="zh-CN" altLang="en-US" dirty="0"/>
              <a:t>，那么另一个命题就称为它的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逆命题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5576" y="3363595"/>
            <a:ext cx="7809521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如果一个定理的逆命题经过证明是真命题，那么它也是一个定理，其中一个定理称为另一个定理的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逆定理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知识框架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5455" y="1811655"/>
            <a:ext cx="1781810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b="1" dirty="0">
                <a:latin typeface="+mj-ea"/>
                <a:ea typeface="+mj-ea"/>
              </a:rPr>
              <a:t>三角形的证明及其应用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148870" y="1545880"/>
            <a:ext cx="425408" cy="2105990"/>
          </a:xfrm>
          <a:prstGeom prst="leftBrace">
            <a:avLst>
              <a:gd name="adj1" fmla="val 4336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42452" y="1203598"/>
            <a:ext cx="1413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三角形内角和定理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70714" y="843558"/>
            <a:ext cx="4365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三角形的内角和、全等三角形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714" y="1327717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三角形的外角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70714" y="1811876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多边形的内角和、外角和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01550" y="3219822"/>
            <a:ext cx="1206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等腰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70714" y="2584067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等腰三角形的性质与判定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70714" y="3068226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等边三角形的性质与判定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70714" y="3552385"/>
            <a:ext cx="1480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反证法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70714" y="4036543"/>
            <a:ext cx="4285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含</a:t>
            </a:r>
            <a:r>
              <a:rPr lang="en-US" altLang="zh-CN" sz="2400" b="1" dirty="0">
                <a:latin typeface="+mn-ea"/>
              </a:rPr>
              <a:t>30°</a:t>
            </a:r>
            <a:r>
              <a:rPr lang="zh-CN" altLang="en-US" sz="2400" b="1" dirty="0">
                <a:latin typeface="+mn-ea"/>
              </a:rPr>
              <a:t>角的直角三角形的性质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3847922" y="1131591"/>
            <a:ext cx="351220" cy="903004"/>
          </a:xfrm>
          <a:prstGeom prst="leftBrace">
            <a:avLst>
              <a:gd name="adj1" fmla="val 45193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大括号 34"/>
          <p:cNvSpPr/>
          <p:nvPr/>
        </p:nvSpPr>
        <p:spPr>
          <a:xfrm>
            <a:off x="3847922" y="2880212"/>
            <a:ext cx="351220" cy="1347721"/>
          </a:xfrm>
          <a:prstGeom prst="leftBrace">
            <a:avLst>
              <a:gd name="adj1" fmla="val 73627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33" grpId="0"/>
      <p:bldP spid="34" grpId="0" bldLvl="0" animBg="1"/>
      <p:bldP spid="3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63385"/>
            <a:ext cx="3793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直角三角形全等判定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544" y="957703"/>
            <a:ext cx="8480207" cy="523220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斜边和一条直角边分别相等的两个直角三角形全等。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7715" y="2373291"/>
            <a:ext cx="5842002" cy="2243821"/>
            <a:chOff x="3420021" y="2262315"/>
            <a:chExt cx="5842002" cy="2243821"/>
          </a:xfrm>
        </p:grpSpPr>
        <p:sp>
          <p:nvSpPr>
            <p:cNvPr id="19" name="文本框 18"/>
            <p:cNvSpPr txBox="1"/>
            <p:nvPr/>
          </p:nvSpPr>
          <p:spPr>
            <a:xfrm>
              <a:off x="3473069" y="2350053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420021" y="2752901"/>
              <a:ext cx="5842002" cy="1753235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在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Rt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△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Rt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中，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∵∠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′=90°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Rt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en-US" altLang="zh-CN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≌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Rt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HL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3427684" y="2262315"/>
              <a:ext cx="5800561" cy="2226177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92509" y="1652938"/>
            <a:ext cx="75672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这一定理可以简述为“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斜边、直角边</a:t>
            </a:r>
            <a:r>
              <a:rPr lang="zh-CN" altLang="en-US" sz="2400" b="1" dirty="0">
                <a:latin typeface="+mj-lt"/>
                <a:ea typeface="+mj-ea"/>
              </a:rPr>
              <a:t>”或“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HL</a:t>
            </a:r>
            <a:r>
              <a:rPr lang="zh-CN" altLang="en-US" sz="2400" b="1" dirty="0">
                <a:latin typeface="+mj-lt"/>
                <a:ea typeface="+mj-ea"/>
              </a:rPr>
              <a:t>”。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633456" y="2207828"/>
            <a:ext cx="1789361" cy="1256214"/>
            <a:chOff x="6582847" y="2427734"/>
            <a:chExt cx="1789361" cy="1256214"/>
          </a:xfrm>
        </p:grpSpPr>
        <p:grpSp>
          <p:nvGrpSpPr>
            <p:cNvPr id="24" name="组合 4"/>
            <p:cNvGrpSpPr/>
            <p:nvPr/>
          </p:nvGrpSpPr>
          <p:grpSpPr>
            <a:xfrm>
              <a:off x="6582847" y="2427734"/>
              <a:ext cx="1789361" cy="1256214"/>
              <a:chOff x="5755653" y="1627495"/>
              <a:chExt cx="2851548" cy="2002376"/>
            </a:xfrm>
          </p:grpSpPr>
          <p:sp>
            <p:nvSpPr>
              <p:cNvPr id="26" name="直角三角形 25"/>
              <p:cNvSpPr/>
              <p:nvPr/>
            </p:nvSpPr>
            <p:spPr>
              <a:xfrm>
                <a:off x="6414646" y="2023493"/>
                <a:ext cx="1696641" cy="1095370"/>
              </a:xfrm>
              <a:prstGeom prst="rt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755653" y="1627495"/>
                <a:ext cx="62127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793377" y="2837877"/>
                <a:ext cx="62127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985931" y="2837877"/>
                <a:ext cx="62127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cxnSp>
          <p:nvCxnSpPr>
            <p:cNvPr id="25" name="连接符: 肘形 24"/>
            <p:cNvCxnSpPr/>
            <p:nvPr/>
          </p:nvCxnSpPr>
          <p:spPr>
            <a:xfrm>
              <a:off x="7001507" y="3235768"/>
              <a:ext cx="128709" cy="127593"/>
            </a:xfrm>
            <a:prstGeom prst="bentConnector3">
              <a:avLst>
                <a:gd name="adj1" fmla="val 1055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6634018" y="3579862"/>
            <a:ext cx="1897998" cy="1340193"/>
            <a:chOff x="6673938" y="3723866"/>
            <a:chExt cx="1897998" cy="1340193"/>
          </a:xfrm>
        </p:grpSpPr>
        <p:grpSp>
          <p:nvGrpSpPr>
            <p:cNvPr id="31" name="组合 50"/>
            <p:cNvGrpSpPr/>
            <p:nvPr/>
          </p:nvGrpSpPr>
          <p:grpSpPr>
            <a:xfrm>
              <a:off x="6673938" y="3723866"/>
              <a:ext cx="1897998" cy="1340193"/>
              <a:chOff x="5671340" y="1493635"/>
              <a:chExt cx="3025740" cy="2136236"/>
            </a:xfrm>
          </p:grpSpPr>
          <p:sp>
            <p:nvSpPr>
              <p:cNvPr id="33" name="直角三角形 32"/>
              <p:cNvSpPr/>
              <p:nvPr/>
            </p:nvSpPr>
            <p:spPr>
              <a:xfrm>
                <a:off x="6414821" y="2023493"/>
                <a:ext cx="1695651" cy="1095370"/>
              </a:xfrm>
              <a:prstGeom prst="rt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673393" y="1493635"/>
                <a:ext cx="75693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A'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671340" y="2837877"/>
                <a:ext cx="75693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C'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940150" y="2837877"/>
                <a:ext cx="756930" cy="791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B'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cxnSp>
          <p:nvCxnSpPr>
            <p:cNvPr id="32" name="连接符: 肘形 31"/>
            <p:cNvCxnSpPr/>
            <p:nvPr/>
          </p:nvCxnSpPr>
          <p:spPr>
            <a:xfrm>
              <a:off x="7139669" y="4615879"/>
              <a:ext cx="128709" cy="127593"/>
            </a:xfrm>
            <a:prstGeom prst="bentConnector3">
              <a:avLst>
                <a:gd name="adj1" fmla="val 1055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3832" y="13372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926" y="602176"/>
            <a:ext cx="8188880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+mj-ea"/>
              </a:rPr>
              <a:t>6.</a:t>
            </a:r>
            <a:r>
              <a:rPr lang="zh-CN" altLang="en-US" sz="2400" b="1" dirty="0">
                <a:latin typeface="+mj-lt"/>
                <a:ea typeface="+mj-ea"/>
              </a:rPr>
              <a:t>如图，</a:t>
            </a:r>
            <a:r>
              <a:rPr lang="en-US" altLang="zh-CN" sz="2400" b="1" i="1" dirty="0">
                <a:latin typeface="+mj-lt"/>
                <a:ea typeface="+mj-ea"/>
              </a:rPr>
              <a:t>AB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AD</a:t>
            </a:r>
            <a:r>
              <a:rPr lang="zh-CN" altLang="en-US" sz="2400" b="1" dirty="0">
                <a:latin typeface="+mj-lt"/>
                <a:ea typeface="+mj-ea"/>
              </a:rPr>
              <a:t>，∠</a:t>
            </a:r>
            <a:r>
              <a:rPr lang="en-US" altLang="zh-CN" sz="2400" b="1" i="1" dirty="0">
                <a:latin typeface="+mj-lt"/>
                <a:ea typeface="+mj-ea"/>
              </a:rPr>
              <a:t>ABC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zh-CN" altLang="en-US" sz="2400" b="1" dirty="0"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latin typeface="+mj-lt"/>
                <a:ea typeface="+mj-ea"/>
              </a:rPr>
              <a:t>ADC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EF</a:t>
            </a:r>
            <a:r>
              <a:rPr lang="zh-CN" altLang="en-US" sz="2400" b="1" dirty="0">
                <a:latin typeface="+mj-lt"/>
                <a:ea typeface="+mj-ea"/>
              </a:rPr>
              <a:t>过点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BE</a:t>
            </a:r>
            <a:r>
              <a:rPr lang="en-US" altLang="zh-CN" sz="2400" b="1" dirty="0">
                <a:latin typeface="+mj-lt"/>
                <a:ea typeface="+mj-ea"/>
              </a:rPr>
              <a:t>⊥</a:t>
            </a:r>
            <a:r>
              <a:rPr lang="en-US" altLang="zh-CN" sz="2400" b="1" i="1" dirty="0">
                <a:latin typeface="+mj-lt"/>
                <a:ea typeface="+mj-ea"/>
              </a:rPr>
              <a:t>EF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DF</a:t>
            </a:r>
            <a:r>
              <a:rPr lang="en-US" altLang="zh-CN" sz="2400" b="1" dirty="0">
                <a:latin typeface="+mj-lt"/>
                <a:ea typeface="+mj-ea"/>
              </a:rPr>
              <a:t>⊥</a:t>
            </a:r>
            <a:r>
              <a:rPr lang="en-US" altLang="zh-CN" sz="2400" b="1" i="1" dirty="0">
                <a:latin typeface="+mj-lt"/>
                <a:ea typeface="+mj-ea"/>
              </a:rPr>
              <a:t>EF</a:t>
            </a:r>
            <a:r>
              <a:rPr lang="zh-CN" altLang="en-US" sz="2400" b="1" dirty="0">
                <a:latin typeface="+mj-lt"/>
                <a:ea typeface="+mj-ea"/>
              </a:rPr>
              <a:t>于点</a:t>
            </a:r>
            <a:r>
              <a:rPr lang="en-US" altLang="zh-CN" sz="2400" b="1" i="1" dirty="0">
                <a:latin typeface="+mj-lt"/>
                <a:ea typeface="+mj-ea"/>
              </a:rPr>
              <a:t>F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DF</a:t>
            </a:r>
            <a:r>
              <a:rPr lang="zh-CN" altLang="en-US" sz="2400" b="1" dirty="0">
                <a:latin typeface="+mj-lt"/>
                <a:ea typeface="+mj-ea"/>
              </a:rPr>
              <a:t>。求证：</a:t>
            </a:r>
            <a:r>
              <a:rPr lang="en-US" altLang="zh-CN" sz="2400" b="1" i="1" dirty="0">
                <a:latin typeface="+mj-lt"/>
                <a:ea typeface="+mj-ea"/>
              </a:rPr>
              <a:t>CE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CF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6235" y="1779662"/>
            <a:ext cx="2762645" cy="263942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312108" y="3248690"/>
            <a:ext cx="2024717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90739" y="1593454"/>
            <a:ext cx="5256584" cy="34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证明：如图，连接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</a:rPr>
              <a:t>，∴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又∵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即∠</a:t>
            </a:r>
            <a:r>
              <a:rPr lang="en-US" altLang="zh-CN" sz="2400" b="1" i="1" dirty="0">
                <a:solidFill>
                  <a:srgbClr val="FF0000"/>
                </a:solidFill>
              </a:rPr>
              <a:t>DBC</a:t>
            </a:r>
            <a:r>
              <a:rPr lang="en-US" altLang="zh-CN" sz="2400" b="1" dirty="0">
                <a:solidFill>
                  <a:srgbClr val="FF0000"/>
                </a:solidFill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</a:rPr>
              <a:t>。∴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在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</a:rPr>
              <a:t>和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DCF</a:t>
            </a:r>
            <a:r>
              <a:rPr lang="zh-CN" altLang="en-US" sz="2400" b="1" dirty="0">
                <a:solidFill>
                  <a:srgbClr val="FF0000"/>
                </a:solidFill>
              </a:rPr>
              <a:t>中，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400" b="1" dirty="0" err="1">
                <a:solidFill>
                  <a:srgbClr val="FF0000"/>
                </a:solidFill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</a:rPr>
              <a:t>DCF</a:t>
            </a:r>
            <a:r>
              <a:rPr lang="en-US" altLang="zh-CN" sz="2400" b="1" dirty="0">
                <a:solidFill>
                  <a:srgbClr val="FF0000"/>
                </a:solidFill>
              </a:rPr>
              <a:t>(HL)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CE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4320480" cy="524520"/>
            <a:chOff x="107504" y="339502"/>
            <a:chExt cx="4320480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4320480" cy="524520"/>
              <a:chOff x="1803191" y="1304280"/>
              <a:chExt cx="5155937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3720629" cy="204141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6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线段的垂直平分线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3528" y="896402"/>
            <a:ext cx="4153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线段垂直平分线的性质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785" y="1583509"/>
            <a:ext cx="6011456" cy="95410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线段垂直平分线上的点到这条线段两个端点的距离相等。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444208" y="1494353"/>
            <a:ext cx="2500760" cy="2092978"/>
            <a:chOff x="5999854" y="1128991"/>
            <a:chExt cx="2704912" cy="2263543"/>
          </a:xfrm>
        </p:grpSpPr>
        <p:sp>
          <p:nvSpPr>
            <p:cNvPr id="20" name="等腰三角形 19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47374" y="2772310"/>
            <a:ext cx="4153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线段垂直平分线的判定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2312" y="3530225"/>
            <a:ext cx="6009929" cy="95410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到一条线段两个端点距离相等的点，在这条线段的垂直平分线上。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1" grpId="0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339502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三角形三边的垂直平分线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1125" y="1277602"/>
            <a:ext cx="7084271" cy="1284006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三角形三条边的垂直平分线相交于一点，并且这一点到三个顶点的距离相等。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59832" y="2981595"/>
            <a:ext cx="2289175" cy="1562702"/>
            <a:chOff x="1547664" y="2504066"/>
            <a:chExt cx="2289175" cy="1562702"/>
          </a:xfrm>
        </p:grpSpPr>
        <p:sp>
          <p:nvSpPr>
            <p:cNvPr id="9" name="等腰三角形 4"/>
            <p:cNvSpPr/>
            <p:nvPr/>
          </p:nvSpPr>
          <p:spPr>
            <a:xfrm>
              <a:off x="1547664" y="2504066"/>
              <a:ext cx="2289175" cy="1260475"/>
            </a:xfrm>
            <a:custGeom>
              <a:avLst/>
              <a:gdLst>
                <a:gd name="connsiteX0" fmla="*/ 0 w 2789921"/>
                <a:gd name="connsiteY0" fmla="*/ 1394960 h 1394960"/>
                <a:gd name="connsiteX1" fmla="*/ 1394961 w 2789921"/>
                <a:gd name="connsiteY1" fmla="*/ 0 h 1394960"/>
                <a:gd name="connsiteX2" fmla="*/ 2789921 w 2789921"/>
                <a:gd name="connsiteY2" fmla="*/ 1394960 h 1394960"/>
                <a:gd name="connsiteX3" fmla="*/ 0 w 2789921"/>
                <a:gd name="connsiteY3" fmla="*/ 1394960 h 1394960"/>
                <a:gd name="connsiteX0-1" fmla="*/ 0 w 2789921"/>
                <a:gd name="connsiteY0-2" fmla="*/ 1361588 h 1361588"/>
                <a:gd name="connsiteX1-3" fmla="*/ 1928917 w 2789921"/>
                <a:gd name="connsiteY1-4" fmla="*/ 0 h 1361588"/>
                <a:gd name="connsiteX2-5" fmla="*/ 2789921 w 2789921"/>
                <a:gd name="connsiteY2-6" fmla="*/ 1361588 h 1361588"/>
                <a:gd name="connsiteX3-7" fmla="*/ 0 w 2789921"/>
                <a:gd name="connsiteY3-8" fmla="*/ 1361588 h 1361588"/>
                <a:gd name="connsiteX0-9" fmla="*/ 0 w 2789921"/>
                <a:gd name="connsiteY0-10" fmla="*/ 1648589 h 1648589"/>
                <a:gd name="connsiteX1-11" fmla="*/ 1995662 w 2789921"/>
                <a:gd name="connsiteY1-12" fmla="*/ 0 h 1648589"/>
                <a:gd name="connsiteX2-13" fmla="*/ 2789921 w 2789921"/>
                <a:gd name="connsiteY2-14" fmla="*/ 1648589 h 1648589"/>
                <a:gd name="connsiteX3-15" fmla="*/ 0 w 2789921"/>
                <a:gd name="connsiteY3-16" fmla="*/ 1648589 h 1648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89921" h="1648589">
                  <a:moveTo>
                    <a:pt x="0" y="1648589"/>
                  </a:moveTo>
                  <a:lnTo>
                    <a:pt x="1995662" y="0"/>
                  </a:lnTo>
                  <a:lnTo>
                    <a:pt x="2789921" y="1648589"/>
                  </a:lnTo>
                  <a:lnTo>
                    <a:pt x="0" y="1648589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98589" y="2726918"/>
              <a:ext cx="93663" cy="1339850"/>
              <a:chOff x="5743180" y="2527006"/>
              <a:chExt cx="93663" cy="133947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5836843" y="2527006"/>
                <a:ext cx="0" cy="1339479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矩形 20"/>
              <p:cNvSpPr/>
              <p:nvPr/>
            </p:nvSpPr>
            <p:spPr bwMode="auto">
              <a:xfrm rot="16200000">
                <a:off x="5745574" y="3469898"/>
                <a:ext cx="88875" cy="93663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231877" y="2929516"/>
              <a:ext cx="1604962" cy="863600"/>
              <a:chOff x="5376863" y="2729329"/>
              <a:chExt cx="1604649" cy="862433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V="1">
                <a:off x="5376863" y="2729329"/>
                <a:ext cx="1604649" cy="862433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矩形 20"/>
              <p:cNvSpPr/>
              <p:nvPr/>
            </p:nvSpPr>
            <p:spPr bwMode="auto">
              <a:xfrm rot="14357094">
                <a:off x="6529214" y="2840250"/>
                <a:ext cx="87194" cy="93644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077889" y="2692978"/>
              <a:ext cx="765175" cy="1069975"/>
              <a:chOff x="5222794" y="2491657"/>
              <a:chExt cx="765910" cy="1070204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5222794" y="2491657"/>
                <a:ext cx="765910" cy="107020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矩形 20"/>
              <p:cNvSpPr/>
              <p:nvPr/>
            </p:nvSpPr>
            <p:spPr bwMode="auto">
              <a:xfrm rot="8407818">
                <a:off x="5475449" y="2937840"/>
                <a:ext cx="88985" cy="93682"/>
              </a:xfrm>
              <a:custGeom>
                <a:avLst/>
                <a:gdLst>
                  <a:gd name="connsiteX0" fmla="*/ 0 w 88992"/>
                  <a:gd name="connsiteY0" fmla="*/ 0 h 93442"/>
                  <a:gd name="connsiteX1" fmla="*/ 88992 w 88992"/>
                  <a:gd name="connsiteY1" fmla="*/ 0 h 93442"/>
                  <a:gd name="connsiteX2" fmla="*/ 88992 w 88992"/>
                  <a:gd name="connsiteY2" fmla="*/ 93442 h 93442"/>
                  <a:gd name="connsiteX3" fmla="*/ 0 w 88992"/>
                  <a:gd name="connsiteY3" fmla="*/ 93442 h 93442"/>
                  <a:gd name="connsiteX4" fmla="*/ 0 w 88992"/>
                  <a:gd name="connsiteY4" fmla="*/ 0 h 93442"/>
                  <a:gd name="connsiteX0-1" fmla="*/ 0 w 91440"/>
                  <a:gd name="connsiteY0-2" fmla="*/ 93442 h 184882"/>
                  <a:gd name="connsiteX1-3" fmla="*/ 0 w 91440"/>
                  <a:gd name="connsiteY1-4" fmla="*/ 0 h 184882"/>
                  <a:gd name="connsiteX2-5" fmla="*/ 88992 w 91440"/>
                  <a:gd name="connsiteY2-6" fmla="*/ 0 h 184882"/>
                  <a:gd name="connsiteX3-7" fmla="*/ 88992 w 91440"/>
                  <a:gd name="connsiteY3-8" fmla="*/ 93442 h 184882"/>
                  <a:gd name="connsiteX4-9" fmla="*/ 91440 w 91440"/>
                  <a:gd name="connsiteY4-10" fmla="*/ 184882 h 184882"/>
                  <a:gd name="connsiteX0-11" fmla="*/ 0 w 88992"/>
                  <a:gd name="connsiteY0-12" fmla="*/ 93442 h 93442"/>
                  <a:gd name="connsiteX1-13" fmla="*/ 0 w 88992"/>
                  <a:gd name="connsiteY1-14" fmla="*/ 0 h 93442"/>
                  <a:gd name="connsiteX2-15" fmla="*/ 88992 w 88992"/>
                  <a:gd name="connsiteY2-16" fmla="*/ 0 h 93442"/>
                  <a:gd name="connsiteX3-17" fmla="*/ 88992 w 88992"/>
                  <a:gd name="connsiteY3-18" fmla="*/ 93442 h 93442"/>
                  <a:gd name="connsiteX0-19" fmla="*/ 7908 w 96900"/>
                  <a:gd name="connsiteY0-20" fmla="*/ 93442 h 93442"/>
                  <a:gd name="connsiteX1-21" fmla="*/ 0 w 96900"/>
                  <a:gd name="connsiteY1-22" fmla="*/ 86177 h 93442"/>
                  <a:gd name="connsiteX2-23" fmla="*/ 7908 w 96900"/>
                  <a:gd name="connsiteY2-24" fmla="*/ 0 h 93442"/>
                  <a:gd name="connsiteX3-25" fmla="*/ 96900 w 96900"/>
                  <a:gd name="connsiteY3-26" fmla="*/ 0 h 93442"/>
                  <a:gd name="connsiteX4-27" fmla="*/ 96900 w 96900"/>
                  <a:gd name="connsiteY4-28" fmla="*/ 93442 h 93442"/>
                  <a:gd name="connsiteX0-29" fmla="*/ 0 w 88992"/>
                  <a:gd name="connsiteY0-30" fmla="*/ 93442 h 93442"/>
                  <a:gd name="connsiteX1-31" fmla="*/ 0 w 88992"/>
                  <a:gd name="connsiteY1-32" fmla="*/ 0 h 93442"/>
                  <a:gd name="connsiteX2-33" fmla="*/ 88992 w 88992"/>
                  <a:gd name="connsiteY2-34" fmla="*/ 0 h 93442"/>
                  <a:gd name="connsiteX3-35" fmla="*/ 88992 w 88992"/>
                  <a:gd name="connsiteY3-36" fmla="*/ 93442 h 93442"/>
                  <a:gd name="connsiteX0-37" fmla="*/ 0 w 88992"/>
                  <a:gd name="connsiteY0-38" fmla="*/ 0 h 93442"/>
                  <a:gd name="connsiteX1-39" fmla="*/ 88992 w 88992"/>
                  <a:gd name="connsiteY1-40" fmla="*/ 0 h 93442"/>
                  <a:gd name="connsiteX2-41" fmla="*/ 88992 w 88992"/>
                  <a:gd name="connsiteY2-42" fmla="*/ 93442 h 934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88992" h="93442">
                    <a:moveTo>
                      <a:pt x="0" y="0"/>
                    </a:moveTo>
                    <a:lnTo>
                      <a:pt x="88992" y="0"/>
                    </a:lnTo>
                    <a:lnTo>
                      <a:pt x="88992" y="93442"/>
                    </a:lnTo>
                  </a:path>
                </a:pathLst>
              </a:cu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2784327" y="3270828"/>
              <a:ext cx="403225" cy="565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671614" y="3521653"/>
              <a:ext cx="46038" cy="4603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>
              <a:endCxn id="14" idx="0"/>
            </p:cNvCxnSpPr>
            <p:nvPr/>
          </p:nvCxnSpPr>
          <p:spPr>
            <a:xfrm flipH="1">
              <a:off x="2694633" y="2504066"/>
              <a:ext cx="492920" cy="1017587"/>
            </a:xfrm>
            <a:prstGeom prst="lin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>
              <a:stCxn id="9" idx="2"/>
              <a:endCxn id="14" idx="4"/>
            </p:cNvCxnSpPr>
            <p:nvPr/>
          </p:nvCxnSpPr>
          <p:spPr>
            <a:xfrm flipH="1" flipV="1">
              <a:off x="2694633" y="3567691"/>
              <a:ext cx="1142206" cy="196850"/>
            </a:xfrm>
            <a:prstGeom prst="lin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>
              <a:stCxn id="9" idx="0"/>
              <a:endCxn id="14" idx="3"/>
            </p:cNvCxnSpPr>
            <p:nvPr/>
          </p:nvCxnSpPr>
          <p:spPr>
            <a:xfrm flipV="1">
              <a:off x="1547664" y="3560949"/>
              <a:ext cx="1130692" cy="203592"/>
            </a:xfrm>
            <a:prstGeom prst="lin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755" y="2552680"/>
            <a:ext cx="3078408" cy="21813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5536" y="790714"/>
            <a:ext cx="818888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7.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EF</a:t>
            </a:r>
            <a:r>
              <a:rPr lang="zh-CN" altLang="en-US" sz="2800" b="1" dirty="0">
                <a:latin typeface="+mj-lt"/>
                <a:ea typeface="+mj-ea"/>
              </a:rPr>
              <a:t>垂直平分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，交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，交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F</a:t>
            </a:r>
            <a:r>
              <a:rPr lang="zh-CN" altLang="en-US" sz="2800" b="1" dirty="0">
                <a:latin typeface="+mj-lt"/>
                <a:ea typeface="+mj-ea"/>
              </a:rPr>
              <a:t>，且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。若△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的周长为</a:t>
            </a:r>
            <a:r>
              <a:rPr lang="en-US" altLang="zh-CN" sz="2800" b="1" dirty="0">
                <a:latin typeface="+mj-lt"/>
                <a:ea typeface="+mj-ea"/>
              </a:rPr>
              <a:t>13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=5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2040" y="186150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3096344" cy="524520"/>
            <a:chOff x="107504" y="339502"/>
            <a:chExt cx="3096344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3096344" cy="524520"/>
              <a:chOff x="1803191" y="1304280"/>
              <a:chExt cx="3695088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2259780" cy="204141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7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角平分线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891728" y="210668"/>
            <a:ext cx="4153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角平分线的性质与判定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99427" y="854169"/>
          <a:ext cx="8145145" cy="4093845"/>
        </p:xfrm>
        <a:graphic>
          <a:graphicData uri="http://schemas.openxmlformats.org/drawingml/2006/table">
            <a:tbl>
              <a:tblPr/>
              <a:tblGrid>
                <a:gridCol w="1181100"/>
                <a:gridCol w="3313430"/>
                <a:gridCol w="3650615"/>
              </a:tblGrid>
              <a:tr h="462280"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性质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角平分线的</a:t>
                      </a:r>
                      <a:r>
                        <a:rPr lang="zh-CN" altLang="en-US" sz="2400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判定</a:t>
                      </a:r>
                      <a:endParaRPr lang="zh-CN" altLang="en-US" sz="2400" b="1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70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图形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645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已知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条件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lstStyle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结论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文本框 30754"/>
          <p:cNvSpPr txBox="1"/>
          <p:nvPr/>
        </p:nvSpPr>
        <p:spPr>
          <a:xfrm>
            <a:off x="2028691" y="3196684"/>
            <a:ext cx="2808287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文本框 30755"/>
          <p:cNvSpPr txBox="1"/>
          <p:nvPr/>
        </p:nvSpPr>
        <p:spPr>
          <a:xfrm>
            <a:off x="2159183" y="3598639"/>
            <a:ext cx="25196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i="1" dirty="0">
                <a:latin typeface="+mj-lt"/>
              </a:rPr>
              <a:t> 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37" name="文本框 30756"/>
          <p:cNvSpPr txBox="1"/>
          <p:nvPr/>
        </p:nvSpPr>
        <p:spPr>
          <a:xfrm>
            <a:off x="2166803" y="3966939"/>
            <a:ext cx="24123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38" name="文本框 30757"/>
          <p:cNvSpPr txBox="1"/>
          <p:nvPr/>
        </p:nvSpPr>
        <p:spPr>
          <a:xfrm>
            <a:off x="2441508" y="4470811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 dirty="0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9" name="文本框 30764"/>
          <p:cNvSpPr txBox="1"/>
          <p:nvPr/>
        </p:nvSpPr>
        <p:spPr>
          <a:xfrm>
            <a:off x="5470207" y="4444522"/>
            <a:ext cx="26657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OP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AOB</a:t>
            </a:r>
            <a:endParaRPr lang="en-US" altLang="zh-CN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0" name="文本框 30765"/>
          <p:cNvSpPr txBox="1"/>
          <p:nvPr/>
        </p:nvSpPr>
        <p:spPr>
          <a:xfrm>
            <a:off x="5825941" y="3955827"/>
            <a:ext cx="158432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PD</a:t>
            </a:r>
            <a:r>
              <a:rPr lang="en-US" altLang="zh-CN" sz="2400" b="1">
                <a:solidFill>
                  <a:srgbClr val="0000FF"/>
                </a:solidFill>
                <a:latin typeface="+mj-lt"/>
              </a:rPr>
              <a:t> = </a:t>
            </a:r>
            <a:r>
              <a:rPr lang="en-US" altLang="zh-CN" sz="2400" b="1" i="1">
                <a:solidFill>
                  <a:srgbClr val="0000FF"/>
                </a:solidFill>
                <a:latin typeface="+mj-lt"/>
              </a:rPr>
              <a:t>PE</a:t>
            </a:r>
            <a:endParaRPr lang="en-US" altLang="zh-CN" sz="2400" b="1" i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1" name="文本框 30766"/>
          <p:cNvSpPr txBox="1"/>
          <p:nvPr/>
        </p:nvSpPr>
        <p:spPr>
          <a:xfrm>
            <a:off x="5770378" y="3160489"/>
            <a:ext cx="25781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PD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OA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D</a:t>
            </a:r>
            <a:endParaRPr lang="en-US" altLang="zh-CN" sz="2400" b="1" i="1" dirty="0">
              <a:latin typeface="+mj-lt"/>
            </a:endParaRPr>
          </a:p>
        </p:txBody>
      </p:sp>
      <p:sp>
        <p:nvSpPr>
          <p:cNvPr id="42" name="文本框 30767"/>
          <p:cNvSpPr txBox="1"/>
          <p:nvPr/>
        </p:nvSpPr>
        <p:spPr>
          <a:xfrm>
            <a:off x="5814828" y="3558952"/>
            <a:ext cx="2622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i="1" dirty="0">
                <a:latin typeface="+mj-lt"/>
              </a:rPr>
              <a:t>PE</a:t>
            </a:r>
            <a:r>
              <a:rPr lang="en-US" altLang="zh-CN" sz="2400" b="1" dirty="0">
                <a:latin typeface="+mj-lt"/>
              </a:rPr>
              <a:t>⊥</a:t>
            </a:r>
            <a:r>
              <a:rPr lang="en-US" altLang="zh-CN" sz="2400" b="1" i="1" dirty="0">
                <a:latin typeface="+mj-lt"/>
              </a:rPr>
              <a:t>OB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于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en-US" altLang="zh-CN" sz="2400" b="1" i="1" dirty="0">
                <a:latin typeface="+mj-lt"/>
              </a:rPr>
              <a:t>E</a:t>
            </a:r>
            <a:endParaRPr lang="en-US" altLang="zh-CN" sz="2400" b="1" i="1" dirty="0">
              <a:latin typeface="+mj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908810" y="1256175"/>
            <a:ext cx="2407139" cy="1975117"/>
            <a:chOff x="6309288" y="2990153"/>
            <a:chExt cx="2407655" cy="1975926"/>
          </a:xfrm>
        </p:grpSpPr>
        <p:grpSp>
          <p:nvGrpSpPr>
            <p:cNvPr id="44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25300" y="1221567"/>
            <a:ext cx="2407139" cy="1975117"/>
            <a:chOff x="6309288" y="2990153"/>
            <a:chExt cx="2407655" cy="1975926"/>
          </a:xfrm>
        </p:grpSpPr>
        <p:grpSp>
          <p:nvGrpSpPr>
            <p:cNvPr id="59" name="组合 44"/>
            <p:cNvGrpSpPr/>
            <p:nvPr/>
          </p:nvGrpSpPr>
          <p:grpSpPr>
            <a:xfrm>
              <a:off x="6309288" y="2990153"/>
              <a:ext cx="2407655" cy="1975926"/>
              <a:chOff x="6309288" y="2990153"/>
              <a:chExt cx="2407655" cy="1975926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6672479" y="4005270"/>
                <a:ext cx="183713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6672479" y="3260427"/>
                <a:ext cx="1646590" cy="7448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6672479" y="4005270"/>
                <a:ext cx="1654530" cy="70355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文本框 65"/>
              <p:cNvSpPr txBox="1"/>
              <p:nvPr/>
            </p:nvSpPr>
            <p:spPr>
              <a:xfrm>
                <a:off x="6309288" y="3870954"/>
                <a:ext cx="407571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O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8297283" y="2990153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8327009" y="4469009"/>
                <a:ext cx="389934" cy="4970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7879238" y="3452593"/>
                <a:ext cx="269933" cy="5590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7915758" y="3987799"/>
                <a:ext cx="230237" cy="5463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矩形 43"/>
              <p:cNvSpPr/>
              <p:nvPr/>
            </p:nvSpPr>
            <p:spPr>
              <a:xfrm rot="19892620">
                <a:off x="7814136" y="3482768"/>
                <a:ext cx="101622" cy="96878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矩形 43"/>
              <p:cNvSpPr/>
              <p:nvPr/>
            </p:nvSpPr>
            <p:spPr>
              <a:xfrm rot="6770550">
                <a:off x="7841120" y="4410257"/>
                <a:ext cx="101642" cy="98446"/>
              </a:xfrm>
              <a:custGeom>
                <a:avLst/>
                <a:gdLst>
                  <a:gd name="connsiteX0" fmla="*/ 0 w 101706"/>
                  <a:gd name="connsiteY0" fmla="*/ 0 h 98170"/>
                  <a:gd name="connsiteX1" fmla="*/ 101706 w 101706"/>
                  <a:gd name="connsiteY1" fmla="*/ 0 h 98170"/>
                  <a:gd name="connsiteX2" fmla="*/ 101706 w 101706"/>
                  <a:gd name="connsiteY2" fmla="*/ 98170 h 98170"/>
                  <a:gd name="connsiteX3" fmla="*/ 0 w 101706"/>
                  <a:gd name="connsiteY3" fmla="*/ 98170 h 98170"/>
                  <a:gd name="connsiteX4" fmla="*/ 0 w 101706"/>
                  <a:gd name="connsiteY4" fmla="*/ 0 h 98170"/>
                  <a:gd name="connsiteX0-1" fmla="*/ 101706 w 193146"/>
                  <a:gd name="connsiteY0-2" fmla="*/ 0 h 98170"/>
                  <a:gd name="connsiteX1-3" fmla="*/ 101706 w 193146"/>
                  <a:gd name="connsiteY1-4" fmla="*/ 98170 h 98170"/>
                  <a:gd name="connsiteX2-5" fmla="*/ 0 w 193146"/>
                  <a:gd name="connsiteY2-6" fmla="*/ 98170 h 98170"/>
                  <a:gd name="connsiteX3-7" fmla="*/ 0 w 193146"/>
                  <a:gd name="connsiteY3-8" fmla="*/ 0 h 98170"/>
                  <a:gd name="connsiteX4-9" fmla="*/ 193146 w 193146"/>
                  <a:gd name="connsiteY4-10" fmla="*/ 91440 h 98170"/>
                  <a:gd name="connsiteX0-11" fmla="*/ 101706 w 101706"/>
                  <a:gd name="connsiteY0-12" fmla="*/ 0 h 98170"/>
                  <a:gd name="connsiteX1-13" fmla="*/ 101706 w 101706"/>
                  <a:gd name="connsiteY1-14" fmla="*/ 98170 h 98170"/>
                  <a:gd name="connsiteX2-15" fmla="*/ 0 w 101706"/>
                  <a:gd name="connsiteY2-16" fmla="*/ 98170 h 98170"/>
                  <a:gd name="connsiteX3-17" fmla="*/ 0 w 101706"/>
                  <a:gd name="connsiteY3-18" fmla="*/ 0 h 98170"/>
                  <a:gd name="connsiteX0-19" fmla="*/ 101706 w 101706"/>
                  <a:gd name="connsiteY0-20" fmla="*/ 98170 h 98170"/>
                  <a:gd name="connsiteX1-21" fmla="*/ 0 w 101706"/>
                  <a:gd name="connsiteY1-22" fmla="*/ 98170 h 98170"/>
                  <a:gd name="connsiteX2-23" fmla="*/ 0 w 101706"/>
                  <a:gd name="connsiteY2-24" fmla="*/ 0 h 981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1706" h="98170">
                    <a:moveTo>
                      <a:pt x="101706" y="98170"/>
                    </a:moveTo>
                    <a:lnTo>
                      <a:pt x="0" y="98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8077718" y="3897275"/>
              <a:ext cx="372298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634433" y="3000878"/>
              <a:ext cx="407571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602954" y="4427717"/>
              <a:ext cx="389934" cy="4970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476" y="75298"/>
            <a:ext cx="3793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三角形内角的平分线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317476" y="673120"/>
            <a:ext cx="7993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比较三角形三边的垂直平分线和三条角平分线的性质定理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Group 115"/>
          <p:cNvGraphicFramePr>
            <a:graphicFrameLocks noGrp="1"/>
          </p:cNvGraphicFramePr>
          <p:nvPr/>
        </p:nvGraphicFramePr>
        <p:xfrm>
          <a:off x="692150" y="1279525"/>
          <a:ext cx="7559675" cy="3357562"/>
        </p:xfrm>
        <a:graphic>
          <a:graphicData uri="http://schemas.openxmlformats.org/drawingml/2006/table">
            <a:tbl>
              <a:tblPr/>
              <a:tblGrid>
                <a:gridCol w="652325"/>
                <a:gridCol w="2114106"/>
                <a:gridCol w="2641046"/>
                <a:gridCol w="2152198"/>
              </a:tblGrid>
              <a:tr h="5715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三边垂直平分线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三条角平分线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三角形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锐角三角形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交于三角形内一点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交于三角形内一点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钝角三角形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交于三角形外一点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492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直角三角形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交于斜边的中点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15569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交点性质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到三角形三个顶点的距离相等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到三角形三边的距离相等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1" marR="914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790714"/>
            <a:ext cx="8188880" cy="2169184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8.</a:t>
            </a:r>
            <a:r>
              <a:rPr lang="zh-CN" altLang="en-US" sz="2800" b="1" dirty="0">
                <a:latin typeface="+mj-lt"/>
                <a:ea typeface="+mj-ea"/>
              </a:rPr>
              <a:t>如图，已知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zh-CN" altLang="en-US" sz="2800" b="1" dirty="0">
                <a:latin typeface="+mj-lt"/>
                <a:ea typeface="+mj-ea"/>
              </a:rPr>
              <a:t>是△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的角平分线，</a:t>
            </a:r>
            <a:r>
              <a:rPr lang="en-US" altLang="zh-CN" sz="2800" b="1" i="1" dirty="0">
                <a:latin typeface="+mj-lt"/>
                <a:ea typeface="+mj-ea"/>
              </a:rPr>
              <a:t>ED</a:t>
            </a:r>
            <a:r>
              <a:rPr lang="zh-CN" altLang="en-US" sz="2800" b="1" dirty="0">
                <a:latin typeface="+mj-lt"/>
                <a:ea typeface="+mj-ea"/>
              </a:rPr>
              <a:t>是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的垂直平分线，∠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en-US" altLang="zh-CN" sz="2800" b="1" dirty="0">
                <a:latin typeface="+mj-lt"/>
                <a:ea typeface="+mj-ea"/>
              </a:rPr>
              <a:t>=90°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en-US" altLang="zh-CN" sz="2800" b="1" dirty="0">
                <a:latin typeface="+mj-lt"/>
                <a:ea typeface="+mj-ea"/>
              </a:rPr>
              <a:t>=3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CE</a:t>
            </a:r>
            <a:r>
              <a:rPr lang="zh-CN" altLang="en-US" sz="2800" b="1" dirty="0">
                <a:latin typeface="+mj-lt"/>
                <a:ea typeface="+mj-ea"/>
              </a:rPr>
              <a:t>的长为（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A</a:t>
            </a:r>
            <a:r>
              <a:rPr lang="en-US" altLang="zh-CN" sz="2800" b="1">
                <a:latin typeface="+mj-lt"/>
                <a:ea typeface="+mj-ea"/>
              </a:rPr>
              <a:t>.6		B.5		C.4		D.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44208" y="2333561"/>
          <a:ext cx="706882" cy="476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1" imgW="14020800" imgH="9448800" progId="Equation.DSMT4">
                  <p:embed/>
                </p:oleObj>
              </mc:Choice>
              <mc:Fallback>
                <p:oleObj name="Equation" r:id="rId1" imgW="14020800" imgH="9448800" progId="Equation.DSMT4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44208" y="2333561"/>
                        <a:ext cx="706882" cy="476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3988" y="2648350"/>
            <a:ext cx="2695422" cy="21813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2715" y="187530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648" y="2279362"/>
            <a:ext cx="6776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通过本节课的学习，你有什么收获？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知识框架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66918" y="741933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直角三角形的性质与判定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66918" y="1202714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直角三角形全等的判定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66870" y="2096135"/>
            <a:ext cx="4450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线段</a:t>
            </a:r>
            <a:r>
              <a:rPr lang="zh-CN" altLang="en-US" sz="2400" b="1" dirty="0">
                <a:latin typeface="+mn-ea"/>
              </a:rPr>
              <a:t>垂直平分线的性质与判定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66918" y="2556675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三角形三边的垂直平分线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66918" y="3449504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角平分线的性质与判定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66918" y="3910285"/>
            <a:ext cx="357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三角形内角的平分线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28310" y="868624"/>
            <a:ext cx="1377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直角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441550" y="2123149"/>
            <a:ext cx="1537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线段的垂直平分线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左大括号 56"/>
          <p:cNvSpPr/>
          <p:nvPr/>
        </p:nvSpPr>
        <p:spPr>
          <a:xfrm>
            <a:off x="3860740" y="953666"/>
            <a:ext cx="351220" cy="563836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461766" y="3680336"/>
            <a:ext cx="1537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角平分线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左大括号 59"/>
          <p:cNvSpPr/>
          <p:nvPr/>
        </p:nvSpPr>
        <p:spPr>
          <a:xfrm>
            <a:off x="3860740" y="2289832"/>
            <a:ext cx="351220" cy="563836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左大括号 60"/>
          <p:cNvSpPr/>
          <p:nvPr/>
        </p:nvSpPr>
        <p:spPr>
          <a:xfrm>
            <a:off x="3860740" y="3651870"/>
            <a:ext cx="351220" cy="563836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5455" y="1811655"/>
            <a:ext cx="1781810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/>
            <a:r>
              <a:rPr lang="zh-CN" altLang="en-US" sz="2800" b="1" dirty="0">
                <a:latin typeface="+mj-ea"/>
                <a:ea typeface="+mj-ea"/>
              </a:rPr>
              <a:t>三角形的证明及其应用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138680" y="1107440"/>
            <a:ext cx="425450" cy="2873375"/>
          </a:xfrm>
          <a:prstGeom prst="leftBrace">
            <a:avLst>
              <a:gd name="adj1" fmla="val 4336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52" grpId="0"/>
      <p:bldP spid="59" grpId="0"/>
      <p:bldP spid="60" grpId="0" animBg="1"/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知识梳理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8520" y="771550"/>
            <a:ext cx="5438622" cy="524520"/>
            <a:chOff x="107504" y="339502"/>
            <a:chExt cx="5438622" cy="524520"/>
          </a:xfrm>
        </p:grpSpPr>
        <p:grpSp>
          <p:nvGrpSpPr>
            <p:cNvPr id="4" name="组合 3"/>
            <p:cNvGrpSpPr/>
            <p:nvPr/>
          </p:nvGrpSpPr>
          <p:grpSpPr>
            <a:xfrm>
              <a:off x="107504" y="339502"/>
              <a:ext cx="5438622" cy="524520"/>
              <a:chOff x="1803191" y="1304280"/>
              <a:chExt cx="6490295" cy="524520"/>
            </a:xfrm>
          </p:grpSpPr>
          <p:sp>
            <p:nvSpPr>
              <p:cNvPr id="6" name="平行四边形 5"/>
              <p:cNvSpPr/>
              <p:nvPr/>
            </p:nvSpPr>
            <p:spPr>
              <a:xfrm>
                <a:off x="3238499" y="1585913"/>
                <a:ext cx="505498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648905" y="381893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三角形内角和定理及其推论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4240" y="2211710"/>
            <a:ext cx="4668266" cy="46166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三角形三个内角的和等于</a:t>
            </a:r>
            <a:r>
              <a:rPr lang="en-US" altLang="zh-CN" sz="2400" b="1" dirty="0">
                <a:solidFill>
                  <a:srgbClr val="FF0000"/>
                </a:solidFill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7505" y="1423374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三角形内角和定理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17641" y="1131590"/>
            <a:ext cx="2236274" cy="2291476"/>
            <a:chOff x="1316891" y="212461"/>
            <a:chExt cx="2467408" cy="2528316"/>
          </a:xfrm>
        </p:grpSpPr>
        <p:sp>
          <p:nvSpPr>
            <p:cNvPr id="28" name="等腰三角形 27"/>
            <p:cNvSpPr/>
            <p:nvPr/>
          </p:nvSpPr>
          <p:spPr>
            <a:xfrm>
              <a:off x="1774939" y="700868"/>
              <a:ext cx="1737653" cy="1603344"/>
            </a:xfrm>
            <a:prstGeom prst="triangle">
              <a:avLst>
                <a:gd name="adj" fmla="val 59654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642504" y="212461"/>
              <a:ext cx="29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A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16891" y="2172632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C</a:t>
              </a:r>
              <a:endParaRPr lang="zh-CN" altLang="en-US" sz="2400" b="1" i="1" dirty="0">
                <a:latin typeface="+mj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90314" y="2231396"/>
              <a:ext cx="293985" cy="50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B</a:t>
              </a:r>
              <a:endParaRPr lang="zh-CN" altLang="en-US" sz="2400" b="1" i="1" dirty="0">
                <a:latin typeface="+mj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03395" y="2862563"/>
            <a:ext cx="1321817" cy="461665"/>
            <a:chOff x="3549813" y="3991128"/>
            <a:chExt cx="1321817" cy="461665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3549813" y="4155963"/>
              <a:ext cx="920832" cy="1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470645" y="3991128"/>
              <a:ext cx="40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+mj-lt"/>
                </a:rPr>
                <a:t>D</a:t>
              </a:r>
              <a:endParaRPr lang="zh-CN" altLang="en-US" sz="2400" b="1" i="1" dirty="0">
                <a:latin typeface="+mj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27505" y="2978408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三角形内角和定理的推论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4240" y="3705189"/>
            <a:ext cx="7252136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三角形的一个外角等于与它不相邻的两个内角的和。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4240" y="4335494"/>
            <a:ext cx="7252136" cy="46037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三角形的一个外角大于任何一个与它不相邻的内角。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/>
      <p:bldP spid="41" grpId="0"/>
      <p:bldP spid="42" grpId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244" y="2697635"/>
            <a:ext cx="2345303" cy="19830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784" y="915566"/>
            <a:ext cx="8460432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1.如图，分别过△</a:t>
            </a:r>
            <a:r>
              <a:rPr lang="zh-CN" altLang="en-US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的顶点</a:t>
            </a:r>
            <a:r>
              <a:rPr lang="zh-CN" altLang="en-US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作</a:t>
            </a:r>
            <a:r>
              <a:rPr lang="zh-CN" altLang="en-US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//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i="1" dirty="0">
                <a:latin typeface="+mj-lt"/>
                <a:ea typeface="+mj-ea"/>
              </a:rPr>
              <a:t>BE</a:t>
            </a:r>
            <a:r>
              <a:rPr lang="zh-CN" altLang="en-US" sz="2800" b="1" dirty="0">
                <a:latin typeface="+mj-lt"/>
                <a:ea typeface="+mj-ea"/>
              </a:rPr>
              <a:t>。若∠</a:t>
            </a:r>
            <a:r>
              <a:rPr lang="zh-CN" altLang="en-US" sz="2800" b="1" i="1" dirty="0">
                <a:latin typeface="+mj-lt"/>
                <a:ea typeface="+mj-ea"/>
              </a:rPr>
              <a:t>CAD</a:t>
            </a:r>
            <a:r>
              <a:rPr lang="zh-CN" altLang="en-US" sz="2800" b="1" dirty="0">
                <a:latin typeface="+mj-lt"/>
                <a:ea typeface="+mj-ea"/>
              </a:rPr>
              <a:t>=25°，∠</a:t>
            </a:r>
            <a:r>
              <a:rPr lang="zh-CN" altLang="en-US" sz="2800" b="1" i="1" dirty="0">
                <a:latin typeface="+mj-lt"/>
                <a:ea typeface="+mj-ea"/>
              </a:rPr>
              <a:t>EBC</a:t>
            </a:r>
            <a:r>
              <a:rPr lang="zh-CN" altLang="en-US" sz="2800" b="1" dirty="0">
                <a:latin typeface="+mj-lt"/>
                <a:ea typeface="+mj-ea"/>
              </a:rPr>
              <a:t>=80°，则∠</a:t>
            </a:r>
            <a:r>
              <a:rPr lang="zh-CN" altLang="en-US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的度数为（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A. 65</a:t>
            </a:r>
            <a:r>
              <a:rPr lang="en-US" altLang="zh-CN" sz="2800" b="1" dirty="0">
                <a:latin typeface="+mj-lt"/>
                <a:ea typeface="+mj-ea"/>
              </a:rPr>
              <a:t>°          </a:t>
            </a:r>
            <a:r>
              <a:rPr lang="zh-CN" altLang="en-US" sz="2800" b="1" dirty="0">
                <a:latin typeface="+mj-lt"/>
                <a:ea typeface="+mj-ea"/>
              </a:rPr>
              <a:t>B. 75</a:t>
            </a:r>
            <a:r>
              <a:rPr lang="en-US" altLang="zh-CN" sz="2800" b="1" dirty="0">
                <a:latin typeface="+mj-lt"/>
                <a:ea typeface="+mj-ea"/>
              </a:rPr>
              <a:t>°          </a:t>
            </a:r>
            <a:r>
              <a:rPr lang="zh-CN" altLang="en-US" sz="2800" b="1" dirty="0">
                <a:latin typeface="+mj-lt"/>
                <a:ea typeface="+mj-ea"/>
              </a:rPr>
              <a:t>C. 85</a:t>
            </a:r>
            <a:r>
              <a:rPr lang="en-US" altLang="zh-CN" sz="2800" b="1" dirty="0">
                <a:latin typeface="+mj-lt"/>
                <a:ea typeface="+mj-ea"/>
              </a:rPr>
              <a:t>°          </a:t>
            </a:r>
            <a:r>
              <a:rPr lang="zh-CN" altLang="en-US" sz="2800" b="1" dirty="0">
                <a:latin typeface="+mj-lt"/>
                <a:ea typeface="+mj-ea"/>
              </a:rPr>
              <a:t>D. 95</a:t>
            </a:r>
            <a:r>
              <a:rPr lang="en-US" altLang="zh-CN" sz="2800" b="1" dirty="0">
                <a:latin typeface="+mj-lt"/>
                <a:ea typeface="+mj-ea"/>
              </a:rPr>
              <a:t>°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56376" y="145314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4271" y="2334311"/>
            <a:ext cx="3339279" cy="21813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699542"/>
            <a:ext cx="7902624" cy="1598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=36°</a:t>
            </a:r>
            <a:r>
              <a:rPr lang="zh-CN" altLang="en-US" sz="2800" b="1" dirty="0">
                <a:latin typeface="+mj-lt"/>
                <a:ea typeface="+mj-ea"/>
              </a:rPr>
              <a:t>，将△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沿着直线</a:t>
            </a:r>
            <a:r>
              <a:rPr lang="en-US" altLang="zh-CN" sz="2800" b="1" i="1" dirty="0">
                <a:latin typeface="+mj-lt"/>
                <a:ea typeface="+mj-ea"/>
              </a:rPr>
              <a:t>l</a:t>
            </a:r>
            <a:r>
              <a:rPr lang="zh-CN" altLang="en-US" sz="2800" b="1" dirty="0">
                <a:latin typeface="+mj-lt"/>
                <a:ea typeface="+mj-ea"/>
              </a:rPr>
              <a:t>折叠，点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落在点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的位置，则∠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－∠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的度数是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712" y="1747666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72°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5256584" cy="524520"/>
            <a:chOff x="107504" y="339502"/>
            <a:chExt cx="5256584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5256584" cy="524520"/>
              <a:chOff x="1803191" y="1304280"/>
              <a:chExt cx="6273056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4837748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35878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多边形的内角和与外角和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02665" y="1594575"/>
            <a:ext cx="4705551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</a:rPr>
              <a:t>边形的内角和等于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2)·180°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65271" y="3314551"/>
            <a:ext cx="5580338" cy="841375"/>
            <a:chOff x="1259632" y="2525910"/>
            <a:chExt cx="5580338" cy="841375"/>
          </a:xfrm>
        </p:grpSpPr>
        <p:sp>
          <p:nvSpPr>
            <p:cNvPr id="22" name="文本框 21"/>
            <p:cNvSpPr txBox="1"/>
            <p:nvPr/>
          </p:nvSpPr>
          <p:spPr>
            <a:xfrm>
              <a:off x="1259632" y="2715766"/>
              <a:ext cx="4572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ea"/>
                </a:rPr>
                <a:t>正多边形每个内角的度数：</a:t>
              </a:r>
              <a:endParaRPr lang="zh-CN" altLang="en-US" sz="2400" dirty="0">
                <a:latin typeface="+mn-ea"/>
              </a:endParaRPr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5206433" y="2525910"/>
            <a:ext cx="1633537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9" name="Equation" r:id="rId1" imgW="1635125" imgH="842645" progId="Equation.DSMT4">
                    <p:embed/>
                  </p:oleObj>
                </mc:Choice>
                <mc:Fallback>
                  <p:oleObj name="Equation" r:id="rId1" imgW="1635125" imgH="842645" progId="Equation.DSMT4">
                    <p:embed/>
                    <p:pic>
                      <p:nvPicPr>
                        <p:cNvPr id="0" name="对象 5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06433" y="2525910"/>
                          <a:ext cx="1633537" cy="841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文本框 23"/>
          <p:cNvSpPr txBox="1"/>
          <p:nvPr/>
        </p:nvSpPr>
        <p:spPr>
          <a:xfrm>
            <a:off x="611560" y="966512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多边形的内角和与外角和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7841" y="2911692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正多边形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2663" y="2184447"/>
            <a:ext cx="4705551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多边形的外角和等于</a:t>
            </a:r>
            <a:r>
              <a:rPr lang="en-US" altLang="zh-CN" sz="2400" b="1" dirty="0">
                <a:solidFill>
                  <a:srgbClr val="FF0000"/>
                </a:solidFill>
              </a:rPr>
              <a:t>360°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9632" y="4088917"/>
            <a:ext cx="4572000" cy="816706"/>
            <a:chOff x="1259632" y="2538245"/>
            <a:chExt cx="4572000" cy="816706"/>
          </a:xfrm>
        </p:grpSpPr>
        <p:sp>
          <p:nvSpPr>
            <p:cNvPr id="29" name="文本框 28"/>
            <p:cNvSpPr txBox="1"/>
            <p:nvPr/>
          </p:nvSpPr>
          <p:spPr>
            <a:xfrm>
              <a:off x="1259632" y="2715766"/>
              <a:ext cx="4572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ea"/>
                </a:rPr>
                <a:t>正多边形每个外角的度数：</a:t>
              </a:r>
              <a:endParaRPr lang="zh-CN" altLang="en-US" sz="2400" dirty="0">
                <a:latin typeface="+mn-ea"/>
              </a:endParaRPr>
            </a:p>
          </p:txBody>
        </p:sp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5019582" y="2538245"/>
            <a:ext cx="692964" cy="8167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Equation" r:id="rId3" imgW="8534400" imgH="10058400" progId="Equation.DSMT4">
                    <p:embed/>
                  </p:oleObj>
                </mc:Choice>
                <mc:Fallback>
                  <p:oleObj name="Equation" r:id="rId3" imgW="8534400" imgH="100584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19582" y="2538245"/>
                          <a:ext cx="692964" cy="8167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  <p:bldP spid="25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26749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4048" y="2482582"/>
            <a:ext cx="1678614" cy="198304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784" y="915566"/>
            <a:ext cx="8460432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把等边三角形、正方形、正五边形如图摆放，则∠</a:t>
            </a:r>
            <a:r>
              <a:rPr lang="en-US" altLang="zh-CN" sz="2800" b="1" dirty="0">
                <a:latin typeface="+mj-lt"/>
                <a:ea typeface="+mj-ea"/>
              </a:rPr>
              <a:t>1+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dirty="0">
                <a:latin typeface="+mj-lt"/>
                <a:ea typeface="+mj-ea"/>
              </a:rPr>
              <a:t>2+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的度数是</a:t>
            </a:r>
            <a:r>
              <a:rPr lang="en-US" altLang="zh-CN" sz="2800" b="1" dirty="0">
                <a:latin typeface="+mj-lt"/>
                <a:ea typeface="+mj-ea"/>
              </a:rPr>
              <a:t>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1960" y="1454046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102°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8520" y="195486"/>
            <a:ext cx="3384376" cy="524520"/>
            <a:chOff x="107504" y="339502"/>
            <a:chExt cx="3384376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3384376" cy="524520"/>
              <a:chOff x="1803191" y="1304280"/>
              <a:chExt cx="4038817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499" y="1585913"/>
                <a:ext cx="2603509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2232852" y="1343026"/>
                <a:ext cx="1481899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852" y="1367135"/>
                <a:ext cx="1387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考点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3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17315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全等三角形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2143489" y="3892502"/>
            <a:ext cx="1741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性质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73993" y="2204157"/>
            <a:ext cx="2268226" cy="2033280"/>
            <a:chOff x="204156" y="1640773"/>
            <a:chExt cx="2268226" cy="2033280"/>
          </a:xfrm>
        </p:grpSpPr>
        <p:sp>
          <p:nvSpPr>
            <p:cNvPr id="107" name="文本框 106"/>
            <p:cNvSpPr txBox="1"/>
            <p:nvPr/>
          </p:nvSpPr>
          <p:spPr>
            <a:xfrm>
              <a:off x="204156" y="2327229"/>
              <a:ext cx="2091877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全等三角形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8" name="左大括号 107"/>
            <p:cNvSpPr/>
            <p:nvPr/>
          </p:nvSpPr>
          <p:spPr>
            <a:xfrm>
              <a:off x="2194569" y="1640773"/>
              <a:ext cx="277813" cy="2033280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490207" y="3929843"/>
            <a:ext cx="5486311" cy="460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全等三角形的对应边相等、对应角相等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2576763" y="1081014"/>
            <a:ext cx="1913360" cy="2359208"/>
            <a:chOff x="2362412" y="2294671"/>
            <a:chExt cx="1913360" cy="2359208"/>
          </a:xfrm>
        </p:grpSpPr>
        <p:sp>
          <p:nvSpPr>
            <p:cNvPr id="111" name="文本框 110"/>
            <p:cNvSpPr txBox="1"/>
            <p:nvPr/>
          </p:nvSpPr>
          <p:spPr>
            <a:xfrm>
              <a:off x="2362412" y="3176143"/>
              <a:ext cx="17417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判定条件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12" name="左大括号 111"/>
            <p:cNvSpPr/>
            <p:nvPr/>
          </p:nvSpPr>
          <p:spPr>
            <a:xfrm>
              <a:off x="4067047" y="2294671"/>
              <a:ext cx="208725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4524667" y="1131590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边边边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SSS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524667" y="1717931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角边角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ASA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524667" y="2304272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角角边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AAS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524667" y="2890613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边角边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SAS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9" grpId="0" bldLvl="0" animBg="1"/>
      <p:bldP spid="113" grpId="0" animBg="1"/>
      <p:bldP spid="114" grpId="0" animBg="1"/>
      <p:bldP spid="115" grpId="0" animBg="1"/>
      <p:bldP spid="116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8768028d-57a7-4ef2-9fc8-64bf1a107fca}"/>
  <p:tag name="TABLE_ENDDRAG_ORIGIN_RECT" val="641*324"/>
  <p:tag name="TABLE_ENDDRAG_RECT" val="61*49*641*32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2877</Words>
  <Application>WPS 演示</Application>
  <PresentationFormat>全屏显示(16:9)</PresentationFormat>
  <Paragraphs>444</Paragraphs>
  <Slides>29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黑体</vt:lpstr>
      <vt:lpstr>华文中宋</vt:lpstr>
      <vt:lpstr>微软雅黑</vt:lpstr>
      <vt:lpstr>阿里巴巴普惠体 H</vt:lpstr>
      <vt:lpstr>Arial Unicode MS</vt:lpstr>
      <vt:lpstr>等线</vt:lpstr>
      <vt:lpstr>楷体</vt:lpstr>
      <vt:lpstr>第一PPT，www.1ppt.com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71EE444F8BD94D9D80988D01B21A7D30_12</vt:lpwstr>
  </property>
</Properties>
</file>