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40" r:id="rId9"/>
    <p:sldId id="341" r:id="rId10"/>
    <p:sldId id="342" r:id="rId11"/>
    <p:sldId id="312" r:id="rId12"/>
    <p:sldId id="330" r:id="rId13"/>
    <p:sldId id="343" r:id="rId14"/>
    <p:sldId id="331" r:id="rId15"/>
    <p:sldId id="308" r:id="rId16"/>
    <p:sldId id="327" r:id="rId17"/>
    <p:sldId id="309" r:id="rId18"/>
    <p:sldId id="326" r:id="rId19"/>
    <p:sldId id="307" r:id="rId20"/>
    <p:sldId id="303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4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CF9"/>
    <a:srgbClr val="FCFEFD"/>
    <a:srgbClr val="E7F9F4"/>
    <a:srgbClr val="0066FF"/>
    <a:srgbClr val="0033CC"/>
    <a:srgbClr val="FF00FF"/>
    <a:srgbClr val="56B5DA"/>
    <a:srgbClr val="FFFEEF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594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1920" y="1437920"/>
            <a:ext cx="4968552" cy="182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2</a:t>
            </a:r>
            <a:r>
              <a:rPr lang="zh-CN" altLang="en-US" sz="4000" b="1" dirty="0">
                <a:solidFill>
                  <a:schemeClr val="accent1"/>
                </a:solidFill>
              </a:rPr>
              <a:t>课时 三角形三边的垂直平分线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560" y="314090"/>
            <a:ext cx="7792743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dirty="0">
                <a:ea typeface="黑体" panose="02010609060101010101" pitchFamily="49" charset="-122"/>
              </a:rPr>
              <a:t>已知：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如图，在△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中，边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的垂直平分线与边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的垂直平分线相交于点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垂足分别为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>
                <a:ea typeface="黑体" panose="02010609060101010101" pitchFamily="49" charset="-122"/>
              </a:rPr>
              <a:t>求证：边</a:t>
            </a:r>
            <a:r>
              <a:rPr lang="en-US" altLang="zh-CN" i="1" dirty="0">
                <a:ea typeface="黑体" panose="02010609060101010101" pitchFamily="49" charset="-122"/>
              </a:rPr>
              <a:t>AC</a:t>
            </a:r>
            <a:r>
              <a:rPr lang="zh-CN" altLang="en-US" dirty="0">
                <a:ea typeface="黑体" panose="02010609060101010101" pitchFamily="49" charset="-122"/>
              </a:rPr>
              <a:t>的垂直平分线经过点</a:t>
            </a:r>
            <a:r>
              <a:rPr lang="en-US" altLang="zh-CN" i="1" dirty="0">
                <a:ea typeface="黑体" panose="02010609060101010101" pitchFamily="49" charset="-122"/>
              </a:rPr>
              <a:t>P</a:t>
            </a:r>
            <a:r>
              <a:rPr lang="zh-CN" altLang="en-US" dirty="0"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824293" y="1438422"/>
            <a:ext cx="3082094" cy="2335859"/>
            <a:chOff x="5356231" y="2117508"/>
            <a:chExt cx="3081954" cy="2336438"/>
          </a:xfrm>
        </p:grpSpPr>
        <p:sp>
          <p:nvSpPr>
            <p:cNvPr id="23" name="等腰三角形 4"/>
            <p:cNvSpPr/>
            <p:nvPr/>
          </p:nvSpPr>
          <p:spPr>
            <a:xfrm>
              <a:off x="5718010" y="2572293"/>
              <a:ext cx="2289070" cy="1260787"/>
            </a:xfrm>
            <a:custGeom>
              <a:avLst/>
              <a:gdLst>
                <a:gd name="connsiteX0" fmla="*/ 0 w 2789921"/>
                <a:gd name="connsiteY0" fmla="*/ 1394960 h 1394960"/>
                <a:gd name="connsiteX1" fmla="*/ 1394961 w 2789921"/>
                <a:gd name="connsiteY1" fmla="*/ 0 h 1394960"/>
                <a:gd name="connsiteX2" fmla="*/ 2789921 w 2789921"/>
                <a:gd name="connsiteY2" fmla="*/ 1394960 h 1394960"/>
                <a:gd name="connsiteX3" fmla="*/ 0 w 2789921"/>
                <a:gd name="connsiteY3" fmla="*/ 1394960 h 1394960"/>
                <a:gd name="connsiteX0-1" fmla="*/ 0 w 2789921"/>
                <a:gd name="connsiteY0-2" fmla="*/ 1361588 h 1361588"/>
                <a:gd name="connsiteX1-3" fmla="*/ 1928917 w 2789921"/>
                <a:gd name="connsiteY1-4" fmla="*/ 0 h 1361588"/>
                <a:gd name="connsiteX2-5" fmla="*/ 2789921 w 2789921"/>
                <a:gd name="connsiteY2-6" fmla="*/ 1361588 h 1361588"/>
                <a:gd name="connsiteX3-7" fmla="*/ 0 w 2789921"/>
                <a:gd name="connsiteY3-8" fmla="*/ 1361588 h 1361588"/>
                <a:gd name="connsiteX0-9" fmla="*/ 0 w 2789921"/>
                <a:gd name="connsiteY0-10" fmla="*/ 1648589 h 1648589"/>
                <a:gd name="connsiteX1-11" fmla="*/ 1995662 w 2789921"/>
                <a:gd name="connsiteY1-12" fmla="*/ 0 h 1648589"/>
                <a:gd name="connsiteX2-13" fmla="*/ 2789921 w 2789921"/>
                <a:gd name="connsiteY2-14" fmla="*/ 1648589 h 1648589"/>
                <a:gd name="connsiteX3-15" fmla="*/ 0 w 2789921"/>
                <a:gd name="connsiteY3-16" fmla="*/ 1648589 h 1648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89921" h="1648589">
                  <a:moveTo>
                    <a:pt x="0" y="1648589"/>
                  </a:moveTo>
                  <a:lnTo>
                    <a:pt x="1995662" y="0"/>
                  </a:lnTo>
                  <a:lnTo>
                    <a:pt x="2789921" y="1648589"/>
                  </a:lnTo>
                  <a:lnTo>
                    <a:pt x="0" y="1648589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" name="组合 27"/>
            <p:cNvGrpSpPr/>
            <p:nvPr/>
          </p:nvGrpSpPr>
          <p:grpSpPr>
            <a:xfrm>
              <a:off x="6862546" y="3318748"/>
              <a:ext cx="101836" cy="1135198"/>
              <a:chOff x="5836463" y="3049684"/>
              <a:chExt cx="101836" cy="1135198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5836463" y="3049684"/>
                <a:ext cx="0" cy="113519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" name="矩形 20"/>
              <p:cNvSpPr/>
              <p:nvPr/>
            </p:nvSpPr>
            <p:spPr bwMode="auto">
              <a:xfrm rot="5400000" flipH="1">
                <a:off x="5847009" y="3459590"/>
                <a:ext cx="88922" cy="93659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组合 33"/>
            <p:cNvGrpSpPr/>
            <p:nvPr/>
          </p:nvGrpSpPr>
          <p:grpSpPr>
            <a:xfrm>
              <a:off x="6248211" y="2761252"/>
              <a:ext cx="669342" cy="934305"/>
              <a:chOff x="5222128" y="2492188"/>
              <a:chExt cx="669342" cy="934305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222128" y="2492188"/>
                <a:ext cx="669342" cy="934305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4" name="矩形 20"/>
              <p:cNvSpPr/>
              <p:nvPr/>
            </p:nvSpPr>
            <p:spPr bwMode="auto">
              <a:xfrm rot="8407818">
                <a:off x="5474529" y="2938387"/>
                <a:ext cx="88896" cy="93685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848260" y="3205861"/>
              <a:ext cx="372201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69472" y="211750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56231" y="3571449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48353" y="350279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2094" y="2658158"/>
              <a:ext cx="407465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27623" y="375950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6989" y="1866436"/>
            <a:ext cx="4454356" cy="2778331"/>
            <a:chOff x="766989" y="1866436"/>
            <a:chExt cx="4454356" cy="2778331"/>
          </a:xfrm>
        </p:grpSpPr>
        <p:sp>
          <p:nvSpPr>
            <p:cNvPr id="39" name="文本框 38"/>
            <p:cNvSpPr txBox="1"/>
            <p:nvPr/>
          </p:nvSpPr>
          <p:spPr>
            <a:xfrm>
              <a:off x="929695" y="2304797"/>
              <a:ext cx="4291650" cy="2265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要证明点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在边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的垂直平分线上，需要什么条件？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已知的两条垂直平分线相交于点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P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，由此你能得到哪些相关的结论？</a:t>
              </a:r>
              <a:endParaRPr lang="en-US" altLang="zh-CN" sz="2400" b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66989" y="1866436"/>
              <a:ext cx="4392489" cy="2778331"/>
              <a:chOff x="395535" y="1815599"/>
              <a:chExt cx="4392489" cy="2778331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395535" y="2067693"/>
                <a:ext cx="4392489" cy="2526237"/>
              </a:xfrm>
              <a:prstGeom prst="roundRect">
                <a:avLst/>
              </a:prstGeom>
              <a:noFill/>
              <a:ln w="19050">
                <a:solidFill>
                  <a:srgbClr val="00B0F0"/>
                </a:solidFill>
                <a:prstDash val="lgDashDot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46176" y="1815599"/>
                <a:ext cx="945504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B0F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分析：</a:t>
                </a:r>
                <a:endParaRPr lang="zh-CN" altLang="en-US" sz="24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49542" y="330783"/>
            <a:ext cx="5547555" cy="4481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证明：如图，连接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∵点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在边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的垂直平分线上，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PA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（线段垂直平分线上的点到这条线段两个端点的距离相等）。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同理，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PB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PC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PB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PC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点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在线段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的垂直平分线上（到一条线段两个端点距离相等的点，在这条线段的垂直平分线上），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即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 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边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的垂直平分线经过点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P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652120" y="209295"/>
            <a:ext cx="3082094" cy="2327640"/>
            <a:chOff x="5356231" y="2125728"/>
            <a:chExt cx="3081954" cy="2328218"/>
          </a:xfrm>
        </p:grpSpPr>
        <p:sp>
          <p:nvSpPr>
            <p:cNvPr id="32" name="等腰三角形 4"/>
            <p:cNvSpPr/>
            <p:nvPr/>
          </p:nvSpPr>
          <p:spPr>
            <a:xfrm>
              <a:off x="5718010" y="2572293"/>
              <a:ext cx="2289070" cy="1260787"/>
            </a:xfrm>
            <a:custGeom>
              <a:avLst/>
              <a:gdLst>
                <a:gd name="connsiteX0" fmla="*/ 0 w 2789921"/>
                <a:gd name="connsiteY0" fmla="*/ 1394960 h 1394960"/>
                <a:gd name="connsiteX1" fmla="*/ 1394961 w 2789921"/>
                <a:gd name="connsiteY1" fmla="*/ 0 h 1394960"/>
                <a:gd name="connsiteX2" fmla="*/ 2789921 w 2789921"/>
                <a:gd name="connsiteY2" fmla="*/ 1394960 h 1394960"/>
                <a:gd name="connsiteX3" fmla="*/ 0 w 2789921"/>
                <a:gd name="connsiteY3" fmla="*/ 1394960 h 1394960"/>
                <a:gd name="connsiteX0-1" fmla="*/ 0 w 2789921"/>
                <a:gd name="connsiteY0-2" fmla="*/ 1361588 h 1361588"/>
                <a:gd name="connsiteX1-3" fmla="*/ 1928917 w 2789921"/>
                <a:gd name="connsiteY1-4" fmla="*/ 0 h 1361588"/>
                <a:gd name="connsiteX2-5" fmla="*/ 2789921 w 2789921"/>
                <a:gd name="connsiteY2-6" fmla="*/ 1361588 h 1361588"/>
                <a:gd name="connsiteX3-7" fmla="*/ 0 w 2789921"/>
                <a:gd name="connsiteY3-8" fmla="*/ 1361588 h 1361588"/>
                <a:gd name="connsiteX0-9" fmla="*/ 0 w 2789921"/>
                <a:gd name="connsiteY0-10" fmla="*/ 1648589 h 1648589"/>
                <a:gd name="connsiteX1-11" fmla="*/ 1995662 w 2789921"/>
                <a:gd name="connsiteY1-12" fmla="*/ 0 h 1648589"/>
                <a:gd name="connsiteX2-13" fmla="*/ 2789921 w 2789921"/>
                <a:gd name="connsiteY2-14" fmla="*/ 1648589 h 1648589"/>
                <a:gd name="connsiteX3-15" fmla="*/ 0 w 2789921"/>
                <a:gd name="connsiteY3-16" fmla="*/ 1648589 h 1648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89921" h="1648589">
                  <a:moveTo>
                    <a:pt x="0" y="1648589"/>
                  </a:moveTo>
                  <a:lnTo>
                    <a:pt x="1995662" y="0"/>
                  </a:lnTo>
                  <a:lnTo>
                    <a:pt x="2789921" y="1648589"/>
                  </a:lnTo>
                  <a:lnTo>
                    <a:pt x="0" y="1648589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4" name="组合 27"/>
            <p:cNvGrpSpPr/>
            <p:nvPr/>
          </p:nvGrpSpPr>
          <p:grpSpPr>
            <a:xfrm>
              <a:off x="6862546" y="3318748"/>
              <a:ext cx="101836" cy="1135198"/>
              <a:chOff x="5836463" y="3049684"/>
              <a:chExt cx="101836" cy="1135198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5836463" y="3049684"/>
                <a:ext cx="0" cy="113519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5" name="矩形 20"/>
              <p:cNvSpPr/>
              <p:nvPr/>
            </p:nvSpPr>
            <p:spPr bwMode="auto">
              <a:xfrm rot="5400000" flipH="1">
                <a:off x="5847009" y="3459590"/>
                <a:ext cx="88922" cy="93659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组合 33"/>
            <p:cNvGrpSpPr/>
            <p:nvPr/>
          </p:nvGrpSpPr>
          <p:grpSpPr>
            <a:xfrm>
              <a:off x="6248211" y="2761252"/>
              <a:ext cx="669342" cy="934305"/>
              <a:chOff x="5222128" y="2492188"/>
              <a:chExt cx="669342" cy="934305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5222128" y="2492188"/>
                <a:ext cx="669342" cy="934305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3" name="矩形 20"/>
              <p:cNvSpPr/>
              <p:nvPr/>
            </p:nvSpPr>
            <p:spPr bwMode="auto">
              <a:xfrm rot="8407818">
                <a:off x="5474529" y="2938387"/>
                <a:ext cx="88896" cy="93685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6848260" y="3205861"/>
              <a:ext cx="372201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186980" y="212572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356231" y="3571449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48353" y="350279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2094" y="2658158"/>
              <a:ext cx="407465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827623" y="3759508"/>
              <a:ext cx="389832" cy="496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96136" y="2649796"/>
            <a:ext cx="3078699" cy="2146789"/>
            <a:chOff x="5796136" y="2649796"/>
            <a:chExt cx="3078699" cy="214678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649796"/>
              <a:ext cx="3078699" cy="2146789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5861170" y="3058810"/>
              <a:ext cx="297249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三角形三条边的垂直平分线相交于一点，并且这一点到三个顶点的距离相等。</a:t>
              </a:r>
              <a:endParaRPr lang="zh-CN" altLang="en-US" sz="2400" b="1" dirty="0"/>
            </a:p>
          </p:txBody>
        </p:sp>
      </p:grpSp>
      <p:cxnSp>
        <p:nvCxnSpPr>
          <p:cNvPr id="18" name="直接连接符 17"/>
          <p:cNvCxnSpPr>
            <a:stCxn id="48" idx="3"/>
          </p:cNvCxnSpPr>
          <p:nvPr/>
        </p:nvCxnSpPr>
        <p:spPr>
          <a:xfrm flipV="1">
            <a:off x="6041970" y="1707654"/>
            <a:ext cx="1102247" cy="195439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7152104" y="664715"/>
            <a:ext cx="507919" cy="105266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endCxn id="32" idx="2"/>
          </p:cNvCxnSpPr>
          <p:nvPr/>
        </p:nvCxnSpPr>
        <p:spPr>
          <a:xfrm>
            <a:off x="7158502" y="1707654"/>
            <a:ext cx="1144587" cy="20857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577195" y="483518"/>
            <a:ext cx="7920880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分别作出直角三角形、锐角三角形、钝角三角形三边的垂直平分线，说明交点分别在什么位置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844" y="1766136"/>
            <a:ext cx="2355065" cy="21729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662" y="1861947"/>
            <a:ext cx="2708739" cy="198128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4052" y="4011910"/>
            <a:ext cx="2440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锐角三角形的</a:t>
            </a:r>
            <a:r>
              <a:rPr lang="zh-CN" altLang="en-US" sz="2400" b="1" dirty="0"/>
              <a:t>交点在三角形</a:t>
            </a:r>
            <a:r>
              <a:rPr lang="zh-CN" altLang="en-US" sz="2400" b="1" dirty="0">
                <a:solidFill>
                  <a:srgbClr val="FF0000"/>
                </a:solidFill>
              </a:rPr>
              <a:t>内部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10114" y="4011910"/>
            <a:ext cx="2440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直角三角形的</a:t>
            </a:r>
            <a:r>
              <a:rPr lang="zh-CN" altLang="en-US" sz="2400" b="1" dirty="0"/>
              <a:t>交点是</a:t>
            </a:r>
            <a:r>
              <a:rPr lang="zh-CN" altLang="en-US" sz="2400" b="1" dirty="0">
                <a:solidFill>
                  <a:srgbClr val="FF0000"/>
                </a:solidFill>
              </a:rPr>
              <a:t>斜边中点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6176" y="4011910"/>
            <a:ext cx="2440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钝角三角形的</a:t>
            </a:r>
            <a:r>
              <a:rPr lang="zh-CN" altLang="en-US" sz="2400" b="1" dirty="0"/>
              <a:t>交点在三角形</a:t>
            </a:r>
            <a:r>
              <a:rPr lang="zh-CN" altLang="en-US" sz="2400" b="1" dirty="0">
                <a:solidFill>
                  <a:srgbClr val="FF0000"/>
                </a:solidFill>
              </a:rPr>
              <a:t>外部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154" y="1772642"/>
            <a:ext cx="3187795" cy="2166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836525"/>
            <a:ext cx="8334927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通过如下尺规作图，能确定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是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边的中点的是（       ）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8997" y="15636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636" y="2170916"/>
            <a:ext cx="8312727" cy="2536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528" y="261610"/>
            <a:ext cx="7904981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中，边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的垂直平分线相交于点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PB</a:t>
            </a:r>
            <a:r>
              <a:rPr lang="zh-CN" altLang="en-US" sz="2800" b="1" dirty="0">
                <a:latin typeface="+mj-lt"/>
                <a:ea typeface="+mj-ea"/>
              </a:rPr>
              <a:t>与</a:t>
            </a:r>
            <a:r>
              <a:rPr lang="en-US" altLang="zh-CN" sz="2800" b="1" i="1" dirty="0">
                <a:latin typeface="+mj-lt"/>
                <a:ea typeface="+mj-ea"/>
              </a:rPr>
              <a:t>PC</a:t>
            </a:r>
            <a:r>
              <a:rPr lang="zh-CN" altLang="en-US" sz="2800" b="1" dirty="0">
                <a:latin typeface="+mj-lt"/>
                <a:ea typeface="+mj-ea"/>
              </a:rPr>
              <a:t>的关系是（  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en-US" altLang="zh-CN" sz="2800" b="1" i="1" dirty="0">
                <a:latin typeface="+mj-lt"/>
                <a:ea typeface="+mj-ea"/>
              </a:rPr>
              <a:t>PB</a:t>
            </a:r>
            <a:r>
              <a:rPr lang="en-US" altLang="zh-CN" sz="2800" b="1" dirty="0"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latin typeface="+mj-lt"/>
                <a:ea typeface="+mj-ea"/>
              </a:rPr>
              <a:t>PC</a:t>
            </a:r>
            <a:r>
              <a:rPr lang="en-US" altLang="zh-CN" sz="2800" b="1" dirty="0">
                <a:latin typeface="+mj-lt"/>
                <a:ea typeface="+mj-ea"/>
              </a:rPr>
              <a:t>              B.</a:t>
            </a:r>
            <a:r>
              <a:rPr lang="en-US" altLang="zh-CN" sz="2800" b="1" i="1" dirty="0">
                <a:latin typeface="+mj-lt"/>
                <a:ea typeface="+mj-ea"/>
              </a:rPr>
              <a:t>PB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PC</a:t>
            </a:r>
            <a:endParaRPr lang="en-US" altLang="zh-CN" sz="2800" b="1" i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en-US" altLang="zh-CN" sz="2800" b="1" i="1" dirty="0">
                <a:latin typeface="+mj-lt"/>
                <a:ea typeface="+mj-ea"/>
              </a:rPr>
              <a:t>PB</a:t>
            </a:r>
            <a:r>
              <a:rPr lang="en-US" altLang="zh-CN" sz="2800" b="1" dirty="0">
                <a:latin typeface="+mj-lt"/>
                <a:ea typeface="+mj-ea"/>
              </a:rPr>
              <a:t>&lt;</a:t>
            </a:r>
            <a:r>
              <a:rPr lang="en-US" altLang="zh-CN" sz="2800" b="1" i="1" dirty="0">
                <a:latin typeface="+mj-lt"/>
                <a:ea typeface="+mj-ea"/>
              </a:rPr>
              <a:t>PC</a:t>
            </a:r>
            <a:r>
              <a:rPr lang="en-US" altLang="zh-CN" sz="2800" b="1" dirty="0">
                <a:latin typeface="+mj-lt"/>
                <a:ea typeface="+mj-ea"/>
              </a:rPr>
              <a:t>              D.</a:t>
            </a:r>
            <a:r>
              <a:rPr lang="en-US" altLang="zh-CN" sz="2800" b="1" i="1" dirty="0">
                <a:latin typeface="+mj-lt"/>
                <a:ea typeface="+mj-ea"/>
              </a:rPr>
              <a:t>PB</a:t>
            </a:r>
            <a:r>
              <a:rPr lang="en-US" altLang="zh-CN" sz="2800" b="1" dirty="0">
                <a:latin typeface="+mj-lt"/>
                <a:ea typeface="+mj-ea"/>
              </a:rPr>
              <a:t>=2</a:t>
            </a:r>
            <a:r>
              <a:rPr lang="en-US" altLang="zh-CN" sz="2800" b="1" i="1" dirty="0">
                <a:latin typeface="+mj-lt"/>
                <a:ea typeface="+mj-ea"/>
              </a:rPr>
              <a:t>PC</a:t>
            </a:r>
            <a:endParaRPr lang="zh-CN" altLang="en-US" sz="2800" b="1" i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2120" y="101871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0347" y="2184566"/>
            <a:ext cx="3074825" cy="218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P37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27534"/>
            <a:ext cx="7956884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如图，已知△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，完成下列尺规作图：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）作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边上的高；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）作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边上的高。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3170478" y="2455692"/>
            <a:ext cx="2203704" cy="1219200"/>
          </a:xfrm>
          <a:custGeom>
            <a:avLst/>
            <a:gdLst>
              <a:gd name="connsiteX0" fmla="*/ 0 w 1060704"/>
              <a:gd name="connsiteY0" fmla="*/ 914400 h 914400"/>
              <a:gd name="connsiteX1" fmla="*/ 1060704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0 w 2203704"/>
              <a:gd name="connsiteY0-2" fmla="*/ 1219200 h 1219200"/>
              <a:gd name="connsiteX1-3" fmla="*/ 2203704 w 2203704"/>
              <a:gd name="connsiteY1-4" fmla="*/ 0 h 1219200"/>
              <a:gd name="connsiteX2-5" fmla="*/ 1060704 w 2203704"/>
              <a:gd name="connsiteY2-6" fmla="*/ 1219200 h 1219200"/>
              <a:gd name="connsiteX3-7" fmla="*/ 0 w 2203704"/>
              <a:gd name="connsiteY3-8" fmla="*/ 121920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3704" h="1219200">
                <a:moveTo>
                  <a:pt x="0" y="1219200"/>
                </a:moveTo>
                <a:lnTo>
                  <a:pt x="2203704" y="0"/>
                </a:lnTo>
                <a:lnTo>
                  <a:pt x="1060704" y="1219200"/>
                </a:lnTo>
                <a:lnTo>
                  <a:pt x="0" y="12192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4182" y="220276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8" name="文本框 7"/>
          <p:cNvSpPr txBox="1"/>
          <p:nvPr/>
        </p:nvSpPr>
        <p:spPr>
          <a:xfrm>
            <a:off x="4059706" y="360115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B</a:t>
            </a:r>
            <a:endParaRPr lang="zh-CN" altLang="en-US" sz="2400" b="1" i="1" dirty="0"/>
          </a:p>
        </p:txBody>
      </p:sp>
      <p:sp>
        <p:nvSpPr>
          <p:cNvPr id="9" name="文本框 8"/>
          <p:cNvSpPr txBox="1"/>
          <p:nvPr/>
        </p:nvSpPr>
        <p:spPr>
          <a:xfrm>
            <a:off x="2778357" y="3538987"/>
            <a:ext cx="38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/>
              <a:t>C</a:t>
            </a:r>
            <a:endParaRPr lang="zh-CN" altLang="en-US" sz="2400" b="1" i="1" dirty="0"/>
          </a:p>
        </p:txBody>
      </p:sp>
      <p:sp>
        <p:nvSpPr>
          <p:cNvPr id="5" name="弧形 4"/>
          <p:cNvSpPr/>
          <p:nvPr/>
        </p:nvSpPr>
        <p:spPr>
          <a:xfrm rot="15538530">
            <a:off x="3494143" y="2842081"/>
            <a:ext cx="1587620" cy="1680684"/>
          </a:xfrm>
          <a:prstGeom prst="arc">
            <a:avLst>
              <a:gd name="adj1" fmla="val 17260170"/>
              <a:gd name="adj2" fmla="val 1988395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4239894" y="3674892"/>
            <a:ext cx="2170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弧形 25"/>
          <p:cNvSpPr/>
          <p:nvPr/>
        </p:nvSpPr>
        <p:spPr>
          <a:xfrm rot="14711900">
            <a:off x="3665351" y="2628350"/>
            <a:ext cx="378235" cy="326502"/>
          </a:xfrm>
          <a:prstGeom prst="arc">
            <a:avLst>
              <a:gd name="adj1" fmla="val 17260170"/>
              <a:gd name="adj2" fmla="val 21037697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rot="20111900">
            <a:off x="3425196" y="2723408"/>
            <a:ext cx="378235" cy="326502"/>
          </a:xfrm>
          <a:prstGeom prst="arc">
            <a:avLst>
              <a:gd name="adj1" fmla="val 17260170"/>
              <a:gd name="adj2" fmla="val 21037697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3606475" y="2549903"/>
            <a:ext cx="623788" cy="1124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弧形 40"/>
          <p:cNvSpPr/>
          <p:nvPr/>
        </p:nvSpPr>
        <p:spPr>
          <a:xfrm rot="5784764">
            <a:off x="4248701" y="1622565"/>
            <a:ext cx="2208607" cy="2338072"/>
          </a:xfrm>
          <a:prstGeom prst="arc">
            <a:avLst>
              <a:gd name="adj1" fmla="val 18542010"/>
              <a:gd name="adj2" fmla="val 2383263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5374182" y="2455692"/>
            <a:ext cx="0" cy="21665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弧形 49"/>
          <p:cNvSpPr/>
          <p:nvPr/>
        </p:nvSpPr>
        <p:spPr>
          <a:xfrm rot="7270075">
            <a:off x="5101282" y="4193959"/>
            <a:ext cx="472963" cy="299039"/>
          </a:xfrm>
          <a:prstGeom prst="arc">
            <a:avLst>
              <a:gd name="adj1" fmla="val 15854691"/>
              <a:gd name="adj2" fmla="val 21299267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弧形 50"/>
          <p:cNvSpPr/>
          <p:nvPr/>
        </p:nvSpPr>
        <p:spPr>
          <a:xfrm rot="14329925" flipH="1">
            <a:off x="5172767" y="4193033"/>
            <a:ext cx="472963" cy="299039"/>
          </a:xfrm>
          <a:prstGeom prst="arc">
            <a:avLst>
              <a:gd name="adj1" fmla="val 15854691"/>
              <a:gd name="adj2" fmla="val 21299267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3996663" y="3031756"/>
            <a:ext cx="38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20098" y="3223949"/>
            <a:ext cx="38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F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7" grpId="0" animBg="1"/>
      <p:bldP spid="41" grpId="0" animBg="1"/>
      <p:bldP spid="50" grpId="0" animBg="1"/>
      <p:bldP spid="51" grpId="0" animBg="1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3876" y="332469"/>
            <a:ext cx="8334927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 如图，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zh-CN" altLang="en-US" sz="2800" b="1" dirty="0">
                <a:latin typeface="+mj-lt"/>
                <a:ea typeface="+mj-ea"/>
              </a:rPr>
              <a:t>为△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三边的垂直平分线的交点，若∠</a:t>
            </a:r>
            <a:r>
              <a:rPr lang="en-US" altLang="zh-CN" sz="2800" b="1" i="1" dirty="0">
                <a:latin typeface="+mj-lt"/>
                <a:ea typeface="+mj-ea"/>
              </a:rPr>
              <a:t>PAC</a:t>
            </a:r>
            <a:r>
              <a:rPr lang="en-US" altLang="zh-CN" sz="2800" b="1" dirty="0">
                <a:latin typeface="+mj-lt"/>
                <a:ea typeface="+mj-ea"/>
              </a:rPr>
              <a:t>=20°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PCB</a:t>
            </a:r>
            <a:r>
              <a:rPr lang="en-US" altLang="zh-CN" sz="2800" b="1" dirty="0">
                <a:latin typeface="+mj-lt"/>
                <a:ea typeface="+mj-ea"/>
              </a:rPr>
              <a:t>=30°</a:t>
            </a:r>
            <a:r>
              <a:rPr lang="zh-CN" altLang="en-US" sz="2800" b="1" dirty="0">
                <a:latin typeface="+mj-lt"/>
                <a:ea typeface="+mj-ea"/>
              </a:rPr>
              <a:t>，求∠</a:t>
            </a:r>
            <a:r>
              <a:rPr lang="en-US" altLang="zh-CN" sz="2800" b="1" i="1" dirty="0">
                <a:latin typeface="+mj-lt"/>
                <a:ea typeface="+mj-ea"/>
              </a:rPr>
              <a:t>PAB</a:t>
            </a:r>
            <a:r>
              <a:rPr lang="zh-CN" altLang="en-US" sz="2800" b="1" dirty="0">
                <a:latin typeface="+mj-lt"/>
                <a:ea typeface="+mj-ea"/>
              </a:rPr>
              <a:t>的度数。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1707654"/>
            <a:ext cx="1974555" cy="198304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528" y="1851670"/>
            <a:ext cx="6912768" cy="234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</a:rPr>
              <a:t>为△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三边的垂直平分线的交点，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PA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PC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PCA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PAC</a:t>
            </a:r>
            <a:r>
              <a:rPr lang="en-US" altLang="zh-CN" sz="2400" b="1" dirty="0">
                <a:solidFill>
                  <a:srgbClr val="FF0000"/>
                </a:solidFill>
              </a:rPr>
              <a:t>=20°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PBC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PCB</a:t>
            </a:r>
            <a:r>
              <a:rPr lang="en-US" altLang="zh-CN" sz="2400" b="1" dirty="0">
                <a:solidFill>
                  <a:srgbClr val="FF0000"/>
                </a:solidFill>
              </a:rPr>
              <a:t>=30°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PAB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PBA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>
                <a:solidFill>
                  <a:srgbClr val="FF0000"/>
                </a:solidFill>
              </a:rPr>
              <a:t>PAB</a:t>
            </a:r>
            <a:r>
              <a:rPr lang="en-US" altLang="zh-CN" sz="2400" b="1">
                <a:solidFill>
                  <a:srgbClr val="FF0000"/>
                </a:solidFill>
              </a:rPr>
              <a:t>=   ×(</a:t>
            </a:r>
            <a:r>
              <a:rPr lang="en-US" altLang="zh-CN" sz="2400" b="1" dirty="0">
                <a:solidFill>
                  <a:srgbClr val="FF0000"/>
                </a:solidFill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</a:rPr>
              <a:t>2×20°</a:t>
            </a:r>
            <a:r>
              <a:rPr lang="zh-CN" altLang="en-US" sz="2400" b="1" dirty="0">
                <a:solidFill>
                  <a:srgbClr val="FF0000"/>
                </a:solidFill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</a:rPr>
              <a:t>2×30°)=40°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87054" y="3574642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87054" y="3574642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3567" y="3305830"/>
            <a:ext cx="8000143" cy="1686617"/>
            <a:chOff x="683567" y="3305830"/>
            <a:chExt cx="8000143" cy="1686617"/>
          </a:xfrm>
        </p:grpSpPr>
        <p:grpSp>
          <p:nvGrpSpPr>
            <p:cNvPr id="13" name="组合 12"/>
            <p:cNvGrpSpPr/>
            <p:nvPr/>
          </p:nvGrpSpPr>
          <p:grpSpPr>
            <a:xfrm>
              <a:off x="683567" y="3305830"/>
              <a:ext cx="8000143" cy="1686617"/>
              <a:chOff x="748318" y="3464797"/>
              <a:chExt cx="8000143" cy="1686617"/>
            </a:xfrm>
          </p:grpSpPr>
          <p:sp>
            <p:nvSpPr>
              <p:cNvPr id="116" name="矩形: 圆角 115"/>
              <p:cNvSpPr/>
              <p:nvPr/>
            </p:nvSpPr>
            <p:spPr>
              <a:xfrm>
                <a:off x="748318" y="3464797"/>
                <a:ext cx="8000143" cy="1678702"/>
              </a:xfrm>
              <a:prstGeom prst="roundRect">
                <a:avLst>
                  <a:gd name="adj" fmla="val 9985"/>
                </a:avLst>
              </a:prstGeom>
              <a:solidFill>
                <a:srgbClr val="F6FCF9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953680" y="3951085"/>
                <a:ext cx="422161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+mn-ea"/>
                  </a:rPr>
                  <a:t>三角形三条边的垂直平分线相交于一点，并且这一点到三个顶点的距离相等。</a:t>
                </a:r>
                <a:endParaRPr lang="zh-CN" altLang="en-US" sz="2400" b="1" dirty="0">
                  <a:solidFill>
                    <a:srgbClr val="FF0000"/>
                  </a:solidFill>
                  <a:latin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772933" y="3567669"/>
                <a:ext cx="2289175" cy="1562702"/>
                <a:chOff x="1547664" y="2504066"/>
                <a:chExt cx="2289175" cy="1562702"/>
              </a:xfrm>
            </p:grpSpPr>
            <p:sp>
              <p:nvSpPr>
                <p:cNvPr id="30" name="等腰三角形 4"/>
                <p:cNvSpPr/>
                <p:nvPr/>
              </p:nvSpPr>
              <p:spPr>
                <a:xfrm>
                  <a:off x="1547664" y="2504066"/>
                  <a:ext cx="2289175" cy="1260475"/>
                </a:xfrm>
                <a:custGeom>
                  <a:avLst/>
                  <a:gdLst>
                    <a:gd name="connsiteX0" fmla="*/ 0 w 2789921"/>
                    <a:gd name="connsiteY0" fmla="*/ 1394960 h 1394960"/>
                    <a:gd name="connsiteX1" fmla="*/ 1394961 w 2789921"/>
                    <a:gd name="connsiteY1" fmla="*/ 0 h 1394960"/>
                    <a:gd name="connsiteX2" fmla="*/ 2789921 w 2789921"/>
                    <a:gd name="connsiteY2" fmla="*/ 1394960 h 1394960"/>
                    <a:gd name="connsiteX3" fmla="*/ 0 w 2789921"/>
                    <a:gd name="connsiteY3" fmla="*/ 1394960 h 1394960"/>
                    <a:gd name="connsiteX0-1" fmla="*/ 0 w 2789921"/>
                    <a:gd name="connsiteY0-2" fmla="*/ 1361588 h 1361588"/>
                    <a:gd name="connsiteX1-3" fmla="*/ 1928917 w 2789921"/>
                    <a:gd name="connsiteY1-4" fmla="*/ 0 h 1361588"/>
                    <a:gd name="connsiteX2-5" fmla="*/ 2789921 w 2789921"/>
                    <a:gd name="connsiteY2-6" fmla="*/ 1361588 h 1361588"/>
                    <a:gd name="connsiteX3-7" fmla="*/ 0 w 2789921"/>
                    <a:gd name="connsiteY3-8" fmla="*/ 1361588 h 1361588"/>
                    <a:gd name="connsiteX0-9" fmla="*/ 0 w 2789921"/>
                    <a:gd name="connsiteY0-10" fmla="*/ 1648589 h 1648589"/>
                    <a:gd name="connsiteX1-11" fmla="*/ 1995662 w 2789921"/>
                    <a:gd name="connsiteY1-12" fmla="*/ 0 h 1648589"/>
                    <a:gd name="connsiteX2-13" fmla="*/ 2789921 w 2789921"/>
                    <a:gd name="connsiteY2-14" fmla="*/ 1648589 h 1648589"/>
                    <a:gd name="connsiteX3-15" fmla="*/ 0 w 2789921"/>
                    <a:gd name="connsiteY3-16" fmla="*/ 1648589 h 164858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789921" h="1648589">
                      <a:moveTo>
                        <a:pt x="0" y="1648589"/>
                      </a:moveTo>
                      <a:lnTo>
                        <a:pt x="1995662" y="0"/>
                      </a:lnTo>
                      <a:lnTo>
                        <a:pt x="2789921" y="1648589"/>
                      </a:lnTo>
                      <a:lnTo>
                        <a:pt x="0" y="1648589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2598589" y="2726918"/>
                  <a:ext cx="93663" cy="1339850"/>
                  <a:chOff x="5743180" y="2527006"/>
                  <a:chExt cx="93663" cy="1339479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5836843" y="2527006"/>
                    <a:ext cx="0" cy="1339479"/>
                  </a:xfrm>
                  <a:prstGeom prst="lin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33" name="矩形 20"/>
                  <p:cNvSpPr/>
                  <p:nvPr/>
                </p:nvSpPr>
                <p:spPr bwMode="auto">
                  <a:xfrm rot="16200000">
                    <a:off x="5745574" y="3469898"/>
                    <a:ext cx="88875" cy="93663"/>
                  </a:xfrm>
                  <a:custGeom>
                    <a:avLst/>
                    <a:gdLst>
                      <a:gd name="connsiteX0" fmla="*/ 0 w 88992"/>
                      <a:gd name="connsiteY0" fmla="*/ 0 h 93442"/>
                      <a:gd name="connsiteX1" fmla="*/ 88992 w 88992"/>
                      <a:gd name="connsiteY1" fmla="*/ 0 h 93442"/>
                      <a:gd name="connsiteX2" fmla="*/ 88992 w 88992"/>
                      <a:gd name="connsiteY2" fmla="*/ 93442 h 93442"/>
                      <a:gd name="connsiteX3" fmla="*/ 0 w 88992"/>
                      <a:gd name="connsiteY3" fmla="*/ 93442 h 93442"/>
                      <a:gd name="connsiteX4" fmla="*/ 0 w 88992"/>
                      <a:gd name="connsiteY4" fmla="*/ 0 h 93442"/>
                      <a:gd name="connsiteX0-1" fmla="*/ 0 w 91440"/>
                      <a:gd name="connsiteY0-2" fmla="*/ 93442 h 184882"/>
                      <a:gd name="connsiteX1-3" fmla="*/ 0 w 91440"/>
                      <a:gd name="connsiteY1-4" fmla="*/ 0 h 184882"/>
                      <a:gd name="connsiteX2-5" fmla="*/ 88992 w 91440"/>
                      <a:gd name="connsiteY2-6" fmla="*/ 0 h 184882"/>
                      <a:gd name="connsiteX3-7" fmla="*/ 88992 w 91440"/>
                      <a:gd name="connsiteY3-8" fmla="*/ 93442 h 184882"/>
                      <a:gd name="connsiteX4-9" fmla="*/ 91440 w 91440"/>
                      <a:gd name="connsiteY4-10" fmla="*/ 184882 h 184882"/>
                      <a:gd name="connsiteX0-11" fmla="*/ 0 w 88992"/>
                      <a:gd name="connsiteY0-12" fmla="*/ 93442 h 93442"/>
                      <a:gd name="connsiteX1-13" fmla="*/ 0 w 88992"/>
                      <a:gd name="connsiteY1-14" fmla="*/ 0 h 93442"/>
                      <a:gd name="connsiteX2-15" fmla="*/ 88992 w 88992"/>
                      <a:gd name="connsiteY2-16" fmla="*/ 0 h 93442"/>
                      <a:gd name="connsiteX3-17" fmla="*/ 88992 w 88992"/>
                      <a:gd name="connsiteY3-18" fmla="*/ 93442 h 93442"/>
                      <a:gd name="connsiteX0-19" fmla="*/ 7908 w 96900"/>
                      <a:gd name="connsiteY0-20" fmla="*/ 93442 h 93442"/>
                      <a:gd name="connsiteX1-21" fmla="*/ 0 w 96900"/>
                      <a:gd name="connsiteY1-22" fmla="*/ 86177 h 93442"/>
                      <a:gd name="connsiteX2-23" fmla="*/ 7908 w 96900"/>
                      <a:gd name="connsiteY2-24" fmla="*/ 0 h 93442"/>
                      <a:gd name="connsiteX3-25" fmla="*/ 96900 w 96900"/>
                      <a:gd name="connsiteY3-26" fmla="*/ 0 h 93442"/>
                      <a:gd name="connsiteX4-27" fmla="*/ 96900 w 96900"/>
                      <a:gd name="connsiteY4-28" fmla="*/ 93442 h 93442"/>
                      <a:gd name="connsiteX0-29" fmla="*/ 0 w 88992"/>
                      <a:gd name="connsiteY0-30" fmla="*/ 93442 h 93442"/>
                      <a:gd name="connsiteX1-31" fmla="*/ 0 w 88992"/>
                      <a:gd name="connsiteY1-32" fmla="*/ 0 h 93442"/>
                      <a:gd name="connsiteX2-33" fmla="*/ 88992 w 88992"/>
                      <a:gd name="connsiteY2-34" fmla="*/ 0 h 93442"/>
                      <a:gd name="connsiteX3-35" fmla="*/ 88992 w 88992"/>
                      <a:gd name="connsiteY3-36" fmla="*/ 93442 h 93442"/>
                      <a:gd name="connsiteX0-37" fmla="*/ 0 w 88992"/>
                      <a:gd name="connsiteY0-38" fmla="*/ 0 h 93442"/>
                      <a:gd name="connsiteX1-39" fmla="*/ 88992 w 88992"/>
                      <a:gd name="connsiteY1-40" fmla="*/ 0 h 93442"/>
                      <a:gd name="connsiteX2-41" fmla="*/ 88992 w 88992"/>
                      <a:gd name="connsiteY2-42" fmla="*/ 93442 h 9344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88992" h="93442">
                        <a:moveTo>
                          <a:pt x="0" y="0"/>
                        </a:moveTo>
                        <a:lnTo>
                          <a:pt x="88992" y="0"/>
                        </a:lnTo>
                        <a:lnTo>
                          <a:pt x="88992" y="9344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2231877" y="2929516"/>
                  <a:ext cx="1604962" cy="863600"/>
                  <a:chOff x="5376863" y="2729329"/>
                  <a:chExt cx="1604649" cy="862433"/>
                </a:xfrm>
              </p:grpSpPr>
              <p:cxnSp>
                <p:nvCxnSpPr>
                  <p:cNvPr id="35" name="直接连接符 34"/>
                  <p:cNvCxnSpPr/>
                  <p:nvPr/>
                </p:nvCxnSpPr>
                <p:spPr>
                  <a:xfrm flipV="1">
                    <a:off x="5376863" y="2729329"/>
                    <a:ext cx="1604649" cy="862433"/>
                  </a:xfrm>
                  <a:prstGeom prst="lin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36" name="矩形 20"/>
                  <p:cNvSpPr/>
                  <p:nvPr/>
                </p:nvSpPr>
                <p:spPr bwMode="auto">
                  <a:xfrm rot="14357094">
                    <a:off x="6529214" y="2840250"/>
                    <a:ext cx="87194" cy="93644"/>
                  </a:xfrm>
                  <a:custGeom>
                    <a:avLst/>
                    <a:gdLst>
                      <a:gd name="connsiteX0" fmla="*/ 0 w 88992"/>
                      <a:gd name="connsiteY0" fmla="*/ 0 h 93442"/>
                      <a:gd name="connsiteX1" fmla="*/ 88992 w 88992"/>
                      <a:gd name="connsiteY1" fmla="*/ 0 h 93442"/>
                      <a:gd name="connsiteX2" fmla="*/ 88992 w 88992"/>
                      <a:gd name="connsiteY2" fmla="*/ 93442 h 93442"/>
                      <a:gd name="connsiteX3" fmla="*/ 0 w 88992"/>
                      <a:gd name="connsiteY3" fmla="*/ 93442 h 93442"/>
                      <a:gd name="connsiteX4" fmla="*/ 0 w 88992"/>
                      <a:gd name="connsiteY4" fmla="*/ 0 h 93442"/>
                      <a:gd name="connsiteX0-1" fmla="*/ 0 w 91440"/>
                      <a:gd name="connsiteY0-2" fmla="*/ 93442 h 184882"/>
                      <a:gd name="connsiteX1-3" fmla="*/ 0 w 91440"/>
                      <a:gd name="connsiteY1-4" fmla="*/ 0 h 184882"/>
                      <a:gd name="connsiteX2-5" fmla="*/ 88992 w 91440"/>
                      <a:gd name="connsiteY2-6" fmla="*/ 0 h 184882"/>
                      <a:gd name="connsiteX3-7" fmla="*/ 88992 w 91440"/>
                      <a:gd name="connsiteY3-8" fmla="*/ 93442 h 184882"/>
                      <a:gd name="connsiteX4-9" fmla="*/ 91440 w 91440"/>
                      <a:gd name="connsiteY4-10" fmla="*/ 184882 h 184882"/>
                      <a:gd name="connsiteX0-11" fmla="*/ 0 w 88992"/>
                      <a:gd name="connsiteY0-12" fmla="*/ 93442 h 93442"/>
                      <a:gd name="connsiteX1-13" fmla="*/ 0 w 88992"/>
                      <a:gd name="connsiteY1-14" fmla="*/ 0 h 93442"/>
                      <a:gd name="connsiteX2-15" fmla="*/ 88992 w 88992"/>
                      <a:gd name="connsiteY2-16" fmla="*/ 0 h 93442"/>
                      <a:gd name="connsiteX3-17" fmla="*/ 88992 w 88992"/>
                      <a:gd name="connsiteY3-18" fmla="*/ 93442 h 93442"/>
                      <a:gd name="connsiteX0-19" fmla="*/ 7908 w 96900"/>
                      <a:gd name="connsiteY0-20" fmla="*/ 93442 h 93442"/>
                      <a:gd name="connsiteX1-21" fmla="*/ 0 w 96900"/>
                      <a:gd name="connsiteY1-22" fmla="*/ 86177 h 93442"/>
                      <a:gd name="connsiteX2-23" fmla="*/ 7908 w 96900"/>
                      <a:gd name="connsiteY2-24" fmla="*/ 0 h 93442"/>
                      <a:gd name="connsiteX3-25" fmla="*/ 96900 w 96900"/>
                      <a:gd name="connsiteY3-26" fmla="*/ 0 h 93442"/>
                      <a:gd name="connsiteX4-27" fmla="*/ 96900 w 96900"/>
                      <a:gd name="connsiteY4-28" fmla="*/ 93442 h 93442"/>
                      <a:gd name="connsiteX0-29" fmla="*/ 0 w 88992"/>
                      <a:gd name="connsiteY0-30" fmla="*/ 93442 h 93442"/>
                      <a:gd name="connsiteX1-31" fmla="*/ 0 w 88992"/>
                      <a:gd name="connsiteY1-32" fmla="*/ 0 h 93442"/>
                      <a:gd name="connsiteX2-33" fmla="*/ 88992 w 88992"/>
                      <a:gd name="connsiteY2-34" fmla="*/ 0 h 93442"/>
                      <a:gd name="connsiteX3-35" fmla="*/ 88992 w 88992"/>
                      <a:gd name="connsiteY3-36" fmla="*/ 93442 h 93442"/>
                      <a:gd name="connsiteX0-37" fmla="*/ 0 w 88992"/>
                      <a:gd name="connsiteY0-38" fmla="*/ 0 h 93442"/>
                      <a:gd name="connsiteX1-39" fmla="*/ 88992 w 88992"/>
                      <a:gd name="connsiteY1-40" fmla="*/ 0 h 93442"/>
                      <a:gd name="connsiteX2-41" fmla="*/ 88992 w 88992"/>
                      <a:gd name="connsiteY2-42" fmla="*/ 93442 h 9344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88992" h="93442">
                        <a:moveTo>
                          <a:pt x="0" y="0"/>
                        </a:moveTo>
                        <a:lnTo>
                          <a:pt x="88992" y="0"/>
                        </a:lnTo>
                        <a:lnTo>
                          <a:pt x="88992" y="9344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2077889" y="2692978"/>
                  <a:ext cx="765175" cy="1069975"/>
                  <a:chOff x="5222794" y="2491657"/>
                  <a:chExt cx="765910" cy="1070204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5222794" y="2491657"/>
                    <a:ext cx="765910" cy="1070204"/>
                  </a:xfrm>
                  <a:prstGeom prst="lin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39" name="矩形 20"/>
                  <p:cNvSpPr/>
                  <p:nvPr/>
                </p:nvSpPr>
                <p:spPr bwMode="auto">
                  <a:xfrm rot="8407818">
                    <a:off x="5475449" y="2937840"/>
                    <a:ext cx="88985" cy="93682"/>
                  </a:xfrm>
                  <a:custGeom>
                    <a:avLst/>
                    <a:gdLst>
                      <a:gd name="connsiteX0" fmla="*/ 0 w 88992"/>
                      <a:gd name="connsiteY0" fmla="*/ 0 h 93442"/>
                      <a:gd name="connsiteX1" fmla="*/ 88992 w 88992"/>
                      <a:gd name="connsiteY1" fmla="*/ 0 h 93442"/>
                      <a:gd name="connsiteX2" fmla="*/ 88992 w 88992"/>
                      <a:gd name="connsiteY2" fmla="*/ 93442 h 93442"/>
                      <a:gd name="connsiteX3" fmla="*/ 0 w 88992"/>
                      <a:gd name="connsiteY3" fmla="*/ 93442 h 93442"/>
                      <a:gd name="connsiteX4" fmla="*/ 0 w 88992"/>
                      <a:gd name="connsiteY4" fmla="*/ 0 h 93442"/>
                      <a:gd name="connsiteX0-1" fmla="*/ 0 w 91440"/>
                      <a:gd name="connsiteY0-2" fmla="*/ 93442 h 184882"/>
                      <a:gd name="connsiteX1-3" fmla="*/ 0 w 91440"/>
                      <a:gd name="connsiteY1-4" fmla="*/ 0 h 184882"/>
                      <a:gd name="connsiteX2-5" fmla="*/ 88992 w 91440"/>
                      <a:gd name="connsiteY2-6" fmla="*/ 0 h 184882"/>
                      <a:gd name="connsiteX3-7" fmla="*/ 88992 w 91440"/>
                      <a:gd name="connsiteY3-8" fmla="*/ 93442 h 184882"/>
                      <a:gd name="connsiteX4-9" fmla="*/ 91440 w 91440"/>
                      <a:gd name="connsiteY4-10" fmla="*/ 184882 h 184882"/>
                      <a:gd name="connsiteX0-11" fmla="*/ 0 w 88992"/>
                      <a:gd name="connsiteY0-12" fmla="*/ 93442 h 93442"/>
                      <a:gd name="connsiteX1-13" fmla="*/ 0 w 88992"/>
                      <a:gd name="connsiteY1-14" fmla="*/ 0 h 93442"/>
                      <a:gd name="connsiteX2-15" fmla="*/ 88992 w 88992"/>
                      <a:gd name="connsiteY2-16" fmla="*/ 0 h 93442"/>
                      <a:gd name="connsiteX3-17" fmla="*/ 88992 w 88992"/>
                      <a:gd name="connsiteY3-18" fmla="*/ 93442 h 93442"/>
                      <a:gd name="connsiteX0-19" fmla="*/ 7908 w 96900"/>
                      <a:gd name="connsiteY0-20" fmla="*/ 93442 h 93442"/>
                      <a:gd name="connsiteX1-21" fmla="*/ 0 w 96900"/>
                      <a:gd name="connsiteY1-22" fmla="*/ 86177 h 93442"/>
                      <a:gd name="connsiteX2-23" fmla="*/ 7908 w 96900"/>
                      <a:gd name="connsiteY2-24" fmla="*/ 0 h 93442"/>
                      <a:gd name="connsiteX3-25" fmla="*/ 96900 w 96900"/>
                      <a:gd name="connsiteY3-26" fmla="*/ 0 h 93442"/>
                      <a:gd name="connsiteX4-27" fmla="*/ 96900 w 96900"/>
                      <a:gd name="connsiteY4-28" fmla="*/ 93442 h 93442"/>
                      <a:gd name="connsiteX0-29" fmla="*/ 0 w 88992"/>
                      <a:gd name="connsiteY0-30" fmla="*/ 93442 h 93442"/>
                      <a:gd name="connsiteX1-31" fmla="*/ 0 w 88992"/>
                      <a:gd name="connsiteY1-32" fmla="*/ 0 h 93442"/>
                      <a:gd name="connsiteX2-33" fmla="*/ 88992 w 88992"/>
                      <a:gd name="connsiteY2-34" fmla="*/ 0 h 93442"/>
                      <a:gd name="connsiteX3-35" fmla="*/ 88992 w 88992"/>
                      <a:gd name="connsiteY3-36" fmla="*/ 93442 h 93442"/>
                      <a:gd name="connsiteX0-37" fmla="*/ 0 w 88992"/>
                      <a:gd name="connsiteY0-38" fmla="*/ 0 h 93442"/>
                      <a:gd name="connsiteX1-39" fmla="*/ 88992 w 88992"/>
                      <a:gd name="connsiteY1-40" fmla="*/ 0 h 93442"/>
                      <a:gd name="connsiteX2-41" fmla="*/ 88992 w 88992"/>
                      <a:gd name="connsiteY2-42" fmla="*/ 93442 h 9344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88992" h="93442">
                        <a:moveTo>
                          <a:pt x="0" y="0"/>
                        </a:moveTo>
                        <a:lnTo>
                          <a:pt x="88992" y="0"/>
                        </a:lnTo>
                        <a:lnTo>
                          <a:pt x="88992" y="9344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0" name="文本框 39"/>
                <p:cNvSpPr txBox="1"/>
                <p:nvPr/>
              </p:nvSpPr>
              <p:spPr>
                <a:xfrm>
                  <a:off x="2784327" y="3270828"/>
                  <a:ext cx="403225" cy="5651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P</a:t>
                  </a:r>
                  <a:endParaRPr kumimoji="0" lang="zh-CN" altLang="en-US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671614" y="3521653"/>
                  <a:ext cx="46038" cy="4603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42" name="直接连接符 41"/>
                <p:cNvCxnSpPr>
                  <a:endCxn id="41" idx="0"/>
                </p:cNvCxnSpPr>
                <p:nvPr/>
              </p:nvCxnSpPr>
              <p:spPr>
                <a:xfrm flipH="1">
                  <a:off x="2694633" y="2504066"/>
                  <a:ext cx="492920" cy="1017587"/>
                </a:xfrm>
                <a:prstGeom prst="line">
                  <a:avLst/>
                </a:prstGeom>
                <a:noFill/>
                <a:ln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8" name="直接连接符 47"/>
                <p:cNvCxnSpPr>
                  <a:stCxn id="30" idx="2"/>
                  <a:endCxn id="41" idx="4"/>
                </p:cNvCxnSpPr>
                <p:nvPr/>
              </p:nvCxnSpPr>
              <p:spPr>
                <a:xfrm flipH="1" flipV="1">
                  <a:off x="2694633" y="3567691"/>
                  <a:ext cx="1142206" cy="196850"/>
                </a:xfrm>
                <a:prstGeom prst="line">
                  <a:avLst/>
                </a:prstGeom>
                <a:noFill/>
                <a:ln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9" name="直接连接符 58"/>
                <p:cNvCxnSpPr>
                  <a:stCxn id="30" idx="0"/>
                  <a:endCxn id="41" idx="3"/>
                </p:cNvCxnSpPr>
                <p:nvPr/>
              </p:nvCxnSpPr>
              <p:spPr>
                <a:xfrm flipV="1">
                  <a:off x="1547664" y="3560949"/>
                  <a:ext cx="1130692" cy="203592"/>
                </a:xfrm>
                <a:prstGeom prst="line">
                  <a:avLst/>
                </a:prstGeom>
                <a:noFill/>
                <a:ln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18" name="文本框 117"/>
            <p:cNvSpPr txBox="1"/>
            <p:nvPr/>
          </p:nvSpPr>
          <p:spPr>
            <a:xfrm>
              <a:off x="821013" y="3338628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三角形三边的垂直平分线：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3568" y="671897"/>
            <a:ext cx="8000142" cy="2455366"/>
            <a:chOff x="683568" y="671897"/>
            <a:chExt cx="8000142" cy="2455366"/>
          </a:xfrm>
        </p:grpSpPr>
        <p:sp>
          <p:nvSpPr>
            <p:cNvPr id="12" name="矩形: 圆角 11"/>
            <p:cNvSpPr/>
            <p:nvPr/>
          </p:nvSpPr>
          <p:spPr>
            <a:xfrm>
              <a:off x="683568" y="706594"/>
              <a:ext cx="8000142" cy="2420669"/>
            </a:xfrm>
            <a:prstGeom prst="roundRect">
              <a:avLst>
                <a:gd name="adj" fmla="val 9985"/>
              </a:avLst>
            </a:prstGeom>
            <a:solidFill>
              <a:srgbClr val="F6FCF9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50928" y="671897"/>
              <a:ext cx="1404587" cy="2390789"/>
              <a:chOff x="6154920" y="1277229"/>
              <a:chExt cx="2159440" cy="3675646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6655827" y="4131977"/>
                <a:ext cx="14400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6154920" y="3811530"/>
                <a:ext cx="389850" cy="461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B</a:t>
                </a:r>
                <a:endParaRPr lang="zh-CN" altLang="en-US" sz="2400" b="1" i="1" dirty="0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7924510" y="3936599"/>
                <a:ext cx="389850" cy="461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C</a:t>
                </a:r>
                <a:endParaRPr lang="zh-CN" altLang="en-US" sz="2400" b="1" i="1" dirty="0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7375827" y="1467681"/>
                <a:ext cx="0" cy="348519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文本框 63"/>
              <p:cNvSpPr txBox="1"/>
              <p:nvPr/>
            </p:nvSpPr>
            <p:spPr>
              <a:xfrm>
                <a:off x="7426836" y="1277229"/>
                <a:ext cx="2696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l</a:t>
                </a:r>
                <a:endParaRPr lang="zh-CN" altLang="en-US" sz="2400" b="1" i="1" dirty="0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7273044" y="3975788"/>
                <a:ext cx="407484" cy="461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D</a:t>
                </a:r>
                <a:endParaRPr lang="zh-CN" altLang="en-US" sz="2400" b="1" i="1" dirty="0"/>
              </a:p>
            </p:txBody>
          </p:sp>
          <p:sp>
            <p:nvSpPr>
              <p:cNvPr id="66" name="弧形 65"/>
              <p:cNvSpPr/>
              <p:nvPr/>
            </p:nvSpPr>
            <p:spPr>
              <a:xfrm rot="20050442">
                <a:off x="6821204" y="2916394"/>
                <a:ext cx="720079" cy="842391"/>
              </a:xfrm>
              <a:prstGeom prst="arc">
                <a:avLst>
                  <a:gd name="adj1" fmla="val 17888979"/>
                  <a:gd name="adj2" fmla="val 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弧形 66"/>
              <p:cNvSpPr/>
              <p:nvPr/>
            </p:nvSpPr>
            <p:spPr>
              <a:xfrm rot="1549558" flipH="1">
                <a:off x="7199668" y="2933595"/>
                <a:ext cx="720079" cy="842391"/>
              </a:xfrm>
              <a:prstGeom prst="arc">
                <a:avLst>
                  <a:gd name="adj1" fmla="val 17888979"/>
                  <a:gd name="adj2" fmla="val 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弧形 67"/>
              <p:cNvSpPr/>
              <p:nvPr/>
            </p:nvSpPr>
            <p:spPr>
              <a:xfrm rot="11398326" flipH="1">
                <a:off x="6757612" y="4100438"/>
                <a:ext cx="720079" cy="842391"/>
              </a:xfrm>
              <a:prstGeom prst="arc">
                <a:avLst>
                  <a:gd name="adj1" fmla="val 17888979"/>
                  <a:gd name="adj2" fmla="val 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弧形 68"/>
              <p:cNvSpPr/>
              <p:nvPr/>
            </p:nvSpPr>
            <p:spPr>
              <a:xfrm rot="10201674">
                <a:off x="7282799" y="4100439"/>
                <a:ext cx="720079" cy="842391"/>
              </a:xfrm>
              <a:prstGeom prst="arc">
                <a:avLst>
                  <a:gd name="adj1" fmla="val 17888979"/>
                  <a:gd name="adj2" fmla="val 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7378401" y="1753913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A</a:t>
                </a:r>
                <a:endParaRPr lang="zh-CN" altLang="en-US" sz="2400" b="1" i="1" dirty="0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flipV="1">
                <a:off x="6664663" y="1971977"/>
                <a:ext cx="712378" cy="21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7380925" y="1978327"/>
                <a:ext cx="712378" cy="21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等腰三角形 72"/>
              <p:cNvSpPr/>
              <p:nvPr/>
            </p:nvSpPr>
            <p:spPr>
              <a:xfrm>
                <a:off x="6674711" y="1971976"/>
                <a:ext cx="1412297" cy="2156268"/>
              </a:xfrm>
              <a:prstGeom prst="triangl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798064" y="688698"/>
              <a:ext cx="2721668" cy="2399513"/>
              <a:chOff x="4192489" y="-1084858"/>
              <a:chExt cx="4051148" cy="3571627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218352" y="-70107"/>
                <a:ext cx="4025285" cy="1509164"/>
                <a:chOff x="4122956" y="1980783"/>
                <a:chExt cx="4025397" cy="1509740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>
                  <a:off x="4122956" y="3241995"/>
                  <a:ext cx="3715560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文本框 96"/>
                <p:cNvSpPr txBox="1"/>
                <p:nvPr/>
              </p:nvSpPr>
              <p:spPr>
                <a:xfrm>
                  <a:off x="5240768" y="1980783"/>
                  <a:ext cx="372228" cy="49705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P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7878719" y="2993466"/>
                  <a:ext cx="269634" cy="49705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l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5750226" y="2212301"/>
                  <a:ext cx="101603" cy="10005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6637664" y="1666876"/>
                <a:ext cx="407484" cy="496867"/>
                <a:chOff x="6732240" y="4016515"/>
                <a:chExt cx="407484" cy="496867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6732240" y="4016515"/>
                  <a:ext cx="101600" cy="10001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文本框 101"/>
                <p:cNvSpPr txBox="1"/>
                <p:nvPr/>
              </p:nvSpPr>
              <p:spPr>
                <a:xfrm>
                  <a:off x="6732240" y="4016515"/>
                  <a:ext cx="407484" cy="49686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latin typeface="+mj-lt"/>
                      <a:ea typeface="黑体" panose="02010609060101010101" pitchFamily="49" charset="-122"/>
                      <a:cs typeface="+mn-cs"/>
                    </a:rPr>
                    <a:t>Q</a:t>
                  </a:r>
                  <a:endParaRPr kumimoji="0" lang="zh-CN" altLang="en-US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sp>
            <p:nvSpPr>
              <p:cNvPr id="103" name="弧形 102"/>
              <p:cNvSpPr/>
              <p:nvPr/>
            </p:nvSpPr>
            <p:spPr>
              <a:xfrm rot="3866789">
                <a:off x="6553895" y="605926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弧形 103"/>
              <p:cNvSpPr/>
              <p:nvPr/>
            </p:nvSpPr>
            <p:spPr>
              <a:xfrm rot="10395717">
                <a:off x="4447940" y="595701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192489" y="1080481"/>
                <a:ext cx="389850" cy="4968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7166054" y="1080480"/>
                <a:ext cx="389850" cy="4968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7" name="弧形 106"/>
              <p:cNvSpPr/>
              <p:nvPr/>
            </p:nvSpPr>
            <p:spPr>
              <a:xfrm rot="21241087">
                <a:off x="5200794" y="-463058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弧形 107"/>
              <p:cNvSpPr/>
              <p:nvPr/>
            </p:nvSpPr>
            <p:spPr>
              <a:xfrm rot="358913" flipH="1">
                <a:off x="5813166" y="-463057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弧形 108"/>
              <p:cNvSpPr/>
              <p:nvPr/>
            </p:nvSpPr>
            <p:spPr>
              <a:xfrm rot="11286460" flipH="1">
                <a:off x="5212635" y="1593542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弧形 109"/>
              <p:cNvSpPr/>
              <p:nvPr/>
            </p:nvSpPr>
            <p:spPr>
              <a:xfrm rot="10313540">
                <a:off x="5818522" y="1614810"/>
                <a:ext cx="788052" cy="740629"/>
              </a:xfrm>
              <a:prstGeom prst="arc">
                <a:avLst>
                  <a:gd name="adj1" fmla="val 18375562"/>
                  <a:gd name="adj2" fmla="val 21208878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>
                <a:off x="5896377" y="-680818"/>
                <a:ext cx="0" cy="316758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文本框 111"/>
              <p:cNvSpPr txBox="1"/>
              <p:nvPr/>
            </p:nvSpPr>
            <p:spPr>
              <a:xfrm>
                <a:off x="5999121" y="-1084858"/>
                <a:ext cx="423514" cy="4968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m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81363" y="796016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尺规作图：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77104" y="2075397"/>
              <a:ext cx="12283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作等腰三角形</a:t>
              </a:r>
              <a:endParaRPr lang="zh-CN" altLang="en-US" sz="2400" b="1" dirty="0"/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296335" y="1116541"/>
              <a:ext cx="23762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过直线外一点作已知直线的垂线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1877" y="1275606"/>
            <a:ext cx="746024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通过观察、发现、作图等活动，能用尺规作出等腰三角形和过一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点作已知直线的垂线。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通过操作、发现、证明等探究过程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，掌握三角形三边垂直平分线的性质证明。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4165085" y="3507854"/>
            <a:ext cx="3267004" cy="489210"/>
            <a:chOff x="5464516" y="4100270"/>
            <a:chExt cx="3267004" cy="48921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868144" y="4306575"/>
              <a:ext cx="24482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464516" y="410027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24036" y="4127815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N</a:t>
              </a:r>
              <a:endParaRPr lang="zh-CN" altLang="en-US" sz="2400" b="1" i="1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55767" y="1619294"/>
            <a:ext cx="458780" cy="2094866"/>
            <a:chOff x="5655198" y="2211710"/>
            <a:chExt cx="458780" cy="2094866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876508" y="2643446"/>
              <a:ext cx="0" cy="166313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655198" y="2211710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M</a:t>
              </a:r>
              <a:endParaRPr lang="zh-CN" altLang="en-US" sz="2400" b="1" i="1" dirty="0"/>
            </a:p>
          </p:txBody>
        </p:sp>
      </p:grpSp>
      <p:sp>
        <p:nvSpPr>
          <p:cNvPr id="33" name="弧形 32"/>
          <p:cNvSpPr/>
          <p:nvPr/>
        </p:nvSpPr>
        <p:spPr>
          <a:xfrm rot="20419077">
            <a:off x="4167369" y="2643615"/>
            <a:ext cx="802688" cy="779378"/>
          </a:xfrm>
          <a:prstGeom prst="arc">
            <a:avLst>
              <a:gd name="adj1" fmla="val 16200000"/>
              <a:gd name="adj2" fmla="val 19082934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196747" y="225488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B</a:t>
            </a:r>
            <a:endParaRPr lang="zh-CN" altLang="en-US" sz="2400" b="1" i="1" dirty="0"/>
          </a:p>
        </p:txBody>
      </p:sp>
      <p:sp>
        <p:nvSpPr>
          <p:cNvPr id="35" name="弧形 34"/>
          <p:cNvSpPr/>
          <p:nvPr/>
        </p:nvSpPr>
        <p:spPr>
          <a:xfrm rot="5652267">
            <a:off x="5458287" y="3132637"/>
            <a:ext cx="802688" cy="779378"/>
          </a:xfrm>
          <a:prstGeom prst="arc">
            <a:avLst>
              <a:gd name="adj1" fmla="val 16200000"/>
              <a:gd name="adj2" fmla="val 19082934"/>
            </a:avLst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H="1" flipV="1">
            <a:off x="4585158" y="2644072"/>
            <a:ext cx="1614117" cy="10673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149899" y="36631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38" name="直角三角形 37"/>
          <p:cNvSpPr/>
          <p:nvPr/>
        </p:nvSpPr>
        <p:spPr>
          <a:xfrm>
            <a:off x="4577077" y="2637153"/>
            <a:ext cx="1614116" cy="1075157"/>
          </a:xfrm>
          <a:prstGeom prst="rt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84163" y="992886"/>
            <a:ext cx="7312325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ea"/>
                <a:ea typeface="+mj-ea"/>
              </a:rPr>
              <a:t>前面我们用尺规作出了满足一定条件的直角三角形。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28600" y="2182407"/>
            <a:ext cx="1068696" cy="461665"/>
            <a:chOff x="716669" y="2867843"/>
            <a:chExt cx="1068696" cy="461665"/>
          </a:xfrm>
        </p:grpSpPr>
        <p:sp>
          <p:nvSpPr>
            <p:cNvPr id="40" name="左中括号 39"/>
            <p:cNvSpPr/>
            <p:nvPr/>
          </p:nvSpPr>
          <p:spPr>
            <a:xfrm rot="16200000">
              <a:off x="1188017" y="2726337"/>
              <a:ext cx="126000" cy="1068696"/>
            </a:xfrm>
            <a:prstGeom prst="leftBracket">
              <a:avLst>
                <a:gd name="adj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76709" y="2867843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28599" y="2934783"/>
            <a:ext cx="1944216" cy="461665"/>
            <a:chOff x="2372853" y="2867843"/>
            <a:chExt cx="1944216" cy="461665"/>
          </a:xfrm>
        </p:grpSpPr>
        <p:sp>
          <p:nvSpPr>
            <p:cNvPr id="41" name="左中括号 40"/>
            <p:cNvSpPr/>
            <p:nvPr/>
          </p:nvSpPr>
          <p:spPr>
            <a:xfrm rot="16200000">
              <a:off x="3281961" y="2288577"/>
              <a:ext cx="126000" cy="1944216"/>
            </a:xfrm>
            <a:prstGeom prst="leftBracket">
              <a:avLst>
                <a:gd name="adj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64941" y="2867843"/>
              <a:ext cx="3209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59815" y="4249902"/>
            <a:ext cx="8603415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ea"/>
                <a:ea typeface="+mj-ea"/>
              </a:rPr>
              <a:t>那么，你能用尺规作出满足一定条件的</a:t>
            </a:r>
            <a:r>
              <a:rPr lang="zh-CN" altLang="en-US" sz="2400" b="1" dirty="0">
                <a:solidFill>
                  <a:srgbClr val="FF00FF"/>
                </a:solidFill>
                <a:latin typeface="+mj-ea"/>
                <a:ea typeface="+mj-ea"/>
              </a:rPr>
              <a:t>等腰三角形</a:t>
            </a:r>
            <a:r>
              <a:rPr lang="zh-CN" altLang="en-US" sz="2400" b="1" dirty="0">
                <a:latin typeface="+mj-ea"/>
                <a:ea typeface="+mj-ea"/>
              </a:rPr>
              <a:t>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 animBg="1"/>
      <p:bldP spid="37" grpId="0"/>
      <p:bldP spid="38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3250" y="1437005"/>
            <a:ext cx="800608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）已知三角形的一条边及这条边上的高，你能画出满足条件的三角形吗？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190" y="818827"/>
            <a:ext cx="6346063" cy="524520"/>
            <a:chOff x="107504" y="339502"/>
            <a:chExt cx="6346063" cy="524520"/>
          </a:xfrm>
        </p:grpSpPr>
        <p:grpSp>
          <p:nvGrpSpPr>
            <p:cNvPr id="20" name="组合 19"/>
            <p:cNvGrpSpPr/>
            <p:nvPr/>
          </p:nvGrpSpPr>
          <p:grpSpPr>
            <a:xfrm>
              <a:off x="107504" y="339502"/>
              <a:ext cx="6346063" cy="524520"/>
              <a:chOff x="1803191" y="1304280"/>
              <a:chExt cx="7573209" cy="524520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3238499" y="1585913"/>
                <a:ext cx="6137901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628207" y="382984"/>
              <a:ext cx="4825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与线段垂直平分线有关的尺规作图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32" name="Group 9"/>
          <p:cNvGrpSpPr/>
          <p:nvPr/>
        </p:nvGrpSpPr>
        <p:grpSpPr>
          <a:xfrm>
            <a:off x="1043608" y="2423645"/>
            <a:ext cx="1752600" cy="2368550"/>
            <a:chOff x="-1" y="1"/>
            <a:chExt cx="1104" cy="1712"/>
          </a:xfrm>
        </p:grpSpPr>
        <p:sp>
          <p:nvSpPr>
            <p:cNvPr id="34" name="Line 19"/>
            <p:cNvSpPr/>
            <p:nvPr/>
          </p:nvSpPr>
          <p:spPr>
            <a:xfrm>
              <a:off x="211" y="909"/>
              <a:ext cx="698" cy="1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" name="Line 20"/>
            <p:cNvSpPr/>
            <p:nvPr/>
          </p:nvSpPr>
          <p:spPr>
            <a:xfrm>
              <a:off x="632" y="113"/>
              <a:ext cx="1" cy="159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" name="Line 21"/>
            <p:cNvSpPr/>
            <p:nvPr/>
          </p:nvSpPr>
          <p:spPr>
            <a:xfrm flipH="1">
              <a:off x="211" y="216"/>
              <a:ext cx="421" cy="693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" name="Line 22"/>
            <p:cNvSpPr/>
            <p:nvPr/>
          </p:nvSpPr>
          <p:spPr>
            <a:xfrm>
              <a:off x="211" y="909"/>
              <a:ext cx="421" cy="693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" name="Line 23"/>
            <p:cNvSpPr/>
            <p:nvPr/>
          </p:nvSpPr>
          <p:spPr>
            <a:xfrm flipH="1">
              <a:off x="632" y="909"/>
              <a:ext cx="277" cy="693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" name="Line 24"/>
            <p:cNvSpPr/>
            <p:nvPr/>
          </p:nvSpPr>
          <p:spPr>
            <a:xfrm>
              <a:off x="632" y="216"/>
              <a:ext cx="277" cy="693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" name="Line 25"/>
            <p:cNvSpPr/>
            <p:nvPr/>
          </p:nvSpPr>
          <p:spPr>
            <a:xfrm flipV="1">
              <a:off x="633" y="829"/>
              <a:ext cx="69" cy="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" name="Line 26"/>
            <p:cNvSpPr/>
            <p:nvPr/>
          </p:nvSpPr>
          <p:spPr>
            <a:xfrm flipH="1">
              <a:off x="698" y="820"/>
              <a:ext cx="1" cy="81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" name="Rectangle 31"/>
            <p:cNvSpPr/>
            <p:nvPr/>
          </p:nvSpPr>
          <p:spPr>
            <a:xfrm>
              <a:off x="669" y="1446"/>
              <a:ext cx="277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4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43" name="Rectangle 34"/>
            <p:cNvSpPr/>
            <p:nvPr/>
          </p:nvSpPr>
          <p:spPr>
            <a:xfrm>
              <a:off x="470" y="901"/>
              <a:ext cx="186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D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44" name="Rectangle 37"/>
            <p:cNvSpPr/>
            <p:nvPr/>
          </p:nvSpPr>
          <p:spPr>
            <a:xfrm>
              <a:off x="945" y="761"/>
              <a:ext cx="158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45" name="Rectangle 40"/>
            <p:cNvSpPr/>
            <p:nvPr/>
          </p:nvSpPr>
          <p:spPr>
            <a:xfrm>
              <a:off x="-1" y="771"/>
              <a:ext cx="188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46" name="Rectangle 43"/>
            <p:cNvSpPr/>
            <p:nvPr/>
          </p:nvSpPr>
          <p:spPr>
            <a:xfrm>
              <a:off x="701" y="1"/>
              <a:ext cx="168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35" y="662"/>
              <a:ext cx="135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48" name="Rectangle 49"/>
            <p:cNvSpPr/>
            <p:nvPr/>
          </p:nvSpPr>
          <p:spPr>
            <a:xfrm>
              <a:off x="497" y="454"/>
              <a:ext cx="110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h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9" name="Group 43"/>
          <p:cNvGrpSpPr/>
          <p:nvPr/>
        </p:nvGrpSpPr>
        <p:grpSpPr>
          <a:xfrm>
            <a:off x="3208958" y="2530008"/>
            <a:ext cx="2195512" cy="2379662"/>
            <a:chOff x="2" y="-26"/>
            <a:chExt cx="1383" cy="1719"/>
          </a:xfrm>
        </p:grpSpPr>
        <p:sp>
          <p:nvSpPr>
            <p:cNvPr id="50" name="Line 53"/>
            <p:cNvSpPr/>
            <p:nvPr/>
          </p:nvSpPr>
          <p:spPr>
            <a:xfrm>
              <a:off x="190" y="882"/>
              <a:ext cx="670" cy="1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" name="Line 54"/>
            <p:cNvSpPr/>
            <p:nvPr/>
          </p:nvSpPr>
          <p:spPr>
            <a:xfrm flipH="1">
              <a:off x="860" y="143"/>
              <a:ext cx="3" cy="1527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" name="Line 55"/>
            <p:cNvSpPr/>
            <p:nvPr/>
          </p:nvSpPr>
          <p:spPr>
            <a:xfrm flipH="1">
              <a:off x="190" y="216"/>
              <a:ext cx="670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" name="Line 56"/>
            <p:cNvSpPr/>
            <p:nvPr/>
          </p:nvSpPr>
          <p:spPr>
            <a:xfrm>
              <a:off x="190" y="882"/>
              <a:ext cx="670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" name="Line 59"/>
            <p:cNvSpPr/>
            <p:nvPr/>
          </p:nvSpPr>
          <p:spPr>
            <a:xfrm flipV="1">
              <a:off x="794" y="819"/>
              <a:ext cx="72" cy="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" name="Line 60"/>
            <p:cNvSpPr/>
            <p:nvPr/>
          </p:nvSpPr>
          <p:spPr>
            <a:xfrm flipH="1">
              <a:off x="802" y="809"/>
              <a:ext cx="1" cy="8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" name="Rectangle 62"/>
            <p:cNvSpPr/>
            <p:nvPr/>
          </p:nvSpPr>
          <p:spPr>
            <a:xfrm>
              <a:off x="1062" y="728"/>
              <a:ext cx="323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latin typeface="Times New Roman" panose="02020603050405020304" pitchFamily="18" charset="0"/>
                </a:rPr>
                <a:t>(    )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57" name="Rectangle 71"/>
            <p:cNvSpPr/>
            <p:nvPr/>
          </p:nvSpPr>
          <p:spPr>
            <a:xfrm>
              <a:off x="1163" y="751"/>
              <a:ext cx="140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D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58" name="Rectangle 74"/>
            <p:cNvSpPr/>
            <p:nvPr/>
          </p:nvSpPr>
          <p:spPr>
            <a:xfrm>
              <a:off x="905" y="740"/>
              <a:ext cx="129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59" name="Rectangle 77"/>
            <p:cNvSpPr/>
            <p:nvPr/>
          </p:nvSpPr>
          <p:spPr>
            <a:xfrm>
              <a:off x="2" y="751"/>
              <a:ext cx="161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60" name="Rectangle 80"/>
            <p:cNvSpPr/>
            <p:nvPr/>
          </p:nvSpPr>
          <p:spPr>
            <a:xfrm>
              <a:off x="905" y="-26"/>
              <a:ext cx="167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61" name="Rectangle 83"/>
            <p:cNvSpPr/>
            <p:nvPr/>
          </p:nvSpPr>
          <p:spPr>
            <a:xfrm>
              <a:off x="497" y="639"/>
              <a:ext cx="127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62" name="Rectangle 86"/>
            <p:cNvSpPr/>
            <p:nvPr/>
          </p:nvSpPr>
          <p:spPr>
            <a:xfrm>
              <a:off x="731" y="424"/>
              <a:ext cx="182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h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63" name="Rectangle 130"/>
            <p:cNvSpPr/>
            <p:nvPr/>
          </p:nvSpPr>
          <p:spPr>
            <a:xfrm>
              <a:off x="935" y="1426"/>
              <a:ext cx="274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400" baseline="-250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80"/>
          <p:cNvGrpSpPr/>
          <p:nvPr/>
        </p:nvGrpSpPr>
        <p:grpSpPr>
          <a:xfrm>
            <a:off x="5675933" y="2466508"/>
            <a:ext cx="2400300" cy="2370137"/>
            <a:chOff x="-32" y="-124"/>
            <a:chExt cx="1512" cy="1713"/>
          </a:xfrm>
        </p:grpSpPr>
        <p:sp>
          <p:nvSpPr>
            <p:cNvPr id="65" name="Line 90"/>
            <p:cNvSpPr/>
            <p:nvPr/>
          </p:nvSpPr>
          <p:spPr>
            <a:xfrm>
              <a:off x="144" y="804"/>
              <a:ext cx="668" cy="1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" name="Line 91"/>
            <p:cNvSpPr/>
            <p:nvPr/>
          </p:nvSpPr>
          <p:spPr>
            <a:xfrm>
              <a:off x="1116" y="62"/>
              <a:ext cx="1" cy="1527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7" name="Line 92"/>
            <p:cNvSpPr/>
            <p:nvPr/>
          </p:nvSpPr>
          <p:spPr>
            <a:xfrm flipH="1">
              <a:off x="144" y="138"/>
              <a:ext cx="972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" name="Line 93"/>
            <p:cNvSpPr/>
            <p:nvPr/>
          </p:nvSpPr>
          <p:spPr>
            <a:xfrm>
              <a:off x="144" y="804"/>
              <a:ext cx="972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" name="Line 94"/>
            <p:cNvSpPr/>
            <p:nvPr/>
          </p:nvSpPr>
          <p:spPr>
            <a:xfrm>
              <a:off x="812" y="804"/>
              <a:ext cx="304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" name="Line 95"/>
            <p:cNvSpPr/>
            <p:nvPr/>
          </p:nvSpPr>
          <p:spPr>
            <a:xfrm flipH="1">
              <a:off x="812" y="138"/>
              <a:ext cx="304" cy="666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" name="Line 96"/>
            <p:cNvSpPr/>
            <p:nvPr/>
          </p:nvSpPr>
          <p:spPr>
            <a:xfrm>
              <a:off x="812" y="804"/>
              <a:ext cx="304" cy="1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72" name="Line 97"/>
            <p:cNvSpPr/>
            <p:nvPr/>
          </p:nvSpPr>
          <p:spPr>
            <a:xfrm>
              <a:off x="1045" y="738"/>
              <a:ext cx="66" cy="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" name="Line 98"/>
            <p:cNvSpPr/>
            <p:nvPr/>
          </p:nvSpPr>
          <p:spPr>
            <a:xfrm>
              <a:off x="1049" y="727"/>
              <a:ext cx="0" cy="88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" name="Rectangle 106"/>
            <p:cNvSpPr/>
            <p:nvPr/>
          </p:nvSpPr>
          <p:spPr>
            <a:xfrm>
              <a:off x="1148" y="639"/>
              <a:ext cx="140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D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5" name="Rectangle 109"/>
            <p:cNvSpPr/>
            <p:nvPr/>
          </p:nvSpPr>
          <p:spPr>
            <a:xfrm>
              <a:off x="673" y="814"/>
              <a:ext cx="193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6" name="Rectangle 112"/>
            <p:cNvSpPr/>
            <p:nvPr/>
          </p:nvSpPr>
          <p:spPr>
            <a:xfrm>
              <a:off x="-32" y="676"/>
              <a:ext cx="129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7" name="Rectangle 115"/>
            <p:cNvSpPr/>
            <p:nvPr/>
          </p:nvSpPr>
          <p:spPr>
            <a:xfrm>
              <a:off x="1154" y="-124"/>
              <a:ext cx="166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8" name="Rectangle 118"/>
            <p:cNvSpPr/>
            <p:nvPr/>
          </p:nvSpPr>
          <p:spPr>
            <a:xfrm>
              <a:off x="511" y="543"/>
              <a:ext cx="143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9" name="Rectangle 121"/>
            <p:cNvSpPr/>
            <p:nvPr/>
          </p:nvSpPr>
          <p:spPr>
            <a:xfrm>
              <a:off x="983" y="386"/>
              <a:ext cx="108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h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80" name="Rectangle 137"/>
            <p:cNvSpPr/>
            <p:nvPr/>
          </p:nvSpPr>
          <p:spPr>
            <a:xfrm>
              <a:off x="1174" y="1322"/>
              <a:ext cx="306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400" baseline="-250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51182" y="875352"/>
            <a:ext cx="1898635" cy="468183"/>
            <a:chOff x="7336907" y="1343347"/>
            <a:chExt cx="1898635" cy="468183"/>
          </a:xfrm>
        </p:grpSpPr>
        <p:grpSp>
          <p:nvGrpSpPr>
            <p:cNvPr id="27" name="组合 26"/>
            <p:cNvGrpSpPr/>
            <p:nvPr/>
          </p:nvGrpSpPr>
          <p:grpSpPr>
            <a:xfrm flipH="1">
              <a:off x="7336907" y="1343347"/>
              <a:ext cx="1788044" cy="460362"/>
              <a:chOff x="4412903" y="218271"/>
              <a:chExt cx="2608153" cy="691300"/>
            </a:xfrm>
          </p:grpSpPr>
          <p:sp>
            <p:nvSpPr>
              <p:cNvPr id="29" name="矩形: 单圆角 28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矩形: 单圆角 29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" name="矩形: 单圆角 30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7644369" y="1349865"/>
              <a:ext cx="159117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343992" y="555526"/>
            <a:ext cx="8172400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）已知等腰三角形的底边及底边上的高，你能用尺规作出满足条件的等腰三角形吗？能作几个？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3992" y="1903650"/>
            <a:ext cx="8295952" cy="2540308"/>
            <a:chOff x="343992" y="1903650"/>
            <a:chExt cx="8295952" cy="2540308"/>
          </a:xfrm>
        </p:grpSpPr>
        <p:sp>
          <p:nvSpPr>
            <p:cNvPr id="28" name="文本框 27"/>
            <p:cNvSpPr txBox="1"/>
            <p:nvPr/>
          </p:nvSpPr>
          <p:spPr>
            <a:xfrm>
              <a:off x="503040" y="2027638"/>
              <a:ext cx="7992888" cy="1076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</a:rPr>
                <a:t>如图，已知线段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</a:rPr>
                <a:t>a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</a:rPr>
                <a:t>h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zh-CN" altLang="en-US" sz="2800" b="1" dirty="0">
                  <a:ea typeface="黑体" panose="02010609060101010101" pitchFamily="49" charset="-122"/>
                </a:rPr>
                <a:t>用尺规作△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ABC</a:t>
              </a:r>
              <a:r>
                <a:rPr lang="zh-CN" altLang="en-US" sz="2800" b="1" dirty="0">
                  <a:ea typeface="黑体" panose="02010609060101010101" pitchFamily="49" charset="-122"/>
                </a:rPr>
                <a:t>，使</a:t>
              </a:r>
              <a:r>
                <a:rPr lang="zh-CN" altLang="en-US" sz="2800" b="1" i="1" dirty="0">
                  <a:ea typeface="黑体" panose="02010609060101010101" pitchFamily="49" charset="-122"/>
                </a:rPr>
                <a:t> 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AB </a:t>
              </a:r>
              <a:r>
                <a:rPr lang="en-US" altLang="zh-CN" sz="2800" b="1" dirty="0">
                  <a:ea typeface="黑体" panose="02010609060101010101" pitchFamily="49" charset="-122"/>
                </a:rPr>
                <a:t>=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 AC</a:t>
              </a:r>
              <a:r>
                <a:rPr lang="zh-CN" altLang="en-US" sz="2800" b="1" dirty="0">
                  <a:ea typeface="黑体" panose="02010609060101010101" pitchFamily="49" charset="-122"/>
                </a:rPr>
                <a:t>，</a:t>
              </a:r>
              <a:r>
                <a:rPr lang="zh-CN" altLang="en-US" sz="2800" b="1" i="1" dirty="0">
                  <a:ea typeface="黑体" panose="02010609060101010101" pitchFamily="49" charset="-122"/>
                </a:rPr>
                <a:t> 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BC </a:t>
              </a:r>
              <a:r>
                <a:rPr lang="en-US" altLang="zh-CN" sz="2800" b="1" dirty="0">
                  <a:ea typeface="黑体" panose="02010609060101010101" pitchFamily="49" charset="-122"/>
                </a:rPr>
                <a:t>= 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a</a:t>
              </a:r>
              <a:r>
                <a:rPr lang="zh-CN" altLang="en-US" sz="2800" b="1" dirty="0">
                  <a:ea typeface="黑体" panose="02010609060101010101" pitchFamily="49" charset="-122"/>
                </a:rPr>
                <a:t>，高 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AD</a:t>
              </a:r>
              <a:r>
                <a:rPr lang="en-US" altLang="zh-CN" sz="2800" b="1" dirty="0">
                  <a:ea typeface="黑体" panose="02010609060101010101" pitchFamily="49" charset="-122"/>
                </a:rPr>
                <a:t> = </a:t>
              </a:r>
              <a:r>
                <a:rPr lang="en-US" altLang="zh-CN" sz="2800" b="1" i="1" dirty="0">
                  <a:ea typeface="黑体" panose="02010609060101010101" pitchFamily="49" charset="-122"/>
                </a:rPr>
                <a:t>h</a:t>
              </a:r>
              <a:r>
                <a:rPr lang="zh-CN" altLang="en-US" sz="2800" b="1" dirty="0">
                  <a:ea typeface="黑体" panose="02010609060101010101" pitchFamily="49" charset="-122"/>
                </a:rPr>
                <a:t>。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0" name="左中括号 29"/>
            <p:cNvSpPr/>
            <p:nvPr/>
          </p:nvSpPr>
          <p:spPr>
            <a:xfrm rot="16200000">
              <a:off x="3140768" y="3190866"/>
              <a:ext cx="126000" cy="1440000"/>
            </a:xfrm>
            <a:prstGeom prst="leftBracket">
              <a:avLst>
                <a:gd name="adj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左中括号 30"/>
            <p:cNvSpPr/>
            <p:nvPr/>
          </p:nvSpPr>
          <p:spPr>
            <a:xfrm rot="16200000">
              <a:off x="5372976" y="2830866"/>
              <a:ext cx="126000" cy="2160000"/>
            </a:xfrm>
            <a:prstGeom prst="leftBracket">
              <a:avLst>
                <a:gd name="adj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59832" y="351802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48064" y="351802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h</a:t>
              </a:r>
              <a:endParaRPr lang="zh-CN" altLang="en-US" sz="2400" b="1" i="1" dirty="0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43992" y="1903650"/>
              <a:ext cx="8295952" cy="2540308"/>
            </a:xfrm>
            <a:prstGeom prst="roundRect">
              <a:avLst>
                <a:gd name="adj" fmla="val 8168"/>
              </a:avLst>
            </a:prstGeom>
            <a:noFill/>
            <a:ln>
              <a:solidFill>
                <a:schemeClr val="accent6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5536" y="123478"/>
            <a:ext cx="7992888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如图，已知线段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h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ea typeface="黑体" panose="02010609060101010101" pitchFamily="49" charset="-122"/>
              </a:rPr>
              <a:t>用尺规作△</a:t>
            </a:r>
            <a:r>
              <a:rPr lang="en-US" altLang="zh-CN" sz="2400" b="1" i="1" dirty="0"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ea typeface="黑体" panose="02010609060101010101" pitchFamily="49" charset="-122"/>
              </a:rPr>
              <a:t>，使</a:t>
            </a:r>
            <a:r>
              <a:rPr lang="zh-CN" altLang="en-US" sz="2400" b="1" i="1" dirty="0"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ea typeface="黑体" panose="02010609060101010101" pitchFamily="49" charset="-122"/>
              </a:rPr>
              <a:t>AB </a:t>
            </a:r>
            <a:r>
              <a:rPr lang="en-US" altLang="zh-CN" sz="2400" b="1" dirty="0"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ea typeface="黑体" panose="02010609060101010101" pitchFamily="49" charset="-122"/>
              </a:rPr>
              <a:t> AC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zh-CN" altLang="en-US" sz="2400" b="1" i="1" dirty="0"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ea typeface="黑体" panose="02010609060101010101" pitchFamily="49" charset="-122"/>
              </a:rPr>
              <a:t>BC </a:t>
            </a:r>
            <a:r>
              <a:rPr lang="en-US" altLang="zh-CN" sz="2400" b="1" dirty="0">
                <a:ea typeface="黑体" panose="02010609060101010101" pitchFamily="49" charset="-122"/>
              </a:rPr>
              <a:t>= </a:t>
            </a:r>
            <a:r>
              <a:rPr lang="en-US" altLang="zh-CN" sz="2400" b="1" i="1" dirty="0"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ea typeface="黑体" panose="02010609060101010101" pitchFamily="49" charset="-122"/>
              </a:rPr>
              <a:t>，高 </a:t>
            </a:r>
            <a:r>
              <a:rPr lang="en-US" altLang="zh-CN" sz="2400" b="1" i="1" dirty="0">
                <a:ea typeface="黑体" panose="02010609060101010101" pitchFamily="49" charset="-122"/>
              </a:rPr>
              <a:t>AD</a:t>
            </a:r>
            <a:r>
              <a:rPr lang="en-US" altLang="zh-CN" sz="2400" b="1" dirty="0"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ea typeface="黑体" panose="02010609060101010101" pitchFamily="49" charset="-122"/>
              </a:rPr>
              <a:t>h</a:t>
            </a:r>
            <a:r>
              <a:rPr lang="zh-CN" altLang="en-US" sz="2400" b="1" dirty="0">
                <a:ea typeface="黑体" panose="02010609060101010101" pitchFamily="49" charset="-122"/>
              </a:rPr>
              <a:t>。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左中括号 8"/>
          <p:cNvSpPr/>
          <p:nvPr/>
        </p:nvSpPr>
        <p:spPr>
          <a:xfrm rot="16200000">
            <a:off x="2492696" y="804432"/>
            <a:ext cx="126000" cy="1440000"/>
          </a:xfrm>
          <a:prstGeom prst="leftBracket">
            <a:avLst>
              <a:gd name="adj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中括号 9"/>
          <p:cNvSpPr/>
          <p:nvPr/>
        </p:nvSpPr>
        <p:spPr>
          <a:xfrm rot="16200000">
            <a:off x="4724904" y="444432"/>
            <a:ext cx="126000" cy="2160000"/>
          </a:xfrm>
          <a:prstGeom prst="leftBracket">
            <a:avLst>
              <a:gd name="adj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11760" y="113159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4499992" y="113159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h</a:t>
            </a:r>
            <a:endParaRPr lang="zh-CN" altLang="en-US" sz="2400" b="1" i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602509" y="2067694"/>
            <a:ext cx="4572000" cy="274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1.作线段</a:t>
            </a:r>
            <a:r>
              <a:rPr lang="zh-CN" altLang="en-US" sz="2400" b="1" i="1" dirty="0">
                <a:solidFill>
                  <a:srgbClr val="0033CC"/>
                </a:solidFill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</a:rPr>
              <a:t>，使</a:t>
            </a:r>
            <a:r>
              <a:rPr lang="zh-CN" altLang="en-US" sz="2400" b="1" i="1" dirty="0">
                <a:solidFill>
                  <a:srgbClr val="0033CC"/>
                </a:solidFill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i="1" dirty="0">
                <a:solidFill>
                  <a:srgbClr val="0033CC"/>
                </a:solidFill>
              </a:rPr>
              <a:t>a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2.作线段</a:t>
            </a:r>
            <a:r>
              <a:rPr lang="zh-CN" altLang="en-US" sz="2400" b="1" i="1" dirty="0">
                <a:solidFill>
                  <a:srgbClr val="0033CC"/>
                </a:solidFill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</a:rPr>
              <a:t>的垂直平分线</a:t>
            </a:r>
            <a:r>
              <a:rPr lang="en-US" altLang="zh-CN" sz="2400" b="1" i="1" dirty="0">
                <a:solidFill>
                  <a:srgbClr val="0033CC"/>
                </a:solidFill>
              </a:rPr>
              <a:t>l</a:t>
            </a:r>
            <a:r>
              <a:rPr lang="zh-CN" altLang="en-US" sz="2400" b="1" dirty="0">
                <a:solidFill>
                  <a:srgbClr val="0033CC"/>
                </a:solidFill>
              </a:rPr>
              <a:t>，交</a:t>
            </a:r>
            <a:r>
              <a:rPr lang="zh-CN" altLang="en-US" sz="2400" b="1" i="1" dirty="0">
                <a:solidFill>
                  <a:srgbClr val="0033CC"/>
                </a:solidFill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</a:rPr>
              <a:t>于点</a:t>
            </a:r>
            <a:r>
              <a:rPr lang="zh-CN" altLang="en-US" sz="2400" b="1" i="1" dirty="0">
                <a:solidFill>
                  <a:srgbClr val="0033CC"/>
                </a:solidFill>
              </a:rPr>
              <a:t>D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3.在</a:t>
            </a:r>
            <a:r>
              <a:rPr lang="en-US" altLang="zh-CN" sz="2400" b="1" i="1" dirty="0">
                <a:solidFill>
                  <a:srgbClr val="0033CC"/>
                </a:solidFill>
              </a:rPr>
              <a:t>l</a:t>
            </a:r>
            <a:r>
              <a:rPr lang="zh-CN" altLang="en-US" sz="2400" b="1" dirty="0">
                <a:solidFill>
                  <a:srgbClr val="0033CC"/>
                </a:solidFill>
              </a:rPr>
              <a:t>上截取</a:t>
            </a:r>
            <a:r>
              <a:rPr lang="zh-CN" altLang="en-US" sz="2400" b="1" i="1" dirty="0">
                <a:solidFill>
                  <a:srgbClr val="0033CC"/>
                </a:solidFill>
              </a:rPr>
              <a:t>DA</a:t>
            </a:r>
            <a:r>
              <a:rPr lang="zh-CN" altLang="en-US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i="1" dirty="0">
                <a:solidFill>
                  <a:srgbClr val="0033CC"/>
                </a:solidFill>
              </a:rPr>
              <a:t>h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4.连接</a:t>
            </a:r>
            <a:r>
              <a:rPr lang="zh-CN" altLang="en-US" sz="2400" b="1" i="1" dirty="0">
                <a:solidFill>
                  <a:srgbClr val="0033CC"/>
                </a:solidFill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r>
              <a:rPr lang="zh-CN" altLang="en-US" sz="2400" b="1" i="1" dirty="0">
                <a:solidFill>
                  <a:srgbClr val="0033CC"/>
                </a:solidFill>
              </a:rPr>
              <a:t>AC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△</a:t>
            </a:r>
            <a:r>
              <a:rPr lang="zh-CN" altLang="en-US" sz="2400" b="1" i="1" dirty="0">
                <a:solidFill>
                  <a:srgbClr val="0033CC"/>
                </a:solidFill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</a:rPr>
              <a:t>就是所要作的等腰三角形。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55827" y="4131977"/>
            <a:ext cx="14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343180" y="402943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B</a:t>
            </a:r>
            <a:endParaRPr lang="zh-CN" altLang="en-US" sz="2400" b="1" i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7980888" y="406098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C</a:t>
            </a:r>
            <a:endParaRPr lang="zh-CN" altLang="en-US" sz="2400" b="1" i="1" dirty="0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375827" y="1467681"/>
            <a:ext cx="0" cy="34851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426836" y="1277229"/>
            <a:ext cx="269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l</a:t>
            </a:r>
            <a:endParaRPr lang="zh-CN" altLang="en-US" sz="2400" b="1" i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7340632" y="408148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D</a:t>
            </a:r>
            <a:endParaRPr lang="zh-CN" altLang="en-US" sz="2400" b="1" i="1" dirty="0"/>
          </a:p>
        </p:txBody>
      </p:sp>
      <p:sp>
        <p:nvSpPr>
          <p:cNvPr id="29" name="弧形 28"/>
          <p:cNvSpPr/>
          <p:nvPr/>
        </p:nvSpPr>
        <p:spPr>
          <a:xfrm rot="20050442">
            <a:off x="6821204" y="2916394"/>
            <a:ext cx="720079" cy="842391"/>
          </a:xfrm>
          <a:prstGeom prst="arc">
            <a:avLst>
              <a:gd name="adj1" fmla="val 17888979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/>
          <p:cNvSpPr/>
          <p:nvPr/>
        </p:nvSpPr>
        <p:spPr>
          <a:xfrm rot="1549558" flipH="1">
            <a:off x="7199668" y="2933595"/>
            <a:ext cx="720079" cy="842391"/>
          </a:xfrm>
          <a:prstGeom prst="arc">
            <a:avLst>
              <a:gd name="adj1" fmla="val 17888979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/>
          <p:cNvSpPr/>
          <p:nvPr/>
        </p:nvSpPr>
        <p:spPr>
          <a:xfrm rot="11398326" flipH="1">
            <a:off x="6757612" y="4100438"/>
            <a:ext cx="720079" cy="842391"/>
          </a:xfrm>
          <a:prstGeom prst="arc">
            <a:avLst>
              <a:gd name="adj1" fmla="val 17888979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/>
          <p:cNvSpPr/>
          <p:nvPr/>
        </p:nvSpPr>
        <p:spPr>
          <a:xfrm rot="10201674">
            <a:off x="7282799" y="4100439"/>
            <a:ext cx="720079" cy="842391"/>
          </a:xfrm>
          <a:prstGeom prst="arc">
            <a:avLst>
              <a:gd name="adj1" fmla="val 17888979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78401" y="175391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664663" y="1971977"/>
            <a:ext cx="712378" cy="216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7380925" y="1978327"/>
            <a:ext cx="712378" cy="216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7322835" y="1921500"/>
            <a:ext cx="112775" cy="1127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673386" y="1974439"/>
            <a:ext cx="1412297" cy="2156268"/>
          </a:xfrm>
          <a:prstGeom prst="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9" grpId="0"/>
      <p:bldP spid="20" grpId="0"/>
      <p:bldP spid="27" grpId="0"/>
      <p:bldP spid="28" grpId="0"/>
      <p:bldP spid="29" grpId="0" animBg="1"/>
      <p:bldP spid="30" grpId="0" animBg="1"/>
      <p:bldP spid="31" grpId="0" animBg="1"/>
      <p:bldP spid="33" grpId="0" animBg="1"/>
      <p:bldP spid="36" grpId="0"/>
      <p:bldP spid="43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364" y="237877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5098" y="934016"/>
            <a:ext cx="7030303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还记得用尺规过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直线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l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上一点</a:t>
            </a:r>
            <a:r>
              <a:rPr lang="en-US" altLang="zh-CN" sz="2400" b="1" i="1" dirty="0">
                <a:latin typeface="+mj-lt"/>
                <a:ea typeface="+mj-ea"/>
              </a:rPr>
              <a:t>P</a:t>
            </a:r>
            <a:r>
              <a:rPr lang="zh-CN" altLang="en-US" sz="2400" b="1" dirty="0">
                <a:latin typeface="+mj-lt"/>
                <a:ea typeface="+mj-ea"/>
              </a:rPr>
              <a:t>作</a:t>
            </a:r>
            <a:r>
              <a:rPr lang="en-US" altLang="zh-CN" sz="2400" b="1" i="1" dirty="0">
                <a:latin typeface="+mj-lt"/>
                <a:ea typeface="+mj-ea"/>
              </a:rPr>
              <a:t>l</a:t>
            </a:r>
            <a:r>
              <a:rPr lang="zh-CN" altLang="en-US" sz="2400" b="1" dirty="0">
                <a:latin typeface="+mj-lt"/>
                <a:ea typeface="+mj-ea"/>
              </a:rPr>
              <a:t>的垂线的方法吗？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9126" y="2867421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59729" y="2922862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任意多边形: 形状 14"/>
          <p:cNvSpPr/>
          <p:nvPr/>
        </p:nvSpPr>
        <p:spPr>
          <a:xfrm rot="1100840">
            <a:off x="2765651" y="1951434"/>
            <a:ext cx="369888" cy="133350"/>
          </a:xfrm>
          <a:custGeom>
            <a:avLst/>
            <a:gdLst>
              <a:gd name="connsiteX0" fmla="*/ 0 w 369948"/>
              <a:gd name="connsiteY0" fmla="*/ 0 h 132623"/>
              <a:gd name="connsiteX1" fmla="*/ 202424 w 369948"/>
              <a:gd name="connsiteY1" fmla="*/ 48861 h 132623"/>
              <a:gd name="connsiteX2" fmla="*/ 369948 w 369948"/>
              <a:gd name="connsiteY2" fmla="*/ 132623 h 13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948" h="132623">
                <a:moveTo>
                  <a:pt x="0" y="0"/>
                </a:moveTo>
                <a:cubicBezTo>
                  <a:pt x="70383" y="13378"/>
                  <a:pt x="140766" y="26757"/>
                  <a:pt x="202424" y="48861"/>
                </a:cubicBezTo>
                <a:cubicBezTo>
                  <a:pt x="264082" y="70965"/>
                  <a:pt x="317015" y="101794"/>
                  <a:pt x="369948" y="132623"/>
                </a:cubicBezTo>
              </a:path>
            </a:pathLst>
          </a:cu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: 形状 15"/>
          <p:cNvSpPr/>
          <p:nvPr/>
        </p:nvSpPr>
        <p:spPr>
          <a:xfrm rot="18132309">
            <a:off x="2764857" y="1955402"/>
            <a:ext cx="369888" cy="133350"/>
          </a:xfrm>
          <a:custGeom>
            <a:avLst/>
            <a:gdLst>
              <a:gd name="connsiteX0" fmla="*/ 0 w 369948"/>
              <a:gd name="connsiteY0" fmla="*/ 0 h 132623"/>
              <a:gd name="connsiteX1" fmla="*/ 202424 w 369948"/>
              <a:gd name="connsiteY1" fmla="*/ 48861 h 132623"/>
              <a:gd name="connsiteX2" fmla="*/ 369948 w 369948"/>
              <a:gd name="connsiteY2" fmla="*/ 132623 h 13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948" h="132623">
                <a:moveTo>
                  <a:pt x="0" y="0"/>
                </a:moveTo>
                <a:cubicBezTo>
                  <a:pt x="70383" y="13378"/>
                  <a:pt x="140766" y="26757"/>
                  <a:pt x="202424" y="48861"/>
                </a:cubicBezTo>
                <a:cubicBezTo>
                  <a:pt x="264082" y="70965"/>
                  <a:pt x="317015" y="101794"/>
                  <a:pt x="369948" y="132623"/>
                </a:cubicBezTo>
              </a:path>
            </a:pathLst>
          </a:cu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17989" y="1446609"/>
            <a:ext cx="423514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959204" y="1626793"/>
            <a:ext cx="0" cy="23851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541813" y="2848371"/>
            <a:ext cx="372218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81594" y="2711205"/>
            <a:ext cx="269626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l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505174" y="2922862"/>
            <a:ext cx="3113088" cy="100013"/>
            <a:chOff x="4886106" y="3286651"/>
            <a:chExt cx="3113175" cy="100051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4886106" y="3335883"/>
              <a:ext cx="311317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6278383" y="3286651"/>
              <a:ext cx="101603" cy="1000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9" name="弧形 38"/>
          <p:cNvSpPr/>
          <p:nvPr/>
        </p:nvSpPr>
        <p:spPr>
          <a:xfrm rot="12225387">
            <a:off x="1779576" y="2512579"/>
            <a:ext cx="817305" cy="871615"/>
          </a:xfrm>
          <a:prstGeom prst="arc">
            <a:avLst>
              <a:gd name="adj1" fmla="val 18740463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/>
          <p:cNvSpPr/>
          <p:nvPr/>
        </p:nvSpPr>
        <p:spPr>
          <a:xfrm rot="9374613" flipH="1">
            <a:off x="3292521" y="2510367"/>
            <a:ext cx="817305" cy="871615"/>
          </a:xfrm>
          <a:prstGeom prst="arc">
            <a:avLst>
              <a:gd name="adj1" fmla="val 18740463"/>
              <a:gd name="adj2" fmla="val 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021170" y="1813523"/>
            <a:ext cx="2040943" cy="46166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作直线的垂线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57099" y="3364288"/>
            <a:ext cx="2969083" cy="46166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作线段的垂直平分线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5" name="箭头: 下 44"/>
          <p:cNvSpPr/>
          <p:nvPr/>
        </p:nvSpPr>
        <p:spPr>
          <a:xfrm>
            <a:off x="6717074" y="2382669"/>
            <a:ext cx="649132" cy="864833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转化</a:t>
            </a:r>
            <a:endParaRPr lang="zh-CN" altLang="en-US" sz="2400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468018" y="4398269"/>
            <a:ext cx="8105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ea typeface="+mj-ea"/>
              </a:rPr>
              <a:t>如果点</a:t>
            </a:r>
            <a:r>
              <a:rPr lang="en-US" altLang="zh-CN" sz="2400" b="1" i="1" dirty="0">
                <a:ea typeface="+mj-ea"/>
              </a:rPr>
              <a:t>P</a:t>
            </a:r>
            <a:r>
              <a:rPr lang="zh-CN" altLang="en-US" sz="2400" b="1" dirty="0">
                <a:ea typeface="+mj-ea"/>
              </a:rPr>
              <a:t>在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a typeface="+mj-ea"/>
              </a:rPr>
              <a:t>直线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  <a:ea typeface="+mj-ea"/>
              </a:rPr>
              <a:t>l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a typeface="+mj-ea"/>
              </a:rPr>
              <a:t>外</a:t>
            </a:r>
            <a:r>
              <a:rPr lang="zh-CN" altLang="en-US" sz="2400" b="1" dirty="0">
                <a:ea typeface="+mj-ea"/>
              </a:rPr>
              <a:t>呢？此时，还能运</a:t>
            </a:r>
            <a:r>
              <a:rPr lang="zh-CN" altLang="en-US" sz="2400" b="1" dirty="0">
                <a:ea typeface="+mj-ea"/>
              </a:rPr>
              <a:t>用这种转化的方法吗？</a:t>
            </a:r>
            <a:endParaRPr lang="zh-CN" altLang="en-US" sz="2400" b="1" dirty="0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 animBg="1"/>
      <p:bldP spid="16" grpId="0" animBg="1"/>
      <p:bldP spid="19" grpId="0"/>
      <p:bldP spid="31" grpId="0"/>
      <p:bldP spid="33" grpId="0"/>
      <p:bldP spid="39" grpId="0" animBg="1"/>
      <p:bldP spid="40" grpId="0" animBg="1"/>
      <p:bldP spid="43" grpId="0"/>
      <p:bldP spid="44" grpId="0"/>
      <p:bldP spid="45" grpId="0" animBg="1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5556" y="343426"/>
            <a:ext cx="7668852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如图，已知直线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l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l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外一点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，用尺规作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l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的垂线，使它经过点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82360" y="1942201"/>
            <a:ext cx="4025285" cy="1616585"/>
            <a:chOff x="4122956" y="1873321"/>
            <a:chExt cx="4025397" cy="161720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122956" y="3241995"/>
              <a:ext cx="371556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5434261" y="1873321"/>
              <a:ext cx="372228" cy="497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78719" y="2993466"/>
              <a:ext cx="269634" cy="497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l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750226" y="2212301"/>
              <a:ext cx="101603" cy="1000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01672" y="3786605"/>
            <a:ext cx="407484" cy="496867"/>
            <a:chOff x="6732240" y="4016515"/>
            <a:chExt cx="407484" cy="496867"/>
          </a:xfrm>
        </p:grpSpPr>
        <p:sp>
          <p:nvSpPr>
            <p:cNvPr id="10" name="椭圆 9"/>
            <p:cNvSpPr/>
            <p:nvPr/>
          </p:nvSpPr>
          <p:spPr>
            <a:xfrm>
              <a:off x="6732240" y="4016515"/>
              <a:ext cx="101600" cy="1000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32240" y="4016515"/>
              <a:ext cx="407484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Q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弧形 16"/>
          <p:cNvSpPr/>
          <p:nvPr/>
        </p:nvSpPr>
        <p:spPr>
          <a:xfrm rot="3866789">
            <a:off x="7117903" y="2725655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 rot="10395717">
            <a:off x="5011948" y="2715430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56497" y="3200210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40449" y="3212720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弧形 23"/>
          <p:cNvSpPr/>
          <p:nvPr/>
        </p:nvSpPr>
        <p:spPr>
          <a:xfrm rot="21241087">
            <a:off x="5764802" y="1656671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rot="358913" flipH="1">
            <a:off x="6377174" y="1656672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 rot="11286460" flipH="1">
            <a:off x="5776643" y="3713271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 rot="10313540">
            <a:off x="6382530" y="3734539"/>
            <a:ext cx="788052" cy="740629"/>
          </a:xfrm>
          <a:prstGeom prst="arc">
            <a:avLst>
              <a:gd name="adj1" fmla="val 18375562"/>
              <a:gd name="adj2" fmla="val 2120887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6460385" y="1438911"/>
            <a:ext cx="0" cy="3167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315793" y="996875"/>
            <a:ext cx="423514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9422" y="1845639"/>
            <a:ext cx="4572000" cy="274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</a:rPr>
              <a:t>1.</a:t>
            </a:r>
            <a:r>
              <a:rPr lang="zh-CN" altLang="en-US" sz="2400" b="1" dirty="0">
                <a:solidFill>
                  <a:srgbClr val="0033CC"/>
                </a:solidFill>
              </a:rPr>
              <a:t>任取一点</a:t>
            </a:r>
            <a:r>
              <a:rPr lang="en-US" altLang="zh-CN" sz="2400" b="1" i="1" dirty="0">
                <a:solidFill>
                  <a:srgbClr val="0033CC"/>
                </a:solidFill>
              </a:rPr>
              <a:t>Q</a:t>
            </a:r>
            <a:r>
              <a:rPr lang="zh-CN" altLang="en-US" sz="2400" b="1" dirty="0">
                <a:solidFill>
                  <a:srgbClr val="0033CC"/>
                </a:solidFill>
              </a:rPr>
              <a:t>，使点</a:t>
            </a:r>
            <a:r>
              <a:rPr lang="en-US" altLang="zh-CN" sz="2400" b="1" i="1" dirty="0">
                <a:solidFill>
                  <a:srgbClr val="0033CC"/>
                </a:solidFill>
              </a:rPr>
              <a:t>Q</a:t>
            </a:r>
            <a:r>
              <a:rPr lang="zh-CN" altLang="en-US" sz="2400" b="1" dirty="0">
                <a:solidFill>
                  <a:srgbClr val="0033CC"/>
                </a:solidFill>
              </a:rPr>
              <a:t>与点</a:t>
            </a:r>
            <a:r>
              <a:rPr lang="en-US" altLang="zh-CN" sz="2400" b="1" i="1" dirty="0">
                <a:solidFill>
                  <a:srgbClr val="0033CC"/>
                </a:solidFill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</a:rPr>
              <a:t>在直线</a:t>
            </a:r>
            <a:r>
              <a:rPr lang="en-US" altLang="zh-CN" sz="2400" b="1" i="1" dirty="0">
                <a:solidFill>
                  <a:srgbClr val="0033CC"/>
                </a:solidFill>
                <a:sym typeface="+mn-ea"/>
              </a:rPr>
              <a:t>l</a:t>
            </a:r>
            <a:r>
              <a:rPr lang="zh-CN" altLang="en-US" sz="2400" b="1" dirty="0">
                <a:solidFill>
                  <a:srgbClr val="0033CC"/>
                </a:solidFill>
              </a:rPr>
              <a:t>两旁。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</a:rPr>
              <a:t>2.</a:t>
            </a:r>
            <a:r>
              <a:rPr lang="zh-CN" altLang="en-US" sz="2400" b="1" dirty="0">
                <a:solidFill>
                  <a:srgbClr val="0033CC"/>
                </a:solidFill>
              </a:rPr>
              <a:t>以点</a:t>
            </a:r>
            <a:r>
              <a:rPr lang="en-US" altLang="zh-CN" sz="2400" b="1" i="1" dirty="0">
                <a:solidFill>
                  <a:srgbClr val="0033CC"/>
                </a:solidFill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</a:rPr>
              <a:t>为圆心，以</a:t>
            </a:r>
            <a:r>
              <a:rPr lang="en-US" altLang="zh-CN" sz="2400" b="1" i="1" dirty="0">
                <a:solidFill>
                  <a:srgbClr val="0033CC"/>
                </a:solidFill>
              </a:rPr>
              <a:t>PQ</a:t>
            </a:r>
            <a:r>
              <a:rPr lang="zh-CN" altLang="en-US" sz="2400" b="1" dirty="0">
                <a:solidFill>
                  <a:srgbClr val="0033CC"/>
                </a:solidFill>
              </a:rPr>
              <a:t>的长为半径作弧，交直线</a:t>
            </a:r>
            <a:r>
              <a:rPr lang="en-US" altLang="zh-CN" sz="2400" b="1" i="1" dirty="0">
                <a:solidFill>
                  <a:srgbClr val="0033CC"/>
                </a:solidFill>
              </a:rPr>
              <a:t>l</a:t>
            </a:r>
            <a:r>
              <a:rPr lang="zh-CN" altLang="en-US" sz="2400" b="1" dirty="0">
                <a:solidFill>
                  <a:srgbClr val="0033CC"/>
                </a:solidFill>
              </a:rPr>
              <a:t>于点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zh-CN" altLang="en-US" sz="2400" b="1" dirty="0">
                <a:solidFill>
                  <a:srgbClr val="0033CC"/>
                </a:solidFill>
              </a:rPr>
              <a:t>和点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</a:rPr>
              <a:t>3.</a:t>
            </a:r>
            <a:r>
              <a:rPr lang="zh-CN" altLang="en-US" sz="2400" b="1" dirty="0">
                <a:solidFill>
                  <a:srgbClr val="0033CC"/>
                </a:solidFill>
              </a:rPr>
              <a:t>作线段</a:t>
            </a:r>
            <a:r>
              <a:rPr lang="en-US" altLang="zh-CN" sz="2400" b="1" i="1" dirty="0">
                <a:solidFill>
                  <a:srgbClr val="0033CC"/>
                </a:solidFill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</a:rPr>
              <a:t>的垂直平分线</a:t>
            </a:r>
            <a:r>
              <a:rPr lang="en-US" altLang="zh-CN" sz="2400" b="1" i="1" dirty="0">
                <a:solidFill>
                  <a:srgbClr val="0033CC"/>
                </a:solidFill>
              </a:rPr>
              <a:t>m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直线</a:t>
            </a:r>
            <a:r>
              <a:rPr lang="en-US" altLang="zh-CN" sz="2400" b="1" i="1" dirty="0">
                <a:solidFill>
                  <a:srgbClr val="0033CC"/>
                </a:solidFill>
              </a:rPr>
              <a:t>m</a:t>
            </a:r>
            <a:r>
              <a:rPr lang="zh-CN" altLang="en-US" sz="2400" b="1" dirty="0">
                <a:solidFill>
                  <a:srgbClr val="0033CC"/>
                </a:solidFill>
              </a:rPr>
              <a:t>就是所要作的直线。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733893" y="1690486"/>
            <a:ext cx="2194124" cy="1158677"/>
            <a:chOff x="5464546" y="65416"/>
            <a:chExt cx="3437908" cy="1158677"/>
          </a:xfrm>
        </p:grpSpPr>
        <p:sp>
          <p:nvSpPr>
            <p:cNvPr id="35" name="思想气泡: 云 34"/>
            <p:cNvSpPr/>
            <p:nvPr/>
          </p:nvSpPr>
          <p:spPr>
            <a:xfrm>
              <a:off x="5464546" y="65416"/>
              <a:ext cx="3437908" cy="1158677"/>
            </a:xfrm>
            <a:prstGeom prst="cloudCallout">
              <a:avLst>
                <a:gd name="adj1" fmla="val -58409"/>
                <a:gd name="adj2" fmla="val 53607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714722" y="177678"/>
              <a:ext cx="28291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为什么直线</a:t>
              </a:r>
              <a:r>
                <a:rPr lang="en-US" altLang="zh-CN" sz="2400" b="1" i="1" dirty="0"/>
                <a:t>m</a:t>
              </a:r>
              <a:r>
                <a:rPr lang="zh-CN" altLang="en-US" sz="2400" b="1" dirty="0"/>
                <a:t>经过点</a:t>
              </a:r>
              <a:r>
                <a:rPr lang="en-US" altLang="zh-CN" sz="2400" b="1" i="1" dirty="0"/>
                <a:t>P</a:t>
              </a:r>
              <a:r>
                <a:rPr lang="zh-CN" altLang="en-US" sz="2400" b="1" dirty="0"/>
                <a:t>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0" grpId="0"/>
      <p:bldP spid="24" grpId="0" animBg="1"/>
      <p:bldP spid="27" grpId="0" animBg="1"/>
      <p:bldP spid="28" grpId="0" animBg="1"/>
      <p:bldP spid="29" grpId="0" animBg="1"/>
      <p:bldP spid="30" grpId="0"/>
      <p:bldP spid="3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97334" y="123478"/>
            <a:ext cx="5338762" cy="524520"/>
            <a:chOff x="107504" y="339502"/>
            <a:chExt cx="5338762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5338762" cy="524520"/>
              <a:chOff x="1803191" y="1304280"/>
              <a:chExt cx="6371125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99" y="1585913"/>
                <a:ext cx="493581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09318" y="380100"/>
              <a:ext cx="35878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三角形三边的垂直平分线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27584" y="843558"/>
            <a:ext cx="7272808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/>
                </a:solidFill>
                <a:latin typeface="+mj-ea"/>
                <a:ea typeface="+mj-ea"/>
              </a:rPr>
              <a:t>思考</a:t>
            </a:r>
            <a:r>
              <a:rPr lang="en-US" altLang="zh-CN" sz="2400" b="1" dirty="0">
                <a:solidFill>
                  <a:schemeClr val="accent5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>
                <a:solidFill>
                  <a:schemeClr val="accent5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>
                <a:latin typeface="+mj-ea"/>
                <a:ea typeface="+mj-ea"/>
              </a:rPr>
              <a:t>我们可以通过哪些方法得到三角形三条边的垂直平分线呢？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1800" y="1694530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折叠或尺规作图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7584" y="2160441"/>
            <a:ext cx="7272808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/>
                </a:solidFill>
                <a:latin typeface="+mj-ea"/>
                <a:ea typeface="+mj-ea"/>
              </a:rPr>
              <a:t>思考</a:t>
            </a:r>
            <a:r>
              <a:rPr lang="en-US" altLang="zh-CN" sz="2400" b="1" dirty="0">
                <a:solidFill>
                  <a:schemeClr val="accent5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accent5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>
                <a:latin typeface="+mj-ea"/>
                <a:ea typeface="+mj-ea"/>
              </a:rPr>
              <a:t>利用尺规作三角形三条边的垂直平分线，你发现了什么？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9" name="等腰三角形 4"/>
          <p:cNvSpPr/>
          <p:nvPr/>
        </p:nvSpPr>
        <p:spPr>
          <a:xfrm>
            <a:off x="5516662" y="2997930"/>
            <a:ext cx="2289175" cy="1260475"/>
          </a:xfrm>
          <a:custGeom>
            <a:avLst/>
            <a:gdLst>
              <a:gd name="connsiteX0" fmla="*/ 0 w 2789921"/>
              <a:gd name="connsiteY0" fmla="*/ 1394960 h 1394960"/>
              <a:gd name="connsiteX1" fmla="*/ 1394961 w 2789921"/>
              <a:gd name="connsiteY1" fmla="*/ 0 h 1394960"/>
              <a:gd name="connsiteX2" fmla="*/ 2789921 w 2789921"/>
              <a:gd name="connsiteY2" fmla="*/ 1394960 h 1394960"/>
              <a:gd name="connsiteX3" fmla="*/ 0 w 2789921"/>
              <a:gd name="connsiteY3" fmla="*/ 1394960 h 1394960"/>
              <a:gd name="connsiteX0-1" fmla="*/ 0 w 2789921"/>
              <a:gd name="connsiteY0-2" fmla="*/ 1361588 h 1361588"/>
              <a:gd name="connsiteX1-3" fmla="*/ 1928917 w 2789921"/>
              <a:gd name="connsiteY1-4" fmla="*/ 0 h 1361588"/>
              <a:gd name="connsiteX2-5" fmla="*/ 2789921 w 2789921"/>
              <a:gd name="connsiteY2-6" fmla="*/ 1361588 h 1361588"/>
              <a:gd name="connsiteX3-7" fmla="*/ 0 w 2789921"/>
              <a:gd name="connsiteY3-8" fmla="*/ 1361588 h 1361588"/>
              <a:gd name="connsiteX0-9" fmla="*/ 0 w 2789921"/>
              <a:gd name="connsiteY0-10" fmla="*/ 1648589 h 1648589"/>
              <a:gd name="connsiteX1-11" fmla="*/ 1995662 w 2789921"/>
              <a:gd name="connsiteY1-12" fmla="*/ 0 h 1648589"/>
              <a:gd name="connsiteX2-13" fmla="*/ 2789921 w 2789921"/>
              <a:gd name="connsiteY2-14" fmla="*/ 1648589 h 1648589"/>
              <a:gd name="connsiteX3-15" fmla="*/ 0 w 2789921"/>
              <a:gd name="connsiteY3-16" fmla="*/ 1648589 h 1648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789921" h="1648589">
                <a:moveTo>
                  <a:pt x="0" y="1648589"/>
                </a:moveTo>
                <a:lnTo>
                  <a:pt x="1995662" y="0"/>
                </a:lnTo>
                <a:lnTo>
                  <a:pt x="2789921" y="1648589"/>
                </a:lnTo>
                <a:lnTo>
                  <a:pt x="0" y="1648589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567587" y="3220782"/>
            <a:ext cx="93663" cy="1339850"/>
            <a:chOff x="5743180" y="2527006"/>
            <a:chExt cx="93663" cy="1339479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836843" y="2527006"/>
              <a:ext cx="0" cy="1339479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矩形 20"/>
            <p:cNvSpPr/>
            <p:nvPr/>
          </p:nvSpPr>
          <p:spPr bwMode="auto">
            <a:xfrm rot="16200000">
              <a:off x="5745574" y="3469898"/>
              <a:ext cx="88875" cy="93663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00875" y="3423380"/>
            <a:ext cx="1604962" cy="863600"/>
            <a:chOff x="5376863" y="2729329"/>
            <a:chExt cx="1604649" cy="862433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5376863" y="2729329"/>
              <a:ext cx="1604649" cy="86243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7" name="矩形 20"/>
            <p:cNvSpPr/>
            <p:nvPr/>
          </p:nvSpPr>
          <p:spPr bwMode="auto">
            <a:xfrm rot="14357094">
              <a:off x="6529214" y="2840250"/>
              <a:ext cx="87194" cy="93644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46887" y="3186842"/>
            <a:ext cx="765175" cy="1069975"/>
            <a:chOff x="5222794" y="2491657"/>
            <a:chExt cx="765910" cy="107020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22794" y="2491657"/>
              <a:ext cx="765910" cy="1070204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矩形 20"/>
            <p:cNvSpPr/>
            <p:nvPr/>
          </p:nvSpPr>
          <p:spPr bwMode="auto">
            <a:xfrm rot="8407818">
              <a:off x="5475449" y="2937840"/>
              <a:ext cx="88985" cy="93682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6753325" y="3764692"/>
            <a:ext cx="403225" cy="565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640612" y="4015517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35244" y="3086800"/>
            <a:ext cx="2904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三角形三条边的垂直平分线交于一点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03006" y="3628167"/>
            <a:ext cx="2194124" cy="1158677"/>
            <a:chOff x="5464546" y="65416"/>
            <a:chExt cx="3437908" cy="1158677"/>
          </a:xfrm>
        </p:grpSpPr>
        <p:sp>
          <p:nvSpPr>
            <p:cNvPr id="55" name="思想气泡: 云 54"/>
            <p:cNvSpPr/>
            <p:nvPr/>
          </p:nvSpPr>
          <p:spPr>
            <a:xfrm>
              <a:off x="5464546" y="65416"/>
              <a:ext cx="3437908" cy="1158677"/>
            </a:xfrm>
            <a:prstGeom prst="cloudCallout">
              <a:avLst>
                <a:gd name="adj1" fmla="val 67368"/>
                <a:gd name="adj2" fmla="val -43396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714722" y="177678"/>
              <a:ext cx="28291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怎样证明这个结论呢？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51" grpId="0"/>
      <p:bldP spid="52" grpId="0" animBg="1"/>
      <p:bldP spid="5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WPS 演示</Application>
  <PresentationFormat>全屏显示(16:9)</PresentationFormat>
  <Paragraphs>298</Paragraphs>
  <Slides>18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第一PPT，www.1ppt.com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689444CC4E0E4E82AB1FD76AF7520D4D_12</vt:lpwstr>
  </property>
</Properties>
</file>