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30" r:id="rId10"/>
    <p:sldId id="313" r:id="rId11"/>
    <p:sldId id="314" r:id="rId12"/>
    <p:sldId id="317" r:id="rId13"/>
    <p:sldId id="318" r:id="rId14"/>
    <p:sldId id="319" r:id="rId15"/>
    <p:sldId id="320" r:id="rId16"/>
    <p:sldId id="331" r:id="rId17"/>
    <p:sldId id="332" r:id="rId18"/>
    <p:sldId id="321" r:id="rId19"/>
    <p:sldId id="334" r:id="rId20"/>
    <p:sldId id="335" r:id="rId21"/>
    <p:sldId id="308" r:id="rId22"/>
    <p:sldId id="309" r:id="rId23"/>
    <p:sldId id="326" r:id="rId24"/>
    <p:sldId id="307" r:id="rId25"/>
    <p:sldId id="30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6DA"/>
    <a:srgbClr val="0033CC"/>
    <a:srgbClr val="FDFEDA"/>
    <a:srgbClr val="0066FF"/>
    <a:srgbClr val="56B5DA"/>
    <a:srgbClr val="FFFFFF"/>
    <a:srgbClr val="7F7F7F"/>
    <a:srgbClr val="273045"/>
    <a:srgbClr val="17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43" d="100"/>
          <a:sy n="143" d="100"/>
        </p:scale>
        <p:origin x="126" y="234"/>
      </p:cViewPr>
      <p:guideLst>
        <p:guide orient="horz" pos="16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hyperlink" Target="&#19977;&#35282;&#24418;&#30340;&#22806;&#35282;.gs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e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e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9952" y="1848475"/>
            <a:ext cx="4392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</a:rPr>
              <a:t>第</a:t>
            </a:r>
            <a:r>
              <a:rPr lang="en-US" altLang="zh-CN" sz="4400" b="1" dirty="0">
                <a:solidFill>
                  <a:schemeClr val="accent1"/>
                </a:solidFill>
              </a:rPr>
              <a:t>2</a:t>
            </a:r>
            <a:r>
              <a:rPr lang="zh-CN" altLang="en-US" sz="4400" b="1" dirty="0">
                <a:solidFill>
                  <a:schemeClr val="accent1"/>
                </a:solidFill>
              </a:rPr>
              <a:t>课时 三角形的外角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/>
        </p:nvSpPr>
        <p:spPr>
          <a:xfrm rot="457977">
            <a:off x="7325022" y="3371000"/>
            <a:ext cx="266446" cy="15607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05532" y="3019206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5436096" y="1635646"/>
            <a:ext cx="2236274" cy="2291476"/>
            <a:chOff x="1316891" y="212461"/>
            <a:chExt cx="2467408" cy="2528316"/>
          </a:xfrm>
        </p:grpSpPr>
        <p:sp>
          <p:nvSpPr>
            <p:cNvPr id="10" name="等腰三角形 9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42504" y="2124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21850" y="3366619"/>
            <a:ext cx="1321817" cy="461665"/>
            <a:chOff x="3549813" y="3991128"/>
            <a:chExt cx="1321817" cy="46166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918284" y="314059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18" name="任意多边形: 形状 17"/>
          <p:cNvSpPr/>
          <p:nvPr/>
        </p:nvSpPr>
        <p:spPr>
          <a:xfrm rot="9228677">
            <a:off x="6682214" y="2201737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 rot="1691569">
            <a:off x="5951597" y="3345299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 rot="15716625">
            <a:off x="7178304" y="3347541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073994" y="311557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6601478" y="226863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580429" y="575170"/>
            <a:ext cx="65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已知：如图，△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r>
              <a:rPr lang="zh-CN" altLang="en-US" sz="2400" b="1" dirty="0">
                <a:latin typeface="+mj-lt"/>
                <a:ea typeface="+mj-ea"/>
              </a:rPr>
              <a:t>求证：∠</a:t>
            </a:r>
            <a:r>
              <a:rPr lang="en-US" altLang="zh-CN" sz="2400" b="1" dirty="0">
                <a:latin typeface="+mj-lt"/>
                <a:ea typeface="+mj-ea"/>
              </a:rPr>
              <a:t>1=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dirty="0">
                <a:latin typeface="+mj-lt"/>
                <a:ea typeface="+mj-ea"/>
              </a:rPr>
              <a:t>2+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564" y="1267339"/>
            <a:ext cx="5455991" cy="307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证明：在△</a:t>
            </a:r>
            <a:r>
              <a:rPr lang="en-US" altLang="zh-CN" sz="2200" b="1" i="1" dirty="0">
                <a:solidFill>
                  <a:srgbClr val="FF0000"/>
                </a:solidFill>
                <a:ea typeface="楷体" panose="02010609060101010101" pitchFamily="49" charset="-122"/>
              </a:rPr>
              <a:t>ABC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中，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2+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3+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4=180°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（三角形内角和定理），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∴∠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2+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3=180°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∵∠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4+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1=180°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∴∠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1=180°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∴∠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1=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2+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51520" y="562811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由三角形内角和定理，可以得到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6998" y="1275748"/>
            <a:ext cx="8281710" cy="589800"/>
            <a:chOff x="279211" y="897636"/>
            <a:chExt cx="8281710" cy="589800"/>
          </a:xfrm>
        </p:grpSpPr>
        <p:grpSp>
          <p:nvGrpSpPr>
            <p:cNvPr id="30" name="组合 29"/>
            <p:cNvGrpSpPr/>
            <p:nvPr/>
          </p:nvGrpSpPr>
          <p:grpSpPr>
            <a:xfrm>
              <a:off x="279211" y="897636"/>
              <a:ext cx="8281710" cy="589800"/>
              <a:chOff x="2483768" y="2283718"/>
              <a:chExt cx="4292635" cy="35837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521500" y="2331097"/>
                <a:ext cx="425490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83768" y="2283718"/>
                <a:ext cx="4254903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51219" y="931765"/>
              <a:ext cx="820891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推论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三角形的一个外角等于与它不相邻的两个内角的和。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4" name="任意多边形: 形状 33"/>
          <p:cNvSpPr/>
          <p:nvPr/>
        </p:nvSpPr>
        <p:spPr>
          <a:xfrm rot="457977">
            <a:off x="7397030" y="3875056"/>
            <a:ext cx="266446" cy="15607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477540" y="3523262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grpSp>
        <p:nvGrpSpPr>
          <p:cNvPr id="36" name="组合 35"/>
          <p:cNvGrpSpPr/>
          <p:nvPr/>
        </p:nvGrpSpPr>
        <p:grpSpPr>
          <a:xfrm>
            <a:off x="5508104" y="2139702"/>
            <a:ext cx="2236274" cy="2291476"/>
            <a:chOff x="1316891" y="212461"/>
            <a:chExt cx="2467408" cy="2528316"/>
          </a:xfrm>
        </p:grpSpPr>
        <p:sp>
          <p:nvSpPr>
            <p:cNvPr id="37" name="等腰三角形 36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42504" y="2124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493858" y="3870675"/>
            <a:ext cx="1321817" cy="461665"/>
            <a:chOff x="3549813" y="3991128"/>
            <a:chExt cx="1321817" cy="461665"/>
          </a:xfrm>
        </p:grpSpPr>
        <p:cxnSp>
          <p:nvCxnSpPr>
            <p:cNvPr id="42" name="直接连接符 41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990292" y="364465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45" name="任意多边形: 形状 44"/>
          <p:cNvSpPr/>
          <p:nvPr/>
        </p:nvSpPr>
        <p:spPr>
          <a:xfrm rot="9228677">
            <a:off x="6754222" y="2705793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/>
          <p:cNvSpPr/>
          <p:nvPr/>
        </p:nvSpPr>
        <p:spPr>
          <a:xfrm rot="1691569">
            <a:off x="6023605" y="3849355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/>
          <p:cNvSpPr/>
          <p:nvPr/>
        </p:nvSpPr>
        <p:spPr>
          <a:xfrm rot="15716625">
            <a:off x="7250312" y="3851597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146002" y="361962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6673486" y="277269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53" name="矩形: 圆角 52"/>
          <p:cNvSpPr/>
          <p:nvPr/>
        </p:nvSpPr>
        <p:spPr>
          <a:xfrm>
            <a:off x="416998" y="2280302"/>
            <a:ext cx="4690121" cy="2379680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84419" y="2261501"/>
            <a:ext cx="4629150" cy="2238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n-lt"/>
                <a:ea typeface="楷体" panose="02010609060101010101" pitchFamily="49" charset="-122"/>
              </a:rPr>
              <a:t>几何语言：</a:t>
            </a:r>
            <a:endParaRPr lang="en-US" altLang="zh-CN" sz="2400" b="1" dirty="0">
              <a:solidFill>
                <a:srgbClr val="0033CC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的一个外角，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文本框 54">
            <a:hlinkClick r:id="rId1" action="ppaction://hlinkfile"/>
          </p:cNvPr>
          <p:cNvSpPr txBox="1"/>
          <p:nvPr/>
        </p:nvSpPr>
        <p:spPr>
          <a:xfrm>
            <a:off x="6336581" y="4642985"/>
            <a:ext cx="249299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u="sng" dirty="0"/>
              <a:t>三角形的外角几何画板</a:t>
            </a:r>
            <a:endParaRPr lang="zh-CN" altLang="en-US" u="sng" dirty="0"/>
          </a:p>
        </p:txBody>
      </p:sp>
      <p:sp>
        <p:nvSpPr>
          <p:cNvPr id="58" name="文本框 57"/>
          <p:cNvSpPr txBox="1"/>
          <p:nvPr/>
        </p:nvSpPr>
        <p:spPr>
          <a:xfrm>
            <a:off x="5107119" y="148941"/>
            <a:ext cx="3327844" cy="1015663"/>
          </a:xfrm>
          <a:prstGeom prst="rect">
            <a:avLst/>
          </a:prstGeom>
          <a:solidFill>
            <a:srgbClr val="FEF6DA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像这样，由一个基本事实或定理直接推出的定理，叫作这个基本事实或定理的推论。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539552" y="627534"/>
            <a:ext cx="5876868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思考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：∠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与∠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、∠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的大小有什么关系？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62" name="任意多边形: 形状 61"/>
          <p:cNvSpPr/>
          <p:nvPr/>
        </p:nvSpPr>
        <p:spPr>
          <a:xfrm rot="457977">
            <a:off x="7253014" y="2722928"/>
            <a:ext cx="266446" cy="15607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333524" y="2371134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grpSp>
        <p:nvGrpSpPr>
          <p:cNvPr id="64" name="组合 63"/>
          <p:cNvGrpSpPr/>
          <p:nvPr/>
        </p:nvGrpSpPr>
        <p:grpSpPr>
          <a:xfrm>
            <a:off x="5364088" y="987574"/>
            <a:ext cx="2236274" cy="2291476"/>
            <a:chOff x="1316891" y="212461"/>
            <a:chExt cx="2467408" cy="2528316"/>
          </a:xfrm>
        </p:grpSpPr>
        <p:sp>
          <p:nvSpPr>
            <p:cNvPr id="65" name="等腰三角形 64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642504" y="2124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349842" y="2718547"/>
            <a:ext cx="1321817" cy="461665"/>
            <a:chOff x="3549813" y="3991128"/>
            <a:chExt cx="1321817" cy="461665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6846276" y="249252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73" name="任意多边形: 形状 72"/>
          <p:cNvSpPr/>
          <p:nvPr/>
        </p:nvSpPr>
        <p:spPr>
          <a:xfrm rot="9228677">
            <a:off x="6610206" y="1553665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1691569">
            <a:off x="5879589" y="2697227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15716625">
            <a:off x="7106296" y="2699469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6001986" y="246749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7" name="文本框 76"/>
          <p:cNvSpPr txBox="1"/>
          <p:nvPr/>
        </p:nvSpPr>
        <p:spPr>
          <a:xfrm>
            <a:off x="6529470" y="162056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8" name="文本框 77"/>
          <p:cNvSpPr txBox="1"/>
          <p:nvPr/>
        </p:nvSpPr>
        <p:spPr>
          <a:xfrm>
            <a:off x="1023560" y="1629824"/>
            <a:ext cx="4595308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＞∠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＞∠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67544" y="3721222"/>
            <a:ext cx="8281710" cy="589800"/>
            <a:chOff x="279211" y="897636"/>
            <a:chExt cx="8281710" cy="589800"/>
          </a:xfrm>
        </p:grpSpPr>
        <p:grpSp>
          <p:nvGrpSpPr>
            <p:cNvPr id="80" name="组合 79"/>
            <p:cNvGrpSpPr/>
            <p:nvPr/>
          </p:nvGrpSpPr>
          <p:grpSpPr>
            <a:xfrm>
              <a:off x="279211" y="897636"/>
              <a:ext cx="8281710" cy="589800"/>
              <a:chOff x="2483768" y="2283718"/>
              <a:chExt cx="4292635" cy="358376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2521500" y="2331097"/>
                <a:ext cx="425490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2483768" y="2283718"/>
                <a:ext cx="4254903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351219" y="931765"/>
              <a:ext cx="820891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推论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三角形的一个外角大于任何一个与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它不相邻的内角。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1966" y="108278"/>
            <a:ext cx="7704136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已知：如图，在△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平分外角∠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EAC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求证：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//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4208" y="1275606"/>
            <a:ext cx="2052828" cy="2724756"/>
            <a:chOff x="6219698" y="1276323"/>
            <a:chExt cx="2052828" cy="2724756"/>
          </a:xfrm>
        </p:grpSpPr>
        <p:sp>
          <p:nvSpPr>
            <p:cNvPr id="16" name="等腰三角形 3"/>
            <p:cNvSpPr/>
            <p:nvPr/>
          </p:nvSpPr>
          <p:spPr>
            <a:xfrm>
              <a:off x="6527800" y="2266950"/>
              <a:ext cx="1060704" cy="137795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060704"/>
                <a:gd name="connsiteY0-2" fmla="*/ 1377950 h 1377950"/>
                <a:gd name="connsiteX1-3" fmla="*/ 517652 w 1060704"/>
                <a:gd name="connsiteY1-4" fmla="*/ 0 h 1377950"/>
                <a:gd name="connsiteX2-5" fmla="*/ 1060704 w 1060704"/>
                <a:gd name="connsiteY2-6" fmla="*/ 1377950 h 1377950"/>
                <a:gd name="connsiteX3-7" fmla="*/ 0 w 1060704"/>
                <a:gd name="connsiteY3-8" fmla="*/ 1377950 h 13779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60704" h="1377950">
                  <a:moveTo>
                    <a:pt x="0" y="1377950"/>
                  </a:moveTo>
                  <a:lnTo>
                    <a:pt x="517652" y="0"/>
                  </a:lnTo>
                  <a:lnTo>
                    <a:pt x="1060704" y="1377950"/>
                  </a:lnTo>
                  <a:lnTo>
                    <a:pt x="0" y="137795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1"/>
            </p:cNvCxnSpPr>
            <p:nvPr/>
          </p:nvCxnSpPr>
          <p:spPr>
            <a:xfrm>
              <a:off x="7045452" y="2266950"/>
              <a:ext cx="96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045452" y="1485953"/>
              <a:ext cx="295402" cy="78105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219698" y="35394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3751" y="19773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29678" y="127632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86776" y="2071776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11288" y="347287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263650" y="2239010"/>
            <a:ext cx="39941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只要具备什么条件，就能说明</a:t>
            </a:r>
            <a:r>
              <a:rPr lang="en-US" altLang="zh-CN" sz="22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2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// </a:t>
            </a:r>
            <a:r>
              <a:rPr lang="en-US" altLang="zh-CN" sz="22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？</a:t>
            </a:r>
            <a:endParaRPr lang="en-US" altLang="zh-CN" sz="22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92370" y="3055943"/>
            <a:ext cx="17411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同位角相等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12250" y="1760141"/>
            <a:ext cx="4275562" cy="2775796"/>
            <a:chOff x="395536" y="1884186"/>
            <a:chExt cx="4275562" cy="2775796"/>
          </a:xfrm>
        </p:grpSpPr>
        <p:sp>
          <p:nvSpPr>
            <p:cNvPr id="29" name="矩形: 圆角 28"/>
            <p:cNvSpPr/>
            <p:nvPr/>
          </p:nvSpPr>
          <p:spPr>
            <a:xfrm>
              <a:off x="395536" y="2067693"/>
              <a:ext cx="4275562" cy="2592289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1560" y="1884186"/>
              <a:ext cx="9455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分析：</a:t>
              </a:r>
              <a:endParaRPr lang="zh-CN" altLang="en-US" sz="2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092370" y="3537999"/>
            <a:ext cx="17411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内错角相等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92370" y="4020055"/>
            <a:ext cx="194421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同旁内角互补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1966" y="108278"/>
            <a:ext cx="7704136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已知：如图，在△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平分外角∠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EAC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求证：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en-US" altLang="zh-CN" dirty="0"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i="1" dirty="0">
                <a:ea typeface="黑体" panose="02010609060101010101" pitchFamily="49" charset="-122"/>
                <a:sym typeface="+mn-ea"/>
              </a:rPr>
              <a:t>//</a:t>
            </a:r>
            <a:r>
              <a:rPr lang="en-US" altLang="zh-CN" dirty="0"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4208" y="1275606"/>
            <a:ext cx="2052828" cy="2724756"/>
            <a:chOff x="6219698" y="1276323"/>
            <a:chExt cx="2052828" cy="2724756"/>
          </a:xfrm>
        </p:grpSpPr>
        <p:sp>
          <p:nvSpPr>
            <p:cNvPr id="16" name="等腰三角形 3"/>
            <p:cNvSpPr/>
            <p:nvPr/>
          </p:nvSpPr>
          <p:spPr>
            <a:xfrm>
              <a:off x="6527800" y="2266950"/>
              <a:ext cx="1060704" cy="137795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060704"/>
                <a:gd name="connsiteY0-2" fmla="*/ 1377950 h 1377950"/>
                <a:gd name="connsiteX1-3" fmla="*/ 517652 w 1060704"/>
                <a:gd name="connsiteY1-4" fmla="*/ 0 h 1377950"/>
                <a:gd name="connsiteX2-5" fmla="*/ 1060704 w 1060704"/>
                <a:gd name="connsiteY2-6" fmla="*/ 1377950 h 1377950"/>
                <a:gd name="connsiteX3-7" fmla="*/ 0 w 1060704"/>
                <a:gd name="connsiteY3-8" fmla="*/ 1377950 h 13779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60704" h="1377950">
                  <a:moveTo>
                    <a:pt x="0" y="1377950"/>
                  </a:moveTo>
                  <a:lnTo>
                    <a:pt x="517652" y="0"/>
                  </a:lnTo>
                  <a:lnTo>
                    <a:pt x="1060704" y="1377950"/>
                  </a:lnTo>
                  <a:lnTo>
                    <a:pt x="0" y="137795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1"/>
            </p:cNvCxnSpPr>
            <p:nvPr/>
          </p:nvCxnSpPr>
          <p:spPr>
            <a:xfrm>
              <a:off x="7045452" y="2266950"/>
              <a:ext cx="96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045452" y="1485953"/>
              <a:ext cx="295402" cy="78105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219698" y="35394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3751" y="19773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29678" y="127632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86776" y="2071776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11288" y="347287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15437" y="1547964"/>
            <a:ext cx="6150074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（三角形的一个外角等于与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它不相邻的两个内角的和），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  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  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68820" y="2805514"/>
          <a:ext cx="254694" cy="657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74320" imgH="705485" progId="Equation.DSMT4">
                  <p:embed/>
                </p:oleObj>
              </mc:Choice>
              <mc:Fallback>
                <p:oleObj name="Equation" r:id="rId1" imgW="274320" imgH="70548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820" y="2805514"/>
                        <a:ext cx="254694" cy="657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123728" y="3671628"/>
          <a:ext cx="254694" cy="657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74320" imgH="705485" progId="Equation.DSMT4">
                  <p:embed/>
                </p:oleObj>
              </mc:Choice>
              <mc:Fallback>
                <p:oleObj name="Equation" r:id="rId3" imgW="274320" imgH="705485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3728" y="3671628"/>
                        <a:ext cx="254694" cy="657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4251489" y="3550871"/>
            <a:ext cx="1862985" cy="1155019"/>
            <a:chOff x="5013239" y="277583"/>
            <a:chExt cx="1862985" cy="1155019"/>
          </a:xfrm>
        </p:grpSpPr>
        <p:sp>
          <p:nvSpPr>
            <p:cNvPr id="34" name="思想气泡: 云 33"/>
            <p:cNvSpPr/>
            <p:nvPr/>
          </p:nvSpPr>
          <p:spPr>
            <a:xfrm>
              <a:off x="5013239" y="277583"/>
              <a:ext cx="1862985" cy="1155019"/>
            </a:xfrm>
            <a:prstGeom prst="cloudCallout">
              <a:avLst>
                <a:gd name="adj1" fmla="val -91570"/>
                <a:gd name="adj2" fmla="val 1746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292080" y="440958"/>
              <a:ext cx="1584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还有其他证法吗？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1966" y="108278"/>
            <a:ext cx="7704136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已知：如图，在△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平分外角∠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EAC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求证：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AD </a:t>
            </a:r>
            <a:r>
              <a:rPr lang="en-US" altLang="zh-CN" i="1" dirty="0">
                <a:ea typeface="黑体" panose="02010609060101010101" pitchFamily="49" charset="-122"/>
                <a:sym typeface="+mn-ea"/>
              </a:rPr>
              <a:t>//</a:t>
            </a:r>
            <a:r>
              <a:rPr lang="en-US" altLang="zh-CN" dirty="0"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4208" y="1275606"/>
            <a:ext cx="2052828" cy="2724756"/>
            <a:chOff x="6219698" y="1276323"/>
            <a:chExt cx="2052828" cy="2724756"/>
          </a:xfrm>
        </p:grpSpPr>
        <p:sp>
          <p:nvSpPr>
            <p:cNvPr id="16" name="等腰三角形 3"/>
            <p:cNvSpPr/>
            <p:nvPr/>
          </p:nvSpPr>
          <p:spPr>
            <a:xfrm>
              <a:off x="6527800" y="2266950"/>
              <a:ext cx="1060704" cy="137795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060704"/>
                <a:gd name="connsiteY0-2" fmla="*/ 1377950 h 1377950"/>
                <a:gd name="connsiteX1-3" fmla="*/ 517652 w 1060704"/>
                <a:gd name="connsiteY1-4" fmla="*/ 0 h 1377950"/>
                <a:gd name="connsiteX2-5" fmla="*/ 1060704 w 1060704"/>
                <a:gd name="connsiteY2-6" fmla="*/ 1377950 h 1377950"/>
                <a:gd name="connsiteX3-7" fmla="*/ 0 w 1060704"/>
                <a:gd name="connsiteY3-8" fmla="*/ 1377950 h 13779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60704" h="1377950">
                  <a:moveTo>
                    <a:pt x="0" y="1377950"/>
                  </a:moveTo>
                  <a:lnTo>
                    <a:pt x="517652" y="0"/>
                  </a:lnTo>
                  <a:lnTo>
                    <a:pt x="1060704" y="1377950"/>
                  </a:lnTo>
                  <a:lnTo>
                    <a:pt x="0" y="137795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1"/>
            </p:cNvCxnSpPr>
            <p:nvPr/>
          </p:nvCxnSpPr>
          <p:spPr>
            <a:xfrm>
              <a:off x="7045452" y="2266950"/>
              <a:ext cx="96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045452" y="1485953"/>
              <a:ext cx="295402" cy="78105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219698" y="35394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3751" y="1977314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29678" y="127632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86776" y="2071776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11288" y="3472871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15437" y="1547964"/>
            <a:ext cx="6150074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（三角形的一个外角等于与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它不相邻的两个内角的和），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  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DAE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  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DAE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668820" y="2805514"/>
          <a:ext cx="254694" cy="657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274320" imgH="705485" progId="Equation.DSMT4">
                  <p:embed/>
                </p:oleObj>
              </mc:Choice>
              <mc:Fallback>
                <p:oleObj name="Equation" r:id="rId1" imgW="274320" imgH="705485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820" y="2805514"/>
                        <a:ext cx="254694" cy="657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123728" y="3671628"/>
          <a:ext cx="254694" cy="657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74320" imgH="705485" progId="Equation.DSMT4">
                  <p:embed/>
                </p:oleObj>
              </mc:Choice>
              <mc:Fallback>
                <p:oleObj name="Equation" r:id="rId3" imgW="274320" imgH="705485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3728" y="3671628"/>
                        <a:ext cx="254694" cy="657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501966" y="108278"/>
            <a:ext cx="7704136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已知：如图，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内一点，连接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求证：∠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BPC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&gt;∠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5833" y="987574"/>
            <a:ext cx="2421530" cy="205039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012250" y="1760141"/>
            <a:ext cx="4567862" cy="2611810"/>
            <a:chOff x="395536" y="1884186"/>
            <a:chExt cx="4567862" cy="2611810"/>
          </a:xfrm>
        </p:grpSpPr>
        <p:sp>
          <p:nvSpPr>
            <p:cNvPr id="35" name="矩形: 圆角 34"/>
            <p:cNvSpPr/>
            <p:nvPr/>
          </p:nvSpPr>
          <p:spPr>
            <a:xfrm>
              <a:off x="395536" y="2067694"/>
              <a:ext cx="4567862" cy="2428302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1560" y="1884186"/>
              <a:ext cx="9455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分析：</a:t>
              </a:r>
              <a:endParaRPr lang="zh-CN" altLang="en-US" sz="2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210583" y="2202438"/>
            <a:ext cx="4246272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你学过哪些关于角的不等关</a:t>
            </a: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系的定理？这里能直接使用吗？</a:t>
            </a:r>
            <a:endParaRPr lang="en-US" altLang="zh-CN" sz="22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你遇到的困难是什么？</a:t>
            </a:r>
            <a:endParaRPr lang="en-US" altLang="zh-CN" sz="22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你能通过添加辅助线，构造出直接使用相关定理的图形吗？</a:t>
            </a:r>
            <a:endParaRPr lang="en-US" altLang="zh-CN" sz="22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501966" y="108278"/>
            <a:ext cx="7704136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已知：如图，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内一点，连接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PC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求证：∠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BPC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&gt;∠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5833" y="987574"/>
            <a:ext cx="2421530" cy="20503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10594" y="1681124"/>
            <a:ext cx="686706" cy="577597"/>
            <a:chOff x="7286625" y="2095275"/>
            <a:chExt cx="686706" cy="577597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7286625" y="2387600"/>
              <a:ext cx="422275" cy="285272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7685608" y="2095275"/>
              <a:ext cx="2877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1296" y="1304479"/>
            <a:ext cx="5945207" cy="333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证明：如图，延长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，交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PDC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的一个外角（外角的定义），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 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＞∠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PDC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（三角形的一个外角大于任何一个与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它不相邻的内角）。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PDC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ABD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的一个外角（外角的定义），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PDC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＞∠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（三角形的一个外角大于任何一个与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它不相邻的内角）。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＞∠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96136" y="3842678"/>
            <a:ext cx="1862985" cy="1155019"/>
            <a:chOff x="5013239" y="277583"/>
            <a:chExt cx="1862985" cy="1155019"/>
          </a:xfrm>
        </p:grpSpPr>
        <p:sp>
          <p:nvSpPr>
            <p:cNvPr id="14" name="思想气泡: 云 13"/>
            <p:cNvSpPr/>
            <p:nvPr/>
          </p:nvSpPr>
          <p:spPr>
            <a:xfrm>
              <a:off x="5013239" y="277583"/>
              <a:ext cx="1862985" cy="1155019"/>
            </a:xfrm>
            <a:prstGeom prst="cloudCallout">
              <a:avLst>
                <a:gd name="adj1" fmla="val -87480"/>
                <a:gd name="adj2" fmla="val -3531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92080" y="440958"/>
              <a:ext cx="1584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还有其他证法吗？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62308" y="196933"/>
            <a:ext cx="175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角度模型</a:t>
            </a:r>
            <a:endParaRPr lang="zh-CN" altLang="en-US" sz="28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9116" y="1491630"/>
            <a:ext cx="3396877" cy="194264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07" y="3891177"/>
            <a:ext cx="4448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飞镖型：</a:t>
            </a:r>
            <a:endParaRPr lang="en-US" altLang="zh-CN" sz="2400" b="1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BDC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490" y="854075"/>
            <a:ext cx="1969135" cy="1622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8610" y="889000"/>
            <a:ext cx="1875155" cy="1593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4165" y="2254885"/>
            <a:ext cx="1990725" cy="17475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94003" y="3891177"/>
            <a:ext cx="27671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8</a:t>
            </a:r>
            <a:r>
              <a:rPr lang="zh-CN" altLang="en-US" sz="2400" b="1" dirty="0"/>
              <a:t>字型：</a:t>
            </a:r>
            <a:endParaRPr lang="en-US" altLang="zh-CN" sz="2400" b="1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95605" y="843280"/>
            <a:ext cx="4305935" cy="4032250"/>
          </a:xfrm>
          <a:prstGeom prst="roundRect">
            <a:avLst>
              <a:gd name="adj" fmla="val 9291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4851381" y="843558"/>
            <a:ext cx="3960440" cy="4032448"/>
          </a:xfrm>
          <a:prstGeom prst="roundRect">
            <a:avLst>
              <a:gd name="adj" fmla="val 9291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289" y="828291"/>
            <a:ext cx="8424936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j-lt"/>
                <a:ea typeface="+mj-ea"/>
              </a:rPr>
              <a:t>1.</a:t>
            </a:r>
            <a:r>
              <a:rPr lang="zh-CN" altLang="en-US" sz="2400" b="1" dirty="0">
                <a:latin typeface="+mj-lt"/>
                <a:ea typeface="+mj-ea"/>
              </a:rPr>
              <a:t>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为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上一点，∠</a:t>
            </a:r>
            <a:r>
              <a:rPr lang="en-US" altLang="zh-CN" sz="2400" b="1" dirty="0">
                <a:latin typeface="+mj-lt"/>
                <a:ea typeface="+mj-ea"/>
              </a:rPr>
              <a:t>1=∠2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dirty="0">
                <a:latin typeface="+mj-lt"/>
                <a:ea typeface="+mj-ea"/>
              </a:rPr>
              <a:t>3=∠4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BAC</a:t>
            </a:r>
            <a:r>
              <a:rPr lang="en-US" altLang="zh-CN" sz="2400" b="1" dirty="0">
                <a:latin typeface="+mj-lt"/>
                <a:ea typeface="+mj-ea"/>
              </a:rPr>
              <a:t>=120°</a:t>
            </a:r>
            <a:r>
              <a:rPr lang="zh-CN" altLang="en-US" sz="2400" b="1" dirty="0">
                <a:latin typeface="+mj-lt"/>
                <a:ea typeface="+mj-ea"/>
              </a:rPr>
              <a:t>，则∠</a:t>
            </a:r>
            <a:r>
              <a:rPr lang="en-US" altLang="zh-CN" sz="2400" b="1" i="1" dirty="0">
                <a:latin typeface="+mj-lt"/>
                <a:ea typeface="+mj-ea"/>
              </a:rPr>
              <a:t>DAC</a:t>
            </a:r>
            <a:r>
              <a:rPr lang="zh-CN" altLang="en-US" sz="2400" b="1" dirty="0">
                <a:latin typeface="+mj-lt"/>
                <a:ea typeface="+mj-ea"/>
              </a:rPr>
              <a:t>的度数为</a:t>
            </a:r>
            <a:r>
              <a:rPr lang="en-US" altLang="zh-CN" sz="2400" b="1" dirty="0">
                <a:latin typeface="+mj-lt"/>
                <a:ea typeface="+mj-ea"/>
              </a:rPr>
              <a:t>_______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6829" y="1496872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100°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7896" y="2112187"/>
            <a:ext cx="3877949" cy="1567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5563" y="2136728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设∠</a:t>
            </a:r>
            <a:r>
              <a:rPr lang="en-US" altLang="zh-CN" sz="2400" b="1" dirty="0">
                <a:solidFill>
                  <a:srgbClr val="0033CC"/>
                </a:solidFill>
              </a:rPr>
              <a:t>1=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4456" y="2154902"/>
            <a:ext cx="2225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4948" y="2560610"/>
            <a:ext cx="2542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又∠</a:t>
            </a:r>
            <a:r>
              <a:rPr lang="en-US" altLang="zh-CN" sz="2400" b="1" dirty="0">
                <a:solidFill>
                  <a:srgbClr val="0033CC"/>
                </a:solidFill>
              </a:rPr>
              <a:t>1+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2=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4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948" y="3013271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dirty="0">
                <a:solidFill>
                  <a:srgbClr val="0033CC"/>
                </a:solidFill>
              </a:rPr>
              <a:t>4=2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88605" y="3040449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dirty="0">
                <a:solidFill>
                  <a:srgbClr val="0033CC"/>
                </a:solidFill>
              </a:rPr>
              <a:t>3=2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769" y="3536602"/>
            <a:ext cx="4722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∵∠</a:t>
            </a:r>
            <a:r>
              <a:rPr lang="en-US" altLang="zh-CN" sz="2400" b="1" dirty="0">
                <a:solidFill>
                  <a:srgbClr val="0033CC"/>
                </a:solidFill>
              </a:rPr>
              <a:t>2+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3=180°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BAC</a:t>
            </a:r>
            <a:r>
              <a:rPr lang="en-US" altLang="zh-CN" sz="2400" b="1" dirty="0">
                <a:solidFill>
                  <a:srgbClr val="0033CC"/>
                </a:solidFill>
              </a:rPr>
              <a:t>=60°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769" y="3989263"/>
            <a:ext cx="2263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en-US" altLang="zh-CN" sz="2400" b="1" dirty="0">
                <a:solidFill>
                  <a:srgbClr val="0033CC"/>
                </a:solidFill>
              </a:rPr>
              <a:t>+2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en-US" altLang="zh-CN" sz="2400" b="1" dirty="0">
                <a:solidFill>
                  <a:srgbClr val="0033CC"/>
                </a:solidFill>
              </a:rPr>
              <a:t>=60°</a:t>
            </a:r>
            <a:r>
              <a:rPr lang="zh-CN" altLang="en-US" sz="2400" b="1" dirty="0">
                <a:solidFill>
                  <a:srgbClr val="0033CC"/>
                </a:solidFill>
              </a:rPr>
              <a:t>，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83530" y="3973662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</a:t>
            </a:r>
            <a:r>
              <a:rPr lang="en-US" altLang="zh-CN" sz="2400" b="1" i="1" dirty="0">
                <a:solidFill>
                  <a:srgbClr val="0033CC"/>
                </a:solidFill>
              </a:rPr>
              <a:t>α</a:t>
            </a:r>
            <a:r>
              <a:rPr lang="en-US" altLang="zh-CN" sz="2400" b="1" dirty="0">
                <a:solidFill>
                  <a:srgbClr val="0033CC"/>
                </a:solidFill>
              </a:rPr>
              <a:t>=20°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9773" y="4475661"/>
            <a:ext cx="6199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</a:rPr>
              <a:t>DAC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BAC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dirty="0">
                <a:solidFill>
                  <a:srgbClr val="0033CC"/>
                </a:solidFill>
              </a:rPr>
              <a:t>1=120°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0033CC"/>
                </a:solidFill>
              </a:rPr>
              <a:t>20°=100°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4457" y="1419622"/>
            <a:ext cx="7754856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了解并掌握三角形的外角的定义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掌握三角形的外角的性质，利用外角的性质进行简单的证明和计算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441683"/>
            <a:ext cx="7956884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2.</a:t>
            </a:r>
            <a:r>
              <a:rPr lang="zh-CN" altLang="en-US" sz="2400" b="1" dirty="0">
                <a:latin typeface="+mj-lt"/>
                <a:ea typeface="+mj-ea"/>
              </a:rPr>
              <a:t>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en-US" altLang="zh-CN" sz="2400" b="1" dirty="0">
                <a:latin typeface="+mj-lt"/>
                <a:ea typeface="+mj-ea"/>
              </a:rPr>
              <a:t> </a:t>
            </a:r>
            <a:r>
              <a:rPr lang="zh-CN" altLang="en-US" sz="2400" b="1" dirty="0">
                <a:latin typeface="+mj-lt"/>
                <a:ea typeface="+mj-ea"/>
              </a:rPr>
              <a:t>中，∠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=45°</a:t>
            </a:r>
            <a:r>
              <a:rPr lang="zh-CN" altLang="en-US" sz="2400" b="1" dirty="0">
                <a:latin typeface="+mj-lt"/>
                <a:ea typeface="+mj-ea"/>
              </a:rPr>
              <a:t>， 外角∠</a:t>
            </a:r>
            <a:r>
              <a:rPr lang="en-US" altLang="zh-CN" sz="2400" b="1" i="1" dirty="0">
                <a:latin typeface="+mj-lt"/>
                <a:ea typeface="+mj-ea"/>
              </a:rPr>
              <a:t>DCA</a:t>
            </a:r>
            <a:r>
              <a:rPr lang="en-US" altLang="zh-CN" sz="2400" b="1" dirty="0">
                <a:latin typeface="+mj-lt"/>
                <a:ea typeface="+mj-ea"/>
              </a:rPr>
              <a:t>=100°</a:t>
            </a:r>
            <a:r>
              <a:rPr lang="zh-CN" altLang="en-US" sz="2400" b="1" dirty="0">
                <a:latin typeface="+mj-lt"/>
                <a:ea typeface="+mj-ea"/>
              </a:rPr>
              <a:t>，求∠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和∠</a:t>
            </a:r>
            <a:r>
              <a:rPr lang="en-US" altLang="zh-CN" sz="2400" b="1" i="1" dirty="0">
                <a:latin typeface="+mj-lt"/>
                <a:ea typeface="+mj-ea"/>
              </a:rPr>
              <a:t>ACB</a:t>
            </a:r>
            <a:r>
              <a:rPr lang="zh-CN" altLang="en-US" sz="2400" b="1" dirty="0">
                <a:latin typeface="+mj-lt"/>
                <a:ea typeface="+mj-ea"/>
              </a:rPr>
              <a:t>的度数。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8" name="Group 4"/>
          <p:cNvGrpSpPr/>
          <p:nvPr/>
        </p:nvGrpSpPr>
        <p:grpSpPr bwMode="auto">
          <a:xfrm>
            <a:off x="6162194" y="907680"/>
            <a:ext cx="2615944" cy="2312142"/>
            <a:chOff x="3293" y="166"/>
            <a:chExt cx="2101" cy="1857"/>
          </a:xfrm>
        </p:grpSpPr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3574" y="1766"/>
              <a:ext cx="1104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pPr>
                <a:defRPr/>
              </a:pPr>
              <a:endParaRPr lang="zh-CN" altLang="en-US" sz="2400">
                <a:latin typeface="+mn-lt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069" y="166"/>
              <a:ext cx="349" cy="2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400" i="1" dirty="0">
                  <a:solidFill>
                    <a:schemeClr val="tx1"/>
                  </a:solidFill>
                  <a:latin typeface="+mn-lt"/>
                </a:rPr>
                <a:t>A</a:t>
              </a:r>
              <a:endParaRPr lang="en-US" altLang="zh-CN" sz="2400" i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293" y="1670"/>
              <a:ext cx="349" cy="2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400" i="1" dirty="0">
                  <a:solidFill>
                    <a:schemeClr val="tx1"/>
                  </a:solidFill>
                  <a:latin typeface="+mn-lt"/>
                </a:rPr>
                <a:t>B</a:t>
              </a:r>
              <a:endParaRPr lang="en-US" altLang="zh-CN" sz="2400" i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460" y="1732"/>
              <a:ext cx="348" cy="2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" panose="05000000000000000000" pitchFamily="2" charset="2"/>
                <a:buChar char="o"/>
                <a:defRPr sz="28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400" i="1" dirty="0">
                  <a:solidFill>
                    <a:schemeClr val="tx1"/>
                  </a:solidFill>
                  <a:latin typeface="+mn-lt"/>
                </a:rPr>
                <a:t>C</a:t>
              </a:r>
              <a:endParaRPr lang="en-US" altLang="zh-CN" sz="2400" i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 flipV="1">
              <a:off x="3574" y="511"/>
              <a:ext cx="693" cy="124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dirty="0">
                <a:latin typeface="+mn-lt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4271" y="511"/>
              <a:ext cx="283" cy="124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latin typeface="+mn-lt"/>
              </a:endParaRPr>
            </a:p>
          </p:txBody>
        </p:sp>
        <p:grpSp>
          <p:nvGrpSpPr>
            <p:cNvPr id="17" name="Group 11"/>
            <p:cNvGrpSpPr/>
            <p:nvPr/>
          </p:nvGrpSpPr>
          <p:grpSpPr bwMode="auto">
            <a:xfrm>
              <a:off x="4674" y="1724"/>
              <a:ext cx="720" cy="290"/>
              <a:chOff x="4699" y="2611"/>
              <a:chExt cx="942" cy="222"/>
            </a:xfrm>
          </p:grpSpPr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4699" y="2643"/>
                <a:ext cx="8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olid"/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latin typeface="+mn-lt"/>
                </a:endParaRPr>
              </a:p>
            </p:txBody>
          </p:sp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5353" y="2611"/>
                <a:ext cx="288" cy="2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5000"/>
                  <a:buFont typeface="Wingdings" panose="05000000000000000000" pitchFamily="2" charset="2"/>
                  <a:buChar char="o"/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5000"/>
                  <a:buFont typeface="Wingdings" panose="05000000000000000000" pitchFamily="2" charset="2"/>
                  <a:buChar char="o"/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5000"/>
                  <a:buFont typeface="Wingdings" panose="05000000000000000000" pitchFamily="2" charset="2"/>
                  <a:buChar char="o"/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5000"/>
                  <a:buFont typeface="Wingdings" panose="05000000000000000000" pitchFamily="2" charset="2"/>
                  <a:buChar char="o"/>
                  <a:defRPr sz="28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2400" i="1" dirty="0">
                    <a:solidFill>
                      <a:schemeClr val="tx1"/>
                    </a:solidFill>
                    <a:latin typeface="+mn-lt"/>
                  </a:rPr>
                  <a:t>D</a:t>
                </a:r>
                <a:endParaRPr lang="en-US" altLang="zh-CN" sz="2400" i="1" dirty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sp>
        <p:nvSpPr>
          <p:cNvPr id="20" name="Rectangle 2"/>
          <p:cNvSpPr>
            <a:spLocks noGrp="1" noChangeArrowheads="1"/>
          </p:cNvSpPr>
          <p:nvPr/>
        </p:nvSpPr>
        <p:spPr bwMode="auto">
          <a:xfrm>
            <a:off x="417909" y="1673508"/>
            <a:ext cx="5708257" cy="274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解：∵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DCA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 一个外角，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DCA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=100°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=45°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=100°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45°=55°(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三角形的一个外角等于与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它不相邻的两个内角的和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DCA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441683"/>
            <a:ext cx="7956884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ea typeface="黑体" panose="02010609060101010101" pitchFamily="49" charset="-122"/>
              </a:rPr>
              <a:t>如图，∠</a:t>
            </a:r>
            <a:r>
              <a:rPr lang="en-US" altLang="zh-CN" sz="2400" b="1" dirty="0"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ea typeface="黑体" panose="02010609060101010101" pitchFamily="49" charset="-122"/>
              </a:rPr>
              <a:t>的三个外角，那么∠</a:t>
            </a:r>
            <a:r>
              <a:rPr lang="en-US" altLang="zh-CN" sz="2400" b="1" dirty="0"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ea typeface="黑体" panose="02010609060101010101" pitchFamily="49" charset="-122"/>
              </a:rPr>
              <a:t>的和是多少度？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13448" y="1203598"/>
            <a:ext cx="2406356" cy="2480701"/>
            <a:chOff x="5625923" y="1236115"/>
            <a:chExt cx="2406356" cy="2480701"/>
          </a:xfrm>
        </p:grpSpPr>
        <p:grpSp>
          <p:nvGrpSpPr>
            <p:cNvPr id="15" name="组合 14"/>
            <p:cNvGrpSpPr/>
            <p:nvPr/>
          </p:nvGrpSpPr>
          <p:grpSpPr>
            <a:xfrm>
              <a:off x="5637731" y="1470745"/>
              <a:ext cx="1910179" cy="2130362"/>
              <a:chOff x="1440602" y="413873"/>
              <a:chExt cx="2107609" cy="2350549"/>
            </a:xfrm>
          </p:grpSpPr>
          <p:sp>
            <p:nvSpPr>
              <p:cNvPr id="16" name="等腰三角形 15"/>
              <p:cNvSpPr/>
              <p:nvPr/>
            </p:nvSpPr>
            <p:spPr>
              <a:xfrm>
                <a:off x="1774939" y="700868"/>
                <a:ext cx="1737653" cy="1603344"/>
              </a:xfrm>
              <a:prstGeom prst="triangle">
                <a:avLst>
                  <a:gd name="adj" fmla="val 59654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808221" y="413873"/>
                <a:ext cx="293985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A</a:t>
                </a:r>
                <a:endParaRPr lang="zh-CN" altLang="en-US" sz="2400" b="1" i="1" dirty="0">
                  <a:latin typeface="+mj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40602" y="1928549"/>
                <a:ext cx="293985" cy="50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B</a:t>
                </a:r>
                <a:endParaRPr lang="zh-CN" altLang="en-US" sz="2400" b="1" i="1" dirty="0">
                  <a:latin typeface="+mj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254226" y="2255041"/>
                <a:ext cx="293985" cy="50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C</a:t>
                </a:r>
                <a:endParaRPr lang="zh-CN" altLang="en-US" sz="2400" b="1" i="1" dirty="0">
                  <a:latin typeface="+mj-lt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V="1">
              <a:off x="7511362" y="3184010"/>
              <a:ext cx="520917" cy="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666818" y="1236115"/>
              <a:ext cx="214885" cy="496712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625923" y="3184007"/>
              <a:ext cx="314825" cy="48276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: 形状 28"/>
            <p:cNvSpPr/>
            <p:nvPr/>
          </p:nvSpPr>
          <p:spPr>
            <a:xfrm>
              <a:off x="7466755" y="3019640"/>
              <a:ext cx="205380" cy="16012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rot="13638441">
              <a:off x="6701677" y="1596794"/>
              <a:ext cx="223651" cy="186287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rot="7545602">
              <a:off x="5900536" y="3169988"/>
              <a:ext cx="236931" cy="170326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531641" y="261367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58408" y="325515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445980" y="1539873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07211" y="1823687"/>
            <a:ext cx="7693077" cy="274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解：∵∠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的三个外角，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 ∠1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=180°</a:t>
            </a:r>
            <a:r>
              <a:rPr lang="zh-CN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 ∠1+∠2+∠3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=360°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3548" y="502545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lt"/>
                <a:ea typeface="+mj-ea"/>
              </a:rPr>
              <a:t>三角形的外角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7544" y="1172265"/>
            <a:ext cx="8281710" cy="589800"/>
            <a:chOff x="279211" y="897636"/>
            <a:chExt cx="8281710" cy="589800"/>
          </a:xfrm>
        </p:grpSpPr>
        <p:grpSp>
          <p:nvGrpSpPr>
            <p:cNvPr id="26" name="组合 25"/>
            <p:cNvGrpSpPr/>
            <p:nvPr/>
          </p:nvGrpSpPr>
          <p:grpSpPr>
            <a:xfrm>
              <a:off x="279211" y="897636"/>
              <a:ext cx="8281710" cy="589800"/>
              <a:chOff x="2483768" y="2283718"/>
              <a:chExt cx="4292635" cy="35837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521500" y="2331097"/>
                <a:ext cx="425490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483768" y="2283718"/>
                <a:ext cx="4254903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51219" y="931765"/>
              <a:ext cx="82089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推论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三角形的一个外角等于与它不相邻的两个内角的和。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7544" y="1959772"/>
            <a:ext cx="8281710" cy="589800"/>
            <a:chOff x="279211" y="897636"/>
            <a:chExt cx="8281710" cy="589800"/>
          </a:xfrm>
        </p:grpSpPr>
        <p:grpSp>
          <p:nvGrpSpPr>
            <p:cNvPr id="31" name="组合 30"/>
            <p:cNvGrpSpPr/>
            <p:nvPr/>
          </p:nvGrpSpPr>
          <p:grpSpPr>
            <a:xfrm>
              <a:off x="279211" y="897636"/>
              <a:ext cx="8281710" cy="589800"/>
              <a:chOff x="2483768" y="2283718"/>
              <a:chExt cx="4292635" cy="358376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521500" y="2331097"/>
                <a:ext cx="4254903" cy="31099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483768" y="2283718"/>
                <a:ext cx="4254903" cy="3109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51219" y="931765"/>
              <a:ext cx="820891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推论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三角形的一个外角大于任何一个与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它不相邻的内角。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08104" y="2652910"/>
            <a:ext cx="2406356" cy="2480701"/>
            <a:chOff x="5625923" y="1236115"/>
            <a:chExt cx="2406356" cy="2480701"/>
          </a:xfrm>
        </p:grpSpPr>
        <p:grpSp>
          <p:nvGrpSpPr>
            <p:cNvPr id="36" name="组合 35"/>
            <p:cNvGrpSpPr/>
            <p:nvPr/>
          </p:nvGrpSpPr>
          <p:grpSpPr>
            <a:xfrm>
              <a:off x="5637731" y="1470745"/>
              <a:ext cx="1910179" cy="2130362"/>
              <a:chOff x="1440602" y="413873"/>
              <a:chExt cx="2107609" cy="235054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1774939" y="700868"/>
                <a:ext cx="1737653" cy="1603344"/>
              </a:xfrm>
              <a:prstGeom prst="triangle">
                <a:avLst>
                  <a:gd name="adj" fmla="val 59654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808221" y="413873"/>
                <a:ext cx="293985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A</a:t>
                </a:r>
                <a:endParaRPr lang="zh-CN" altLang="en-US" sz="2400" b="1" i="1" dirty="0">
                  <a:latin typeface="+mj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440602" y="1928549"/>
                <a:ext cx="293985" cy="50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B</a:t>
                </a:r>
                <a:endParaRPr lang="zh-CN" altLang="en-US" sz="2400" b="1" i="1" dirty="0">
                  <a:latin typeface="+mj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254226" y="2255041"/>
                <a:ext cx="293985" cy="50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C</a:t>
                </a:r>
                <a:endParaRPr lang="zh-CN" altLang="en-US" sz="2400" b="1" i="1" dirty="0">
                  <a:latin typeface="+mj-lt"/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 flipV="1">
              <a:off x="7511362" y="3184010"/>
              <a:ext cx="520917" cy="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666818" y="1236115"/>
              <a:ext cx="214885" cy="496712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625923" y="3184007"/>
              <a:ext cx="314825" cy="48276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: 形状 39"/>
            <p:cNvSpPr/>
            <p:nvPr/>
          </p:nvSpPr>
          <p:spPr>
            <a:xfrm>
              <a:off x="7466755" y="3019640"/>
              <a:ext cx="205380" cy="16012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 rot="13638441">
              <a:off x="6701677" y="1596794"/>
              <a:ext cx="223651" cy="186287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 rot="7545602">
              <a:off x="5900536" y="3169988"/>
              <a:ext cx="236931" cy="170326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31641" y="261367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58408" y="325515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45980" y="1539873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3848" y="2856885"/>
            <a:ext cx="4031873" cy="46166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三角形的外角和等于</a:t>
            </a:r>
            <a:r>
              <a:rPr lang="en-US" altLang="zh-CN" sz="2400" b="1" dirty="0">
                <a:solidFill>
                  <a:srgbClr val="FF0000"/>
                </a:solidFill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39552" y="771550"/>
            <a:ext cx="6373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  <a:ea typeface="+mj-ea"/>
              </a:rPr>
              <a:t>1.</a:t>
            </a:r>
            <a:r>
              <a:rPr lang="zh-CN" altLang="en-US" sz="2400" b="1" dirty="0">
                <a:latin typeface="+mj-lt"/>
                <a:ea typeface="+mj-ea"/>
              </a:rPr>
              <a:t>什么是三角形的内角？其内角和等于多少？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3083" y="1233215"/>
            <a:ext cx="6472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三角形相邻两边组成的角叫作三角形的内角，三角形内角和等于</a:t>
            </a:r>
            <a:r>
              <a:rPr lang="en-US" altLang="zh-CN" sz="2400" b="1" dirty="0">
                <a:solidFill>
                  <a:srgbClr val="FF0000"/>
                </a:solidFill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9552" y="2259293"/>
            <a:ext cx="764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  <a:ea typeface="+mj-ea"/>
              </a:rPr>
              <a:t>2.</a:t>
            </a:r>
            <a:r>
              <a:rPr lang="zh-CN" altLang="en-US" sz="2400" b="1" dirty="0">
                <a:latin typeface="+mj-lt"/>
                <a:ea typeface="+mj-ea"/>
              </a:rPr>
              <a:t>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=80°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en-US" altLang="zh-CN" sz="2400" b="1" dirty="0">
                <a:latin typeface="+mj-lt"/>
                <a:ea typeface="+mj-ea"/>
              </a:rPr>
              <a:t>=52°</a:t>
            </a:r>
            <a:r>
              <a:rPr lang="zh-CN" altLang="en-US" sz="2400" b="1" dirty="0">
                <a:latin typeface="+mj-lt"/>
                <a:ea typeface="+mj-ea"/>
              </a:rPr>
              <a:t>，则∠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lang="en-US" altLang="zh-CN" sz="2400" b="1" dirty="0">
                <a:latin typeface="+mj-lt"/>
                <a:ea typeface="+mj-ea"/>
              </a:rPr>
              <a:t>=_____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39552" y="2963696"/>
            <a:ext cx="6608960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3.</a:t>
            </a:r>
            <a:r>
              <a:rPr lang="zh-CN" altLang="en-US" sz="2400" b="1" dirty="0">
                <a:latin typeface="+mj-lt"/>
                <a:ea typeface="+mj-ea"/>
              </a:rPr>
              <a:t>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=70°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en-US" altLang="zh-CN" sz="2400" b="1" dirty="0">
                <a:latin typeface="+mj-lt"/>
                <a:ea typeface="+mj-ea"/>
              </a:rPr>
              <a:t>=60°</a:t>
            </a:r>
            <a:r>
              <a:rPr lang="zh-CN" altLang="en-US" sz="2400" b="1" dirty="0">
                <a:latin typeface="+mj-lt"/>
                <a:ea typeface="+mj-ea"/>
              </a:rPr>
              <a:t>，则∠</a:t>
            </a:r>
            <a:r>
              <a:rPr lang="en-US" altLang="zh-CN" sz="2400" b="1" i="1" dirty="0">
                <a:latin typeface="+mj-lt"/>
                <a:ea typeface="+mj-ea"/>
              </a:rPr>
              <a:t>ACB</a:t>
            </a:r>
            <a:r>
              <a:rPr lang="en-US" altLang="zh-CN" sz="2400" b="1" dirty="0">
                <a:latin typeface="+mj-lt"/>
                <a:ea typeface="+mj-ea"/>
              </a:rPr>
              <a:t>=_____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ACD</a:t>
            </a:r>
            <a:r>
              <a:rPr lang="en-US" altLang="zh-CN" sz="2400" b="1" dirty="0">
                <a:latin typeface="+mj-lt"/>
                <a:ea typeface="+mj-ea"/>
              </a:rPr>
              <a:t>=_____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152" y="3414074"/>
            <a:ext cx="2922923" cy="167163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000701" y="2224907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48°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195736" y="343837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50°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25589" y="3426918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130°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4163" y="885707"/>
            <a:ext cx="7485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在证明三角形内角和定理时，我们把△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的一边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延长得到了∠</a:t>
            </a:r>
            <a:r>
              <a:rPr lang="en-US" altLang="zh-CN" sz="2400" b="1" i="1" dirty="0">
                <a:latin typeface="+mj-lt"/>
                <a:ea typeface="+mj-ea"/>
              </a:rPr>
              <a:t>ACD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915816" y="1716704"/>
            <a:ext cx="1857024" cy="2152778"/>
            <a:chOff x="1237287" y="584489"/>
            <a:chExt cx="1857024" cy="2152778"/>
          </a:xfrm>
        </p:grpSpPr>
        <p:sp>
          <p:nvSpPr>
            <p:cNvPr id="41" name="等腰三角形 40"/>
            <p:cNvSpPr/>
            <p:nvPr/>
          </p:nvSpPr>
          <p:spPr>
            <a:xfrm>
              <a:off x="1573118" y="983917"/>
              <a:ext cx="1374201" cy="1326644"/>
            </a:xfrm>
            <a:prstGeom prst="triangle">
              <a:avLst>
                <a:gd name="adj" fmla="val 58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02303" y="58448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37287" y="22503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800326" y="2275602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37289" y="2429132"/>
            <a:ext cx="671106" cy="1015523"/>
            <a:chOff x="7850163" y="1655561"/>
            <a:chExt cx="671106" cy="1015523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7850163" y="2050833"/>
              <a:ext cx="365680" cy="62025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8227284" y="16555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41997" y="3216997"/>
            <a:ext cx="963602" cy="461665"/>
            <a:chOff x="7854871" y="2443426"/>
            <a:chExt cx="963602" cy="461665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7854871" y="2674259"/>
              <a:ext cx="793829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8524488" y="24434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33706" y="3975591"/>
            <a:ext cx="7490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思考</a:t>
            </a:r>
            <a:r>
              <a:rPr lang="zh-CN" altLang="en-US" sz="2400" b="1" dirty="0">
                <a:latin typeface="+mj-lt"/>
                <a:ea typeface="+mj-ea"/>
              </a:rPr>
              <a:t>：像∠</a:t>
            </a:r>
            <a:r>
              <a:rPr lang="en-US" altLang="zh-CN" sz="2400" b="1" i="1" dirty="0">
                <a:latin typeface="+mj-lt"/>
                <a:ea typeface="+mj-ea"/>
              </a:rPr>
              <a:t>ACD</a:t>
            </a:r>
            <a:r>
              <a:rPr lang="zh-CN" altLang="en-US" sz="2400" b="1" dirty="0">
                <a:latin typeface="+mj-lt"/>
                <a:ea typeface="+mj-ea"/>
              </a:rPr>
              <a:t>这样的角有什么特征？猜想它的性质。这节课让我们一起来探讨吧。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7334" y="123478"/>
            <a:ext cx="3682578" cy="524520"/>
            <a:chOff x="107504" y="339502"/>
            <a:chExt cx="3682578" cy="52452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7504" y="339502"/>
              <a:ext cx="3682578" cy="524520"/>
              <a:chOff x="1803191" y="1304280"/>
              <a:chExt cx="4394682" cy="524520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3238499" y="1585913"/>
                <a:ext cx="2959374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648905" y="379014"/>
              <a:ext cx="2040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三角形的外角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604565" y="1336221"/>
            <a:ext cx="4246000" cy="1379545"/>
          </a:xfrm>
          <a:prstGeom prst="rect">
            <a:avLst/>
          </a:prstGeom>
          <a:solidFill>
            <a:srgbClr val="FEF6DA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△</a:t>
            </a:r>
            <a:r>
              <a:rPr lang="en-US" altLang="zh-CN" sz="2400" b="1" i="1" dirty="0"/>
              <a:t>ABC</a:t>
            </a:r>
            <a:r>
              <a:rPr lang="zh-CN" altLang="en-US" sz="2400" b="1" dirty="0"/>
              <a:t>内角的</a:t>
            </a:r>
            <a:r>
              <a:rPr lang="zh-CN" altLang="en-US" sz="2400" b="1" dirty="0">
                <a:solidFill>
                  <a:srgbClr val="0033CC"/>
                </a:solidFill>
              </a:rPr>
              <a:t>一条边</a:t>
            </a:r>
            <a:r>
              <a:rPr lang="zh-CN" altLang="en-US" sz="2400" b="1" dirty="0"/>
              <a:t>与</a:t>
            </a:r>
            <a:r>
              <a:rPr lang="zh-CN" altLang="en-US" sz="2400" b="1" dirty="0">
                <a:solidFill>
                  <a:srgbClr val="0033CC"/>
                </a:solidFill>
              </a:rPr>
              <a:t>另一条边的反向延长线</a:t>
            </a:r>
            <a:r>
              <a:rPr lang="zh-CN" altLang="en-US" sz="2400" b="1" dirty="0"/>
              <a:t>所组成的角，叫作△</a:t>
            </a:r>
            <a:r>
              <a:rPr lang="en-US" altLang="zh-CN" sz="2400" b="1" i="1" dirty="0"/>
              <a:t>ABC</a:t>
            </a:r>
            <a:r>
              <a:rPr lang="zh-CN" altLang="en-US" sz="2400" b="1" dirty="0"/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外角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44" name="任意多边形: 形状 43"/>
          <p:cNvSpPr/>
          <p:nvPr/>
        </p:nvSpPr>
        <p:spPr>
          <a:xfrm rot="457977">
            <a:off x="7397030" y="2686730"/>
            <a:ext cx="266446" cy="15607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477540" y="23195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6" name="文本框 45"/>
          <p:cNvSpPr txBox="1"/>
          <p:nvPr/>
        </p:nvSpPr>
        <p:spPr>
          <a:xfrm>
            <a:off x="2411760" y="3507854"/>
            <a:ext cx="3744416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的一个外角。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508104" y="1173981"/>
            <a:ext cx="2236274" cy="2068871"/>
            <a:chOff x="1316891" y="458074"/>
            <a:chExt cx="2467408" cy="2282703"/>
          </a:xfrm>
        </p:grpSpPr>
        <p:sp>
          <p:nvSpPr>
            <p:cNvPr id="48" name="等腰三角形 47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349780" y="458074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93858" y="2682349"/>
            <a:ext cx="1321817" cy="461665"/>
            <a:chOff x="3549813" y="3991128"/>
            <a:chExt cx="1321817" cy="461665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不完整圆 54"/>
          <p:cNvSpPr/>
          <p:nvPr/>
        </p:nvSpPr>
        <p:spPr>
          <a:xfrm rot="10800000">
            <a:off x="7046292" y="2714893"/>
            <a:ext cx="951121" cy="951121"/>
          </a:xfrm>
          <a:prstGeom prst="pie">
            <a:avLst>
              <a:gd name="adj1" fmla="val 10845668"/>
              <a:gd name="adj2" fmla="val 1467810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不完整圆 51"/>
          <p:cNvSpPr/>
          <p:nvPr/>
        </p:nvSpPr>
        <p:spPr>
          <a:xfrm rot="15695175">
            <a:off x="7112424" y="2765754"/>
            <a:ext cx="831304" cy="831304"/>
          </a:xfrm>
          <a:prstGeom prst="pie">
            <a:avLst>
              <a:gd name="adj1" fmla="val 9877193"/>
              <a:gd name="adj2" fmla="val 1668315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9552" y="724791"/>
            <a:ext cx="5616624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问题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：如图，延长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到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CBE</a:t>
            </a:r>
            <a:r>
              <a:rPr lang="zh-CN" altLang="en-US" sz="2400" b="1" dirty="0">
                <a:latin typeface="+mj-lt"/>
                <a:ea typeface="+mj-ea"/>
              </a:rPr>
              <a:t>是不是△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的一个外角？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1138" y="2798237"/>
            <a:ext cx="5933984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DBE</a:t>
            </a:r>
            <a:r>
              <a:rPr lang="zh-CN" altLang="en-US" sz="2400" b="1" dirty="0">
                <a:latin typeface="+mj-lt"/>
                <a:ea typeface="+mj-ea"/>
              </a:rPr>
              <a:t>是不是△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的一个外角？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5576" y="1777980"/>
            <a:ext cx="3854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的一个外角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26665" y="3610345"/>
            <a:ext cx="5326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不是△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的一个外角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525608" y="1261460"/>
            <a:ext cx="2330121" cy="2298055"/>
            <a:chOff x="1316891" y="182956"/>
            <a:chExt cx="2570955" cy="2535575"/>
          </a:xfrm>
        </p:grpSpPr>
        <p:sp>
          <p:nvSpPr>
            <p:cNvPr id="60" name="等腰三角形 59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643765" y="18295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593861" y="2209150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11362" y="3019174"/>
            <a:ext cx="1321817" cy="461665"/>
            <a:chOff x="3549813" y="3991128"/>
            <a:chExt cx="1321817" cy="461665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28076" y="3181405"/>
            <a:ext cx="645790" cy="1052722"/>
            <a:chOff x="7528076" y="3181405"/>
            <a:chExt cx="645790" cy="105272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7528076" y="3181405"/>
              <a:ext cx="328137" cy="758497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7772881" y="3772462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E</a:t>
              </a:r>
              <a:endParaRPr lang="zh-CN" altLang="en-US" sz="2400" b="1" i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2" grpId="0" animBg="1"/>
      <p:bldP spid="39" grpId="0"/>
      <p:bldP spid="54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93785" y="467292"/>
            <a:ext cx="5933984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问题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：画出△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的所有外角，共有几个？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525608" y="1163590"/>
            <a:ext cx="2323734" cy="2397062"/>
            <a:chOff x="1316891" y="74971"/>
            <a:chExt cx="2563908" cy="2644815"/>
          </a:xfrm>
        </p:grpSpPr>
        <p:sp>
          <p:nvSpPr>
            <p:cNvPr id="41" name="等腰三角形 40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54088" y="74971"/>
              <a:ext cx="293985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586814" y="2210405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11362" y="3019174"/>
            <a:ext cx="1321817" cy="461665"/>
            <a:chOff x="3549813" y="3991128"/>
            <a:chExt cx="1321817" cy="461665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7521863" y="3184007"/>
            <a:ext cx="328137" cy="758497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772881" y="3772462"/>
            <a:ext cx="400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E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14005" y="1131897"/>
            <a:ext cx="3854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每一个三角形都有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个外角。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79657" y="974330"/>
            <a:ext cx="2723865" cy="2857647"/>
            <a:chOff x="5179657" y="974330"/>
            <a:chExt cx="2723865" cy="285764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179657" y="3177550"/>
              <a:ext cx="756825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553566" y="974330"/>
              <a:ext cx="328137" cy="758497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6881703" y="1106834"/>
              <a:ext cx="399876" cy="61318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5540872" y="3184007"/>
              <a:ext cx="399876" cy="61318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: 形状 6"/>
            <p:cNvSpPr/>
            <p:nvPr/>
          </p:nvSpPr>
          <p:spPr>
            <a:xfrm>
              <a:off x="7405688" y="2931790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10800000">
              <a:off x="7248485" y="3177550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 rot="14611798">
              <a:off x="6575991" y="1586474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 rot="3670365">
              <a:off x="6822420" y="1629768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rot="7545602">
              <a:off x="5832887" y="3164845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rot="18286236">
              <a:off x="5690795" y="2955488"/>
              <a:ext cx="367193" cy="235273"/>
            </a:xfrm>
            <a:custGeom>
              <a:avLst/>
              <a:gdLst>
                <a:gd name="connsiteX0" fmla="*/ 0 w 385762"/>
                <a:gd name="connsiteY0" fmla="*/ 14733 h 276671"/>
                <a:gd name="connsiteX1" fmla="*/ 261937 w 385762"/>
                <a:gd name="connsiteY1" fmla="*/ 29021 h 276671"/>
                <a:gd name="connsiteX2" fmla="*/ 385762 w 385762"/>
                <a:gd name="connsiteY2" fmla="*/ 276671 h 27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762" h="276671">
                  <a:moveTo>
                    <a:pt x="0" y="14733"/>
                  </a:moveTo>
                  <a:cubicBezTo>
                    <a:pt x="98821" y="49"/>
                    <a:pt x="197643" y="-14635"/>
                    <a:pt x="261937" y="29021"/>
                  </a:cubicBezTo>
                  <a:cubicBezTo>
                    <a:pt x="326231" y="72677"/>
                    <a:pt x="355996" y="174674"/>
                    <a:pt x="385762" y="276671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64968" y="2545275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52541" y="3370312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996822" y="325976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655036" y="254810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4</a:t>
              </a:r>
              <a:endParaRPr lang="zh-CN" altLang="en-US" sz="2400" b="1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342033" y="1539873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5</a:t>
              </a:r>
              <a:endParaRPr lang="zh-CN" altLang="en-US" sz="2400" b="1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90473" y="1499669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6</a:t>
              </a:r>
              <a:endParaRPr lang="zh-CN" altLang="en-US" sz="2400" b="1" dirty="0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14005" y="1657466"/>
            <a:ext cx="468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每一个顶点相对应的外角都有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93785" y="2378970"/>
            <a:ext cx="4501938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问题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：△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</a:t>
            </a:r>
            <a:r>
              <a:rPr lang="en-US" altLang="zh-CN" sz="2400" b="1" dirty="0">
                <a:latin typeface="+mj-lt"/>
                <a:ea typeface="+mj-ea"/>
              </a:rPr>
              <a:t>6</a:t>
            </a:r>
            <a:r>
              <a:rPr lang="zh-CN" altLang="en-US" sz="2400" b="1" dirty="0">
                <a:latin typeface="+mj-lt"/>
                <a:ea typeface="+mj-ea"/>
              </a:rPr>
              <a:t>个外角有什么关系？（位置关系和数量关系）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14119" y="3395111"/>
            <a:ext cx="4365538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是对顶角，∠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是对顶角，∠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是对顶角，∠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6" grpId="0"/>
      <p:bldP spid="49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51520" y="1954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2953" y="1940877"/>
            <a:ext cx="2644334" cy="2318024"/>
            <a:chOff x="1196146" y="1917064"/>
            <a:chExt cx="2644334" cy="2318024"/>
          </a:xfrm>
        </p:grpSpPr>
        <p:grpSp>
          <p:nvGrpSpPr>
            <p:cNvPr id="20" name="组合 19"/>
            <p:cNvGrpSpPr/>
            <p:nvPr/>
          </p:nvGrpSpPr>
          <p:grpSpPr>
            <a:xfrm>
              <a:off x="1196146" y="1917064"/>
              <a:ext cx="2644334" cy="2318024"/>
              <a:chOff x="1196146" y="1917064"/>
              <a:chExt cx="2644334" cy="23180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196146" y="1917064"/>
                <a:ext cx="2644334" cy="2318024"/>
                <a:chOff x="1874326" y="1869230"/>
                <a:chExt cx="2107771" cy="1847672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1874326" y="1869230"/>
                  <a:ext cx="2107771" cy="1847672"/>
                  <a:chOff x="1186970" y="682711"/>
                  <a:chExt cx="2325623" cy="2038641"/>
                </a:xfrm>
              </p:grpSpPr>
              <p:sp>
                <p:nvSpPr>
                  <p:cNvPr id="28" name="等腰三角形 27"/>
                  <p:cNvSpPr/>
                  <p:nvPr/>
                </p:nvSpPr>
                <p:spPr>
                  <a:xfrm>
                    <a:off x="1588622" y="1070060"/>
                    <a:ext cx="1923971" cy="1234152"/>
                  </a:xfrm>
                  <a:prstGeom prst="triangle">
                    <a:avLst>
                      <a:gd name="adj" fmla="val 38013"/>
                    </a:avLst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2156602" y="682711"/>
                    <a:ext cx="29398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+mj-lt"/>
                      </a:rPr>
                      <a:t>A</a:t>
                    </a:r>
                    <a:endParaRPr lang="zh-CN" altLang="en-US" sz="2400" b="1" i="1" dirty="0">
                      <a:latin typeface="+mj-lt"/>
                    </a:endParaRPr>
                  </a:p>
                </p:txBody>
              </p: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1186970" y="2079729"/>
                    <a:ext cx="29398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+mj-lt"/>
                      </a:rPr>
                      <a:t>B</a:t>
                    </a:r>
                    <a:endParaRPr lang="zh-CN" altLang="en-US" sz="2400" b="1" i="1" dirty="0">
                      <a:latin typeface="+mj-lt"/>
                    </a:endParaRPr>
                  </a:p>
                </p:txBody>
              </p:sp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3213900" y="2259687"/>
                    <a:ext cx="29398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+mj-lt"/>
                      </a:rPr>
                      <a:t>C</a:t>
                    </a:r>
                    <a:endParaRPr lang="zh-CN" altLang="en-US" sz="2400" b="1" i="1" dirty="0">
                      <a:latin typeface="+mj-lt"/>
                    </a:endParaRPr>
                  </a:p>
                </p:txBody>
              </p:sp>
            </p:grpSp>
            <p:cxnSp>
              <p:nvCxnSpPr>
                <p:cNvPr id="26" name="直接连接符 25"/>
                <p:cNvCxnSpPr>
                  <a:endCxn id="28" idx="1"/>
                </p:cNvCxnSpPr>
                <p:nvPr/>
              </p:nvCxnSpPr>
              <p:spPr>
                <a:xfrm flipH="1" flipV="1">
                  <a:off x="2569778" y="2779567"/>
                  <a:ext cx="1408052" cy="55927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>
                  <a:stCxn id="28" idx="5"/>
                </p:cNvCxnSpPr>
                <p:nvPr/>
              </p:nvCxnSpPr>
              <p:spPr>
                <a:xfrm flipH="1">
                  <a:off x="2254542" y="2779567"/>
                  <a:ext cx="1187108" cy="55927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文本框 22"/>
              <p:cNvSpPr txBox="1"/>
              <p:nvPr/>
            </p:nvSpPr>
            <p:spPr>
              <a:xfrm>
                <a:off x="1717247" y="2748789"/>
                <a:ext cx="3342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E</a:t>
                </a:r>
                <a:endParaRPr lang="zh-CN" altLang="en-US" sz="2400" b="1" i="1" dirty="0">
                  <a:latin typeface="+mj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117739" y="2641498"/>
                <a:ext cx="3342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+mj-lt"/>
                  </a:rPr>
                  <a:t>D</a:t>
                </a:r>
                <a:endParaRPr lang="zh-CN" altLang="en-US" sz="2400" b="1" i="1" dirty="0">
                  <a:latin typeface="+mj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2426279" y="3268523"/>
              <a:ext cx="334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F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52555" y="648564"/>
            <a:ext cx="7438890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如图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effectLst/>
                <a:latin typeface="Times New Roman" panose="02020603050405020304" pitchFamily="18" charset="0"/>
              </a:rPr>
              <a:t>BEC</a:t>
            </a:r>
            <a:r>
              <a:rPr lang="zh-CN" altLang="en-US" sz="2400" b="1" dirty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是哪个三角形的外角？</a:t>
            </a:r>
            <a:r>
              <a:rPr lang="zh-CN" altLang="en-US" sz="2400" b="1" dirty="0">
                <a:effectLst/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effectLst/>
                <a:latin typeface="Times New Roman" panose="02020603050405020304" pitchFamily="18" charset="0"/>
              </a:rPr>
              <a:t>AEC</a:t>
            </a:r>
            <a:r>
              <a:rPr lang="zh-CN" altLang="en-US" sz="2400" b="1" dirty="0">
                <a:effectLst/>
              </a:rPr>
              <a:t> </a:t>
            </a:r>
            <a:r>
              <a:rPr lang="zh-CN" altLang="en-US" sz="2400" b="1" dirty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是哪个三角形的外角？</a:t>
            </a:r>
            <a:r>
              <a:rPr lang="zh-CN" altLang="en-US" sz="2400" b="1" dirty="0">
                <a:effectLst/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effectLst/>
                <a:latin typeface="Times New Roman" panose="02020603050405020304" pitchFamily="18" charset="0"/>
              </a:rPr>
              <a:t>EFD</a:t>
            </a:r>
            <a:r>
              <a:rPr lang="zh-CN" altLang="en-US" sz="2400" b="1" dirty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是哪个三角形的外角？</a:t>
            </a:r>
            <a:r>
              <a:rPr lang="zh-CN" altLang="en-US" sz="2400" b="1" dirty="0">
                <a:effectLst/>
              </a:rPr>
              <a:t> </a:t>
            </a:r>
            <a:endParaRPr lang="zh-CN" altLang="en-US" sz="2400" b="1" dirty="0">
              <a:effectLst/>
            </a:endParaRPr>
          </a:p>
        </p:txBody>
      </p:sp>
      <p:sp>
        <p:nvSpPr>
          <p:cNvPr id="33" name="不完整圆 32"/>
          <p:cNvSpPr/>
          <p:nvPr/>
        </p:nvSpPr>
        <p:spPr>
          <a:xfrm rot="13491950">
            <a:off x="1289285" y="2824070"/>
            <a:ext cx="549511" cy="549511"/>
          </a:xfrm>
          <a:prstGeom prst="pie">
            <a:avLst>
              <a:gd name="adj1" fmla="val 9408561"/>
              <a:gd name="adj2" fmla="val 1541689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33437" y="2381309"/>
            <a:ext cx="2200062" cy="1410504"/>
            <a:chOff x="1646630" y="2357496"/>
            <a:chExt cx="2200062" cy="1410504"/>
          </a:xfrm>
        </p:grpSpPr>
        <p:sp>
          <p:nvSpPr>
            <p:cNvPr id="35" name="等腰三角形 21"/>
            <p:cNvSpPr/>
            <p:nvPr/>
          </p:nvSpPr>
          <p:spPr>
            <a:xfrm>
              <a:off x="2068438" y="2357496"/>
              <a:ext cx="1778254" cy="1406525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898904"/>
                <a:gd name="connsiteY0-2" fmla="*/ 914400 h 1406525"/>
                <a:gd name="connsiteX1-3" fmla="*/ 530352 w 1898904"/>
                <a:gd name="connsiteY1-4" fmla="*/ 0 h 1406525"/>
                <a:gd name="connsiteX2-5" fmla="*/ 1898904 w 1898904"/>
                <a:gd name="connsiteY2-6" fmla="*/ 1406525 h 1406525"/>
                <a:gd name="connsiteX3-7" fmla="*/ 0 w 1898904"/>
                <a:gd name="connsiteY3-8" fmla="*/ 914400 h 1406525"/>
                <a:gd name="connsiteX0-9" fmla="*/ 0 w 1775079"/>
                <a:gd name="connsiteY0-10" fmla="*/ 698500 h 1406525"/>
                <a:gd name="connsiteX1-11" fmla="*/ 406527 w 1775079"/>
                <a:gd name="connsiteY1-12" fmla="*/ 0 h 1406525"/>
                <a:gd name="connsiteX2-13" fmla="*/ 1775079 w 1775079"/>
                <a:gd name="connsiteY2-14" fmla="*/ 1406525 h 1406525"/>
                <a:gd name="connsiteX3-15" fmla="*/ 0 w 1775079"/>
                <a:gd name="connsiteY3-16" fmla="*/ 698500 h 1406525"/>
                <a:gd name="connsiteX0-17" fmla="*/ 0 w 1778254"/>
                <a:gd name="connsiteY0-18" fmla="*/ 685800 h 1406525"/>
                <a:gd name="connsiteX1-19" fmla="*/ 409702 w 1778254"/>
                <a:gd name="connsiteY1-20" fmla="*/ 0 h 1406525"/>
                <a:gd name="connsiteX2-21" fmla="*/ 1778254 w 1778254"/>
                <a:gd name="connsiteY2-22" fmla="*/ 1406525 h 1406525"/>
                <a:gd name="connsiteX3-23" fmla="*/ 0 w 1778254"/>
                <a:gd name="connsiteY3-24" fmla="*/ 685800 h 1406525"/>
                <a:gd name="connsiteX0-25" fmla="*/ 0 w 1787779"/>
                <a:gd name="connsiteY0-26" fmla="*/ 701675 h 1406525"/>
                <a:gd name="connsiteX1-27" fmla="*/ 419227 w 1787779"/>
                <a:gd name="connsiteY1-28" fmla="*/ 0 h 1406525"/>
                <a:gd name="connsiteX2-29" fmla="*/ 1787779 w 1787779"/>
                <a:gd name="connsiteY2-30" fmla="*/ 1406525 h 1406525"/>
                <a:gd name="connsiteX3-31" fmla="*/ 0 w 1787779"/>
                <a:gd name="connsiteY3-32" fmla="*/ 701675 h 1406525"/>
                <a:gd name="connsiteX0-33" fmla="*/ 0 w 1778254"/>
                <a:gd name="connsiteY0-34" fmla="*/ 701675 h 1406525"/>
                <a:gd name="connsiteX1-35" fmla="*/ 419227 w 1778254"/>
                <a:gd name="connsiteY1-36" fmla="*/ 0 h 1406525"/>
                <a:gd name="connsiteX2-37" fmla="*/ 1778254 w 1778254"/>
                <a:gd name="connsiteY2-38" fmla="*/ 1406525 h 1406525"/>
                <a:gd name="connsiteX3-39" fmla="*/ 0 w 1778254"/>
                <a:gd name="connsiteY3-40" fmla="*/ 701675 h 1406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78254" h="1406525">
                  <a:moveTo>
                    <a:pt x="0" y="701675"/>
                  </a:moveTo>
                  <a:lnTo>
                    <a:pt x="419227" y="0"/>
                  </a:lnTo>
                  <a:lnTo>
                    <a:pt x="1778254" y="1406525"/>
                  </a:lnTo>
                  <a:lnTo>
                    <a:pt x="0" y="701675"/>
                  </a:lnTo>
                  <a:close/>
                </a:path>
              </a:pathLst>
            </a:cu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646630" y="3066391"/>
              <a:ext cx="415596" cy="701609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不完整圆 36"/>
          <p:cNvSpPr/>
          <p:nvPr/>
        </p:nvSpPr>
        <p:spPr>
          <a:xfrm rot="6909176">
            <a:off x="1299401" y="2804954"/>
            <a:ext cx="549511" cy="549511"/>
          </a:xfrm>
          <a:prstGeom prst="pie">
            <a:avLst>
              <a:gd name="adj1" fmla="val 11142332"/>
              <a:gd name="adj2" fmla="val 16028445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不完整圆 40"/>
          <p:cNvSpPr/>
          <p:nvPr/>
        </p:nvSpPr>
        <p:spPr>
          <a:xfrm rot="2274200">
            <a:off x="1890911" y="3055084"/>
            <a:ext cx="511395" cy="511395"/>
          </a:xfrm>
          <a:prstGeom prst="pie">
            <a:avLst>
              <a:gd name="adj1" fmla="val 9846138"/>
              <a:gd name="adj2" fmla="val 1776787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141695" y="3085021"/>
            <a:ext cx="2191804" cy="705923"/>
            <a:chOff x="1646630" y="3062060"/>
            <a:chExt cx="2191804" cy="705923"/>
          </a:xfrm>
        </p:grpSpPr>
        <p:sp>
          <p:nvSpPr>
            <p:cNvPr id="43" name="等腰三角形 21"/>
            <p:cNvSpPr/>
            <p:nvPr/>
          </p:nvSpPr>
          <p:spPr>
            <a:xfrm>
              <a:off x="1646630" y="3066308"/>
              <a:ext cx="1011492" cy="701675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898904"/>
                <a:gd name="connsiteY0-2" fmla="*/ 914400 h 1406525"/>
                <a:gd name="connsiteX1-3" fmla="*/ 530352 w 1898904"/>
                <a:gd name="connsiteY1-4" fmla="*/ 0 h 1406525"/>
                <a:gd name="connsiteX2-5" fmla="*/ 1898904 w 1898904"/>
                <a:gd name="connsiteY2-6" fmla="*/ 1406525 h 1406525"/>
                <a:gd name="connsiteX3-7" fmla="*/ 0 w 1898904"/>
                <a:gd name="connsiteY3-8" fmla="*/ 914400 h 1406525"/>
                <a:gd name="connsiteX0-9" fmla="*/ 0 w 1775079"/>
                <a:gd name="connsiteY0-10" fmla="*/ 698500 h 1406525"/>
                <a:gd name="connsiteX1-11" fmla="*/ 406527 w 1775079"/>
                <a:gd name="connsiteY1-12" fmla="*/ 0 h 1406525"/>
                <a:gd name="connsiteX2-13" fmla="*/ 1775079 w 1775079"/>
                <a:gd name="connsiteY2-14" fmla="*/ 1406525 h 1406525"/>
                <a:gd name="connsiteX3-15" fmla="*/ 0 w 1775079"/>
                <a:gd name="connsiteY3-16" fmla="*/ 698500 h 1406525"/>
                <a:gd name="connsiteX0-17" fmla="*/ 0 w 1778254"/>
                <a:gd name="connsiteY0-18" fmla="*/ 685800 h 1406525"/>
                <a:gd name="connsiteX1-19" fmla="*/ 409702 w 1778254"/>
                <a:gd name="connsiteY1-20" fmla="*/ 0 h 1406525"/>
                <a:gd name="connsiteX2-21" fmla="*/ 1778254 w 1778254"/>
                <a:gd name="connsiteY2-22" fmla="*/ 1406525 h 1406525"/>
                <a:gd name="connsiteX3-23" fmla="*/ 0 w 1778254"/>
                <a:gd name="connsiteY3-24" fmla="*/ 685800 h 1406525"/>
                <a:gd name="connsiteX0-25" fmla="*/ 0 w 1787779"/>
                <a:gd name="connsiteY0-26" fmla="*/ 701675 h 1406525"/>
                <a:gd name="connsiteX1-27" fmla="*/ 419227 w 1787779"/>
                <a:gd name="connsiteY1-28" fmla="*/ 0 h 1406525"/>
                <a:gd name="connsiteX2-29" fmla="*/ 1787779 w 1787779"/>
                <a:gd name="connsiteY2-30" fmla="*/ 1406525 h 1406525"/>
                <a:gd name="connsiteX3-31" fmla="*/ 0 w 1787779"/>
                <a:gd name="connsiteY3-32" fmla="*/ 701675 h 1406525"/>
                <a:gd name="connsiteX0-33" fmla="*/ 0 w 1778254"/>
                <a:gd name="connsiteY0-34" fmla="*/ 701675 h 1406525"/>
                <a:gd name="connsiteX1-35" fmla="*/ 419227 w 1778254"/>
                <a:gd name="connsiteY1-36" fmla="*/ 0 h 1406525"/>
                <a:gd name="connsiteX2-37" fmla="*/ 1778254 w 1778254"/>
                <a:gd name="connsiteY2-38" fmla="*/ 1406525 h 1406525"/>
                <a:gd name="connsiteX3-39" fmla="*/ 0 w 1778254"/>
                <a:gd name="connsiteY3-40" fmla="*/ 701675 h 1406525"/>
                <a:gd name="connsiteX0-41" fmla="*/ 0 w 2197354"/>
                <a:gd name="connsiteY0-42" fmla="*/ 701675 h 701675"/>
                <a:gd name="connsiteX1-43" fmla="*/ 419227 w 2197354"/>
                <a:gd name="connsiteY1-44" fmla="*/ 0 h 701675"/>
                <a:gd name="connsiteX2-45" fmla="*/ 2197354 w 2197354"/>
                <a:gd name="connsiteY2-46" fmla="*/ 696913 h 701675"/>
                <a:gd name="connsiteX3-47" fmla="*/ 0 w 2197354"/>
                <a:gd name="connsiteY3-48" fmla="*/ 701675 h 701675"/>
                <a:gd name="connsiteX0-49" fmla="*/ 0 w 1011492"/>
                <a:gd name="connsiteY0-50" fmla="*/ 701675 h 701675"/>
                <a:gd name="connsiteX1-51" fmla="*/ 419227 w 1011492"/>
                <a:gd name="connsiteY1-52" fmla="*/ 0 h 701675"/>
                <a:gd name="connsiteX2-53" fmla="*/ 1011492 w 1011492"/>
                <a:gd name="connsiteY2-54" fmla="*/ 227807 h 701675"/>
                <a:gd name="connsiteX3-55" fmla="*/ 0 w 1011492"/>
                <a:gd name="connsiteY3-56" fmla="*/ 701675 h 7016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11492" h="701675">
                  <a:moveTo>
                    <a:pt x="0" y="701675"/>
                  </a:moveTo>
                  <a:lnTo>
                    <a:pt x="419227" y="0"/>
                  </a:lnTo>
                  <a:lnTo>
                    <a:pt x="1011492" y="227807"/>
                  </a:lnTo>
                  <a:lnTo>
                    <a:pt x="0" y="701675"/>
                  </a:lnTo>
                  <a:close/>
                </a:path>
              </a:pathLst>
            </a:cu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等腰三角形 21"/>
            <p:cNvSpPr/>
            <p:nvPr/>
          </p:nvSpPr>
          <p:spPr>
            <a:xfrm>
              <a:off x="2657872" y="3062060"/>
              <a:ext cx="1180562" cy="696913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1898904"/>
                <a:gd name="connsiteY0-2" fmla="*/ 914400 h 1406525"/>
                <a:gd name="connsiteX1-3" fmla="*/ 530352 w 1898904"/>
                <a:gd name="connsiteY1-4" fmla="*/ 0 h 1406525"/>
                <a:gd name="connsiteX2-5" fmla="*/ 1898904 w 1898904"/>
                <a:gd name="connsiteY2-6" fmla="*/ 1406525 h 1406525"/>
                <a:gd name="connsiteX3-7" fmla="*/ 0 w 1898904"/>
                <a:gd name="connsiteY3-8" fmla="*/ 914400 h 1406525"/>
                <a:gd name="connsiteX0-9" fmla="*/ 0 w 1775079"/>
                <a:gd name="connsiteY0-10" fmla="*/ 698500 h 1406525"/>
                <a:gd name="connsiteX1-11" fmla="*/ 406527 w 1775079"/>
                <a:gd name="connsiteY1-12" fmla="*/ 0 h 1406525"/>
                <a:gd name="connsiteX2-13" fmla="*/ 1775079 w 1775079"/>
                <a:gd name="connsiteY2-14" fmla="*/ 1406525 h 1406525"/>
                <a:gd name="connsiteX3-15" fmla="*/ 0 w 1775079"/>
                <a:gd name="connsiteY3-16" fmla="*/ 698500 h 1406525"/>
                <a:gd name="connsiteX0-17" fmla="*/ 0 w 1778254"/>
                <a:gd name="connsiteY0-18" fmla="*/ 685800 h 1406525"/>
                <a:gd name="connsiteX1-19" fmla="*/ 409702 w 1778254"/>
                <a:gd name="connsiteY1-20" fmla="*/ 0 h 1406525"/>
                <a:gd name="connsiteX2-21" fmla="*/ 1778254 w 1778254"/>
                <a:gd name="connsiteY2-22" fmla="*/ 1406525 h 1406525"/>
                <a:gd name="connsiteX3-23" fmla="*/ 0 w 1778254"/>
                <a:gd name="connsiteY3-24" fmla="*/ 685800 h 1406525"/>
                <a:gd name="connsiteX0-25" fmla="*/ 0 w 1787779"/>
                <a:gd name="connsiteY0-26" fmla="*/ 701675 h 1406525"/>
                <a:gd name="connsiteX1-27" fmla="*/ 419227 w 1787779"/>
                <a:gd name="connsiteY1-28" fmla="*/ 0 h 1406525"/>
                <a:gd name="connsiteX2-29" fmla="*/ 1787779 w 1787779"/>
                <a:gd name="connsiteY2-30" fmla="*/ 1406525 h 1406525"/>
                <a:gd name="connsiteX3-31" fmla="*/ 0 w 1787779"/>
                <a:gd name="connsiteY3-32" fmla="*/ 701675 h 1406525"/>
                <a:gd name="connsiteX0-33" fmla="*/ 0 w 1778254"/>
                <a:gd name="connsiteY0-34" fmla="*/ 701675 h 1406525"/>
                <a:gd name="connsiteX1-35" fmla="*/ 419227 w 1778254"/>
                <a:gd name="connsiteY1-36" fmla="*/ 0 h 1406525"/>
                <a:gd name="connsiteX2-37" fmla="*/ 1778254 w 1778254"/>
                <a:gd name="connsiteY2-38" fmla="*/ 1406525 h 1406525"/>
                <a:gd name="connsiteX3-39" fmla="*/ 0 w 1778254"/>
                <a:gd name="connsiteY3-40" fmla="*/ 701675 h 1406525"/>
                <a:gd name="connsiteX0-41" fmla="*/ 0 w 2197354"/>
                <a:gd name="connsiteY0-42" fmla="*/ 701675 h 701675"/>
                <a:gd name="connsiteX1-43" fmla="*/ 419227 w 2197354"/>
                <a:gd name="connsiteY1-44" fmla="*/ 0 h 701675"/>
                <a:gd name="connsiteX2-45" fmla="*/ 2197354 w 2197354"/>
                <a:gd name="connsiteY2-46" fmla="*/ 696913 h 701675"/>
                <a:gd name="connsiteX3-47" fmla="*/ 0 w 2197354"/>
                <a:gd name="connsiteY3-48" fmla="*/ 701675 h 701675"/>
                <a:gd name="connsiteX0-49" fmla="*/ 0 w 1011492"/>
                <a:gd name="connsiteY0-50" fmla="*/ 701675 h 701675"/>
                <a:gd name="connsiteX1-51" fmla="*/ 419227 w 1011492"/>
                <a:gd name="connsiteY1-52" fmla="*/ 0 h 701675"/>
                <a:gd name="connsiteX2-53" fmla="*/ 1011492 w 1011492"/>
                <a:gd name="connsiteY2-54" fmla="*/ 227807 h 701675"/>
                <a:gd name="connsiteX3-55" fmla="*/ 0 w 1011492"/>
                <a:gd name="connsiteY3-56" fmla="*/ 701675 h 701675"/>
                <a:gd name="connsiteX0-57" fmla="*/ 0 w 1378205"/>
                <a:gd name="connsiteY0-58" fmla="*/ 644525 h 644525"/>
                <a:gd name="connsiteX1-59" fmla="*/ 785940 w 1378205"/>
                <a:gd name="connsiteY1-60" fmla="*/ 0 h 644525"/>
                <a:gd name="connsiteX2-61" fmla="*/ 1378205 w 1378205"/>
                <a:gd name="connsiteY2-62" fmla="*/ 227807 h 644525"/>
                <a:gd name="connsiteX3-63" fmla="*/ 0 w 1378205"/>
                <a:gd name="connsiteY3-64" fmla="*/ 644525 h 644525"/>
                <a:gd name="connsiteX0-65" fmla="*/ 0 w 1378205"/>
                <a:gd name="connsiteY0-66" fmla="*/ 416718 h 416718"/>
                <a:gd name="connsiteX1-67" fmla="*/ 488283 w 1378205"/>
                <a:gd name="connsiteY1-68" fmla="*/ 184149 h 416718"/>
                <a:gd name="connsiteX2-69" fmla="*/ 1378205 w 1378205"/>
                <a:gd name="connsiteY2-70" fmla="*/ 0 h 416718"/>
                <a:gd name="connsiteX3-71" fmla="*/ 0 w 1378205"/>
                <a:gd name="connsiteY3-72" fmla="*/ 416718 h 416718"/>
                <a:gd name="connsiteX0-73" fmla="*/ 0 w 1180562"/>
                <a:gd name="connsiteY0-74" fmla="*/ 232569 h 692151"/>
                <a:gd name="connsiteX1-75" fmla="*/ 488283 w 1180562"/>
                <a:gd name="connsiteY1-76" fmla="*/ 0 h 692151"/>
                <a:gd name="connsiteX2-77" fmla="*/ 1180562 w 1180562"/>
                <a:gd name="connsiteY2-78" fmla="*/ 692151 h 692151"/>
                <a:gd name="connsiteX3-79" fmla="*/ 0 w 1180562"/>
                <a:gd name="connsiteY3-80" fmla="*/ 232569 h 692151"/>
                <a:gd name="connsiteX0-81" fmla="*/ 0 w 1180562"/>
                <a:gd name="connsiteY0-82" fmla="*/ 237331 h 696913"/>
                <a:gd name="connsiteX1-83" fmla="*/ 504951 w 1180562"/>
                <a:gd name="connsiteY1-84" fmla="*/ 0 h 696913"/>
                <a:gd name="connsiteX2-85" fmla="*/ 1180562 w 1180562"/>
                <a:gd name="connsiteY2-86" fmla="*/ 696913 h 696913"/>
                <a:gd name="connsiteX3-87" fmla="*/ 0 w 1180562"/>
                <a:gd name="connsiteY3-88" fmla="*/ 237331 h 6969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80562" h="696913">
                  <a:moveTo>
                    <a:pt x="0" y="237331"/>
                  </a:moveTo>
                  <a:lnTo>
                    <a:pt x="504951" y="0"/>
                  </a:lnTo>
                  <a:lnTo>
                    <a:pt x="1180562" y="696913"/>
                  </a:lnTo>
                  <a:lnTo>
                    <a:pt x="0" y="237331"/>
                  </a:lnTo>
                  <a:close/>
                </a:path>
              </a:pathLst>
            </a:cu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166434" y="2364431"/>
            <a:ext cx="466210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BEC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AEC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的外角；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AEC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BEC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BE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的外角；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EFD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DCF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的外角。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6650" y="2394585"/>
            <a:ext cx="2197100" cy="1414780"/>
            <a:chOff x="1790" y="3750"/>
            <a:chExt cx="3460" cy="2228"/>
          </a:xfrm>
        </p:grpSpPr>
        <p:grpSp>
          <p:nvGrpSpPr>
            <p:cNvPr id="4" name="组合 3"/>
            <p:cNvGrpSpPr/>
            <p:nvPr/>
          </p:nvGrpSpPr>
          <p:grpSpPr>
            <a:xfrm>
              <a:off x="1790" y="3750"/>
              <a:ext cx="3460" cy="2207"/>
              <a:chOff x="1640280" y="2352281"/>
              <a:chExt cx="2197354" cy="1401415"/>
            </a:xfrm>
          </p:grpSpPr>
          <p:sp>
            <p:nvSpPr>
              <p:cNvPr id="5" name="等腰三角形 21"/>
              <p:cNvSpPr/>
              <p:nvPr/>
            </p:nvSpPr>
            <p:spPr>
              <a:xfrm>
                <a:off x="1640280" y="3052021"/>
                <a:ext cx="2197354" cy="701675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-1" fmla="*/ 0 w 1898904"/>
                  <a:gd name="connsiteY0-2" fmla="*/ 914400 h 1406525"/>
                  <a:gd name="connsiteX1-3" fmla="*/ 530352 w 1898904"/>
                  <a:gd name="connsiteY1-4" fmla="*/ 0 h 1406525"/>
                  <a:gd name="connsiteX2-5" fmla="*/ 1898904 w 1898904"/>
                  <a:gd name="connsiteY2-6" fmla="*/ 1406525 h 1406525"/>
                  <a:gd name="connsiteX3-7" fmla="*/ 0 w 1898904"/>
                  <a:gd name="connsiteY3-8" fmla="*/ 914400 h 1406525"/>
                  <a:gd name="connsiteX0-9" fmla="*/ 0 w 1775079"/>
                  <a:gd name="connsiteY0-10" fmla="*/ 698500 h 1406525"/>
                  <a:gd name="connsiteX1-11" fmla="*/ 406527 w 1775079"/>
                  <a:gd name="connsiteY1-12" fmla="*/ 0 h 1406525"/>
                  <a:gd name="connsiteX2-13" fmla="*/ 1775079 w 1775079"/>
                  <a:gd name="connsiteY2-14" fmla="*/ 1406525 h 1406525"/>
                  <a:gd name="connsiteX3-15" fmla="*/ 0 w 1775079"/>
                  <a:gd name="connsiteY3-16" fmla="*/ 698500 h 1406525"/>
                  <a:gd name="connsiteX0-17" fmla="*/ 0 w 1778254"/>
                  <a:gd name="connsiteY0-18" fmla="*/ 685800 h 1406525"/>
                  <a:gd name="connsiteX1-19" fmla="*/ 409702 w 1778254"/>
                  <a:gd name="connsiteY1-20" fmla="*/ 0 h 1406525"/>
                  <a:gd name="connsiteX2-21" fmla="*/ 1778254 w 1778254"/>
                  <a:gd name="connsiteY2-22" fmla="*/ 1406525 h 1406525"/>
                  <a:gd name="connsiteX3-23" fmla="*/ 0 w 1778254"/>
                  <a:gd name="connsiteY3-24" fmla="*/ 685800 h 1406525"/>
                  <a:gd name="connsiteX0-25" fmla="*/ 0 w 1787779"/>
                  <a:gd name="connsiteY0-26" fmla="*/ 701675 h 1406525"/>
                  <a:gd name="connsiteX1-27" fmla="*/ 419227 w 1787779"/>
                  <a:gd name="connsiteY1-28" fmla="*/ 0 h 1406525"/>
                  <a:gd name="connsiteX2-29" fmla="*/ 1787779 w 1787779"/>
                  <a:gd name="connsiteY2-30" fmla="*/ 1406525 h 1406525"/>
                  <a:gd name="connsiteX3-31" fmla="*/ 0 w 1787779"/>
                  <a:gd name="connsiteY3-32" fmla="*/ 701675 h 1406525"/>
                  <a:gd name="connsiteX0-33" fmla="*/ 0 w 1778254"/>
                  <a:gd name="connsiteY0-34" fmla="*/ 701675 h 1406525"/>
                  <a:gd name="connsiteX1-35" fmla="*/ 419227 w 1778254"/>
                  <a:gd name="connsiteY1-36" fmla="*/ 0 h 1406525"/>
                  <a:gd name="connsiteX2-37" fmla="*/ 1778254 w 1778254"/>
                  <a:gd name="connsiteY2-38" fmla="*/ 1406525 h 1406525"/>
                  <a:gd name="connsiteX3-39" fmla="*/ 0 w 1778254"/>
                  <a:gd name="connsiteY3-40" fmla="*/ 701675 h 1406525"/>
                  <a:gd name="connsiteX0-41" fmla="*/ 0 w 2197354"/>
                  <a:gd name="connsiteY0-42" fmla="*/ 701675 h 701675"/>
                  <a:gd name="connsiteX1-43" fmla="*/ 419227 w 2197354"/>
                  <a:gd name="connsiteY1-44" fmla="*/ 0 h 701675"/>
                  <a:gd name="connsiteX2-45" fmla="*/ 2197354 w 2197354"/>
                  <a:gd name="connsiteY2-46" fmla="*/ 696913 h 701675"/>
                  <a:gd name="connsiteX3-47" fmla="*/ 0 w 2197354"/>
                  <a:gd name="connsiteY3-48" fmla="*/ 701675 h 701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197354" h="701675">
                    <a:moveTo>
                      <a:pt x="0" y="701675"/>
                    </a:moveTo>
                    <a:lnTo>
                      <a:pt x="419227" y="0"/>
                    </a:lnTo>
                    <a:lnTo>
                      <a:pt x="2197354" y="696913"/>
                    </a:lnTo>
                    <a:lnTo>
                      <a:pt x="0" y="701675"/>
                    </a:lnTo>
                    <a:close/>
                  </a:path>
                </a:pathLst>
              </a:cu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V="1">
                <a:off x="2050185" y="2352281"/>
                <a:ext cx="432373" cy="715832"/>
              </a:xfrm>
              <a:prstGeom prst="line">
                <a:avLst/>
              </a:prstGeom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 flipV="1">
              <a:off x="1790" y="5210"/>
              <a:ext cx="1598" cy="769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7" grpId="0" animBg="1"/>
      <p:bldP spid="37" grpId="1" animBg="1"/>
      <p:bldP spid="37" grpId="2" animBg="1"/>
      <p:bldP spid="41" grpId="0" animBg="1"/>
      <p:bldP spid="4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2788" y="987948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1300" y="1550670"/>
            <a:ext cx="548640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如图，∠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与△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的内</a:t>
            </a:r>
            <a:r>
              <a:rPr lang="zh-CN" altLang="en-US" sz="2400" b="1" dirty="0">
                <a:latin typeface="+mj-lt"/>
                <a:ea typeface="+mj-ea"/>
              </a:rPr>
              <a:t>角有什么关系？请证明你的结论，并与同伴进行交流。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1" name="任意多边形: 形状 30"/>
          <p:cNvSpPr/>
          <p:nvPr/>
        </p:nvSpPr>
        <p:spPr>
          <a:xfrm rot="457977">
            <a:off x="7613054" y="2356307"/>
            <a:ext cx="266446" cy="15607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93564" y="2004513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grpSp>
        <p:nvGrpSpPr>
          <p:cNvPr id="36" name="组合 35"/>
          <p:cNvGrpSpPr/>
          <p:nvPr/>
        </p:nvGrpSpPr>
        <p:grpSpPr>
          <a:xfrm>
            <a:off x="5724128" y="620953"/>
            <a:ext cx="2236274" cy="2291476"/>
            <a:chOff x="1316891" y="212461"/>
            <a:chExt cx="2467408" cy="2528316"/>
          </a:xfrm>
        </p:grpSpPr>
        <p:sp>
          <p:nvSpPr>
            <p:cNvPr id="37" name="等腰三角形 36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42504" y="2124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09882" y="2351926"/>
            <a:ext cx="1321817" cy="461665"/>
            <a:chOff x="3549813" y="3991128"/>
            <a:chExt cx="1321817" cy="461665"/>
          </a:xfrm>
        </p:grpSpPr>
        <p:cxnSp>
          <p:nvCxnSpPr>
            <p:cNvPr id="42" name="直接连接符 41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334" y="123478"/>
            <a:ext cx="5172214" cy="524520"/>
            <a:chOff x="107504" y="339502"/>
            <a:chExt cx="5172214" cy="5245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07504" y="339502"/>
              <a:ext cx="5172214" cy="524520"/>
              <a:chOff x="1803191" y="1304280"/>
              <a:chExt cx="6172371" cy="52452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3238498" y="1585913"/>
                <a:ext cx="4737064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0" name="平行四边形 4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642400" y="382984"/>
              <a:ext cx="35878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三角形内角和定理的推论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206316" y="212590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52" name="任意多边形: 形状 51"/>
          <p:cNvSpPr/>
          <p:nvPr/>
        </p:nvSpPr>
        <p:spPr>
          <a:xfrm rot="9228677">
            <a:off x="6970246" y="1187044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 rot="1691569">
            <a:off x="6239629" y="2330606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/>
          <p:cNvSpPr/>
          <p:nvPr/>
        </p:nvSpPr>
        <p:spPr>
          <a:xfrm rot="15716625">
            <a:off x="7466336" y="2332848"/>
            <a:ext cx="200230" cy="133796"/>
          </a:xfrm>
          <a:custGeom>
            <a:avLst/>
            <a:gdLst>
              <a:gd name="connsiteX0" fmla="*/ 0 w 526257"/>
              <a:gd name="connsiteY0" fmla="*/ 704 h 367416"/>
              <a:gd name="connsiteX1" fmla="*/ 330994 w 526257"/>
              <a:gd name="connsiteY1" fmla="*/ 57854 h 367416"/>
              <a:gd name="connsiteX2" fmla="*/ 526257 w 526257"/>
              <a:gd name="connsiteY2" fmla="*/ 367416 h 36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257" h="367416">
                <a:moveTo>
                  <a:pt x="0" y="704"/>
                </a:moveTo>
                <a:cubicBezTo>
                  <a:pt x="121642" y="-1281"/>
                  <a:pt x="243284" y="-3265"/>
                  <a:pt x="330994" y="57854"/>
                </a:cubicBezTo>
                <a:cubicBezTo>
                  <a:pt x="418704" y="118973"/>
                  <a:pt x="472480" y="243194"/>
                  <a:pt x="526257" y="367416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362026" y="210087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56" name="文本框 55"/>
          <p:cNvSpPr txBox="1"/>
          <p:nvPr/>
        </p:nvSpPr>
        <p:spPr>
          <a:xfrm>
            <a:off x="6889510" y="125394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57" name="文本框 56"/>
          <p:cNvSpPr txBox="1"/>
          <p:nvPr/>
        </p:nvSpPr>
        <p:spPr>
          <a:xfrm>
            <a:off x="373065" y="2736194"/>
            <a:ext cx="4745031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思考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：∠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与∠</a:t>
            </a:r>
            <a:r>
              <a:rPr lang="en-US" altLang="zh-CN" sz="2400" b="1" dirty="0">
                <a:latin typeface="+mj-lt"/>
                <a:ea typeface="+mj-ea"/>
              </a:rPr>
              <a:t>4</a:t>
            </a:r>
            <a:r>
              <a:rPr lang="zh-CN" altLang="en-US" sz="2400" b="1" dirty="0">
                <a:latin typeface="+mj-lt"/>
                <a:ea typeface="+mj-ea"/>
              </a:rPr>
              <a:t>有什么关系？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620072" y="3235282"/>
            <a:ext cx="3226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与∠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互补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3064" y="3717688"/>
            <a:ext cx="4991024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思考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：∠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与∠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、∠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有什么关系？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21496" y="1651373"/>
            <a:ext cx="1037729" cy="757466"/>
            <a:chOff x="7921496" y="1651373"/>
            <a:chExt cx="1037729" cy="757466"/>
          </a:xfrm>
        </p:grpSpPr>
        <p:sp>
          <p:nvSpPr>
            <p:cNvPr id="20" name="椭圆 19"/>
            <p:cNvSpPr/>
            <p:nvPr/>
          </p:nvSpPr>
          <p:spPr>
            <a:xfrm>
              <a:off x="7943581" y="1651373"/>
              <a:ext cx="1015644" cy="41391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33CC"/>
                  </a:solidFill>
                </a:rPr>
                <a:t>外角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 flipH="1">
              <a:off x="7921496" y="2043538"/>
              <a:ext cx="292424" cy="365301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6670038" y="2450766"/>
            <a:ext cx="1411110" cy="1058496"/>
            <a:chOff x="6670038" y="2450766"/>
            <a:chExt cx="1411110" cy="1058496"/>
          </a:xfrm>
        </p:grpSpPr>
        <p:sp>
          <p:nvSpPr>
            <p:cNvPr id="64" name="椭圆 63"/>
            <p:cNvSpPr/>
            <p:nvPr/>
          </p:nvSpPr>
          <p:spPr>
            <a:xfrm>
              <a:off x="6670038" y="2895372"/>
              <a:ext cx="1411110" cy="61389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33CC"/>
                  </a:solidFill>
                </a:rPr>
                <a:t>相邻的内角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cxnSp>
          <p:nvCxnSpPr>
            <p:cNvPr id="69" name="直接箭头连接符 68"/>
            <p:cNvCxnSpPr>
              <a:stCxn id="64" idx="0"/>
            </p:cNvCxnSpPr>
            <p:nvPr/>
          </p:nvCxnSpPr>
          <p:spPr>
            <a:xfrm flipV="1">
              <a:off x="7375593" y="2450766"/>
              <a:ext cx="228275" cy="444606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118096" y="918034"/>
            <a:ext cx="1969644" cy="1516311"/>
            <a:chOff x="5118096" y="918034"/>
            <a:chExt cx="1969644" cy="1516311"/>
          </a:xfrm>
        </p:grpSpPr>
        <p:sp>
          <p:nvSpPr>
            <p:cNvPr id="65" name="椭圆 64"/>
            <p:cNvSpPr/>
            <p:nvPr/>
          </p:nvSpPr>
          <p:spPr>
            <a:xfrm>
              <a:off x="5118096" y="918034"/>
              <a:ext cx="1411110" cy="61389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33CC"/>
                  </a:solidFill>
                </a:rPr>
                <a:t>不相邻的内角</a:t>
              </a:r>
              <a:endParaRPr lang="zh-CN" altLang="en-US" sz="2000" b="1" dirty="0">
                <a:solidFill>
                  <a:srgbClr val="0033CC"/>
                </a:solidFill>
              </a:endParaRPr>
            </a:p>
          </p:txBody>
        </p:sp>
        <p:cxnSp>
          <p:nvCxnSpPr>
            <p:cNvPr id="72" name="直接箭头连接符 71"/>
            <p:cNvCxnSpPr>
              <a:stCxn id="65" idx="6"/>
            </p:cNvCxnSpPr>
            <p:nvPr/>
          </p:nvCxnSpPr>
          <p:spPr>
            <a:xfrm flipV="1">
              <a:off x="6529206" y="1218781"/>
              <a:ext cx="558534" cy="619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>
              <a:stCxn id="65" idx="4"/>
            </p:cNvCxnSpPr>
            <p:nvPr/>
          </p:nvCxnSpPr>
          <p:spPr>
            <a:xfrm>
              <a:off x="5823651" y="1531924"/>
              <a:ext cx="510767" cy="902421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1566657" y="4342998"/>
            <a:ext cx="3247381" cy="46166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</a:rPr>
              <a:t>猜测：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latin typeface="+mj-lt"/>
              </a:rPr>
              <a:t>。</a:t>
            </a:r>
            <a:endParaRPr lang="zh-CN" altLang="en-US" sz="2400" b="1" dirty="0">
              <a:latin typeface="+mj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889905" y="3908998"/>
            <a:ext cx="2175167" cy="1155019"/>
            <a:chOff x="5013239" y="277583"/>
            <a:chExt cx="2175167" cy="1155019"/>
          </a:xfrm>
        </p:grpSpPr>
        <p:sp>
          <p:nvSpPr>
            <p:cNvPr id="80" name="思想气泡: 云 79"/>
            <p:cNvSpPr/>
            <p:nvPr/>
          </p:nvSpPr>
          <p:spPr>
            <a:xfrm>
              <a:off x="5013239" y="277583"/>
              <a:ext cx="2175167" cy="1155019"/>
            </a:xfrm>
            <a:prstGeom prst="cloudCallout">
              <a:avLst>
                <a:gd name="adj1" fmla="val -91570"/>
                <a:gd name="adj2" fmla="val 1746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292080" y="440958"/>
              <a:ext cx="18534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你能证明这个猜测吗？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  <p:bldP spid="60" grpId="0"/>
      <p:bldP spid="78" grpId="0" bldLvl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2567</Words>
  <Application>WPS 演示</Application>
  <PresentationFormat>全屏显示(16:9)</PresentationFormat>
  <Paragraphs>438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98903672B2C74092B36F12E2C7776F5D_12</vt:lpwstr>
  </property>
</Properties>
</file>