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301" r:id="rId5"/>
    <p:sldId id="302" r:id="rId6"/>
    <p:sldId id="315" r:id="rId7"/>
    <p:sldId id="311" r:id="rId8"/>
    <p:sldId id="306" r:id="rId9"/>
    <p:sldId id="330" r:id="rId10"/>
    <p:sldId id="334" r:id="rId11"/>
    <p:sldId id="335" r:id="rId12"/>
    <p:sldId id="347" r:id="rId13"/>
    <p:sldId id="336" r:id="rId14"/>
    <p:sldId id="346" r:id="rId15"/>
    <p:sldId id="348" r:id="rId16"/>
    <p:sldId id="308" r:id="rId17"/>
    <p:sldId id="309" r:id="rId18"/>
    <p:sldId id="326" r:id="rId19"/>
    <p:sldId id="327" r:id="rId20"/>
    <p:sldId id="307" r:id="rId21"/>
    <p:sldId id="303" r:id="rId2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F6FD"/>
    <a:srgbClr val="0033CC"/>
    <a:srgbClr val="0066FF"/>
    <a:srgbClr val="FDEEF4"/>
    <a:srgbClr val="FDEFE3"/>
    <a:srgbClr val="E7F9F4"/>
    <a:srgbClr val="EDF6F9"/>
    <a:srgbClr val="FAC090"/>
    <a:srgbClr val="FEF4EC"/>
    <a:srgbClr val="BCDF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p:restoredTop sz="96314" autoAdjust="0"/>
  </p:normalViewPr>
  <p:slideViewPr>
    <p:cSldViewPr>
      <p:cViewPr varScale="1">
        <p:scale>
          <a:sx n="150" d="100"/>
          <a:sy n="150" d="100"/>
        </p:scale>
        <p:origin x="474" y="120"/>
      </p:cViewPr>
      <p:guideLst>
        <p:guide orient="horz" pos="1655"/>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A6932C-E8B6-44D0-A35E-BAED5439DF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5F7FE-2425-41AE-92C3-64087D4219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5F7FE-2425-41AE-92C3-64087D4219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5F7FE-2425-41AE-92C3-64087D4219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等腰三角形 6"/>
          <p:cNvSpPr/>
          <p:nvPr userDrawn="1"/>
        </p:nvSpPr>
        <p:spPr>
          <a:xfrm rot="5400000">
            <a:off x="-169752" y="169753"/>
            <a:ext cx="4227936" cy="3888432"/>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userDrawn="1"/>
        </p:nvSpPr>
        <p:spPr>
          <a:xfrm rot="18900000">
            <a:off x="1675926" y="618677"/>
            <a:ext cx="443459" cy="4434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rot="18900000">
            <a:off x="1218202" y="1969952"/>
            <a:ext cx="288032"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userDrawn="1"/>
        </p:nvSpPr>
        <p:spPr>
          <a:xfrm rot="18900000">
            <a:off x="526632" y="1152871"/>
            <a:ext cx="450432" cy="4504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en-US" altLang="zh-CN" dirty="0">
              <a:cs typeface="+mn-ea"/>
              <a:sym typeface="+mn-lt"/>
            </a:endParaRPr>
          </a:p>
          <a:p>
            <a:pPr algn="ctr"/>
            <a:endParaRPr lang="zh-CN" altLang="en-US" dirty="0">
              <a:cs typeface="+mn-ea"/>
              <a:sym typeface="+mn-lt"/>
            </a:endParaRPr>
          </a:p>
        </p:txBody>
      </p:sp>
      <p:sp>
        <p:nvSpPr>
          <p:cNvPr id="11" name="矩形 10"/>
          <p:cNvSpPr/>
          <p:nvPr userDrawn="1"/>
        </p:nvSpPr>
        <p:spPr>
          <a:xfrm rot="18900000">
            <a:off x="566624" y="1447533"/>
            <a:ext cx="397532" cy="397532"/>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userDrawn="1"/>
        </p:nvSpPr>
        <p:spPr>
          <a:xfrm rot="18900000">
            <a:off x="3067483" y="470465"/>
            <a:ext cx="288032"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userDrawn="1"/>
        </p:nvSpPr>
        <p:spPr>
          <a:xfrm rot="18900000">
            <a:off x="3198605" y="1933205"/>
            <a:ext cx="544052" cy="544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userDrawn="1"/>
        </p:nvSpPr>
        <p:spPr>
          <a:xfrm rot="18900000">
            <a:off x="2826103" y="1368225"/>
            <a:ext cx="272026" cy="272026"/>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userDrawn="1"/>
        </p:nvSpPr>
        <p:spPr>
          <a:xfrm rot="18900000">
            <a:off x="3210016" y="2373976"/>
            <a:ext cx="272026" cy="272026"/>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userDrawn="1"/>
        </p:nvSpPr>
        <p:spPr>
          <a:xfrm rot="18900000">
            <a:off x="1998752" y="1636898"/>
            <a:ext cx="470822" cy="470822"/>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userDrawn="1"/>
        </p:nvGrpSpPr>
        <p:grpSpPr>
          <a:xfrm>
            <a:off x="478188" y="2491941"/>
            <a:ext cx="1604068" cy="1825962"/>
            <a:chOff x="478188" y="2491941"/>
            <a:chExt cx="1604068" cy="1825962"/>
          </a:xfrm>
        </p:grpSpPr>
        <p:sp>
          <p:nvSpPr>
            <p:cNvPr id="18" name="矩形 17"/>
            <p:cNvSpPr/>
            <p:nvPr/>
          </p:nvSpPr>
          <p:spPr>
            <a:xfrm rot="18900000">
              <a:off x="478188" y="2741565"/>
              <a:ext cx="732139" cy="7321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18900000">
              <a:off x="1444626" y="3204415"/>
              <a:ext cx="606878" cy="606878"/>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18900000">
              <a:off x="1241886" y="3051907"/>
              <a:ext cx="377718" cy="3777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rot="18900000">
              <a:off x="1210483" y="3663338"/>
              <a:ext cx="654565" cy="6545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18900000">
              <a:off x="956846" y="3117753"/>
              <a:ext cx="654565" cy="6545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rot="18900000">
              <a:off x="1240646" y="2491941"/>
              <a:ext cx="841610" cy="8416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userDrawn="1"/>
        </p:nvGrpSpPr>
        <p:grpSpPr>
          <a:xfrm>
            <a:off x="8010071" y="4323214"/>
            <a:ext cx="845241" cy="620356"/>
            <a:chOff x="7789817" y="4257180"/>
            <a:chExt cx="845241" cy="620356"/>
          </a:xfrm>
        </p:grpSpPr>
        <p:grpSp>
          <p:nvGrpSpPr>
            <p:cNvPr id="25" name="组合 24"/>
            <p:cNvGrpSpPr/>
            <p:nvPr/>
          </p:nvGrpSpPr>
          <p:grpSpPr>
            <a:xfrm>
              <a:off x="8306276" y="4330865"/>
              <a:ext cx="328782" cy="303293"/>
              <a:chOff x="8349677" y="4284250"/>
              <a:chExt cx="600042" cy="553523"/>
            </a:xfrm>
          </p:grpSpPr>
          <p:sp>
            <p:nvSpPr>
              <p:cNvPr id="29" name="矩形 28"/>
              <p:cNvSpPr/>
              <p:nvPr/>
            </p:nvSpPr>
            <p:spPr>
              <a:xfrm rot="18900000">
                <a:off x="8349677" y="4284250"/>
                <a:ext cx="272026" cy="272026"/>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rot="18900000">
                <a:off x="8724654" y="4612708"/>
                <a:ext cx="225065" cy="2250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矩形 25"/>
            <p:cNvSpPr/>
            <p:nvPr/>
          </p:nvSpPr>
          <p:spPr>
            <a:xfrm rot="8100000">
              <a:off x="7789817" y="4339105"/>
              <a:ext cx="264135" cy="2641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rot="8100000">
              <a:off x="8102733" y="4745468"/>
              <a:ext cx="132068" cy="13206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8100000">
              <a:off x="7916345" y="4257180"/>
              <a:ext cx="132068" cy="132068"/>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userDrawn="1"/>
        </p:nvGrpSpPr>
        <p:grpSpPr>
          <a:xfrm>
            <a:off x="3346029" y="-367929"/>
            <a:ext cx="1237092" cy="1436232"/>
            <a:chOff x="3288977" y="-263355"/>
            <a:chExt cx="1237092" cy="1436232"/>
          </a:xfrm>
        </p:grpSpPr>
        <p:cxnSp>
          <p:nvCxnSpPr>
            <p:cNvPr id="32" name="直接连接符 31"/>
            <p:cNvCxnSpPr/>
            <p:nvPr/>
          </p:nvCxnSpPr>
          <p:spPr>
            <a:xfrm flipV="1">
              <a:off x="3685663" y="-263355"/>
              <a:ext cx="840406" cy="840406"/>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288977" y="332471"/>
              <a:ext cx="840406" cy="8404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userDrawn="1"/>
        </p:nvCxnSpPr>
        <p:spPr>
          <a:xfrm flipV="1">
            <a:off x="401078" y="4725733"/>
            <a:ext cx="840406" cy="840406"/>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sp>
        <p:nvSpPr>
          <p:cNvPr id="35" name="矩形 34"/>
          <p:cNvSpPr/>
          <p:nvPr userDrawn="1"/>
        </p:nvSpPr>
        <p:spPr>
          <a:xfrm rot="18900000">
            <a:off x="1044499" y="3248316"/>
            <a:ext cx="393968" cy="39396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grpSp>
        <p:nvGrpSpPr>
          <p:cNvPr id="6" name="组合 5"/>
          <p:cNvGrpSpPr/>
          <p:nvPr userDrawn="1"/>
        </p:nvGrpSpPr>
        <p:grpSpPr>
          <a:xfrm rot="2181050">
            <a:off x="201564" y="224263"/>
            <a:ext cx="497939" cy="480855"/>
            <a:chOff x="1935287" y="2046176"/>
            <a:chExt cx="836513" cy="807813"/>
          </a:xfrm>
        </p:grpSpPr>
        <p:sp>
          <p:nvSpPr>
            <p:cNvPr id="7" name="矩形 6"/>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rot="18900000">
              <a:off x="1935287" y="2046176"/>
              <a:ext cx="710318" cy="807813"/>
              <a:chOff x="1935287" y="2046176"/>
              <a:chExt cx="710318" cy="807813"/>
            </a:xfrm>
          </p:grpSpPr>
          <p:sp>
            <p:nvSpPr>
              <p:cNvPr id="9" name="矩形 8"/>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grpSp>
        <p:nvGrpSpPr>
          <p:cNvPr id="5" name="组合 4"/>
          <p:cNvGrpSpPr/>
          <p:nvPr userDrawn="1"/>
        </p:nvGrpSpPr>
        <p:grpSpPr>
          <a:xfrm rot="16200000">
            <a:off x="140999" y="2271331"/>
            <a:ext cx="2741895" cy="3043516"/>
            <a:chOff x="0" y="1"/>
            <a:chExt cx="2123058" cy="2356604"/>
          </a:xfrm>
        </p:grpSpPr>
        <p:sp>
          <p:nvSpPr>
            <p:cNvPr id="6" name="等腰三角形 5"/>
            <p:cNvSpPr/>
            <p:nvPr/>
          </p:nvSpPr>
          <p:spPr>
            <a:xfrm rot="5400000">
              <a:off x="-92684" y="92685"/>
              <a:ext cx="2308425" cy="2123058"/>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rot="18900000">
              <a:off x="915044" y="337794"/>
              <a:ext cx="242126" cy="242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rot="18900000">
              <a:off x="665130" y="1075581"/>
              <a:ext cx="157264" cy="1572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rot="18900000">
              <a:off x="287538" y="629460"/>
              <a:ext cx="245933" cy="2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18900000">
              <a:off x="309373" y="790344"/>
              <a:ext cx="217050" cy="217050"/>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rot="18900000">
              <a:off x="1674825" y="256871"/>
              <a:ext cx="157264" cy="786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8900000">
              <a:off x="261087" y="1496877"/>
              <a:ext cx="399743" cy="399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788756" y="1749590"/>
              <a:ext cx="331351" cy="331351"/>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678061" y="1666321"/>
              <a:ext cx="206232" cy="2062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522432" y="1702273"/>
              <a:ext cx="357388" cy="357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8900000">
              <a:off x="1746417" y="1055518"/>
              <a:ext cx="297049" cy="2970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rot="18900000">
              <a:off x="1543033" y="747042"/>
              <a:ext cx="148524" cy="14852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rot="18900000">
              <a:off x="494777" y="1773414"/>
              <a:ext cx="215104" cy="21510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18900000">
              <a:off x="1752647" y="1296176"/>
              <a:ext cx="148524" cy="148524"/>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18900000">
              <a:off x="1091305" y="893736"/>
              <a:ext cx="257066" cy="257066"/>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rot="18900000">
              <a:off x="677384" y="1360584"/>
              <a:ext cx="459513" cy="459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18900000">
              <a:off x="629038" y="2013164"/>
              <a:ext cx="343441" cy="3434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userDrawn="1"/>
        </p:nvGrpSpPr>
        <p:grpSpPr>
          <a:xfrm rot="5400000">
            <a:off x="7497351" y="-83191"/>
            <a:ext cx="1583818" cy="1758045"/>
            <a:chOff x="0" y="1"/>
            <a:chExt cx="2123058" cy="2356604"/>
          </a:xfrm>
        </p:grpSpPr>
        <p:sp>
          <p:nvSpPr>
            <p:cNvPr id="24" name="等腰三角形 23"/>
            <p:cNvSpPr/>
            <p:nvPr/>
          </p:nvSpPr>
          <p:spPr>
            <a:xfrm rot="5400000">
              <a:off x="-92684" y="92685"/>
              <a:ext cx="2308425" cy="2123058"/>
            </a:xfrm>
            <a:prstGeom prst="triangle">
              <a:avLst>
                <a:gd name="adj" fmla="val 0"/>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rot="18900000">
              <a:off x="915044" y="337794"/>
              <a:ext cx="242126" cy="242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rot="18900000">
              <a:off x="665130" y="1075581"/>
              <a:ext cx="157264" cy="1572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rot="18900000">
              <a:off x="287538" y="629460"/>
              <a:ext cx="245933" cy="2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18900000">
              <a:off x="309373" y="790344"/>
              <a:ext cx="217050" cy="217050"/>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rot="18900000">
              <a:off x="1674825" y="256871"/>
              <a:ext cx="157264" cy="786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rot="18900000">
              <a:off x="261087" y="1496877"/>
              <a:ext cx="399743" cy="3997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rot="18900000">
              <a:off x="788756" y="1749590"/>
              <a:ext cx="331351" cy="331351"/>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rot="18900000">
              <a:off x="678061" y="1666321"/>
              <a:ext cx="206232" cy="2062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rot="18900000">
              <a:off x="522432" y="1702273"/>
              <a:ext cx="357388" cy="357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rot="18900000">
              <a:off x="1746417" y="1055518"/>
              <a:ext cx="297049" cy="2970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rot="18900000">
              <a:off x="1543033" y="747042"/>
              <a:ext cx="148524" cy="14852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rot="18900000">
              <a:off x="494777" y="1773414"/>
              <a:ext cx="215104" cy="215104"/>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rot="18900000">
              <a:off x="1752647" y="1296176"/>
              <a:ext cx="148524" cy="148524"/>
            </a:xfrm>
            <a:prstGeom prst="rect">
              <a:avLst/>
            </a:prstGeom>
            <a:solidFill>
              <a:srgbClr val="2730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rot="18900000">
              <a:off x="1091305" y="893736"/>
              <a:ext cx="257066" cy="257066"/>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rot="18900000">
              <a:off x="677384" y="1360584"/>
              <a:ext cx="459513" cy="459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rot="18900000">
              <a:off x="629038" y="2013164"/>
              <a:ext cx="343441" cy="3434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userDrawn="1"/>
        </p:nvGrpSpPr>
        <p:grpSpPr>
          <a:xfrm rot="2181050">
            <a:off x="201564" y="224263"/>
            <a:ext cx="497939" cy="480855"/>
            <a:chOff x="1935287" y="2046176"/>
            <a:chExt cx="836513" cy="807813"/>
          </a:xfrm>
        </p:grpSpPr>
        <p:sp>
          <p:nvSpPr>
            <p:cNvPr id="42" name="矩形 41"/>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组合 42"/>
            <p:cNvGrpSpPr/>
            <p:nvPr/>
          </p:nvGrpSpPr>
          <p:grpSpPr>
            <a:xfrm rot="18900000">
              <a:off x="1935287" y="2046176"/>
              <a:ext cx="710318" cy="807813"/>
              <a:chOff x="1935287" y="2046176"/>
              <a:chExt cx="710318" cy="807813"/>
            </a:xfrm>
          </p:grpSpPr>
          <p:sp>
            <p:nvSpPr>
              <p:cNvPr id="44" name="矩形 43"/>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02" y="0"/>
            <a:ext cx="9137196" cy="51435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Main">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8" y="0"/>
            <a:ext cx="9129103"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95694" y="51470"/>
            <a:ext cx="748306" cy="7335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TextBox 4"/>
          <p:cNvSpPr txBox="1">
            <a:spLocks noChangeArrowheads="1"/>
          </p:cNvSpPr>
          <p:nvPr/>
        </p:nvSpPr>
        <p:spPr bwMode="auto">
          <a:xfrm>
            <a:off x="5166353" y="4467967"/>
            <a:ext cx="30362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latin typeface="Times New Roman" panose="02020603050405020304" pitchFamily="18" charset="0"/>
                <a:ea typeface="黑体" panose="02010609060101010101" pitchFamily="49" charset="-122"/>
              </a:rPr>
              <a:t>北师大版  八年级下册</a:t>
            </a:r>
            <a:endParaRPr lang="zh-CN" altLang="en-US" sz="2000" b="1" dirty="0">
              <a:latin typeface="Times New Roman" panose="02020603050405020304" pitchFamily="18" charset="0"/>
              <a:ea typeface="黑体" panose="02010609060101010101" pitchFamily="49" charset="-122"/>
            </a:endParaRPr>
          </a:p>
        </p:txBody>
      </p:sp>
      <p:sp>
        <p:nvSpPr>
          <p:cNvPr id="3" name="文本框 2"/>
          <p:cNvSpPr txBox="1"/>
          <p:nvPr/>
        </p:nvSpPr>
        <p:spPr>
          <a:xfrm>
            <a:off x="4139952" y="1995686"/>
            <a:ext cx="4860032" cy="1323439"/>
          </a:xfrm>
          <a:prstGeom prst="rect">
            <a:avLst/>
          </a:prstGeom>
          <a:noFill/>
        </p:spPr>
        <p:txBody>
          <a:bodyPr wrap="square" rtlCol="0">
            <a:spAutoFit/>
          </a:bodyPr>
          <a:lstStyle/>
          <a:p>
            <a:pPr algn="ctr"/>
            <a:r>
              <a:rPr lang="zh-CN" altLang="en-US" sz="4000" b="1" dirty="0">
                <a:solidFill>
                  <a:schemeClr val="accent1"/>
                </a:solidFill>
              </a:rPr>
              <a:t>第</a:t>
            </a:r>
            <a:r>
              <a:rPr lang="en-US" altLang="zh-CN" sz="4000" b="1" dirty="0">
                <a:solidFill>
                  <a:schemeClr val="accent1"/>
                </a:solidFill>
              </a:rPr>
              <a:t>2</a:t>
            </a:r>
            <a:r>
              <a:rPr lang="zh-CN" altLang="en-US" sz="4000" b="1" dirty="0">
                <a:solidFill>
                  <a:schemeClr val="accent1"/>
                </a:solidFill>
              </a:rPr>
              <a:t>课时 直角三角形全等的判定</a:t>
            </a:r>
            <a:endParaRPr lang="zh-CN" altLang="en-US" sz="4000" b="1" dirty="0">
              <a:solidFill>
                <a:schemeClr val="accen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528" y="307476"/>
            <a:ext cx="5594801" cy="523220"/>
          </a:xfrm>
          <a:prstGeom prst="rect">
            <a:avLst/>
          </a:prstGeom>
          <a:noFill/>
        </p:spPr>
        <p:txBody>
          <a:bodyPr wrap="none" rtlCol="0">
            <a:spAutoFit/>
          </a:bodyPr>
          <a:lstStyle/>
          <a:p>
            <a:r>
              <a:rPr lang="zh-CN" altLang="en-US" sz="2800" b="1" dirty="0">
                <a:solidFill>
                  <a:schemeClr val="accent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判定两个直角三角形全等的思路：</a:t>
            </a:r>
            <a:endParaRPr lang="en-US" altLang="zh-CN" sz="2800" b="1" dirty="0">
              <a:solidFill>
                <a:schemeClr val="accent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graphicFrame>
        <p:nvGraphicFramePr>
          <p:cNvPr id="4" name="表格 4"/>
          <p:cNvGraphicFramePr>
            <a:graphicFrameLocks noGrp="1"/>
          </p:cNvGraphicFramePr>
          <p:nvPr/>
        </p:nvGraphicFramePr>
        <p:xfrm>
          <a:off x="803371" y="987574"/>
          <a:ext cx="7945093" cy="3806748"/>
        </p:xfrm>
        <a:graphic>
          <a:graphicData uri="http://schemas.openxmlformats.org/drawingml/2006/table">
            <a:tbl>
              <a:tblPr firstRow="1" bandRow="1">
                <a:tableStyleId>{5C22544A-7EE6-4342-B048-85BDC9FD1C3A}</a:tableStyleId>
              </a:tblPr>
              <a:tblGrid>
                <a:gridCol w="1848626"/>
                <a:gridCol w="2712091"/>
                <a:gridCol w="3384376"/>
              </a:tblGrid>
              <a:tr h="972108">
                <a:tc>
                  <a:txBody>
                    <a:bodyPr/>
                    <a:lstStyle/>
                    <a:p>
                      <a:pPr algn="ctr"/>
                      <a:r>
                        <a:rPr lang="zh-CN" altLang="en-US" sz="2400" b="1" dirty="0">
                          <a:solidFill>
                            <a:schemeClr val="tx1"/>
                          </a:solidFill>
                        </a:rPr>
                        <a:t>已知对应相等的元素</a:t>
                      </a:r>
                      <a:endParaRPr lang="zh-CN" altLang="en-US" sz="2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6FD"/>
                    </a:solidFill>
                  </a:tcPr>
                </a:tc>
                <a:tc>
                  <a:txBody>
                    <a:bodyPr/>
                    <a:lstStyle/>
                    <a:p>
                      <a:pPr algn="ctr"/>
                      <a:r>
                        <a:rPr lang="zh-CN" altLang="en-US" sz="2400" b="1" dirty="0">
                          <a:solidFill>
                            <a:schemeClr val="tx1"/>
                          </a:solidFill>
                        </a:rPr>
                        <a:t>可选择的判定方法</a:t>
                      </a:r>
                      <a:endParaRPr lang="zh-CN" altLang="en-US" sz="2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6FD"/>
                    </a:solidFill>
                  </a:tcPr>
                </a:tc>
                <a:tc>
                  <a:txBody>
                    <a:bodyPr/>
                    <a:lstStyle/>
                    <a:p>
                      <a:pPr algn="ctr"/>
                      <a:r>
                        <a:rPr lang="zh-CN" altLang="en-US" sz="2400" b="1" dirty="0">
                          <a:solidFill>
                            <a:schemeClr val="tx1"/>
                          </a:solidFill>
                        </a:rPr>
                        <a:t>需寻找的条件</a:t>
                      </a:r>
                      <a:endParaRPr lang="zh-CN" altLang="en-US" sz="2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6FD"/>
                    </a:solidFill>
                  </a:tcPr>
                </a:tc>
              </a:tr>
              <a:tr h="540060">
                <a:tc>
                  <a:txBody>
                    <a:bodyPr/>
                    <a:lstStyle/>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CN" sz="2400" b="1" dirty="0">
                        <a:solidFill>
                          <a:schemeClr val="tx1"/>
                        </a:solidFill>
                      </a:endParaRPr>
                    </a:p>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0060">
                <a:tc>
                  <a:txBody>
                    <a:bodyPr/>
                    <a:lstStyle/>
                    <a:p>
                      <a:pPr algn="ct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CN" sz="2400" b="1" dirty="0">
                        <a:solidFill>
                          <a:schemeClr val="tx1"/>
                        </a:solidFill>
                      </a:endParaRPr>
                    </a:p>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0060">
                <a:tc>
                  <a:txBody>
                    <a:bodyPr/>
                    <a:lstStyle/>
                    <a:p>
                      <a:pPr algn="ctr"/>
                      <a:endParaRPr lang="en-US" altLang="zh-CN" sz="2400" b="1" dirty="0">
                        <a:solidFill>
                          <a:schemeClr val="tx1"/>
                        </a:solidFill>
                      </a:endParaRPr>
                    </a:p>
                    <a:p>
                      <a:pPr algn="ctr"/>
                      <a:endParaRPr lang="en-US" altLang="zh-CN" sz="2400" b="1" dirty="0">
                        <a:solidFill>
                          <a:schemeClr val="tx1"/>
                        </a:solidFill>
                      </a:endParaRPr>
                    </a:p>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CN" sz="2400" b="1" dirty="0">
                        <a:solidFill>
                          <a:schemeClr val="tx1"/>
                        </a:solidFill>
                      </a:endParaRPr>
                    </a:p>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1177134" y="2174689"/>
            <a:ext cx="1107996" cy="461665"/>
          </a:xfrm>
          <a:prstGeom prst="rect">
            <a:avLst/>
          </a:prstGeom>
          <a:noFill/>
        </p:spPr>
        <p:txBody>
          <a:bodyPr wrap="none" rtlCol="0">
            <a:spAutoFit/>
          </a:bodyPr>
          <a:lstStyle/>
          <a:p>
            <a:r>
              <a:rPr lang="zh-CN" altLang="en-US" sz="2400" b="1" dirty="0"/>
              <a:t>一锐角</a:t>
            </a:r>
            <a:endParaRPr lang="zh-CN" altLang="en-US" sz="2400" b="1" dirty="0"/>
          </a:p>
        </p:txBody>
      </p:sp>
      <p:sp>
        <p:nvSpPr>
          <p:cNvPr id="6" name="文本框 5"/>
          <p:cNvSpPr txBox="1"/>
          <p:nvPr/>
        </p:nvSpPr>
        <p:spPr>
          <a:xfrm>
            <a:off x="1107404" y="2987247"/>
            <a:ext cx="1247457" cy="461665"/>
          </a:xfrm>
          <a:prstGeom prst="rect">
            <a:avLst/>
          </a:prstGeom>
          <a:noFill/>
        </p:spPr>
        <p:txBody>
          <a:bodyPr wrap="none" rtlCol="0">
            <a:spAutoFit/>
          </a:bodyPr>
          <a:lstStyle/>
          <a:p>
            <a:r>
              <a:rPr lang="zh-CN" altLang="en-US" sz="2400" b="1" dirty="0"/>
              <a:t>斜边</a:t>
            </a:r>
            <a:r>
              <a:rPr lang="en-US" altLang="zh-CN" sz="2400" b="1" dirty="0"/>
              <a:t>(H)</a:t>
            </a:r>
            <a:endParaRPr lang="zh-CN" altLang="en-US" sz="2400" b="1" dirty="0"/>
          </a:p>
        </p:txBody>
      </p:sp>
      <p:sp>
        <p:nvSpPr>
          <p:cNvPr id="7" name="文本框 6"/>
          <p:cNvSpPr txBox="1"/>
          <p:nvPr/>
        </p:nvSpPr>
        <p:spPr>
          <a:xfrm>
            <a:off x="798025" y="4013063"/>
            <a:ext cx="1866217" cy="461665"/>
          </a:xfrm>
          <a:prstGeom prst="rect">
            <a:avLst/>
          </a:prstGeom>
          <a:noFill/>
        </p:spPr>
        <p:txBody>
          <a:bodyPr wrap="none" rtlCol="0">
            <a:spAutoFit/>
          </a:bodyPr>
          <a:lstStyle/>
          <a:p>
            <a:r>
              <a:rPr lang="zh-CN" altLang="en-US" sz="2400" b="1" dirty="0"/>
              <a:t>一直角边</a:t>
            </a:r>
            <a:r>
              <a:rPr lang="en-US" altLang="zh-CN" sz="2400" b="1" dirty="0"/>
              <a:t>(L)</a:t>
            </a:r>
            <a:endParaRPr lang="zh-CN" altLang="en-US" sz="2400" b="1" dirty="0"/>
          </a:p>
        </p:txBody>
      </p:sp>
      <p:sp>
        <p:nvSpPr>
          <p:cNvPr id="8" name="文本框 7"/>
          <p:cNvSpPr txBox="1"/>
          <p:nvPr/>
        </p:nvSpPr>
        <p:spPr>
          <a:xfrm>
            <a:off x="2560286" y="2174689"/>
            <a:ext cx="2965877" cy="461665"/>
          </a:xfrm>
          <a:prstGeom prst="rect">
            <a:avLst/>
          </a:prstGeom>
          <a:noFill/>
        </p:spPr>
        <p:txBody>
          <a:bodyPr wrap="none" rtlCol="0">
            <a:spAutoFit/>
          </a:bodyPr>
          <a:lstStyle/>
          <a:p>
            <a:r>
              <a:rPr lang="zh-CN" altLang="en-US" sz="2400" b="1" dirty="0">
                <a:solidFill>
                  <a:srgbClr val="FF0000"/>
                </a:solidFill>
              </a:rPr>
              <a:t>“</a:t>
            </a:r>
            <a:r>
              <a:rPr lang="en-US" altLang="zh-CN" sz="2400" b="1" dirty="0">
                <a:solidFill>
                  <a:srgbClr val="FF0000"/>
                </a:solidFill>
              </a:rPr>
              <a:t>A</a:t>
            </a:r>
            <a:r>
              <a:rPr lang="en-US" altLang="zh-CN" sz="2400" b="1" u="sng" dirty="0">
                <a:solidFill>
                  <a:srgbClr val="FF0000"/>
                </a:solidFill>
              </a:rPr>
              <a:t>S</a:t>
            </a:r>
            <a:r>
              <a:rPr lang="en-US" altLang="zh-CN" sz="2400" b="1" dirty="0">
                <a:solidFill>
                  <a:srgbClr val="FF0000"/>
                </a:solidFill>
              </a:rPr>
              <a:t>A</a:t>
            </a:r>
            <a:r>
              <a:rPr lang="zh-CN" altLang="en-US" sz="2400" b="1" dirty="0">
                <a:solidFill>
                  <a:srgbClr val="FF0000"/>
                </a:solidFill>
              </a:rPr>
              <a:t>”或“</a:t>
            </a:r>
            <a:r>
              <a:rPr lang="en-US" altLang="zh-CN" sz="2400" b="1" dirty="0">
                <a:solidFill>
                  <a:srgbClr val="FF0000"/>
                </a:solidFill>
              </a:rPr>
              <a:t>AA</a:t>
            </a:r>
            <a:r>
              <a:rPr lang="en-US" altLang="zh-CN" sz="2400" b="1" u="sng" dirty="0">
                <a:solidFill>
                  <a:srgbClr val="FF0000"/>
                </a:solidFill>
              </a:rPr>
              <a:t>S</a:t>
            </a:r>
            <a:r>
              <a:rPr lang="zh-CN" altLang="en-US" sz="2400" b="1" dirty="0">
                <a:solidFill>
                  <a:srgbClr val="FF0000"/>
                </a:solidFill>
              </a:rPr>
              <a:t>”</a:t>
            </a:r>
            <a:endParaRPr lang="zh-CN" altLang="en-US" sz="2400" b="1" dirty="0">
              <a:solidFill>
                <a:srgbClr val="FF0000"/>
              </a:solidFill>
            </a:endParaRPr>
          </a:p>
        </p:txBody>
      </p:sp>
      <p:sp>
        <p:nvSpPr>
          <p:cNvPr id="9" name="文本框 8"/>
          <p:cNvSpPr txBox="1"/>
          <p:nvPr/>
        </p:nvSpPr>
        <p:spPr>
          <a:xfrm>
            <a:off x="5957109" y="2159968"/>
            <a:ext cx="2040943" cy="461665"/>
          </a:xfrm>
          <a:prstGeom prst="rect">
            <a:avLst/>
          </a:prstGeom>
          <a:noFill/>
        </p:spPr>
        <p:txBody>
          <a:bodyPr wrap="none" rtlCol="0">
            <a:spAutoFit/>
          </a:bodyPr>
          <a:lstStyle/>
          <a:p>
            <a:r>
              <a:rPr lang="zh-CN" altLang="en-US" sz="2400" b="1" dirty="0">
                <a:solidFill>
                  <a:srgbClr val="FF0000"/>
                </a:solidFill>
              </a:rPr>
              <a:t>一边对应相等</a:t>
            </a:r>
            <a:endParaRPr lang="zh-CN" altLang="en-US" sz="2400" b="1" dirty="0">
              <a:solidFill>
                <a:srgbClr val="FF0000"/>
              </a:solidFill>
            </a:endParaRPr>
          </a:p>
        </p:txBody>
      </p:sp>
      <p:sp>
        <p:nvSpPr>
          <p:cNvPr id="10" name="文本框 9"/>
          <p:cNvSpPr txBox="1"/>
          <p:nvPr/>
        </p:nvSpPr>
        <p:spPr>
          <a:xfrm>
            <a:off x="2681691" y="2931790"/>
            <a:ext cx="2792752" cy="461665"/>
          </a:xfrm>
          <a:prstGeom prst="rect">
            <a:avLst/>
          </a:prstGeom>
          <a:noFill/>
        </p:spPr>
        <p:txBody>
          <a:bodyPr wrap="none" rtlCol="0">
            <a:spAutoFit/>
          </a:bodyPr>
          <a:lstStyle/>
          <a:p>
            <a:r>
              <a:rPr lang="zh-CN" altLang="en-US" sz="2400" b="1" dirty="0">
                <a:solidFill>
                  <a:srgbClr val="FF0000"/>
                </a:solidFill>
              </a:rPr>
              <a:t>“</a:t>
            </a:r>
            <a:r>
              <a:rPr lang="en-US" altLang="zh-CN" sz="2400" b="1" dirty="0">
                <a:solidFill>
                  <a:srgbClr val="FF0000"/>
                </a:solidFill>
              </a:rPr>
              <a:t>H</a:t>
            </a:r>
            <a:r>
              <a:rPr lang="en-US" altLang="zh-CN" sz="2400" b="1" u="sng" dirty="0">
                <a:solidFill>
                  <a:srgbClr val="FF0000"/>
                </a:solidFill>
              </a:rPr>
              <a:t>L</a:t>
            </a:r>
            <a:r>
              <a:rPr lang="zh-CN" altLang="en-US" sz="2400" b="1" dirty="0">
                <a:solidFill>
                  <a:srgbClr val="FF0000"/>
                </a:solidFill>
              </a:rPr>
              <a:t>”或“</a:t>
            </a:r>
            <a:r>
              <a:rPr lang="en-US" altLang="zh-CN" sz="2400" b="1" dirty="0">
                <a:solidFill>
                  <a:srgbClr val="FF0000"/>
                </a:solidFill>
              </a:rPr>
              <a:t>A</a:t>
            </a:r>
            <a:r>
              <a:rPr lang="en-US" altLang="zh-CN" sz="2400" b="1" u="sng" dirty="0">
                <a:solidFill>
                  <a:srgbClr val="FF0000"/>
                </a:solidFill>
              </a:rPr>
              <a:t>A</a:t>
            </a:r>
            <a:r>
              <a:rPr lang="en-US" altLang="zh-CN" sz="2400" b="1" dirty="0">
                <a:solidFill>
                  <a:srgbClr val="FF0000"/>
                </a:solidFill>
              </a:rPr>
              <a:t>S</a:t>
            </a:r>
            <a:r>
              <a:rPr lang="zh-CN" altLang="en-US" sz="2400" b="1" dirty="0">
                <a:solidFill>
                  <a:srgbClr val="FF0000"/>
                </a:solidFill>
              </a:rPr>
              <a:t>”</a:t>
            </a:r>
            <a:endParaRPr lang="zh-CN" altLang="en-US" sz="2400" b="1" dirty="0">
              <a:solidFill>
                <a:srgbClr val="FF0000"/>
              </a:solidFill>
            </a:endParaRPr>
          </a:p>
        </p:txBody>
      </p:sp>
      <p:sp>
        <p:nvSpPr>
          <p:cNvPr id="11" name="文本框 10"/>
          <p:cNvSpPr txBox="1"/>
          <p:nvPr/>
        </p:nvSpPr>
        <p:spPr>
          <a:xfrm>
            <a:off x="5474443" y="2802582"/>
            <a:ext cx="3006277" cy="830997"/>
          </a:xfrm>
          <a:prstGeom prst="rect">
            <a:avLst/>
          </a:prstGeom>
          <a:noFill/>
        </p:spPr>
        <p:txBody>
          <a:bodyPr wrap="square" rtlCol="0">
            <a:spAutoFit/>
          </a:bodyPr>
          <a:lstStyle/>
          <a:p>
            <a:r>
              <a:rPr lang="zh-CN" altLang="en-US" sz="2400" b="1" dirty="0">
                <a:solidFill>
                  <a:srgbClr val="FF0000"/>
                </a:solidFill>
              </a:rPr>
              <a:t>一条直角边对应相等或一锐角对应相等</a:t>
            </a:r>
            <a:endParaRPr lang="zh-CN" altLang="en-US" sz="2400" b="1" dirty="0">
              <a:solidFill>
                <a:srgbClr val="FF0000"/>
              </a:solidFill>
            </a:endParaRPr>
          </a:p>
        </p:txBody>
      </p:sp>
      <p:sp>
        <p:nvSpPr>
          <p:cNvPr id="12" name="文本框 11"/>
          <p:cNvSpPr txBox="1"/>
          <p:nvPr/>
        </p:nvSpPr>
        <p:spPr>
          <a:xfrm>
            <a:off x="2690102" y="3633435"/>
            <a:ext cx="2706244" cy="1198880"/>
          </a:xfrm>
          <a:prstGeom prst="rect">
            <a:avLst/>
          </a:prstGeom>
          <a:noFill/>
        </p:spPr>
        <p:txBody>
          <a:bodyPr wrap="square" rtlCol="0">
            <a:spAutoFit/>
          </a:bodyPr>
          <a:lstStyle/>
          <a:p>
            <a:pPr algn="ctr"/>
            <a:r>
              <a:rPr lang="zh-CN" altLang="en-US" sz="2400" b="1" dirty="0">
                <a:solidFill>
                  <a:srgbClr val="FF0000"/>
                </a:solidFill>
              </a:rPr>
              <a:t>“</a:t>
            </a:r>
            <a:r>
              <a:rPr lang="en-US" altLang="zh-CN" sz="2400" b="1" u="sng" dirty="0">
                <a:solidFill>
                  <a:srgbClr val="FF0000"/>
                </a:solidFill>
              </a:rPr>
              <a:t>H</a:t>
            </a:r>
            <a:r>
              <a:rPr lang="en-US" altLang="zh-CN" sz="2400" b="1" dirty="0">
                <a:solidFill>
                  <a:srgbClr val="FF0000"/>
                </a:solidFill>
              </a:rPr>
              <a:t>L</a:t>
            </a:r>
            <a:r>
              <a:rPr lang="zh-CN" altLang="en-US" sz="2400" b="1" dirty="0">
                <a:solidFill>
                  <a:srgbClr val="FF0000"/>
                </a:solidFill>
              </a:rPr>
              <a:t>”</a:t>
            </a:r>
            <a:r>
              <a:rPr lang="zh-CN" altLang="en-US" sz="2400" b="1" dirty="0">
                <a:solidFill>
                  <a:srgbClr val="FF0000"/>
                </a:solidFill>
                <a:sym typeface="+mn-ea"/>
              </a:rPr>
              <a:t>或“</a:t>
            </a:r>
            <a:r>
              <a:rPr lang="en-US" altLang="zh-CN" sz="2400" b="1" dirty="0">
                <a:solidFill>
                  <a:srgbClr val="FF0000"/>
                </a:solidFill>
                <a:sym typeface="+mn-ea"/>
              </a:rPr>
              <a:t>SA</a:t>
            </a:r>
            <a:r>
              <a:rPr lang="en-US" altLang="zh-CN" sz="2400" b="1" u="sng" dirty="0">
                <a:solidFill>
                  <a:srgbClr val="FF0000"/>
                </a:solidFill>
                <a:sym typeface="+mn-ea"/>
              </a:rPr>
              <a:t>S</a:t>
            </a:r>
            <a:r>
              <a:rPr lang="zh-CN" altLang="en-US" sz="2400" b="1" dirty="0">
                <a:solidFill>
                  <a:srgbClr val="FF0000"/>
                </a:solidFill>
                <a:sym typeface="+mn-ea"/>
              </a:rPr>
              <a:t>”</a:t>
            </a:r>
            <a:endParaRPr lang="zh-CN" altLang="en-US" sz="2400" b="1" dirty="0">
              <a:solidFill>
                <a:srgbClr val="FF0000"/>
              </a:solidFill>
            </a:endParaRPr>
          </a:p>
          <a:p>
            <a:pPr algn="ctr"/>
            <a:r>
              <a:rPr lang="zh-CN" altLang="en-US" sz="2400" b="1" dirty="0">
                <a:solidFill>
                  <a:srgbClr val="FF0000"/>
                </a:solidFill>
              </a:rPr>
              <a:t>或“</a:t>
            </a:r>
            <a:r>
              <a:rPr lang="en-US" altLang="zh-CN" sz="2400" b="1" dirty="0">
                <a:solidFill>
                  <a:srgbClr val="FF0000"/>
                </a:solidFill>
              </a:rPr>
              <a:t>AS</a:t>
            </a:r>
            <a:r>
              <a:rPr lang="en-US" altLang="zh-CN" sz="2400" b="1" u="sng" dirty="0">
                <a:solidFill>
                  <a:srgbClr val="FF0000"/>
                </a:solidFill>
              </a:rPr>
              <a:t>A</a:t>
            </a:r>
            <a:r>
              <a:rPr lang="zh-CN" altLang="en-US" sz="2400" b="1" dirty="0">
                <a:solidFill>
                  <a:srgbClr val="FF0000"/>
                </a:solidFill>
              </a:rPr>
              <a:t>”或“</a:t>
            </a:r>
            <a:r>
              <a:rPr lang="en-US" altLang="zh-CN" sz="2400" b="1" dirty="0">
                <a:solidFill>
                  <a:srgbClr val="FF0000"/>
                </a:solidFill>
              </a:rPr>
              <a:t>A</a:t>
            </a:r>
            <a:r>
              <a:rPr lang="en-US" altLang="zh-CN" sz="2400" b="1" u="sng" dirty="0">
                <a:solidFill>
                  <a:srgbClr val="FF0000"/>
                </a:solidFill>
              </a:rPr>
              <a:t>A</a:t>
            </a:r>
            <a:r>
              <a:rPr lang="en-US" altLang="zh-CN" sz="2400" b="1" dirty="0">
                <a:solidFill>
                  <a:srgbClr val="FF0000"/>
                </a:solidFill>
              </a:rPr>
              <a:t>S</a:t>
            </a:r>
            <a:r>
              <a:rPr lang="zh-CN" altLang="en-US" sz="2400" b="1" dirty="0">
                <a:solidFill>
                  <a:srgbClr val="FF0000"/>
                </a:solidFill>
              </a:rPr>
              <a:t>”</a:t>
            </a:r>
            <a:endParaRPr lang="zh-CN" altLang="en-US" sz="2400" b="1" dirty="0">
              <a:solidFill>
                <a:srgbClr val="FF0000"/>
              </a:solidFill>
            </a:endParaRPr>
          </a:p>
        </p:txBody>
      </p:sp>
      <p:sp>
        <p:nvSpPr>
          <p:cNvPr id="13" name="文本框 12"/>
          <p:cNvSpPr txBox="1"/>
          <p:nvPr/>
        </p:nvSpPr>
        <p:spPr>
          <a:xfrm>
            <a:off x="5569266" y="3790457"/>
            <a:ext cx="3006277" cy="830997"/>
          </a:xfrm>
          <a:prstGeom prst="rect">
            <a:avLst/>
          </a:prstGeom>
          <a:noFill/>
        </p:spPr>
        <p:txBody>
          <a:bodyPr wrap="square" rtlCol="0">
            <a:spAutoFit/>
          </a:bodyPr>
          <a:lstStyle/>
          <a:p>
            <a:r>
              <a:rPr lang="zh-CN" altLang="en-US" sz="2400" b="1" dirty="0">
                <a:solidFill>
                  <a:srgbClr val="FF0000"/>
                </a:solidFill>
              </a:rPr>
              <a:t>另一边对应相等或一锐角对应相等</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3"/>
          <p:cNvSpPr txBox="1">
            <a:spLocks noChangeArrowheads="1"/>
          </p:cNvSpPr>
          <p:nvPr/>
        </p:nvSpPr>
        <p:spPr bwMode="auto">
          <a:xfrm>
            <a:off x="693204" y="170374"/>
            <a:ext cx="7488832" cy="1440160"/>
          </a:xfrm>
          <a:prstGeom prst="rect">
            <a:avLst/>
          </a:prstGeom>
          <a:noFill/>
          <a:ln>
            <a:noFill/>
          </a:ln>
          <a:effectLst/>
        </p:spPr>
        <p:txBody>
          <a:bodyPr/>
          <a:lstStyle>
            <a:defPPr>
              <a:defRPr lang="zh-CN"/>
            </a:defPPr>
            <a:lvl1pPr eaLnBrk="1" hangingPunct="1">
              <a:spcBef>
                <a:spcPct val="20000"/>
              </a:spcBef>
              <a:defRPr sz="2400" b="1">
                <a:solidFill>
                  <a:schemeClr val="tx1">
                    <a:lumMod val="95000"/>
                    <a:lumOff val="5000"/>
                  </a:schemeClr>
                </a:solidFill>
                <a:latin typeface="+mj-lt"/>
                <a:ea typeface="微软雅黑" panose="020B0503020204020204" pitchFamily="34" charset="-122"/>
              </a:defRPr>
            </a:lvl1pPr>
            <a:lvl6pPr eaLnBrk="0" fontAlgn="base" hangingPunct="0">
              <a:spcBef>
                <a:spcPct val="0"/>
              </a:spcBef>
              <a:spcAft>
                <a:spcPct val="0"/>
              </a:spcAft>
              <a:buClr>
                <a:srgbClr val="000000"/>
              </a:buClr>
              <a:buSzPct val="100000"/>
              <a:buFont typeface="Times New Roman" panose="02020603050405020304" pitchFamily="18" charset="0"/>
            </a:lvl6pPr>
            <a:lvl7pPr eaLnBrk="0" fontAlgn="base" hangingPunct="0">
              <a:spcBef>
                <a:spcPct val="0"/>
              </a:spcBef>
              <a:spcAft>
                <a:spcPct val="0"/>
              </a:spcAft>
              <a:buClr>
                <a:srgbClr val="000000"/>
              </a:buClr>
              <a:buSzPct val="100000"/>
              <a:buFont typeface="Times New Roman" panose="02020603050405020304" pitchFamily="18" charset="0"/>
            </a:lvl7pPr>
            <a:lvl8pPr eaLnBrk="0" fontAlgn="base" hangingPunct="0">
              <a:spcBef>
                <a:spcPct val="0"/>
              </a:spcBef>
              <a:spcAft>
                <a:spcPct val="0"/>
              </a:spcAft>
              <a:buClr>
                <a:srgbClr val="000000"/>
              </a:buClr>
              <a:buSzPct val="100000"/>
              <a:buFont typeface="Times New Roman" panose="02020603050405020304" pitchFamily="18" charset="0"/>
            </a:lvl8pPr>
            <a:lvl9pPr eaLnBrk="0" fontAlgn="base" hangingPunct="0">
              <a:spcBef>
                <a:spcPct val="0"/>
              </a:spcBef>
              <a:spcAft>
                <a:spcPct val="0"/>
              </a:spcAft>
              <a:buClr>
                <a:srgbClr val="000000"/>
              </a:buClr>
              <a:buSzPct val="100000"/>
              <a:buFont typeface="Times New Roman" panose="02020603050405020304" pitchFamily="18" charset="0"/>
            </a:lvl9pPr>
          </a:lstStyle>
          <a:p>
            <a:pPr>
              <a:lnSpc>
                <a:spcPct val="120000"/>
              </a:lnSpc>
              <a:defRPr/>
            </a:pPr>
            <a:r>
              <a:rPr lang="zh-CN" altLang="en-US" dirty="0">
                <a:solidFill>
                  <a:schemeClr val="bg1"/>
                </a:solidFill>
                <a:highlight>
                  <a:srgbClr val="0066FF"/>
                </a:highlight>
                <a:ea typeface="黑体" panose="02010609060101010101" pitchFamily="49" charset="-122"/>
              </a:rPr>
              <a:t>例</a:t>
            </a:r>
            <a:r>
              <a:rPr lang="en-US" altLang="zh-CN" dirty="0">
                <a:solidFill>
                  <a:srgbClr val="00B0F0"/>
                </a:solidFill>
                <a:ea typeface="黑体" panose="02010609060101010101" pitchFamily="49" charset="-122"/>
              </a:rPr>
              <a:t>  </a:t>
            </a:r>
            <a:r>
              <a:rPr lang="zh-CN" altLang="en-US" dirty="0">
                <a:ea typeface="黑体" panose="02010609060101010101" pitchFamily="49" charset="-122"/>
              </a:rPr>
              <a:t>如图，</a:t>
            </a:r>
            <a:r>
              <a:rPr kumimoji="0" lang="zh-CN" altLang="en-US" sz="2400" b="1" kern="1200" cap="none" spc="0" normalizeH="0" baseline="0" noProof="0" dirty="0">
                <a:latin typeface="+mj-lt"/>
                <a:ea typeface="黑体" panose="02010609060101010101" pitchFamily="49" charset="-122"/>
                <a:cs typeface="+mn-cs"/>
              </a:rPr>
              <a:t>有两个长度相等的梯</a:t>
            </a:r>
            <a:r>
              <a:rPr lang="zh-CN" altLang="en-US" dirty="0">
                <a:ea typeface="黑体" panose="02010609060101010101" pitchFamily="49" charset="-122"/>
              </a:rPr>
              <a:t>子</a:t>
            </a:r>
            <a:r>
              <a:rPr kumimoji="0" lang="zh-CN" altLang="en-US" sz="2400" b="1" kern="1200" cap="none" spc="0" normalizeH="0" baseline="0" noProof="0" dirty="0">
                <a:latin typeface="+mj-lt"/>
                <a:ea typeface="黑体" panose="02010609060101010101" pitchFamily="49" charset="-122"/>
                <a:cs typeface="+mn-cs"/>
              </a:rPr>
              <a:t>，左边梯子竖直方向的高度 </a:t>
            </a:r>
            <a:r>
              <a:rPr kumimoji="0" lang="en-US" altLang="zh-CN" sz="2400" b="1" i="1" kern="1200" cap="none" spc="0" normalizeH="0" baseline="0" noProof="0" dirty="0">
                <a:latin typeface="+mj-lt"/>
                <a:ea typeface="黑体" panose="02010609060101010101" pitchFamily="49" charset="-122"/>
                <a:cs typeface="+mn-cs"/>
              </a:rPr>
              <a:t>AC</a:t>
            </a:r>
            <a:r>
              <a:rPr kumimoji="0" lang="en-US" altLang="zh-CN" sz="2400" b="1" kern="1200" cap="none" spc="0" normalizeH="0" baseline="0" noProof="0" dirty="0">
                <a:latin typeface="+mj-lt"/>
                <a:ea typeface="黑体" panose="02010609060101010101" pitchFamily="49" charset="-122"/>
                <a:cs typeface="+mn-cs"/>
              </a:rPr>
              <a:t> </a:t>
            </a:r>
            <a:r>
              <a:rPr kumimoji="0" lang="zh-CN" altLang="en-US" sz="2400" b="1" kern="1200" cap="none" spc="0" normalizeH="0" baseline="0" noProof="0" dirty="0">
                <a:latin typeface="+mj-lt"/>
                <a:ea typeface="黑体" panose="02010609060101010101" pitchFamily="49" charset="-122"/>
                <a:cs typeface="+mn-cs"/>
              </a:rPr>
              <a:t>与右边梯子水平方向的长度 </a:t>
            </a:r>
            <a:r>
              <a:rPr kumimoji="0" lang="en-US" altLang="zh-CN" sz="2400" b="1" i="1" kern="1200" cap="none" spc="0" normalizeH="0" baseline="0" noProof="0" dirty="0">
                <a:latin typeface="+mj-lt"/>
                <a:ea typeface="黑体" panose="02010609060101010101" pitchFamily="49" charset="-122"/>
                <a:cs typeface="+mn-cs"/>
              </a:rPr>
              <a:t>DF</a:t>
            </a:r>
            <a:r>
              <a:rPr kumimoji="0" lang="en-US" altLang="zh-CN" sz="2400" b="1" kern="1200" cap="none" spc="0" normalizeH="0" baseline="0" noProof="0" dirty="0">
                <a:latin typeface="+mj-lt"/>
                <a:ea typeface="黑体" panose="02010609060101010101" pitchFamily="49" charset="-122"/>
                <a:cs typeface="+mn-cs"/>
              </a:rPr>
              <a:t> </a:t>
            </a:r>
            <a:r>
              <a:rPr kumimoji="0" lang="zh-CN" altLang="en-US" sz="2400" b="1" kern="1200" cap="none" spc="0" normalizeH="0" baseline="0" noProof="0" dirty="0">
                <a:latin typeface="+mj-lt"/>
                <a:ea typeface="黑体" panose="02010609060101010101" pitchFamily="49" charset="-122"/>
                <a:cs typeface="+mn-cs"/>
              </a:rPr>
              <a:t>相等，两个梯子的倾斜角∠</a:t>
            </a:r>
            <a:r>
              <a:rPr kumimoji="0" lang="en-US" altLang="zh-CN" sz="2400" b="1" i="1" kern="1200" cap="none" spc="0" normalizeH="0" baseline="0" noProof="0" dirty="0">
                <a:latin typeface="+mj-lt"/>
                <a:ea typeface="黑体" panose="02010609060101010101" pitchFamily="49" charset="-122"/>
                <a:cs typeface="+mn-cs"/>
              </a:rPr>
              <a:t>CBA</a:t>
            </a:r>
            <a:r>
              <a:rPr kumimoji="0" lang="en-US" altLang="zh-CN" sz="2400" b="1" kern="1200" cap="none" spc="0" normalizeH="0" baseline="0" noProof="0" dirty="0">
                <a:latin typeface="+mj-lt"/>
                <a:ea typeface="黑体" panose="02010609060101010101" pitchFamily="49" charset="-122"/>
                <a:cs typeface="+mn-cs"/>
              </a:rPr>
              <a:t> </a:t>
            </a:r>
            <a:r>
              <a:rPr kumimoji="0" lang="zh-CN" altLang="en-US" sz="2400" b="1" kern="1200" cap="none" spc="0" normalizeH="0" baseline="0" noProof="0" dirty="0">
                <a:latin typeface="+mj-lt"/>
                <a:ea typeface="黑体" panose="02010609060101010101" pitchFamily="49" charset="-122"/>
                <a:cs typeface="+mn-cs"/>
              </a:rPr>
              <a:t>和∠</a:t>
            </a:r>
            <a:r>
              <a:rPr kumimoji="0" lang="en-US" altLang="zh-CN" sz="2400" b="1" i="1" kern="1200" cap="none" spc="0" normalizeH="0" baseline="0" noProof="0" dirty="0">
                <a:latin typeface="+mj-lt"/>
                <a:ea typeface="黑体" panose="02010609060101010101" pitchFamily="49" charset="-122"/>
                <a:cs typeface="+mn-cs"/>
              </a:rPr>
              <a:t>EFD</a:t>
            </a:r>
            <a:r>
              <a:rPr kumimoji="0" lang="en-US" altLang="zh-CN" sz="2400" b="1" kern="1200" cap="none" spc="0" normalizeH="0" baseline="0" noProof="0" dirty="0">
                <a:latin typeface="+mj-lt"/>
                <a:ea typeface="黑体" panose="02010609060101010101" pitchFamily="49" charset="-122"/>
                <a:cs typeface="+mn-cs"/>
              </a:rPr>
              <a:t> </a:t>
            </a:r>
            <a:r>
              <a:rPr kumimoji="0" lang="zh-CN" altLang="en-US" sz="2400" b="1" kern="1200" cap="none" spc="0" normalizeH="0" baseline="0" noProof="0" dirty="0">
                <a:latin typeface="+mj-lt"/>
                <a:ea typeface="黑体" panose="02010609060101010101" pitchFamily="49" charset="-122"/>
                <a:cs typeface="+mn-cs"/>
              </a:rPr>
              <a:t>的大小有什么关系？</a:t>
            </a:r>
            <a:endParaRPr lang="en-US" altLang="zh-CN" dirty="0">
              <a:ea typeface="黑体" panose="02010609060101010101" pitchFamily="49" charset="-122"/>
            </a:endParaRPr>
          </a:p>
        </p:txBody>
      </p:sp>
      <p:pic>
        <p:nvPicPr>
          <p:cNvPr id="23" name="图片 2"/>
          <p:cNvPicPr>
            <a:picLocks noChangeAspect="1"/>
          </p:cNvPicPr>
          <p:nvPr/>
        </p:nvPicPr>
        <p:blipFill>
          <a:blip r:embed="rId1"/>
          <a:stretch>
            <a:fillRect/>
          </a:stretch>
        </p:blipFill>
        <p:spPr>
          <a:xfrm>
            <a:off x="5508104" y="1558638"/>
            <a:ext cx="3525299" cy="1975847"/>
          </a:xfrm>
          <a:prstGeom prst="rect">
            <a:avLst/>
          </a:prstGeom>
          <a:noFill/>
          <a:ln w="9525">
            <a:noFill/>
          </a:ln>
        </p:spPr>
      </p:pic>
      <p:sp>
        <p:nvSpPr>
          <p:cNvPr id="24" name="文本框 23"/>
          <p:cNvSpPr txBox="1"/>
          <p:nvPr/>
        </p:nvSpPr>
        <p:spPr>
          <a:xfrm>
            <a:off x="693204" y="1770411"/>
            <a:ext cx="8129270" cy="3192780"/>
          </a:xfrm>
          <a:prstGeom prst="rect">
            <a:avLst/>
          </a:prstGeom>
          <a:noFill/>
        </p:spPr>
        <p:txBody>
          <a:bodyPr wrap="none">
            <a:spAutoFit/>
          </a:bodyPr>
          <a:lstStyle/>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解：根据题意，可知</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BAC</a:t>
            </a:r>
            <a:r>
              <a:rPr kumimoji="0" lang="en-US" altLang="zh-CN" sz="2400" b="1" kern="1200" cap="none" spc="0" normalizeH="0" baseline="0" noProof="0" dirty="0">
                <a:solidFill>
                  <a:srgbClr val="FF0000"/>
                </a:solidFill>
                <a:latin typeface="+mj-lt"/>
                <a:cs typeface="+mn-cs"/>
              </a:rPr>
              <a:t> =</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EDF</a:t>
            </a:r>
            <a:r>
              <a:rPr kumimoji="0" lang="en-US" altLang="zh-CN" sz="2400" b="1" kern="1200" cap="none" spc="0" normalizeH="0" baseline="0" noProof="0" dirty="0">
                <a:solidFill>
                  <a:srgbClr val="FF0000"/>
                </a:solidFill>
                <a:latin typeface="+mj-lt"/>
                <a:cs typeface="+mn-cs"/>
              </a:rPr>
              <a:t> = 90°</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en-US" altLang="zh-CN" sz="2400" b="1" i="1" kern="1200" cap="none" spc="0" normalizeH="0" baseline="0" noProof="0" dirty="0">
                <a:solidFill>
                  <a:srgbClr val="FF0000"/>
                </a:solidFill>
                <a:latin typeface="+mj-lt"/>
                <a:cs typeface="+mn-cs"/>
              </a:rPr>
              <a:t>BC</a:t>
            </a:r>
            <a:r>
              <a:rPr kumimoji="0" lang="en-US" altLang="zh-CN" sz="2400" b="1" kern="1200" cap="none" spc="0" normalizeH="0" baseline="0" noProof="0" dirty="0">
                <a:solidFill>
                  <a:srgbClr val="FF0000"/>
                </a:solidFill>
                <a:latin typeface="+mj-lt"/>
                <a:cs typeface="+mn-cs"/>
              </a:rPr>
              <a:t> = </a:t>
            </a:r>
            <a:r>
              <a:rPr kumimoji="0" lang="en-US" altLang="zh-CN" sz="2400" b="1" i="1" kern="1200" cap="none" spc="0" normalizeH="0" baseline="0" noProof="0" dirty="0">
                <a:solidFill>
                  <a:srgbClr val="FF0000"/>
                </a:solidFill>
                <a:latin typeface="+mj-lt"/>
                <a:cs typeface="+mn-cs"/>
              </a:rPr>
              <a:t>EF</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AC</a:t>
            </a:r>
            <a:r>
              <a:rPr kumimoji="0" lang="en-US" altLang="zh-CN" sz="2400" b="1" kern="1200" cap="none" spc="0" normalizeH="0" baseline="0" noProof="0" dirty="0">
                <a:solidFill>
                  <a:srgbClr val="FF0000"/>
                </a:solidFill>
                <a:latin typeface="+mj-lt"/>
                <a:cs typeface="+mn-cs"/>
              </a:rPr>
              <a:t> = </a:t>
            </a:r>
            <a:r>
              <a:rPr kumimoji="0" lang="en-US" altLang="zh-CN" sz="2400" b="1" i="1" kern="1200" cap="none" spc="0" normalizeH="0" baseline="0" noProof="0" dirty="0">
                <a:solidFill>
                  <a:srgbClr val="FF0000"/>
                </a:solidFill>
                <a:latin typeface="+mj-lt"/>
                <a:cs typeface="+mn-cs"/>
              </a:rPr>
              <a:t>DF</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kern="1200" cap="none" spc="0" normalizeH="0" baseline="0" noProof="0" dirty="0">
                <a:solidFill>
                  <a:srgbClr val="FF0000"/>
                </a:solidFill>
                <a:latin typeface="+mj-lt"/>
                <a:cs typeface="+mn-cs"/>
              </a:rPr>
              <a:t>Rt</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BAC</a:t>
            </a:r>
            <a:r>
              <a:rPr kumimoji="0" lang="en-US" altLang="zh-CN" sz="2400" b="1" kern="1200" cap="none" spc="0" normalizeH="0" baseline="0" noProof="0" dirty="0">
                <a:solidFill>
                  <a:srgbClr val="FF0000"/>
                </a:solidFill>
                <a:latin typeface="+mj-lt"/>
                <a:cs typeface="+mn-cs"/>
              </a:rPr>
              <a:t> </a:t>
            </a:r>
            <a:r>
              <a:rPr kumimoji="0" lang="zh-CN" altLang="en-US" sz="2400" b="1" kern="1200" cap="none" spc="0" normalizeH="0" baseline="0" noProof="0" dirty="0">
                <a:solidFill>
                  <a:srgbClr val="FF0000"/>
                </a:solidFill>
                <a:latin typeface="楷体" panose="02010609060101010101" pitchFamily="49" charset="-122"/>
                <a:ea typeface="楷体" panose="02010609060101010101" pitchFamily="49" charset="-122"/>
                <a:cs typeface="+mn-cs"/>
              </a:rPr>
              <a:t>≌</a:t>
            </a:r>
            <a:r>
              <a:rPr kumimoji="0" lang="en-US" altLang="zh-CN" sz="2400" b="1" kern="1200" cap="none" spc="0" normalizeH="0" baseline="0" noProof="0" dirty="0">
                <a:solidFill>
                  <a:srgbClr val="FF0000"/>
                </a:solidFill>
                <a:latin typeface="+mj-lt"/>
                <a:cs typeface="+mn-cs"/>
              </a:rPr>
              <a:t>Rt</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EDF</a:t>
            </a:r>
            <a:r>
              <a:rPr kumimoji="0" lang="zh-CN" altLang="en-US" sz="2400" b="1" kern="1200" cap="none" spc="0" normalizeH="0" baseline="0" noProof="0" dirty="0">
                <a:solidFill>
                  <a:srgbClr val="FF0000"/>
                </a:solidFill>
                <a:latin typeface="+mj-lt"/>
                <a:cs typeface="+mn-cs"/>
              </a:rPr>
              <a:t>（</a:t>
            </a:r>
            <a:r>
              <a:rPr kumimoji="0" lang="en-US" altLang="zh-CN" sz="2400" b="1" kern="1200" cap="none" spc="0" normalizeH="0" baseline="0" noProof="0" dirty="0">
                <a:solidFill>
                  <a:srgbClr val="FF0000"/>
                </a:solidFill>
                <a:latin typeface="+mj-lt"/>
                <a:cs typeface="+mn-cs"/>
              </a:rPr>
              <a:t>HL</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CBA </a:t>
            </a:r>
            <a:r>
              <a:rPr kumimoji="0" lang="en-US" altLang="zh-CN" sz="2400" b="1" kern="1200" cap="none" spc="0" normalizeH="0" baseline="0" noProof="0" dirty="0">
                <a:solidFill>
                  <a:srgbClr val="FF0000"/>
                </a:solidFill>
                <a:latin typeface="+mj-lt"/>
                <a:cs typeface="+mn-cs"/>
              </a:rPr>
              <a:t>=</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DEF</a:t>
            </a:r>
            <a:r>
              <a:rPr kumimoji="0" lang="zh-CN" altLang="en-US" sz="2400" b="1" kern="1200" cap="none" spc="0" normalizeH="0" baseline="0" noProof="0" dirty="0">
                <a:solidFill>
                  <a:srgbClr val="FF0000"/>
                </a:solidFill>
                <a:latin typeface="+mj-lt"/>
                <a:cs typeface="+mn-cs"/>
              </a:rPr>
              <a:t>（全等三角形的对应角相等）。</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DEF</a:t>
            </a:r>
            <a:r>
              <a:rPr kumimoji="0" lang="en-US" altLang="zh-CN" sz="2400" b="1" kern="1200" cap="none" spc="0" normalizeH="0" baseline="0" noProof="0" dirty="0">
                <a:solidFill>
                  <a:srgbClr val="FF0000"/>
                </a:solidFill>
                <a:latin typeface="+mj-lt"/>
                <a:cs typeface="+mn-cs"/>
              </a:rPr>
              <a:t> +</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EFD</a:t>
            </a:r>
            <a:r>
              <a:rPr kumimoji="0" lang="en-US" altLang="zh-CN" sz="2400" b="1" kern="1200" cap="none" spc="0" normalizeH="0" baseline="0" noProof="0" dirty="0">
                <a:solidFill>
                  <a:srgbClr val="FF0000"/>
                </a:solidFill>
                <a:latin typeface="+mj-lt"/>
                <a:cs typeface="+mn-cs"/>
              </a:rPr>
              <a:t> = 90°</a:t>
            </a:r>
            <a:r>
              <a:rPr kumimoji="0" lang="zh-CN" altLang="en-US" sz="2400" b="1" kern="1200" cap="none" spc="0" normalizeH="0" baseline="0" noProof="0" dirty="0">
                <a:solidFill>
                  <a:srgbClr val="FF0000"/>
                </a:solidFill>
                <a:latin typeface="+mj-lt"/>
                <a:cs typeface="+mn-cs"/>
              </a:rPr>
              <a:t>（直角三角形的两个锐角互余），</a:t>
            </a:r>
            <a:endParaRPr kumimoji="0" lang="en-US" altLang="zh-CN" sz="2400" b="1" kern="1200" cap="none" spc="0" normalizeH="0" baseline="0" noProof="0" dirty="0">
              <a:solidFill>
                <a:srgbClr val="FF0000"/>
              </a:solidFill>
              <a:latin typeface="+mj-lt"/>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CBA</a:t>
            </a:r>
            <a:r>
              <a:rPr kumimoji="0" lang="en-US" altLang="zh-CN" sz="2400" b="1" kern="1200" cap="none" spc="0" normalizeH="0" baseline="0" noProof="0" dirty="0">
                <a:solidFill>
                  <a:srgbClr val="FF0000"/>
                </a:solidFill>
                <a:latin typeface="+mj-lt"/>
                <a:cs typeface="+mn-cs"/>
              </a:rPr>
              <a:t> +</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EFD</a:t>
            </a:r>
            <a:r>
              <a:rPr kumimoji="0" lang="en-US" altLang="zh-CN" sz="2400" b="1" kern="1200" cap="none" spc="0" normalizeH="0" baseline="0" noProof="0" dirty="0">
                <a:solidFill>
                  <a:srgbClr val="FF0000"/>
                </a:solidFill>
                <a:latin typeface="+mj-lt"/>
                <a:cs typeface="+mn-cs"/>
              </a:rPr>
              <a:t> = 90°</a:t>
            </a:r>
            <a:r>
              <a:rPr kumimoji="0" lang="zh-CN" altLang="en-US" sz="2400" b="1" kern="1200" cap="none" spc="0" normalizeH="0" baseline="0" noProof="0" dirty="0">
                <a:solidFill>
                  <a:srgbClr val="FF0000"/>
                </a:solidFill>
                <a:latin typeface="+mj-lt"/>
                <a:cs typeface="+mn-cs"/>
              </a:rPr>
              <a:t>。</a:t>
            </a:r>
            <a:endParaRPr kumimoji="0" lang="zh-CN" altLang="en-US" sz="2400" b="1" kern="1200" cap="none" spc="0" normalizeH="0" baseline="0" noProof="0" dirty="0">
              <a:solidFill>
                <a:srgbClr val="FF0000"/>
              </a:solidFill>
              <a:latin typeface="+mj-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left)">
                                      <p:cBhvr>
                                        <p:cTn id="7" dur="500"/>
                                        <p:tgtEl>
                                          <p:spTgt spid="24">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wipe(left)">
                                      <p:cBhvr>
                                        <p:cTn id="11" dur="500"/>
                                        <p:tgtEl>
                                          <p:spTgt spid="2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4">
                                            <p:txEl>
                                              <p:pRg st="2" end="2"/>
                                            </p:txEl>
                                          </p:spTgt>
                                        </p:tgtEl>
                                        <p:attrNameLst>
                                          <p:attrName>style.visibility</p:attrName>
                                        </p:attrNameLst>
                                      </p:cBhvr>
                                      <p:to>
                                        <p:strVal val="visible"/>
                                      </p:to>
                                    </p:set>
                                    <p:animEffect transition="in" filter="wipe(left)">
                                      <p:cBhvr>
                                        <p:cTn id="16" dur="500"/>
                                        <p:tgtEl>
                                          <p:spTgt spid="2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4">
                                            <p:txEl>
                                              <p:pRg st="3" end="3"/>
                                            </p:txEl>
                                          </p:spTgt>
                                        </p:tgtEl>
                                        <p:attrNameLst>
                                          <p:attrName>style.visibility</p:attrName>
                                        </p:attrNameLst>
                                      </p:cBhvr>
                                      <p:to>
                                        <p:strVal val="visible"/>
                                      </p:to>
                                    </p:set>
                                    <p:animEffect transition="in" filter="wipe(left)">
                                      <p:cBhvr>
                                        <p:cTn id="21" dur="500"/>
                                        <p:tgtEl>
                                          <p:spTgt spid="2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4">
                                            <p:txEl>
                                              <p:pRg st="4" end="4"/>
                                            </p:txEl>
                                          </p:spTgt>
                                        </p:tgtEl>
                                        <p:attrNameLst>
                                          <p:attrName>style.visibility</p:attrName>
                                        </p:attrNameLst>
                                      </p:cBhvr>
                                      <p:to>
                                        <p:strVal val="visible"/>
                                      </p:to>
                                    </p:set>
                                    <p:animEffect transition="in" filter="wipe(left)">
                                      <p:cBhvr>
                                        <p:cTn id="26" dur="500"/>
                                        <p:tgtEl>
                                          <p:spTgt spid="24">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
                                            <p:txEl>
                                              <p:pRg st="5" end="5"/>
                                            </p:txEl>
                                          </p:spTgt>
                                        </p:tgtEl>
                                        <p:attrNameLst>
                                          <p:attrName>style.visibility</p:attrName>
                                        </p:attrNameLst>
                                      </p:cBhvr>
                                      <p:to>
                                        <p:strVal val="visible"/>
                                      </p:to>
                                    </p:set>
                                    <p:animEffect transition="in" filter="wipe(left)">
                                      <p:cBhvr>
                                        <p:cTn id="31" dur="500"/>
                                        <p:tgtEl>
                                          <p:spTgt spid="24">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4">
                                            <p:txEl>
                                              <p:pRg st="6" end="6"/>
                                            </p:txEl>
                                          </p:spTgt>
                                        </p:tgtEl>
                                        <p:attrNameLst>
                                          <p:attrName>style.visibility</p:attrName>
                                        </p:attrNameLst>
                                      </p:cBhvr>
                                      <p:to>
                                        <p:strVal val="visible"/>
                                      </p:to>
                                    </p:set>
                                    <p:animEffect transition="in" filter="wipe(left)">
                                      <p:cBhvr>
                                        <p:cTn id="36" dur="5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51520" y="195486"/>
            <a:ext cx="1097280" cy="460375"/>
          </a:xfrm>
          <a:prstGeom prst="rect">
            <a:avLst/>
          </a:prstGeom>
          <a:noFill/>
        </p:spPr>
        <p:txBody>
          <a:bodyPr wrap="none" rtlCol="0">
            <a:spAutoFit/>
          </a:bodyPr>
          <a:lstStyle/>
          <a:p>
            <a:r>
              <a:rPr lang="zh-CN" altLang="en-US" sz="2400" b="1" dirty="0">
                <a:solidFill>
                  <a:srgbClr val="7030A0"/>
                </a:solidFill>
                <a:latin typeface="微软雅黑" panose="020B0503020204020204" pitchFamily="34" charset="-122"/>
                <a:ea typeface="微软雅黑" panose="020B0503020204020204" pitchFamily="34" charset="-122"/>
              </a:rPr>
              <a:t>练一练</a:t>
            </a:r>
            <a:endParaRPr lang="zh-CN" altLang="en-US" sz="2400" b="1" dirty="0">
              <a:solidFill>
                <a:srgbClr val="7030A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39552" y="915566"/>
            <a:ext cx="8424936" cy="2158365"/>
          </a:xfrm>
          <a:prstGeom prst="rect">
            <a:avLst/>
          </a:prstGeom>
          <a:noFill/>
        </p:spPr>
        <p:txBody>
          <a:bodyPr wrap="square">
            <a:spAutoFit/>
          </a:bodyPr>
          <a:lstStyle/>
          <a:p>
            <a:pPr>
              <a:lnSpc>
                <a:spcPct val="120000"/>
              </a:lnSpc>
            </a:pPr>
            <a:r>
              <a:rPr lang="en-US" altLang="zh-CN" sz="2800" b="1" dirty="0">
                <a:latin typeface="+mj-lt"/>
                <a:ea typeface="+mj-ea"/>
              </a:rPr>
              <a:t>1. </a:t>
            </a:r>
            <a:r>
              <a:rPr lang="zh-CN" altLang="en-US" sz="2800" b="1" dirty="0">
                <a:latin typeface="+mj-lt"/>
                <a:ea typeface="+mj-ea"/>
              </a:rPr>
              <a:t>如图，已知点</a:t>
            </a:r>
            <a:r>
              <a:rPr lang="en-US" altLang="zh-CN" sz="2800" b="1" i="1" dirty="0">
                <a:latin typeface="+mj-lt"/>
                <a:ea typeface="+mj-ea"/>
              </a:rPr>
              <a:t>A</a:t>
            </a:r>
            <a:r>
              <a:rPr lang="zh-CN" altLang="en-US" sz="2800" b="1" dirty="0">
                <a:latin typeface="+mj-lt"/>
                <a:ea typeface="+mj-ea"/>
              </a:rPr>
              <a:t>，</a:t>
            </a:r>
            <a:r>
              <a:rPr lang="en-US" altLang="zh-CN" sz="2800" b="1" i="1" dirty="0">
                <a:latin typeface="+mj-lt"/>
                <a:ea typeface="+mj-ea"/>
              </a:rPr>
              <a:t>D</a:t>
            </a:r>
            <a:r>
              <a:rPr lang="zh-CN" altLang="en-US" sz="2800" b="1" dirty="0">
                <a:latin typeface="+mj-lt"/>
                <a:ea typeface="+mj-ea"/>
              </a:rPr>
              <a:t>，</a:t>
            </a:r>
            <a:r>
              <a:rPr lang="en-US" altLang="zh-CN" sz="2800" b="1" i="1" dirty="0">
                <a:latin typeface="+mj-lt"/>
                <a:ea typeface="+mj-ea"/>
              </a:rPr>
              <a:t>C</a:t>
            </a:r>
            <a:r>
              <a:rPr lang="zh-CN" altLang="en-US" sz="2800" b="1" dirty="0">
                <a:latin typeface="+mj-lt"/>
                <a:ea typeface="+mj-ea"/>
              </a:rPr>
              <a:t>，</a:t>
            </a:r>
            <a:r>
              <a:rPr lang="en-US" altLang="zh-CN" sz="2800" b="1" i="1" dirty="0">
                <a:latin typeface="+mj-lt"/>
                <a:ea typeface="+mj-ea"/>
              </a:rPr>
              <a:t>F</a:t>
            </a:r>
            <a:r>
              <a:rPr lang="zh-CN" altLang="en-US" sz="2800" b="1" dirty="0">
                <a:latin typeface="+mj-lt"/>
                <a:ea typeface="+mj-ea"/>
              </a:rPr>
              <a:t>在同一条直线上，∠</a:t>
            </a:r>
            <a:r>
              <a:rPr lang="en-US" altLang="zh-CN" sz="2800" b="1" i="1" dirty="0">
                <a:latin typeface="+mj-lt"/>
                <a:ea typeface="+mj-ea"/>
              </a:rPr>
              <a:t>B</a:t>
            </a:r>
            <a:r>
              <a:rPr lang="en-US" altLang="zh-CN" sz="2800" b="1" dirty="0">
                <a:latin typeface="+mj-lt"/>
                <a:ea typeface="+mj-ea"/>
              </a:rPr>
              <a:t>=∠</a:t>
            </a:r>
            <a:r>
              <a:rPr lang="en-US" altLang="zh-CN" sz="2800" b="1" i="1" dirty="0">
                <a:latin typeface="+mj-lt"/>
                <a:ea typeface="+mj-ea"/>
              </a:rPr>
              <a:t>E</a:t>
            </a:r>
            <a:r>
              <a:rPr lang="en-US" altLang="zh-CN" sz="2800" b="1" dirty="0">
                <a:latin typeface="+mj-lt"/>
                <a:ea typeface="+mj-ea"/>
              </a:rPr>
              <a:t>=90°</a:t>
            </a:r>
            <a:r>
              <a:rPr lang="zh-CN" altLang="en-US" sz="2800" b="1" dirty="0">
                <a:latin typeface="+mj-lt"/>
                <a:ea typeface="+mj-ea"/>
              </a:rPr>
              <a:t>，</a:t>
            </a:r>
            <a:r>
              <a:rPr lang="en-US" altLang="zh-CN" sz="2800" b="1" i="1" dirty="0">
                <a:latin typeface="+mj-lt"/>
                <a:ea typeface="+mj-ea"/>
              </a:rPr>
              <a:t>AB</a:t>
            </a:r>
            <a:r>
              <a:rPr lang="en-US" altLang="zh-CN" sz="2800" b="1" dirty="0">
                <a:latin typeface="+mj-lt"/>
                <a:ea typeface="+mj-ea"/>
              </a:rPr>
              <a:t>=</a:t>
            </a:r>
            <a:r>
              <a:rPr lang="en-US" altLang="zh-CN" sz="2800" b="1" i="1" dirty="0">
                <a:latin typeface="+mj-lt"/>
                <a:ea typeface="+mj-ea"/>
              </a:rPr>
              <a:t>DE</a:t>
            </a:r>
            <a:r>
              <a:rPr lang="zh-CN" altLang="en-US" sz="2800" b="1" dirty="0">
                <a:latin typeface="+mj-lt"/>
                <a:ea typeface="+mj-ea"/>
              </a:rPr>
              <a:t>，若用“</a:t>
            </a:r>
            <a:r>
              <a:rPr lang="en-US" altLang="zh-CN" sz="2800" b="1" dirty="0">
                <a:latin typeface="+mj-lt"/>
                <a:ea typeface="+mj-ea"/>
              </a:rPr>
              <a:t>HL</a:t>
            </a:r>
            <a:r>
              <a:rPr lang="zh-CN" altLang="en-US" sz="2800" b="1" dirty="0">
                <a:latin typeface="+mj-lt"/>
                <a:ea typeface="+mj-ea"/>
              </a:rPr>
              <a:t>”的方法判定</a:t>
            </a:r>
            <a:r>
              <a:rPr lang="en-US" altLang="zh-CN" sz="2800" b="1" dirty="0" err="1">
                <a:latin typeface="+mj-lt"/>
                <a:ea typeface="+mj-ea"/>
              </a:rPr>
              <a:t>Rt△</a:t>
            </a:r>
            <a:r>
              <a:rPr lang="en-US" altLang="zh-CN" sz="2800" b="1" i="1" dirty="0" err="1">
                <a:latin typeface="+mj-lt"/>
                <a:ea typeface="+mj-ea"/>
              </a:rPr>
              <a:t>ABC</a:t>
            </a:r>
            <a:r>
              <a:rPr lang="en-US" altLang="zh-CN" sz="2800" b="1" dirty="0" err="1">
                <a:latin typeface="楷体" panose="02010609060101010101" pitchFamily="49" charset="-122"/>
                <a:ea typeface="楷体" panose="02010609060101010101" pitchFamily="49" charset="-122"/>
              </a:rPr>
              <a:t>≌</a:t>
            </a:r>
            <a:r>
              <a:rPr lang="en-US" altLang="zh-CN" sz="2800" b="1" dirty="0" err="1">
                <a:latin typeface="+mj-lt"/>
                <a:ea typeface="+mj-ea"/>
              </a:rPr>
              <a:t>Rt△</a:t>
            </a:r>
            <a:r>
              <a:rPr lang="en-US" altLang="zh-CN" sz="2800" b="1" i="1" dirty="0" err="1">
                <a:latin typeface="+mj-lt"/>
                <a:ea typeface="+mj-ea"/>
              </a:rPr>
              <a:t>DEF</a:t>
            </a:r>
            <a:r>
              <a:rPr lang="zh-CN" altLang="en-US" sz="2800" b="1" dirty="0">
                <a:latin typeface="+mj-lt"/>
                <a:ea typeface="+mj-ea"/>
              </a:rPr>
              <a:t>，则添加的条件可以是</a:t>
            </a:r>
            <a:r>
              <a:rPr lang="en-US" altLang="zh-CN" sz="2800" b="1" dirty="0">
                <a:latin typeface="+mj-lt"/>
                <a:ea typeface="+mj-ea"/>
              </a:rPr>
              <a:t>____________________</a:t>
            </a:r>
            <a:r>
              <a:rPr lang="zh-CN" altLang="en-US" sz="2800" b="1" dirty="0">
                <a:latin typeface="+mj-lt"/>
                <a:ea typeface="+mj-ea"/>
              </a:rPr>
              <a:t>。</a:t>
            </a:r>
            <a:endParaRPr lang="zh-CN" altLang="en-US" sz="2800" b="1" dirty="0">
              <a:latin typeface="+mj-lt"/>
              <a:ea typeface="+mj-ea"/>
            </a:endParaRPr>
          </a:p>
        </p:txBody>
      </p:sp>
      <p:sp>
        <p:nvSpPr>
          <p:cNvPr id="8" name="文本框 7"/>
          <p:cNvSpPr txBox="1"/>
          <p:nvPr/>
        </p:nvSpPr>
        <p:spPr>
          <a:xfrm>
            <a:off x="668781" y="2427734"/>
            <a:ext cx="3269934" cy="523220"/>
          </a:xfrm>
          <a:prstGeom prst="rect">
            <a:avLst/>
          </a:prstGeom>
          <a:noFill/>
        </p:spPr>
        <p:txBody>
          <a:bodyPr wrap="none" rtlCol="0">
            <a:spAutoFit/>
          </a:bodyPr>
          <a:lstStyle/>
          <a:p>
            <a:r>
              <a:rPr lang="en-US" altLang="zh-CN" sz="2800" b="1" i="1" dirty="0">
                <a:solidFill>
                  <a:srgbClr val="FF0000"/>
                </a:solidFill>
              </a:rPr>
              <a:t>AD</a:t>
            </a:r>
            <a:r>
              <a:rPr lang="en-US" altLang="zh-CN" sz="2800" b="1" dirty="0">
                <a:solidFill>
                  <a:srgbClr val="FF0000"/>
                </a:solidFill>
              </a:rPr>
              <a:t>=</a:t>
            </a:r>
            <a:r>
              <a:rPr lang="en-US" altLang="zh-CN" sz="2800" b="1" i="1" dirty="0">
                <a:solidFill>
                  <a:srgbClr val="FF0000"/>
                </a:solidFill>
              </a:rPr>
              <a:t>CF</a:t>
            </a:r>
            <a:r>
              <a:rPr lang="en-US" altLang="zh-CN" sz="2800" b="1" dirty="0">
                <a:solidFill>
                  <a:srgbClr val="FF0000"/>
                </a:solidFill>
              </a:rPr>
              <a:t> (</a:t>
            </a:r>
            <a:r>
              <a:rPr lang="zh-CN" altLang="en-US" sz="2800" b="1" dirty="0">
                <a:solidFill>
                  <a:srgbClr val="FF0000"/>
                </a:solidFill>
              </a:rPr>
              <a:t>或</a:t>
            </a:r>
            <a:r>
              <a:rPr lang="en-US" altLang="zh-CN" sz="2800" b="1" i="1" dirty="0">
                <a:solidFill>
                  <a:srgbClr val="FF0000"/>
                </a:solidFill>
              </a:rPr>
              <a:t>AC</a:t>
            </a:r>
            <a:r>
              <a:rPr lang="en-US" altLang="zh-CN" sz="2800" b="1" dirty="0">
                <a:solidFill>
                  <a:srgbClr val="FF0000"/>
                </a:solidFill>
              </a:rPr>
              <a:t>=</a:t>
            </a:r>
            <a:r>
              <a:rPr lang="en-US" altLang="zh-CN" sz="2800" b="1" i="1" dirty="0">
                <a:solidFill>
                  <a:srgbClr val="FF0000"/>
                </a:solidFill>
              </a:rPr>
              <a:t>DF</a:t>
            </a:r>
            <a:r>
              <a:rPr lang="en-US" altLang="zh-CN" sz="2800" b="1" dirty="0">
                <a:solidFill>
                  <a:srgbClr val="FF0000"/>
                </a:solidFill>
              </a:rPr>
              <a:t>)</a:t>
            </a:r>
            <a:endParaRPr lang="zh-CN" altLang="en-US" sz="2800" b="1" dirty="0">
              <a:solidFill>
                <a:srgbClr val="FF0000"/>
              </a:solidFill>
            </a:endParaRPr>
          </a:p>
        </p:txBody>
      </p:sp>
      <p:pic>
        <p:nvPicPr>
          <p:cNvPr id="4" name="图片 3"/>
          <p:cNvPicPr>
            <a:picLocks noChangeAspect="1"/>
          </p:cNvPicPr>
          <p:nvPr/>
        </p:nvPicPr>
        <p:blipFill>
          <a:blip r:embed="rId1"/>
          <a:stretch>
            <a:fillRect/>
          </a:stretch>
        </p:blipFill>
        <p:spPr>
          <a:xfrm>
            <a:off x="4478137" y="2819305"/>
            <a:ext cx="3525408" cy="19189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1520" y="195486"/>
            <a:ext cx="1097280" cy="460375"/>
          </a:xfrm>
          <a:prstGeom prst="rect">
            <a:avLst/>
          </a:prstGeom>
          <a:noFill/>
        </p:spPr>
        <p:txBody>
          <a:bodyPr wrap="none" rtlCol="0">
            <a:spAutoFit/>
          </a:bodyPr>
          <a:lstStyle/>
          <a:p>
            <a:r>
              <a:rPr lang="zh-CN" altLang="en-US" sz="2400" b="1" dirty="0">
                <a:solidFill>
                  <a:srgbClr val="7030A0"/>
                </a:solidFill>
                <a:latin typeface="微软雅黑" panose="020B0503020204020204" pitchFamily="34" charset="-122"/>
                <a:ea typeface="微软雅黑" panose="020B0503020204020204" pitchFamily="34" charset="-122"/>
              </a:rPr>
              <a:t>练一练</a:t>
            </a:r>
            <a:endParaRPr lang="zh-CN" altLang="en-US" sz="2400" b="1" dirty="0">
              <a:solidFill>
                <a:srgbClr val="7030A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843558"/>
            <a:ext cx="8424936" cy="1641475"/>
          </a:xfrm>
          <a:prstGeom prst="rect">
            <a:avLst/>
          </a:prstGeom>
          <a:noFill/>
        </p:spPr>
        <p:txBody>
          <a:bodyPr wrap="square">
            <a:spAutoFit/>
          </a:bodyPr>
          <a:lstStyle/>
          <a:p>
            <a:pPr>
              <a:lnSpc>
                <a:spcPct val="120000"/>
              </a:lnSpc>
            </a:pPr>
            <a:r>
              <a:rPr lang="en-US" altLang="zh-CN" sz="2800" b="1" dirty="0">
                <a:latin typeface="+mj-lt"/>
                <a:ea typeface="+mj-ea"/>
              </a:rPr>
              <a:t>2. </a:t>
            </a:r>
            <a:r>
              <a:rPr lang="zh-CN" altLang="en-US" sz="2800" b="1" dirty="0">
                <a:latin typeface="+mj-lt"/>
                <a:ea typeface="+mj-ea"/>
              </a:rPr>
              <a:t>如图，在△</a:t>
            </a:r>
            <a:r>
              <a:rPr lang="en-US" altLang="zh-CN" sz="2800" b="1" i="1" dirty="0">
                <a:latin typeface="+mj-lt"/>
                <a:ea typeface="+mj-ea"/>
              </a:rPr>
              <a:t>ABC</a:t>
            </a:r>
            <a:r>
              <a:rPr lang="zh-CN" altLang="en-US" sz="2800" b="1" dirty="0">
                <a:latin typeface="+mj-lt"/>
                <a:ea typeface="+mj-ea"/>
              </a:rPr>
              <a:t>中，∠</a:t>
            </a:r>
            <a:r>
              <a:rPr lang="en-US" altLang="zh-CN" sz="2800" b="1" i="1" dirty="0">
                <a:latin typeface="+mj-lt"/>
                <a:ea typeface="+mj-ea"/>
              </a:rPr>
              <a:t>C</a:t>
            </a:r>
            <a:r>
              <a:rPr lang="en-US" altLang="zh-CN" sz="2800" b="1" dirty="0">
                <a:latin typeface="+mj-lt"/>
                <a:ea typeface="+mj-ea"/>
              </a:rPr>
              <a:t>=90°</a:t>
            </a:r>
            <a:r>
              <a:rPr lang="zh-CN" altLang="en-US" sz="2800" b="1" dirty="0">
                <a:latin typeface="+mj-lt"/>
                <a:ea typeface="+mj-ea"/>
              </a:rPr>
              <a:t>，</a:t>
            </a:r>
            <a:r>
              <a:rPr lang="en-US" altLang="zh-CN" sz="2800" b="1" i="1" dirty="0">
                <a:latin typeface="+mj-lt"/>
                <a:ea typeface="+mj-ea"/>
              </a:rPr>
              <a:t>DE</a:t>
            </a:r>
            <a:r>
              <a:rPr lang="zh-CN" altLang="en-US" sz="2800" b="1" dirty="0">
                <a:latin typeface="+mj-lt"/>
                <a:ea typeface="+mj-ea"/>
              </a:rPr>
              <a:t>⊥</a:t>
            </a:r>
            <a:r>
              <a:rPr lang="en-US" altLang="zh-CN" sz="2800" b="1" i="1" dirty="0">
                <a:latin typeface="+mj-lt"/>
                <a:ea typeface="+mj-ea"/>
              </a:rPr>
              <a:t>AB</a:t>
            </a:r>
            <a:r>
              <a:rPr lang="zh-CN" altLang="en-US" sz="2800" b="1" dirty="0">
                <a:latin typeface="+mj-lt"/>
                <a:ea typeface="+mj-ea"/>
              </a:rPr>
              <a:t>于点</a:t>
            </a:r>
            <a:r>
              <a:rPr lang="en-US" altLang="zh-CN" sz="2800" b="1" i="1" dirty="0">
                <a:latin typeface="+mj-lt"/>
                <a:ea typeface="+mj-ea"/>
              </a:rPr>
              <a:t>D</a:t>
            </a:r>
            <a:r>
              <a:rPr lang="zh-CN" altLang="en-US" sz="2800" b="1" dirty="0">
                <a:latin typeface="+mj-lt"/>
                <a:ea typeface="+mj-ea"/>
              </a:rPr>
              <a:t>，</a:t>
            </a:r>
            <a:r>
              <a:rPr lang="en-US" altLang="zh-CN" sz="2800" b="1" i="1" dirty="0">
                <a:latin typeface="+mj-lt"/>
                <a:ea typeface="+mj-ea"/>
              </a:rPr>
              <a:t>BC</a:t>
            </a:r>
            <a:r>
              <a:rPr lang="en-US" altLang="zh-CN" sz="2800" b="1" dirty="0">
                <a:latin typeface="+mj-lt"/>
                <a:ea typeface="+mj-ea"/>
              </a:rPr>
              <a:t>=</a:t>
            </a:r>
            <a:r>
              <a:rPr lang="en-US" altLang="zh-CN" sz="2800" b="1" i="1" dirty="0">
                <a:latin typeface="+mj-lt"/>
                <a:ea typeface="+mj-ea"/>
              </a:rPr>
              <a:t>BD</a:t>
            </a:r>
            <a:r>
              <a:rPr lang="zh-CN" altLang="en-US" sz="2800" b="1" dirty="0">
                <a:latin typeface="+mj-lt"/>
                <a:ea typeface="+mj-ea"/>
              </a:rPr>
              <a:t>。如果</a:t>
            </a:r>
            <a:r>
              <a:rPr lang="en-US" altLang="zh-CN" sz="2800" b="1" i="1" dirty="0">
                <a:latin typeface="+mj-lt"/>
                <a:ea typeface="+mj-ea"/>
              </a:rPr>
              <a:t>AC</a:t>
            </a:r>
            <a:r>
              <a:rPr lang="en-US" altLang="zh-CN" sz="2800" b="1" dirty="0">
                <a:latin typeface="+mj-lt"/>
                <a:ea typeface="+mj-ea"/>
              </a:rPr>
              <a:t>=3cm</a:t>
            </a:r>
            <a:r>
              <a:rPr lang="zh-CN" altLang="en-US" sz="2800" b="1" dirty="0">
                <a:latin typeface="+mj-lt"/>
                <a:ea typeface="+mj-ea"/>
              </a:rPr>
              <a:t>，那么</a:t>
            </a:r>
            <a:r>
              <a:rPr lang="en-US" altLang="zh-CN" sz="2800" b="1" i="1" dirty="0">
                <a:latin typeface="+mj-lt"/>
                <a:ea typeface="+mj-ea"/>
              </a:rPr>
              <a:t>AE</a:t>
            </a:r>
            <a:r>
              <a:rPr lang="en-US" altLang="zh-CN" sz="2800" b="1" dirty="0">
                <a:latin typeface="+mj-lt"/>
                <a:ea typeface="+mj-ea"/>
              </a:rPr>
              <a:t>+</a:t>
            </a:r>
            <a:r>
              <a:rPr lang="en-US" altLang="zh-CN" sz="2800" b="1" i="1" dirty="0">
                <a:latin typeface="+mj-lt"/>
                <a:ea typeface="+mj-ea"/>
              </a:rPr>
              <a:t>DE</a:t>
            </a:r>
            <a:r>
              <a:rPr lang="zh-CN" altLang="en-US" sz="2800" b="1" dirty="0">
                <a:latin typeface="+mj-lt"/>
                <a:ea typeface="+mj-ea"/>
              </a:rPr>
              <a:t>的长为（      ）</a:t>
            </a:r>
            <a:endParaRPr lang="en-US" altLang="zh-CN" sz="2800" b="1" dirty="0">
              <a:latin typeface="+mj-lt"/>
              <a:ea typeface="+mj-ea"/>
            </a:endParaRPr>
          </a:p>
          <a:p>
            <a:pPr>
              <a:lnSpc>
                <a:spcPct val="120000"/>
              </a:lnSpc>
            </a:pPr>
            <a:r>
              <a:rPr lang="en-US" altLang="zh-CN" sz="2800" b="1" dirty="0">
                <a:latin typeface="+mj-lt"/>
                <a:ea typeface="+mj-ea"/>
              </a:rPr>
              <a:t>A. 2 cm        B.3 cm         C.4 cm        D. 5 cm</a:t>
            </a:r>
            <a:endParaRPr lang="zh-CN" altLang="en-US" sz="2800" b="1" dirty="0">
              <a:latin typeface="+mj-lt"/>
              <a:ea typeface="+mj-ea"/>
            </a:endParaRPr>
          </a:p>
        </p:txBody>
      </p:sp>
      <p:pic>
        <p:nvPicPr>
          <p:cNvPr id="7" name="图片 6"/>
          <p:cNvPicPr>
            <a:picLocks noChangeAspect="1"/>
          </p:cNvPicPr>
          <p:nvPr/>
        </p:nvPicPr>
        <p:blipFill>
          <a:blip r:embed="rId1"/>
          <a:stretch>
            <a:fillRect/>
          </a:stretch>
        </p:blipFill>
        <p:spPr>
          <a:xfrm>
            <a:off x="4795246" y="2606765"/>
            <a:ext cx="3009475" cy="2181346"/>
          </a:xfrm>
          <a:prstGeom prst="rect">
            <a:avLst/>
          </a:prstGeom>
        </p:spPr>
      </p:pic>
      <p:sp>
        <p:nvSpPr>
          <p:cNvPr id="8" name="文本框 7"/>
          <p:cNvSpPr txBox="1"/>
          <p:nvPr/>
        </p:nvSpPr>
        <p:spPr>
          <a:xfrm>
            <a:off x="7819217" y="1378961"/>
            <a:ext cx="423514" cy="523220"/>
          </a:xfrm>
          <a:prstGeom prst="rect">
            <a:avLst/>
          </a:prstGeom>
          <a:noFill/>
        </p:spPr>
        <p:txBody>
          <a:bodyPr wrap="none" rtlCol="0">
            <a:spAutoFit/>
          </a:bodyPr>
          <a:lstStyle/>
          <a:p>
            <a:r>
              <a:rPr lang="en-US" altLang="zh-CN" sz="2800" b="1" dirty="0">
                <a:solidFill>
                  <a:srgbClr val="FF0000"/>
                </a:solidFill>
              </a:rPr>
              <a:t>B</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随堂练习</a:t>
            </a:r>
            <a:endParaRPr lang="zh-CN" altLang="en-US" sz="2800" b="1" dirty="0">
              <a:latin typeface="华文中宋" panose="02010600040101010101" pitchFamily="2" charset="-122"/>
              <a:ea typeface="华文中宋" panose="02010600040101010101" pitchFamily="2" charset="-122"/>
            </a:endParaRPr>
          </a:p>
        </p:txBody>
      </p:sp>
      <p:sp>
        <p:nvSpPr>
          <p:cNvPr id="8" name="文本框 7"/>
          <p:cNvSpPr txBox="1"/>
          <p:nvPr/>
        </p:nvSpPr>
        <p:spPr>
          <a:xfrm>
            <a:off x="395536" y="703924"/>
            <a:ext cx="8028892" cy="3969385"/>
          </a:xfrm>
          <a:prstGeom prst="rect">
            <a:avLst/>
          </a:prstGeom>
          <a:noFill/>
        </p:spPr>
        <p:txBody>
          <a:bodyPr wrap="square">
            <a:spAutoFit/>
          </a:bodyPr>
          <a:lstStyle/>
          <a:p>
            <a:pPr>
              <a:lnSpc>
                <a:spcPct val="150000"/>
              </a:lnSpc>
            </a:pPr>
            <a:r>
              <a:rPr lang="en-US" altLang="zh-CN" sz="2800" b="1" dirty="0">
                <a:latin typeface="+mj-lt"/>
                <a:ea typeface="+mj-ea"/>
              </a:rPr>
              <a:t>1.</a:t>
            </a:r>
            <a:r>
              <a:rPr lang="zh-CN" altLang="en-US" sz="2800" b="1" dirty="0">
                <a:latin typeface="+mj-lt"/>
                <a:ea typeface="+mj-ea"/>
              </a:rPr>
              <a:t>如图，</a:t>
            </a:r>
            <a:r>
              <a:rPr lang="en-US" altLang="zh-CN" sz="2800" b="1" i="1" dirty="0">
                <a:latin typeface="+mj-lt"/>
                <a:ea typeface="+mj-ea"/>
              </a:rPr>
              <a:t>AF</a:t>
            </a:r>
            <a:r>
              <a:rPr lang="en-US" altLang="zh-CN" sz="2800" b="1" dirty="0">
                <a:latin typeface="+mj-lt"/>
                <a:ea typeface="+mj-ea"/>
              </a:rPr>
              <a:t>=</a:t>
            </a:r>
            <a:r>
              <a:rPr lang="en-US" altLang="zh-CN" sz="2800" b="1" i="1" dirty="0">
                <a:latin typeface="+mj-lt"/>
                <a:ea typeface="+mj-ea"/>
              </a:rPr>
              <a:t>BE</a:t>
            </a:r>
            <a:r>
              <a:rPr lang="zh-CN" altLang="en-US" sz="2800" b="1" dirty="0">
                <a:latin typeface="+mj-lt"/>
                <a:ea typeface="+mj-ea"/>
              </a:rPr>
              <a:t>，∠</a:t>
            </a:r>
            <a:r>
              <a:rPr lang="en-US" altLang="zh-CN" sz="2800" b="1" i="1" dirty="0">
                <a:latin typeface="+mj-lt"/>
                <a:ea typeface="+mj-ea"/>
              </a:rPr>
              <a:t>A</a:t>
            </a:r>
            <a:r>
              <a:rPr lang="en-US" altLang="zh-CN" sz="2800" b="1" dirty="0">
                <a:latin typeface="+mj-lt"/>
                <a:ea typeface="+mj-ea"/>
              </a:rPr>
              <a:t>=</a:t>
            </a:r>
            <a:r>
              <a:rPr lang="zh-CN" altLang="en-US" sz="2800" b="1" dirty="0">
                <a:latin typeface="+mj-lt"/>
                <a:ea typeface="+mj-ea"/>
              </a:rPr>
              <a:t>∠</a:t>
            </a:r>
            <a:r>
              <a:rPr lang="en-US" altLang="zh-CN" sz="2800" b="1" i="1" dirty="0">
                <a:latin typeface="+mj-lt"/>
                <a:ea typeface="+mj-ea"/>
              </a:rPr>
              <a:t>B</a:t>
            </a:r>
            <a:r>
              <a:rPr lang="en-US" altLang="zh-CN" sz="2800" b="1" dirty="0">
                <a:latin typeface="+mj-lt"/>
                <a:ea typeface="+mj-ea"/>
              </a:rPr>
              <a:t>=90°</a:t>
            </a:r>
            <a:r>
              <a:rPr lang="zh-CN" altLang="en-US" sz="2800" b="1" dirty="0">
                <a:latin typeface="+mj-lt"/>
                <a:ea typeface="+mj-ea"/>
              </a:rPr>
              <a:t>，补充下列条件后仍不能判定△</a:t>
            </a:r>
            <a:r>
              <a:rPr lang="en-US" altLang="zh-CN" sz="2800" b="1" i="1" dirty="0">
                <a:latin typeface="+mj-lt"/>
                <a:ea typeface="+mj-ea"/>
              </a:rPr>
              <a:t>ACE</a:t>
            </a:r>
            <a:r>
              <a:rPr lang="en-US" altLang="zh-CN" sz="2800" b="1" dirty="0" err="1">
                <a:latin typeface="楷体" panose="02010609060101010101" pitchFamily="49" charset="-122"/>
                <a:ea typeface="楷体" panose="02010609060101010101" pitchFamily="49" charset="-122"/>
                <a:sym typeface="+mn-ea"/>
              </a:rPr>
              <a:t>≌</a:t>
            </a:r>
            <a:r>
              <a:rPr lang="zh-CN" altLang="en-US" sz="2800" b="1" dirty="0">
                <a:latin typeface="+mj-lt"/>
                <a:ea typeface="+mj-ea"/>
              </a:rPr>
              <a:t>△</a:t>
            </a:r>
            <a:r>
              <a:rPr lang="en-US" altLang="zh-CN" sz="2800" b="1" i="1" dirty="0">
                <a:latin typeface="+mj-lt"/>
                <a:ea typeface="+mj-ea"/>
              </a:rPr>
              <a:t>BDF</a:t>
            </a:r>
            <a:r>
              <a:rPr lang="zh-CN" altLang="en-US" sz="2800" b="1" dirty="0">
                <a:latin typeface="+mj-lt"/>
                <a:ea typeface="+mj-ea"/>
              </a:rPr>
              <a:t>的是（       ）</a:t>
            </a:r>
            <a:endParaRPr lang="en-US" altLang="zh-CN" sz="2800" b="1" dirty="0">
              <a:latin typeface="+mj-lt"/>
              <a:ea typeface="+mj-ea"/>
            </a:endParaRPr>
          </a:p>
          <a:p>
            <a:pPr>
              <a:lnSpc>
                <a:spcPct val="150000"/>
              </a:lnSpc>
            </a:pPr>
            <a:r>
              <a:rPr lang="en-US" altLang="zh-CN" sz="2800" b="1" dirty="0">
                <a:latin typeface="+mj-lt"/>
                <a:ea typeface="+mj-ea"/>
              </a:rPr>
              <a:t>A.</a:t>
            </a:r>
            <a:r>
              <a:rPr lang="en-US" altLang="zh-CN" sz="2800" b="1" i="1" dirty="0">
                <a:latin typeface="+mj-lt"/>
                <a:ea typeface="+mj-ea"/>
              </a:rPr>
              <a:t>AC</a:t>
            </a:r>
            <a:r>
              <a:rPr lang="en-US" altLang="zh-CN" sz="2800" b="1" dirty="0">
                <a:latin typeface="+mj-lt"/>
                <a:ea typeface="+mj-ea"/>
              </a:rPr>
              <a:t>=</a:t>
            </a:r>
            <a:r>
              <a:rPr lang="en-US" altLang="zh-CN" sz="2800" b="1" i="1" dirty="0">
                <a:latin typeface="+mj-lt"/>
                <a:ea typeface="+mj-ea"/>
              </a:rPr>
              <a:t>BD</a:t>
            </a:r>
            <a:endParaRPr lang="en-US" altLang="zh-CN" sz="2800" b="1" i="1" dirty="0">
              <a:latin typeface="+mj-lt"/>
              <a:ea typeface="+mj-ea"/>
            </a:endParaRPr>
          </a:p>
          <a:p>
            <a:pPr>
              <a:lnSpc>
                <a:spcPct val="150000"/>
              </a:lnSpc>
            </a:pPr>
            <a:r>
              <a:rPr lang="en-US" altLang="zh-CN" sz="2800" b="1" dirty="0">
                <a:latin typeface="+mj-lt"/>
                <a:ea typeface="+mj-ea"/>
              </a:rPr>
              <a:t>B.</a:t>
            </a:r>
            <a:r>
              <a:rPr lang="en-US" altLang="zh-CN" sz="2800" b="1" i="1" dirty="0">
                <a:latin typeface="+mj-lt"/>
                <a:ea typeface="+mj-ea"/>
              </a:rPr>
              <a:t>CE</a:t>
            </a:r>
            <a:r>
              <a:rPr lang="en-US" altLang="zh-CN" sz="2800" b="1" dirty="0">
                <a:latin typeface="+mj-lt"/>
                <a:ea typeface="+mj-ea"/>
              </a:rPr>
              <a:t>=</a:t>
            </a:r>
            <a:r>
              <a:rPr lang="en-US" altLang="zh-CN" sz="2800" b="1" i="1" dirty="0">
                <a:latin typeface="+mj-lt"/>
                <a:ea typeface="+mj-ea"/>
              </a:rPr>
              <a:t>DF</a:t>
            </a:r>
            <a:endParaRPr lang="en-US" altLang="zh-CN" sz="2800" b="1" i="1" dirty="0">
              <a:latin typeface="+mj-lt"/>
              <a:ea typeface="+mj-ea"/>
            </a:endParaRPr>
          </a:p>
          <a:p>
            <a:pPr>
              <a:lnSpc>
                <a:spcPct val="150000"/>
              </a:lnSpc>
            </a:pPr>
            <a:r>
              <a:rPr lang="en-US" altLang="zh-CN" sz="2800" b="1" dirty="0">
                <a:latin typeface="+mj-lt"/>
                <a:ea typeface="+mj-ea"/>
              </a:rPr>
              <a:t>C.</a:t>
            </a:r>
            <a:r>
              <a:rPr lang="en-US" altLang="zh-CN" sz="2800" b="1" i="1" dirty="0">
                <a:latin typeface="+mj-lt"/>
                <a:ea typeface="+mj-ea"/>
              </a:rPr>
              <a:t>AC</a:t>
            </a:r>
            <a:r>
              <a:rPr lang="zh-CN" altLang="en-US" sz="2800" b="1" dirty="0">
                <a:latin typeface="+mj-lt"/>
                <a:ea typeface="+mj-ea"/>
              </a:rPr>
              <a:t> </a:t>
            </a:r>
            <a:r>
              <a:rPr lang="en-US" altLang="zh-CN" sz="2800" b="1" i="1" dirty="0">
                <a:latin typeface="+mj-lt"/>
                <a:ea typeface="+mj-ea"/>
              </a:rPr>
              <a:t>//</a:t>
            </a:r>
            <a:r>
              <a:rPr lang="en-US" altLang="zh-CN" sz="2800" b="1" dirty="0">
                <a:latin typeface="+mj-lt"/>
                <a:ea typeface="+mj-ea"/>
              </a:rPr>
              <a:t> </a:t>
            </a:r>
            <a:r>
              <a:rPr lang="en-US" altLang="zh-CN" sz="2800" b="1" i="1" dirty="0">
                <a:latin typeface="+mj-lt"/>
                <a:ea typeface="+mj-ea"/>
              </a:rPr>
              <a:t>BD</a:t>
            </a:r>
            <a:endParaRPr lang="en-US" altLang="zh-CN" sz="2800" b="1" i="1" dirty="0">
              <a:latin typeface="+mj-lt"/>
              <a:ea typeface="+mj-ea"/>
            </a:endParaRPr>
          </a:p>
          <a:p>
            <a:pPr>
              <a:lnSpc>
                <a:spcPct val="150000"/>
              </a:lnSpc>
            </a:pPr>
            <a:r>
              <a:rPr lang="en-US" altLang="zh-CN" sz="2800" b="1" dirty="0">
                <a:latin typeface="+mj-lt"/>
                <a:ea typeface="+mj-ea"/>
              </a:rPr>
              <a:t>D.</a:t>
            </a:r>
            <a:r>
              <a:rPr lang="en-US" altLang="zh-CN" sz="2800" b="1" i="1" dirty="0">
                <a:latin typeface="+mj-lt"/>
                <a:ea typeface="+mj-ea"/>
              </a:rPr>
              <a:t>CE</a:t>
            </a:r>
            <a:r>
              <a:rPr lang="zh-CN" altLang="en-US" sz="2800" b="1" dirty="0">
                <a:latin typeface="+mj-lt"/>
                <a:ea typeface="+mj-ea"/>
                <a:sym typeface="+mn-ea"/>
              </a:rPr>
              <a:t> </a:t>
            </a:r>
            <a:r>
              <a:rPr lang="en-US" altLang="zh-CN" sz="2800" b="1" i="1" dirty="0">
                <a:latin typeface="+mj-lt"/>
                <a:ea typeface="+mj-ea"/>
                <a:sym typeface="+mn-ea"/>
              </a:rPr>
              <a:t>//</a:t>
            </a:r>
            <a:r>
              <a:rPr lang="en-US" altLang="zh-CN" sz="2800" b="1" dirty="0">
                <a:latin typeface="+mj-lt"/>
                <a:ea typeface="+mj-ea"/>
                <a:sym typeface="+mn-ea"/>
              </a:rPr>
              <a:t> </a:t>
            </a:r>
            <a:r>
              <a:rPr lang="en-US" altLang="zh-CN" sz="2800" b="1" i="1" dirty="0">
                <a:latin typeface="+mj-lt"/>
                <a:ea typeface="+mj-ea"/>
              </a:rPr>
              <a:t>DF</a:t>
            </a:r>
            <a:endParaRPr lang="zh-CN" altLang="en-US" sz="2800" b="1" i="1" dirty="0">
              <a:latin typeface="+mj-lt"/>
              <a:ea typeface="+mj-ea"/>
            </a:endParaRPr>
          </a:p>
        </p:txBody>
      </p:sp>
      <p:sp>
        <p:nvSpPr>
          <p:cNvPr id="7" name="文本框 6"/>
          <p:cNvSpPr txBox="1"/>
          <p:nvPr/>
        </p:nvSpPr>
        <p:spPr>
          <a:xfrm>
            <a:off x="6300192" y="1491630"/>
            <a:ext cx="444352" cy="523220"/>
          </a:xfrm>
          <a:prstGeom prst="rect">
            <a:avLst/>
          </a:prstGeom>
          <a:noFill/>
        </p:spPr>
        <p:txBody>
          <a:bodyPr wrap="none" rtlCol="0">
            <a:spAutoFit/>
          </a:bodyPr>
          <a:lstStyle/>
          <a:p>
            <a:r>
              <a:rPr lang="en-US" altLang="zh-CN" sz="2800" b="1" dirty="0">
                <a:solidFill>
                  <a:srgbClr val="FF0000"/>
                </a:solidFill>
              </a:rPr>
              <a:t>C</a:t>
            </a:r>
            <a:endParaRPr lang="zh-CN" altLang="en-US" sz="2800" b="1" dirty="0">
              <a:solidFill>
                <a:srgbClr val="FF0000"/>
              </a:solidFill>
            </a:endParaRPr>
          </a:p>
        </p:txBody>
      </p:sp>
      <p:pic>
        <p:nvPicPr>
          <p:cNvPr id="3" name="图片 2"/>
          <p:cNvPicPr>
            <a:picLocks noChangeAspect="1"/>
          </p:cNvPicPr>
          <p:nvPr/>
        </p:nvPicPr>
        <p:blipFill>
          <a:blip r:embed="rId1"/>
          <a:stretch>
            <a:fillRect/>
          </a:stretch>
        </p:blipFill>
        <p:spPr>
          <a:xfrm>
            <a:off x="4788024" y="2539732"/>
            <a:ext cx="3377314" cy="21813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5868144" y="120858"/>
            <a:ext cx="3093085" cy="342338"/>
          </a:xfrm>
          <a:prstGeom prst="rect">
            <a:avLst/>
          </a:prstGeom>
          <a:noFill/>
        </p:spPr>
        <p:txBody>
          <a:bodyPr wrap="square" rtlCol="0" anchor="t">
            <a:spAutoFit/>
          </a:bodyPr>
          <a:lstStyle/>
          <a:p>
            <a:pPr algn="l" eaLnBrk="1" hangingPunct="1">
              <a:lnSpc>
                <a:spcPct val="130000"/>
              </a:lnSpc>
            </a:pPr>
            <a:r>
              <a:rPr lang="en-US" altLang="zh-CN" sz="1400" b="1" dirty="0">
                <a:solidFill>
                  <a:srgbClr val="001C8B"/>
                </a:solidFill>
                <a:latin typeface="+mn-lt"/>
                <a:ea typeface="+mj-ea"/>
                <a:sym typeface="+mn-ea"/>
              </a:rPr>
              <a:t>【</a:t>
            </a:r>
            <a:r>
              <a:rPr lang="zh-CN" altLang="en-US" sz="1400" b="1" dirty="0">
                <a:solidFill>
                  <a:srgbClr val="001C8B"/>
                </a:solidFill>
                <a:latin typeface="+mj-lt"/>
                <a:ea typeface="+mj-ea"/>
                <a:sym typeface="+mn-ea"/>
              </a:rPr>
              <a:t>教材</a:t>
            </a:r>
            <a:r>
              <a:rPr lang="en-US" altLang="zh-CN" sz="1400" b="1" dirty="0">
                <a:solidFill>
                  <a:srgbClr val="001C8B"/>
                </a:solidFill>
                <a:latin typeface="+mj-lt"/>
                <a:ea typeface="+mj-ea"/>
                <a:sym typeface="+mn-ea"/>
              </a:rPr>
              <a:t>P30 </a:t>
            </a:r>
            <a:r>
              <a:rPr lang="zh-CN" sz="1400" b="1" dirty="0">
                <a:solidFill>
                  <a:srgbClr val="001C8B"/>
                </a:solidFill>
                <a:latin typeface="+mj-lt"/>
                <a:ea typeface="+mj-ea"/>
                <a:sym typeface="+mn-ea"/>
              </a:rPr>
              <a:t>随堂练习</a:t>
            </a:r>
            <a:r>
              <a:rPr lang="en-US" altLang="zh-CN" sz="1400" b="1" dirty="0">
                <a:solidFill>
                  <a:srgbClr val="001C8B"/>
                </a:solidFill>
                <a:latin typeface="+mj-lt"/>
                <a:ea typeface="+mj-ea"/>
                <a:sym typeface="+mn-ea"/>
              </a:rPr>
              <a:t> </a:t>
            </a:r>
            <a:r>
              <a:rPr lang="zh-CN" altLang="en-US" sz="1400" b="1" dirty="0">
                <a:solidFill>
                  <a:srgbClr val="001C8B"/>
                </a:solidFill>
                <a:latin typeface="+mj-lt"/>
                <a:ea typeface="+mj-ea"/>
                <a:sym typeface="+mn-ea"/>
              </a:rPr>
              <a:t>第</a:t>
            </a:r>
            <a:r>
              <a:rPr lang="en-US" altLang="zh-CN" sz="1400" b="1" dirty="0">
                <a:solidFill>
                  <a:srgbClr val="001C8B"/>
                </a:solidFill>
                <a:latin typeface="+mj-lt"/>
                <a:ea typeface="+mj-ea"/>
                <a:sym typeface="+mn-ea"/>
              </a:rPr>
              <a:t>1</a:t>
            </a:r>
            <a:r>
              <a:rPr lang="zh-CN" altLang="en-US" sz="1400" b="1" dirty="0">
                <a:solidFill>
                  <a:srgbClr val="001C8B"/>
                </a:solidFill>
                <a:latin typeface="+mj-lt"/>
                <a:ea typeface="+mj-ea"/>
                <a:sym typeface="+mn-ea"/>
              </a:rPr>
              <a:t>题</a:t>
            </a:r>
            <a:r>
              <a:rPr lang="en-US" altLang="zh-CN" sz="1400" b="1" dirty="0">
                <a:solidFill>
                  <a:srgbClr val="001C8B"/>
                </a:solidFill>
                <a:latin typeface="+mn-lt"/>
                <a:ea typeface="+mj-ea"/>
                <a:sym typeface="+mn-ea"/>
              </a:rPr>
              <a:t>】</a:t>
            </a:r>
            <a:endParaRPr lang="en-US" altLang="zh-CN" sz="1400" b="1" dirty="0">
              <a:solidFill>
                <a:srgbClr val="001C8B"/>
              </a:solidFill>
              <a:latin typeface="+mn-lt"/>
              <a:ea typeface="+mj-ea"/>
              <a:sym typeface="+mn-ea"/>
            </a:endParaRPr>
          </a:p>
        </p:txBody>
      </p:sp>
      <p:sp>
        <p:nvSpPr>
          <p:cNvPr id="7" name="文本框 6"/>
          <p:cNvSpPr txBox="1"/>
          <p:nvPr/>
        </p:nvSpPr>
        <p:spPr>
          <a:xfrm>
            <a:off x="467544" y="637774"/>
            <a:ext cx="8352928" cy="3145220"/>
          </a:xfrm>
          <a:prstGeom prst="rect">
            <a:avLst/>
          </a:prstGeom>
          <a:noFill/>
        </p:spPr>
        <p:txBody>
          <a:bodyPr wrap="square">
            <a:spAutoFit/>
          </a:bodyPr>
          <a:lstStyle/>
          <a:p>
            <a:pPr>
              <a:lnSpc>
                <a:spcPct val="120000"/>
              </a:lnSpc>
            </a:pPr>
            <a:r>
              <a:rPr lang="en-US" altLang="zh-CN" sz="2800" b="1" dirty="0">
                <a:latin typeface="+mj-lt"/>
                <a:ea typeface="+mj-ea"/>
              </a:rPr>
              <a:t>2.</a:t>
            </a:r>
            <a:r>
              <a:rPr lang="zh-CN" altLang="en-US" sz="2800" b="1" dirty="0">
                <a:latin typeface="+mj-lt"/>
                <a:ea typeface="+mj-ea"/>
              </a:rPr>
              <a:t>判断下列命题的真假，并说明理由：</a:t>
            </a:r>
            <a:endParaRPr lang="en-US" altLang="zh-CN" sz="2800" b="1" dirty="0">
              <a:latin typeface="+mj-lt"/>
              <a:ea typeface="+mj-ea"/>
            </a:endParaRPr>
          </a:p>
          <a:p>
            <a:pPr>
              <a:lnSpc>
                <a:spcPct val="120000"/>
              </a:lnSpc>
            </a:pPr>
            <a:r>
              <a:rPr lang="zh-CN" altLang="en-US" sz="2800" b="1" dirty="0">
                <a:latin typeface="+mj-lt"/>
                <a:ea typeface="+mj-ea"/>
              </a:rPr>
              <a:t>（</a:t>
            </a:r>
            <a:r>
              <a:rPr lang="en-US" altLang="zh-CN" sz="2800" b="1" dirty="0">
                <a:latin typeface="+mj-lt"/>
                <a:ea typeface="+mj-ea"/>
              </a:rPr>
              <a:t>1</a:t>
            </a:r>
            <a:r>
              <a:rPr lang="zh-CN" altLang="en-US" sz="2800" b="1" dirty="0">
                <a:latin typeface="+mj-lt"/>
                <a:ea typeface="+mj-ea"/>
              </a:rPr>
              <a:t>）两个锐角分别相等的两个直角三角形全等；</a:t>
            </a:r>
            <a:endParaRPr lang="en-US" altLang="zh-CN" sz="2800" b="1" dirty="0">
              <a:latin typeface="+mj-lt"/>
              <a:ea typeface="+mj-ea"/>
            </a:endParaRPr>
          </a:p>
          <a:p>
            <a:pPr>
              <a:lnSpc>
                <a:spcPct val="120000"/>
              </a:lnSpc>
            </a:pPr>
            <a:r>
              <a:rPr lang="zh-CN" altLang="en-US" sz="2800" b="1" dirty="0">
                <a:latin typeface="+mj-lt"/>
                <a:ea typeface="+mj-ea"/>
              </a:rPr>
              <a:t>（</a:t>
            </a:r>
            <a:r>
              <a:rPr lang="en-US" altLang="zh-CN" sz="2800" b="1" dirty="0">
                <a:latin typeface="+mj-lt"/>
                <a:ea typeface="+mj-ea"/>
              </a:rPr>
              <a:t>2</a:t>
            </a:r>
            <a:r>
              <a:rPr lang="zh-CN" altLang="en-US" sz="2800" b="1" dirty="0">
                <a:latin typeface="+mj-lt"/>
                <a:ea typeface="+mj-ea"/>
              </a:rPr>
              <a:t>）斜边及一锐角分别相等的两个直角三角形全等；</a:t>
            </a:r>
            <a:endParaRPr lang="en-US" altLang="zh-CN" sz="2800" b="1" dirty="0">
              <a:latin typeface="+mj-lt"/>
              <a:ea typeface="+mj-ea"/>
            </a:endParaRPr>
          </a:p>
          <a:p>
            <a:pPr>
              <a:lnSpc>
                <a:spcPct val="120000"/>
              </a:lnSpc>
            </a:pPr>
            <a:r>
              <a:rPr lang="zh-CN" altLang="en-US" sz="2800" b="1" dirty="0">
                <a:latin typeface="+mj-lt"/>
                <a:ea typeface="+mj-ea"/>
              </a:rPr>
              <a:t>（</a:t>
            </a:r>
            <a:r>
              <a:rPr lang="en-US" altLang="zh-CN" sz="2800" b="1" dirty="0">
                <a:latin typeface="+mj-lt"/>
                <a:ea typeface="+mj-ea"/>
              </a:rPr>
              <a:t>3</a:t>
            </a:r>
            <a:r>
              <a:rPr lang="zh-CN" altLang="en-US" sz="2800" b="1" dirty="0">
                <a:latin typeface="+mj-lt"/>
                <a:ea typeface="+mj-ea"/>
              </a:rPr>
              <a:t>）两条直角边分别相等的两个直角三角形全等；</a:t>
            </a:r>
            <a:endParaRPr lang="en-US" altLang="zh-CN" sz="2800" b="1" dirty="0">
              <a:latin typeface="+mj-lt"/>
              <a:ea typeface="+mj-ea"/>
            </a:endParaRPr>
          </a:p>
          <a:p>
            <a:pPr>
              <a:lnSpc>
                <a:spcPct val="120000"/>
              </a:lnSpc>
            </a:pPr>
            <a:r>
              <a:rPr lang="zh-CN" altLang="en-US" sz="2800" b="1" dirty="0">
                <a:latin typeface="+mj-lt"/>
                <a:ea typeface="+mj-ea"/>
              </a:rPr>
              <a:t>（</a:t>
            </a:r>
            <a:r>
              <a:rPr lang="en-US" altLang="zh-CN" sz="2800" b="1" dirty="0">
                <a:latin typeface="+mj-lt"/>
                <a:ea typeface="+mj-ea"/>
              </a:rPr>
              <a:t>4</a:t>
            </a:r>
            <a:r>
              <a:rPr lang="zh-CN" altLang="en-US" sz="2800" b="1" dirty="0">
                <a:latin typeface="+mj-lt"/>
                <a:ea typeface="+mj-ea"/>
              </a:rPr>
              <a:t>）一条直角边相等且另一条直角边上的中线相等的两个直角三角形全等。</a:t>
            </a:r>
            <a:endParaRPr lang="zh-CN" altLang="en-US" sz="2800" b="1" dirty="0">
              <a:latin typeface="+mj-lt"/>
              <a:ea typeface="+mj-ea"/>
            </a:endParaRPr>
          </a:p>
        </p:txBody>
      </p:sp>
      <p:sp>
        <p:nvSpPr>
          <p:cNvPr id="3" name="文本框 2"/>
          <p:cNvSpPr txBox="1"/>
          <p:nvPr/>
        </p:nvSpPr>
        <p:spPr>
          <a:xfrm>
            <a:off x="1223628" y="3957572"/>
            <a:ext cx="6840760" cy="830997"/>
          </a:xfrm>
          <a:prstGeom prst="rect">
            <a:avLst/>
          </a:prstGeom>
          <a:noFill/>
        </p:spPr>
        <p:txBody>
          <a:bodyPr wrap="square" rtlCol="0">
            <a:spAutoFit/>
          </a:bodyPr>
          <a:lstStyle/>
          <a:p>
            <a:r>
              <a:rPr lang="zh-CN" altLang="en-US" sz="2400" b="1" dirty="0">
                <a:solidFill>
                  <a:srgbClr val="FF0000"/>
                </a:solidFill>
              </a:rPr>
              <a:t>解：（</a:t>
            </a:r>
            <a:r>
              <a:rPr lang="en-US" altLang="zh-CN" sz="2400" b="1" dirty="0">
                <a:solidFill>
                  <a:srgbClr val="FF0000"/>
                </a:solidFill>
              </a:rPr>
              <a:t>1</a:t>
            </a:r>
            <a:r>
              <a:rPr lang="zh-CN" altLang="en-US" sz="2400" b="1" dirty="0">
                <a:solidFill>
                  <a:srgbClr val="FF0000"/>
                </a:solidFill>
              </a:rPr>
              <a:t>）假命题；（</a:t>
            </a:r>
            <a:r>
              <a:rPr lang="en-US" altLang="zh-CN" sz="2400" b="1" dirty="0">
                <a:solidFill>
                  <a:srgbClr val="FF0000"/>
                </a:solidFill>
              </a:rPr>
              <a:t>2</a:t>
            </a:r>
            <a:r>
              <a:rPr lang="zh-CN" altLang="en-US" sz="2400" b="1" dirty="0">
                <a:solidFill>
                  <a:srgbClr val="FF0000"/>
                </a:solidFill>
              </a:rPr>
              <a:t>）真命题；（</a:t>
            </a:r>
            <a:r>
              <a:rPr lang="en-US" altLang="zh-CN" sz="2400" b="1" dirty="0">
                <a:solidFill>
                  <a:srgbClr val="FF0000"/>
                </a:solidFill>
              </a:rPr>
              <a:t>3</a:t>
            </a:r>
            <a:r>
              <a:rPr lang="zh-CN" altLang="en-US" sz="2400" b="1" dirty="0">
                <a:solidFill>
                  <a:srgbClr val="FF0000"/>
                </a:solidFill>
              </a:rPr>
              <a:t>）真命题；（</a:t>
            </a:r>
            <a:r>
              <a:rPr lang="en-US" altLang="zh-CN" sz="2400" b="1" dirty="0">
                <a:solidFill>
                  <a:srgbClr val="FF0000"/>
                </a:solidFill>
              </a:rPr>
              <a:t>4</a:t>
            </a:r>
            <a:r>
              <a:rPr lang="zh-CN" altLang="en-US" sz="2400" b="1" dirty="0">
                <a:solidFill>
                  <a:srgbClr val="FF0000"/>
                </a:solidFill>
              </a:rPr>
              <a:t>）真命题。</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5868144" y="120858"/>
            <a:ext cx="3093085" cy="342338"/>
          </a:xfrm>
          <a:prstGeom prst="rect">
            <a:avLst/>
          </a:prstGeom>
          <a:noFill/>
        </p:spPr>
        <p:txBody>
          <a:bodyPr wrap="square" rtlCol="0" anchor="t">
            <a:spAutoFit/>
          </a:bodyPr>
          <a:lstStyle/>
          <a:p>
            <a:pPr algn="l" eaLnBrk="1" hangingPunct="1">
              <a:lnSpc>
                <a:spcPct val="130000"/>
              </a:lnSpc>
            </a:pPr>
            <a:r>
              <a:rPr lang="en-US" altLang="zh-CN" sz="1400" b="1" dirty="0">
                <a:solidFill>
                  <a:srgbClr val="001C8B"/>
                </a:solidFill>
                <a:latin typeface="+mn-lt"/>
                <a:ea typeface="+mj-ea"/>
                <a:sym typeface="+mn-ea"/>
              </a:rPr>
              <a:t>【</a:t>
            </a:r>
            <a:r>
              <a:rPr lang="zh-CN" altLang="en-US" sz="1400" b="1" dirty="0">
                <a:solidFill>
                  <a:srgbClr val="001C8B"/>
                </a:solidFill>
                <a:latin typeface="+mj-lt"/>
                <a:ea typeface="+mj-ea"/>
                <a:sym typeface="+mn-ea"/>
              </a:rPr>
              <a:t>教材</a:t>
            </a:r>
            <a:r>
              <a:rPr lang="en-US" altLang="zh-CN" sz="1400" b="1" dirty="0">
                <a:solidFill>
                  <a:srgbClr val="001C8B"/>
                </a:solidFill>
                <a:latin typeface="+mj-lt"/>
                <a:ea typeface="+mj-ea"/>
                <a:sym typeface="+mn-ea"/>
              </a:rPr>
              <a:t>P30 </a:t>
            </a:r>
            <a:r>
              <a:rPr lang="zh-CN" sz="1400" b="1" dirty="0">
                <a:solidFill>
                  <a:srgbClr val="001C8B"/>
                </a:solidFill>
                <a:latin typeface="+mj-lt"/>
                <a:ea typeface="+mj-ea"/>
                <a:sym typeface="+mn-ea"/>
              </a:rPr>
              <a:t>随堂练习</a:t>
            </a:r>
            <a:r>
              <a:rPr lang="en-US" altLang="zh-CN" sz="1400" b="1" dirty="0">
                <a:solidFill>
                  <a:srgbClr val="001C8B"/>
                </a:solidFill>
                <a:latin typeface="+mj-lt"/>
                <a:ea typeface="+mj-ea"/>
                <a:sym typeface="+mn-ea"/>
              </a:rPr>
              <a:t> </a:t>
            </a:r>
            <a:r>
              <a:rPr lang="zh-CN" altLang="en-US" sz="1400" b="1" dirty="0">
                <a:solidFill>
                  <a:srgbClr val="001C8B"/>
                </a:solidFill>
                <a:latin typeface="+mj-lt"/>
                <a:ea typeface="+mj-ea"/>
                <a:sym typeface="+mn-ea"/>
              </a:rPr>
              <a:t>第</a:t>
            </a:r>
            <a:r>
              <a:rPr lang="en-US" altLang="zh-CN" sz="1400" b="1" dirty="0">
                <a:solidFill>
                  <a:srgbClr val="001C8B"/>
                </a:solidFill>
                <a:latin typeface="+mj-lt"/>
                <a:ea typeface="+mj-ea"/>
                <a:sym typeface="+mn-ea"/>
              </a:rPr>
              <a:t>2</a:t>
            </a:r>
            <a:r>
              <a:rPr lang="zh-CN" altLang="en-US" sz="1400" b="1" dirty="0">
                <a:solidFill>
                  <a:srgbClr val="001C8B"/>
                </a:solidFill>
                <a:latin typeface="+mj-lt"/>
                <a:ea typeface="+mj-ea"/>
                <a:sym typeface="+mn-ea"/>
              </a:rPr>
              <a:t>题</a:t>
            </a:r>
            <a:r>
              <a:rPr lang="en-US" altLang="zh-CN" sz="1400" b="1" dirty="0">
                <a:solidFill>
                  <a:srgbClr val="001C8B"/>
                </a:solidFill>
                <a:latin typeface="+mn-lt"/>
                <a:ea typeface="+mj-ea"/>
                <a:sym typeface="+mn-ea"/>
              </a:rPr>
              <a:t>】</a:t>
            </a:r>
            <a:endParaRPr lang="en-US" altLang="zh-CN" sz="1400" b="1" dirty="0">
              <a:solidFill>
                <a:srgbClr val="001C8B"/>
              </a:solidFill>
              <a:latin typeface="+mn-lt"/>
              <a:ea typeface="+mj-ea"/>
              <a:sym typeface="+mn-ea"/>
            </a:endParaRPr>
          </a:p>
        </p:txBody>
      </p:sp>
      <p:sp>
        <p:nvSpPr>
          <p:cNvPr id="14" name="文本框 13"/>
          <p:cNvSpPr txBox="1"/>
          <p:nvPr/>
        </p:nvSpPr>
        <p:spPr>
          <a:xfrm>
            <a:off x="467544" y="448730"/>
            <a:ext cx="7956884" cy="1822743"/>
          </a:xfrm>
          <a:prstGeom prst="rect">
            <a:avLst/>
          </a:prstGeom>
          <a:noFill/>
        </p:spPr>
        <p:txBody>
          <a:bodyPr wrap="square">
            <a:spAutoFit/>
          </a:bodyPr>
          <a:lstStyle/>
          <a:p>
            <a:pPr>
              <a:lnSpc>
                <a:spcPct val="120000"/>
              </a:lnSpc>
              <a:defRPr/>
            </a:pPr>
            <a:r>
              <a:rPr lang="en-US" altLang="zh-CN" sz="2400" b="1" dirty="0">
                <a:latin typeface="+mj-lt"/>
                <a:ea typeface="+mj-ea"/>
              </a:rPr>
              <a:t>3.</a:t>
            </a:r>
            <a:r>
              <a:rPr lang="zh-CN" altLang="en-US" sz="2400" b="1" dirty="0">
                <a:ea typeface="黑体" panose="02010609060101010101" pitchFamily="49" charset="-122"/>
              </a:rPr>
              <a:t>如图，两根长度均为</a:t>
            </a:r>
            <a:r>
              <a:rPr lang="en-US" altLang="zh-CN" sz="2400" b="1" dirty="0">
                <a:ea typeface="黑体" panose="02010609060101010101" pitchFamily="49" charset="-122"/>
              </a:rPr>
              <a:t>12m</a:t>
            </a:r>
            <a:r>
              <a:rPr lang="zh-CN" altLang="en-US" sz="2400" b="1" dirty="0">
                <a:ea typeface="黑体" panose="02010609060101010101" pitchFamily="49" charset="-122"/>
              </a:rPr>
              <a:t>的绳子，一端系在旗杆上的</a:t>
            </a:r>
            <a:r>
              <a:rPr lang="en-US" altLang="zh-CN" sz="2400" b="1" i="1" dirty="0">
                <a:ea typeface="黑体" panose="02010609060101010101" pitchFamily="49" charset="-122"/>
              </a:rPr>
              <a:t>A</a:t>
            </a:r>
            <a:r>
              <a:rPr lang="zh-CN" altLang="en-US" sz="2400" b="1" dirty="0">
                <a:ea typeface="黑体" panose="02010609060101010101" pitchFamily="49" charset="-122"/>
              </a:rPr>
              <a:t>点，另一端拉直后分别固定在地面的两个木桩（用</a:t>
            </a:r>
            <a:r>
              <a:rPr lang="en-US" altLang="zh-CN" sz="2400" b="1" i="1" dirty="0">
                <a:ea typeface="黑体" panose="02010609060101010101" pitchFamily="49" charset="-122"/>
              </a:rPr>
              <a:t>B</a:t>
            </a:r>
            <a:r>
              <a:rPr lang="zh-CN" altLang="en-US" sz="2400" b="1" dirty="0">
                <a:ea typeface="黑体" panose="02010609060101010101" pitchFamily="49" charset="-122"/>
              </a:rPr>
              <a:t>、</a:t>
            </a:r>
            <a:r>
              <a:rPr lang="en-US" altLang="zh-CN" sz="2400" b="1" i="1" dirty="0">
                <a:ea typeface="黑体" panose="02010609060101010101" pitchFamily="49" charset="-122"/>
              </a:rPr>
              <a:t>C</a:t>
            </a:r>
            <a:r>
              <a:rPr lang="zh-CN" altLang="en-US" sz="2400" b="1" dirty="0">
                <a:ea typeface="黑体" panose="02010609060101010101" pitchFamily="49" charset="-122"/>
              </a:rPr>
              <a:t>两点表示）上，两个木桩到旗杆底部的距离相等吗？请说明你的理由。</a:t>
            </a:r>
            <a:endParaRPr lang="zh-CN" altLang="en-US" sz="2400" b="1" dirty="0">
              <a:ea typeface="黑体" panose="02010609060101010101" pitchFamily="49" charset="-122"/>
            </a:endParaRPr>
          </a:p>
        </p:txBody>
      </p:sp>
      <p:sp>
        <p:nvSpPr>
          <p:cNvPr id="7" name="文本框 6"/>
          <p:cNvSpPr txBox="1"/>
          <p:nvPr/>
        </p:nvSpPr>
        <p:spPr>
          <a:xfrm>
            <a:off x="467544" y="2271473"/>
            <a:ext cx="6294120" cy="2306320"/>
          </a:xfrm>
          <a:prstGeom prst="rect">
            <a:avLst/>
          </a:prstGeom>
          <a:noFill/>
        </p:spPr>
        <p:txBody>
          <a:bodyPr wrap="none">
            <a:spAutoFit/>
          </a:bodyPr>
          <a:lstStyle/>
          <a:p>
            <a:pPr marR="0" algn="l"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解：根据题意，可知∠</a:t>
            </a:r>
            <a:r>
              <a:rPr kumimoji="0" lang="en-US" altLang="zh-CN" sz="2400" b="1" i="1" kern="1200" cap="none" spc="0" normalizeH="0" baseline="0" noProof="0" dirty="0">
                <a:solidFill>
                  <a:srgbClr val="FF0000"/>
                </a:solidFill>
                <a:latin typeface="+mj-lt"/>
                <a:cs typeface="+mn-cs"/>
              </a:rPr>
              <a:t>AOB</a:t>
            </a:r>
            <a:r>
              <a:rPr kumimoji="0" lang="en-US" altLang="zh-CN" sz="2400" b="1" kern="1200" cap="none" spc="0" normalizeH="0" baseline="0" noProof="0" dirty="0">
                <a:solidFill>
                  <a:srgbClr val="FF0000"/>
                </a:solidFill>
                <a:latin typeface="+mj-lt"/>
                <a:cs typeface="+mn-cs"/>
              </a:rPr>
              <a:t> =</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AOC</a:t>
            </a:r>
            <a:r>
              <a:rPr kumimoji="0" lang="en-US" altLang="zh-CN" sz="2400" b="1" kern="1200" cap="none" spc="0" normalizeH="0" baseline="0" noProof="0" dirty="0">
                <a:solidFill>
                  <a:srgbClr val="FF0000"/>
                </a:solidFill>
                <a:latin typeface="+mj-lt"/>
                <a:cs typeface="+mn-cs"/>
              </a:rPr>
              <a:t> = 90°</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algn="l" defTabSz="914400">
              <a:lnSpc>
                <a:spcPct val="120000"/>
              </a:lnSpc>
              <a:buClrTx/>
              <a:buSzTx/>
              <a:buFontTx/>
              <a:buNone/>
              <a:defRPr/>
            </a:pPr>
            <a:r>
              <a:rPr kumimoji="0" lang="en-US" altLang="zh-CN" sz="2400" b="1" i="1" kern="1200" cap="none" spc="0" normalizeH="0" baseline="0" noProof="0" dirty="0">
                <a:solidFill>
                  <a:srgbClr val="FF0000"/>
                </a:solidFill>
                <a:latin typeface="+mj-lt"/>
                <a:cs typeface="+mn-cs"/>
              </a:rPr>
              <a:t>AB</a:t>
            </a:r>
            <a:r>
              <a:rPr kumimoji="0" lang="en-US" altLang="zh-CN" sz="2400" b="1" kern="1200" cap="none" spc="0" normalizeH="0" baseline="0" noProof="0" dirty="0">
                <a:solidFill>
                  <a:srgbClr val="FF0000"/>
                </a:solidFill>
                <a:latin typeface="+mj-lt"/>
                <a:cs typeface="+mn-cs"/>
              </a:rPr>
              <a:t> = </a:t>
            </a:r>
            <a:r>
              <a:rPr kumimoji="0" lang="en-US" altLang="zh-CN" sz="2400" b="1" i="1" kern="1200" cap="none" spc="0" normalizeH="0" baseline="0" noProof="0" dirty="0">
                <a:solidFill>
                  <a:srgbClr val="FF0000"/>
                </a:solidFill>
                <a:latin typeface="+mj-lt"/>
                <a:cs typeface="+mn-cs"/>
              </a:rPr>
              <a:t>AC</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AO</a:t>
            </a:r>
            <a:r>
              <a:rPr kumimoji="0" lang="en-US" altLang="zh-CN" sz="2400" b="1" kern="1200" cap="none" spc="0" normalizeH="0" baseline="0" noProof="0" dirty="0">
                <a:solidFill>
                  <a:srgbClr val="FF0000"/>
                </a:solidFill>
                <a:latin typeface="+mj-lt"/>
                <a:cs typeface="+mn-cs"/>
              </a:rPr>
              <a:t> = </a:t>
            </a:r>
            <a:r>
              <a:rPr kumimoji="0" lang="en-US" altLang="zh-CN" sz="2400" b="1" i="1" kern="1200" cap="none" spc="0" normalizeH="0" baseline="0" noProof="0" dirty="0">
                <a:solidFill>
                  <a:srgbClr val="FF0000"/>
                </a:solidFill>
                <a:latin typeface="+mj-lt"/>
                <a:cs typeface="+mn-cs"/>
              </a:rPr>
              <a:t>AO</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algn="l"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kern="1200" cap="none" spc="0" normalizeH="0" baseline="0" noProof="0" dirty="0">
                <a:solidFill>
                  <a:srgbClr val="FF0000"/>
                </a:solidFill>
                <a:latin typeface="+mj-lt"/>
                <a:cs typeface="+mn-cs"/>
              </a:rPr>
              <a:t>Rt</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AOB</a:t>
            </a:r>
            <a:r>
              <a:rPr lang="en-US" altLang="zh-CN" sz="2400" b="1" dirty="0" err="1">
                <a:solidFill>
                  <a:srgbClr val="FF0000"/>
                </a:solidFill>
                <a:latin typeface="楷体" panose="02010609060101010101" pitchFamily="49" charset="-122"/>
                <a:ea typeface="楷体" panose="02010609060101010101" pitchFamily="49" charset="-122"/>
                <a:sym typeface="+mn-ea"/>
              </a:rPr>
              <a:t>≌</a:t>
            </a:r>
            <a:r>
              <a:rPr kumimoji="0" lang="en-US" altLang="zh-CN" sz="2400" b="1" kern="1200" cap="none" spc="0" normalizeH="0" baseline="0" noProof="0" dirty="0">
                <a:solidFill>
                  <a:srgbClr val="FF0000"/>
                </a:solidFill>
                <a:latin typeface="+mj-lt"/>
                <a:cs typeface="+mn-cs"/>
              </a:rPr>
              <a:t>Rt</a:t>
            </a: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AOC</a:t>
            </a:r>
            <a:r>
              <a:rPr kumimoji="0" lang="zh-CN" altLang="en-US" sz="2400" b="1" kern="1200" cap="none" spc="0" normalizeH="0" baseline="0" noProof="0" dirty="0">
                <a:solidFill>
                  <a:srgbClr val="FF0000"/>
                </a:solidFill>
                <a:latin typeface="+mj-lt"/>
                <a:cs typeface="+mn-cs"/>
              </a:rPr>
              <a:t>（</a:t>
            </a:r>
            <a:r>
              <a:rPr kumimoji="0" lang="en-US" altLang="zh-CN" sz="2400" b="1" kern="1200" cap="none" spc="0" normalizeH="0" baseline="0" noProof="0" dirty="0">
                <a:solidFill>
                  <a:srgbClr val="FF0000"/>
                </a:solidFill>
                <a:latin typeface="+mj-lt"/>
                <a:cs typeface="+mn-cs"/>
              </a:rPr>
              <a:t>HL</a:t>
            </a:r>
            <a:r>
              <a:rPr kumimoji="0" lang="zh-CN" altLang="en-US" sz="2400" b="1" kern="1200" cap="none" spc="0" normalizeH="0" baseline="0" noProof="0" dirty="0">
                <a:solidFill>
                  <a:srgbClr val="FF0000"/>
                </a:solidFill>
                <a:latin typeface="+mj-lt"/>
                <a:cs typeface="+mn-cs"/>
              </a:rPr>
              <a:t>）。</a:t>
            </a:r>
            <a:endParaRPr kumimoji="0" lang="en-US" altLang="zh-CN" sz="2400" b="1" kern="1200" cap="none" spc="0" normalizeH="0" baseline="0" noProof="0" dirty="0">
              <a:solidFill>
                <a:srgbClr val="FF0000"/>
              </a:solidFill>
              <a:latin typeface="+mj-lt"/>
              <a:cs typeface="+mn-cs"/>
            </a:endParaRPr>
          </a:p>
          <a:p>
            <a:pPr marR="0" algn="l"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a:t>
            </a:r>
            <a:r>
              <a:rPr kumimoji="0" lang="en-US" altLang="zh-CN" sz="2400" b="1" i="1" kern="1200" cap="none" spc="0" normalizeH="0" baseline="0" noProof="0" dirty="0">
                <a:solidFill>
                  <a:srgbClr val="FF0000"/>
                </a:solidFill>
                <a:latin typeface="+mj-lt"/>
                <a:cs typeface="+mn-cs"/>
              </a:rPr>
              <a:t>BO </a:t>
            </a:r>
            <a:r>
              <a:rPr kumimoji="0" lang="en-US" altLang="zh-CN" sz="2400" b="1" kern="1200" cap="none" spc="0" normalizeH="0" baseline="0" noProof="0" dirty="0">
                <a:solidFill>
                  <a:srgbClr val="FF0000"/>
                </a:solidFill>
                <a:latin typeface="+mj-lt"/>
                <a:cs typeface="+mn-cs"/>
              </a:rPr>
              <a:t>=</a:t>
            </a:r>
            <a:r>
              <a:rPr lang="en-US" altLang="zh-CN" sz="2400" b="1" i="1" dirty="0">
                <a:solidFill>
                  <a:srgbClr val="FF0000"/>
                </a:solidFill>
                <a:latin typeface="+mj-lt"/>
              </a:rPr>
              <a:t>CO</a:t>
            </a:r>
            <a:r>
              <a:rPr kumimoji="0" lang="zh-CN" altLang="en-US" sz="2400" b="1" kern="1200" cap="none" spc="0" normalizeH="0" baseline="0" noProof="0" dirty="0">
                <a:solidFill>
                  <a:srgbClr val="FF0000"/>
                </a:solidFill>
                <a:latin typeface="+mj-lt"/>
                <a:cs typeface="+mn-cs"/>
              </a:rPr>
              <a:t>（全等三角形的对应边相等）。</a:t>
            </a:r>
            <a:endParaRPr kumimoji="0" lang="en-US" altLang="zh-CN" sz="2400" b="1" kern="1200" cap="none" spc="0" normalizeH="0" baseline="0" noProof="0" dirty="0">
              <a:solidFill>
                <a:srgbClr val="FF0000"/>
              </a:solidFill>
              <a:latin typeface="+mj-lt"/>
              <a:cs typeface="+mn-cs"/>
            </a:endParaRPr>
          </a:p>
          <a:p>
            <a:pPr marR="0" algn="l" defTabSz="914400">
              <a:lnSpc>
                <a:spcPct val="120000"/>
              </a:lnSpc>
              <a:buClrTx/>
              <a:buSzTx/>
              <a:buFontTx/>
              <a:buNone/>
              <a:defRPr/>
            </a:pPr>
            <a:r>
              <a:rPr kumimoji="0" lang="zh-CN" altLang="en-US" sz="2400" b="1" kern="1200" cap="none" spc="0" normalizeH="0" baseline="0" noProof="0" dirty="0">
                <a:solidFill>
                  <a:srgbClr val="FF0000"/>
                </a:solidFill>
                <a:latin typeface="+mj-lt"/>
                <a:cs typeface="+mn-cs"/>
              </a:rPr>
              <a:t>即两个木桩到旗杆底部的距离相等。</a:t>
            </a:r>
            <a:endParaRPr kumimoji="0" lang="zh-CN" altLang="en-US" sz="2400" b="1" kern="1200" cap="none" spc="0" normalizeH="0" baseline="0" noProof="0" dirty="0">
              <a:solidFill>
                <a:srgbClr val="FF0000"/>
              </a:solidFill>
              <a:latin typeface="+mj-lt"/>
              <a:cs typeface="+mn-cs"/>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102350" y="2179320"/>
            <a:ext cx="2426970" cy="2398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22275" y="463196"/>
            <a:ext cx="8538954" cy="1420495"/>
          </a:xfrm>
          <a:prstGeom prst="rect">
            <a:avLst/>
          </a:prstGeom>
          <a:noFill/>
        </p:spPr>
        <p:txBody>
          <a:bodyPr wrap="square">
            <a:spAutoFit/>
          </a:bodyPr>
          <a:lstStyle/>
          <a:p>
            <a:pPr>
              <a:lnSpc>
                <a:spcPct val="120000"/>
              </a:lnSpc>
            </a:pPr>
            <a:r>
              <a:rPr lang="en-US" altLang="zh-CN" sz="2400" b="1" dirty="0">
                <a:latin typeface="+mj-lt"/>
                <a:ea typeface="+mj-ea"/>
              </a:rPr>
              <a:t>4.</a:t>
            </a:r>
            <a:r>
              <a:rPr lang="zh-CN" altLang="en-US" sz="2400" b="1" dirty="0">
                <a:latin typeface="+mj-lt"/>
                <a:ea typeface="+mj-ea"/>
              </a:rPr>
              <a:t>如图，</a:t>
            </a:r>
            <a:r>
              <a:rPr lang="en-US" altLang="zh-CN" sz="2400" b="1" i="1" dirty="0">
                <a:latin typeface="+mj-lt"/>
                <a:ea typeface="+mj-ea"/>
              </a:rPr>
              <a:t>AD</a:t>
            </a:r>
            <a:r>
              <a:rPr lang="zh-CN" altLang="en-US" sz="2400" b="1" dirty="0">
                <a:latin typeface="+mj-lt"/>
                <a:ea typeface="+mj-ea"/>
              </a:rPr>
              <a:t>，</a:t>
            </a:r>
            <a:r>
              <a:rPr lang="en-US" altLang="zh-CN" sz="2400" b="1" i="1" dirty="0">
                <a:latin typeface="+mj-lt"/>
                <a:ea typeface="+mj-ea"/>
              </a:rPr>
              <a:t>BC</a:t>
            </a:r>
            <a:r>
              <a:rPr lang="zh-CN" altLang="en-US" sz="2400" b="1" dirty="0">
                <a:latin typeface="+mj-lt"/>
                <a:ea typeface="+mj-ea"/>
              </a:rPr>
              <a:t>相交于点</a:t>
            </a:r>
            <a:r>
              <a:rPr lang="en-US" altLang="zh-CN" sz="2400" b="1" i="1" dirty="0">
                <a:latin typeface="+mj-lt"/>
                <a:ea typeface="+mj-ea"/>
              </a:rPr>
              <a:t>O</a:t>
            </a:r>
            <a:r>
              <a:rPr lang="zh-CN" altLang="en-US" sz="2400" b="1" dirty="0">
                <a:latin typeface="+mj-lt"/>
                <a:ea typeface="+mj-ea"/>
              </a:rPr>
              <a:t>，</a:t>
            </a:r>
            <a:r>
              <a:rPr lang="en-US" altLang="zh-CN" sz="2400" b="1" i="1" dirty="0">
                <a:latin typeface="+mj-lt"/>
                <a:ea typeface="+mj-ea"/>
              </a:rPr>
              <a:t>AC</a:t>
            </a:r>
            <a:r>
              <a:rPr lang="en-US" altLang="zh-CN" sz="2400" b="1" dirty="0">
                <a:latin typeface="+mj-lt"/>
                <a:ea typeface="+mj-ea"/>
              </a:rPr>
              <a:t>=</a:t>
            </a:r>
            <a:r>
              <a:rPr lang="en-US" altLang="zh-CN" sz="2400" b="1" i="1" dirty="0">
                <a:latin typeface="+mj-lt"/>
                <a:ea typeface="+mj-ea"/>
              </a:rPr>
              <a:t>BD</a:t>
            </a:r>
            <a:r>
              <a:rPr lang="zh-CN" altLang="en-US" sz="2400" b="1" dirty="0">
                <a:latin typeface="+mj-lt"/>
                <a:ea typeface="+mj-ea"/>
              </a:rPr>
              <a:t>，∠</a:t>
            </a:r>
            <a:r>
              <a:rPr lang="en-US" altLang="zh-CN" sz="2400" b="1" i="1" dirty="0">
                <a:latin typeface="+mj-lt"/>
                <a:ea typeface="+mj-ea"/>
              </a:rPr>
              <a:t>C</a:t>
            </a:r>
            <a:r>
              <a:rPr lang="en-US" altLang="zh-CN" sz="2400" b="1" dirty="0">
                <a:latin typeface="+mj-lt"/>
                <a:ea typeface="+mj-ea"/>
              </a:rPr>
              <a:t>=∠</a:t>
            </a:r>
            <a:r>
              <a:rPr lang="en-US" altLang="zh-CN" sz="2400" b="1" i="1" dirty="0">
                <a:latin typeface="+mj-lt"/>
                <a:ea typeface="+mj-ea"/>
              </a:rPr>
              <a:t>D</a:t>
            </a:r>
            <a:r>
              <a:rPr lang="en-US" altLang="zh-CN" sz="2400" b="1" dirty="0">
                <a:latin typeface="+mj-lt"/>
                <a:ea typeface="+mj-ea"/>
              </a:rPr>
              <a:t>=90°</a:t>
            </a:r>
            <a:r>
              <a:rPr lang="zh-CN" altLang="en-US" sz="2400" b="1" dirty="0">
                <a:latin typeface="+mj-lt"/>
                <a:ea typeface="+mj-ea"/>
              </a:rPr>
              <a:t>。</a:t>
            </a:r>
            <a:endParaRPr lang="en-US" altLang="zh-CN" sz="2400" b="1" dirty="0">
              <a:latin typeface="+mj-lt"/>
              <a:ea typeface="+mj-ea"/>
            </a:endParaRPr>
          </a:p>
          <a:p>
            <a:pPr>
              <a:lnSpc>
                <a:spcPct val="120000"/>
              </a:lnSpc>
            </a:pPr>
            <a:r>
              <a:rPr lang="zh-CN" altLang="en-US" sz="2400" b="1" dirty="0">
                <a:latin typeface="+mj-lt"/>
                <a:ea typeface="+mj-ea"/>
              </a:rPr>
              <a:t>（</a:t>
            </a:r>
            <a:r>
              <a:rPr lang="en-US" altLang="zh-CN" sz="2400" b="1" dirty="0">
                <a:latin typeface="+mj-lt"/>
                <a:ea typeface="+mj-ea"/>
              </a:rPr>
              <a:t>1</a:t>
            </a:r>
            <a:r>
              <a:rPr lang="zh-CN" altLang="en-US" sz="2400" b="1" dirty="0">
                <a:latin typeface="+mj-lt"/>
                <a:ea typeface="+mj-ea"/>
              </a:rPr>
              <a:t>）求证：△</a:t>
            </a:r>
            <a:r>
              <a:rPr lang="en-US" altLang="zh-CN" sz="2400" b="1" i="1" dirty="0">
                <a:latin typeface="+mj-lt"/>
                <a:ea typeface="+mj-ea"/>
              </a:rPr>
              <a:t>AOC</a:t>
            </a:r>
            <a:r>
              <a:rPr lang="en-US" altLang="zh-CN" sz="2400" b="1" dirty="0" err="1">
                <a:latin typeface="楷体" panose="02010609060101010101" pitchFamily="49" charset="-122"/>
                <a:ea typeface="楷体" panose="02010609060101010101" pitchFamily="49" charset="-122"/>
                <a:sym typeface="+mn-ea"/>
              </a:rPr>
              <a:t>≌</a:t>
            </a:r>
            <a:r>
              <a:rPr lang="en-US" altLang="zh-CN" sz="2400" b="1" dirty="0">
                <a:latin typeface="+mj-lt"/>
                <a:ea typeface="+mj-ea"/>
              </a:rPr>
              <a:t>△</a:t>
            </a:r>
            <a:r>
              <a:rPr lang="en-US" altLang="zh-CN" sz="2400" b="1" i="1" dirty="0">
                <a:latin typeface="+mj-lt"/>
                <a:ea typeface="+mj-ea"/>
              </a:rPr>
              <a:t>BOD</a:t>
            </a:r>
            <a:r>
              <a:rPr lang="zh-CN" altLang="en-US" sz="2400" b="1" dirty="0">
                <a:latin typeface="+mj-lt"/>
                <a:ea typeface="+mj-ea"/>
              </a:rPr>
              <a:t>；</a:t>
            </a:r>
            <a:endParaRPr lang="en-US" altLang="zh-CN" sz="2400" b="1" dirty="0">
              <a:latin typeface="+mj-lt"/>
              <a:ea typeface="+mj-ea"/>
            </a:endParaRPr>
          </a:p>
          <a:p>
            <a:pPr>
              <a:lnSpc>
                <a:spcPct val="120000"/>
              </a:lnSpc>
            </a:pPr>
            <a:r>
              <a:rPr lang="zh-CN" altLang="en-US" sz="2400" b="1" dirty="0">
                <a:latin typeface="+mj-lt"/>
                <a:ea typeface="+mj-ea"/>
              </a:rPr>
              <a:t>（</a:t>
            </a:r>
            <a:r>
              <a:rPr lang="en-US" altLang="zh-CN" sz="2400" b="1" dirty="0">
                <a:latin typeface="+mj-lt"/>
                <a:ea typeface="+mj-ea"/>
              </a:rPr>
              <a:t>2</a:t>
            </a:r>
            <a:r>
              <a:rPr lang="zh-CN" altLang="en-US" sz="2400" b="1" dirty="0">
                <a:latin typeface="+mj-lt"/>
                <a:ea typeface="+mj-ea"/>
              </a:rPr>
              <a:t>）△</a:t>
            </a:r>
            <a:r>
              <a:rPr lang="en-US" altLang="zh-CN" sz="2400" b="1" i="1" dirty="0">
                <a:latin typeface="+mj-lt"/>
                <a:ea typeface="+mj-ea"/>
              </a:rPr>
              <a:t>ABC</a:t>
            </a:r>
            <a:r>
              <a:rPr lang="zh-CN" altLang="en-US" sz="2400" b="1" dirty="0">
                <a:latin typeface="+mj-lt"/>
                <a:ea typeface="+mj-ea"/>
              </a:rPr>
              <a:t>和△</a:t>
            </a:r>
            <a:r>
              <a:rPr lang="en-US" altLang="zh-CN" sz="2400" b="1" i="1" dirty="0">
                <a:latin typeface="+mj-lt"/>
                <a:ea typeface="+mj-ea"/>
              </a:rPr>
              <a:t>BAD</a:t>
            </a:r>
            <a:r>
              <a:rPr lang="zh-CN" altLang="en-US" sz="2400" b="1" dirty="0">
                <a:latin typeface="+mj-lt"/>
                <a:ea typeface="+mj-ea"/>
              </a:rPr>
              <a:t>全等吗？请说明理由。</a:t>
            </a:r>
            <a:endParaRPr lang="zh-CN" altLang="en-US" sz="2400" b="1" dirty="0">
              <a:latin typeface="+mj-lt"/>
              <a:ea typeface="+mj-ea"/>
            </a:endParaRPr>
          </a:p>
        </p:txBody>
      </p:sp>
      <p:pic>
        <p:nvPicPr>
          <p:cNvPr id="3" name="图片 2"/>
          <p:cNvPicPr>
            <a:picLocks noChangeAspect="1"/>
          </p:cNvPicPr>
          <p:nvPr/>
        </p:nvPicPr>
        <p:blipFill>
          <a:blip r:embed="rId1"/>
          <a:stretch>
            <a:fillRect/>
          </a:stretch>
        </p:blipFill>
        <p:spPr>
          <a:xfrm>
            <a:off x="5364088" y="2139702"/>
            <a:ext cx="3525408" cy="1905723"/>
          </a:xfrm>
          <a:prstGeom prst="rect">
            <a:avLst/>
          </a:prstGeom>
        </p:spPr>
      </p:pic>
      <p:sp>
        <p:nvSpPr>
          <p:cNvPr id="9" name="文本框 8"/>
          <p:cNvSpPr txBox="1"/>
          <p:nvPr/>
        </p:nvSpPr>
        <p:spPr>
          <a:xfrm>
            <a:off x="323528" y="1923678"/>
            <a:ext cx="5530708" cy="3046095"/>
          </a:xfrm>
          <a:prstGeom prst="rect">
            <a:avLst/>
          </a:prstGeom>
          <a:noFill/>
        </p:spPr>
        <p:txBody>
          <a:bodyPr wrap="square">
            <a:spAutoFit/>
          </a:bodyPr>
          <a:lstStyle/>
          <a:p>
            <a:r>
              <a:rPr lang="zh-CN" altLang="en-US" sz="2400" b="1" dirty="0">
                <a:solidFill>
                  <a:srgbClr val="FF0000"/>
                </a:solidFill>
              </a:rPr>
              <a:t>（1）证明：在△</a:t>
            </a:r>
            <a:r>
              <a:rPr lang="zh-CN" altLang="en-US" sz="2400" b="1" i="1" dirty="0">
                <a:solidFill>
                  <a:srgbClr val="FF0000"/>
                </a:solidFill>
              </a:rPr>
              <a:t>AOC</a:t>
            </a:r>
            <a:r>
              <a:rPr lang="zh-CN" altLang="en-US" sz="2400" b="1" dirty="0">
                <a:solidFill>
                  <a:srgbClr val="FF0000"/>
                </a:solidFill>
              </a:rPr>
              <a:t>和△</a:t>
            </a:r>
            <a:r>
              <a:rPr lang="zh-CN" altLang="en-US" sz="2400" b="1" i="1" dirty="0">
                <a:solidFill>
                  <a:srgbClr val="FF0000"/>
                </a:solidFill>
              </a:rPr>
              <a:t>BOD</a:t>
            </a:r>
            <a:r>
              <a:rPr lang="zh-CN" altLang="en-US" sz="2400" b="1" dirty="0">
                <a:solidFill>
                  <a:srgbClr val="FF0000"/>
                </a:solidFill>
              </a:rPr>
              <a:t>中，</a:t>
            </a:r>
            <a:endParaRPr lang="en-US" altLang="zh-CN" sz="2400" b="1" dirty="0">
              <a:solidFill>
                <a:srgbClr val="FF0000"/>
              </a:solidFill>
            </a:endParaRPr>
          </a:p>
          <a:p>
            <a:r>
              <a:rPr lang="zh-CN" altLang="en-US" sz="2400" b="1" dirty="0">
                <a:solidFill>
                  <a:srgbClr val="FF0000"/>
                </a:solidFill>
              </a:rPr>
              <a:t>∵∠</a:t>
            </a:r>
            <a:r>
              <a:rPr lang="zh-CN" altLang="en-US" sz="2400" b="1" i="1" dirty="0">
                <a:solidFill>
                  <a:srgbClr val="FF0000"/>
                </a:solidFill>
              </a:rPr>
              <a:t>AOC</a:t>
            </a:r>
            <a:r>
              <a:rPr lang="zh-CN" altLang="en-US" sz="2400" b="1" dirty="0">
                <a:solidFill>
                  <a:srgbClr val="FF0000"/>
                </a:solidFill>
              </a:rPr>
              <a:t>= ∠</a:t>
            </a:r>
            <a:r>
              <a:rPr lang="zh-CN" altLang="en-US" sz="2400" b="1" i="1" dirty="0">
                <a:solidFill>
                  <a:srgbClr val="FF0000"/>
                </a:solidFill>
              </a:rPr>
              <a:t>BOD</a:t>
            </a:r>
            <a:r>
              <a:rPr lang="zh-CN" altLang="en-US" sz="2400" b="1" dirty="0">
                <a:solidFill>
                  <a:srgbClr val="FF0000"/>
                </a:solidFill>
              </a:rPr>
              <a:t>，∠</a:t>
            </a:r>
            <a:r>
              <a:rPr lang="zh-CN" altLang="en-US" sz="2400" b="1" i="1" dirty="0">
                <a:solidFill>
                  <a:srgbClr val="FF0000"/>
                </a:solidFill>
              </a:rPr>
              <a:t>C</a:t>
            </a:r>
            <a:r>
              <a:rPr lang="zh-CN" altLang="en-US" sz="2400" b="1" dirty="0">
                <a:solidFill>
                  <a:srgbClr val="FF0000"/>
                </a:solidFill>
              </a:rPr>
              <a:t>= ∠</a:t>
            </a:r>
            <a:r>
              <a:rPr lang="zh-CN" altLang="en-US" sz="2400" b="1" i="1" dirty="0">
                <a:solidFill>
                  <a:srgbClr val="FF0000"/>
                </a:solidFill>
              </a:rPr>
              <a:t>D</a:t>
            </a:r>
            <a:r>
              <a:rPr lang="zh-CN" altLang="en-US" sz="2400" b="1" dirty="0">
                <a:solidFill>
                  <a:srgbClr val="FF0000"/>
                </a:solidFill>
              </a:rPr>
              <a:t>=90°，</a:t>
            </a:r>
            <a:r>
              <a:rPr lang="zh-CN" altLang="en-US" sz="2400" b="1" i="1" dirty="0">
                <a:solidFill>
                  <a:srgbClr val="FF0000"/>
                </a:solidFill>
              </a:rPr>
              <a:t>AC</a:t>
            </a:r>
            <a:r>
              <a:rPr lang="zh-CN" altLang="en-US" sz="2400" b="1" dirty="0">
                <a:solidFill>
                  <a:srgbClr val="FF0000"/>
                </a:solidFill>
              </a:rPr>
              <a:t>=</a:t>
            </a:r>
            <a:r>
              <a:rPr lang="zh-CN" altLang="en-US" sz="2400" b="1" i="1" dirty="0">
                <a:solidFill>
                  <a:srgbClr val="FF0000"/>
                </a:solidFill>
              </a:rPr>
              <a:t>BD</a:t>
            </a:r>
            <a:r>
              <a:rPr lang="zh-CN" altLang="en-US" sz="2400" b="1" dirty="0">
                <a:solidFill>
                  <a:srgbClr val="FF0000"/>
                </a:solidFill>
              </a:rPr>
              <a:t>，</a:t>
            </a:r>
            <a:endParaRPr lang="en-US" altLang="zh-CN" sz="2400" b="1" dirty="0">
              <a:solidFill>
                <a:srgbClr val="FF0000"/>
              </a:solidFill>
            </a:endParaRPr>
          </a:p>
          <a:p>
            <a:r>
              <a:rPr lang="zh-CN" altLang="en-US" sz="2400" b="1" dirty="0">
                <a:solidFill>
                  <a:srgbClr val="FF0000"/>
                </a:solidFill>
              </a:rPr>
              <a:t>∴△</a:t>
            </a:r>
            <a:r>
              <a:rPr lang="zh-CN" altLang="en-US" sz="2400" b="1" i="1" dirty="0">
                <a:solidFill>
                  <a:srgbClr val="FF0000"/>
                </a:solidFill>
              </a:rPr>
              <a:t>AOC</a:t>
            </a:r>
            <a:r>
              <a:rPr lang="en-US" altLang="zh-CN" sz="2400" b="1" dirty="0" err="1">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rPr>
              <a:t>△</a:t>
            </a:r>
            <a:r>
              <a:rPr lang="zh-CN" altLang="en-US" sz="2400" b="1" i="1" dirty="0">
                <a:solidFill>
                  <a:srgbClr val="FF0000"/>
                </a:solidFill>
              </a:rPr>
              <a:t>BOD</a:t>
            </a:r>
            <a:r>
              <a:rPr lang="zh-CN" altLang="en-US" sz="2400" b="1" dirty="0">
                <a:solidFill>
                  <a:srgbClr val="FF0000"/>
                </a:solidFill>
              </a:rPr>
              <a:t>（AAS）。</a:t>
            </a:r>
            <a:endParaRPr lang="en-US" altLang="zh-CN" sz="2400" b="1" dirty="0">
              <a:solidFill>
                <a:srgbClr val="FF0000"/>
              </a:solidFill>
            </a:endParaRPr>
          </a:p>
          <a:p>
            <a:r>
              <a:rPr lang="zh-CN" altLang="en-US" sz="2400" b="1" dirty="0">
                <a:solidFill>
                  <a:srgbClr val="FF0000"/>
                </a:solidFill>
              </a:rPr>
              <a:t>（2）解：△</a:t>
            </a:r>
            <a:r>
              <a:rPr lang="zh-CN" altLang="en-US" sz="2400" b="1" i="1" dirty="0">
                <a:solidFill>
                  <a:srgbClr val="FF0000"/>
                </a:solidFill>
              </a:rPr>
              <a:t>ABC</a:t>
            </a:r>
            <a:r>
              <a:rPr lang="zh-CN" altLang="en-US" sz="2400" b="1" dirty="0">
                <a:solidFill>
                  <a:srgbClr val="FF0000"/>
                </a:solidFill>
              </a:rPr>
              <a:t>和△</a:t>
            </a:r>
            <a:r>
              <a:rPr lang="zh-CN" altLang="en-US" sz="2400" b="1" i="1" dirty="0">
                <a:solidFill>
                  <a:srgbClr val="FF0000"/>
                </a:solidFill>
              </a:rPr>
              <a:t>BAD</a:t>
            </a:r>
            <a:r>
              <a:rPr lang="zh-CN" altLang="en-US" sz="2400" b="1" dirty="0">
                <a:solidFill>
                  <a:srgbClr val="FF0000"/>
                </a:solidFill>
              </a:rPr>
              <a:t>全等。理由：</a:t>
            </a:r>
            <a:endParaRPr lang="en-US" altLang="zh-CN" sz="2400" b="1" dirty="0">
              <a:solidFill>
                <a:srgbClr val="FF0000"/>
              </a:solidFill>
            </a:endParaRPr>
          </a:p>
          <a:p>
            <a:r>
              <a:rPr lang="zh-CN" altLang="en-US" sz="2400" b="1" dirty="0">
                <a:solidFill>
                  <a:srgbClr val="FF0000"/>
                </a:solidFill>
              </a:rPr>
              <a:t>在Rt△</a:t>
            </a:r>
            <a:r>
              <a:rPr lang="zh-CN" altLang="en-US" sz="2400" b="1" i="1" dirty="0">
                <a:solidFill>
                  <a:srgbClr val="FF0000"/>
                </a:solidFill>
              </a:rPr>
              <a:t>ABC</a:t>
            </a:r>
            <a:r>
              <a:rPr lang="zh-CN" altLang="en-US" sz="2400" b="1" dirty="0">
                <a:solidFill>
                  <a:srgbClr val="FF0000"/>
                </a:solidFill>
              </a:rPr>
              <a:t>和Rt△</a:t>
            </a:r>
            <a:r>
              <a:rPr lang="zh-CN" altLang="en-US" sz="2400" b="1" i="1" dirty="0">
                <a:solidFill>
                  <a:srgbClr val="FF0000"/>
                </a:solidFill>
              </a:rPr>
              <a:t>BAD</a:t>
            </a:r>
            <a:r>
              <a:rPr lang="zh-CN" altLang="en-US" sz="2400" b="1" dirty="0">
                <a:solidFill>
                  <a:srgbClr val="FF0000"/>
                </a:solidFill>
              </a:rPr>
              <a:t>中，</a:t>
            </a:r>
            <a:endParaRPr lang="en-US" altLang="zh-CN" sz="2400" b="1" dirty="0">
              <a:solidFill>
                <a:srgbClr val="FF0000"/>
              </a:solidFill>
            </a:endParaRPr>
          </a:p>
          <a:p>
            <a:r>
              <a:rPr lang="zh-CN" altLang="en-US" sz="2400" b="1" dirty="0">
                <a:solidFill>
                  <a:srgbClr val="FF0000"/>
                </a:solidFill>
              </a:rPr>
              <a:t>∵</a:t>
            </a:r>
            <a:r>
              <a:rPr lang="zh-CN" altLang="en-US" sz="2400" b="1" i="1" dirty="0">
                <a:solidFill>
                  <a:srgbClr val="FF0000"/>
                </a:solidFill>
              </a:rPr>
              <a:t>AB</a:t>
            </a:r>
            <a:r>
              <a:rPr lang="zh-CN" altLang="en-US" sz="2400" b="1" dirty="0">
                <a:solidFill>
                  <a:srgbClr val="FF0000"/>
                </a:solidFill>
              </a:rPr>
              <a:t>=</a:t>
            </a:r>
            <a:r>
              <a:rPr lang="zh-CN" altLang="en-US" sz="2400" b="1" i="1" dirty="0">
                <a:solidFill>
                  <a:srgbClr val="FF0000"/>
                </a:solidFill>
              </a:rPr>
              <a:t>BA</a:t>
            </a:r>
            <a:r>
              <a:rPr lang="zh-CN" altLang="en-US" sz="2400" b="1" dirty="0">
                <a:solidFill>
                  <a:srgbClr val="FF0000"/>
                </a:solidFill>
              </a:rPr>
              <a:t>，</a:t>
            </a:r>
            <a:r>
              <a:rPr lang="zh-CN" altLang="en-US" sz="2400" b="1" i="1" dirty="0">
                <a:solidFill>
                  <a:srgbClr val="FF0000"/>
                </a:solidFill>
              </a:rPr>
              <a:t>AC</a:t>
            </a:r>
            <a:r>
              <a:rPr lang="zh-CN" altLang="en-US" sz="2400" b="1" dirty="0">
                <a:solidFill>
                  <a:srgbClr val="FF0000"/>
                </a:solidFill>
              </a:rPr>
              <a:t>=</a:t>
            </a:r>
            <a:r>
              <a:rPr lang="zh-CN" altLang="en-US" sz="2400" b="1" i="1" dirty="0">
                <a:solidFill>
                  <a:srgbClr val="FF0000"/>
                </a:solidFill>
              </a:rPr>
              <a:t>BD</a:t>
            </a:r>
            <a:r>
              <a:rPr lang="zh-CN" altLang="en-US" sz="2400" b="1" dirty="0">
                <a:solidFill>
                  <a:srgbClr val="FF0000"/>
                </a:solidFill>
              </a:rPr>
              <a:t>，</a:t>
            </a:r>
            <a:endParaRPr lang="en-US" altLang="zh-CN" sz="2400" b="1" dirty="0">
              <a:solidFill>
                <a:srgbClr val="FF0000"/>
              </a:solidFill>
            </a:endParaRPr>
          </a:p>
          <a:p>
            <a:r>
              <a:rPr lang="zh-CN" altLang="en-US" sz="2400" b="1" dirty="0">
                <a:solidFill>
                  <a:srgbClr val="FF0000"/>
                </a:solidFill>
              </a:rPr>
              <a:t>∴Rt△</a:t>
            </a:r>
            <a:r>
              <a:rPr lang="zh-CN" altLang="en-US" sz="2400" b="1" i="1" dirty="0">
                <a:solidFill>
                  <a:srgbClr val="FF0000"/>
                </a:solidFill>
              </a:rPr>
              <a:t>ABC</a:t>
            </a:r>
            <a:r>
              <a:rPr lang="en-US" altLang="zh-CN" sz="2400" b="1" dirty="0" err="1">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rPr>
              <a:t>Rt△</a:t>
            </a:r>
            <a:r>
              <a:rPr lang="zh-CN" altLang="en-US" sz="2400" b="1" i="1" dirty="0">
                <a:solidFill>
                  <a:srgbClr val="FF0000"/>
                </a:solidFill>
              </a:rPr>
              <a:t>BAD</a:t>
            </a:r>
            <a:r>
              <a:rPr lang="zh-CN" altLang="en-US" sz="2400" b="1" dirty="0">
                <a:solidFill>
                  <a:srgbClr val="FF0000"/>
                </a:solidFill>
              </a:rPr>
              <a:t>（HL）。</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fade">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fade">
                                      <p:cBhvr>
                                        <p:cTn id="37"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课堂小结</a:t>
            </a:r>
            <a:endParaRPr lang="zh-CN" altLang="en-US" sz="2800" b="1" dirty="0">
              <a:latin typeface="华文中宋" panose="02010600040101010101" pitchFamily="2" charset="-122"/>
              <a:ea typeface="华文中宋" panose="02010600040101010101" pitchFamily="2" charset="-122"/>
            </a:endParaRPr>
          </a:p>
        </p:txBody>
      </p:sp>
      <p:grpSp>
        <p:nvGrpSpPr>
          <p:cNvPr id="17" name="组合 16"/>
          <p:cNvGrpSpPr/>
          <p:nvPr/>
        </p:nvGrpSpPr>
        <p:grpSpPr>
          <a:xfrm>
            <a:off x="395536" y="1350859"/>
            <a:ext cx="8562467" cy="648072"/>
            <a:chOff x="693290" y="771550"/>
            <a:chExt cx="8562467" cy="648072"/>
          </a:xfrm>
        </p:grpSpPr>
        <p:grpSp>
          <p:nvGrpSpPr>
            <p:cNvPr id="18" name="组合 17"/>
            <p:cNvGrpSpPr/>
            <p:nvPr/>
          </p:nvGrpSpPr>
          <p:grpSpPr>
            <a:xfrm>
              <a:off x="693290" y="771550"/>
              <a:ext cx="8450703" cy="648072"/>
              <a:chOff x="2497352" y="2283718"/>
              <a:chExt cx="2510275" cy="881911"/>
            </a:xfrm>
          </p:grpSpPr>
          <p:sp>
            <p:nvSpPr>
              <p:cNvPr id="20" name="矩形 19"/>
              <p:cNvSpPr/>
              <p:nvPr/>
            </p:nvSpPr>
            <p:spPr>
              <a:xfrm>
                <a:off x="2537954" y="2373542"/>
                <a:ext cx="2469673" cy="792087"/>
              </a:xfrm>
              <a:prstGeom prst="rect">
                <a:avLst/>
              </a:prstGeom>
              <a:solidFill>
                <a:srgbClr val="56B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497352" y="2283718"/>
                <a:ext cx="2491925" cy="792089"/>
              </a:xfrm>
              <a:prstGeom prst="rect">
                <a:avLst/>
              </a:prstGeom>
              <a:solidFill>
                <a:schemeClr val="bg1"/>
              </a:solidFill>
              <a:ln w="19050">
                <a:solidFill>
                  <a:srgbClr val="56B5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791580" y="805683"/>
              <a:ext cx="8464177"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定理      </a:t>
              </a:r>
              <a:r>
                <a:rPr lang="zh-CN" altLang="en-US" sz="2400" b="1" dirty="0">
                  <a:solidFill>
                    <a:srgbClr val="FF0000"/>
                  </a:solidFill>
                </a:rPr>
                <a:t>斜边和一条直角边分别相等的两个直角三角形全等。</a:t>
              </a:r>
              <a:endParaRPr lang="zh-CN" altLang="en-US" sz="2400" b="1" dirty="0">
                <a:solidFill>
                  <a:srgbClr val="FF0000"/>
                </a:solidFill>
              </a:endParaRPr>
            </a:p>
          </p:txBody>
        </p:sp>
      </p:grpSp>
      <p:grpSp>
        <p:nvGrpSpPr>
          <p:cNvPr id="26" name="组合 25"/>
          <p:cNvGrpSpPr/>
          <p:nvPr/>
        </p:nvGrpSpPr>
        <p:grpSpPr>
          <a:xfrm>
            <a:off x="1475656" y="2499742"/>
            <a:ext cx="2741933" cy="1967448"/>
            <a:chOff x="6676012" y="2459102"/>
            <a:chExt cx="1774860" cy="1273534"/>
          </a:xfrm>
        </p:grpSpPr>
        <p:grpSp>
          <p:nvGrpSpPr>
            <p:cNvPr id="27" name="组合 4"/>
            <p:cNvGrpSpPr/>
            <p:nvPr/>
          </p:nvGrpSpPr>
          <p:grpSpPr>
            <a:xfrm>
              <a:off x="6676012" y="2459102"/>
              <a:ext cx="1774860" cy="1273534"/>
              <a:chOff x="5904119" y="1677494"/>
              <a:chExt cx="2828438" cy="2029983"/>
            </a:xfrm>
          </p:grpSpPr>
          <p:sp>
            <p:nvSpPr>
              <p:cNvPr id="29" name="直角三角形 28"/>
              <p:cNvSpPr/>
              <p:nvPr/>
            </p:nvSpPr>
            <p:spPr>
              <a:xfrm>
                <a:off x="6414646" y="2023493"/>
                <a:ext cx="169664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30" name="文本框 29"/>
              <p:cNvSpPr txBox="1"/>
              <p:nvPr/>
            </p:nvSpPr>
            <p:spPr>
              <a:xfrm>
                <a:off x="5904119" y="1677494"/>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31" name="文本框 30"/>
              <p:cNvSpPr txBox="1"/>
              <p:nvPr/>
            </p:nvSpPr>
            <p:spPr>
              <a:xfrm>
                <a:off x="5904119" y="2915483"/>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32" name="文本框 31"/>
              <p:cNvSpPr txBox="1"/>
              <p:nvPr/>
            </p:nvSpPr>
            <p:spPr>
              <a:xfrm>
                <a:off x="8111287"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28" name="连接符: 肘形 27"/>
            <p:cNvCxnSpPr/>
            <p:nvPr/>
          </p:nvCxnSpPr>
          <p:spPr>
            <a:xfrm>
              <a:off x="7001507" y="3235768"/>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900978" y="2505468"/>
            <a:ext cx="2792642" cy="1961722"/>
            <a:chOff x="6862684" y="3797549"/>
            <a:chExt cx="1807685" cy="1269828"/>
          </a:xfrm>
        </p:grpSpPr>
        <p:grpSp>
          <p:nvGrpSpPr>
            <p:cNvPr id="34" name="组合 50"/>
            <p:cNvGrpSpPr/>
            <p:nvPr/>
          </p:nvGrpSpPr>
          <p:grpSpPr>
            <a:xfrm>
              <a:off x="6862684" y="3797549"/>
              <a:ext cx="1807685" cy="1269828"/>
              <a:chOff x="5972234" y="1611083"/>
              <a:chExt cx="2881765" cy="2024075"/>
            </a:xfrm>
          </p:grpSpPr>
          <p:sp>
            <p:nvSpPr>
              <p:cNvPr id="36" name="直角三角形 35"/>
              <p:cNvSpPr/>
              <p:nvPr/>
            </p:nvSpPr>
            <p:spPr>
              <a:xfrm>
                <a:off x="6414821" y="2023493"/>
                <a:ext cx="169565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37" name="文本框 36"/>
              <p:cNvSpPr txBox="1"/>
              <p:nvPr/>
            </p:nvSpPr>
            <p:spPr>
              <a:xfrm>
                <a:off x="6003798" y="1611083"/>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38" name="文本框 37"/>
              <p:cNvSpPr txBox="1"/>
              <p:nvPr/>
            </p:nvSpPr>
            <p:spPr>
              <a:xfrm>
                <a:off x="5972234" y="2843164"/>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39" name="文本框 38"/>
              <p:cNvSpPr txBox="1"/>
              <p:nvPr/>
            </p:nvSpPr>
            <p:spPr>
              <a:xfrm>
                <a:off x="8097069"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35" name="连接符: 肘形 34"/>
            <p:cNvCxnSpPr/>
            <p:nvPr/>
          </p:nvCxnSpPr>
          <p:spPr>
            <a:xfrm>
              <a:off x="7139669" y="4615879"/>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布置作业</a:t>
            </a:r>
            <a:endParaRPr lang="zh-CN" altLang="en-US" sz="2800" b="1" dirty="0">
              <a:latin typeface="华文中宋" panose="02010600040101010101" pitchFamily="2" charset="-122"/>
              <a:ea typeface="华文中宋" panose="02010600040101010101" pitchFamily="2" charset="-122"/>
            </a:endParaRPr>
          </a:p>
        </p:txBody>
      </p:sp>
      <p:sp>
        <p:nvSpPr>
          <p:cNvPr id="3" name="Rectangle 2"/>
          <p:cNvSpPr txBox="1">
            <a:spLocks noChangeArrowheads="1"/>
          </p:cNvSpPr>
          <p:nvPr/>
        </p:nvSpPr>
        <p:spPr bwMode="auto">
          <a:xfrm>
            <a:off x="2413471" y="1707654"/>
            <a:ext cx="5978525" cy="1431925"/>
          </a:xfrm>
          <a:prstGeom prst="rect">
            <a:avLst/>
          </a:prstGeom>
          <a:noFill/>
          <a:ln>
            <a:noFill/>
          </a:ln>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rPr>
              <a:t>1.</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rPr>
              <a:t>从教材习题中选取；</a:t>
            </a:r>
            <a:endPar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rPr>
              <a:t>2.</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rPr>
              <a:t>完成练习册本课时的习题。</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rot="2181050">
            <a:off x="201564" y="224263"/>
            <a:ext cx="497939" cy="480855"/>
            <a:chOff x="1935287" y="2046176"/>
            <a:chExt cx="836513" cy="807813"/>
          </a:xfrm>
        </p:grpSpPr>
        <p:sp>
          <p:nvSpPr>
            <p:cNvPr id="10" name="矩形 9"/>
            <p:cNvSpPr/>
            <p:nvPr/>
          </p:nvSpPr>
          <p:spPr>
            <a:xfrm rot="16200000">
              <a:off x="2676139" y="2171589"/>
              <a:ext cx="127547" cy="637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rot="18900000">
              <a:off x="1935287" y="2046176"/>
              <a:ext cx="710318" cy="807813"/>
              <a:chOff x="1935287" y="2046176"/>
              <a:chExt cx="710318" cy="807813"/>
            </a:xfrm>
          </p:grpSpPr>
          <p:sp>
            <p:nvSpPr>
              <p:cNvPr id="12" name="矩形 11"/>
              <p:cNvSpPr/>
              <p:nvPr/>
            </p:nvSpPr>
            <p:spPr>
              <a:xfrm rot="18900000">
                <a:off x="1935287" y="2156715"/>
                <a:ext cx="324208" cy="324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18900000">
                <a:off x="2363248" y="2361675"/>
                <a:ext cx="268739" cy="26873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8900000">
                <a:off x="2273470" y="2294141"/>
                <a:ext cx="167263" cy="167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18900000">
                <a:off x="2147249" y="2323299"/>
                <a:ext cx="289856" cy="2898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8900000">
                <a:off x="2124819" y="2380998"/>
                <a:ext cx="174458" cy="174458"/>
              </a:xfrm>
              <a:prstGeom prst="rect">
                <a:avLst/>
              </a:prstGeom>
              <a:solidFill>
                <a:srgbClr val="27304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rot="18900000">
                <a:off x="2272921" y="2046176"/>
                <a:ext cx="372684" cy="372684"/>
              </a:xfrm>
              <a:prstGeom prst="rect">
                <a:avLst/>
              </a:prstGeom>
              <a:solidFill>
                <a:srgbClr val="273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rot="18900000">
                <a:off x="2233710" y="2575444"/>
                <a:ext cx="278545" cy="2785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学习目标</a:t>
            </a:r>
            <a:endParaRPr lang="zh-CN" altLang="en-US" sz="2800" b="1" dirty="0">
              <a:latin typeface="华文中宋" panose="02010600040101010101" pitchFamily="2" charset="-122"/>
              <a:ea typeface="华文中宋" panose="02010600040101010101" pitchFamily="2" charset="-122"/>
            </a:endParaRPr>
          </a:p>
        </p:txBody>
      </p:sp>
      <p:sp>
        <p:nvSpPr>
          <p:cNvPr id="22" name="文本框 21"/>
          <p:cNvSpPr txBox="1"/>
          <p:nvPr/>
        </p:nvSpPr>
        <p:spPr>
          <a:xfrm>
            <a:off x="760564" y="1054744"/>
            <a:ext cx="7754856" cy="3242170"/>
          </a:xfrm>
          <a:prstGeom prst="rect">
            <a:avLst/>
          </a:prstGeom>
          <a:noFill/>
        </p:spPr>
        <p:txBody>
          <a:bodyPr wrap="square" rtlCol="0">
            <a:spAutoFit/>
          </a:bodyPr>
          <a:lstStyle/>
          <a:p>
            <a:pPr>
              <a:lnSpc>
                <a:spcPct val="150000"/>
              </a:lnSpc>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掌握“斜边、直角边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(HL)</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”的判定方法。</a:t>
            </a:r>
            <a:endParaRPr lang="en-US" altLang="zh-CN" sz="2800" b="1" dirty="0">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能初步应用“斜边、直角边”条件判定两个直角三角形全等。</a:t>
            </a:r>
            <a:endParaRPr lang="en-US" altLang="zh-CN" sz="2800" b="1" dirty="0">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能用尺规解决“已知一条直角边和斜边，求作一个直角三角形”的问题。</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4163" y="179348"/>
            <a:ext cx="1620957" cy="52322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dirty="0"/>
              <a:t>复习回顾</a:t>
            </a:r>
            <a:endParaRPr lang="zh-CN" altLang="en-US" dirty="0"/>
          </a:p>
        </p:txBody>
      </p:sp>
      <p:sp>
        <p:nvSpPr>
          <p:cNvPr id="31" name="文本框 30"/>
          <p:cNvSpPr txBox="1"/>
          <p:nvPr/>
        </p:nvSpPr>
        <p:spPr>
          <a:xfrm>
            <a:off x="402353" y="915566"/>
            <a:ext cx="5646433" cy="1198880"/>
          </a:xfrm>
          <a:prstGeom prst="rect">
            <a:avLst/>
          </a:prstGeom>
          <a:noFill/>
        </p:spPr>
        <p:txBody>
          <a:bodyPr wrap="square">
            <a:spAutoFit/>
          </a:bodyPr>
          <a:lstStyle/>
          <a:p>
            <a:r>
              <a:rPr lang="zh-CN" altLang="en-US" sz="2400" b="1" dirty="0">
                <a:latin typeface="+mj-lt"/>
                <a:ea typeface="宋体" panose="02010600030101010101" pitchFamily="2" charset="-122"/>
              </a:rPr>
              <a:t>如图，</a:t>
            </a:r>
            <a:r>
              <a:rPr lang="en-US" altLang="zh-CN" sz="2400" b="1" i="1" dirty="0">
                <a:latin typeface="+mj-lt"/>
                <a:ea typeface="宋体" panose="02010600030101010101" pitchFamily="2" charset="-122"/>
              </a:rPr>
              <a:t>AB</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BE</a:t>
            </a:r>
            <a:r>
              <a:rPr lang="zh-CN" altLang="en-US" sz="2400" b="1" dirty="0">
                <a:latin typeface="+mj-lt"/>
                <a:ea typeface="宋体" panose="02010600030101010101" pitchFamily="2" charset="-122"/>
              </a:rPr>
              <a:t>于点</a:t>
            </a:r>
            <a:r>
              <a:rPr lang="en-US" altLang="zh-CN" sz="2400" b="1" i="1" dirty="0">
                <a:latin typeface="+mj-lt"/>
                <a:ea typeface="宋体" panose="02010600030101010101" pitchFamily="2" charset="-122"/>
              </a:rPr>
              <a:t>B</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BE</a:t>
            </a:r>
            <a:r>
              <a:rPr lang="zh-CN" altLang="en-US" sz="2400" b="1" dirty="0">
                <a:latin typeface="+mj-lt"/>
                <a:ea typeface="宋体" panose="02010600030101010101" pitchFamily="2" charset="-122"/>
              </a:rPr>
              <a:t>于点</a:t>
            </a:r>
            <a:r>
              <a:rPr lang="en-US" altLang="zh-CN" sz="2400" b="1" i="1" dirty="0">
                <a:latin typeface="+mj-lt"/>
                <a:ea typeface="宋体" panose="02010600030101010101" pitchFamily="2" charset="-122"/>
              </a:rPr>
              <a:t>E</a:t>
            </a:r>
            <a:r>
              <a:rPr lang="zh-CN" altLang="en-US" sz="2400" b="1" dirty="0">
                <a:latin typeface="+mj-lt"/>
                <a:ea typeface="宋体" panose="02010600030101010101" pitchFamily="2" charset="-122"/>
              </a:rPr>
              <a:t>。</a:t>
            </a:r>
            <a:endParaRPr lang="en-US" altLang="zh-CN" sz="2400" b="1" dirty="0">
              <a:latin typeface="+mj-lt"/>
              <a:ea typeface="宋体" panose="02010600030101010101" pitchFamily="2" charset="-122"/>
            </a:endParaRPr>
          </a:p>
          <a:p>
            <a:r>
              <a:rPr lang="en-US" altLang="zh-CN" sz="2400" b="1" dirty="0">
                <a:latin typeface="+mj-lt"/>
                <a:ea typeface="宋体" panose="02010600030101010101" pitchFamily="2" charset="-122"/>
              </a:rPr>
              <a:t>(1)</a:t>
            </a:r>
            <a:r>
              <a:rPr lang="zh-CN" altLang="en-US" sz="2400" b="1" dirty="0">
                <a:latin typeface="+mj-lt"/>
                <a:ea typeface="宋体" panose="02010600030101010101" pitchFamily="2" charset="-122"/>
              </a:rPr>
              <a:t>若∠</a:t>
            </a:r>
            <a:r>
              <a:rPr lang="en-US" altLang="zh-CN" sz="2400" b="1" i="1" dirty="0">
                <a:latin typeface="+mj-lt"/>
                <a:ea typeface="宋体" panose="02010600030101010101" pitchFamily="2" charset="-122"/>
              </a:rPr>
              <a:t>A</a:t>
            </a:r>
            <a:r>
              <a:rPr lang="en-US" altLang="zh-CN" sz="2400" b="1" dirty="0">
                <a:latin typeface="+mj-lt"/>
                <a:ea typeface="宋体" panose="02010600030101010101" pitchFamily="2" charset="-122"/>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，则根据</a:t>
            </a:r>
            <a:r>
              <a:rPr lang="en-US" altLang="zh-CN" sz="2400" b="1" dirty="0">
                <a:latin typeface="+mj-lt"/>
                <a:ea typeface="宋体" panose="02010600030101010101" pitchFamily="2" charset="-122"/>
              </a:rPr>
              <a:t>______</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ABC</a:t>
            </a:r>
            <a:r>
              <a:rPr lang="zh-CN" altLang="en-US" sz="2400" b="1" dirty="0">
                <a:latin typeface="楷体" panose="02010609060101010101" pitchFamily="49" charset="-122"/>
                <a:ea typeface="楷体" panose="02010609060101010101" pitchFamily="49" charset="-122"/>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DEF</a:t>
            </a:r>
            <a:r>
              <a:rPr lang="zh-CN" altLang="en-US" sz="2400" b="1" dirty="0">
                <a:latin typeface="+mj-lt"/>
                <a:ea typeface="宋体" panose="02010600030101010101" pitchFamily="2" charset="-122"/>
              </a:rPr>
              <a:t>；</a:t>
            </a:r>
            <a:endParaRPr lang="zh-CN" altLang="en-US" sz="2400" b="1" dirty="0">
              <a:latin typeface="+mj-lt"/>
              <a:ea typeface="宋体" panose="02010600030101010101" pitchFamily="2" charset="-122"/>
            </a:endParaRPr>
          </a:p>
        </p:txBody>
      </p:sp>
      <p:grpSp>
        <p:nvGrpSpPr>
          <p:cNvPr id="17" name="组合 16"/>
          <p:cNvGrpSpPr/>
          <p:nvPr/>
        </p:nvGrpSpPr>
        <p:grpSpPr>
          <a:xfrm>
            <a:off x="6084167" y="1377231"/>
            <a:ext cx="2642219" cy="2736304"/>
            <a:chOff x="6003449" y="1377231"/>
            <a:chExt cx="2642219" cy="2736304"/>
          </a:xfrm>
        </p:grpSpPr>
        <p:sp>
          <p:nvSpPr>
            <p:cNvPr id="5" name="直角三角形 4"/>
            <p:cNvSpPr/>
            <p:nvPr/>
          </p:nvSpPr>
          <p:spPr>
            <a:xfrm>
              <a:off x="6300192" y="1779662"/>
              <a:ext cx="648072" cy="1008112"/>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flipV="1">
              <a:off x="7668344" y="2787775"/>
              <a:ext cx="648072" cy="1008112"/>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948264" y="2787775"/>
              <a:ext cx="864096"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2" name="文本框 11"/>
            <p:cNvSpPr txBox="1"/>
            <p:nvPr/>
          </p:nvSpPr>
          <p:spPr>
            <a:xfrm>
              <a:off x="6084167" y="1377231"/>
              <a:ext cx="389850" cy="461665"/>
            </a:xfrm>
            <a:prstGeom prst="rect">
              <a:avLst/>
            </a:prstGeom>
            <a:noFill/>
          </p:spPr>
          <p:txBody>
            <a:bodyPr wrap="none" rtlCol="0">
              <a:spAutoFit/>
            </a:bodyPr>
            <a:lstStyle/>
            <a:p>
              <a:r>
                <a:rPr lang="en-US" altLang="zh-CN" sz="2400" b="1" i="1" dirty="0"/>
                <a:t>A</a:t>
              </a:r>
              <a:endParaRPr lang="zh-CN" altLang="en-US" sz="2400" b="1" i="1" dirty="0"/>
            </a:p>
          </p:txBody>
        </p:sp>
        <p:sp>
          <p:nvSpPr>
            <p:cNvPr id="18" name="文本框 17"/>
            <p:cNvSpPr txBox="1"/>
            <p:nvPr/>
          </p:nvSpPr>
          <p:spPr>
            <a:xfrm>
              <a:off x="6003449" y="2728540"/>
              <a:ext cx="389850" cy="461665"/>
            </a:xfrm>
            <a:prstGeom prst="rect">
              <a:avLst/>
            </a:prstGeom>
            <a:noFill/>
          </p:spPr>
          <p:txBody>
            <a:bodyPr wrap="none" rtlCol="0">
              <a:spAutoFit/>
            </a:bodyPr>
            <a:lstStyle/>
            <a:p>
              <a:r>
                <a:rPr lang="en-US" altLang="zh-CN" sz="2400" b="1" i="1" dirty="0"/>
                <a:t>B</a:t>
              </a:r>
              <a:endParaRPr lang="zh-CN" altLang="en-US" sz="2400" b="1" i="1" dirty="0"/>
            </a:p>
          </p:txBody>
        </p:sp>
        <p:sp>
          <p:nvSpPr>
            <p:cNvPr id="19" name="文本框 18"/>
            <p:cNvSpPr txBox="1"/>
            <p:nvPr/>
          </p:nvSpPr>
          <p:spPr>
            <a:xfrm>
              <a:off x="6753339" y="2735766"/>
              <a:ext cx="389850" cy="461665"/>
            </a:xfrm>
            <a:prstGeom prst="rect">
              <a:avLst/>
            </a:prstGeom>
            <a:noFill/>
          </p:spPr>
          <p:txBody>
            <a:bodyPr wrap="none" rtlCol="0">
              <a:spAutoFit/>
            </a:bodyPr>
            <a:lstStyle/>
            <a:p>
              <a:r>
                <a:rPr lang="en-US" altLang="zh-CN" sz="2400" b="1" i="1" dirty="0"/>
                <a:t>C</a:t>
              </a:r>
              <a:endParaRPr lang="zh-CN" altLang="en-US" sz="2400" b="1" i="1" dirty="0"/>
            </a:p>
          </p:txBody>
        </p:sp>
        <p:sp>
          <p:nvSpPr>
            <p:cNvPr id="20" name="文本框 19"/>
            <p:cNvSpPr txBox="1"/>
            <p:nvPr/>
          </p:nvSpPr>
          <p:spPr>
            <a:xfrm>
              <a:off x="7430596" y="2355725"/>
              <a:ext cx="389850" cy="461665"/>
            </a:xfrm>
            <a:prstGeom prst="rect">
              <a:avLst/>
            </a:prstGeom>
            <a:noFill/>
          </p:spPr>
          <p:txBody>
            <a:bodyPr wrap="none" rtlCol="0">
              <a:spAutoFit/>
            </a:bodyPr>
            <a:lstStyle/>
            <a:p>
              <a:r>
                <a:rPr lang="en-US" altLang="zh-CN" sz="2400" b="1" i="1" dirty="0"/>
                <a:t>F</a:t>
              </a:r>
              <a:endParaRPr lang="zh-CN" altLang="en-US" sz="2400" b="1" i="1" dirty="0"/>
            </a:p>
          </p:txBody>
        </p:sp>
        <p:sp>
          <p:nvSpPr>
            <p:cNvPr id="22" name="文本框 21"/>
            <p:cNvSpPr txBox="1"/>
            <p:nvPr/>
          </p:nvSpPr>
          <p:spPr>
            <a:xfrm>
              <a:off x="8150676" y="2355725"/>
              <a:ext cx="389850" cy="461665"/>
            </a:xfrm>
            <a:prstGeom prst="rect">
              <a:avLst/>
            </a:prstGeom>
            <a:noFill/>
          </p:spPr>
          <p:txBody>
            <a:bodyPr wrap="none" rtlCol="0">
              <a:spAutoFit/>
            </a:bodyPr>
            <a:lstStyle/>
            <a:p>
              <a:r>
                <a:rPr lang="en-US" altLang="zh-CN" sz="2400" b="1" i="1" dirty="0"/>
                <a:t>E</a:t>
              </a:r>
              <a:endParaRPr lang="zh-CN" altLang="en-US" sz="2400" b="1" i="1" dirty="0"/>
            </a:p>
          </p:txBody>
        </p:sp>
        <p:sp>
          <p:nvSpPr>
            <p:cNvPr id="26" name="文本框 25"/>
            <p:cNvSpPr txBox="1"/>
            <p:nvPr/>
          </p:nvSpPr>
          <p:spPr>
            <a:xfrm>
              <a:off x="8238184" y="3651870"/>
              <a:ext cx="407484" cy="461665"/>
            </a:xfrm>
            <a:prstGeom prst="rect">
              <a:avLst/>
            </a:prstGeom>
            <a:noFill/>
          </p:spPr>
          <p:txBody>
            <a:bodyPr wrap="none" rtlCol="0">
              <a:spAutoFit/>
            </a:bodyPr>
            <a:lstStyle/>
            <a:p>
              <a:r>
                <a:rPr lang="en-US" altLang="zh-CN" sz="2400" b="1" i="1" dirty="0"/>
                <a:t>D</a:t>
              </a:r>
              <a:endParaRPr lang="zh-CN" altLang="en-US" sz="2400" b="1" i="1" dirty="0"/>
            </a:p>
          </p:txBody>
        </p:sp>
        <p:cxnSp>
          <p:nvCxnSpPr>
            <p:cNvPr id="14" name="连接符: 肘形 13"/>
            <p:cNvCxnSpPr/>
            <p:nvPr/>
          </p:nvCxnSpPr>
          <p:spPr>
            <a:xfrm rot="16200000" flipH="1">
              <a:off x="6300192" y="2656954"/>
              <a:ext cx="144016" cy="144016"/>
            </a:xfrm>
            <a:prstGeom prst="bentConnector3">
              <a:avLst>
                <a:gd name="adj1" fmla="val 149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连接符: 肘形 26"/>
            <p:cNvCxnSpPr/>
            <p:nvPr/>
          </p:nvCxnSpPr>
          <p:spPr>
            <a:xfrm rot="16200000" flipV="1">
              <a:off x="8166176" y="2799729"/>
              <a:ext cx="144016" cy="144016"/>
            </a:xfrm>
            <a:prstGeom prst="bentConnector3">
              <a:avLst>
                <a:gd name="adj1" fmla="val 149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文本框 28"/>
          <p:cNvSpPr txBox="1"/>
          <p:nvPr/>
        </p:nvSpPr>
        <p:spPr>
          <a:xfrm>
            <a:off x="402353" y="2193902"/>
            <a:ext cx="5646433" cy="829945"/>
          </a:xfrm>
          <a:prstGeom prst="rect">
            <a:avLst/>
          </a:prstGeom>
          <a:noFill/>
        </p:spPr>
        <p:txBody>
          <a:bodyPr wrap="square">
            <a:spAutoFit/>
          </a:bodyPr>
          <a:lstStyle/>
          <a:p>
            <a:r>
              <a:rPr lang="en-US" altLang="zh-CN" sz="2400" b="1" dirty="0">
                <a:latin typeface="+mj-lt"/>
                <a:ea typeface="宋体" panose="02010600030101010101" pitchFamily="2" charset="-122"/>
              </a:rPr>
              <a:t>(2)</a:t>
            </a:r>
            <a:r>
              <a:rPr lang="zh-CN" altLang="en-US" sz="2400" b="1" dirty="0">
                <a:latin typeface="+mj-lt"/>
                <a:ea typeface="宋体" panose="02010600030101010101" pitchFamily="2" charset="-122"/>
              </a:rPr>
              <a:t>若∠</a:t>
            </a:r>
            <a:r>
              <a:rPr lang="en-US" altLang="zh-CN" sz="2400" b="1" i="1" dirty="0">
                <a:latin typeface="+mj-lt"/>
                <a:ea typeface="宋体" panose="02010600030101010101" pitchFamily="2" charset="-122"/>
              </a:rPr>
              <a:t>A</a:t>
            </a:r>
            <a:r>
              <a:rPr lang="en-US" altLang="zh-CN" sz="2400" b="1" dirty="0">
                <a:latin typeface="+mj-lt"/>
                <a:ea typeface="宋体" panose="02010600030101010101" pitchFamily="2" charset="-122"/>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BC</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EF</a:t>
            </a:r>
            <a:r>
              <a:rPr lang="zh-CN" altLang="en-US" sz="2400" b="1" dirty="0">
                <a:latin typeface="+mj-lt"/>
                <a:ea typeface="宋体" panose="02010600030101010101" pitchFamily="2" charset="-122"/>
              </a:rPr>
              <a:t>，则根据</a:t>
            </a:r>
            <a:r>
              <a:rPr lang="en-US" altLang="zh-CN" sz="2400" b="1" dirty="0">
                <a:latin typeface="+mj-lt"/>
                <a:ea typeface="宋体" panose="02010600030101010101" pitchFamily="2" charset="-122"/>
              </a:rPr>
              <a:t>______</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ABC</a:t>
            </a:r>
            <a:r>
              <a:rPr lang="zh-CN" altLang="en-US" sz="2400" b="1" dirty="0">
                <a:latin typeface="楷体" panose="02010609060101010101" pitchFamily="49" charset="-122"/>
                <a:ea typeface="楷体" panose="02010609060101010101" pitchFamily="49" charset="-122"/>
                <a:sym typeface="+mn-ea"/>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DEF</a:t>
            </a:r>
            <a:r>
              <a:rPr lang="zh-CN" altLang="en-US" sz="2400" b="1" dirty="0">
                <a:latin typeface="+mj-lt"/>
                <a:ea typeface="宋体" panose="02010600030101010101" pitchFamily="2" charset="-122"/>
              </a:rPr>
              <a:t>；</a:t>
            </a:r>
            <a:endParaRPr lang="zh-CN" altLang="en-US" sz="2400" b="1" dirty="0">
              <a:latin typeface="+mj-lt"/>
              <a:ea typeface="宋体" panose="02010600030101010101" pitchFamily="2" charset="-122"/>
            </a:endParaRPr>
          </a:p>
        </p:txBody>
      </p:sp>
      <p:sp>
        <p:nvSpPr>
          <p:cNvPr id="30" name="文本框 29"/>
          <p:cNvSpPr txBox="1"/>
          <p:nvPr/>
        </p:nvSpPr>
        <p:spPr>
          <a:xfrm>
            <a:off x="402353" y="3102906"/>
            <a:ext cx="5646433" cy="829945"/>
          </a:xfrm>
          <a:prstGeom prst="rect">
            <a:avLst/>
          </a:prstGeom>
          <a:noFill/>
        </p:spPr>
        <p:txBody>
          <a:bodyPr wrap="square">
            <a:spAutoFit/>
          </a:bodyPr>
          <a:lstStyle/>
          <a:p>
            <a:r>
              <a:rPr lang="en-US" altLang="zh-CN" sz="2400" b="1" dirty="0">
                <a:latin typeface="+mj-lt"/>
                <a:ea typeface="宋体" panose="02010600030101010101" pitchFamily="2" charset="-122"/>
              </a:rPr>
              <a:t>(3)</a:t>
            </a:r>
            <a:r>
              <a:rPr lang="zh-CN" altLang="en-US" sz="2400" b="1" dirty="0">
                <a:latin typeface="+mj-lt"/>
                <a:ea typeface="宋体" panose="02010600030101010101" pitchFamily="2" charset="-122"/>
              </a:rPr>
              <a:t>若</a:t>
            </a:r>
            <a:r>
              <a:rPr lang="en-US" altLang="zh-CN" sz="2400" b="1" i="1" dirty="0">
                <a:latin typeface="+mj-lt"/>
                <a:ea typeface="宋体" panose="02010600030101010101" pitchFamily="2" charset="-122"/>
              </a:rPr>
              <a:t>AB</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BC</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EF</a:t>
            </a:r>
            <a:r>
              <a:rPr lang="zh-CN" altLang="en-US" sz="2400" b="1" dirty="0">
                <a:latin typeface="+mj-lt"/>
                <a:ea typeface="宋体" panose="02010600030101010101" pitchFamily="2" charset="-122"/>
              </a:rPr>
              <a:t>，则根据</a:t>
            </a:r>
            <a:r>
              <a:rPr lang="en-US" altLang="zh-CN" sz="2400" b="1" dirty="0">
                <a:latin typeface="+mj-lt"/>
                <a:ea typeface="宋体" panose="02010600030101010101" pitchFamily="2" charset="-122"/>
              </a:rPr>
              <a:t>______</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ABC</a:t>
            </a:r>
            <a:r>
              <a:rPr lang="zh-CN" altLang="en-US" sz="2400" b="1" dirty="0">
                <a:latin typeface="楷体" panose="02010609060101010101" pitchFamily="49" charset="-122"/>
                <a:ea typeface="楷体" panose="02010609060101010101" pitchFamily="49" charset="-122"/>
                <a:sym typeface="+mn-ea"/>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DEF</a:t>
            </a:r>
            <a:r>
              <a:rPr lang="zh-CN" altLang="en-US" sz="2400" b="1" dirty="0">
                <a:latin typeface="+mj-lt"/>
                <a:ea typeface="宋体" panose="02010600030101010101" pitchFamily="2" charset="-122"/>
              </a:rPr>
              <a:t>；</a:t>
            </a:r>
            <a:endParaRPr lang="zh-CN" altLang="en-US" sz="2400" b="1" dirty="0">
              <a:latin typeface="+mj-lt"/>
              <a:ea typeface="宋体" panose="02010600030101010101" pitchFamily="2" charset="-122"/>
            </a:endParaRPr>
          </a:p>
        </p:txBody>
      </p:sp>
      <p:sp>
        <p:nvSpPr>
          <p:cNvPr id="32" name="文本框 31"/>
          <p:cNvSpPr txBox="1"/>
          <p:nvPr/>
        </p:nvSpPr>
        <p:spPr>
          <a:xfrm>
            <a:off x="402353" y="4011910"/>
            <a:ext cx="6821554" cy="829945"/>
          </a:xfrm>
          <a:prstGeom prst="rect">
            <a:avLst/>
          </a:prstGeom>
          <a:noFill/>
        </p:spPr>
        <p:txBody>
          <a:bodyPr wrap="square">
            <a:spAutoFit/>
          </a:bodyPr>
          <a:lstStyle/>
          <a:p>
            <a:r>
              <a:rPr lang="en-US" altLang="zh-CN" sz="2400" b="1" dirty="0">
                <a:latin typeface="+mj-lt"/>
                <a:ea typeface="宋体" panose="02010600030101010101" pitchFamily="2" charset="-122"/>
              </a:rPr>
              <a:t>(4)</a:t>
            </a:r>
            <a:r>
              <a:rPr lang="zh-CN" altLang="en-US" sz="2400" b="1" dirty="0">
                <a:latin typeface="+mj-lt"/>
                <a:ea typeface="宋体" panose="02010600030101010101" pitchFamily="2" charset="-122"/>
              </a:rPr>
              <a:t>若</a:t>
            </a:r>
            <a:r>
              <a:rPr lang="en-US" altLang="zh-CN" sz="2400" b="1" i="1" dirty="0">
                <a:latin typeface="+mj-lt"/>
                <a:ea typeface="宋体" panose="02010600030101010101" pitchFamily="2" charset="-122"/>
              </a:rPr>
              <a:t>AB</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BC</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EF</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AC</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DF</a:t>
            </a:r>
            <a:r>
              <a:rPr lang="zh-CN" altLang="en-US" sz="2400" b="1" dirty="0">
                <a:latin typeface="+mj-lt"/>
                <a:ea typeface="宋体" panose="02010600030101010101" pitchFamily="2" charset="-122"/>
              </a:rPr>
              <a:t>，则根据</a:t>
            </a:r>
            <a:r>
              <a:rPr lang="en-US" altLang="zh-CN" sz="2400" b="1" dirty="0">
                <a:latin typeface="+mj-lt"/>
                <a:ea typeface="宋体" panose="02010600030101010101" pitchFamily="2" charset="-122"/>
              </a:rPr>
              <a:t>______</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ABC</a:t>
            </a:r>
            <a:r>
              <a:rPr lang="zh-CN" altLang="en-US" sz="2400" b="1" dirty="0">
                <a:latin typeface="楷体" panose="02010609060101010101" pitchFamily="49" charset="-122"/>
                <a:ea typeface="楷体" panose="02010609060101010101" pitchFamily="49" charset="-122"/>
                <a:sym typeface="+mn-ea"/>
              </a:rPr>
              <a: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DEF</a:t>
            </a:r>
            <a:r>
              <a:rPr lang="zh-CN" altLang="en-US" sz="2400" b="1" dirty="0">
                <a:latin typeface="+mj-lt"/>
                <a:ea typeface="宋体" panose="02010600030101010101" pitchFamily="2" charset="-122"/>
              </a:rPr>
              <a:t>。</a:t>
            </a:r>
            <a:endParaRPr lang="zh-CN" altLang="en-US" sz="2400" b="1" dirty="0">
              <a:latin typeface="+mj-lt"/>
              <a:ea typeface="宋体" panose="02010600030101010101" pitchFamily="2" charset="-122"/>
            </a:endParaRPr>
          </a:p>
        </p:txBody>
      </p:sp>
      <p:sp>
        <p:nvSpPr>
          <p:cNvPr id="28" name="文本框 27"/>
          <p:cNvSpPr txBox="1"/>
          <p:nvPr/>
        </p:nvSpPr>
        <p:spPr>
          <a:xfrm>
            <a:off x="4926595" y="1284897"/>
            <a:ext cx="801823" cy="461665"/>
          </a:xfrm>
          <a:prstGeom prst="rect">
            <a:avLst/>
          </a:prstGeom>
          <a:noFill/>
        </p:spPr>
        <p:txBody>
          <a:bodyPr wrap="none" rtlCol="0">
            <a:spAutoFit/>
          </a:bodyPr>
          <a:lstStyle/>
          <a:p>
            <a:r>
              <a:rPr lang="en-US" altLang="zh-CN" sz="2400" b="1" dirty="0">
                <a:solidFill>
                  <a:srgbClr val="FF0000"/>
                </a:solidFill>
              </a:rPr>
              <a:t>ASA</a:t>
            </a:r>
            <a:endParaRPr lang="zh-CN" altLang="en-US" sz="2400" b="1" dirty="0">
              <a:solidFill>
                <a:srgbClr val="FF0000"/>
              </a:solidFill>
            </a:endParaRPr>
          </a:p>
        </p:txBody>
      </p:sp>
      <p:sp>
        <p:nvSpPr>
          <p:cNvPr id="33" name="文本框 32"/>
          <p:cNvSpPr txBox="1"/>
          <p:nvPr/>
        </p:nvSpPr>
        <p:spPr>
          <a:xfrm>
            <a:off x="4926594" y="2165451"/>
            <a:ext cx="801823" cy="461665"/>
          </a:xfrm>
          <a:prstGeom prst="rect">
            <a:avLst/>
          </a:prstGeom>
          <a:noFill/>
        </p:spPr>
        <p:txBody>
          <a:bodyPr wrap="none" rtlCol="0">
            <a:spAutoFit/>
          </a:bodyPr>
          <a:lstStyle/>
          <a:p>
            <a:r>
              <a:rPr lang="en-US" altLang="zh-CN" sz="2400" b="1" dirty="0">
                <a:solidFill>
                  <a:srgbClr val="FF0000"/>
                </a:solidFill>
              </a:rPr>
              <a:t>AAS</a:t>
            </a:r>
            <a:endParaRPr lang="zh-CN" altLang="en-US" sz="2400" b="1" dirty="0">
              <a:solidFill>
                <a:srgbClr val="FF0000"/>
              </a:solidFill>
            </a:endParaRPr>
          </a:p>
        </p:txBody>
      </p:sp>
      <p:sp>
        <p:nvSpPr>
          <p:cNvPr id="34" name="文本框 33"/>
          <p:cNvSpPr txBox="1"/>
          <p:nvPr/>
        </p:nvSpPr>
        <p:spPr>
          <a:xfrm>
            <a:off x="4778358" y="3056739"/>
            <a:ext cx="750526" cy="461665"/>
          </a:xfrm>
          <a:prstGeom prst="rect">
            <a:avLst/>
          </a:prstGeom>
          <a:noFill/>
        </p:spPr>
        <p:txBody>
          <a:bodyPr wrap="none" rtlCol="0">
            <a:spAutoFit/>
          </a:bodyPr>
          <a:lstStyle/>
          <a:p>
            <a:r>
              <a:rPr lang="en-US" altLang="zh-CN" sz="2400" b="1" dirty="0">
                <a:solidFill>
                  <a:srgbClr val="FF0000"/>
                </a:solidFill>
              </a:rPr>
              <a:t>SAS</a:t>
            </a:r>
            <a:endParaRPr lang="zh-CN" altLang="en-US" sz="2400" b="1" dirty="0">
              <a:solidFill>
                <a:srgbClr val="FF0000"/>
              </a:solidFill>
            </a:endParaRPr>
          </a:p>
        </p:txBody>
      </p:sp>
      <p:sp>
        <p:nvSpPr>
          <p:cNvPr id="35" name="文本框 34"/>
          <p:cNvSpPr txBox="1"/>
          <p:nvPr/>
        </p:nvSpPr>
        <p:spPr>
          <a:xfrm>
            <a:off x="6098754" y="3964376"/>
            <a:ext cx="699230" cy="461665"/>
          </a:xfrm>
          <a:prstGeom prst="rect">
            <a:avLst/>
          </a:prstGeom>
          <a:noFill/>
        </p:spPr>
        <p:txBody>
          <a:bodyPr wrap="none" rtlCol="0">
            <a:spAutoFit/>
          </a:bodyPr>
          <a:lstStyle/>
          <a:p>
            <a:r>
              <a:rPr lang="en-US" altLang="zh-CN" sz="2400" b="1" dirty="0">
                <a:solidFill>
                  <a:srgbClr val="FF0000"/>
                </a:solidFill>
              </a:rPr>
              <a:t>SSS</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28" grpId="0"/>
      <p:bldP spid="33" grpId="0"/>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对话气泡: 圆角矩形 34"/>
          <p:cNvSpPr/>
          <p:nvPr/>
        </p:nvSpPr>
        <p:spPr>
          <a:xfrm>
            <a:off x="579274" y="2741722"/>
            <a:ext cx="5050807" cy="1944216"/>
          </a:xfrm>
          <a:prstGeom prst="wedgeRoundRectCallout">
            <a:avLst>
              <a:gd name="adj1" fmla="val 61023"/>
              <a:gd name="adj2" fmla="val -18064"/>
              <a:gd name="adj3" fmla="val 16667"/>
            </a:avLst>
          </a:prstGeom>
          <a:solidFill>
            <a:srgbClr val="EDF6F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84163" y="179348"/>
            <a:ext cx="1620957" cy="523220"/>
          </a:xfrm>
          <a:prstGeom prst="rect">
            <a:avLst/>
          </a:prstGeom>
          <a:noFill/>
        </p:spPr>
        <p:txBody>
          <a:bodyPr wrap="none" rtlCol="0">
            <a:spAutoFit/>
          </a:bodyPr>
          <a:lstStyle/>
          <a:p>
            <a:r>
              <a:rPr lang="zh-CN" altLang="en-US" sz="2800" b="1" dirty="0">
                <a:latin typeface="华文中宋" panose="02010600040101010101" pitchFamily="2" charset="-122"/>
                <a:ea typeface="华文中宋" panose="02010600040101010101" pitchFamily="2" charset="-122"/>
              </a:rPr>
              <a:t>进行新课</a:t>
            </a:r>
            <a:endParaRPr lang="zh-CN" altLang="en-US" sz="28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844499" y="838376"/>
            <a:ext cx="7474404" cy="1468928"/>
          </a:xfrm>
          <a:prstGeom prst="rect">
            <a:avLst/>
          </a:prstGeom>
          <a:noFill/>
        </p:spPr>
        <p:txBody>
          <a:bodyPr wrap="square">
            <a:spAutoFit/>
          </a:bodyPr>
          <a:lstStyle/>
          <a:p>
            <a:pPr>
              <a:lnSpc>
                <a:spcPct val="120000"/>
              </a:lnSpc>
            </a:pPr>
            <a:r>
              <a:rPr lang="zh-CN" altLang="en-US" sz="2600" b="1" dirty="0">
                <a:latin typeface="+mj-ea"/>
                <a:ea typeface="+mj-ea"/>
              </a:rPr>
              <a:t>两边分别相等且其中一组等边的对角相等的两个三角形全等吗？</a:t>
            </a:r>
            <a:endParaRPr lang="en-US" altLang="zh-CN" sz="2600" b="1" dirty="0">
              <a:latin typeface="+mj-ea"/>
              <a:ea typeface="+mj-ea"/>
            </a:endParaRPr>
          </a:p>
          <a:p>
            <a:pPr>
              <a:lnSpc>
                <a:spcPct val="120000"/>
              </a:lnSpc>
            </a:pPr>
            <a:r>
              <a:rPr lang="zh-CN" altLang="en-US" sz="2600" b="1" dirty="0">
                <a:latin typeface="+mj-ea"/>
                <a:ea typeface="+mj-ea"/>
              </a:rPr>
              <a:t>如果其中一组等边的对角都是直角呢？</a:t>
            </a:r>
            <a:endParaRPr lang="zh-CN" altLang="en-US" sz="2600" b="1" dirty="0">
              <a:latin typeface="+mj-ea"/>
              <a:ea typeface="+mj-ea"/>
            </a:endParaRPr>
          </a:p>
        </p:txBody>
      </p:sp>
      <p:grpSp>
        <p:nvGrpSpPr>
          <p:cNvPr id="19" name="组合 18"/>
          <p:cNvGrpSpPr/>
          <p:nvPr/>
        </p:nvGrpSpPr>
        <p:grpSpPr>
          <a:xfrm>
            <a:off x="6084168" y="2307304"/>
            <a:ext cx="2642219" cy="2736304"/>
            <a:chOff x="6003449" y="1377231"/>
            <a:chExt cx="2642219" cy="2736304"/>
          </a:xfrm>
        </p:grpSpPr>
        <p:sp>
          <p:nvSpPr>
            <p:cNvPr id="20" name="直角三角形 19"/>
            <p:cNvSpPr/>
            <p:nvPr/>
          </p:nvSpPr>
          <p:spPr>
            <a:xfrm>
              <a:off x="6300192" y="1779662"/>
              <a:ext cx="648072" cy="1008112"/>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flipV="1">
              <a:off x="7668344" y="2787775"/>
              <a:ext cx="648072" cy="1008112"/>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948264" y="2787774"/>
              <a:ext cx="864096" cy="0"/>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5" name="文本框 24"/>
            <p:cNvSpPr txBox="1"/>
            <p:nvPr/>
          </p:nvSpPr>
          <p:spPr>
            <a:xfrm>
              <a:off x="6084167" y="1377231"/>
              <a:ext cx="389850" cy="461665"/>
            </a:xfrm>
            <a:prstGeom prst="rect">
              <a:avLst/>
            </a:prstGeom>
            <a:noFill/>
          </p:spPr>
          <p:txBody>
            <a:bodyPr wrap="none" rtlCol="0">
              <a:spAutoFit/>
            </a:bodyPr>
            <a:lstStyle/>
            <a:p>
              <a:r>
                <a:rPr lang="en-US" altLang="zh-CN" sz="2400" b="1" i="1" dirty="0"/>
                <a:t>A</a:t>
              </a:r>
              <a:endParaRPr lang="zh-CN" altLang="en-US" sz="2400" b="1" i="1" dirty="0"/>
            </a:p>
          </p:txBody>
        </p:sp>
        <p:sp>
          <p:nvSpPr>
            <p:cNvPr id="26" name="文本框 25"/>
            <p:cNvSpPr txBox="1"/>
            <p:nvPr/>
          </p:nvSpPr>
          <p:spPr>
            <a:xfrm>
              <a:off x="6003449" y="2728540"/>
              <a:ext cx="389850" cy="461665"/>
            </a:xfrm>
            <a:prstGeom prst="rect">
              <a:avLst/>
            </a:prstGeom>
            <a:noFill/>
          </p:spPr>
          <p:txBody>
            <a:bodyPr wrap="none" rtlCol="0">
              <a:spAutoFit/>
            </a:bodyPr>
            <a:lstStyle/>
            <a:p>
              <a:r>
                <a:rPr lang="en-US" altLang="zh-CN" sz="2400" b="1" i="1" dirty="0"/>
                <a:t>B</a:t>
              </a:r>
              <a:endParaRPr lang="zh-CN" altLang="en-US" sz="2400" b="1" i="1" dirty="0"/>
            </a:p>
          </p:txBody>
        </p:sp>
        <p:sp>
          <p:nvSpPr>
            <p:cNvPr id="27" name="文本框 26"/>
            <p:cNvSpPr txBox="1"/>
            <p:nvPr/>
          </p:nvSpPr>
          <p:spPr>
            <a:xfrm>
              <a:off x="6753339" y="2735766"/>
              <a:ext cx="389850" cy="461665"/>
            </a:xfrm>
            <a:prstGeom prst="rect">
              <a:avLst/>
            </a:prstGeom>
            <a:noFill/>
          </p:spPr>
          <p:txBody>
            <a:bodyPr wrap="none" rtlCol="0">
              <a:spAutoFit/>
            </a:bodyPr>
            <a:lstStyle/>
            <a:p>
              <a:r>
                <a:rPr lang="en-US" altLang="zh-CN" sz="2400" b="1" i="1" dirty="0"/>
                <a:t>C</a:t>
              </a:r>
              <a:endParaRPr lang="zh-CN" altLang="en-US" sz="2400" b="1" i="1" dirty="0"/>
            </a:p>
          </p:txBody>
        </p:sp>
        <p:sp>
          <p:nvSpPr>
            <p:cNvPr id="28" name="文本框 27"/>
            <p:cNvSpPr txBox="1"/>
            <p:nvPr/>
          </p:nvSpPr>
          <p:spPr>
            <a:xfrm>
              <a:off x="7430596" y="2355725"/>
              <a:ext cx="389850" cy="461665"/>
            </a:xfrm>
            <a:prstGeom prst="rect">
              <a:avLst/>
            </a:prstGeom>
            <a:noFill/>
          </p:spPr>
          <p:txBody>
            <a:bodyPr wrap="none" rtlCol="0">
              <a:spAutoFit/>
            </a:bodyPr>
            <a:lstStyle/>
            <a:p>
              <a:r>
                <a:rPr lang="en-US" altLang="zh-CN" sz="2400" b="1" i="1" dirty="0"/>
                <a:t>F</a:t>
              </a:r>
              <a:endParaRPr lang="zh-CN" altLang="en-US" sz="2400" b="1" i="1" dirty="0"/>
            </a:p>
          </p:txBody>
        </p:sp>
        <p:sp>
          <p:nvSpPr>
            <p:cNvPr id="29" name="文本框 28"/>
            <p:cNvSpPr txBox="1"/>
            <p:nvPr/>
          </p:nvSpPr>
          <p:spPr>
            <a:xfrm>
              <a:off x="8150676" y="2355725"/>
              <a:ext cx="389850" cy="461665"/>
            </a:xfrm>
            <a:prstGeom prst="rect">
              <a:avLst/>
            </a:prstGeom>
            <a:noFill/>
          </p:spPr>
          <p:txBody>
            <a:bodyPr wrap="none" rtlCol="0">
              <a:spAutoFit/>
            </a:bodyPr>
            <a:lstStyle/>
            <a:p>
              <a:r>
                <a:rPr lang="en-US" altLang="zh-CN" sz="2400" b="1" i="1" dirty="0"/>
                <a:t>E</a:t>
              </a:r>
              <a:endParaRPr lang="zh-CN" altLang="en-US" sz="2400" b="1" i="1" dirty="0"/>
            </a:p>
          </p:txBody>
        </p:sp>
        <p:sp>
          <p:nvSpPr>
            <p:cNvPr id="30" name="文本框 29"/>
            <p:cNvSpPr txBox="1"/>
            <p:nvPr/>
          </p:nvSpPr>
          <p:spPr>
            <a:xfrm>
              <a:off x="8238184" y="3651870"/>
              <a:ext cx="407484" cy="461665"/>
            </a:xfrm>
            <a:prstGeom prst="rect">
              <a:avLst/>
            </a:prstGeom>
            <a:noFill/>
          </p:spPr>
          <p:txBody>
            <a:bodyPr wrap="none" rtlCol="0">
              <a:spAutoFit/>
            </a:bodyPr>
            <a:lstStyle/>
            <a:p>
              <a:r>
                <a:rPr lang="en-US" altLang="zh-CN" sz="2400" b="1" i="1" dirty="0"/>
                <a:t>D</a:t>
              </a:r>
              <a:endParaRPr lang="zh-CN" altLang="en-US" sz="2400" b="1" i="1" dirty="0"/>
            </a:p>
          </p:txBody>
        </p:sp>
        <p:cxnSp>
          <p:nvCxnSpPr>
            <p:cNvPr id="31" name="连接符: 肘形 30"/>
            <p:cNvCxnSpPr/>
            <p:nvPr/>
          </p:nvCxnSpPr>
          <p:spPr>
            <a:xfrm rot="16200000" flipH="1">
              <a:off x="6300192" y="2649334"/>
              <a:ext cx="144016" cy="144016"/>
            </a:xfrm>
            <a:prstGeom prst="bentConnector3">
              <a:avLst>
                <a:gd name="adj1" fmla="val 149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连接符: 肘形 31"/>
            <p:cNvCxnSpPr/>
            <p:nvPr/>
          </p:nvCxnSpPr>
          <p:spPr>
            <a:xfrm rot="16200000" flipV="1">
              <a:off x="8166176" y="2799729"/>
              <a:ext cx="144016" cy="144016"/>
            </a:xfrm>
            <a:prstGeom prst="bentConnector3">
              <a:avLst>
                <a:gd name="adj1" fmla="val 149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76227" y="2871708"/>
            <a:ext cx="4989339" cy="1684244"/>
          </a:xfrm>
          <a:prstGeom prst="rect">
            <a:avLst/>
          </a:prstGeom>
          <a:noFill/>
        </p:spPr>
        <p:txBody>
          <a:bodyPr wrap="square">
            <a:spAutoFit/>
          </a:bodyPr>
          <a:lstStyle/>
          <a:p>
            <a:pPr>
              <a:lnSpc>
                <a:spcPct val="150000"/>
              </a:lnSpc>
            </a:pPr>
            <a:r>
              <a:rPr lang="zh-CN" altLang="en-US" sz="2400" b="1" dirty="0">
                <a:latin typeface="+mj-lt"/>
                <a:ea typeface="宋体" panose="02010600030101010101" pitchFamily="2" charset="-122"/>
              </a:rPr>
              <a:t>如图，</a:t>
            </a:r>
            <a:r>
              <a:rPr lang="en-US" altLang="zh-CN" sz="2400" b="1" i="1" dirty="0">
                <a:latin typeface="+mj-lt"/>
                <a:ea typeface="宋体" panose="02010600030101010101" pitchFamily="2" charset="-122"/>
              </a:rPr>
              <a:t>AB</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BE</a:t>
            </a:r>
            <a:r>
              <a:rPr lang="zh-CN" altLang="en-US" sz="2400" b="1" dirty="0">
                <a:latin typeface="+mj-lt"/>
                <a:ea typeface="宋体" panose="02010600030101010101" pitchFamily="2" charset="-122"/>
              </a:rPr>
              <a:t>于点</a:t>
            </a:r>
            <a:r>
              <a:rPr lang="en-US" altLang="zh-CN" sz="2400" b="1" i="1" dirty="0">
                <a:latin typeface="+mj-lt"/>
                <a:ea typeface="宋体" panose="02010600030101010101" pitchFamily="2" charset="-122"/>
              </a:rPr>
              <a:t>B</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BE</a:t>
            </a:r>
            <a:r>
              <a:rPr lang="zh-CN" altLang="en-US" sz="2400" b="1" dirty="0">
                <a:latin typeface="+mj-lt"/>
                <a:ea typeface="宋体" panose="02010600030101010101" pitchFamily="2" charset="-122"/>
              </a:rPr>
              <a:t>于点</a:t>
            </a:r>
            <a:r>
              <a:rPr lang="en-US" altLang="zh-CN" sz="2400" b="1" i="1" dirty="0">
                <a:latin typeface="+mj-lt"/>
                <a:ea typeface="宋体" panose="02010600030101010101" pitchFamily="2" charset="-122"/>
              </a:rPr>
              <a:t>E</a:t>
            </a:r>
            <a:r>
              <a:rPr lang="zh-CN" altLang="en-US" sz="2400" b="1" dirty="0">
                <a:latin typeface="+mj-lt"/>
                <a:ea typeface="宋体" panose="02010600030101010101" pitchFamily="2" charset="-122"/>
              </a:rPr>
              <a:t>。若</a:t>
            </a:r>
            <a:r>
              <a:rPr lang="en-US" altLang="zh-CN" sz="2400" b="1" i="1" dirty="0">
                <a:latin typeface="+mj-lt"/>
                <a:ea typeface="宋体" panose="02010600030101010101" pitchFamily="2" charset="-122"/>
              </a:rPr>
              <a:t>AB</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DE</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AC</a:t>
            </a:r>
            <a:r>
              <a:rPr lang="en-US" altLang="zh-CN" sz="2400" b="1" dirty="0">
                <a:latin typeface="+mj-lt"/>
                <a:ea typeface="宋体" panose="02010600030101010101" pitchFamily="2" charset="-122"/>
              </a:rPr>
              <a:t>=</a:t>
            </a:r>
            <a:r>
              <a:rPr lang="en-US" altLang="zh-CN" sz="2400" b="1" i="1" dirty="0">
                <a:latin typeface="+mj-lt"/>
                <a:ea typeface="宋体" panose="02010600030101010101" pitchFamily="2" charset="-122"/>
              </a:rPr>
              <a:t>DF</a:t>
            </a:r>
            <a:r>
              <a:rPr lang="zh-CN" altLang="en-US" sz="2400" b="1" dirty="0">
                <a:latin typeface="+mj-lt"/>
                <a:ea typeface="宋体" panose="02010600030101010101" pitchFamily="2" charset="-122"/>
              </a:rPr>
              <a:t>，则</a:t>
            </a:r>
            <a:r>
              <a:rPr lang="en-US" altLang="zh-CN" sz="2400" b="1" dirty="0">
                <a:latin typeface="+mj-lt"/>
                <a:ea typeface="宋体" panose="02010600030101010101" pitchFamily="2" charset="-122"/>
              </a:rPr>
              <a:t>Rt</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ABC</a:t>
            </a:r>
            <a:r>
              <a:rPr lang="en-US" altLang="zh-CN" sz="2400" b="1" dirty="0">
                <a:latin typeface="+mj-lt"/>
                <a:ea typeface="宋体" panose="02010600030101010101" pitchFamily="2" charset="-122"/>
              </a:rPr>
              <a:t> </a:t>
            </a:r>
            <a:r>
              <a:rPr lang="zh-CN" altLang="en-US" sz="2400" b="1" dirty="0">
                <a:latin typeface="+mj-lt"/>
                <a:ea typeface="宋体" panose="02010600030101010101" pitchFamily="2" charset="-122"/>
              </a:rPr>
              <a:t>与</a:t>
            </a:r>
            <a:r>
              <a:rPr lang="en-US" altLang="zh-CN" sz="2400" b="1" dirty="0">
                <a:latin typeface="+mj-lt"/>
                <a:ea typeface="宋体" panose="02010600030101010101" pitchFamily="2" charset="-122"/>
              </a:rPr>
              <a:t>Rt </a:t>
            </a:r>
            <a:r>
              <a:rPr lang="zh-CN" altLang="en-US" sz="2400" b="1" dirty="0">
                <a:latin typeface="+mj-lt"/>
                <a:ea typeface="宋体" panose="02010600030101010101" pitchFamily="2" charset="-122"/>
              </a:rPr>
              <a:t>△</a:t>
            </a:r>
            <a:r>
              <a:rPr lang="en-US" altLang="zh-CN" sz="2400" b="1" i="1" dirty="0">
                <a:latin typeface="+mj-lt"/>
                <a:ea typeface="宋体" panose="02010600030101010101" pitchFamily="2" charset="-122"/>
              </a:rPr>
              <a:t>DEF</a:t>
            </a:r>
            <a:r>
              <a:rPr lang="zh-CN" altLang="en-US" sz="2400" b="1" dirty="0">
                <a:latin typeface="+mj-lt"/>
                <a:ea typeface="宋体" panose="02010600030101010101" pitchFamily="2" charset="-122"/>
              </a:rPr>
              <a:t>是否全等？</a:t>
            </a:r>
            <a:endParaRPr lang="zh-CN" altLang="en-US" sz="2400" b="1" dirty="0">
              <a:latin typeface="+mj-l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left)">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8" grpId="0" build="p"/>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107504" y="195486"/>
            <a:ext cx="1808340" cy="461665"/>
            <a:chOff x="4388275" y="216246"/>
            <a:chExt cx="2194212" cy="718156"/>
          </a:xfrm>
        </p:grpSpPr>
        <p:grpSp>
          <p:nvGrpSpPr>
            <p:cNvPr id="14" name="组合 13"/>
            <p:cNvGrpSpPr/>
            <p:nvPr/>
          </p:nvGrpSpPr>
          <p:grpSpPr>
            <a:xfrm>
              <a:off x="4412902" y="218271"/>
              <a:ext cx="2169585" cy="716129"/>
              <a:chOff x="4412903" y="218271"/>
              <a:chExt cx="2608153" cy="691300"/>
            </a:xfrm>
          </p:grpSpPr>
          <p:sp>
            <p:nvSpPr>
              <p:cNvPr id="16" name="矩形: 单圆角 15"/>
              <p:cNvSpPr/>
              <p:nvPr/>
            </p:nvSpPr>
            <p:spPr>
              <a:xfrm>
                <a:off x="6384604" y="218272"/>
                <a:ext cx="636452" cy="691299"/>
              </a:xfrm>
              <a:prstGeom prst="round1Rect">
                <a:avLst>
                  <a:gd name="adj" fmla="val 50000"/>
                </a:avLst>
              </a:prstGeom>
              <a:solidFill>
                <a:srgbClr val="CAD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单圆角 16"/>
              <p:cNvSpPr/>
              <p:nvPr/>
            </p:nvSpPr>
            <p:spPr>
              <a:xfrm>
                <a:off x="6233775" y="221447"/>
                <a:ext cx="636451" cy="688123"/>
              </a:xfrm>
              <a:prstGeom prst="round1Rect">
                <a:avLst>
                  <a:gd name="adj" fmla="val 50000"/>
                </a:avLst>
              </a:prstGeom>
              <a:solidFill>
                <a:srgbClr val="ADC5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单圆角 17"/>
              <p:cNvSpPr/>
              <p:nvPr/>
            </p:nvSpPr>
            <p:spPr>
              <a:xfrm>
                <a:off x="4412903" y="218271"/>
                <a:ext cx="2291379" cy="691298"/>
              </a:xfrm>
              <a:prstGeom prst="round1Rect">
                <a:avLst>
                  <a:gd name="adj" fmla="val 50000"/>
                </a:avLst>
              </a:prstGeom>
              <a:solidFill>
                <a:srgbClr val="7997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文本框 14"/>
            <p:cNvSpPr txBox="1"/>
            <p:nvPr/>
          </p:nvSpPr>
          <p:spPr>
            <a:xfrm>
              <a:off x="4388275" y="216246"/>
              <a:ext cx="1930705" cy="718156"/>
            </a:xfrm>
            <a:prstGeom prst="rect">
              <a:avLst/>
            </a:prstGeom>
            <a:noFill/>
          </p:spPr>
          <p:txBody>
            <a:bodyPr wrap="square">
              <a:spAutoFit/>
            </a:bodyPr>
            <a:lstStyle/>
            <a:p>
              <a:r>
                <a:rPr lang="zh-CN" altLang="en-US" sz="2400" b="1" dirty="0">
                  <a:solidFill>
                    <a:schemeClr val="bg1"/>
                  </a:solidFill>
                  <a:ea typeface="黑体" panose="02010609060101010101" pitchFamily="49" charset="-122"/>
                </a:rPr>
                <a:t>尝试</a:t>
              </a:r>
              <a:r>
                <a:rPr lang="en-US" altLang="zh-CN" sz="2400" b="1" dirty="0">
                  <a:solidFill>
                    <a:schemeClr val="bg1"/>
                  </a:solidFill>
                  <a:ea typeface="黑体" panose="02010609060101010101" pitchFamily="49" charset="-122"/>
                </a:rPr>
                <a:t>·</a:t>
              </a:r>
              <a:r>
                <a:rPr lang="zh-CN" altLang="en-US" sz="2400" b="1" dirty="0">
                  <a:solidFill>
                    <a:schemeClr val="bg1"/>
                  </a:solidFill>
                  <a:ea typeface="黑体" panose="02010609060101010101" pitchFamily="49" charset="-122"/>
                </a:rPr>
                <a:t>交流</a:t>
              </a:r>
              <a:endParaRPr lang="zh-CN" altLang="en-US" sz="2400" b="1" dirty="0">
                <a:solidFill>
                  <a:schemeClr val="bg1"/>
                </a:solidFill>
                <a:ea typeface="黑体" panose="02010609060101010101" pitchFamily="49" charset="-122"/>
              </a:endParaRPr>
            </a:p>
          </p:txBody>
        </p:sp>
      </p:grpSp>
      <p:sp>
        <p:nvSpPr>
          <p:cNvPr id="19" name="文本框 18"/>
          <p:cNvSpPr txBox="1"/>
          <p:nvPr/>
        </p:nvSpPr>
        <p:spPr>
          <a:xfrm>
            <a:off x="683568" y="875260"/>
            <a:ext cx="7992888" cy="3392980"/>
          </a:xfrm>
          <a:prstGeom prst="rect">
            <a:avLst/>
          </a:prstGeom>
          <a:noFill/>
        </p:spPr>
        <p:txBody>
          <a:bodyPr wrap="square" rtlCol="0">
            <a:spAutoFit/>
          </a:bodyPr>
          <a:lstStyle/>
          <a:p>
            <a:pPr>
              <a:lnSpc>
                <a:spcPct val="130000"/>
              </a:lnSpc>
            </a:pPr>
            <a:r>
              <a:rPr lang="zh-CN" altLang="en-US" sz="2800" b="1" dirty="0">
                <a:latin typeface="+mj-lt"/>
                <a:ea typeface="+mj-ea"/>
              </a:rPr>
              <a:t>已知斜边和一条直角边，如何作出这个直角三角形呢？</a:t>
            </a:r>
            <a:endParaRPr lang="en-US" altLang="zh-CN" sz="2800" b="1" dirty="0">
              <a:latin typeface="+mj-lt"/>
              <a:ea typeface="+mj-ea"/>
            </a:endParaRPr>
          </a:p>
          <a:p>
            <a:pPr>
              <a:lnSpc>
                <a:spcPct val="130000"/>
              </a:lnSpc>
            </a:pPr>
            <a:r>
              <a:rPr lang="zh-CN" altLang="en-US"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）假设满足条件的直角三角形已经作出，你能画出这个直角三角形的草图吗？</a:t>
            </a:r>
            <a:endParaRPr lang="en-US" altLang="zh-CN" sz="2800" b="1" dirty="0">
              <a:latin typeface="宋体" panose="02010600030101010101" pitchFamily="2" charset="-122"/>
              <a:ea typeface="宋体" panose="02010600030101010101" pitchFamily="2" charset="-122"/>
            </a:endParaRPr>
          </a:p>
          <a:p>
            <a:pPr>
              <a:lnSpc>
                <a:spcPct val="130000"/>
              </a:lnSpc>
            </a:pPr>
            <a:r>
              <a:rPr lang="zh-CN" altLang="en-US"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）你是按照怎样的步骤画这个草图的？先画一画，再用尺规试一试，并与同伴进行交流。</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nvSpPr>
        <p:spPr>
          <a:xfrm>
            <a:off x="827584" y="216917"/>
            <a:ext cx="7488832" cy="1124585"/>
          </a:xfrm>
          <a:prstGeom prst="rect">
            <a:avLst/>
          </a:prstGeom>
          <a:noFill/>
        </p:spPr>
        <p:txBody>
          <a:bodyPr wrap="square">
            <a:spAutoFit/>
          </a:bodyPr>
          <a:lstStyle/>
          <a:p>
            <a:pPr>
              <a:lnSpc>
                <a:spcPct val="120000"/>
              </a:lnSpc>
              <a:defRPr/>
            </a:pPr>
            <a:r>
              <a:rPr lang="zh-CN" altLang="en-US" sz="2800" b="1" dirty="0">
                <a:latin typeface="+mj-lt"/>
                <a:ea typeface="黑体" panose="02010609060101010101" pitchFamily="49" charset="-122"/>
              </a:rPr>
              <a:t>如图，已知线段 </a:t>
            </a:r>
            <a:r>
              <a:rPr kumimoji="0" lang="en-US" altLang="zh-CN" sz="2800" b="1" i="1" kern="1200" cap="none" spc="0" normalizeH="0" baseline="0" noProof="0" dirty="0">
                <a:latin typeface="+mj-lt"/>
                <a:ea typeface="黑体" panose="02010609060101010101" pitchFamily="49" charset="-122"/>
                <a:cs typeface="+mn-cs"/>
              </a:rPr>
              <a:t>a</a:t>
            </a:r>
            <a:r>
              <a:rPr kumimoji="0" lang="zh-CN" altLang="en-US" sz="2800" b="1" kern="1200" cap="none" spc="0" normalizeH="0" baseline="0" noProof="0" dirty="0">
                <a:latin typeface="+mj-lt"/>
                <a:ea typeface="黑体" panose="02010609060101010101" pitchFamily="49" charset="-122"/>
                <a:cs typeface="+mn-cs"/>
              </a:rPr>
              <a:t>，</a:t>
            </a:r>
            <a:r>
              <a:rPr kumimoji="0" lang="en-US" altLang="zh-CN" sz="2800" b="1" i="1" kern="1200" cap="none" spc="0" normalizeH="0" baseline="0" noProof="0" dirty="0">
                <a:latin typeface="+mj-lt"/>
                <a:ea typeface="黑体" panose="02010609060101010101" pitchFamily="49" charset="-122"/>
                <a:cs typeface="+mn-cs"/>
              </a:rPr>
              <a:t>c</a:t>
            </a:r>
            <a:r>
              <a:rPr kumimoji="0" lang="zh-CN" altLang="en-US" sz="2800" b="1" kern="1200" cap="none" spc="0" normalizeH="0" baseline="0" noProof="0" dirty="0">
                <a:latin typeface="+mj-lt"/>
                <a:ea typeface="黑体" panose="02010609060101010101" pitchFamily="49" charset="-122"/>
                <a:cs typeface="+mn-cs"/>
              </a:rPr>
              <a:t>（</a:t>
            </a:r>
            <a:r>
              <a:rPr kumimoji="0" lang="en-US" altLang="zh-CN" sz="2800" b="1" i="1" kern="1200" cap="none" spc="0" normalizeH="0" baseline="0" noProof="0" dirty="0">
                <a:latin typeface="+mj-lt"/>
                <a:ea typeface="黑体" panose="02010609060101010101" pitchFamily="49" charset="-122"/>
                <a:cs typeface="+mn-cs"/>
              </a:rPr>
              <a:t>a</a:t>
            </a:r>
            <a:r>
              <a:rPr kumimoji="0" lang="zh-CN" altLang="en-US" sz="2800" b="1" kern="1200" cap="none" spc="0" normalizeH="0" baseline="0" noProof="0" dirty="0">
                <a:latin typeface="+mj-lt"/>
                <a:ea typeface="黑体" panose="02010609060101010101" pitchFamily="49" charset="-122"/>
                <a:cs typeface="+mn-cs"/>
              </a:rPr>
              <a:t>＜</a:t>
            </a:r>
            <a:r>
              <a:rPr kumimoji="0" lang="en-US" altLang="zh-CN" sz="2800" b="1" i="1" kern="1200" cap="none" spc="0" normalizeH="0" baseline="0" noProof="0" dirty="0">
                <a:latin typeface="+mj-lt"/>
                <a:ea typeface="黑体" panose="02010609060101010101" pitchFamily="49" charset="-122"/>
                <a:cs typeface="+mn-cs"/>
              </a:rPr>
              <a:t>c</a:t>
            </a:r>
            <a:r>
              <a:rPr kumimoji="0" lang="zh-CN" altLang="en-US" sz="2800" b="1" kern="1200" cap="none" spc="0" normalizeH="0" baseline="0" noProof="0" dirty="0">
                <a:latin typeface="+mj-lt"/>
                <a:ea typeface="黑体" panose="02010609060101010101" pitchFamily="49" charset="-122"/>
                <a:cs typeface="+mn-cs"/>
              </a:rPr>
              <a:t>），用尺规作</a:t>
            </a:r>
            <a:r>
              <a:rPr kumimoji="0" lang="en-US" altLang="zh-CN" sz="2800" b="1" kern="1200" cap="none" spc="0" normalizeH="0" baseline="0" noProof="0" dirty="0">
                <a:latin typeface="+mj-lt"/>
                <a:ea typeface="黑体" panose="02010609060101010101" pitchFamily="49" charset="-122"/>
                <a:cs typeface="+mn-cs"/>
              </a:rPr>
              <a:t>Rt</a:t>
            </a:r>
            <a:r>
              <a:rPr kumimoji="0" lang="zh-CN" altLang="en-US" sz="2800" b="1" kern="1200" cap="none" spc="0" normalizeH="0" baseline="0" noProof="0" dirty="0">
                <a:latin typeface="+mj-lt"/>
                <a:ea typeface="黑体" panose="02010609060101010101" pitchFamily="49" charset="-122"/>
                <a:cs typeface="+mn-cs"/>
              </a:rPr>
              <a:t>△</a:t>
            </a:r>
            <a:r>
              <a:rPr kumimoji="0" lang="en-US" altLang="zh-CN" sz="2800" b="1" i="1" kern="1200" cap="none" spc="0" normalizeH="0" baseline="0" noProof="0" dirty="0">
                <a:latin typeface="+mj-lt"/>
                <a:ea typeface="黑体" panose="02010609060101010101" pitchFamily="49" charset="-122"/>
                <a:cs typeface="+mn-cs"/>
              </a:rPr>
              <a:t>ABC</a:t>
            </a:r>
            <a:r>
              <a:rPr kumimoji="0" lang="zh-CN" altLang="en-US" sz="2800" b="1" kern="1200" cap="none" spc="0" normalizeH="0" baseline="0" noProof="0" dirty="0">
                <a:latin typeface="+mj-lt"/>
                <a:ea typeface="黑体" panose="02010609060101010101" pitchFamily="49" charset="-122"/>
                <a:cs typeface="+mn-cs"/>
              </a:rPr>
              <a:t>，使∠</a:t>
            </a:r>
            <a:r>
              <a:rPr kumimoji="0" lang="en-US" altLang="zh-CN" sz="2800" b="1" i="1" kern="1200" cap="none" spc="0" normalizeH="0" baseline="0" noProof="0" dirty="0">
                <a:latin typeface="+mj-lt"/>
                <a:ea typeface="黑体" panose="02010609060101010101" pitchFamily="49" charset="-122"/>
                <a:cs typeface="+mn-cs"/>
              </a:rPr>
              <a:t>C</a:t>
            </a:r>
            <a:r>
              <a:rPr kumimoji="0" lang="en-US" altLang="zh-CN" sz="2800" b="1" kern="1200" cap="none" spc="0" normalizeH="0" baseline="0" noProof="0" dirty="0">
                <a:latin typeface="+mj-lt"/>
                <a:ea typeface="黑体" panose="02010609060101010101" pitchFamily="49" charset="-122"/>
                <a:cs typeface="+mn-cs"/>
              </a:rPr>
              <a:t> =90°</a:t>
            </a:r>
            <a:r>
              <a:rPr kumimoji="0" lang="zh-CN" altLang="en-US" sz="2800" b="1" kern="1200" cap="none" spc="0" normalizeH="0" baseline="0" noProof="0" dirty="0">
                <a:latin typeface="+mj-lt"/>
                <a:ea typeface="黑体" panose="02010609060101010101" pitchFamily="49" charset="-122"/>
                <a:cs typeface="+mn-cs"/>
              </a:rPr>
              <a:t>，</a:t>
            </a:r>
            <a:r>
              <a:rPr kumimoji="0" lang="en-US" altLang="zh-CN" sz="2800" b="1" i="1" kern="1200" cap="none" spc="0" normalizeH="0" baseline="0" noProof="0" dirty="0">
                <a:latin typeface="+mj-lt"/>
                <a:ea typeface="黑体" panose="02010609060101010101" pitchFamily="49" charset="-122"/>
                <a:cs typeface="+mn-cs"/>
              </a:rPr>
              <a:t>AB</a:t>
            </a:r>
            <a:r>
              <a:rPr kumimoji="0" lang="en-US" altLang="zh-CN" sz="2800" b="1" kern="1200" cap="none" spc="0" normalizeH="0" baseline="0" noProof="0" dirty="0">
                <a:latin typeface="+mj-lt"/>
                <a:ea typeface="黑体" panose="02010609060101010101" pitchFamily="49" charset="-122"/>
                <a:cs typeface="+mn-cs"/>
              </a:rPr>
              <a:t> = </a:t>
            </a:r>
            <a:r>
              <a:rPr lang="en-US" altLang="zh-CN" sz="2800" b="1" i="1" dirty="0">
                <a:latin typeface="+mj-lt"/>
                <a:ea typeface="黑体" panose="02010609060101010101" pitchFamily="49" charset="-122"/>
              </a:rPr>
              <a:t>c</a:t>
            </a:r>
            <a:r>
              <a:rPr lang="zh-CN" altLang="en-US" sz="2800" b="1" dirty="0">
                <a:latin typeface="+mj-lt"/>
                <a:ea typeface="黑体" panose="02010609060101010101" pitchFamily="49" charset="-122"/>
              </a:rPr>
              <a:t>，</a:t>
            </a:r>
            <a:r>
              <a:rPr lang="en-US" altLang="zh-CN" sz="2800" b="1" i="1" dirty="0">
                <a:latin typeface="+mj-lt"/>
                <a:ea typeface="黑体" panose="02010609060101010101" pitchFamily="49" charset="-122"/>
              </a:rPr>
              <a:t>BC</a:t>
            </a:r>
            <a:r>
              <a:rPr lang="en-US" altLang="zh-CN" sz="2800" b="1" dirty="0">
                <a:latin typeface="+mj-lt"/>
                <a:ea typeface="黑体" panose="02010609060101010101" pitchFamily="49" charset="-122"/>
              </a:rPr>
              <a:t> = </a:t>
            </a:r>
            <a:r>
              <a:rPr lang="en-US" altLang="zh-CN" sz="2800" b="1" i="1" dirty="0">
                <a:latin typeface="+mj-lt"/>
                <a:ea typeface="黑体" panose="02010609060101010101" pitchFamily="49" charset="-122"/>
              </a:rPr>
              <a:t>a</a:t>
            </a:r>
            <a:r>
              <a:rPr kumimoji="0" lang="zh-CN" altLang="en-US" sz="2800" b="1" kern="1200" cap="none" spc="0" normalizeH="0" baseline="0" noProof="0" dirty="0">
                <a:latin typeface="+mj-lt"/>
                <a:ea typeface="黑体" panose="02010609060101010101" pitchFamily="49" charset="-122"/>
                <a:cs typeface="+mn-cs"/>
              </a:rPr>
              <a:t>。</a:t>
            </a:r>
            <a:endParaRPr kumimoji="0" lang="zh-CN" altLang="en-US" sz="2800" b="1" kern="1200" cap="none" spc="0" normalizeH="0" baseline="0" noProof="0" dirty="0">
              <a:latin typeface="+mj-lt"/>
              <a:ea typeface="黑体" panose="02010609060101010101" pitchFamily="49" charset="-122"/>
              <a:cs typeface="+mn-cs"/>
            </a:endParaRPr>
          </a:p>
        </p:txBody>
      </p:sp>
      <p:sp>
        <p:nvSpPr>
          <p:cNvPr id="4" name="左中括号 3"/>
          <p:cNvSpPr/>
          <p:nvPr/>
        </p:nvSpPr>
        <p:spPr>
          <a:xfrm rot="16200000">
            <a:off x="3099132" y="1176491"/>
            <a:ext cx="126000" cy="1068696"/>
          </a:xfrm>
          <a:prstGeom prst="leftBracket">
            <a:avLst>
              <a:gd name="adj" fmla="val 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左中括号 27"/>
          <p:cNvSpPr/>
          <p:nvPr/>
        </p:nvSpPr>
        <p:spPr>
          <a:xfrm rot="16200000">
            <a:off x="5193076" y="738731"/>
            <a:ext cx="126000" cy="1944216"/>
          </a:xfrm>
          <a:prstGeom prst="leftBracket">
            <a:avLst>
              <a:gd name="adj" fmla="val 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2987824" y="1317997"/>
            <a:ext cx="338554" cy="461665"/>
          </a:xfrm>
          <a:prstGeom prst="rect">
            <a:avLst/>
          </a:prstGeom>
          <a:noFill/>
        </p:spPr>
        <p:txBody>
          <a:bodyPr wrap="none" rtlCol="0">
            <a:spAutoFit/>
          </a:bodyPr>
          <a:lstStyle/>
          <a:p>
            <a:r>
              <a:rPr lang="en-US" altLang="zh-CN" sz="2400" b="1" i="1" dirty="0"/>
              <a:t>a</a:t>
            </a:r>
            <a:endParaRPr lang="zh-CN" altLang="en-US" sz="2400" b="1" i="1" dirty="0"/>
          </a:p>
        </p:txBody>
      </p:sp>
      <p:sp>
        <p:nvSpPr>
          <p:cNvPr id="29" name="文本框 28"/>
          <p:cNvSpPr txBox="1"/>
          <p:nvPr/>
        </p:nvSpPr>
        <p:spPr>
          <a:xfrm>
            <a:off x="5076056" y="1317997"/>
            <a:ext cx="320922" cy="461665"/>
          </a:xfrm>
          <a:prstGeom prst="rect">
            <a:avLst/>
          </a:prstGeom>
          <a:noFill/>
        </p:spPr>
        <p:txBody>
          <a:bodyPr wrap="none" rtlCol="0">
            <a:spAutoFit/>
          </a:bodyPr>
          <a:lstStyle/>
          <a:p>
            <a:r>
              <a:rPr lang="en-US" altLang="zh-CN" sz="2400" b="1" i="1" dirty="0"/>
              <a:t>c</a:t>
            </a:r>
            <a:endParaRPr lang="zh-CN" altLang="en-US" sz="2400" b="1" i="1" dirty="0"/>
          </a:p>
        </p:txBody>
      </p:sp>
      <p:sp>
        <p:nvSpPr>
          <p:cNvPr id="10" name="文本框 9"/>
          <p:cNvSpPr txBox="1"/>
          <p:nvPr/>
        </p:nvSpPr>
        <p:spPr>
          <a:xfrm>
            <a:off x="603747" y="1982942"/>
            <a:ext cx="2098651" cy="461665"/>
          </a:xfrm>
          <a:prstGeom prst="rect">
            <a:avLst/>
          </a:prstGeom>
          <a:noFill/>
        </p:spPr>
        <p:txBody>
          <a:bodyPr wrap="none" rtlCol="0">
            <a:spAutoFit/>
          </a:bodyPr>
          <a:lstStyle/>
          <a:p>
            <a:r>
              <a:rPr lang="en-US" altLang="zh-CN" sz="2400" b="1" dirty="0">
                <a:solidFill>
                  <a:srgbClr val="0066FF"/>
                </a:solidFill>
              </a:rPr>
              <a:t>1.</a:t>
            </a:r>
            <a:r>
              <a:rPr lang="zh-CN" altLang="en-US" sz="2400" b="1" dirty="0">
                <a:solidFill>
                  <a:srgbClr val="0066FF"/>
                </a:solidFill>
              </a:rPr>
              <a:t>作射线</a:t>
            </a:r>
            <a:r>
              <a:rPr lang="en-US" altLang="zh-CN" sz="2400" b="1" i="1" dirty="0">
                <a:solidFill>
                  <a:srgbClr val="0066FF"/>
                </a:solidFill>
              </a:rPr>
              <a:t>CN</a:t>
            </a:r>
            <a:r>
              <a:rPr lang="zh-CN" altLang="en-US" sz="2400" b="1" dirty="0">
                <a:solidFill>
                  <a:srgbClr val="0066FF"/>
                </a:solidFill>
              </a:rPr>
              <a:t>。</a:t>
            </a:r>
            <a:endParaRPr lang="zh-CN" altLang="en-US" sz="2400" b="1" dirty="0">
              <a:solidFill>
                <a:srgbClr val="0066FF"/>
              </a:solidFill>
            </a:endParaRPr>
          </a:p>
        </p:txBody>
      </p:sp>
      <p:sp>
        <p:nvSpPr>
          <p:cNvPr id="31" name="文本框 30"/>
          <p:cNvSpPr txBox="1"/>
          <p:nvPr/>
        </p:nvSpPr>
        <p:spPr>
          <a:xfrm>
            <a:off x="603747" y="2412614"/>
            <a:ext cx="4381328" cy="461665"/>
          </a:xfrm>
          <a:prstGeom prst="rect">
            <a:avLst/>
          </a:prstGeom>
          <a:noFill/>
        </p:spPr>
        <p:txBody>
          <a:bodyPr wrap="none" rtlCol="0">
            <a:spAutoFit/>
          </a:bodyPr>
          <a:lstStyle/>
          <a:p>
            <a:r>
              <a:rPr lang="en-US" altLang="zh-CN" sz="2400" b="1" dirty="0">
                <a:solidFill>
                  <a:srgbClr val="0066FF"/>
                </a:solidFill>
              </a:rPr>
              <a:t>2.</a:t>
            </a:r>
            <a:r>
              <a:rPr lang="zh-CN" altLang="en-US" sz="2400" b="1" dirty="0">
                <a:solidFill>
                  <a:srgbClr val="0066FF"/>
                </a:solidFill>
              </a:rPr>
              <a:t>过点</a:t>
            </a:r>
            <a:r>
              <a:rPr lang="en-US" altLang="zh-CN" sz="2400" b="1" i="1" dirty="0">
                <a:solidFill>
                  <a:srgbClr val="0066FF"/>
                </a:solidFill>
              </a:rPr>
              <a:t>C</a:t>
            </a:r>
            <a:r>
              <a:rPr lang="zh-CN" altLang="en-US" sz="2400" b="1" dirty="0">
                <a:solidFill>
                  <a:srgbClr val="0066FF"/>
                </a:solidFill>
              </a:rPr>
              <a:t>作射线</a:t>
            </a:r>
            <a:r>
              <a:rPr lang="en-US" altLang="zh-CN" sz="2400" b="1" i="1" dirty="0">
                <a:solidFill>
                  <a:srgbClr val="0066FF"/>
                </a:solidFill>
              </a:rPr>
              <a:t>CN</a:t>
            </a:r>
            <a:r>
              <a:rPr lang="zh-CN" altLang="en-US" sz="2400" b="1" dirty="0">
                <a:solidFill>
                  <a:srgbClr val="0066FF"/>
                </a:solidFill>
              </a:rPr>
              <a:t>的垂线</a:t>
            </a:r>
            <a:r>
              <a:rPr lang="en-US" altLang="zh-CN" sz="2400" b="1" i="1" dirty="0">
                <a:solidFill>
                  <a:srgbClr val="0066FF"/>
                </a:solidFill>
              </a:rPr>
              <a:t>CM</a:t>
            </a:r>
            <a:r>
              <a:rPr lang="zh-CN" altLang="en-US" sz="2400" b="1" dirty="0">
                <a:solidFill>
                  <a:srgbClr val="0066FF"/>
                </a:solidFill>
              </a:rPr>
              <a:t>。</a:t>
            </a:r>
            <a:endParaRPr lang="zh-CN" altLang="en-US" sz="2400" b="1" dirty="0">
              <a:solidFill>
                <a:srgbClr val="0066FF"/>
              </a:solidFill>
            </a:endParaRPr>
          </a:p>
        </p:txBody>
      </p:sp>
      <p:sp>
        <p:nvSpPr>
          <p:cNvPr id="32" name="文本框 31"/>
          <p:cNvSpPr txBox="1"/>
          <p:nvPr/>
        </p:nvSpPr>
        <p:spPr>
          <a:xfrm>
            <a:off x="603747" y="2842286"/>
            <a:ext cx="3850734" cy="461665"/>
          </a:xfrm>
          <a:prstGeom prst="rect">
            <a:avLst/>
          </a:prstGeom>
          <a:noFill/>
        </p:spPr>
        <p:txBody>
          <a:bodyPr wrap="none" rtlCol="0">
            <a:spAutoFit/>
          </a:bodyPr>
          <a:lstStyle/>
          <a:p>
            <a:r>
              <a:rPr lang="en-US" altLang="zh-CN" sz="2400" b="1" dirty="0">
                <a:solidFill>
                  <a:srgbClr val="0066FF"/>
                </a:solidFill>
              </a:rPr>
              <a:t>3.</a:t>
            </a:r>
            <a:r>
              <a:rPr lang="zh-CN" altLang="en-US" sz="2400" b="1" dirty="0">
                <a:solidFill>
                  <a:srgbClr val="0066FF"/>
                </a:solidFill>
              </a:rPr>
              <a:t>在射线</a:t>
            </a:r>
            <a:r>
              <a:rPr lang="en-US" altLang="zh-CN" sz="2400" b="1" i="1" dirty="0">
                <a:solidFill>
                  <a:srgbClr val="0066FF"/>
                </a:solidFill>
              </a:rPr>
              <a:t>CM</a:t>
            </a:r>
            <a:r>
              <a:rPr lang="zh-CN" altLang="en-US" sz="2400" b="1" dirty="0">
                <a:solidFill>
                  <a:srgbClr val="0066FF"/>
                </a:solidFill>
              </a:rPr>
              <a:t>上截取</a:t>
            </a:r>
            <a:r>
              <a:rPr lang="en-US" altLang="zh-CN" sz="2400" b="1" i="1" dirty="0">
                <a:solidFill>
                  <a:srgbClr val="0066FF"/>
                </a:solidFill>
              </a:rPr>
              <a:t>CB</a:t>
            </a:r>
            <a:r>
              <a:rPr lang="en-US" altLang="zh-CN" sz="2400" b="1" dirty="0">
                <a:solidFill>
                  <a:srgbClr val="0066FF"/>
                </a:solidFill>
              </a:rPr>
              <a:t>=</a:t>
            </a:r>
            <a:r>
              <a:rPr lang="en-US" altLang="zh-CN" sz="2400" b="1" i="1" dirty="0">
                <a:solidFill>
                  <a:srgbClr val="0066FF"/>
                </a:solidFill>
              </a:rPr>
              <a:t>a</a:t>
            </a:r>
            <a:r>
              <a:rPr lang="zh-CN" altLang="en-US" sz="2400" b="1" dirty="0">
                <a:solidFill>
                  <a:srgbClr val="0066FF"/>
                </a:solidFill>
              </a:rPr>
              <a:t>。</a:t>
            </a:r>
            <a:endParaRPr lang="zh-CN" altLang="en-US" sz="2400" b="1" dirty="0">
              <a:solidFill>
                <a:srgbClr val="0066FF"/>
              </a:solidFill>
            </a:endParaRPr>
          </a:p>
        </p:txBody>
      </p:sp>
      <p:sp>
        <p:nvSpPr>
          <p:cNvPr id="35" name="文本框 34"/>
          <p:cNvSpPr txBox="1"/>
          <p:nvPr/>
        </p:nvSpPr>
        <p:spPr>
          <a:xfrm>
            <a:off x="603748" y="3283745"/>
            <a:ext cx="4572508" cy="830997"/>
          </a:xfrm>
          <a:prstGeom prst="rect">
            <a:avLst/>
          </a:prstGeom>
          <a:noFill/>
        </p:spPr>
        <p:txBody>
          <a:bodyPr wrap="square" rtlCol="0">
            <a:spAutoFit/>
          </a:bodyPr>
          <a:lstStyle/>
          <a:p>
            <a:r>
              <a:rPr lang="en-US" altLang="zh-CN" sz="2400" b="1" dirty="0">
                <a:solidFill>
                  <a:srgbClr val="0066FF"/>
                </a:solidFill>
              </a:rPr>
              <a:t>4.</a:t>
            </a:r>
            <a:r>
              <a:rPr lang="zh-CN" altLang="en-US" sz="2400" b="1" dirty="0">
                <a:solidFill>
                  <a:srgbClr val="0066FF"/>
                </a:solidFill>
              </a:rPr>
              <a:t>以点</a:t>
            </a:r>
            <a:r>
              <a:rPr lang="en-US" altLang="zh-CN" sz="2400" b="1" i="1" dirty="0">
                <a:solidFill>
                  <a:srgbClr val="0066FF"/>
                </a:solidFill>
              </a:rPr>
              <a:t>B</a:t>
            </a:r>
            <a:r>
              <a:rPr lang="zh-CN" altLang="en-US" sz="2400" b="1" dirty="0">
                <a:solidFill>
                  <a:srgbClr val="0066FF"/>
                </a:solidFill>
              </a:rPr>
              <a:t>为圆心，以线段</a:t>
            </a:r>
            <a:r>
              <a:rPr lang="en-US" altLang="zh-CN" sz="2400" b="1" i="1" dirty="0">
                <a:solidFill>
                  <a:srgbClr val="0066FF"/>
                </a:solidFill>
              </a:rPr>
              <a:t>c</a:t>
            </a:r>
            <a:r>
              <a:rPr lang="zh-CN" altLang="en-US" sz="2400" b="1" dirty="0">
                <a:solidFill>
                  <a:srgbClr val="0066FF"/>
                </a:solidFill>
              </a:rPr>
              <a:t>的长为半径作弧，交射线</a:t>
            </a:r>
            <a:r>
              <a:rPr lang="en-US" altLang="zh-CN" sz="2400" b="1" i="1" dirty="0">
                <a:solidFill>
                  <a:srgbClr val="0066FF"/>
                </a:solidFill>
              </a:rPr>
              <a:t>CN</a:t>
            </a:r>
            <a:r>
              <a:rPr lang="zh-CN" altLang="en-US" sz="2400" b="1" dirty="0">
                <a:solidFill>
                  <a:srgbClr val="0066FF"/>
                </a:solidFill>
              </a:rPr>
              <a:t>于点</a:t>
            </a:r>
            <a:r>
              <a:rPr lang="en-US" altLang="zh-CN" sz="2400" b="1" i="1" dirty="0">
                <a:solidFill>
                  <a:srgbClr val="0066FF"/>
                </a:solidFill>
              </a:rPr>
              <a:t>A</a:t>
            </a:r>
            <a:r>
              <a:rPr lang="zh-CN" altLang="en-US" sz="2400" b="1" dirty="0">
                <a:solidFill>
                  <a:srgbClr val="0066FF"/>
                </a:solidFill>
              </a:rPr>
              <a:t>。</a:t>
            </a:r>
            <a:endParaRPr lang="zh-CN" altLang="en-US" sz="2400" b="1" dirty="0">
              <a:solidFill>
                <a:srgbClr val="0066FF"/>
              </a:solidFill>
            </a:endParaRPr>
          </a:p>
        </p:txBody>
      </p:sp>
      <p:sp>
        <p:nvSpPr>
          <p:cNvPr id="36" name="文本框 35"/>
          <p:cNvSpPr txBox="1"/>
          <p:nvPr/>
        </p:nvSpPr>
        <p:spPr>
          <a:xfrm>
            <a:off x="603747" y="4062784"/>
            <a:ext cx="2520280" cy="461665"/>
          </a:xfrm>
          <a:prstGeom prst="rect">
            <a:avLst/>
          </a:prstGeom>
          <a:noFill/>
        </p:spPr>
        <p:txBody>
          <a:bodyPr wrap="square" rtlCol="0">
            <a:spAutoFit/>
          </a:bodyPr>
          <a:lstStyle/>
          <a:p>
            <a:r>
              <a:rPr lang="en-US" altLang="zh-CN" sz="2400" b="1" dirty="0">
                <a:solidFill>
                  <a:srgbClr val="0066FF"/>
                </a:solidFill>
              </a:rPr>
              <a:t>5.</a:t>
            </a:r>
            <a:r>
              <a:rPr lang="zh-CN" altLang="en-US" sz="2400" b="1" dirty="0">
                <a:solidFill>
                  <a:srgbClr val="0066FF"/>
                </a:solidFill>
              </a:rPr>
              <a:t>连接</a:t>
            </a:r>
            <a:r>
              <a:rPr lang="en-US" altLang="zh-CN" sz="2400" b="1" i="1" dirty="0">
                <a:solidFill>
                  <a:srgbClr val="0066FF"/>
                </a:solidFill>
              </a:rPr>
              <a:t>AB</a:t>
            </a:r>
            <a:r>
              <a:rPr lang="zh-CN" altLang="en-US" sz="2400" b="1" dirty="0">
                <a:solidFill>
                  <a:srgbClr val="0066FF"/>
                </a:solidFill>
              </a:rPr>
              <a:t>。</a:t>
            </a:r>
            <a:endParaRPr lang="zh-CN" altLang="en-US" sz="2400" b="1" dirty="0">
              <a:solidFill>
                <a:srgbClr val="0066FF"/>
              </a:solidFill>
            </a:endParaRPr>
          </a:p>
        </p:txBody>
      </p:sp>
      <p:sp>
        <p:nvSpPr>
          <p:cNvPr id="37" name="文本框 36"/>
          <p:cNvSpPr txBox="1"/>
          <p:nvPr/>
        </p:nvSpPr>
        <p:spPr>
          <a:xfrm>
            <a:off x="539552" y="4486349"/>
            <a:ext cx="4896545" cy="461665"/>
          </a:xfrm>
          <a:prstGeom prst="rect">
            <a:avLst/>
          </a:prstGeom>
          <a:noFill/>
        </p:spPr>
        <p:txBody>
          <a:bodyPr wrap="square" rtlCol="0">
            <a:spAutoFit/>
          </a:bodyPr>
          <a:lstStyle/>
          <a:p>
            <a:r>
              <a:rPr lang="zh-CN" altLang="en-US" sz="2400" b="1" dirty="0">
                <a:solidFill>
                  <a:srgbClr val="0066FF"/>
                </a:solidFill>
              </a:rPr>
              <a:t>△</a:t>
            </a:r>
            <a:r>
              <a:rPr lang="en-US" altLang="zh-CN" sz="2400" b="1" i="1" dirty="0">
                <a:solidFill>
                  <a:srgbClr val="0066FF"/>
                </a:solidFill>
              </a:rPr>
              <a:t>ABC</a:t>
            </a:r>
            <a:r>
              <a:rPr lang="zh-CN" altLang="en-US" sz="2400" b="1" dirty="0">
                <a:solidFill>
                  <a:srgbClr val="0066FF"/>
                </a:solidFill>
              </a:rPr>
              <a:t>就是所要作的直角三角形。</a:t>
            </a:r>
            <a:endParaRPr lang="zh-CN" altLang="en-US" sz="2400" b="1" dirty="0">
              <a:solidFill>
                <a:srgbClr val="0066FF"/>
              </a:solidFill>
            </a:endParaRPr>
          </a:p>
        </p:txBody>
      </p:sp>
      <p:grpSp>
        <p:nvGrpSpPr>
          <p:cNvPr id="57" name="组合 56"/>
          <p:cNvGrpSpPr/>
          <p:nvPr/>
        </p:nvGrpSpPr>
        <p:grpSpPr>
          <a:xfrm>
            <a:off x="5464516" y="4100270"/>
            <a:ext cx="3267004" cy="489210"/>
            <a:chOff x="5464516" y="4100270"/>
            <a:chExt cx="3267004" cy="489210"/>
          </a:xfrm>
        </p:grpSpPr>
        <p:cxnSp>
          <p:nvCxnSpPr>
            <p:cNvPr id="14" name="直接连接符 13"/>
            <p:cNvCxnSpPr/>
            <p:nvPr/>
          </p:nvCxnSpPr>
          <p:spPr>
            <a:xfrm>
              <a:off x="5868144" y="4306575"/>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464516" y="4100270"/>
              <a:ext cx="389850" cy="461665"/>
            </a:xfrm>
            <a:prstGeom prst="rect">
              <a:avLst/>
            </a:prstGeom>
            <a:noFill/>
          </p:spPr>
          <p:txBody>
            <a:bodyPr wrap="none" rtlCol="0">
              <a:spAutoFit/>
            </a:bodyPr>
            <a:lstStyle/>
            <a:p>
              <a:r>
                <a:rPr lang="en-US" altLang="zh-CN" sz="2400" b="1" i="1" dirty="0"/>
                <a:t>C</a:t>
              </a:r>
              <a:endParaRPr lang="zh-CN" altLang="en-US" sz="2400" b="1" i="1" dirty="0"/>
            </a:p>
          </p:txBody>
        </p:sp>
        <p:sp>
          <p:nvSpPr>
            <p:cNvPr id="39" name="文本框 38"/>
            <p:cNvSpPr txBox="1"/>
            <p:nvPr/>
          </p:nvSpPr>
          <p:spPr>
            <a:xfrm>
              <a:off x="8324036" y="4127815"/>
              <a:ext cx="407484" cy="461665"/>
            </a:xfrm>
            <a:prstGeom prst="rect">
              <a:avLst/>
            </a:prstGeom>
            <a:noFill/>
          </p:spPr>
          <p:txBody>
            <a:bodyPr wrap="none" rtlCol="0">
              <a:spAutoFit/>
            </a:bodyPr>
            <a:lstStyle/>
            <a:p>
              <a:r>
                <a:rPr lang="en-US" altLang="zh-CN" sz="2400" b="1" i="1" dirty="0"/>
                <a:t>N</a:t>
              </a:r>
              <a:endParaRPr lang="zh-CN" altLang="en-US" sz="2400" b="1" i="1" dirty="0"/>
            </a:p>
          </p:txBody>
        </p:sp>
      </p:grpSp>
      <p:grpSp>
        <p:nvGrpSpPr>
          <p:cNvPr id="58" name="组合 57"/>
          <p:cNvGrpSpPr/>
          <p:nvPr/>
        </p:nvGrpSpPr>
        <p:grpSpPr>
          <a:xfrm>
            <a:off x="5655198" y="2211710"/>
            <a:ext cx="458780" cy="2094866"/>
            <a:chOff x="5655198" y="2211710"/>
            <a:chExt cx="458780" cy="2094866"/>
          </a:xfrm>
        </p:grpSpPr>
        <p:cxnSp>
          <p:nvCxnSpPr>
            <p:cNvPr id="40" name="直接连接符 39"/>
            <p:cNvCxnSpPr/>
            <p:nvPr/>
          </p:nvCxnSpPr>
          <p:spPr>
            <a:xfrm flipV="1">
              <a:off x="5876508" y="2643446"/>
              <a:ext cx="0" cy="16631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5655198" y="2211710"/>
              <a:ext cx="458780" cy="461665"/>
            </a:xfrm>
            <a:prstGeom prst="rect">
              <a:avLst/>
            </a:prstGeom>
            <a:noFill/>
          </p:spPr>
          <p:txBody>
            <a:bodyPr wrap="none" rtlCol="0">
              <a:spAutoFit/>
            </a:bodyPr>
            <a:lstStyle/>
            <a:p>
              <a:r>
                <a:rPr lang="en-US" altLang="zh-CN" sz="2400" b="1" i="1" dirty="0"/>
                <a:t>M</a:t>
              </a:r>
              <a:endParaRPr lang="zh-CN" altLang="en-US" sz="2400" b="1" i="1" dirty="0"/>
            </a:p>
          </p:txBody>
        </p:sp>
      </p:grpSp>
      <p:sp>
        <p:nvSpPr>
          <p:cNvPr id="43" name="弧形 42"/>
          <p:cNvSpPr/>
          <p:nvPr/>
        </p:nvSpPr>
        <p:spPr>
          <a:xfrm rot="20419077">
            <a:off x="5466800" y="3236031"/>
            <a:ext cx="802688" cy="779378"/>
          </a:xfrm>
          <a:prstGeom prst="arc">
            <a:avLst>
              <a:gd name="adj1" fmla="val 16200000"/>
              <a:gd name="adj2" fmla="val 19082934"/>
            </a:avLst>
          </a:prstGeom>
          <a:ln w="1905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文本框 43"/>
          <p:cNvSpPr txBox="1"/>
          <p:nvPr/>
        </p:nvSpPr>
        <p:spPr>
          <a:xfrm>
            <a:off x="5496178" y="2847304"/>
            <a:ext cx="389850" cy="461665"/>
          </a:xfrm>
          <a:prstGeom prst="rect">
            <a:avLst/>
          </a:prstGeom>
          <a:noFill/>
        </p:spPr>
        <p:txBody>
          <a:bodyPr wrap="none" rtlCol="0">
            <a:spAutoFit/>
          </a:bodyPr>
          <a:lstStyle/>
          <a:p>
            <a:r>
              <a:rPr lang="en-US" altLang="zh-CN" sz="2400" b="1" i="1" dirty="0"/>
              <a:t>B</a:t>
            </a:r>
            <a:endParaRPr lang="zh-CN" altLang="en-US" sz="2400" b="1" i="1" dirty="0"/>
          </a:p>
        </p:txBody>
      </p:sp>
      <p:sp>
        <p:nvSpPr>
          <p:cNvPr id="50" name="弧形 49"/>
          <p:cNvSpPr/>
          <p:nvPr/>
        </p:nvSpPr>
        <p:spPr>
          <a:xfrm rot="5652267">
            <a:off x="6757718" y="3725053"/>
            <a:ext cx="802688" cy="779378"/>
          </a:xfrm>
          <a:prstGeom prst="arc">
            <a:avLst>
              <a:gd name="adj1" fmla="val 16200000"/>
              <a:gd name="adj2" fmla="val 19082934"/>
            </a:avLst>
          </a:prstGeom>
          <a:ln w="1905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1" name="直接连接符 50"/>
          <p:cNvCxnSpPr/>
          <p:nvPr/>
        </p:nvCxnSpPr>
        <p:spPr>
          <a:xfrm flipH="1" flipV="1">
            <a:off x="5884589" y="3236488"/>
            <a:ext cx="1614117" cy="10673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7449330" y="4255516"/>
            <a:ext cx="389850" cy="461665"/>
          </a:xfrm>
          <a:prstGeom prst="rect">
            <a:avLst/>
          </a:prstGeom>
          <a:noFill/>
        </p:spPr>
        <p:txBody>
          <a:bodyPr wrap="none" rtlCol="0">
            <a:spAutoFit/>
          </a:bodyPr>
          <a:lstStyle/>
          <a:p>
            <a:r>
              <a:rPr lang="en-US" altLang="zh-CN" sz="2400" b="1" i="1" dirty="0"/>
              <a:t>A</a:t>
            </a:r>
            <a:endParaRPr lang="zh-CN" altLang="en-US" sz="2400" b="1" i="1" dirty="0"/>
          </a:p>
        </p:txBody>
      </p:sp>
      <p:sp>
        <p:nvSpPr>
          <p:cNvPr id="56" name="直角三角形 55"/>
          <p:cNvSpPr/>
          <p:nvPr/>
        </p:nvSpPr>
        <p:spPr>
          <a:xfrm>
            <a:off x="5876508" y="3229569"/>
            <a:ext cx="1614116" cy="1075157"/>
          </a:xfrm>
          <a:prstGeom prst="rtTriangl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down)">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down)">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down)">
                                      <p:cBhvr>
                                        <p:cTn id="45" dur="500"/>
                                        <p:tgtEl>
                                          <p:spTgt spid="50"/>
                                        </p:tgtEl>
                                      </p:cBhvr>
                                    </p:animEffect>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down)">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wipe(down)">
                                      <p:cBhvr>
                                        <p:cTn id="58" dur="500"/>
                                        <p:tgtEl>
                                          <p:spTgt spid="5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down)">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2" grpId="0"/>
      <p:bldP spid="35" grpId="0"/>
      <p:bldP spid="36" grpId="0"/>
      <p:bldP spid="37" grpId="0"/>
      <p:bldP spid="43" grpId="0" animBg="1"/>
      <p:bldP spid="44" grpId="0"/>
      <p:bldP spid="50" grpId="0" animBg="1"/>
      <p:bldP spid="55" grpId="0"/>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98463" y="555625"/>
            <a:ext cx="8060055" cy="460375"/>
          </a:xfrm>
          <a:prstGeom prst="rect">
            <a:avLst/>
          </a:prstGeom>
          <a:noFill/>
          <a:ln w="19050">
            <a:solidFill>
              <a:srgbClr val="00B0F0"/>
            </a:solidFill>
          </a:ln>
        </p:spPr>
        <p:txBody>
          <a:bodyPr wrap="square" rtlCol="0">
            <a:spAutoFit/>
          </a:bodyPr>
          <a:lstStyle/>
          <a:p>
            <a:r>
              <a:rPr lang="zh-CN" altLang="en-US" sz="2400" b="1" dirty="0">
                <a:solidFill>
                  <a:srgbClr val="00B0F0"/>
                </a:solidFill>
                <a:latin typeface="宋体" panose="02010600030101010101" pitchFamily="2" charset="-122"/>
                <a:ea typeface="宋体" panose="02010600030101010101" pitchFamily="2" charset="-122"/>
              </a:rPr>
              <a:t>猜想：</a:t>
            </a:r>
            <a:r>
              <a:rPr lang="zh-CN" altLang="en-US" sz="2400" b="1" dirty="0">
                <a:latin typeface="+mn-ea"/>
              </a:rPr>
              <a:t>斜边和一条直角边分别相等的两个直角</a:t>
            </a:r>
            <a:r>
              <a:rPr lang="zh-CN" altLang="en-US" sz="2400" b="1" dirty="0">
                <a:latin typeface="+mn-ea"/>
              </a:rPr>
              <a:t>三角形全等。</a:t>
            </a:r>
            <a:endParaRPr lang="zh-CN" altLang="en-US" sz="2400" b="1" dirty="0">
              <a:latin typeface="+mn-ea"/>
            </a:endParaRPr>
          </a:p>
        </p:txBody>
      </p:sp>
      <p:sp>
        <p:nvSpPr>
          <p:cNvPr id="7" name="文本框 6"/>
          <p:cNvSpPr txBox="1"/>
          <p:nvPr/>
        </p:nvSpPr>
        <p:spPr>
          <a:xfrm>
            <a:off x="762432" y="1203598"/>
            <a:ext cx="7609776" cy="1379545"/>
          </a:xfrm>
          <a:prstGeom prst="rect">
            <a:avLst/>
          </a:prstGeom>
          <a:noFill/>
        </p:spPr>
        <p:txBody>
          <a:bodyPr wrap="none" rtlCol="0">
            <a:spAutoFit/>
          </a:bodyPr>
          <a:lstStyle/>
          <a:p>
            <a:pPr>
              <a:lnSpc>
                <a:spcPct val="120000"/>
              </a:lnSpc>
            </a:pPr>
            <a:r>
              <a:rPr lang="en-US" altLang="zh-CN" sz="2400" b="1" dirty="0">
                <a:solidFill>
                  <a:srgbClr val="0033CC"/>
                </a:solidFill>
                <a:latin typeface="+mj-ea"/>
                <a:ea typeface="+mj-ea"/>
              </a:rPr>
              <a:t>1.</a:t>
            </a:r>
            <a:r>
              <a:rPr lang="zh-CN" altLang="en-US" sz="2400" b="1" dirty="0">
                <a:solidFill>
                  <a:srgbClr val="0033CC"/>
                </a:solidFill>
                <a:latin typeface="+mj-ea"/>
                <a:ea typeface="+mj-ea"/>
              </a:rPr>
              <a:t>分析命题：</a:t>
            </a:r>
            <a:endParaRPr lang="en-US" altLang="zh-CN" sz="2400" b="1" dirty="0">
              <a:solidFill>
                <a:srgbClr val="0033CC"/>
              </a:solidFill>
              <a:latin typeface="+mj-ea"/>
              <a:ea typeface="+mj-ea"/>
            </a:endParaRPr>
          </a:p>
          <a:p>
            <a:pPr>
              <a:lnSpc>
                <a:spcPct val="120000"/>
              </a:lnSpc>
            </a:pPr>
            <a:r>
              <a:rPr lang="zh-CN" altLang="en-US" sz="2400" b="1" dirty="0">
                <a:solidFill>
                  <a:srgbClr val="FF0000"/>
                </a:solidFill>
                <a:latin typeface="+mj-ea"/>
                <a:ea typeface="+mj-ea"/>
              </a:rPr>
              <a:t>条件：</a:t>
            </a:r>
            <a:r>
              <a:rPr lang="zh-CN" altLang="en-US" sz="2400" b="1" dirty="0"/>
              <a:t>两个直角三角形的斜边和一条直角边分别相等。</a:t>
            </a:r>
            <a:endParaRPr lang="en-US" altLang="zh-CN" sz="2400" b="1" dirty="0"/>
          </a:p>
          <a:p>
            <a:pPr>
              <a:lnSpc>
                <a:spcPct val="120000"/>
              </a:lnSpc>
            </a:pPr>
            <a:r>
              <a:rPr lang="zh-CN" altLang="en-US" sz="2400" b="1" dirty="0">
                <a:solidFill>
                  <a:srgbClr val="FF0000"/>
                </a:solidFill>
                <a:latin typeface="+mj-ea"/>
                <a:ea typeface="+mj-ea"/>
              </a:rPr>
              <a:t>结论：</a:t>
            </a:r>
            <a:r>
              <a:rPr lang="zh-CN" altLang="en-US" sz="2400" b="1" dirty="0"/>
              <a:t>这两个直角三角形全等。</a:t>
            </a:r>
            <a:endParaRPr lang="zh-CN" altLang="en-US" sz="2400" b="1" dirty="0"/>
          </a:p>
        </p:txBody>
      </p:sp>
      <p:sp>
        <p:nvSpPr>
          <p:cNvPr id="18" name="文本框 17"/>
          <p:cNvSpPr txBox="1"/>
          <p:nvPr/>
        </p:nvSpPr>
        <p:spPr>
          <a:xfrm>
            <a:off x="762432" y="2859782"/>
            <a:ext cx="6624736" cy="1863725"/>
          </a:xfrm>
          <a:prstGeom prst="rect">
            <a:avLst/>
          </a:prstGeom>
          <a:noFill/>
        </p:spPr>
        <p:txBody>
          <a:bodyPr wrap="square" rtlCol="0">
            <a:spAutoFit/>
          </a:bodyPr>
          <a:lstStyle/>
          <a:p>
            <a:pPr>
              <a:lnSpc>
                <a:spcPct val="120000"/>
              </a:lnSpc>
            </a:pPr>
            <a:r>
              <a:rPr lang="en-US" altLang="zh-CN" sz="2400" b="1" dirty="0">
                <a:solidFill>
                  <a:srgbClr val="0033CC"/>
                </a:solidFill>
                <a:latin typeface="+mj-ea"/>
                <a:ea typeface="+mj-ea"/>
              </a:rPr>
              <a:t>2.</a:t>
            </a:r>
            <a:r>
              <a:rPr lang="zh-CN" altLang="en-US" sz="2400" b="1" dirty="0">
                <a:solidFill>
                  <a:srgbClr val="0033CC"/>
                </a:solidFill>
                <a:latin typeface="+mj-ea"/>
                <a:ea typeface="+mj-ea"/>
              </a:rPr>
              <a:t>数学语言：</a:t>
            </a:r>
            <a:endParaRPr lang="en-US" altLang="zh-CN" sz="2400" b="1" dirty="0">
              <a:solidFill>
                <a:srgbClr val="0033CC"/>
              </a:solidFill>
              <a:latin typeface="+mj-ea"/>
              <a:ea typeface="+mj-ea"/>
            </a:endParaRPr>
          </a:p>
          <a:p>
            <a:pPr>
              <a:lnSpc>
                <a:spcPct val="120000"/>
              </a:lnSpc>
            </a:pPr>
            <a:r>
              <a:rPr lang="zh-CN" altLang="en-US" sz="2400" b="1" dirty="0">
                <a:solidFill>
                  <a:srgbClr val="FF0000"/>
                </a:solidFill>
                <a:latin typeface="+mj-ea"/>
                <a:ea typeface="+mj-ea"/>
              </a:rPr>
              <a:t>已知：</a:t>
            </a:r>
            <a:r>
              <a:rPr lang="zh-CN" altLang="en-US" sz="2400" b="1" dirty="0"/>
              <a:t>如图，在△</a:t>
            </a:r>
            <a:r>
              <a:rPr lang="en-US" altLang="zh-CN" sz="2400" b="1" i="1" dirty="0"/>
              <a:t>ABC</a:t>
            </a:r>
            <a:r>
              <a:rPr lang="zh-CN" altLang="en-US" sz="2400" b="1" dirty="0"/>
              <a:t>和△</a:t>
            </a:r>
            <a:r>
              <a:rPr lang="en-US" altLang="zh-CN" sz="2400" b="1" i="1" dirty="0"/>
              <a:t>A</a:t>
            </a:r>
            <a:r>
              <a:rPr lang="en-US" altLang="zh-CN" sz="2400" b="1" dirty="0"/>
              <a:t>′</a:t>
            </a:r>
            <a:r>
              <a:rPr lang="en-US" altLang="zh-CN" sz="2400" b="1" i="1" dirty="0"/>
              <a:t>B</a:t>
            </a:r>
            <a:r>
              <a:rPr lang="en-US" altLang="zh-CN" sz="2400" b="1" dirty="0"/>
              <a:t>′</a:t>
            </a:r>
            <a:r>
              <a:rPr lang="en-US" altLang="zh-CN" sz="2400" b="1" i="1" dirty="0"/>
              <a:t>C</a:t>
            </a:r>
            <a:r>
              <a:rPr lang="en-US" altLang="zh-CN" sz="2400" b="1" dirty="0"/>
              <a:t>′</a:t>
            </a:r>
            <a:r>
              <a:rPr lang="zh-CN" altLang="en-US" sz="2400" b="1" dirty="0"/>
              <a:t>中，∠</a:t>
            </a:r>
            <a:r>
              <a:rPr lang="en-US" altLang="zh-CN" sz="2400" b="1" i="1" dirty="0"/>
              <a:t>C</a:t>
            </a:r>
            <a:r>
              <a:rPr lang="en-US" altLang="zh-CN" sz="2400" b="1" dirty="0"/>
              <a:t>=</a:t>
            </a:r>
            <a:r>
              <a:rPr lang="zh-CN" altLang="en-US" sz="2400" b="1" dirty="0"/>
              <a:t>∠</a:t>
            </a:r>
            <a:r>
              <a:rPr lang="en-US" altLang="zh-CN" sz="2400" b="1" i="1" dirty="0"/>
              <a:t>C</a:t>
            </a:r>
            <a:r>
              <a:rPr lang="en-US" altLang="zh-CN" sz="2400" b="1" dirty="0"/>
              <a:t>′=90°</a:t>
            </a:r>
            <a:r>
              <a:rPr lang="zh-CN" altLang="en-US" sz="2400" b="1" dirty="0"/>
              <a:t>，</a:t>
            </a:r>
            <a:r>
              <a:rPr lang="en-US" altLang="zh-CN" sz="2400" b="1" i="1" dirty="0"/>
              <a:t>AB</a:t>
            </a:r>
            <a:r>
              <a:rPr lang="en-US" altLang="zh-CN" sz="2400" b="1" dirty="0"/>
              <a:t>=</a:t>
            </a:r>
            <a:r>
              <a:rPr lang="en-US" altLang="zh-CN" sz="2400" b="1" i="1" dirty="0"/>
              <a:t>A</a:t>
            </a:r>
            <a:r>
              <a:rPr lang="en-US" altLang="zh-CN" sz="2400" b="1" dirty="0"/>
              <a:t>′</a:t>
            </a:r>
            <a:r>
              <a:rPr lang="en-US" altLang="zh-CN" sz="2400" b="1" i="1" dirty="0"/>
              <a:t>B</a:t>
            </a:r>
            <a:r>
              <a:rPr lang="en-US" altLang="zh-CN" sz="2400" b="1" dirty="0"/>
              <a:t>′</a:t>
            </a:r>
            <a:r>
              <a:rPr lang="zh-CN" altLang="en-US" sz="2400" b="1" dirty="0"/>
              <a:t>，</a:t>
            </a:r>
            <a:r>
              <a:rPr lang="en-US" altLang="zh-CN" sz="2400" b="1" i="1" dirty="0"/>
              <a:t>AC</a:t>
            </a:r>
            <a:r>
              <a:rPr lang="en-US" altLang="zh-CN" sz="2400" b="1" dirty="0"/>
              <a:t>=</a:t>
            </a:r>
            <a:r>
              <a:rPr lang="en-US" altLang="zh-CN" sz="2400" b="1" i="1" dirty="0"/>
              <a:t>A</a:t>
            </a:r>
            <a:r>
              <a:rPr lang="en-US" altLang="zh-CN" sz="2400" b="1" dirty="0"/>
              <a:t>′</a:t>
            </a:r>
            <a:r>
              <a:rPr lang="en-US" altLang="zh-CN" sz="2400" b="1" i="1" dirty="0"/>
              <a:t>C</a:t>
            </a:r>
            <a:r>
              <a:rPr lang="en-US" altLang="zh-CN" sz="2400" b="1" dirty="0"/>
              <a:t>′</a:t>
            </a:r>
            <a:r>
              <a:rPr lang="zh-CN" altLang="en-US" sz="2400" b="1" dirty="0"/>
              <a:t>。</a:t>
            </a:r>
            <a:endParaRPr lang="en-US" altLang="zh-CN" sz="2400" b="1" dirty="0"/>
          </a:p>
          <a:p>
            <a:pPr>
              <a:lnSpc>
                <a:spcPct val="120000"/>
              </a:lnSpc>
            </a:pPr>
            <a:r>
              <a:rPr lang="zh-CN" altLang="en-US" sz="2400" b="1" dirty="0">
                <a:solidFill>
                  <a:srgbClr val="FF0000"/>
                </a:solidFill>
                <a:latin typeface="+mj-ea"/>
                <a:ea typeface="+mj-ea"/>
              </a:rPr>
              <a:t>求证：</a:t>
            </a:r>
            <a:r>
              <a:rPr lang="zh-CN" altLang="en-US" sz="2400" b="1" dirty="0"/>
              <a:t>△</a:t>
            </a:r>
            <a:r>
              <a:rPr lang="en-US" altLang="zh-CN" sz="2400" b="1" i="1" dirty="0"/>
              <a:t>ABC</a:t>
            </a:r>
            <a:r>
              <a:rPr lang="zh-CN" altLang="en-US" sz="2400" b="1" dirty="0">
                <a:latin typeface="楷体" panose="02010609060101010101" pitchFamily="49" charset="-122"/>
                <a:ea typeface="楷体" panose="02010609060101010101" pitchFamily="49" charset="-122"/>
              </a:rPr>
              <a:t>≌</a:t>
            </a:r>
            <a:r>
              <a:rPr lang="zh-CN" altLang="en-US" sz="2400" b="1" dirty="0"/>
              <a:t>△</a:t>
            </a:r>
            <a:r>
              <a:rPr lang="en-US" altLang="zh-CN" sz="2400" b="1" i="1" dirty="0"/>
              <a:t>A</a:t>
            </a:r>
            <a:r>
              <a:rPr lang="en-US" altLang="zh-CN" sz="2400" b="1" dirty="0"/>
              <a:t>′</a:t>
            </a:r>
            <a:r>
              <a:rPr lang="en-US" altLang="zh-CN" sz="2400" b="1" i="1" dirty="0"/>
              <a:t>B</a:t>
            </a:r>
            <a:r>
              <a:rPr lang="en-US" altLang="zh-CN" sz="2400" b="1" dirty="0"/>
              <a:t>′</a:t>
            </a:r>
            <a:r>
              <a:rPr lang="en-US" altLang="zh-CN" sz="2400" b="1" i="1" dirty="0"/>
              <a:t>C</a:t>
            </a:r>
            <a:r>
              <a:rPr lang="en-US" altLang="zh-CN" sz="2400" b="1" dirty="0"/>
              <a:t>′</a:t>
            </a:r>
            <a:r>
              <a:rPr lang="zh-CN" altLang="en-US" sz="2400" b="1" dirty="0"/>
              <a:t>。</a:t>
            </a:r>
            <a:endParaRPr lang="zh-CN" altLang="en-US" sz="2400" b="1" dirty="0"/>
          </a:p>
        </p:txBody>
      </p:sp>
      <p:grpSp>
        <p:nvGrpSpPr>
          <p:cNvPr id="39" name="组合 38"/>
          <p:cNvGrpSpPr/>
          <p:nvPr/>
        </p:nvGrpSpPr>
        <p:grpSpPr>
          <a:xfrm>
            <a:off x="6582847" y="2427734"/>
            <a:ext cx="1789361" cy="1256214"/>
            <a:chOff x="6582847" y="2427734"/>
            <a:chExt cx="1789361" cy="1256214"/>
          </a:xfrm>
        </p:grpSpPr>
        <p:grpSp>
          <p:nvGrpSpPr>
            <p:cNvPr id="20" name="组合 4"/>
            <p:cNvGrpSpPr/>
            <p:nvPr/>
          </p:nvGrpSpPr>
          <p:grpSpPr>
            <a:xfrm>
              <a:off x="6582847" y="2427734"/>
              <a:ext cx="1789361" cy="1256214"/>
              <a:chOff x="5755653" y="1627495"/>
              <a:chExt cx="2851548" cy="2002376"/>
            </a:xfrm>
          </p:grpSpPr>
          <p:sp>
            <p:nvSpPr>
              <p:cNvPr id="23" name="直角三角形 22"/>
              <p:cNvSpPr/>
              <p:nvPr/>
            </p:nvSpPr>
            <p:spPr>
              <a:xfrm>
                <a:off x="6414646" y="2023493"/>
                <a:ext cx="169664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25" name="文本框 24"/>
              <p:cNvSpPr txBox="1"/>
              <p:nvPr/>
            </p:nvSpPr>
            <p:spPr>
              <a:xfrm>
                <a:off x="5755653" y="1627495"/>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26" name="文本框 25"/>
              <p:cNvSpPr txBox="1"/>
              <p:nvPr/>
            </p:nvSpPr>
            <p:spPr>
              <a:xfrm>
                <a:off x="5793377"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27" name="文本框 26"/>
              <p:cNvSpPr txBox="1"/>
              <p:nvPr/>
            </p:nvSpPr>
            <p:spPr>
              <a:xfrm>
                <a:off x="7985931"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10" name="连接符: 肘形 9"/>
            <p:cNvCxnSpPr/>
            <p:nvPr/>
          </p:nvCxnSpPr>
          <p:spPr>
            <a:xfrm>
              <a:off x="7001507" y="3235768"/>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6673938" y="3723866"/>
            <a:ext cx="1897998" cy="1340193"/>
            <a:chOff x="6673938" y="3723866"/>
            <a:chExt cx="1897998" cy="1340193"/>
          </a:xfrm>
        </p:grpSpPr>
        <p:grpSp>
          <p:nvGrpSpPr>
            <p:cNvPr id="28" name="组合 50"/>
            <p:cNvGrpSpPr/>
            <p:nvPr/>
          </p:nvGrpSpPr>
          <p:grpSpPr>
            <a:xfrm>
              <a:off x="6673938" y="3723866"/>
              <a:ext cx="1897998" cy="1340193"/>
              <a:chOff x="5671340" y="1493635"/>
              <a:chExt cx="3025740" cy="2136236"/>
            </a:xfrm>
          </p:grpSpPr>
          <p:sp>
            <p:nvSpPr>
              <p:cNvPr id="29" name="直角三角形 28"/>
              <p:cNvSpPr/>
              <p:nvPr/>
            </p:nvSpPr>
            <p:spPr>
              <a:xfrm>
                <a:off x="6414821" y="2023493"/>
                <a:ext cx="169565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30" name="文本框 29"/>
              <p:cNvSpPr txBox="1"/>
              <p:nvPr/>
            </p:nvSpPr>
            <p:spPr>
              <a:xfrm>
                <a:off x="5673393" y="1493635"/>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31" name="文本框 30"/>
              <p:cNvSpPr txBox="1"/>
              <p:nvPr/>
            </p:nvSpPr>
            <p:spPr>
              <a:xfrm>
                <a:off x="567134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32" name="文本框 31"/>
              <p:cNvSpPr txBox="1"/>
              <p:nvPr/>
            </p:nvSpPr>
            <p:spPr>
              <a:xfrm>
                <a:off x="794015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40" name="连接符: 肘形 39"/>
            <p:cNvCxnSpPr/>
            <p:nvPr/>
          </p:nvCxnSpPr>
          <p:spPr>
            <a:xfrm>
              <a:off x="7139669" y="4615879"/>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fade">
                                      <p:cBhvr>
                                        <p:cTn id="27" dur="500"/>
                                        <p:tgtEl>
                                          <p:spTgt spid="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xEl>
                                              <p:pRg st="1" end="1"/>
                                            </p:txEl>
                                          </p:spTgt>
                                        </p:tgtEl>
                                        <p:attrNameLst>
                                          <p:attrName>style.visibility</p:attrName>
                                        </p:attrNameLst>
                                      </p:cBhvr>
                                      <p:to>
                                        <p:strVal val="visible"/>
                                      </p:to>
                                    </p:set>
                                    <p:animEffect transition="in" filter="fade">
                                      <p:cBhvr>
                                        <p:cTn id="32" dur="500"/>
                                        <p:tgtEl>
                                          <p:spTgt spid="18">
                                            <p:txEl>
                                              <p:pRg st="1" end="1"/>
                                            </p:txEl>
                                          </p:spTgt>
                                        </p:tgtEl>
                                      </p:cBhvr>
                                    </p:animEffec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xEl>
                                              <p:pRg st="2" end="2"/>
                                            </p:txEl>
                                          </p:spTgt>
                                        </p:tgtEl>
                                        <p:attrNameLst>
                                          <p:attrName>style.visibility</p:attrName>
                                        </p:attrNameLst>
                                      </p:cBhvr>
                                      <p:to>
                                        <p:strVal val="visible"/>
                                      </p:to>
                                    </p:set>
                                    <p:animEffect transition="in" filter="fade">
                                      <p:cBhvr>
                                        <p:cTn id="41"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uild="p"/>
      <p:bldP spid="18"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文本框 38"/>
          <p:cNvSpPr txBox="1"/>
          <p:nvPr/>
        </p:nvSpPr>
        <p:spPr>
          <a:xfrm>
            <a:off x="794805" y="276509"/>
            <a:ext cx="7776864" cy="1420495"/>
          </a:xfrm>
          <a:prstGeom prst="rect">
            <a:avLst/>
          </a:prstGeom>
          <a:noFill/>
        </p:spPr>
        <p:txBody>
          <a:bodyPr wrap="square" rtlCol="0">
            <a:spAutoFit/>
          </a:bodyPr>
          <a:lstStyle/>
          <a:p>
            <a:pPr>
              <a:lnSpc>
                <a:spcPct val="120000"/>
              </a:lnSpc>
            </a:pPr>
            <a:r>
              <a:rPr lang="zh-CN" altLang="en-US" sz="2400" b="1" dirty="0">
                <a:latin typeface="+mj-lt"/>
                <a:ea typeface="+mj-ea"/>
              </a:rPr>
              <a:t>已知：如图，在△</a:t>
            </a:r>
            <a:r>
              <a:rPr lang="en-US" altLang="zh-CN" sz="2400" b="1" i="1" dirty="0">
                <a:latin typeface="+mj-lt"/>
                <a:ea typeface="+mj-ea"/>
              </a:rPr>
              <a:t>ABC</a:t>
            </a:r>
            <a:r>
              <a:rPr lang="zh-CN" altLang="en-US" sz="2400" b="1" dirty="0">
                <a:latin typeface="+mj-lt"/>
                <a:ea typeface="+mj-ea"/>
              </a:rPr>
              <a:t>和△</a:t>
            </a:r>
            <a:r>
              <a:rPr lang="en-US" altLang="zh-CN" sz="2400" b="1" i="1" dirty="0">
                <a:latin typeface="+mj-lt"/>
                <a:ea typeface="+mj-ea"/>
              </a:rPr>
              <a:t>A</a:t>
            </a:r>
            <a:r>
              <a:rPr lang="en-US" altLang="zh-CN" sz="2400" b="1" dirty="0">
                <a:latin typeface="+mj-lt"/>
                <a:ea typeface="+mj-ea"/>
              </a:rPr>
              <a:t>′</a:t>
            </a:r>
            <a:r>
              <a:rPr lang="en-US" altLang="zh-CN" sz="2400" b="1" i="1" dirty="0">
                <a:latin typeface="+mj-lt"/>
                <a:ea typeface="+mj-ea"/>
              </a:rPr>
              <a:t>B</a:t>
            </a:r>
            <a:r>
              <a:rPr lang="en-US" altLang="zh-CN" sz="2400" b="1" dirty="0">
                <a:latin typeface="+mj-lt"/>
                <a:ea typeface="+mj-ea"/>
              </a:rPr>
              <a:t>′</a:t>
            </a:r>
            <a:r>
              <a:rPr lang="en-US" altLang="zh-CN" sz="2400" b="1" i="1" dirty="0">
                <a:latin typeface="+mj-lt"/>
                <a:ea typeface="+mj-ea"/>
              </a:rPr>
              <a:t>C</a:t>
            </a:r>
            <a:r>
              <a:rPr lang="en-US" altLang="zh-CN" sz="2400" b="1" dirty="0">
                <a:latin typeface="+mj-lt"/>
                <a:ea typeface="+mj-ea"/>
              </a:rPr>
              <a:t>′</a:t>
            </a:r>
            <a:r>
              <a:rPr lang="zh-CN" altLang="en-US" sz="2400" b="1" dirty="0">
                <a:latin typeface="+mj-lt"/>
                <a:ea typeface="+mj-ea"/>
              </a:rPr>
              <a:t>中，∠</a:t>
            </a:r>
            <a:r>
              <a:rPr lang="en-US" altLang="zh-CN" sz="2400" b="1" i="1" dirty="0">
                <a:latin typeface="+mj-lt"/>
                <a:ea typeface="+mj-ea"/>
              </a:rPr>
              <a:t>C</a:t>
            </a:r>
            <a:r>
              <a:rPr lang="en-US" altLang="zh-CN" sz="2400" b="1" dirty="0">
                <a:latin typeface="+mj-lt"/>
                <a:ea typeface="+mj-ea"/>
              </a:rPr>
              <a:t>=</a:t>
            </a:r>
            <a:r>
              <a:rPr lang="zh-CN" altLang="en-US" sz="2400" b="1" dirty="0">
                <a:latin typeface="+mj-lt"/>
                <a:ea typeface="+mj-ea"/>
              </a:rPr>
              <a:t>∠</a:t>
            </a:r>
            <a:r>
              <a:rPr lang="en-US" altLang="zh-CN" sz="2400" b="1" i="1" dirty="0">
                <a:latin typeface="+mj-lt"/>
                <a:ea typeface="+mj-ea"/>
              </a:rPr>
              <a:t>C</a:t>
            </a:r>
            <a:r>
              <a:rPr lang="en-US" altLang="zh-CN" sz="2400" b="1" dirty="0">
                <a:latin typeface="+mj-lt"/>
                <a:ea typeface="+mj-ea"/>
              </a:rPr>
              <a:t>′=90°</a:t>
            </a:r>
            <a:r>
              <a:rPr lang="zh-CN" altLang="en-US" sz="2400" b="1" dirty="0">
                <a:latin typeface="+mj-lt"/>
                <a:ea typeface="+mj-ea"/>
              </a:rPr>
              <a:t>，</a:t>
            </a:r>
            <a:r>
              <a:rPr lang="en-US" altLang="zh-CN" sz="2400" b="1" i="1" dirty="0">
                <a:latin typeface="+mj-lt"/>
                <a:ea typeface="+mj-ea"/>
              </a:rPr>
              <a:t>AB</a:t>
            </a:r>
            <a:r>
              <a:rPr lang="en-US" altLang="zh-CN" sz="2400" b="1" dirty="0">
                <a:latin typeface="+mj-lt"/>
                <a:ea typeface="+mj-ea"/>
              </a:rPr>
              <a:t>=</a:t>
            </a:r>
            <a:r>
              <a:rPr lang="en-US" altLang="zh-CN" sz="2400" b="1" i="1" dirty="0">
                <a:latin typeface="+mj-lt"/>
                <a:ea typeface="+mj-ea"/>
              </a:rPr>
              <a:t>A</a:t>
            </a:r>
            <a:r>
              <a:rPr lang="en-US" altLang="zh-CN" sz="2400" b="1" dirty="0">
                <a:latin typeface="+mj-lt"/>
                <a:ea typeface="+mj-ea"/>
              </a:rPr>
              <a:t>′</a:t>
            </a:r>
            <a:r>
              <a:rPr lang="en-US" altLang="zh-CN" sz="2400" b="1" i="1" dirty="0">
                <a:latin typeface="+mj-lt"/>
                <a:ea typeface="+mj-ea"/>
              </a:rPr>
              <a:t>B</a:t>
            </a:r>
            <a:r>
              <a:rPr lang="en-US" altLang="zh-CN" sz="2400" b="1" dirty="0">
                <a:latin typeface="+mj-lt"/>
                <a:ea typeface="+mj-ea"/>
              </a:rPr>
              <a:t>′</a:t>
            </a:r>
            <a:r>
              <a:rPr lang="zh-CN" altLang="en-US" sz="2400" b="1" dirty="0">
                <a:latin typeface="+mj-lt"/>
                <a:ea typeface="+mj-ea"/>
              </a:rPr>
              <a:t>，</a:t>
            </a:r>
            <a:r>
              <a:rPr lang="en-US" altLang="zh-CN" sz="2400" b="1" i="1" dirty="0">
                <a:latin typeface="+mj-lt"/>
                <a:ea typeface="+mj-ea"/>
              </a:rPr>
              <a:t>AC</a:t>
            </a:r>
            <a:r>
              <a:rPr lang="en-US" altLang="zh-CN" sz="2400" b="1" dirty="0">
                <a:latin typeface="+mj-lt"/>
                <a:ea typeface="+mj-ea"/>
              </a:rPr>
              <a:t>=</a:t>
            </a:r>
            <a:r>
              <a:rPr lang="en-US" altLang="zh-CN" sz="2400" b="1" i="1" dirty="0">
                <a:latin typeface="+mj-lt"/>
                <a:ea typeface="+mj-ea"/>
              </a:rPr>
              <a:t>A</a:t>
            </a:r>
            <a:r>
              <a:rPr lang="en-US" altLang="zh-CN" sz="2400" b="1" dirty="0">
                <a:latin typeface="+mj-lt"/>
                <a:ea typeface="+mj-ea"/>
              </a:rPr>
              <a:t>′</a:t>
            </a:r>
            <a:r>
              <a:rPr lang="en-US" altLang="zh-CN" sz="2400" b="1" i="1" dirty="0">
                <a:latin typeface="+mj-lt"/>
                <a:ea typeface="+mj-ea"/>
              </a:rPr>
              <a:t>C</a:t>
            </a:r>
            <a:r>
              <a:rPr lang="en-US" altLang="zh-CN" sz="2400" b="1" dirty="0">
                <a:latin typeface="+mj-lt"/>
                <a:ea typeface="+mj-ea"/>
              </a:rPr>
              <a:t>′</a:t>
            </a:r>
            <a:r>
              <a:rPr lang="zh-CN" altLang="en-US" sz="2400" b="1" dirty="0">
                <a:latin typeface="+mj-lt"/>
                <a:ea typeface="+mj-ea"/>
              </a:rPr>
              <a:t>。</a:t>
            </a:r>
            <a:endParaRPr lang="en-US" altLang="zh-CN" sz="2400" b="1" dirty="0">
              <a:latin typeface="+mj-lt"/>
              <a:ea typeface="+mj-ea"/>
            </a:endParaRPr>
          </a:p>
          <a:p>
            <a:pPr>
              <a:lnSpc>
                <a:spcPct val="120000"/>
              </a:lnSpc>
            </a:pPr>
            <a:r>
              <a:rPr lang="zh-CN" altLang="en-US" sz="2400" b="1" dirty="0">
                <a:latin typeface="+mj-lt"/>
                <a:ea typeface="+mj-ea"/>
              </a:rPr>
              <a:t>求证：△</a:t>
            </a:r>
            <a:r>
              <a:rPr lang="en-US" altLang="zh-CN" sz="2400" b="1" i="1" dirty="0">
                <a:latin typeface="+mj-lt"/>
                <a:ea typeface="+mj-ea"/>
              </a:rPr>
              <a:t>ABC</a:t>
            </a:r>
            <a:r>
              <a:rPr lang="zh-CN" altLang="en-US" sz="2400" b="1" dirty="0">
                <a:latin typeface="楷体" panose="02010609060101010101" pitchFamily="49" charset="-122"/>
                <a:ea typeface="楷体" panose="02010609060101010101" pitchFamily="49" charset="-122"/>
                <a:sym typeface="+mn-ea"/>
              </a:rPr>
              <a:t>≌</a:t>
            </a:r>
            <a:r>
              <a:rPr lang="zh-CN" altLang="en-US" sz="2400" b="1" dirty="0">
                <a:latin typeface="+mj-lt"/>
                <a:ea typeface="+mj-ea"/>
              </a:rPr>
              <a:t>△</a:t>
            </a:r>
            <a:r>
              <a:rPr lang="en-US" altLang="zh-CN" sz="2400" b="1" i="1" dirty="0">
                <a:latin typeface="+mj-lt"/>
                <a:ea typeface="+mj-ea"/>
              </a:rPr>
              <a:t>A</a:t>
            </a:r>
            <a:r>
              <a:rPr lang="en-US" altLang="zh-CN" sz="2400" b="1" dirty="0">
                <a:latin typeface="+mj-lt"/>
                <a:ea typeface="+mj-ea"/>
              </a:rPr>
              <a:t>′</a:t>
            </a:r>
            <a:r>
              <a:rPr lang="en-US" altLang="zh-CN" sz="2400" b="1" i="1" dirty="0">
                <a:latin typeface="+mj-lt"/>
                <a:ea typeface="+mj-ea"/>
              </a:rPr>
              <a:t>B</a:t>
            </a:r>
            <a:r>
              <a:rPr lang="en-US" altLang="zh-CN" sz="2400" b="1" dirty="0">
                <a:latin typeface="+mj-lt"/>
                <a:ea typeface="+mj-ea"/>
              </a:rPr>
              <a:t>′</a:t>
            </a:r>
            <a:r>
              <a:rPr lang="en-US" altLang="zh-CN" sz="2400" b="1" i="1" dirty="0">
                <a:latin typeface="+mj-lt"/>
                <a:ea typeface="+mj-ea"/>
              </a:rPr>
              <a:t>C</a:t>
            </a:r>
            <a:r>
              <a:rPr lang="en-US" altLang="zh-CN" sz="2400" b="1" dirty="0">
                <a:latin typeface="+mj-lt"/>
                <a:ea typeface="+mj-ea"/>
              </a:rPr>
              <a:t>′</a:t>
            </a:r>
            <a:r>
              <a:rPr lang="zh-CN" altLang="en-US" sz="2400" b="1" dirty="0">
                <a:latin typeface="+mj-lt"/>
                <a:ea typeface="+mj-ea"/>
              </a:rPr>
              <a:t>。</a:t>
            </a:r>
            <a:endParaRPr lang="zh-CN" altLang="en-US" sz="2400" b="1" dirty="0">
              <a:latin typeface="+mj-lt"/>
              <a:ea typeface="+mj-ea"/>
            </a:endParaRPr>
          </a:p>
        </p:txBody>
      </p:sp>
      <p:grpSp>
        <p:nvGrpSpPr>
          <p:cNvPr id="50" name="组合 49"/>
          <p:cNvGrpSpPr/>
          <p:nvPr/>
        </p:nvGrpSpPr>
        <p:grpSpPr>
          <a:xfrm>
            <a:off x="5939590" y="1322912"/>
            <a:ext cx="1789361" cy="1256214"/>
            <a:chOff x="6582847" y="2427734"/>
            <a:chExt cx="1789361" cy="1256214"/>
          </a:xfrm>
        </p:grpSpPr>
        <p:grpSp>
          <p:nvGrpSpPr>
            <p:cNvPr id="51" name="组合 4"/>
            <p:cNvGrpSpPr/>
            <p:nvPr/>
          </p:nvGrpSpPr>
          <p:grpSpPr>
            <a:xfrm>
              <a:off x="6582847" y="2427734"/>
              <a:ext cx="1789361" cy="1256214"/>
              <a:chOff x="5755653" y="1627495"/>
              <a:chExt cx="2851548" cy="2002376"/>
            </a:xfrm>
          </p:grpSpPr>
          <p:sp>
            <p:nvSpPr>
              <p:cNvPr id="53" name="直角三角形 52"/>
              <p:cNvSpPr/>
              <p:nvPr/>
            </p:nvSpPr>
            <p:spPr>
              <a:xfrm>
                <a:off x="6414646" y="2023493"/>
                <a:ext cx="169664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54" name="文本框 53"/>
              <p:cNvSpPr txBox="1"/>
              <p:nvPr/>
            </p:nvSpPr>
            <p:spPr>
              <a:xfrm>
                <a:off x="5755653" y="1627495"/>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55" name="文本框 54"/>
              <p:cNvSpPr txBox="1"/>
              <p:nvPr/>
            </p:nvSpPr>
            <p:spPr>
              <a:xfrm>
                <a:off x="5793377"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56" name="文本框 55"/>
              <p:cNvSpPr txBox="1"/>
              <p:nvPr/>
            </p:nvSpPr>
            <p:spPr>
              <a:xfrm>
                <a:off x="7985931"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52" name="连接符: 肘形 51"/>
            <p:cNvCxnSpPr/>
            <p:nvPr/>
          </p:nvCxnSpPr>
          <p:spPr>
            <a:xfrm>
              <a:off x="7001507" y="3235768"/>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5940152" y="2899713"/>
            <a:ext cx="1897998" cy="1340193"/>
            <a:chOff x="6673938" y="3723866"/>
            <a:chExt cx="1897998" cy="1340193"/>
          </a:xfrm>
        </p:grpSpPr>
        <p:grpSp>
          <p:nvGrpSpPr>
            <p:cNvPr id="58" name="组合 50"/>
            <p:cNvGrpSpPr/>
            <p:nvPr/>
          </p:nvGrpSpPr>
          <p:grpSpPr>
            <a:xfrm>
              <a:off x="6673938" y="3723866"/>
              <a:ext cx="1897998" cy="1340193"/>
              <a:chOff x="5671340" y="1493635"/>
              <a:chExt cx="3025740" cy="2136236"/>
            </a:xfrm>
          </p:grpSpPr>
          <p:sp>
            <p:nvSpPr>
              <p:cNvPr id="60" name="直角三角形 59"/>
              <p:cNvSpPr/>
              <p:nvPr/>
            </p:nvSpPr>
            <p:spPr>
              <a:xfrm>
                <a:off x="6414821" y="2023493"/>
                <a:ext cx="169565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61" name="文本框 60"/>
              <p:cNvSpPr txBox="1"/>
              <p:nvPr/>
            </p:nvSpPr>
            <p:spPr>
              <a:xfrm>
                <a:off x="5673393" y="1493635"/>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62" name="文本框 61"/>
              <p:cNvSpPr txBox="1"/>
              <p:nvPr/>
            </p:nvSpPr>
            <p:spPr>
              <a:xfrm>
                <a:off x="567134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63" name="文本框 62"/>
              <p:cNvSpPr txBox="1"/>
              <p:nvPr/>
            </p:nvSpPr>
            <p:spPr>
              <a:xfrm>
                <a:off x="794015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59" name="连接符: 肘形 58"/>
            <p:cNvCxnSpPr/>
            <p:nvPr/>
          </p:nvCxnSpPr>
          <p:spPr>
            <a:xfrm>
              <a:off x="7139669" y="4615879"/>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4" name="文本框 63"/>
          <p:cNvSpPr txBox="1"/>
          <p:nvPr/>
        </p:nvSpPr>
        <p:spPr>
          <a:xfrm>
            <a:off x="760315" y="1722655"/>
            <a:ext cx="4777740" cy="3192780"/>
          </a:xfrm>
          <a:prstGeom prst="rect">
            <a:avLst/>
          </a:prstGeom>
          <a:noFill/>
        </p:spPr>
        <p:txBody>
          <a:bodyPr wrap="none">
            <a:spAutoFit/>
          </a:bodyPr>
          <a:lstStyle/>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证明：在△</a:t>
            </a:r>
            <a:r>
              <a:rPr kumimoji="0" lang="en-US" altLang="zh-CN" sz="2400" b="1" i="1" kern="1200" cap="none" spc="0" normalizeH="0" baseline="0" noProof="0" dirty="0">
                <a:solidFill>
                  <a:srgbClr val="FF0000"/>
                </a:solidFill>
                <a:cs typeface="+mn-cs"/>
              </a:rPr>
              <a:t>ABC</a:t>
            </a:r>
            <a:r>
              <a:rPr kumimoji="0" lang="en-US" altLang="zh-CN" sz="2400" b="1" kern="1200" cap="none" spc="0" normalizeH="0" baseline="0" noProof="0" dirty="0">
                <a:solidFill>
                  <a:srgbClr val="FF0000"/>
                </a:solidFill>
                <a:cs typeface="+mn-cs"/>
              </a:rPr>
              <a:t> </a:t>
            </a:r>
            <a:r>
              <a:rPr kumimoji="0" lang="zh-CN" altLang="en-US" sz="2400" b="1" kern="1200" cap="none" spc="0" normalizeH="0" baseline="0" noProof="0" dirty="0">
                <a:solidFill>
                  <a:srgbClr val="FF0000"/>
                </a:solidFill>
                <a:cs typeface="+mn-cs"/>
              </a:rPr>
              <a:t>中，</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C</a:t>
            </a:r>
            <a:r>
              <a:rPr kumimoji="0" lang="en-US" altLang="zh-CN" sz="2400" b="1" kern="1200" cap="none" spc="0" normalizeH="0" baseline="0" noProof="0" dirty="0">
                <a:solidFill>
                  <a:srgbClr val="FF0000"/>
                </a:solidFill>
                <a:cs typeface="+mn-cs"/>
              </a:rPr>
              <a:t> = 90°</a:t>
            </a:r>
            <a:r>
              <a:rPr kumimoji="0" lang="zh-CN" altLang="en-US" sz="2400" b="1" kern="1200" cap="none" spc="0" normalizeH="0" baseline="0" noProof="0" dirty="0">
                <a:solidFill>
                  <a:srgbClr val="FF0000"/>
                </a:solidFill>
                <a:cs typeface="+mn-cs"/>
              </a:rPr>
              <a:t>，</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BC</a:t>
            </a:r>
            <a:r>
              <a:rPr kumimoji="0" lang="en-US" altLang="zh-CN" sz="2400" b="1" kern="1200" cap="none" spc="0" normalizeH="0" baseline="30000" noProof="0" dirty="0">
                <a:solidFill>
                  <a:srgbClr val="FF0000"/>
                </a:solidFill>
                <a:cs typeface="+mn-cs"/>
              </a:rPr>
              <a:t>2</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AB</a:t>
            </a:r>
            <a:r>
              <a:rPr kumimoji="0" lang="en-US" altLang="zh-CN" sz="2400" b="1" kern="1200" cap="none" spc="0" normalizeH="0" baseline="30000" noProof="0" dirty="0">
                <a:solidFill>
                  <a:srgbClr val="FF0000"/>
                </a:solidFill>
                <a:cs typeface="+mn-cs"/>
              </a:rPr>
              <a:t>2</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AC</a:t>
            </a:r>
            <a:r>
              <a:rPr kumimoji="0" lang="en-US" altLang="zh-CN" sz="2400" b="1" kern="1200" cap="none" spc="0" normalizeH="0" baseline="30000" noProof="0" dirty="0">
                <a:solidFill>
                  <a:srgbClr val="FF0000"/>
                </a:solidFill>
                <a:cs typeface="+mn-cs"/>
              </a:rPr>
              <a:t>2</a:t>
            </a:r>
            <a:r>
              <a:rPr kumimoji="0" lang="zh-CN" altLang="en-US" sz="2400" b="1" kern="1200" cap="none" spc="0" normalizeH="0" baseline="0" noProof="0" dirty="0">
                <a:solidFill>
                  <a:srgbClr val="FF0000"/>
                </a:solidFill>
                <a:cs typeface="+mn-cs"/>
              </a:rPr>
              <a:t>（勾股定理）。</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同理，</a:t>
            </a:r>
            <a:r>
              <a:rPr kumimoji="0" lang="en-US" altLang="zh-CN" sz="2400" b="1" i="1" kern="1200" cap="none" spc="0" normalizeH="0" baseline="0" noProof="0" dirty="0">
                <a:solidFill>
                  <a:srgbClr val="FF0000"/>
                </a:solidFill>
                <a:cs typeface="+mn-cs"/>
              </a:rPr>
              <a:t>B'C'</a:t>
            </a:r>
            <a:r>
              <a:rPr kumimoji="0" lang="en-US" altLang="zh-CN" sz="2400" b="1" kern="1200" cap="none" spc="0" normalizeH="0" baseline="30000" noProof="0" dirty="0">
                <a:solidFill>
                  <a:srgbClr val="FF0000"/>
                </a:solidFill>
                <a:cs typeface="+mn-cs"/>
              </a:rPr>
              <a:t>2</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A'B'</a:t>
            </a:r>
            <a:r>
              <a:rPr kumimoji="0" lang="en-US" altLang="zh-CN" sz="2400" b="1" kern="1200" cap="none" spc="0" normalizeH="0" baseline="30000" noProof="0" dirty="0">
                <a:solidFill>
                  <a:srgbClr val="FF0000"/>
                </a:solidFill>
                <a:cs typeface="+mn-cs"/>
              </a:rPr>
              <a:t>2</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A'C'</a:t>
            </a:r>
            <a:r>
              <a:rPr kumimoji="0" lang="en-US" altLang="zh-CN" sz="2400" b="1" kern="1200" cap="none" spc="0" normalizeH="0" baseline="30000" noProof="0" dirty="0">
                <a:solidFill>
                  <a:srgbClr val="FF0000"/>
                </a:solidFill>
                <a:cs typeface="+mn-cs"/>
              </a:rPr>
              <a:t>2</a:t>
            </a:r>
            <a:r>
              <a:rPr kumimoji="0" lang="zh-CN" altLang="en-US" sz="2400" b="1" kern="1200" cap="none" spc="0" normalizeH="0" baseline="0" noProof="0" dirty="0">
                <a:solidFill>
                  <a:srgbClr val="FF0000"/>
                </a:solidFill>
                <a:cs typeface="+mn-cs"/>
              </a:rPr>
              <a:t>。</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AB</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A'B'</a:t>
            </a: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AC</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A'C'</a:t>
            </a:r>
            <a:r>
              <a:rPr kumimoji="0" lang="zh-CN" altLang="en-US" sz="2400" b="1" kern="1200" cap="none" spc="0" normalizeH="0" baseline="0" noProof="0" dirty="0">
                <a:solidFill>
                  <a:srgbClr val="FF0000"/>
                </a:solidFill>
                <a:cs typeface="+mn-cs"/>
              </a:rPr>
              <a:t>，</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BC</a:t>
            </a:r>
            <a:r>
              <a:rPr kumimoji="0" lang="en-US" altLang="zh-CN" sz="2400" b="1" kern="1200" cap="none" spc="0" normalizeH="0" baseline="0" noProof="0" dirty="0">
                <a:solidFill>
                  <a:srgbClr val="FF0000"/>
                </a:solidFill>
                <a:cs typeface="+mn-cs"/>
              </a:rPr>
              <a:t> = </a:t>
            </a:r>
            <a:r>
              <a:rPr kumimoji="0" lang="en-US" altLang="zh-CN" sz="2400" b="1" i="1" kern="1200" cap="none" spc="0" normalizeH="0" baseline="0" noProof="0" dirty="0">
                <a:solidFill>
                  <a:srgbClr val="FF0000"/>
                </a:solidFill>
                <a:cs typeface="+mn-cs"/>
              </a:rPr>
              <a:t>B'C'</a:t>
            </a:r>
            <a:r>
              <a:rPr kumimoji="0" lang="zh-CN" altLang="en-US" sz="2400" b="1" kern="1200" cap="none" spc="0" normalizeH="0" baseline="0" noProof="0" dirty="0">
                <a:solidFill>
                  <a:srgbClr val="FF0000"/>
                </a:solidFill>
                <a:cs typeface="+mn-cs"/>
              </a:rPr>
              <a:t>。</a:t>
            </a:r>
            <a:endParaRPr kumimoji="0" lang="en-US" altLang="zh-CN" sz="2400" b="1" kern="1200" cap="none" spc="0" normalizeH="0" baseline="0" noProof="0" dirty="0">
              <a:solidFill>
                <a:srgbClr val="FF0000"/>
              </a:solidFill>
              <a:cs typeface="+mn-cs"/>
            </a:endParaRPr>
          </a:p>
          <a:p>
            <a:pPr marR="0" defTabSz="914400">
              <a:lnSpc>
                <a:spcPct val="120000"/>
              </a:lnSpc>
              <a:buClrTx/>
              <a:buSzTx/>
              <a:buFontTx/>
              <a:buNone/>
              <a:defRPr/>
            </a:pP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ABC</a:t>
            </a:r>
            <a:r>
              <a:rPr kumimoji="0" lang="en-US" altLang="zh-CN" sz="2400" b="1" kern="1200" cap="none" spc="0" normalizeH="0" baseline="0" noProof="0" dirty="0">
                <a:solidFill>
                  <a:srgbClr val="FF0000"/>
                </a:solidFill>
                <a:cs typeface="+mn-cs"/>
              </a:rPr>
              <a:t> </a:t>
            </a:r>
            <a:r>
              <a:rPr kumimoji="0" lang="zh-CN" altLang="en-US" sz="2400" b="1" kern="1200" cap="none" spc="0" normalizeH="0" baseline="0" noProof="0" dirty="0">
                <a:solidFill>
                  <a:srgbClr val="FF0000"/>
                </a:solidFill>
                <a:latin typeface="楷体" panose="02010609060101010101" pitchFamily="49" charset="-122"/>
                <a:ea typeface="楷体" panose="02010609060101010101" pitchFamily="49" charset="-122"/>
                <a:cs typeface="+mn-cs"/>
              </a:rPr>
              <a:t>≌</a:t>
            </a:r>
            <a:r>
              <a:rPr kumimoji="0" lang="zh-CN" altLang="en-US" sz="2400" b="1" kern="1200" cap="none" spc="0" normalizeH="0" baseline="0" noProof="0" dirty="0">
                <a:solidFill>
                  <a:srgbClr val="FF0000"/>
                </a:solidFill>
                <a:cs typeface="+mn-cs"/>
              </a:rPr>
              <a:t>△</a:t>
            </a:r>
            <a:r>
              <a:rPr kumimoji="0" lang="en-US" altLang="zh-CN" sz="2400" b="1" i="1" kern="1200" cap="none" spc="0" normalizeH="0" baseline="0" noProof="0" dirty="0">
                <a:solidFill>
                  <a:srgbClr val="FF0000"/>
                </a:solidFill>
                <a:cs typeface="+mn-cs"/>
              </a:rPr>
              <a:t>A'B'C'</a:t>
            </a:r>
            <a:r>
              <a:rPr kumimoji="0" lang="zh-CN" altLang="en-US" sz="2400" b="1" kern="1200" cap="none" spc="0" normalizeH="0" baseline="0" noProof="0" dirty="0">
                <a:solidFill>
                  <a:srgbClr val="FF0000"/>
                </a:solidFill>
                <a:cs typeface="+mn-cs"/>
              </a:rPr>
              <a:t>（</a:t>
            </a:r>
            <a:r>
              <a:rPr kumimoji="0" lang="en-US" altLang="zh-CN" sz="2400" b="1" kern="1200" cap="none" spc="0" normalizeH="0" baseline="0" noProof="0" dirty="0">
                <a:solidFill>
                  <a:srgbClr val="FF0000"/>
                </a:solidFill>
                <a:cs typeface="+mn-cs"/>
              </a:rPr>
              <a:t>SSS</a:t>
            </a:r>
            <a:r>
              <a:rPr kumimoji="0" lang="zh-CN" altLang="en-US" sz="2400" b="1" kern="1200" cap="none" spc="0" normalizeH="0" baseline="0" noProof="0" dirty="0">
                <a:solidFill>
                  <a:srgbClr val="FF0000"/>
                </a:solidFill>
                <a:cs typeface="+mn-cs"/>
              </a:rPr>
              <a:t>）。</a:t>
            </a:r>
            <a:endParaRPr kumimoji="0" lang="zh-CN" altLang="en-US" sz="2400" b="1" kern="1200" cap="none" spc="0" normalizeH="0" baseline="0" noProof="0" dirty="0">
              <a:solidFill>
                <a:srgbClr val="FF0000"/>
              </a:solidFill>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animEffect transition="in" filter="wipe(left)">
                                      <p:cBhvr>
                                        <p:cTn id="7" dur="500"/>
                                        <p:tgtEl>
                                          <p:spTgt spid="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
                                            <p:txEl>
                                              <p:pRg st="1" end="1"/>
                                            </p:txEl>
                                          </p:spTgt>
                                        </p:tgtEl>
                                        <p:attrNameLst>
                                          <p:attrName>style.visibility</p:attrName>
                                        </p:attrNameLst>
                                      </p:cBhvr>
                                      <p:to>
                                        <p:strVal val="visible"/>
                                      </p:to>
                                    </p:set>
                                    <p:animEffect transition="in" filter="wipe(left)">
                                      <p:cBhvr>
                                        <p:cTn id="12" dur="500"/>
                                        <p:tgtEl>
                                          <p:spTgt spid="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xEl>
                                              <p:pRg st="2" end="2"/>
                                            </p:txEl>
                                          </p:spTgt>
                                        </p:tgtEl>
                                        <p:attrNameLst>
                                          <p:attrName>style.visibility</p:attrName>
                                        </p:attrNameLst>
                                      </p:cBhvr>
                                      <p:to>
                                        <p:strVal val="visible"/>
                                      </p:to>
                                    </p:set>
                                    <p:animEffect transition="in" filter="wipe(left)">
                                      <p:cBhvr>
                                        <p:cTn id="17" dur="500"/>
                                        <p:tgtEl>
                                          <p:spTgt spid="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4">
                                            <p:txEl>
                                              <p:pRg st="3" end="3"/>
                                            </p:txEl>
                                          </p:spTgt>
                                        </p:tgtEl>
                                        <p:attrNameLst>
                                          <p:attrName>style.visibility</p:attrName>
                                        </p:attrNameLst>
                                      </p:cBhvr>
                                      <p:to>
                                        <p:strVal val="visible"/>
                                      </p:to>
                                    </p:set>
                                    <p:animEffect transition="in" filter="wipe(left)">
                                      <p:cBhvr>
                                        <p:cTn id="22" dur="500"/>
                                        <p:tgtEl>
                                          <p:spTgt spid="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4">
                                            <p:txEl>
                                              <p:pRg st="4" end="4"/>
                                            </p:txEl>
                                          </p:spTgt>
                                        </p:tgtEl>
                                        <p:attrNameLst>
                                          <p:attrName>style.visibility</p:attrName>
                                        </p:attrNameLst>
                                      </p:cBhvr>
                                      <p:to>
                                        <p:strVal val="visible"/>
                                      </p:to>
                                    </p:set>
                                    <p:animEffect transition="in" filter="wipe(left)">
                                      <p:cBhvr>
                                        <p:cTn id="27" dur="500"/>
                                        <p:tgtEl>
                                          <p:spTgt spid="6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4">
                                            <p:txEl>
                                              <p:pRg st="5" end="5"/>
                                            </p:txEl>
                                          </p:spTgt>
                                        </p:tgtEl>
                                        <p:attrNameLst>
                                          <p:attrName>style.visibility</p:attrName>
                                        </p:attrNameLst>
                                      </p:cBhvr>
                                      <p:to>
                                        <p:strVal val="visible"/>
                                      </p:to>
                                    </p:set>
                                    <p:animEffect transition="in" filter="wipe(left)">
                                      <p:cBhvr>
                                        <p:cTn id="32" dur="500"/>
                                        <p:tgtEl>
                                          <p:spTgt spid="6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4">
                                            <p:txEl>
                                              <p:pRg st="6" end="6"/>
                                            </p:txEl>
                                          </p:spTgt>
                                        </p:tgtEl>
                                        <p:attrNameLst>
                                          <p:attrName>style.visibility</p:attrName>
                                        </p:attrNameLst>
                                      </p:cBhvr>
                                      <p:to>
                                        <p:strVal val="visible"/>
                                      </p:to>
                                    </p:set>
                                    <p:animEffect transition="in" filter="wipe(left)">
                                      <p:cBhvr>
                                        <p:cTn id="37" dur="500"/>
                                        <p:tgtEl>
                                          <p:spTgt spid="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401031" y="801221"/>
            <a:ext cx="8562467" cy="648072"/>
            <a:chOff x="693290" y="771550"/>
            <a:chExt cx="8562467" cy="648072"/>
          </a:xfrm>
        </p:grpSpPr>
        <p:grpSp>
          <p:nvGrpSpPr>
            <p:cNvPr id="34" name="组合 33"/>
            <p:cNvGrpSpPr/>
            <p:nvPr/>
          </p:nvGrpSpPr>
          <p:grpSpPr>
            <a:xfrm>
              <a:off x="693290" y="771550"/>
              <a:ext cx="8450703" cy="648072"/>
              <a:chOff x="2497352" y="2283718"/>
              <a:chExt cx="2510275" cy="881911"/>
            </a:xfrm>
          </p:grpSpPr>
          <p:sp>
            <p:nvSpPr>
              <p:cNvPr id="36" name="矩形 35"/>
              <p:cNvSpPr/>
              <p:nvPr/>
            </p:nvSpPr>
            <p:spPr>
              <a:xfrm>
                <a:off x="2537954" y="2373542"/>
                <a:ext cx="2469673" cy="792087"/>
              </a:xfrm>
              <a:prstGeom prst="rect">
                <a:avLst/>
              </a:prstGeom>
              <a:solidFill>
                <a:srgbClr val="56B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497352" y="2283718"/>
                <a:ext cx="2491925" cy="792089"/>
              </a:xfrm>
              <a:prstGeom prst="rect">
                <a:avLst/>
              </a:prstGeom>
              <a:solidFill>
                <a:schemeClr val="bg1"/>
              </a:solidFill>
              <a:ln w="19050">
                <a:solidFill>
                  <a:srgbClr val="56B5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791580" y="805683"/>
              <a:ext cx="8464177"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定理      </a:t>
              </a:r>
              <a:r>
                <a:rPr lang="zh-CN" altLang="en-US" sz="2400" b="1" dirty="0">
                  <a:solidFill>
                    <a:srgbClr val="FF0000"/>
                  </a:solidFill>
                </a:rPr>
                <a:t>斜边和一条直角边分别相等的两个直角三角形全等。</a:t>
              </a:r>
              <a:endParaRPr lang="zh-CN" altLang="en-US" sz="2400" b="1" dirty="0">
                <a:solidFill>
                  <a:srgbClr val="FF0000"/>
                </a:solidFill>
              </a:endParaRPr>
            </a:p>
          </p:txBody>
        </p:sp>
      </p:grpSp>
      <p:grpSp>
        <p:nvGrpSpPr>
          <p:cNvPr id="53" name="组合 52"/>
          <p:cNvGrpSpPr/>
          <p:nvPr/>
        </p:nvGrpSpPr>
        <p:grpSpPr>
          <a:xfrm>
            <a:off x="537715" y="2373291"/>
            <a:ext cx="5842002" cy="2243821"/>
            <a:chOff x="3420021" y="2262315"/>
            <a:chExt cx="5842002" cy="2243821"/>
          </a:xfrm>
        </p:grpSpPr>
        <p:sp>
          <p:nvSpPr>
            <p:cNvPr id="54" name="文本框 53"/>
            <p:cNvSpPr txBox="1"/>
            <p:nvPr/>
          </p:nvSpPr>
          <p:spPr>
            <a:xfrm>
              <a:off x="3473069" y="2350053"/>
              <a:ext cx="2022790"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几何语言：</a:t>
              </a:r>
              <a:endParaRPr lang="zh-CN" altLang="en-US" sz="2400" b="1" dirty="0">
                <a:latin typeface="楷体" panose="02010609060101010101" pitchFamily="49" charset="-122"/>
                <a:ea typeface="楷体" panose="02010609060101010101" pitchFamily="49" charset="-122"/>
              </a:endParaRPr>
            </a:p>
          </p:txBody>
        </p:sp>
        <p:sp>
          <p:nvSpPr>
            <p:cNvPr id="55" name="矩形 54"/>
            <p:cNvSpPr/>
            <p:nvPr/>
          </p:nvSpPr>
          <p:spPr>
            <a:xfrm>
              <a:off x="3420021" y="2752901"/>
              <a:ext cx="5842002" cy="1753235"/>
            </a:xfrm>
            <a:prstGeom prst="rect">
              <a:avLst/>
            </a:prstGeom>
            <a:ln w="38100">
              <a:noFill/>
              <a:prstDash val="dashDot"/>
            </a:ln>
          </p:spPr>
          <p:txBody>
            <a:bodyPr wrap="square">
              <a:spAutoFit/>
            </a:bodyPr>
            <a:lstStyle/>
            <a:p>
              <a:pPr>
                <a:lnSpc>
                  <a:spcPct val="150000"/>
                </a:lnSpc>
              </a:pPr>
              <a:r>
                <a:rPr lang="zh-CN" altLang="en-US" sz="2400" b="1" dirty="0">
                  <a:solidFill>
                    <a:srgbClr val="0033CC"/>
                  </a:solidFill>
                  <a:latin typeface="+mj-lt"/>
                  <a:ea typeface="楷体" panose="02010609060101010101" pitchFamily="49" charset="-122"/>
                </a:rPr>
                <a:t>在</a:t>
              </a:r>
              <a:r>
                <a:rPr lang="en-US" altLang="zh-CN" sz="2400" b="1" dirty="0">
                  <a:solidFill>
                    <a:srgbClr val="0033CC"/>
                  </a:solidFill>
                  <a:latin typeface="+mj-lt"/>
                  <a:ea typeface="楷体" panose="02010609060101010101" pitchFamily="49" charset="-122"/>
                </a:rPr>
                <a:t>Rt</a:t>
              </a:r>
              <a:r>
                <a:rPr lang="zh-CN" altLang="en-US" sz="2400" b="1" dirty="0">
                  <a:solidFill>
                    <a:srgbClr val="0033CC"/>
                  </a:solidFill>
                  <a:latin typeface="+mj-lt"/>
                  <a:ea typeface="楷体" panose="02010609060101010101" pitchFamily="49" charset="-122"/>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ABC</a:t>
              </a:r>
              <a:r>
                <a:rPr lang="zh-CN" altLang="en-US" sz="2400" b="1" dirty="0">
                  <a:solidFill>
                    <a:srgbClr val="0033CC"/>
                  </a:solidFill>
                  <a:latin typeface="+mj-lt"/>
                  <a:ea typeface="楷体" panose="02010609060101010101" pitchFamily="49" charset="-122"/>
                  <a:cs typeface="Times New Roman" panose="02020603050405020304" pitchFamily="18" charset="0"/>
                </a:rPr>
                <a:t>和</a:t>
              </a:r>
              <a:r>
                <a:rPr lang="en-US" altLang="zh-CN" sz="2400" b="1" dirty="0">
                  <a:solidFill>
                    <a:srgbClr val="0033CC"/>
                  </a:solidFill>
                  <a:latin typeface="+mj-lt"/>
                  <a:ea typeface="楷体" panose="02010609060101010101" pitchFamily="49" charset="-122"/>
                  <a:cs typeface="Times New Roman" panose="02020603050405020304" pitchFamily="18" charset="0"/>
                </a:rPr>
                <a:t>Rt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B</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C</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zh-CN" altLang="en-US" sz="2400" b="1" dirty="0">
                  <a:solidFill>
                    <a:srgbClr val="0033CC"/>
                  </a:solidFill>
                  <a:latin typeface="+mj-lt"/>
                  <a:ea typeface="楷体" panose="02010609060101010101" pitchFamily="49" charset="-122"/>
                  <a:cs typeface="Times New Roman" panose="02020603050405020304" pitchFamily="18" charset="0"/>
                </a:rPr>
                <a:t>中，</a:t>
              </a:r>
              <a:endParaRPr lang="en-US" altLang="zh-CN" sz="2400" b="1" dirty="0">
                <a:solidFill>
                  <a:srgbClr val="0033CC"/>
                </a:solidFill>
                <a:latin typeface="+mj-lt"/>
                <a:ea typeface="楷体" panose="02010609060101010101" pitchFamily="49" charset="-122"/>
                <a:cs typeface="Times New Roman" panose="02020603050405020304" pitchFamily="18" charset="0"/>
              </a:endParaRPr>
            </a:p>
            <a:p>
              <a:pPr>
                <a:lnSpc>
                  <a:spcPct val="150000"/>
                </a:lnSpc>
              </a:pP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C</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C</a:t>
              </a:r>
              <a:r>
                <a:rPr lang="en-US" altLang="zh-CN" sz="2400" b="1" dirty="0">
                  <a:solidFill>
                    <a:srgbClr val="0033CC"/>
                  </a:solidFill>
                  <a:latin typeface="+mj-lt"/>
                  <a:ea typeface="楷体" panose="02010609060101010101" pitchFamily="49" charset="-122"/>
                  <a:cs typeface="Times New Roman" panose="02020603050405020304" pitchFamily="18" charset="0"/>
                </a:rPr>
                <a:t>′=90°</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AB</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B</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AC</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C</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zh-CN" altLang="en-US" sz="2400" b="1" dirty="0">
                  <a:solidFill>
                    <a:srgbClr val="0033CC"/>
                  </a:solidFill>
                  <a:latin typeface="+mj-lt"/>
                  <a:ea typeface="楷体" panose="02010609060101010101" pitchFamily="49" charset="-122"/>
                  <a:cs typeface="Times New Roman" panose="02020603050405020304" pitchFamily="18" charset="0"/>
                </a:rPr>
                <a:t>，</a:t>
              </a:r>
              <a:endParaRPr lang="en-US" altLang="zh-CN" sz="2400" b="1" dirty="0">
                <a:solidFill>
                  <a:srgbClr val="0033CC"/>
                </a:solidFill>
                <a:latin typeface="+mj-lt"/>
                <a:ea typeface="楷体" panose="02010609060101010101" pitchFamily="49" charset="-122"/>
                <a:cs typeface="Times New Roman" panose="02020603050405020304" pitchFamily="18" charset="0"/>
              </a:endParaRPr>
            </a:p>
            <a:p>
              <a:pPr>
                <a:lnSpc>
                  <a:spcPct val="150000"/>
                </a:lnSpc>
              </a:pP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dirty="0">
                  <a:solidFill>
                    <a:srgbClr val="0033CC"/>
                  </a:solidFill>
                  <a:latin typeface="+mj-lt"/>
                  <a:ea typeface="楷体" panose="02010609060101010101" pitchFamily="49" charset="-122"/>
                  <a:cs typeface="Times New Roman" panose="02020603050405020304" pitchFamily="18" charset="0"/>
                </a:rPr>
                <a:t>Rt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ABC</a:t>
              </a:r>
              <a:r>
                <a:rPr lang="en-US"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0033CC"/>
                  </a:solidFill>
                  <a:latin typeface="+mj-lt"/>
                  <a:ea typeface="楷体" panose="02010609060101010101" pitchFamily="49" charset="-122"/>
                  <a:cs typeface="Times New Roman" panose="02020603050405020304" pitchFamily="18" charset="0"/>
                </a:rPr>
                <a:t>Rt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A</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B</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i="1" dirty="0">
                  <a:solidFill>
                    <a:srgbClr val="0033CC"/>
                  </a:solidFill>
                  <a:latin typeface="+mj-lt"/>
                  <a:ea typeface="楷体" panose="02010609060101010101" pitchFamily="49" charset="-122"/>
                  <a:cs typeface="Times New Roman" panose="02020603050405020304" pitchFamily="18" charset="0"/>
                </a:rPr>
                <a:t>C</a:t>
              </a:r>
              <a:r>
                <a:rPr lang="en-US" altLang="zh-CN" sz="2400" b="1" dirty="0">
                  <a:solidFill>
                    <a:srgbClr val="0033CC"/>
                  </a:solidFill>
                  <a:latin typeface="+mj-lt"/>
                  <a:ea typeface="楷体" panose="02010609060101010101" pitchFamily="49" charset="-122"/>
                  <a:cs typeface="Times New Roman" panose="02020603050405020304" pitchFamily="18" charset="0"/>
                </a:rPr>
                <a:t>′</a:t>
              </a:r>
              <a:r>
                <a:rPr lang="zh-CN" altLang="en-US" sz="2400" b="1" dirty="0">
                  <a:solidFill>
                    <a:srgbClr val="0033CC"/>
                  </a:solidFill>
                  <a:latin typeface="+mj-lt"/>
                  <a:ea typeface="楷体" panose="02010609060101010101" pitchFamily="49" charset="-122"/>
                  <a:cs typeface="Times New Roman" panose="02020603050405020304" pitchFamily="18" charset="0"/>
                </a:rPr>
                <a:t>（</a:t>
              </a:r>
              <a:r>
                <a:rPr lang="en-US" altLang="zh-CN" sz="2400" b="1" dirty="0">
                  <a:solidFill>
                    <a:srgbClr val="0033CC"/>
                  </a:solidFill>
                  <a:latin typeface="+mj-lt"/>
                  <a:ea typeface="楷体" panose="02010609060101010101" pitchFamily="49" charset="-122"/>
                  <a:cs typeface="Times New Roman" panose="02020603050405020304" pitchFamily="18" charset="0"/>
                </a:rPr>
                <a:t>HL</a:t>
              </a:r>
              <a:r>
                <a:rPr lang="zh-CN" altLang="en-US" sz="2400" b="1" dirty="0">
                  <a:solidFill>
                    <a:srgbClr val="0033CC"/>
                  </a:solidFill>
                  <a:latin typeface="+mj-lt"/>
                  <a:ea typeface="楷体" panose="02010609060101010101" pitchFamily="49" charset="-122"/>
                  <a:cs typeface="Times New Roman" panose="02020603050405020304" pitchFamily="18" charset="0"/>
                </a:rPr>
                <a:t>）</a:t>
              </a:r>
              <a:endParaRPr lang="en-US" altLang="zh-CN" sz="2400" b="1" dirty="0">
                <a:solidFill>
                  <a:srgbClr val="0033CC"/>
                </a:solidFill>
                <a:latin typeface="+mj-lt"/>
                <a:ea typeface="楷体" panose="02010609060101010101" pitchFamily="49" charset="-122"/>
                <a:cs typeface="Times New Roman" panose="02020603050405020304" pitchFamily="18" charset="0"/>
              </a:endParaRPr>
            </a:p>
          </p:txBody>
        </p:sp>
        <p:sp>
          <p:nvSpPr>
            <p:cNvPr id="56" name="矩形: 圆角 55"/>
            <p:cNvSpPr/>
            <p:nvPr/>
          </p:nvSpPr>
          <p:spPr>
            <a:xfrm>
              <a:off x="3427684" y="2262315"/>
              <a:ext cx="5800561" cy="2226177"/>
            </a:xfrm>
            <a:prstGeom prst="roundRect">
              <a:avLst>
                <a:gd name="adj" fmla="val 10013"/>
              </a:avLst>
            </a:prstGeom>
            <a:noFill/>
            <a:ln>
              <a:solidFill>
                <a:schemeClr val="accent6">
                  <a:lumMod val="60000"/>
                  <a:lumOff val="40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1003915" y="1667546"/>
            <a:ext cx="7567281" cy="461665"/>
          </a:xfrm>
          <a:prstGeom prst="rect">
            <a:avLst/>
          </a:prstGeom>
          <a:noFill/>
        </p:spPr>
        <p:txBody>
          <a:bodyPr wrap="square">
            <a:spAutoFit/>
          </a:bodyPr>
          <a:lstStyle/>
          <a:p>
            <a:r>
              <a:rPr lang="zh-CN" altLang="en-US" sz="2400" b="1" dirty="0">
                <a:latin typeface="+mj-lt"/>
                <a:ea typeface="+mj-ea"/>
              </a:rPr>
              <a:t>这一定理可以简述为“</a:t>
            </a:r>
            <a:r>
              <a:rPr lang="zh-CN" altLang="en-US" sz="2400" b="1" dirty="0">
                <a:solidFill>
                  <a:srgbClr val="FF0000"/>
                </a:solidFill>
                <a:latin typeface="+mj-lt"/>
                <a:ea typeface="+mj-ea"/>
              </a:rPr>
              <a:t>斜边、直角边</a:t>
            </a:r>
            <a:r>
              <a:rPr lang="zh-CN" altLang="en-US" sz="2400" b="1" dirty="0">
                <a:latin typeface="+mj-lt"/>
                <a:ea typeface="+mj-ea"/>
              </a:rPr>
              <a:t>”或“</a:t>
            </a:r>
            <a:r>
              <a:rPr lang="zh-CN" altLang="en-US" sz="2400" b="1" dirty="0">
                <a:solidFill>
                  <a:srgbClr val="FF0000"/>
                </a:solidFill>
                <a:latin typeface="+mj-lt"/>
                <a:ea typeface="+mj-ea"/>
              </a:rPr>
              <a:t>HL</a:t>
            </a:r>
            <a:r>
              <a:rPr lang="zh-CN" altLang="en-US" sz="2400" b="1" dirty="0">
                <a:latin typeface="+mj-lt"/>
                <a:ea typeface="+mj-ea"/>
              </a:rPr>
              <a:t>”。</a:t>
            </a:r>
            <a:endParaRPr lang="zh-CN" altLang="en-US" sz="2400" b="1" dirty="0">
              <a:latin typeface="+mj-lt"/>
              <a:ea typeface="+mj-ea"/>
            </a:endParaRPr>
          </a:p>
        </p:txBody>
      </p:sp>
      <p:grpSp>
        <p:nvGrpSpPr>
          <p:cNvPr id="58" name="组合 57"/>
          <p:cNvGrpSpPr/>
          <p:nvPr/>
        </p:nvGrpSpPr>
        <p:grpSpPr>
          <a:xfrm>
            <a:off x="6633456" y="2207828"/>
            <a:ext cx="1789361" cy="1256214"/>
            <a:chOff x="6582847" y="2427734"/>
            <a:chExt cx="1789361" cy="1256214"/>
          </a:xfrm>
        </p:grpSpPr>
        <p:grpSp>
          <p:nvGrpSpPr>
            <p:cNvPr id="59" name="组合 4"/>
            <p:cNvGrpSpPr/>
            <p:nvPr/>
          </p:nvGrpSpPr>
          <p:grpSpPr>
            <a:xfrm>
              <a:off x="6582847" y="2427734"/>
              <a:ext cx="1789361" cy="1256214"/>
              <a:chOff x="5755653" y="1627495"/>
              <a:chExt cx="2851548" cy="2002376"/>
            </a:xfrm>
          </p:grpSpPr>
          <p:sp>
            <p:nvSpPr>
              <p:cNvPr id="61" name="直角三角形 60"/>
              <p:cNvSpPr/>
              <p:nvPr/>
            </p:nvSpPr>
            <p:spPr>
              <a:xfrm>
                <a:off x="6414646" y="2023493"/>
                <a:ext cx="169664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62" name="文本框 61"/>
              <p:cNvSpPr txBox="1"/>
              <p:nvPr/>
            </p:nvSpPr>
            <p:spPr>
              <a:xfrm>
                <a:off x="5755653" y="1627495"/>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63" name="文本框 62"/>
              <p:cNvSpPr txBox="1"/>
              <p:nvPr/>
            </p:nvSpPr>
            <p:spPr>
              <a:xfrm>
                <a:off x="5793377"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64" name="文本框 63"/>
              <p:cNvSpPr txBox="1"/>
              <p:nvPr/>
            </p:nvSpPr>
            <p:spPr>
              <a:xfrm>
                <a:off x="7985931" y="2837877"/>
                <a:ext cx="62127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60" name="连接符: 肘形 59"/>
            <p:cNvCxnSpPr/>
            <p:nvPr/>
          </p:nvCxnSpPr>
          <p:spPr>
            <a:xfrm>
              <a:off x="7001507" y="3235768"/>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634018" y="3579862"/>
            <a:ext cx="1897998" cy="1340193"/>
            <a:chOff x="6673938" y="3723866"/>
            <a:chExt cx="1897998" cy="1340193"/>
          </a:xfrm>
        </p:grpSpPr>
        <p:grpSp>
          <p:nvGrpSpPr>
            <p:cNvPr id="66" name="组合 50"/>
            <p:cNvGrpSpPr/>
            <p:nvPr/>
          </p:nvGrpSpPr>
          <p:grpSpPr>
            <a:xfrm>
              <a:off x="6673938" y="3723866"/>
              <a:ext cx="1897998" cy="1340193"/>
              <a:chOff x="5671340" y="1493635"/>
              <a:chExt cx="3025740" cy="2136236"/>
            </a:xfrm>
          </p:grpSpPr>
          <p:sp>
            <p:nvSpPr>
              <p:cNvPr id="68" name="直角三角形 67"/>
              <p:cNvSpPr/>
              <p:nvPr/>
            </p:nvSpPr>
            <p:spPr>
              <a:xfrm>
                <a:off x="6414821" y="2023493"/>
                <a:ext cx="1695651" cy="1095370"/>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69" name="文本框 68"/>
              <p:cNvSpPr txBox="1"/>
              <p:nvPr/>
            </p:nvSpPr>
            <p:spPr>
              <a:xfrm>
                <a:off x="5673393" y="1493635"/>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A'</a:t>
                </a:r>
                <a:endParaRPr kumimoji="0" lang="zh-CN" altLang="en-US" sz="2400" b="1" i="1" kern="1200" cap="none" spc="0" normalizeH="0" baseline="0" noProof="0" dirty="0">
                  <a:latin typeface="+mj-lt"/>
                  <a:ea typeface="黑体" panose="02010609060101010101" pitchFamily="49" charset="-122"/>
                  <a:cs typeface="+mn-cs"/>
                </a:endParaRPr>
              </a:p>
            </p:txBody>
          </p:sp>
          <p:sp>
            <p:nvSpPr>
              <p:cNvPr id="70" name="文本框 69"/>
              <p:cNvSpPr txBox="1"/>
              <p:nvPr/>
            </p:nvSpPr>
            <p:spPr>
              <a:xfrm>
                <a:off x="567134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C'</a:t>
                </a:r>
                <a:endParaRPr kumimoji="0" lang="zh-CN" altLang="en-US" sz="2400" b="1" i="1" kern="1200" cap="none" spc="0" normalizeH="0" baseline="0" noProof="0" dirty="0">
                  <a:latin typeface="+mj-lt"/>
                  <a:ea typeface="黑体" panose="02010609060101010101" pitchFamily="49" charset="-122"/>
                  <a:cs typeface="+mn-cs"/>
                </a:endParaRPr>
              </a:p>
            </p:txBody>
          </p:sp>
          <p:sp>
            <p:nvSpPr>
              <p:cNvPr id="71" name="文本框 70"/>
              <p:cNvSpPr txBox="1"/>
              <p:nvPr/>
            </p:nvSpPr>
            <p:spPr>
              <a:xfrm>
                <a:off x="7940150" y="2837877"/>
                <a:ext cx="756930" cy="791994"/>
              </a:xfrm>
              <a:prstGeom prst="rect">
                <a:avLst/>
              </a:prstGeom>
              <a:noFill/>
            </p:spPr>
            <p:txBody>
              <a:bodyPr wrap="none">
                <a:spAutoFit/>
              </a:bodyPr>
              <a:lstStyle/>
              <a:p>
                <a:pPr marR="0" defTabSz="914400">
                  <a:lnSpc>
                    <a:spcPct val="120000"/>
                  </a:lnSpc>
                  <a:buClrTx/>
                  <a:buSzTx/>
                  <a:buFontTx/>
                  <a:buNone/>
                  <a:defRPr/>
                </a:pPr>
                <a:r>
                  <a:rPr kumimoji="0" lang="en-US" altLang="zh-CN" sz="2400" b="1" i="1" kern="1200" cap="none" spc="0" normalizeH="0" baseline="0" noProof="0" dirty="0">
                    <a:latin typeface="+mj-lt"/>
                    <a:ea typeface="黑体" panose="02010609060101010101" pitchFamily="49" charset="-122"/>
                    <a:cs typeface="+mn-cs"/>
                  </a:rPr>
                  <a:t>B'</a:t>
                </a:r>
                <a:endParaRPr kumimoji="0" lang="zh-CN" altLang="en-US" sz="2400" b="1" i="1" kern="1200" cap="none" spc="0" normalizeH="0" baseline="0" noProof="0" dirty="0">
                  <a:latin typeface="+mj-lt"/>
                  <a:ea typeface="黑体" panose="02010609060101010101" pitchFamily="49" charset="-122"/>
                  <a:cs typeface="+mn-cs"/>
                </a:endParaRPr>
              </a:p>
            </p:txBody>
          </p:sp>
        </p:grpSp>
        <p:cxnSp>
          <p:nvCxnSpPr>
            <p:cNvPr id="67" name="连接符: 肘形 66"/>
            <p:cNvCxnSpPr/>
            <p:nvPr/>
          </p:nvCxnSpPr>
          <p:spPr>
            <a:xfrm>
              <a:off x="7139669" y="4615879"/>
              <a:ext cx="128709" cy="127593"/>
            </a:xfrm>
            <a:prstGeom prst="bentConnector3">
              <a:avLst>
                <a:gd name="adj1" fmla="val 10550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323528" y="148398"/>
            <a:ext cx="4152099" cy="523220"/>
          </a:xfrm>
          <a:prstGeom prst="rect">
            <a:avLst/>
          </a:prstGeom>
          <a:noFill/>
        </p:spPr>
        <p:txBody>
          <a:bodyPr wrap="none" rtlCol="0">
            <a:spAutoFit/>
          </a:bodyPr>
          <a:lstStyle/>
          <a:p>
            <a:r>
              <a:rPr lang="zh-CN" altLang="en-US" sz="2800" b="1" dirty="0">
                <a:solidFill>
                  <a:srgbClr val="7030A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直角三角形全等的判定：</a:t>
            </a:r>
            <a:endParaRPr lang="zh-CN" altLang="en-US" sz="2800" b="1" dirty="0">
              <a:solidFill>
                <a:srgbClr val="7030A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down)">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10" presetClass="entr" presetSubtype="0" fill="hold"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0" presetClass="entr" presetSubtype="0"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黑体"/>
        <a:cs typeface=""/>
      </a:majorFont>
      <a:minorFont>
        <a:latin typeface="Times New Roman"/>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2479</Words>
  <Application>WPS 演示</Application>
  <PresentationFormat>全屏显示(16:9)</PresentationFormat>
  <Paragraphs>285</Paragraphs>
  <Slides>19</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Arial</vt:lpstr>
      <vt:lpstr>宋体</vt:lpstr>
      <vt:lpstr>Wingdings</vt:lpstr>
      <vt:lpstr>Times New Roman</vt:lpstr>
      <vt:lpstr>黑体</vt:lpstr>
      <vt:lpstr>华文中宋</vt:lpstr>
      <vt:lpstr>楷体</vt:lpstr>
      <vt:lpstr>微软雅黑</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唐唐唐小糖1</cp:lastModifiedBy>
  <cp:revision>4</cp:revision>
  <dcterms:created xsi:type="dcterms:W3CDTF">2018-12-07T09:49:00Z</dcterms:created>
  <dcterms:modified xsi:type="dcterms:W3CDTF">2026-01-09T00:18:21Z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852C89C7BB5043C18BEFBBE297E9ED03_12</vt:lpwstr>
  </property>
</Properties>
</file>