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25" r:id="rId9"/>
    <p:sldId id="339" r:id="rId10"/>
    <p:sldId id="342" r:id="rId11"/>
    <p:sldId id="352" r:id="rId12"/>
    <p:sldId id="340" r:id="rId13"/>
    <p:sldId id="353" r:id="rId14"/>
    <p:sldId id="354" r:id="rId15"/>
    <p:sldId id="341" r:id="rId16"/>
    <p:sldId id="330" r:id="rId17"/>
    <p:sldId id="308" r:id="rId18"/>
    <p:sldId id="327" r:id="rId19"/>
    <p:sldId id="309" r:id="rId20"/>
    <p:sldId id="355" r:id="rId21"/>
    <p:sldId id="326" r:id="rId22"/>
    <p:sldId id="307" r:id="rId23"/>
    <p:sldId id="303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33CC"/>
    <a:srgbClr val="0066FF"/>
    <a:srgbClr val="FEF2E8"/>
    <a:srgbClr val="E2F4FD"/>
    <a:srgbClr val="FFFFD9"/>
    <a:srgbClr val="FFFFCC"/>
    <a:srgbClr val="56B5DA"/>
    <a:srgbClr val="FFFFFF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43" d="100"/>
          <a:sy n="143" d="100"/>
        </p:scale>
        <p:origin x="126" y="234"/>
      </p:cViewPr>
      <p:guideLst>
        <p:guide orient="horz" pos="16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3675" y="1449070"/>
            <a:ext cx="456692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+mj-lt"/>
                <a:ea typeface="+mj-ea"/>
              </a:rPr>
              <a:t>2.</a:t>
            </a:r>
            <a:r>
              <a:rPr lang="zh-CN" altLang="en-US" sz="4000" b="1" dirty="0">
                <a:latin typeface="+mj-lt"/>
                <a:ea typeface="+mj-ea"/>
              </a:rPr>
              <a:t>一元一次不等式</a:t>
            </a:r>
            <a:endParaRPr lang="en-US" altLang="zh-CN" sz="4000" b="1" dirty="0">
              <a:latin typeface="+mj-lt"/>
              <a:ea typeface="+mj-ea"/>
            </a:endParaRPr>
          </a:p>
          <a:p>
            <a:pPr algn="ctr"/>
            <a:r>
              <a:rPr lang="zh-CN" altLang="en-US" sz="4000" b="1" dirty="0">
                <a:solidFill>
                  <a:schemeClr val="accent1"/>
                </a:solidFill>
              </a:rPr>
              <a:t>第</a:t>
            </a:r>
            <a:r>
              <a:rPr lang="en-US" altLang="zh-CN" sz="4000" b="1" dirty="0">
                <a:solidFill>
                  <a:schemeClr val="accent1"/>
                </a:solidFill>
              </a:rPr>
              <a:t>1</a:t>
            </a:r>
            <a:r>
              <a:rPr lang="zh-CN" altLang="en-US" sz="4000" b="1" dirty="0">
                <a:solidFill>
                  <a:schemeClr val="accent1"/>
                </a:solidFill>
              </a:rPr>
              <a:t>课时 一元一次不等式的解法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67494"/>
            <a:ext cx="741045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defTabSz="914400" rtl="0" eaLnBrk="0" fontAlgn="base" latinLnBrk="0" hangingPunct="0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你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能归纳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出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解一元一次不等式的基本步骤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吗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？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aphicFrame>
        <p:nvGraphicFramePr>
          <p:cNvPr id="24" name="表格 24"/>
          <p:cNvGraphicFramePr>
            <a:graphicFrameLocks noGrp="1"/>
          </p:cNvGraphicFramePr>
          <p:nvPr/>
        </p:nvGraphicFramePr>
        <p:xfrm>
          <a:off x="338386" y="989458"/>
          <a:ext cx="8424936" cy="3374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3024336"/>
                <a:gridCol w="3816424"/>
              </a:tblGrid>
              <a:tr h="511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步骤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依据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具体方法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1187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187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5528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187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187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632817" y="1535815"/>
            <a:ext cx="10358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去分母</a:t>
            </a:r>
            <a:endParaRPr lang="zh-CN" altLang="en-US" sz="2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2818" y="2044452"/>
            <a:ext cx="10358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去括号</a:t>
            </a:r>
            <a:endParaRPr lang="zh-CN" altLang="en-US" sz="2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6129" y="2702986"/>
            <a:ext cx="7521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移项</a:t>
            </a:r>
            <a:endParaRPr lang="zh-CN" altLang="en-US" sz="2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4531" y="3376247"/>
            <a:ext cx="16033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合并同类项</a:t>
            </a:r>
            <a:endParaRPr lang="zh-CN" altLang="en-US" sz="2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1064" y="3885685"/>
            <a:ext cx="14622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系数化为</a:t>
            </a:r>
            <a:r>
              <a:rPr lang="en-US" altLang="zh-CN" sz="2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2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83941" y="1547718"/>
            <a:ext cx="3062958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不等式的基本法则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76726" y="1547718"/>
            <a:ext cx="33276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同时乘分母的最小公倍数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23071" y="2044452"/>
            <a:ext cx="16757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Times New Roman" panose="02020603050405020304" pitchFamily="18" charset="0"/>
              </a:rPr>
              <a:t>去括号法则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27049" y="2062341"/>
            <a:ext cx="31538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利用法则把括号都去掉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13695" y="2707660"/>
            <a:ext cx="26207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不等式的基本法则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17926" y="2529820"/>
            <a:ext cx="3854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含未知数的项移到不等号的左边，常数项移到不等号的右边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52643" y="3370868"/>
            <a:ext cx="22474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Times New Roman" panose="02020603050405020304" pitchFamily="18" charset="0"/>
              </a:rPr>
              <a:t>合并同类项法则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69661" y="3400911"/>
            <a:ext cx="36167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不等号两边同时合并同类项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69702" y="3877211"/>
            <a:ext cx="30629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不等式的基本法则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64179" y="3910348"/>
            <a:ext cx="36167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两边同时除以未知数的系数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019829" y="4448072"/>
            <a:ext cx="47525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33CC"/>
                </a:solidFill>
                <a:latin typeface="+mj-ea"/>
                <a:ea typeface="+mj-ea"/>
              </a:rPr>
              <a:t>系数是负数时，不等号的方向要改变！</a:t>
            </a:r>
            <a:endParaRPr lang="zh-CN" altLang="en-US" sz="2200" b="1" dirty="0">
              <a:solidFill>
                <a:srgbClr val="FF33CC"/>
              </a:solidFill>
              <a:latin typeface="+mj-ea"/>
              <a:ea typeface="+mj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956376" y="3939902"/>
            <a:ext cx="648072" cy="401333"/>
          </a:xfrm>
          <a:prstGeom prst="ellipse">
            <a:avLst/>
          </a:prstGeom>
          <a:noFill/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543" y="701677"/>
            <a:ext cx="7781825" cy="46166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解下列不等式，并把它们的解集分别表示在数轴上：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187624" y="1163342"/>
            <a:ext cx="5760640" cy="790575"/>
            <a:chOff x="1115616" y="1399182"/>
            <a:chExt cx="5760640" cy="790575"/>
          </a:xfrm>
        </p:grpSpPr>
        <p:sp>
          <p:nvSpPr>
            <p:cNvPr id="6" name="文本框 5"/>
            <p:cNvSpPr txBox="1"/>
            <p:nvPr/>
          </p:nvSpPr>
          <p:spPr>
            <a:xfrm>
              <a:off x="1115616" y="1563638"/>
              <a:ext cx="3961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（</a:t>
              </a:r>
              <a:r>
                <a:rPr lang="en-US" altLang="zh-CN" sz="2400" b="1" dirty="0"/>
                <a:t>1</a:t>
              </a:r>
              <a:r>
                <a:rPr lang="zh-CN" altLang="en-US" sz="2400" b="1" dirty="0"/>
                <a:t>）</a:t>
              </a:r>
              <a:r>
                <a:rPr lang="en-US" altLang="zh-CN" sz="2400" b="1" dirty="0">
                  <a:ea typeface="+mj-ea"/>
                </a:rPr>
                <a:t>5</a:t>
              </a:r>
              <a:r>
                <a:rPr lang="en-US" altLang="zh-CN" sz="2400" b="1" i="1" dirty="0"/>
                <a:t>x</a:t>
              </a:r>
              <a:r>
                <a:rPr lang="en-US" altLang="zh-CN" sz="2400" b="1" dirty="0">
                  <a:latin typeface="+mj-ea"/>
                  <a:ea typeface="+mj-ea"/>
                </a:rPr>
                <a:t>-</a:t>
              </a:r>
              <a:r>
                <a:rPr lang="en-US" altLang="zh-CN" sz="2400" b="1" dirty="0"/>
                <a:t>5</a:t>
              </a:r>
              <a:r>
                <a:rPr lang="en-US" altLang="zh-CN" sz="2400" b="1" i="1" dirty="0"/>
                <a:t> </a:t>
              </a:r>
              <a:r>
                <a:rPr lang="zh-CN" altLang="en-US" sz="2400" b="1" dirty="0"/>
                <a:t>＜</a:t>
              </a:r>
              <a:r>
                <a:rPr lang="en-US" altLang="zh-CN" sz="2400" b="1" dirty="0"/>
                <a:t> 2(2+</a:t>
              </a:r>
              <a:r>
                <a:rPr lang="en-US" altLang="zh-CN" sz="2400" b="1" i="1" dirty="0"/>
                <a:t>x</a:t>
              </a:r>
              <a:r>
                <a:rPr lang="en-US" altLang="zh-CN" sz="2400" b="1" dirty="0"/>
                <a:t>)</a:t>
              </a:r>
              <a:r>
                <a:rPr lang="zh-CN" altLang="en-US" sz="2400" b="1" dirty="0"/>
                <a:t>；（</a:t>
              </a:r>
              <a:r>
                <a:rPr lang="en-US" altLang="zh-CN" sz="2400" b="1" dirty="0"/>
                <a:t>2</a:t>
              </a:r>
              <a:r>
                <a:rPr lang="zh-CN" altLang="en-US" sz="2400" b="1" dirty="0"/>
                <a:t>）</a:t>
              </a:r>
              <a:endParaRPr lang="zh-CN" altLang="en-US" sz="2400" b="1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922043" y="1399182"/>
            <a:ext cx="1954213" cy="790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5" name="Equation" r:id="rId1" imgW="24079200" imgH="9753600" progId="Equation.DSMT4">
                    <p:embed/>
                  </p:oleObj>
                </mc:Choice>
                <mc:Fallback>
                  <p:oleObj name="Equation" r:id="rId1" imgW="24079200" imgH="97536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922043" y="1399182"/>
                          <a:ext cx="1954213" cy="790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/>
          <p:cNvSpPr txBox="1"/>
          <p:nvPr/>
        </p:nvSpPr>
        <p:spPr>
          <a:xfrm>
            <a:off x="1141302" y="1896093"/>
            <a:ext cx="7046786" cy="1822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去括号，得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 4+2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移项、合并同类项，得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&lt; 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两边都除以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 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这个不等式的解集在数轴上的表示如图所示：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595242" y="3939902"/>
            <a:ext cx="3024336" cy="782220"/>
            <a:chOff x="2871510" y="3644626"/>
            <a:chExt cx="3024336" cy="782220"/>
          </a:xfrm>
        </p:grpSpPr>
        <p:grpSp>
          <p:nvGrpSpPr>
            <p:cNvPr id="35" name="组合 34"/>
            <p:cNvGrpSpPr/>
            <p:nvPr/>
          </p:nvGrpSpPr>
          <p:grpSpPr>
            <a:xfrm>
              <a:off x="2871510" y="3918736"/>
              <a:ext cx="3024336" cy="508110"/>
              <a:chOff x="2239324" y="2842143"/>
              <a:chExt cx="3024336" cy="508110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2239324" y="2842143"/>
                <a:ext cx="3024336" cy="108000"/>
                <a:chOff x="2299445" y="3111822"/>
                <a:chExt cx="3024336" cy="108000"/>
              </a:xfrm>
            </p:grpSpPr>
            <p:cxnSp>
              <p:nvCxnSpPr>
                <p:cNvPr id="48" name="直接箭头连接符 47"/>
                <p:cNvCxnSpPr/>
                <p:nvPr/>
              </p:nvCxnSpPr>
              <p:spPr>
                <a:xfrm>
                  <a:off x="2299445" y="3219822"/>
                  <a:ext cx="3024336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277180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320384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363589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406794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449999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493204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文本框 40"/>
              <p:cNvSpPr txBox="1"/>
              <p:nvPr/>
            </p:nvSpPr>
            <p:spPr>
              <a:xfrm>
                <a:off x="2544201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j-lt"/>
                  </a:rPr>
                  <a:t>0</a:t>
                </a:r>
                <a:endParaRPr lang="zh-CN" altLang="en-US" sz="2000" b="1" dirty="0">
                  <a:latin typeface="+mj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997038" y="2943477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1</a:t>
                </a:r>
                <a:endParaRPr lang="zh-CN" altLang="en-US" sz="2000" b="1" dirty="0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3414093" y="2950143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2</a:t>
                </a:r>
                <a:endParaRPr lang="zh-CN" altLang="en-US" sz="2000" b="1" dirty="0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845164" y="2950143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3</a:t>
                </a:r>
                <a:endParaRPr lang="zh-CN" altLang="en-US" sz="2000" b="1" dirty="0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276235" y="2950143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4</a:t>
                </a:r>
                <a:endParaRPr lang="zh-CN" altLang="en-US" sz="2000" b="1" dirty="0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713656" y="2950143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5</a:t>
                </a:r>
                <a:endParaRPr lang="zh-CN" altLang="en-US" sz="2000" b="1" dirty="0"/>
              </a:p>
            </p:txBody>
          </p:sp>
        </p:grpSp>
        <p:cxnSp>
          <p:nvCxnSpPr>
            <p:cNvPr id="36" name="肘形连接符 33"/>
            <p:cNvCxnSpPr/>
            <p:nvPr/>
          </p:nvCxnSpPr>
          <p:spPr>
            <a:xfrm rot="10800000">
              <a:off x="3197313" y="3644626"/>
              <a:ext cx="1444472" cy="322324"/>
            </a:xfrm>
            <a:prstGeom prst="bentConnector3">
              <a:avLst>
                <a:gd name="adj1" fmla="val -775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4589300" y="3918736"/>
              <a:ext cx="126000" cy="126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616" y="195486"/>
            <a:ext cx="2746301" cy="790575"/>
            <a:chOff x="1115616" y="1399182"/>
            <a:chExt cx="2746301" cy="790575"/>
          </a:xfrm>
        </p:grpSpPr>
        <p:sp>
          <p:nvSpPr>
            <p:cNvPr id="3" name="文本框 2"/>
            <p:cNvSpPr txBox="1"/>
            <p:nvPr/>
          </p:nvSpPr>
          <p:spPr>
            <a:xfrm>
              <a:off x="1115616" y="1563638"/>
              <a:ext cx="9573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（</a:t>
              </a:r>
              <a:r>
                <a:rPr lang="en-US" altLang="zh-CN" sz="2400" b="1" dirty="0"/>
                <a:t>2</a:t>
              </a:r>
              <a:r>
                <a:rPr lang="zh-CN" altLang="en-US" sz="2400" b="1" dirty="0"/>
                <a:t>）</a:t>
              </a:r>
              <a:endParaRPr lang="zh-CN" altLang="en-US" sz="2400" b="1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907704" y="1399182"/>
            <a:ext cx="1954213" cy="790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5" name="Equation" r:id="rId1" imgW="24079200" imgH="9753600" progId="Equation.DSMT4">
                    <p:embed/>
                  </p:oleObj>
                </mc:Choice>
                <mc:Fallback>
                  <p:oleObj name="Equation" r:id="rId1" imgW="24079200" imgH="97536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07704" y="1399182"/>
                          <a:ext cx="1954213" cy="790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矩形 4"/>
          <p:cNvSpPr/>
          <p:nvPr/>
        </p:nvSpPr>
        <p:spPr>
          <a:xfrm>
            <a:off x="1115616" y="1059582"/>
            <a:ext cx="6550513" cy="23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(2) 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去分母，得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3(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2) 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≤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5</a:t>
            </a:r>
            <a:r>
              <a:rPr lang="en-US" altLang="zh-CN" sz="2400" b="1" i="1" kern="10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去括号，得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6 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≤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5</a:t>
            </a:r>
            <a:r>
              <a:rPr lang="en-US" altLang="zh-CN" sz="2400" b="1" i="1" kern="10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</a:pP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移项</a:t>
            </a:r>
            <a:r>
              <a:rPr lang="zh-CN" altLang="en-US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合并同类项，得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en-US" altLang="zh-CN" sz="2400" b="1" i="1" kern="10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≤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4</a:t>
            </a:r>
            <a:r>
              <a:rPr lang="zh-CN" altLang="en-US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zh-CN" sz="2400" b="1" kern="100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</a:pP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两边都除以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lang="en-US" altLang="zh-CN" sz="2400" b="1" i="1" kern="10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≥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400" b="1" kern="100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这个不等式的解集在数轴上的表示如图所示：</a:t>
            </a:r>
            <a:endParaRPr lang="zh-CN" altLang="zh-CN" sz="2400" b="1" kern="1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99792" y="3796030"/>
            <a:ext cx="2695650" cy="814618"/>
            <a:chOff x="1975713" y="3617858"/>
            <a:chExt cx="2695650" cy="814618"/>
          </a:xfrm>
        </p:grpSpPr>
        <p:grpSp>
          <p:nvGrpSpPr>
            <p:cNvPr id="7" name="组合 6"/>
            <p:cNvGrpSpPr/>
            <p:nvPr/>
          </p:nvGrpSpPr>
          <p:grpSpPr>
            <a:xfrm>
              <a:off x="1975713" y="3918736"/>
              <a:ext cx="2695650" cy="513740"/>
              <a:chOff x="1343527" y="2842143"/>
              <a:chExt cx="2695650" cy="51374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43527" y="2842143"/>
                <a:ext cx="2695650" cy="108000"/>
                <a:chOff x="1403648" y="3111822"/>
                <a:chExt cx="2695650" cy="108000"/>
              </a:xfrm>
            </p:grpSpPr>
            <p:cxnSp>
              <p:nvCxnSpPr>
                <p:cNvPr id="20" name="直接箭头连接符 19"/>
                <p:cNvCxnSpPr/>
                <p:nvPr/>
              </p:nvCxnSpPr>
              <p:spPr>
                <a:xfrm>
                  <a:off x="1403648" y="3219822"/>
                  <a:ext cx="2695650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190770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233975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277180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320384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363589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" name="文本框 10"/>
              <p:cNvSpPr txBox="1"/>
              <p:nvPr/>
            </p:nvSpPr>
            <p:spPr>
              <a:xfrm>
                <a:off x="1590177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4</a:t>
                </a:r>
                <a:endParaRPr lang="zh-CN" altLang="en-US" sz="2000" b="1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010203" y="295577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3</a:t>
                </a:r>
                <a:endParaRPr lang="zh-CN" altLang="en-US" sz="2000" b="1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458476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2</a:t>
                </a:r>
                <a:endParaRPr lang="zh-CN" altLang="en-US" sz="2000" b="1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859066" y="2943477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1</a:t>
                </a:r>
                <a:endParaRPr lang="zh-CN" altLang="en-US" sz="2000" b="1" dirty="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3414093" y="2950143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0</a:t>
                </a:r>
                <a:endParaRPr lang="zh-CN" altLang="en-US" sz="2000" b="1" dirty="0"/>
              </a:p>
            </p:txBody>
          </p:sp>
        </p:grpSp>
        <p:cxnSp>
          <p:nvCxnSpPr>
            <p:cNvPr id="8" name="肘形连接符 33"/>
            <p:cNvCxnSpPr/>
            <p:nvPr/>
          </p:nvCxnSpPr>
          <p:spPr>
            <a:xfrm flipV="1">
              <a:off x="3372941" y="3617858"/>
              <a:ext cx="1123315" cy="379730"/>
            </a:xfrm>
            <a:prstGeom prst="bentConnector3">
              <a:avLst>
                <a:gd name="adj1" fmla="val -847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282037" y="3939562"/>
              <a:ext cx="126000" cy="126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3"/>
          <p:cNvGraphicFramePr>
            <a:graphicFrameLocks noGrp="1"/>
          </p:cNvGraphicFramePr>
          <p:nvPr/>
        </p:nvGraphicFramePr>
        <p:xfrm>
          <a:off x="539552" y="915566"/>
          <a:ext cx="8208912" cy="3762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867"/>
                <a:gridCol w="1132309"/>
                <a:gridCol w="3160425"/>
                <a:gridCol w="3464311"/>
              </a:tblGrid>
              <a:tr h="463594">
                <a:tc gridSpan="2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ea"/>
                          <a:ea typeface="+mj-ea"/>
                        </a:rPr>
                        <a:t>一元一次不等式</a:t>
                      </a:r>
                      <a:endParaRPr lang="zh-CN" altLang="en-US" sz="2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ea"/>
                          <a:ea typeface="+mj-ea"/>
                        </a:rPr>
                        <a:t>一元一次方程</a:t>
                      </a:r>
                      <a:endParaRPr lang="zh-CN" altLang="en-US" sz="2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896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相同点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解法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zh-CN" altLang="en-US" sz="2400" b="1" dirty="0"/>
                        <a:t>步骤</a:t>
                      </a:r>
                      <a:endParaRPr lang="zh-CN" altLang="en-US" sz="24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solidFill>
                            <a:srgbClr val="0000FF"/>
                          </a:solidFill>
                        </a:rPr>
                        <a:t>①去分母；②去括号；③移项；④合并同类项；⑤系数化为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CN" altLang="en-US" sz="2400" b="1" dirty="0"/>
                    </a:p>
                  </a:txBody>
                  <a:tcPr anchor="ctr"/>
                </a:tc>
                <a:tc hMerge="1">
                  <a:tcPr/>
                </a:tc>
              </a:tr>
              <a:tr h="463594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不同点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依据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不等式的基本性质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等式的基本性质</a:t>
                      </a:r>
                      <a:endParaRPr lang="zh-CN" altLang="en-US" sz="2400" b="1" dirty="0"/>
                    </a:p>
                  </a:txBody>
                  <a:tcPr anchor="ctr"/>
                </a:tc>
              </a:tr>
              <a:tr h="82020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解的</a:t>
                      </a:r>
                      <a:endParaRPr lang="zh-CN" altLang="en-US" sz="2400" b="1" dirty="0"/>
                    </a:p>
                    <a:p>
                      <a:pPr algn="ctr"/>
                      <a:r>
                        <a:rPr lang="zh-CN" altLang="en-US" sz="2400" b="1" dirty="0"/>
                        <a:t>个数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有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无数个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解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只有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一个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解</a:t>
                      </a:r>
                      <a:endParaRPr lang="zh-CN" altLang="en-US" sz="2400" b="1" dirty="0"/>
                    </a:p>
                  </a:txBody>
                  <a:tcPr anchor="ctr"/>
                </a:tc>
              </a:tr>
              <a:tr h="82020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解</a:t>
                      </a:r>
                      <a:r>
                        <a:rPr lang="en-US" altLang="zh-CN" sz="2400" b="1" dirty="0"/>
                        <a:t>(</a:t>
                      </a:r>
                      <a:r>
                        <a:rPr lang="zh-CN" altLang="en-US" sz="2400" b="1" dirty="0"/>
                        <a:t>集</a:t>
                      </a:r>
                      <a:r>
                        <a:rPr lang="en-US" altLang="zh-CN" sz="2400" b="1" dirty="0"/>
                        <a:t>)</a:t>
                      </a:r>
                      <a:r>
                        <a:rPr lang="zh-CN" altLang="en-US" sz="2400" b="1" dirty="0"/>
                        <a:t>的形式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或 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endParaRPr lang="zh-CN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59632" y="267494"/>
            <a:ext cx="6336704" cy="523220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8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解一元一次不等式与解一元一次方程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9767" y="843558"/>
            <a:ext cx="1808340" cy="461664"/>
            <a:chOff x="4388275" y="216246"/>
            <a:chExt cx="2194212" cy="718154"/>
          </a:xfrm>
        </p:grpSpPr>
        <p:grpSp>
          <p:nvGrpSpPr>
            <p:cNvPr id="12" name="组合 11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14" name="矩形: 单圆角 13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矩形: 单圆角 14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6" name="矩形: 单圆角 15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4388275" y="216246"/>
              <a:ext cx="1930705" cy="716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187624" y="1851670"/>
            <a:ext cx="6768752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        你认为解一元一次不等式有哪些需要注意的事项？与同伴进行交流。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812800" y="1347614"/>
            <a:ext cx="7518400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3+2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&gt;1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是关于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的一元一次不等式，则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的值是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43808" y="204853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64368" y="987574"/>
            <a:ext cx="7815263" cy="26001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若关于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的一元一次方程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－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的解为负数，则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的取值范围是（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 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&lt;2                   B.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&lt;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                 D.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≤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1920" y="1764453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P64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76" y="483518"/>
            <a:ext cx="7632848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解下列不等式，并把它们的解集分别表示在数轴上：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3608" y="1062539"/>
            <a:ext cx="6554788" cy="11302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&lt; 200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           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                ；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4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≥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                     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88024" y="987574"/>
          <a:ext cx="131603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Equation" r:id="rId1" imgW="19812000" imgH="10058400" progId="Equation.DSMT4">
                  <p:embed/>
                </p:oleObj>
              </mc:Choice>
              <mc:Fallback>
                <p:oleObj name="Equation" r:id="rId1" imgW="19812000" imgH="10058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88024" y="987574"/>
                        <a:ext cx="1316038" cy="669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788024" y="1670525"/>
          <a:ext cx="165258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26212800" imgH="10058400" progId="Equation.DSMT4">
                  <p:embed/>
                </p:oleObj>
              </mc:Choice>
              <mc:Fallback>
                <p:oleObj name="Equation" r:id="rId3" imgW="26212800" imgH="100584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8024" y="1670525"/>
                        <a:ext cx="1652587" cy="635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8" name="组合 117"/>
          <p:cNvGrpSpPr/>
          <p:nvPr/>
        </p:nvGrpSpPr>
        <p:grpSpPr>
          <a:xfrm>
            <a:off x="891958" y="2587261"/>
            <a:ext cx="6636365" cy="776303"/>
            <a:chOff x="891958" y="2587261"/>
            <a:chExt cx="6636365" cy="776303"/>
          </a:xfrm>
        </p:grpSpPr>
        <p:sp>
          <p:nvSpPr>
            <p:cNvPr id="8" name="文本框 7"/>
            <p:cNvSpPr txBox="1"/>
            <p:nvPr/>
          </p:nvSpPr>
          <p:spPr>
            <a:xfrm>
              <a:off x="891958" y="2587261"/>
              <a:ext cx="2771775" cy="576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+mj-lt"/>
                </a:rPr>
                <a:t>解：（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</a:rPr>
                <a:t>）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&lt; 40</a:t>
              </a:r>
              <a:endParaRPr lang="en-US" altLang="zh-CN" sz="2400" b="1" dirty="0">
                <a:solidFill>
                  <a:srgbClr val="FF0000"/>
                </a:solidFill>
                <a:latin typeface="+mj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851920" y="2603223"/>
              <a:ext cx="3676403" cy="760341"/>
              <a:chOff x="2327988" y="3666505"/>
              <a:chExt cx="3676403" cy="76034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2327988" y="3918736"/>
                <a:ext cx="3676403" cy="508110"/>
                <a:chOff x="1695802" y="2842143"/>
                <a:chExt cx="3676403" cy="50811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695802" y="2842143"/>
                  <a:ext cx="3676403" cy="108000"/>
                  <a:chOff x="1755923" y="3111822"/>
                  <a:chExt cx="3676403" cy="108000"/>
                </a:xfrm>
              </p:grpSpPr>
              <p:cxnSp>
                <p:nvCxnSpPr>
                  <p:cNvPr id="59" name="直接箭头连接符 58"/>
                  <p:cNvCxnSpPr/>
                  <p:nvPr/>
                </p:nvCxnSpPr>
                <p:spPr>
                  <a:xfrm>
                    <a:off x="1755923" y="3219822"/>
                    <a:ext cx="3676403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277180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0384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635896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406794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449999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/>
                  <p:cNvCxnSpPr/>
                  <p:nvPr/>
                </p:nvCxnSpPr>
                <p:spPr>
                  <a:xfrm>
                    <a:off x="493204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31910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文本框 52"/>
                <p:cNvSpPr txBox="1"/>
                <p:nvPr/>
              </p:nvSpPr>
              <p:spPr>
                <a:xfrm>
                  <a:off x="2493401" y="2950143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j-lt"/>
                    </a:rPr>
                    <a:t>10</a:t>
                  </a:r>
                  <a:endParaRPr lang="zh-CN" altLang="en-US" sz="2000" b="1" dirty="0">
                    <a:latin typeface="+mj-lt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2946238" y="2943477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20</a:t>
                  </a:r>
                  <a:endParaRPr lang="zh-CN" altLang="en-US" sz="2000" b="1" dirty="0"/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3395043" y="2950143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30</a:t>
                  </a:r>
                  <a:endParaRPr lang="zh-CN" altLang="en-US" sz="2000" b="1" dirty="0"/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3819764" y="2950143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40</a:t>
                  </a:r>
                  <a:endParaRPr lang="zh-CN" altLang="en-US" sz="2000" b="1" dirty="0"/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4250835" y="2950143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50</a:t>
                  </a:r>
                  <a:endParaRPr lang="zh-CN" altLang="en-US" sz="2000" b="1" dirty="0"/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4662856" y="2950143"/>
                  <a:ext cx="44114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60</a:t>
                  </a:r>
                  <a:endParaRPr lang="zh-CN" altLang="en-US" sz="2000" b="1" dirty="0"/>
                </a:p>
              </p:txBody>
            </p:sp>
            <p:sp>
              <p:nvSpPr>
                <p:cNvPr id="68" name="文本框 67"/>
                <p:cNvSpPr txBox="1"/>
                <p:nvPr/>
              </p:nvSpPr>
              <p:spPr>
                <a:xfrm>
                  <a:off x="2091503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j-lt"/>
                    </a:rPr>
                    <a:t>0</a:t>
                  </a:r>
                  <a:endParaRPr lang="zh-CN" altLang="en-US" sz="2000" b="1" dirty="0">
                    <a:latin typeface="+mj-lt"/>
                  </a:endParaRPr>
                </a:p>
              </p:txBody>
            </p:sp>
          </p:grpSp>
          <p:cxnSp>
            <p:nvCxnSpPr>
              <p:cNvPr id="50" name="肘形连接符 33"/>
              <p:cNvCxnSpPr/>
              <p:nvPr/>
            </p:nvCxnSpPr>
            <p:spPr>
              <a:xfrm rot="10800000">
                <a:off x="2451171" y="3666505"/>
                <a:ext cx="2188839" cy="327019"/>
              </a:xfrm>
              <a:prstGeom prst="bentConnector3">
                <a:avLst>
                  <a:gd name="adj1" fmla="val 102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4584336" y="3916813"/>
                <a:ext cx="126000" cy="126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1513656" y="3649745"/>
            <a:ext cx="6767291" cy="794213"/>
            <a:chOff x="1513656" y="3649745"/>
            <a:chExt cx="6767291" cy="794213"/>
          </a:xfrm>
        </p:grpSpPr>
        <p:sp>
          <p:nvSpPr>
            <p:cNvPr id="70" name="文本框 69"/>
            <p:cNvSpPr txBox="1"/>
            <p:nvPr/>
          </p:nvSpPr>
          <p:spPr>
            <a:xfrm>
              <a:off x="1513656" y="3696094"/>
              <a:ext cx="2114506" cy="576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&gt;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ea"/>
                </a:rPr>
                <a:t>-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4041777" y="3649745"/>
              <a:ext cx="4239170" cy="794213"/>
              <a:chOff x="1975713" y="3638263"/>
              <a:chExt cx="4239170" cy="794213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1975713" y="3918736"/>
                <a:ext cx="4239170" cy="513740"/>
                <a:chOff x="1343527" y="2842143"/>
                <a:chExt cx="4239170" cy="513740"/>
              </a:xfrm>
            </p:grpSpPr>
            <p:grpSp>
              <p:nvGrpSpPr>
                <p:cNvPr id="96" name="组合 95"/>
                <p:cNvGrpSpPr/>
                <p:nvPr/>
              </p:nvGrpSpPr>
              <p:grpSpPr>
                <a:xfrm>
                  <a:off x="1343527" y="2842143"/>
                  <a:ext cx="4239170" cy="108000"/>
                  <a:chOff x="1403648" y="3111822"/>
                  <a:chExt cx="4239170" cy="108000"/>
                </a:xfrm>
              </p:grpSpPr>
              <p:cxnSp>
                <p:nvCxnSpPr>
                  <p:cNvPr id="106" name="直接箭头连接符 105"/>
                  <p:cNvCxnSpPr/>
                  <p:nvPr/>
                </p:nvCxnSpPr>
                <p:spPr>
                  <a:xfrm>
                    <a:off x="1403648" y="3219822"/>
                    <a:ext cx="4239170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190770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33975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77180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320384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3635896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4067944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4499992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4932040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5364088" y="3111822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7" name="文本框 96"/>
                <p:cNvSpPr txBox="1"/>
                <p:nvPr/>
              </p:nvSpPr>
              <p:spPr>
                <a:xfrm>
                  <a:off x="1590177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8</a:t>
                  </a:r>
                  <a:endParaRPr lang="zh-CN" altLang="en-US" sz="2000" b="1" dirty="0"/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2010203" y="295577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7</a:t>
                  </a:r>
                  <a:endParaRPr lang="zh-CN" altLang="en-US" sz="2000" b="1" dirty="0"/>
                </a:p>
              </p:txBody>
            </p:sp>
            <p:sp>
              <p:nvSpPr>
                <p:cNvPr id="99" name="文本框 98"/>
                <p:cNvSpPr txBox="1"/>
                <p:nvPr/>
              </p:nvSpPr>
              <p:spPr>
                <a:xfrm>
                  <a:off x="2458476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6</a:t>
                  </a:r>
                  <a:endParaRPr lang="zh-CN" altLang="en-US" sz="2000" b="1" dirty="0"/>
                </a:p>
              </p:txBody>
            </p:sp>
            <p:sp>
              <p:nvSpPr>
                <p:cNvPr id="100" name="文本框 99"/>
                <p:cNvSpPr txBox="1"/>
                <p:nvPr/>
              </p:nvSpPr>
              <p:spPr>
                <a:xfrm>
                  <a:off x="2866568" y="2950142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5</a:t>
                  </a:r>
                  <a:endParaRPr lang="zh-CN" altLang="en-US" sz="2000" b="1" dirty="0"/>
                </a:p>
              </p:txBody>
            </p:sp>
            <p:sp>
              <p:nvSpPr>
                <p:cNvPr id="101" name="文本框 100"/>
                <p:cNvSpPr txBox="1"/>
                <p:nvPr/>
              </p:nvSpPr>
              <p:spPr>
                <a:xfrm>
                  <a:off x="3364710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4</a:t>
                  </a:r>
                  <a:endParaRPr lang="zh-CN" altLang="en-US" sz="2000" b="1" dirty="0"/>
                </a:p>
              </p:txBody>
            </p:sp>
            <p:sp>
              <p:nvSpPr>
                <p:cNvPr id="102" name="文本框 101"/>
                <p:cNvSpPr txBox="1"/>
                <p:nvPr/>
              </p:nvSpPr>
              <p:spPr>
                <a:xfrm>
                  <a:off x="3795781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3</a:t>
                  </a:r>
                  <a:endParaRPr lang="zh-CN" altLang="en-US" sz="2000" b="1" dirty="0"/>
                </a:p>
              </p:txBody>
            </p:sp>
            <p:sp>
              <p:nvSpPr>
                <p:cNvPr id="103" name="文本框 102"/>
                <p:cNvSpPr txBox="1"/>
                <p:nvPr/>
              </p:nvSpPr>
              <p:spPr>
                <a:xfrm>
                  <a:off x="4226852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2</a:t>
                  </a:r>
                  <a:endParaRPr lang="zh-CN" altLang="en-US" sz="2000" b="1" dirty="0"/>
                </a:p>
              </p:txBody>
            </p:sp>
            <p:sp>
              <p:nvSpPr>
                <p:cNvPr id="104" name="文本框 103"/>
                <p:cNvSpPr txBox="1"/>
                <p:nvPr/>
              </p:nvSpPr>
              <p:spPr>
                <a:xfrm>
                  <a:off x="4664273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1</a:t>
                  </a:r>
                  <a:endParaRPr lang="zh-CN" altLang="en-US" sz="2000" b="1" dirty="0"/>
                </a:p>
              </p:txBody>
            </p:sp>
            <p:sp>
              <p:nvSpPr>
                <p:cNvPr id="105" name="文本框 104"/>
                <p:cNvSpPr txBox="1"/>
                <p:nvPr/>
              </p:nvSpPr>
              <p:spPr>
                <a:xfrm>
                  <a:off x="5138377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0</a:t>
                  </a:r>
                  <a:endParaRPr lang="zh-CN" altLang="en-US" sz="2000" b="1" dirty="0"/>
                </a:p>
              </p:txBody>
            </p:sp>
          </p:grpSp>
          <p:cxnSp>
            <p:nvCxnSpPr>
              <p:cNvPr id="94" name="肘形连接符 33"/>
              <p:cNvCxnSpPr/>
              <p:nvPr/>
            </p:nvCxnSpPr>
            <p:spPr>
              <a:xfrm flipV="1">
                <a:off x="2906741" y="3638263"/>
                <a:ext cx="3226357" cy="335180"/>
              </a:xfrm>
              <a:prstGeom prst="bentConnector3">
                <a:avLst>
                  <a:gd name="adj1" fmla="val 9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椭圆 94"/>
              <p:cNvSpPr/>
              <p:nvPr/>
            </p:nvSpPr>
            <p:spPr>
              <a:xfrm>
                <a:off x="2845051" y="3932872"/>
                <a:ext cx="126000" cy="126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P64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76" y="483518"/>
            <a:ext cx="7632848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解下列不等式，并把它们的解集分别表示在数轴上：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3608" y="1062539"/>
            <a:ext cx="6554788" cy="11302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&lt; 200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           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                ；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4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≥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2(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                     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88024" y="987574"/>
          <a:ext cx="131603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Equation" r:id="rId1" imgW="19812000" imgH="10058400" progId="Equation.DSMT4">
                  <p:embed/>
                </p:oleObj>
              </mc:Choice>
              <mc:Fallback>
                <p:oleObj name="Equation" r:id="rId1" imgW="19812000" imgH="100584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88024" y="987574"/>
                        <a:ext cx="1316038" cy="669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788024" y="1670525"/>
          <a:ext cx="165258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26212800" imgH="10058400" progId="Equation.DSMT4">
                  <p:embed/>
                </p:oleObj>
              </mc:Choice>
              <mc:Fallback>
                <p:oleObj name="Equation" r:id="rId3" imgW="26212800" imgH="100584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8024" y="1670525"/>
                        <a:ext cx="1652587" cy="635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115616" y="2508663"/>
            <a:ext cx="7140419" cy="800218"/>
            <a:chOff x="1115616" y="2508663"/>
            <a:chExt cx="7140419" cy="800218"/>
          </a:xfrm>
        </p:grpSpPr>
        <p:sp>
          <p:nvSpPr>
            <p:cNvPr id="8" name="文本框 7"/>
            <p:cNvSpPr txBox="1"/>
            <p:nvPr/>
          </p:nvSpPr>
          <p:spPr>
            <a:xfrm>
              <a:off x="1115616" y="2588469"/>
              <a:ext cx="1951850" cy="576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+mj-lt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</a:rPr>
                <a:t>）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</a:rPr>
                <a:t>≤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ea"/>
                </a:rPr>
                <a:t>-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+mj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3275856" y="2800771"/>
              <a:ext cx="4980179" cy="508110"/>
              <a:chOff x="1489616" y="2842143"/>
              <a:chExt cx="4980179" cy="508110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1489616" y="2842143"/>
                <a:ext cx="4980179" cy="108000"/>
                <a:chOff x="1549737" y="3111822"/>
                <a:chExt cx="4980179" cy="108000"/>
              </a:xfrm>
            </p:grpSpPr>
            <p:cxnSp>
              <p:nvCxnSpPr>
                <p:cNvPr id="83" name="直接箭头连接符 82"/>
                <p:cNvCxnSpPr/>
                <p:nvPr/>
              </p:nvCxnSpPr>
              <p:spPr>
                <a:xfrm>
                  <a:off x="1549737" y="3219822"/>
                  <a:ext cx="4980179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>
                  <a:off x="190770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233975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>
                  <a:off x="277180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/>
                <p:cNvCxnSpPr/>
                <p:nvPr/>
              </p:nvCxnSpPr>
              <p:spPr>
                <a:xfrm>
                  <a:off x="320384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363589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>
                  <a:off x="406794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449999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493204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536408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579613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>
                  <a:off x="622818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1" name="文本框 70"/>
              <p:cNvSpPr txBox="1"/>
              <p:nvPr/>
            </p:nvSpPr>
            <p:spPr>
              <a:xfrm>
                <a:off x="1590177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9</a:t>
                </a:r>
                <a:endParaRPr lang="zh-CN" altLang="en-US" sz="2000" b="1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2046630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8</a:t>
                </a:r>
                <a:endParaRPr lang="zh-CN" altLang="en-US" sz="2000" b="1" dirty="0"/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2497728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7</a:t>
                </a:r>
                <a:endParaRPr lang="zh-CN" altLang="en-US" sz="2000" b="1" dirty="0"/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2919074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6</a:t>
                </a:r>
                <a:endParaRPr lang="zh-CN" altLang="en-US" sz="2000" b="1" dirty="0"/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3342774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5</a:t>
                </a:r>
                <a:endParaRPr lang="zh-CN" altLang="en-US" sz="2000" b="1" dirty="0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3774822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4</a:t>
                </a:r>
                <a:endParaRPr lang="zh-CN" altLang="en-US" sz="2000" b="1" dirty="0"/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4225920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3</a:t>
                </a:r>
                <a:endParaRPr lang="zh-CN" altLang="en-US" sz="2000" b="1" dirty="0"/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4657968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2</a:t>
                </a:r>
                <a:endParaRPr lang="zh-CN" altLang="en-US" sz="2000" b="1" dirty="0"/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5090016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1</a:t>
                </a:r>
                <a:endParaRPr lang="zh-CN" altLang="en-US" sz="2000" b="1" dirty="0"/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5587542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0</a:t>
                </a:r>
                <a:endParaRPr lang="zh-CN" altLang="en-US" sz="2000" b="1" dirty="0"/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6019590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1</a:t>
                </a:r>
                <a:endParaRPr lang="zh-CN" altLang="en-US" sz="2000" b="1" dirty="0"/>
              </a:p>
            </p:txBody>
          </p:sp>
        </p:grpSp>
        <p:cxnSp>
          <p:nvCxnSpPr>
            <p:cNvPr id="121" name="肘形连接符 33"/>
            <p:cNvCxnSpPr/>
            <p:nvPr/>
          </p:nvCxnSpPr>
          <p:spPr>
            <a:xfrm rot="10800000">
              <a:off x="3050624" y="2508663"/>
              <a:ext cx="1004667" cy="371199"/>
            </a:xfrm>
            <a:prstGeom prst="bentConnector3">
              <a:avLst>
                <a:gd name="adj1" fmla="val -564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椭圆 121"/>
            <p:cNvSpPr/>
            <p:nvPr/>
          </p:nvSpPr>
          <p:spPr>
            <a:xfrm>
              <a:off x="4002118" y="2833290"/>
              <a:ext cx="126000" cy="126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27270" y="3675752"/>
            <a:ext cx="5460954" cy="945515"/>
            <a:chOff x="1127270" y="3675752"/>
            <a:chExt cx="5460954" cy="945515"/>
          </a:xfrm>
        </p:grpSpPr>
        <p:sp>
          <p:nvSpPr>
            <p:cNvPr id="70" name="文本框 69"/>
            <p:cNvSpPr txBox="1"/>
            <p:nvPr/>
          </p:nvSpPr>
          <p:spPr>
            <a:xfrm>
              <a:off x="1127270" y="3696094"/>
              <a:ext cx="2114506" cy="576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&gt;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483768" y="3802050"/>
            <a:ext cx="219748" cy="5578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Equation" r:id="rId5" imgW="3962400" imgH="10058400" progId="Equation.DSMT4">
                    <p:embed/>
                  </p:oleObj>
                </mc:Choice>
                <mc:Fallback>
                  <p:oleObj name="Equation" r:id="rId5" imgW="3962400" imgH="100584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83768" y="3802050"/>
                          <a:ext cx="219748" cy="55782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" name="组合 16"/>
            <p:cNvGrpSpPr/>
            <p:nvPr/>
          </p:nvGrpSpPr>
          <p:grpSpPr>
            <a:xfrm>
              <a:off x="3424502" y="3675752"/>
              <a:ext cx="3163722" cy="945515"/>
              <a:chOff x="3424502" y="3675752"/>
              <a:chExt cx="3163722" cy="945515"/>
            </a:xfrm>
          </p:grpSpPr>
          <p:grpSp>
            <p:nvGrpSpPr>
              <p:cNvPr id="123" name="组合 122"/>
              <p:cNvGrpSpPr/>
              <p:nvPr/>
            </p:nvGrpSpPr>
            <p:grpSpPr>
              <a:xfrm>
                <a:off x="3424502" y="3675752"/>
                <a:ext cx="3163722" cy="829308"/>
                <a:chOff x="2327988" y="3597538"/>
                <a:chExt cx="3163722" cy="829308"/>
              </a:xfrm>
            </p:grpSpPr>
            <p:grpSp>
              <p:nvGrpSpPr>
                <p:cNvPr id="124" name="组合 123"/>
                <p:cNvGrpSpPr/>
                <p:nvPr/>
              </p:nvGrpSpPr>
              <p:grpSpPr>
                <a:xfrm>
                  <a:off x="2327988" y="3918736"/>
                  <a:ext cx="3163722" cy="508110"/>
                  <a:chOff x="1695802" y="2842143"/>
                  <a:chExt cx="3163722" cy="508110"/>
                </a:xfrm>
              </p:grpSpPr>
              <p:grpSp>
                <p:nvGrpSpPr>
                  <p:cNvPr id="127" name="组合 126"/>
                  <p:cNvGrpSpPr/>
                  <p:nvPr/>
                </p:nvGrpSpPr>
                <p:grpSpPr>
                  <a:xfrm>
                    <a:off x="1695802" y="2842143"/>
                    <a:ext cx="3163722" cy="108000"/>
                    <a:chOff x="1755923" y="3111822"/>
                    <a:chExt cx="3163722" cy="108000"/>
                  </a:xfrm>
                </p:grpSpPr>
                <p:cxnSp>
                  <p:nvCxnSpPr>
                    <p:cNvPr id="135" name="直接箭头连接符 134"/>
                    <p:cNvCxnSpPr/>
                    <p:nvPr/>
                  </p:nvCxnSpPr>
                  <p:spPr>
                    <a:xfrm>
                      <a:off x="1755923" y="3219822"/>
                      <a:ext cx="3163722" cy="0"/>
                    </a:xfrm>
                    <a:prstGeom prst="straightConnector1">
                      <a:avLst/>
                    </a:prstGeom>
                    <a:ln w="2540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直接连接符 135"/>
                    <p:cNvCxnSpPr/>
                    <p:nvPr/>
                  </p:nvCxnSpPr>
                  <p:spPr>
                    <a:xfrm>
                      <a:off x="2771800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直接连接符 136"/>
                    <p:cNvCxnSpPr/>
                    <p:nvPr/>
                  </p:nvCxnSpPr>
                  <p:spPr>
                    <a:xfrm>
                      <a:off x="3203848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直接连接符 137"/>
                    <p:cNvCxnSpPr/>
                    <p:nvPr/>
                  </p:nvCxnSpPr>
                  <p:spPr>
                    <a:xfrm>
                      <a:off x="3635896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9" name="直接连接符 138"/>
                    <p:cNvCxnSpPr/>
                    <p:nvPr/>
                  </p:nvCxnSpPr>
                  <p:spPr>
                    <a:xfrm>
                      <a:off x="4067944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直接连接符 139"/>
                    <p:cNvCxnSpPr/>
                    <p:nvPr/>
                  </p:nvCxnSpPr>
                  <p:spPr>
                    <a:xfrm>
                      <a:off x="4499992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2319102" y="3111822"/>
                      <a:ext cx="0" cy="108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28" name="文本框 127"/>
                  <p:cNvSpPr txBox="1"/>
                  <p:nvPr/>
                </p:nvSpPr>
                <p:spPr>
                  <a:xfrm>
                    <a:off x="2586626" y="2950143"/>
                    <a:ext cx="31290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000" b="1" dirty="0">
                        <a:latin typeface="+mj-lt"/>
                      </a:rPr>
                      <a:t>0</a:t>
                    </a:r>
                    <a:endParaRPr lang="zh-CN" altLang="en-US" sz="2000" b="1" dirty="0">
                      <a:latin typeface="+mj-lt"/>
                    </a:endParaRPr>
                  </a:p>
                </p:txBody>
              </p:sp>
              <p:sp>
                <p:nvSpPr>
                  <p:cNvPr id="129" name="文本框 128"/>
                  <p:cNvSpPr txBox="1"/>
                  <p:nvPr/>
                </p:nvSpPr>
                <p:spPr>
                  <a:xfrm>
                    <a:off x="2971638" y="2943477"/>
                    <a:ext cx="31290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000" b="1" dirty="0"/>
                      <a:t>1</a:t>
                    </a:r>
                    <a:endParaRPr lang="zh-CN" altLang="en-US" sz="2000" b="1" dirty="0"/>
                  </a:p>
                </p:txBody>
              </p:sp>
              <p:sp>
                <p:nvSpPr>
                  <p:cNvPr id="130" name="文本框 129"/>
                  <p:cNvSpPr txBox="1"/>
                  <p:nvPr/>
                </p:nvSpPr>
                <p:spPr>
                  <a:xfrm>
                    <a:off x="3395043" y="2950143"/>
                    <a:ext cx="31290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000" b="1" dirty="0"/>
                      <a:t>2</a:t>
                    </a:r>
                    <a:endParaRPr lang="zh-CN" altLang="en-US" sz="2000" b="1" dirty="0"/>
                  </a:p>
                </p:txBody>
              </p:sp>
              <p:sp>
                <p:nvSpPr>
                  <p:cNvPr id="131" name="文本框 130"/>
                  <p:cNvSpPr txBox="1"/>
                  <p:nvPr/>
                </p:nvSpPr>
                <p:spPr>
                  <a:xfrm>
                    <a:off x="3819764" y="2950143"/>
                    <a:ext cx="31290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000" b="1" dirty="0"/>
                      <a:t>3</a:t>
                    </a:r>
                    <a:endParaRPr lang="zh-CN" altLang="en-US" sz="2000" b="1" dirty="0"/>
                  </a:p>
                </p:txBody>
              </p:sp>
              <p:sp>
                <p:nvSpPr>
                  <p:cNvPr id="132" name="文本框 131"/>
                  <p:cNvSpPr txBox="1"/>
                  <p:nvPr/>
                </p:nvSpPr>
                <p:spPr>
                  <a:xfrm>
                    <a:off x="4250835" y="2950143"/>
                    <a:ext cx="31290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000" b="1" dirty="0"/>
                      <a:t>4</a:t>
                    </a:r>
                    <a:endParaRPr lang="zh-CN" altLang="en-US" sz="2000" b="1" dirty="0"/>
                  </a:p>
                </p:txBody>
              </p:sp>
              <p:sp>
                <p:nvSpPr>
                  <p:cNvPr id="134" name="文本框 133"/>
                  <p:cNvSpPr txBox="1"/>
                  <p:nvPr/>
                </p:nvSpPr>
                <p:spPr>
                  <a:xfrm>
                    <a:off x="2066103" y="2950143"/>
                    <a:ext cx="442750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000" b="1" dirty="0">
                        <a:latin typeface="+mn-ea"/>
                      </a:rPr>
                      <a:t>-</a:t>
                    </a:r>
                    <a:r>
                      <a:rPr lang="en-US" altLang="zh-CN" sz="2000" b="1" dirty="0"/>
                      <a:t>1</a:t>
                    </a:r>
                    <a:endParaRPr lang="zh-CN" altLang="en-US" sz="2000" b="1" dirty="0"/>
                  </a:p>
                </p:txBody>
              </p:sp>
            </p:grpSp>
            <p:cxnSp>
              <p:nvCxnSpPr>
                <p:cNvPr id="125" name="肘形连接符 33"/>
                <p:cNvCxnSpPr/>
                <p:nvPr/>
              </p:nvCxnSpPr>
              <p:spPr>
                <a:xfrm flipV="1">
                  <a:off x="3974624" y="3597538"/>
                  <a:ext cx="1369348" cy="403528"/>
                </a:xfrm>
                <a:prstGeom prst="bentConnector3">
                  <a:avLst>
                    <a:gd name="adj1" fmla="val -82"/>
                  </a:avLst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6" name="椭圆 125"/>
                <p:cNvSpPr/>
                <p:nvPr/>
              </p:nvSpPr>
              <p:spPr>
                <a:xfrm>
                  <a:off x="3922740" y="3957117"/>
                  <a:ext cx="126000" cy="126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</p:grpSp>
          <p:graphicFrame>
            <p:nvGraphicFramePr>
              <p:cNvPr id="16" name="对象 15"/>
              <p:cNvGraphicFramePr>
                <a:graphicFrameLocks noChangeAspect="1"/>
              </p:cNvGraphicFramePr>
              <p:nvPr/>
            </p:nvGraphicFramePr>
            <p:xfrm>
              <a:off x="5036450" y="4193912"/>
              <a:ext cx="144145" cy="42735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" name="Equation" r:id="rId7" imgW="292100" imgH="850900" progId="Equation.DSMT4">
                      <p:embed/>
                    </p:oleObj>
                  </mc:Choice>
                  <mc:Fallback>
                    <p:oleObj name="Equation" r:id="rId7" imgW="292100" imgH="850900" progId="Equation.DSMT4">
                      <p:embed/>
                      <p:pic>
                        <p:nvPicPr>
                          <p:cNvPr id="0" name="图片 3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5036450" y="4193912"/>
                            <a:ext cx="144145" cy="42735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P64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552" y="600730"/>
            <a:ext cx="68341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求不等式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+ 1)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≤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的正整数解。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7725" y="1530350"/>
            <a:ext cx="7350125" cy="25958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解：去括号，得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+ 4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≤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移项、合并同类项，得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≤ 20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两边都除以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，得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≤ 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所以原不等式的正整数解为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59632" y="1203598"/>
            <a:ext cx="6785235" cy="30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了解一元一次不等式的概念，掌握简单的一元一次不等式的解法，并能将解集在数轴上表示出来。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在依据不等式的性质探究一元一次不等式解法过程中，加深对化归思想的体会。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3528" y="680253"/>
            <a:ext cx="8583505" cy="3691697"/>
            <a:chOff x="323528" y="680253"/>
            <a:chExt cx="8583505" cy="3691697"/>
          </a:xfrm>
        </p:grpSpPr>
        <p:sp>
          <p:nvSpPr>
            <p:cNvPr id="12" name="文本框 11"/>
            <p:cNvSpPr txBox="1"/>
            <p:nvPr/>
          </p:nvSpPr>
          <p:spPr>
            <a:xfrm>
              <a:off x="323528" y="1995502"/>
              <a:ext cx="2880320" cy="576248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400" dirty="0"/>
                <a:t>一元一次不等式</a:t>
              </a:r>
              <a:endParaRPr lang="zh-CN" altLang="en-US" sz="2400" dirty="0"/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2735796" y="1383216"/>
              <a:ext cx="360040" cy="1908613"/>
            </a:xfrm>
            <a:prstGeom prst="leftBrace">
              <a:avLst>
                <a:gd name="adj1" fmla="val 23148"/>
                <a:gd name="adj2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131840" y="1059582"/>
              <a:ext cx="960230" cy="576248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400" dirty="0"/>
                <a:t>特点</a:t>
              </a:r>
              <a:endParaRPr lang="zh-CN" altLang="en-US" sz="2400" dirty="0"/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4043968" y="985074"/>
              <a:ext cx="360040" cy="910198"/>
            </a:xfrm>
            <a:prstGeom prst="leftBrace">
              <a:avLst>
                <a:gd name="adj1" fmla="val 23148"/>
                <a:gd name="adj2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81864" y="680253"/>
              <a:ext cx="3718527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1.</a:t>
              </a:r>
              <a:r>
                <a:rPr lang="zh-CN" altLang="en-US" sz="2400" dirty="0"/>
                <a:t>不等式的两边都是整式</a:t>
              </a:r>
              <a:endParaRPr lang="zh-CN" altLang="en-US" sz="240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395179" y="1123082"/>
              <a:ext cx="4511854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2.</a:t>
              </a:r>
              <a:r>
                <a:rPr lang="zh-CN" altLang="en-US" sz="2400" dirty="0"/>
                <a:t>只含有一个未知数</a:t>
              </a:r>
              <a:endParaRPr lang="zh-CN" altLang="en-US" sz="24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66728" y="2931606"/>
              <a:ext cx="2880320" cy="576248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400" dirty="0"/>
                <a:t>解一元一次不等式</a:t>
              </a:r>
              <a:endParaRPr lang="zh-CN" altLang="en-US" sz="2400" dirty="0"/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5882856" y="2313707"/>
              <a:ext cx="360040" cy="1990328"/>
            </a:xfrm>
            <a:prstGeom prst="leftBrace">
              <a:avLst>
                <a:gd name="adj1" fmla="val 23148"/>
                <a:gd name="adj2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22678" y="2203405"/>
              <a:ext cx="1192048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/>
                <a:t>去分母</a:t>
              </a:r>
              <a:endParaRPr lang="zh-CN" altLang="en-US" sz="2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222678" y="2630125"/>
              <a:ext cx="1192048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/>
                <a:t>去括号</a:t>
              </a:r>
              <a:endParaRPr lang="zh-CN" altLang="en-US" sz="2400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222678" y="3056845"/>
              <a:ext cx="1192048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/>
                <a:t>移项</a:t>
              </a:r>
              <a:endParaRPr lang="zh-CN" altLang="en-US" sz="24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22678" y="3483565"/>
              <a:ext cx="2065288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/>
                <a:t>合并同类项</a:t>
              </a:r>
              <a:endParaRPr lang="zh-CN" altLang="en-US" sz="24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22678" y="3910285"/>
              <a:ext cx="1950228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/>
                <a:t>系数化为 </a:t>
              </a:r>
              <a:r>
                <a:rPr lang="en-US" altLang="zh-CN" sz="2400" dirty="0"/>
                <a:t>1</a:t>
              </a:r>
              <a:endParaRPr lang="zh-CN" altLang="en-US" sz="2400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81865" y="1580506"/>
              <a:ext cx="4511854" cy="461665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en-US"/>
              </a:defPPr>
              <a:lvl1pPr eaLnBrk="1" hangingPunct="1">
                <a:lnSpc>
                  <a:spcPct val="130000"/>
                </a:lnSpc>
                <a:spcBef>
                  <a:spcPts val="0"/>
                </a:spcBef>
                <a:defRPr sz="2800" b="1"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3.</a:t>
              </a:r>
              <a:r>
                <a:rPr lang="zh-CN" altLang="en-US" sz="2400" dirty="0"/>
                <a:t>未知数的次数是 </a:t>
              </a:r>
              <a:r>
                <a:rPr lang="en-US" altLang="zh-CN" sz="2400" dirty="0"/>
                <a:t>1 </a:t>
              </a:r>
              <a:endParaRPr lang="zh-CN" altLang="en-US" sz="2400" dirty="0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82996" y="3749253"/>
            <a:ext cx="5384800" cy="1050290"/>
          </a:xfrm>
          <a:prstGeom prst="rect">
            <a:avLst/>
          </a:prstGeom>
          <a:solidFill>
            <a:schemeClr val="accent4">
              <a:lumMod val="20000"/>
              <a:lumOff val="80000"/>
              <a:alpha val="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</a:rPr>
              <a:t>注：系数化为 1 时，两边同时乘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</a:rPr>
              <a:t>或除以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</a:rPr>
              <a:t>同一个负数时，不等号方向改变。</a:t>
            </a:r>
            <a:endParaRPr lang="zh-CN" altLang="en-US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899592" y="739559"/>
            <a:ext cx="4104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什么是不等式的解集？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0262" y="1201224"/>
            <a:ext cx="6740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一个含有未知数的不等式的</a:t>
            </a:r>
            <a:r>
              <a:rPr lang="zh-CN" altLang="en-US" sz="2400" b="1" dirty="0">
                <a:solidFill>
                  <a:srgbClr val="FF33CC"/>
                </a:solidFill>
              </a:rPr>
              <a:t>所有解</a:t>
            </a:r>
            <a:r>
              <a:rPr lang="zh-CN" altLang="en-US" sz="2400" b="1" dirty="0">
                <a:solidFill>
                  <a:srgbClr val="0033CC"/>
                </a:solidFill>
              </a:rPr>
              <a:t>，组成这个不等式的</a:t>
            </a:r>
            <a:r>
              <a:rPr lang="zh-CN" altLang="en-US" sz="2400" b="1" dirty="0">
                <a:solidFill>
                  <a:srgbClr val="FF33CC"/>
                </a:solidFill>
              </a:rPr>
              <a:t>解集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8252" y="2089118"/>
            <a:ext cx="4104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什么叫一元一次方程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8922" y="2571750"/>
            <a:ext cx="6740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只含有</a:t>
            </a:r>
            <a:r>
              <a:rPr lang="zh-CN" altLang="en-US" sz="2400" b="1" dirty="0">
                <a:solidFill>
                  <a:srgbClr val="FF33CC"/>
                </a:solidFill>
              </a:rPr>
              <a:t>一个未知数</a:t>
            </a:r>
            <a:r>
              <a:rPr lang="zh-CN" altLang="en-US" sz="2400" b="1" dirty="0">
                <a:solidFill>
                  <a:srgbClr val="0033CC"/>
                </a:solidFill>
              </a:rPr>
              <a:t>，且方程中的代数式都是</a:t>
            </a:r>
            <a:r>
              <a:rPr lang="zh-CN" altLang="en-US" sz="2400" b="1" dirty="0">
                <a:solidFill>
                  <a:srgbClr val="FF33CC"/>
                </a:solidFill>
              </a:rPr>
              <a:t>整式</a:t>
            </a:r>
            <a:r>
              <a:rPr lang="zh-CN" altLang="en-US" sz="2400" b="1" dirty="0">
                <a:solidFill>
                  <a:srgbClr val="0033CC"/>
                </a:solidFill>
              </a:rPr>
              <a:t>，未知数的</a:t>
            </a:r>
            <a:r>
              <a:rPr lang="zh-CN" altLang="en-US" sz="2400" b="1" dirty="0">
                <a:solidFill>
                  <a:srgbClr val="FF33CC"/>
                </a:solidFill>
              </a:rPr>
              <a:t>次数都是</a:t>
            </a:r>
            <a:r>
              <a:rPr lang="en-US" altLang="zh-CN" sz="2400" b="1" dirty="0">
                <a:solidFill>
                  <a:srgbClr val="FF33CC"/>
                </a:solidFill>
              </a:rPr>
              <a:t>1</a:t>
            </a:r>
            <a:r>
              <a:rPr lang="zh-CN" altLang="en-US" sz="2400" b="1" dirty="0">
                <a:solidFill>
                  <a:srgbClr val="0033CC"/>
                </a:solidFill>
              </a:rPr>
              <a:t>的方程。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8252" y="3540191"/>
            <a:ext cx="52579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解一元一次方程的步骤是什么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8922" y="4022823"/>
            <a:ext cx="6740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</a:rPr>
              <a:t>①去分母；②去括号；③移项；④合并同类项；⑤系数化为</a:t>
            </a:r>
            <a:r>
              <a:rPr lang="en-US" altLang="zh-CN" sz="2400" b="1" dirty="0">
                <a:solidFill>
                  <a:srgbClr val="0033CC"/>
                </a:solidFill>
              </a:rPr>
              <a:t>1</a:t>
            </a:r>
            <a:r>
              <a:rPr lang="zh-CN" altLang="en-US" sz="2400" b="1" dirty="0">
                <a:solidFill>
                  <a:srgbClr val="0033CC"/>
                </a:solidFill>
              </a:rPr>
              <a:t>。</a:t>
            </a:r>
            <a:endParaRPr lang="zh-CN" altLang="en-US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5779" y="848429"/>
            <a:ext cx="4819863" cy="524520"/>
            <a:chOff x="107504" y="339502"/>
            <a:chExt cx="4819863" cy="524520"/>
          </a:xfrm>
        </p:grpSpPr>
        <p:grpSp>
          <p:nvGrpSpPr>
            <p:cNvPr id="37" name="组合 36"/>
            <p:cNvGrpSpPr/>
            <p:nvPr/>
          </p:nvGrpSpPr>
          <p:grpSpPr>
            <a:xfrm>
              <a:off x="107504" y="339502"/>
              <a:ext cx="4819863" cy="524520"/>
              <a:chOff x="1803191" y="1304280"/>
              <a:chExt cx="5751886" cy="524520"/>
            </a:xfrm>
          </p:grpSpPr>
          <p:sp>
            <p:nvSpPr>
              <p:cNvPr id="43" name="平行四边形 42"/>
              <p:cNvSpPr/>
              <p:nvPr/>
            </p:nvSpPr>
            <p:spPr>
              <a:xfrm>
                <a:off x="3238499" y="1585913"/>
                <a:ext cx="4316578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648905" y="366381"/>
              <a:ext cx="3278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一元一次不等式的概念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98513" y="1474864"/>
            <a:ext cx="5679760" cy="1684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</a:rPr>
              <a:t>观察下列不等式：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latin typeface="+mj-lt"/>
                <a:ea typeface="+mj-ea"/>
              </a:rPr>
              <a:t>                   x</a:t>
            </a:r>
            <a:r>
              <a:rPr lang="en-US" altLang="zh-CN" sz="2400" b="1" dirty="0">
                <a:latin typeface="+mj-lt"/>
                <a:ea typeface="+mj-ea"/>
              </a:rPr>
              <a:t>+6</a:t>
            </a:r>
            <a:r>
              <a:rPr lang="zh-CN" altLang="en-US" sz="2400" b="1" dirty="0">
                <a:latin typeface="+mj-lt"/>
                <a:ea typeface="+mj-ea"/>
              </a:rPr>
              <a:t>＞</a:t>
            </a:r>
            <a:r>
              <a:rPr lang="en-US" altLang="zh-CN" sz="2400" b="1" dirty="0">
                <a:latin typeface="+mj-lt"/>
                <a:ea typeface="+mj-ea"/>
              </a:rPr>
              <a:t>10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en-US" altLang="zh-CN" sz="2400" b="1" dirty="0">
                <a:latin typeface="+mj-ea"/>
                <a:ea typeface="+mj-ea"/>
              </a:rPr>
              <a:t>-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ea"/>
                <a:ea typeface="+mj-ea"/>
              </a:rPr>
              <a:t>≤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en-US" altLang="zh-CN" sz="2400" b="1" i="1" dirty="0">
                <a:latin typeface="+mj-lt"/>
                <a:ea typeface="+mj-ea"/>
              </a:rPr>
              <a:t>x</a:t>
            </a:r>
            <a:r>
              <a:rPr lang="zh-CN" altLang="en-US" sz="2400" b="1" dirty="0">
                <a:latin typeface="+mj-lt"/>
                <a:ea typeface="+mj-ea"/>
              </a:rPr>
              <a:t>＞</a:t>
            </a:r>
            <a:r>
              <a:rPr lang="en-US" altLang="zh-CN" sz="2400" b="1" dirty="0">
                <a:latin typeface="+mj-lt"/>
                <a:ea typeface="+mj-ea"/>
              </a:rPr>
              <a:t>27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</a:rPr>
              <a:t>它们有什么共同特点？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99792" y="3291830"/>
            <a:ext cx="3024336" cy="46166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ct val="50000"/>
              </a:spcBef>
              <a:defRPr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+mj-lt"/>
                <a:ea typeface="+mn-ea"/>
              </a:rPr>
              <a:t>①等式两边都是整式</a:t>
            </a:r>
            <a:endParaRPr lang="zh-CN" altLang="en-US" dirty="0">
              <a:latin typeface="+mj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18396" y="3848858"/>
            <a:ext cx="3149748" cy="46166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ct val="50000"/>
              </a:spcBef>
              <a:defRPr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+mj-lt"/>
                <a:ea typeface="+mn-ea"/>
              </a:rPr>
              <a:t>②只含有一个未知数</a:t>
            </a:r>
            <a:endParaRPr lang="zh-CN" altLang="en-US" dirty="0">
              <a:latin typeface="+mj-lt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18373" y="4409605"/>
            <a:ext cx="3005755" cy="46166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ct val="50000"/>
              </a:spcBef>
              <a:defRPr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+mj-lt"/>
                <a:ea typeface="+mn-ea"/>
              </a:rPr>
              <a:t>③未知数的次数是</a:t>
            </a:r>
            <a:r>
              <a:rPr lang="en-US" altLang="zh-CN" dirty="0">
                <a:latin typeface="+mj-lt"/>
                <a:ea typeface="+mn-ea"/>
              </a:rPr>
              <a:t>1</a:t>
            </a:r>
            <a:endParaRPr lang="zh-CN" altLang="en-US" dirty="0"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64673" y="1556373"/>
            <a:ext cx="7185025" cy="2232248"/>
            <a:chOff x="854791" y="915566"/>
            <a:chExt cx="7185025" cy="2232248"/>
          </a:xfrm>
        </p:grpSpPr>
        <p:sp>
          <p:nvSpPr>
            <p:cNvPr id="27" name="矩形: 圆角 26"/>
            <p:cNvSpPr/>
            <p:nvPr/>
          </p:nvSpPr>
          <p:spPr>
            <a:xfrm>
              <a:off x="854791" y="915566"/>
              <a:ext cx="7185025" cy="2232248"/>
            </a:xfrm>
            <a:prstGeom prst="roundRect">
              <a:avLst>
                <a:gd name="adj" fmla="val 13845"/>
              </a:avLst>
            </a:prstGeom>
            <a:solidFill>
              <a:srgbClr val="FFFFD9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61053" y="987574"/>
              <a:ext cx="6972499" cy="2030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不等式的左右两边都是</a:t>
              </a:r>
              <a:r>
                <a:rPr lang="zh-CN" altLang="en-US" sz="2800" b="1" dirty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整式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，只含有</a:t>
              </a:r>
              <a:r>
                <a:rPr lang="zh-CN" altLang="en-US" sz="2800" b="1" dirty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一个未知数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，并且未知数的</a:t>
              </a:r>
              <a:r>
                <a:rPr lang="zh-CN" altLang="en-US" sz="2800" b="1" dirty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次数都是</a:t>
              </a:r>
              <a:r>
                <a:rPr lang="en-US" altLang="zh-CN" sz="2800" b="1" dirty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，像这样的不等式，叫作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一元一次不等式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71600" y="771550"/>
            <a:ext cx="41764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一元一次不等式的概念：</a:t>
            </a:r>
            <a:endParaRPr lang="zh-CN" altLang="en-US" sz="28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969" y="828362"/>
            <a:ext cx="7781825" cy="46166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判断下列不等式是否是一元一次不等式，并说明理由。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38969" y="1400870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3 + 5 &gt; 7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438969" y="2120950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3</a:t>
            </a:r>
            <a:r>
              <a:rPr lang="en-US" altLang="zh-CN" i="1" dirty="0"/>
              <a:t>x</a:t>
            </a:r>
            <a:r>
              <a:rPr lang="en-US" altLang="zh-CN" dirty="0"/>
              <a:t> + 2 &gt; </a:t>
            </a:r>
            <a:r>
              <a:rPr lang="en-US" altLang="zh-CN" i="1" dirty="0"/>
              <a:t>x</a:t>
            </a:r>
            <a:r>
              <a:rPr lang="en-US" altLang="zh-CN" dirty="0">
                <a:latin typeface="+mj-ea"/>
                <a:ea typeface="+mj-ea"/>
              </a:rPr>
              <a:t>-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438969" y="2841030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i="1" dirty="0"/>
              <a:t>x</a:t>
            </a:r>
            <a:r>
              <a:rPr lang="en-US" altLang="zh-CN" dirty="0"/>
              <a:t> </a:t>
            </a:r>
            <a:r>
              <a:rPr lang="en-US" altLang="zh-CN" dirty="0">
                <a:latin typeface="+mj-ea"/>
                <a:ea typeface="+mj-ea"/>
              </a:rPr>
              <a:t>-</a:t>
            </a:r>
            <a:r>
              <a:rPr lang="en-US" altLang="zh-CN" dirty="0"/>
              <a:t> </a:t>
            </a:r>
            <a:r>
              <a:rPr lang="en-US" altLang="zh-CN" i="1" dirty="0"/>
              <a:t>y</a:t>
            </a:r>
            <a:r>
              <a:rPr lang="en-US" altLang="zh-CN" dirty="0"/>
              <a:t> </a:t>
            </a:r>
            <a:r>
              <a:rPr lang="zh-CN" altLang="en-US" dirty="0"/>
              <a:t>≤</a:t>
            </a:r>
            <a:r>
              <a:rPr lang="en-US" altLang="zh-CN" dirty="0"/>
              <a:t> 2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546799" y="1400870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i="1" dirty="0"/>
              <a:t>x</a:t>
            </a:r>
            <a:r>
              <a:rPr lang="en-US" altLang="zh-CN" baseline="30000" dirty="0"/>
              <a:t>2</a:t>
            </a:r>
            <a:r>
              <a:rPr lang="en-US" altLang="zh-CN" dirty="0"/>
              <a:t> + 3 &lt; 2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546799" y="2120950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>
                <a:latin typeface="+mj-ea"/>
                <a:ea typeface="+mj-ea"/>
              </a:rPr>
              <a:t>-</a:t>
            </a:r>
            <a:r>
              <a:rPr lang="en-US" altLang="zh-CN" dirty="0"/>
              <a:t>2</a:t>
            </a:r>
            <a:r>
              <a:rPr lang="en-US" altLang="zh-CN" i="1" dirty="0"/>
              <a:t>x</a:t>
            </a:r>
            <a:r>
              <a:rPr lang="en-US" altLang="zh-CN" dirty="0"/>
              <a:t> &lt; 5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4546799" y="2841030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3 – 2</a:t>
            </a:r>
            <a:r>
              <a:rPr lang="en-US" altLang="zh-CN" i="1" dirty="0"/>
              <a:t>a</a:t>
            </a:r>
            <a:r>
              <a:rPr lang="en-US" altLang="zh-CN" dirty="0"/>
              <a:t> </a:t>
            </a:r>
            <a:r>
              <a:rPr lang="zh-CN" altLang="en-US" dirty="0"/>
              <a:t>≥</a:t>
            </a:r>
            <a:r>
              <a:rPr lang="en-US" altLang="zh-CN" dirty="0"/>
              <a:t> 5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4551288" y="3651870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>
                <a:latin typeface="+mj-ea"/>
                <a:ea typeface="+mj-ea"/>
              </a:rPr>
              <a:t>-</a:t>
            </a:r>
            <a:r>
              <a:rPr lang="en-US" altLang="zh-CN" dirty="0"/>
              <a:t>1) &lt; 2</a:t>
            </a:r>
            <a:r>
              <a:rPr lang="en-US" altLang="zh-CN" i="1" dirty="0"/>
              <a:t>x</a:t>
            </a:r>
            <a:endParaRPr lang="en-US" altLang="zh-CN" dirty="0"/>
          </a:p>
        </p:txBody>
      </p:sp>
      <p:sp>
        <p:nvSpPr>
          <p:cNvPr id="26" name="文本框 25"/>
          <p:cNvSpPr txBox="1"/>
          <p:nvPr/>
        </p:nvSpPr>
        <p:spPr>
          <a:xfrm>
            <a:off x="2694312" y="1431189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不是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60232" y="1420863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不是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15964" y="2148599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44208" y="2125936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67658" y="2846472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不是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86426" y="2858266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03238" y="3628737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不是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48264" y="3651870"/>
            <a:ext cx="919782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不是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969" y="3664312"/>
            <a:ext cx="2908895" cy="57624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endParaRPr lang="en-US" altLang="zh-CN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187624" y="3627523"/>
          <a:ext cx="189345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1" imgW="49987200" imgH="20116800" progId="Equation.DSMT4">
                  <p:embed/>
                </p:oleObj>
              </mc:Choice>
              <mc:Fallback>
                <p:oleObj name="Equation" r:id="rId1" imgW="49987200" imgH="20116800" progId="Equation.DSMT4">
                  <p:embed/>
                  <p:pic>
                    <p:nvPicPr>
                      <p:cNvPr id="0" name="图片 164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7624" y="3627523"/>
                        <a:ext cx="1893455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bldLvl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5486"/>
            <a:ext cx="4819863" cy="524520"/>
            <a:chOff x="107504" y="339502"/>
            <a:chExt cx="4819863" cy="524520"/>
          </a:xfrm>
        </p:grpSpPr>
        <p:grpSp>
          <p:nvGrpSpPr>
            <p:cNvPr id="3" name="组合 2"/>
            <p:cNvGrpSpPr/>
            <p:nvPr/>
          </p:nvGrpSpPr>
          <p:grpSpPr>
            <a:xfrm>
              <a:off x="107504" y="339502"/>
              <a:ext cx="4819863" cy="524520"/>
              <a:chOff x="1803191" y="1304280"/>
              <a:chExt cx="5751887" cy="524520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3238501" y="1585913"/>
                <a:ext cx="431657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648905" y="381893"/>
              <a:ext cx="3278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一元一次不等式的解法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37596" y="935491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+mj-ea"/>
              </a:rPr>
              <a:t>还记得如何解一元一次方程吗？</a:t>
            </a:r>
            <a:endParaRPr lang="zh-CN" altLang="en-US" sz="2400" b="1" dirty="0"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15085" y="2134235"/>
            <a:ext cx="5794375" cy="46037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</a:rPr>
              <a:t>解：两边都加 </a:t>
            </a:r>
            <a:r>
              <a:rPr lang="en-US" altLang="zh-CN" dirty="0">
                <a:solidFill>
                  <a:srgbClr val="0033CC"/>
                </a:solidFill>
                <a:latin typeface="+mj-ea"/>
                <a:sym typeface="+mn-ea"/>
              </a:rPr>
              <a:t>-</a:t>
            </a:r>
            <a:r>
              <a:rPr lang="en-US" altLang="zh-CN" dirty="0">
                <a:solidFill>
                  <a:srgbClr val="0033CC"/>
                </a:solidFill>
                <a:latin typeface="+mj-lt"/>
                <a:sym typeface="+mn-ea"/>
              </a:rPr>
              <a:t>2</a:t>
            </a:r>
            <a:r>
              <a:rPr lang="en-US" altLang="zh-CN" i="1" dirty="0">
                <a:solidFill>
                  <a:srgbClr val="0033CC"/>
                </a:solidFill>
                <a:sym typeface="+mn-ea"/>
              </a:rPr>
              <a:t>x</a:t>
            </a: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</a:rPr>
              <a:t>，得   </a:t>
            </a:r>
            <a:r>
              <a:rPr lang="en-US" altLang="zh-CN" dirty="0">
                <a:solidFill>
                  <a:srgbClr val="0033CC"/>
                </a:solidFill>
              </a:rPr>
              <a:t>3</a:t>
            </a:r>
            <a:r>
              <a:rPr lang="en-US" altLang="zh-CN" dirty="0">
                <a:solidFill>
                  <a:srgbClr val="0033CC"/>
                </a:solidFill>
                <a:latin typeface="+mj-ea"/>
              </a:rPr>
              <a:t>-</a:t>
            </a:r>
            <a:r>
              <a:rPr lang="en-US" altLang="zh-CN" i="1" dirty="0">
                <a:solidFill>
                  <a:srgbClr val="0033CC"/>
                </a:solidFill>
              </a:rPr>
              <a:t>x</a:t>
            </a:r>
            <a:r>
              <a:rPr lang="en-US" altLang="zh-CN" dirty="0">
                <a:solidFill>
                  <a:srgbClr val="0033CC"/>
                </a:solidFill>
                <a:latin typeface="+mj-ea"/>
              </a:rPr>
              <a:t>-</a:t>
            </a:r>
            <a:r>
              <a:rPr lang="en-US" altLang="zh-CN" dirty="0">
                <a:solidFill>
                  <a:srgbClr val="0033CC"/>
                </a:solidFill>
                <a:latin typeface="+mj-lt"/>
              </a:rPr>
              <a:t>2</a:t>
            </a:r>
            <a:r>
              <a:rPr lang="en-US" altLang="zh-CN" i="1" dirty="0">
                <a:solidFill>
                  <a:srgbClr val="0033CC"/>
                </a:solidFill>
              </a:rPr>
              <a:t>x </a:t>
            </a:r>
            <a:r>
              <a:rPr lang="en-US" altLang="zh-CN" dirty="0">
                <a:solidFill>
                  <a:srgbClr val="0033CC"/>
                </a:solidFill>
              </a:rPr>
              <a:t>= 2</a:t>
            </a:r>
            <a:r>
              <a:rPr lang="en-US" altLang="zh-CN" i="1" dirty="0">
                <a:solidFill>
                  <a:srgbClr val="0033CC"/>
                </a:solidFill>
              </a:rPr>
              <a:t>x</a:t>
            </a:r>
            <a:r>
              <a:rPr lang="en-US" altLang="zh-CN" dirty="0">
                <a:solidFill>
                  <a:srgbClr val="0033CC"/>
                </a:solidFill>
              </a:rPr>
              <a:t>+6</a:t>
            </a:r>
            <a:r>
              <a:rPr lang="en-US" altLang="zh-CN" dirty="0">
                <a:solidFill>
                  <a:srgbClr val="0033CC"/>
                </a:solidFill>
                <a:latin typeface="+mj-ea"/>
              </a:rPr>
              <a:t>-</a:t>
            </a:r>
            <a:r>
              <a:rPr lang="en-US" altLang="zh-CN" dirty="0">
                <a:solidFill>
                  <a:srgbClr val="0033CC"/>
                </a:solidFill>
              </a:rPr>
              <a:t>2</a:t>
            </a:r>
            <a:r>
              <a:rPr lang="en-US" altLang="zh-CN" i="1" dirty="0">
                <a:solidFill>
                  <a:srgbClr val="0033CC"/>
                </a:solidFill>
              </a:rPr>
              <a:t>x</a:t>
            </a:r>
            <a:endParaRPr lang="zh-CN" altLang="en-US" dirty="0">
              <a:solidFill>
                <a:srgbClr val="0033C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76531" y="2691303"/>
            <a:ext cx="3722258" cy="46166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</a:rPr>
              <a:t>合并同类项，得  </a:t>
            </a:r>
            <a:r>
              <a:rPr lang="en-US" altLang="zh-CN" dirty="0">
                <a:solidFill>
                  <a:srgbClr val="0033CC"/>
                </a:solidFill>
                <a:latin typeface="+mj-lt"/>
                <a:ea typeface="+mn-ea"/>
              </a:rPr>
              <a:t>3</a:t>
            </a:r>
            <a:r>
              <a:rPr lang="en-US" altLang="zh-CN" dirty="0">
                <a:solidFill>
                  <a:srgbClr val="0033CC"/>
                </a:solidFill>
                <a:latin typeface="+mn-ea"/>
                <a:ea typeface="+mn-ea"/>
              </a:rPr>
              <a:t>-</a:t>
            </a:r>
            <a:r>
              <a:rPr lang="en-US" altLang="zh-CN" dirty="0">
                <a:solidFill>
                  <a:srgbClr val="0033CC"/>
                </a:solidFill>
                <a:latin typeface="+mj-lt"/>
                <a:ea typeface="+mn-ea"/>
              </a:rPr>
              <a:t>3</a:t>
            </a:r>
            <a:r>
              <a:rPr lang="en-US" altLang="zh-CN" i="1" dirty="0">
                <a:solidFill>
                  <a:srgbClr val="0033CC"/>
                </a:solidFill>
                <a:latin typeface="+mj-lt"/>
                <a:ea typeface="+mn-ea"/>
              </a:rPr>
              <a:t>x</a:t>
            </a:r>
            <a:r>
              <a:rPr lang="en-US" altLang="zh-CN" dirty="0">
                <a:solidFill>
                  <a:srgbClr val="0033CC"/>
                </a:solidFill>
                <a:latin typeface="+mj-lt"/>
                <a:ea typeface="+mn-ea"/>
              </a:rPr>
              <a:t> = 6 </a:t>
            </a:r>
            <a:endParaRPr lang="zh-CN" altLang="en-US" dirty="0">
              <a:solidFill>
                <a:srgbClr val="0033CC"/>
              </a:solidFill>
              <a:latin typeface="+mj-lt"/>
              <a:ea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76425" y="4363085"/>
            <a:ext cx="4170680" cy="46037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  <a:sym typeface="+mn-ea"/>
              </a:rPr>
              <a:t>两边都除以</a:t>
            </a: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  <a:sym typeface="+mn-ea"/>
              </a:rPr>
              <a:t> </a:t>
            </a:r>
            <a:r>
              <a:rPr lang="en-US" altLang="zh-CN" dirty="0">
                <a:solidFill>
                  <a:srgbClr val="0033CC"/>
                </a:solidFill>
                <a:latin typeface="+mj-ea"/>
                <a:sym typeface="+mn-ea"/>
              </a:rPr>
              <a:t>-</a:t>
            </a:r>
            <a:r>
              <a:rPr lang="en-US" altLang="zh-CN" dirty="0">
                <a:solidFill>
                  <a:srgbClr val="0033CC"/>
                </a:solidFill>
                <a:latin typeface="+mj-lt"/>
                <a:sym typeface="+mn-ea"/>
              </a:rPr>
              <a:t>3</a:t>
            </a: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</a:rPr>
              <a:t>，得  </a:t>
            </a:r>
            <a:r>
              <a:rPr lang="en-US" altLang="zh-CN" i="1" dirty="0">
                <a:solidFill>
                  <a:srgbClr val="0033CC"/>
                </a:solidFill>
                <a:latin typeface="+mj-lt"/>
                <a:ea typeface="+mn-ea"/>
              </a:rPr>
              <a:t>x</a:t>
            </a:r>
            <a:r>
              <a:rPr lang="en-US" altLang="zh-CN" dirty="0">
                <a:solidFill>
                  <a:srgbClr val="0033CC"/>
                </a:solidFill>
                <a:latin typeface="+mj-lt"/>
                <a:ea typeface="+mn-ea"/>
              </a:rPr>
              <a:t> = </a:t>
            </a:r>
            <a:r>
              <a:rPr lang="en-US" altLang="zh-CN" dirty="0">
                <a:solidFill>
                  <a:srgbClr val="0033CC"/>
                </a:solidFill>
                <a:latin typeface="+mn-ea"/>
                <a:ea typeface="+mn-ea"/>
              </a:rPr>
              <a:t>-</a:t>
            </a:r>
            <a:r>
              <a:rPr lang="en-US" altLang="zh-CN" dirty="0">
                <a:solidFill>
                  <a:srgbClr val="0033CC"/>
                </a:solidFill>
                <a:latin typeface="+mj-lt"/>
                <a:ea typeface="+mn-ea"/>
              </a:rPr>
              <a:t>1</a:t>
            </a:r>
            <a:endParaRPr lang="zh-CN" altLang="en-US" dirty="0">
              <a:solidFill>
                <a:srgbClr val="0033CC"/>
              </a:solidFill>
              <a:latin typeface="+mj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34111" y="1486544"/>
            <a:ext cx="18533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/>
              <a:t>3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/>
              <a:t>x </a:t>
            </a:r>
            <a:r>
              <a:rPr lang="en-US" altLang="zh-CN" sz="2800" b="1" dirty="0"/>
              <a:t>= 2</a:t>
            </a:r>
            <a:r>
              <a:rPr lang="en-US" altLang="zh-CN" sz="2800" b="1" i="1" dirty="0"/>
              <a:t>x</a:t>
            </a:r>
            <a:r>
              <a:rPr lang="en-US" altLang="zh-CN" sz="2800" b="1" dirty="0"/>
              <a:t>+6</a:t>
            </a:r>
            <a:endParaRPr lang="zh-CN" altLang="en-US" sz="28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876425" y="3248660"/>
            <a:ext cx="4794250" cy="46037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  <a:sym typeface="+mn-ea"/>
              </a:rPr>
              <a:t>两边都加 </a:t>
            </a:r>
            <a:r>
              <a:rPr lang="en-US" altLang="zh-CN" dirty="0">
                <a:solidFill>
                  <a:srgbClr val="0033CC"/>
                </a:solidFill>
                <a:latin typeface="+mj-ea"/>
                <a:sym typeface="+mn-ea"/>
              </a:rPr>
              <a:t>-</a:t>
            </a:r>
            <a:r>
              <a:rPr lang="en-US" altLang="zh-CN" dirty="0">
                <a:solidFill>
                  <a:srgbClr val="0033CC"/>
                </a:solidFill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</a:rPr>
              <a:t>，得   </a:t>
            </a:r>
            <a:r>
              <a:rPr lang="en-US" altLang="zh-CN" dirty="0">
                <a:solidFill>
                  <a:srgbClr val="0033CC"/>
                </a:solidFill>
              </a:rPr>
              <a:t>3</a:t>
            </a:r>
            <a:r>
              <a:rPr lang="en-US" altLang="zh-CN" dirty="0">
                <a:solidFill>
                  <a:srgbClr val="0033CC"/>
                </a:solidFill>
                <a:latin typeface="+mj-ea"/>
              </a:rPr>
              <a:t>-</a:t>
            </a:r>
            <a:r>
              <a:rPr lang="en-US" altLang="zh-CN" dirty="0">
                <a:solidFill>
                  <a:srgbClr val="0033CC"/>
                </a:solidFill>
                <a:latin typeface="+mj-lt"/>
              </a:rPr>
              <a:t>3</a:t>
            </a:r>
            <a:r>
              <a:rPr lang="en-US" altLang="zh-CN" i="1" dirty="0">
                <a:solidFill>
                  <a:srgbClr val="0033CC"/>
                </a:solidFill>
              </a:rPr>
              <a:t>x</a:t>
            </a:r>
            <a:r>
              <a:rPr lang="en-US" altLang="zh-CN" dirty="0">
                <a:solidFill>
                  <a:srgbClr val="0033CC"/>
                </a:solidFill>
                <a:latin typeface="+mj-ea"/>
              </a:rPr>
              <a:t>-</a:t>
            </a:r>
            <a:r>
              <a:rPr lang="en-US" altLang="zh-CN" dirty="0">
                <a:solidFill>
                  <a:srgbClr val="0033CC"/>
                </a:solidFill>
              </a:rPr>
              <a:t>3</a:t>
            </a:r>
            <a:r>
              <a:rPr lang="en-US" altLang="zh-CN" i="1" dirty="0">
                <a:solidFill>
                  <a:srgbClr val="0033CC"/>
                </a:solidFill>
              </a:rPr>
              <a:t> </a:t>
            </a:r>
            <a:r>
              <a:rPr lang="en-US" altLang="zh-CN" dirty="0">
                <a:solidFill>
                  <a:srgbClr val="0033CC"/>
                </a:solidFill>
              </a:rPr>
              <a:t>= 6</a:t>
            </a:r>
            <a:r>
              <a:rPr lang="en-US" altLang="zh-CN" dirty="0">
                <a:solidFill>
                  <a:srgbClr val="0033CC"/>
                </a:solidFill>
                <a:latin typeface="+mj-ea"/>
              </a:rPr>
              <a:t>-</a:t>
            </a:r>
            <a:r>
              <a:rPr lang="en-US" altLang="zh-CN" dirty="0">
                <a:solidFill>
                  <a:srgbClr val="0033CC"/>
                </a:solidFill>
              </a:rPr>
              <a:t>3</a:t>
            </a:r>
            <a:endParaRPr lang="zh-CN" altLang="en-US" dirty="0">
              <a:solidFill>
                <a:srgbClr val="0033C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6531" y="3805969"/>
            <a:ext cx="3722258" cy="46166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eaLnBrk="1" hangingPunct="1">
              <a:lnSpc>
                <a:spcPct val="150000"/>
              </a:lnSpc>
              <a:spcBef>
                <a:spcPts val="0"/>
              </a:spcBef>
              <a:defRPr sz="2400" b="1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33CC"/>
                </a:solidFill>
                <a:latin typeface="+mj-lt"/>
                <a:ea typeface="+mn-ea"/>
              </a:rPr>
              <a:t>合并同类项，得  </a:t>
            </a:r>
            <a:r>
              <a:rPr lang="en-US" altLang="zh-CN" dirty="0">
                <a:solidFill>
                  <a:srgbClr val="0033CC"/>
                </a:solidFill>
                <a:latin typeface="+mn-ea"/>
                <a:ea typeface="+mn-ea"/>
              </a:rPr>
              <a:t>-</a:t>
            </a:r>
            <a:r>
              <a:rPr lang="en-US" altLang="zh-CN" dirty="0">
                <a:solidFill>
                  <a:srgbClr val="0033CC"/>
                </a:solidFill>
                <a:latin typeface="+mj-lt"/>
                <a:ea typeface="+mn-ea"/>
              </a:rPr>
              <a:t>3</a:t>
            </a:r>
            <a:r>
              <a:rPr lang="en-US" altLang="zh-CN" i="1" dirty="0">
                <a:solidFill>
                  <a:srgbClr val="0033CC"/>
                </a:solidFill>
                <a:latin typeface="+mj-lt"/>
                <a:ea typeface="+mn-ea"/>
              </a:rPr>
              <a:t>x</a:t>
            </a:r>
            <a:r>
              <a:rPr lang="en-US" altLang="zh-CN" dirty="0">
                <a:solidFill>
                  <a:srgbClr val="0033CC"/>
                </a:solidFill>
                <a:latin typeface="+mj-lt"/>
                <a:ea typeface="+mn-ea"/>
              </a:rPr>
              <a:t> = 3 </a:t>
            </a:r>
            <a:endParaRPr lang="zh-CN" altLang="en-US" dirty="0">
              <a:solidFill>
                <a:srgbClr val="0033CC"/>
              </a:solidFill>
              <a:latin typeface="+mj-lt"/>
              <a:ea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940152" y="3403537"/>
            <a:ext cx="2592288" cy="1266527"/>
            <a:chOff x="5013240" y="241807"/>
            <a:chExt cx="2592288" cy="1266527"/>
          </a:xfrm>
        </p:grpSpPr>
        <p:sp>
          <p:nvSpPr>
            <p:cNvPr id="29" name="思想气泡: 云 28"/>
            <p:cNvSpPr/>
            <p:nvPr/>
          </p:nvSpPr>
          <p:spPr>
            <a:xfrm>
              <a:off x="5013240" y="241807"/>
              <a:ext cx="2592288" cy="1266527"/>
            </a:xfrm>
            <a:prstGeom prst="cloudCallout">
              <a:avLst>
                <a:gd name="adj1" fmla="val -71477"/>
                <a:gd name="adj2" fmla="val -22034"/>
              </a:avLst>
            </a:prstGeom>
            <a:solidFill>
              <a:schemeClr val="bg1"/>
            </a:solidFill>
            <a:ln w="19050">
              <a:solidFill>
                <a:srgbClr val="00B0F0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88664" y="464223"/>
              <a:ext cx="22414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</a:rPr>
                <a:t>如何解不等式</a:t>
              </a:r>
              <a:endParaRPr lang="en-US" altLang="zh-CN" sz="2400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</a:rPr>
                <a:t>3</a:t>
              </a:r>
              <a:r>
                <a:rPr lang="en-US" altLang="zh-CN" sz="2400" b="1" dirty="0">
                  <a:solidFill>
                    <a:srgbClr val="FF0000"/>
                  </a:solidFill>
                  <a:latin typeface="+mn-ea"/>
                </a:rPr>
                <a:t>-</a:t>
              </a:r>
              <a:r>
                <a:rPr lang="en-US" altLang="zh-CN" sz="2400" b="1" i="1" dirty="0">
                  <a:solidFill>
                    <a:srgbClr val="FF0000"/>
                  </a:solidFill>
                </a:rPr>
                <a:t>x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＜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2</a:t>
              </a:r>
              <a:r>
                <a:rPr lang="en-US" altLang="zh-CN" sz="2400" b="1" i="1" dirty="0">
                  <a:solidFill>
                    <a:srgbClr val="FF0000"/>
                  </a:solidFill>
                </a:rPr>
                <a:t>x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+6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animBg="1"/>
      <p:bldP spid="22" grpId="0" bldLvl="0" animBg="1"/>
      <p:bldP spid="25" grpId="0" bldLvl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9591" y="1059582"/>
            <a:ext cx="6624736" cy="2749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解：两边都加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，得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+ 6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合并同类项，得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3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&lt; 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两边都加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3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3 &lt; 6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–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合并同类项，得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&lt; 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两边都除以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这个不等式的解集在数轴上的表示如图所示：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67544" y="339502"/>
            <a:ext cx="7962354" cy="504056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解不等式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400" b="1" dirty="0">
                <a:solidFill>
                  <a:srgbClr val="000000"/>
                </a:solidFill>
                <a:latin typeface="+mj-ea"/>
                <a:ea typeface="+mj-ea"/>
              </a:rPr>
              <a:t>-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&lt; 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，并把它的解集表示在数轴上。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56176" y="1938486"/>
            <a:ext cx="2826385" cy="1583690"/>
            <a:chOff x="5013240" y="241807"/>
            <a:chExt cx="2826385" cy="1583690"/>
          </a:xfrm>
        </p:grpSpPr>
        <p:sp>
          <p:nvSpPr>
            <p:cNvPr id="7" name="思想气泡: 云 6"/>
            <p:cNvSpPr/>
            <p:nvPr/>
          </p:nvSpPr>
          <p:spPr>
            <a:xfrm>
              <a:off x="5013240" y="241807"/>
              <a:ext cx="2826385" cy="1583690"/>
            </a:xfrm>
            <a:prstGeom prst="cloudCallout">
              <a:avLst>
                <a:gd name="adj1" fmla="val -44532"/>
                <a:gd name="adj2" fmla="val -72171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16770" y="367537"/>
              <a:ext cx="2288540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66FF"/>
                  </a:solidFill>
                </a:rPr>
                <a:t>解方程的移项变形对于解不等式同样适用。</a:t>
              </a:r>
              <a:endParaRPr lang="zh-CN" altLang="en-US" sz="2400" b="1" dirty="0">
                <a:solidFill>
                  <a:srgbClr val="0066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92325" y="3984746"/>
            <a:ext cx="4646930" cy="763327"/>
            <a:chOff x="3295" y="6275"/>
            <a:chExt cx="7318" cy="1202"/>
          </a:xfrm>
        </p:grpSpPr>
        <p:grpSp>
          <p:nvGrpSpPr>
            <p:cNvPr id="25" name="组合 24"/>
            <p:cNvGrpSpPr/>
            <p:nvPr/>
          </p:nvGrpSpPr>
          <p:grpSpPr>
            <a:xfrm>
              <a:off x="3295" y="6275"/>
              <a:ext cx="7318" cy="1202"/>
              <a:chOff x="1975664" y="3669149"/>
              <a:chExt cx="4646930" cy="763327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975664" y="3930914"/>
                <a:ext cx="4646930" cy="501562"/>
                <a:chOff x="1343478" y="2854321"/>
                <a:chExt cx="4646930" cy="501562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1343478" y="2854321"/>
                  <a:ext cx="4646930" cy="108000"/>
                  <a:chOff x="1403599" y="3124000"/>
                  <a:chExt cx="4646930" cy="108000"/>
                </a:xfrm>
              </p:grpSpPr>
              <p:cxnSp>
                <p:nvCxnSpPr>
                  <p:cNvPr id="39" name="直接箭头连接符 38"/>
                  <p:cNvCxnSpPr/>
                  <p:nvPr/>
                </p:nvCxnSpPr>
                <p:spPr>
                  <a:xfrm>
                    <a:off x="1403599" y="3219619"/>
                    <a:ext cx="4646930" cy="0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19077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23395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7713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36349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40667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44985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49303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5362104" y="3124000"/>
                    <a:ext cx="0" cy="108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文本框 29"/>
                <p:cNvSpPr txBox="1"/>
                <p:nvPr/>
              </p:nvSpPr>
              <p:spPr>
                <a:xfrm>
                  <a:off x="1590177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4</a:t>
                  </a:r>
                  <a:endParaRPr lang="zh-CN" altLang="en-US" sz="2000" b="1" dirty="0"/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2010203" y="295577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3</a:t>
                  </a:r>
                  <a:endParaRPr lang="zh-CN" altLang="en-US" sz="2000" b="1" dirty="0"/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2458476" y="2950143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2</a:t>
                  </a:r>
                  <a:endParaRPr lang="zh-CN" altLang="en-US" sz="2000" b="1" dirty="0"/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2859066" y="2943477"/>
                  <a:ext cx="44275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latin typeface="+mn-ea"/>
                    </a:rPr>
                    <a:t>-</a:t>
                  </a:r>
                  <a:r>
                    <a:rPr lang="en-US" altLang="zh-CN" sz="2000" b="1" dirty="0"/>
                    <a:t>1</a:t>
                  </a:r>
                  <a:endParaRPr lang="zh-CN" altLang="en-US" sz="2000" b="1" dirty="0"/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3414093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0</a:t>
                  </a:r>
                  <a:endParaRPr lang="zh-CN" altLang="en-US" sz="2000" b="1" dirty="0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3845164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1</a:t>
                  </a:r>
                  <a:endParaRPr lang="zh-CN" altLang="en-US" sz="2000" b="1" dirty="0"/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4276235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2</a:t>
                  </a:r>
                  <a:endParaRPr lang="zh-CN" altLang="en-US" sz="2000" b="1" dirty="0"/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4713656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3</a:t>
                  </a:r>
                  <a:endParaRPr lang="zh-CN" altLang="en-US" sz="2000" b="1" dirty="0"/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5138377" y="2950143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/>
                    <a:t>4</a:t>
                  </a:r>
                  <a:endParaRPr lang="zh-CN" altLang="en-US" sz="2000" b="1" dirty="0"/>
                </a:p>
              </p:txBody>
            </p:sp>
          </p:grpSp>
          <p:cxnSp>
            <p:nvCxnSpPr>
              <p:cNvPr id="27" name="肘形连接符 33"/>
              <p:cNvCxnSpPr/>
              <p:nvPr/>
            </p:nvCxnSpPr>
            <p:spPr>
              <a:xfrm flipV="1">
                <a:off x="3777210" y="3669149"/>
                <a:ext cx="2324534" cy="321511"/>
              </a:xfrm>
              <a:prstGeom prst="bentConnector3">
                <a:avLst>
                  <a:gd name="adj1" fmla="val 9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/>
              <p:cNvSpPr/>
              <p:nvPr/>
            </p:nvSpPr>
            <p:spPr>
              <a:xfrm>
                <a:off x="3711617" y="3935781"/>
                <a:ext cx="126000" cy="126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cxnSp>
          <p:nvCxnSpPr>
            <p:cNvPr id="2" name="直接连接符 1"/>
            <p:cNvCxnSpPr/>
            <p:nvPr/>
          </p:nvCxnSpPr>
          <p:spPr>
            <a:xfrm>
              <a:off x="10209" y="6687"/>
              <a:ext cx="0" cy="1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950" y="6847"/>
              <a:ext cx="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000" b="1" dirty="0"/>
                <a:t>5</a:t>
              </a:r>
              <a:endParaRPr lang="zh-CN" altLang="en-US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536" y="324778"/>
            <a:ext cx="7962354" cy="796925"/>
            <a:chOff x="467544" y="265294"/>
            <a:chExt cx="7962354" cy="796925"/>
          </a:xfrm>
        </p:grpSpPr>
        <p:sp>
          <p:nvSpPr>
            <p:cNvPr id="2" name="Rectangle 3"/>
            <p:cNvSpPr txBox="1">
              <a:spLocks noChangeArrowheads="1"/>
            </p:cNvSpPr>
            <p:nvPr/>
          </p:nvSpPr>
          <p:spPr bwMode="auto">
            <a:xfrm>
              <a:off x="467544" y="339502"/>
              <a:ext cx="7962354" cy="50405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/>
            <a:lstStyle>
              <a:defPPr>
                <a:defRPr lang="zh-CN"/>
              </a:defPPr>
              <a:lvl1pPr eaLnBrk="1" hangingPunct="1">
                <a:spcBef>
                  <a:spcPct val="20000"/>
                </a:spcBef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微软雅黑" panose="020B0503020204020204" pitchFamily="34" charset="-122"/>
                </a:defRPr>
              </a:lvl1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highlight>
                    <a:srgbClr val="0066FF"/>
                  </a:highlight>
                  <a:ea typeface="黑体" panose="02010609060101010101" pitchFamily="49" charset="-122"/>
                </a:rPr>
                <a:t>例</a:t>
              </a:r>
              <a:r>
                <a:rPr lang="en-US" altLang="zh-CN" dirty="0">
                  <a:solidFill>
                    <a:schemeClr val="bg1"/>
                  </a:solidFill>
                  <a:highlight>
                    <a:srgbClr val="0066FF"/>
                  </a:highlight>
                  <a:ea typeface="黑体" panose="02010609060101010101" pitchFamily="49" charset="-122"/>
                </a:rPr>
                <a:t>2</a:t>
              </a:r>
              <a:r>
                <a:rPr lang="en-US" altLang="zh-CN" dirty="0">
                  <a:solidFill>
                    <a:srgbClr val="00B0F0"/>
                  </a:solidFill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解不等式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     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，并把它的解集表示在数轴上。</a:t>
              </a:r>
              <a:endParaRPr lang="en-US" altLang="zh-CN" dirty="0">
                <a:ea typeface="黑体" panose="02010609060101010101" pitchFamily="49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441951" y="265294"/>
            <a:ext cx="1777365" cy="796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5" name="Equation" r:id="rId1" imgW="1777365" imgH="800100" progId="Equation.DSMT4">
                    <p:embed/>
                  </p:oleObj>
                </mc:Choice>
                <mc:Fallback>
                  <p:oleObj name="Equation" r:id="rId1" imgW="1777365" imgH="800100" progId="Equation.DSMT4">
                    <p:embed/>
                    <p:pic>
                      <p:nvPicPr>
                        <p:cNvPr id="0" name="图片 16394"/>
                        <p:cNvPicPr/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2441951" y="265294"/>
                          <a:ext cx="1777365" cy="7969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矩形 5"/>
          <p:cNvSpPr/>
          <p:nvPr/>
        </p:nvSpPr>
        <p:spPr>
          <a:xfrm>
            <a:off x="1187624" y="1189561"/>
            <a:ext cx="6550513" cy="2265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解：去分母，得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3(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2) ≥ 2(7 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去括号，得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6 ≥ 14 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</a:rPr>
              <a:t>-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2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</a:pP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移项</a:t>
            </a:r>
            <a:r>
              <a:rPr lang="zh-CN" altLang="en-US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合并同类项，得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5</a:t>
            </a:r>
            <a:r>
              <a:rPr lang="en-US" altLang="zh-CN" sz="2400" b="1" i="1" kern="10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≥ 20</a:t>
            </a:r>
            <a:r>
              <a:rPr lang="zh-CN" altLang="en-US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zh-CN" sz="2400" b="1" kern="100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</a:pP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两边都除以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，得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lang="en-US" altLang="zh-CN" sz="2400" b="1" i="1" kern="100" dirty="0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 ≥ 4</a:t>
            </a:r>
            <a:r>
              <a:rPr lang="zh-CN" altLang="en-US" sz="2400" b="1" kern="100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400" b="1" kern="100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这个不等式的解集在数轴上的表示如图所示：</a:t>
            </a:r>
            <a:endParaRPr lang="zh-CN" altLang="zh-CN" sz="2400" b="1" kern="1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619672" y="3797394"/>
            <a:ext cx="4891806" cy="763006"/>
            <a:chOff x="1196926" y="3824968"/>
            <a:chExt cx="4891806" cy="763006"/>
          </a:xfrm>
        </p:grpSpPr>
        <p:grpSp>
          <p:nvGrpSpPr>
            <p:cNvPr id="66" name="组合 65"/>
            <p:cNvGrpSpPr/>
            <p:nvPr/>
          </p:nvGrpSpPr>
          <p:grpSpPr>
            <a:xfrm>
              <a:off x="1196926" y="4079864"/>
              <a:ext cx="4891806" cy="508110"/>
              <a:chOff x="1343527" y="2842143"/>
              <a:chExt cx="4891806" cy="508110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1343527" y="2842143"/>
                <a:ext cx="4891806" cy="108000"/>
                <a:chOff x="1403648" y="3111822"/>
                <a:chExt cx="4891806" cy="108000"/>
              </a:xfrm>
            </p:grpSpPr>
            <p:cxnSp>
              <p:nvCxnSpPr>
                <p:cNvPr id="80" name="直接箭头连接符 79"/>
                <p:cNvCxnSpPr/>
                <p:nvPr/>
              </p:nvCxnSpPr>
              <p:spPr>
                <a:xfrm>
                  <a:off x="1403648" y="3219822"/>
                  <a:ext cx="4891806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>
                  <a:off x="190770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/>
              </p:nvCxnSpPr>
              <p:spPr>
                <a:xfrm>
                  <a:off x="233975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>
                  <a:off x="277180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>
                  <a:off x="320384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363589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>
                  <a:off x="4067944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/>
                <p:cNvCxnSpPr/>
                <p:nvPr/>
              </p:nvCxnSpPr>
              <p:spPr>
                <a:xfrm>
                  <a:off x="4499992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4932040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>
                  <a:off x="5364088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5796136" y="3111822"/>
                  <a:ext cx="0" cy="1080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文本框 67"/>
              <p:cNvSpPr txBox="1"/>
              <p:nvPr/>
            </p:nvSpPr>
            <p:spPr>
              <a:xfrm>
                <a:off x="1590177" y="2950143"/>
                <a:ext cx="442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latin typeface="+mn-ea"/>
                  </a:rPr>
                  <a:t>-</a:t>
                </a:r>
                <a:r>
                  <a:rPr lang="en-US" altLang="zh-CN" sz="2000" b="1" dirty="0"/>
                  <a:t>1</a:t>
                </a:r>
                <a:endParaRPr lang="zh-CN" altLang="en-US" sz="2000" b="1" dirty="0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124088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0</a:t>
                </a:r>
                <a:endParaRPr lang="zh-CN" altLang="en-US" sz="2000" b="1" dirty="0"/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2567859" y="2950143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1</a:t>
                </a:r>
                <a:endParaRPr lang="zh-CN" altLang="en-US" sz="2000" b="1" dirty="0"/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2990976" y="2950143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2</a:t>
                </a:r>
                <a:endParaRPr lang="zh-CN" altLang="en-US" sz="2000" b="1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414093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3</a:t>
                </a:r>
                <a:endParaRPr lang="zh-CN" altLang="en-US" sz="2000" b="1" dirty="0"/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3845164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4</a:t>
                </a:r>
                <a:endParaRPr lang="zh-CN" altLang="en-US" sz="2000" b="1" dirty="0"/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4276235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5</a:t>
                </a:r>
                <a:endParaRPr lang="zh-CN" altLang="en-US" sz="2000" b="1" dirty="0"/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713656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6</a:t>
                </a:r>
                <a:endParaRPr lang="zh-CN" altLang="en-US" sz="2000" b="1" dirty="0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5138377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7</a:t>
                </a:r>
                <a:endParaRPr lang="zh-CN" altLang="en-US" sz="2000" b="1" dirty="0"/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5587542" y="295014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/>
                  <a:t>8</a:t>
                </a:r>
                <a:endParaRPr lang="zh-CN" altLang="en-US" sz="2000" b="1" dirty="0"/>
              </a:p>
            </p:txBody>
          </p:sp>
        </p:grpSp>
        <p:cxnSp>
          <p:nvCxnSpPr>
            <p:cNvPr id="94" name="肘形连接符 33"/>
            <p:cNvCxnSpPr/>
            <p:nvPr/>
          </p:nvCxnSpPr>
          <p:spPr>
            <a:xfrm flipV="1">
              <a:off x="3860534" y="3824968"/>
              <a:ext cx="1854293" cy="347964"/>
            </a:xfrm>
            <a:prstGeom prst="bentConnector3">
              <a:avLst>
                <a:gd name="adj1" fmla="val 3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3796204" y="4118198"/>
              <a:ext cx="126000" cy="126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2525</Words>
  <Application>WPS 演示</Application>
  <PresentationFormat>全屏显示(16:9)</PresentationFormat>
  <Paragraphs>425</Paragraphs>
  <Slides>21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4</cp:revision>
  <dcterms:created xsi:type="dcterms:W3CDTF">2018-12-07T09:49:00Z</dcterms:created>
  <dcterms:modified xsi:type="dcterms:W3CDTF">2026-01-09T00:15:14Z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4EA61C8D0F4648179A7F0ECAFD9756D8_12</vt:lpwstr>
  </property>
</Properties>
</file>