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31" r:id="rId8"/>
    <p:sldId id="347" r:id="rId9"/>
    <p:sldId id="344" r:id="rId10"/>
    <p:sldId id="345" r:id="rId11"/>
    <p:sldId id="348" r:id="rId12"/>
    <p:sldId id="346" r:id="rId13"/>
    <p:sldId id="343" r:id="rId14"/>
    <p:sldId id="325" r:id="rId15"/>
    <p:sldId id="330" r:id="rId16"/>
    <p:sldId id="308" r:id="rId17"/>
    <p:sldId id="327" r:id="rId18"/>
    <p:sldId id="309" r:id="rId19"/>
    <p:sldId id="326" r:id="rId20"/>
    <p:sldId id="349" r:id="rId21"/>
    <p:sldId id="307" r:id="rId22"/>
    <p:sldId id="30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6685E0"/>
    <a:srgbClr val="0033CC"/>
    <a:srgbClr val="0066FF"/>
    <a:srgbClr val="FDE8EA"/>
    <a:srgbClr val="E2F4FD"/>
    <a:srgbClr val="FFD1F3"/>
    <a:srgbClr val="56B5DA"/>
    <a:srgbClr val="FEF2E8"/>
    <a:srgbClr val="FFF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610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9" Type="http://schemas.openxmlformats.org/officeDocument/2006/relationships/vmlDrawing" Target="../drawings/vmlDrawing1.vml"/><Relationship Id="rId28" Type="http://schemas.openxmlformats.org/officeDocument/2006/relationships/slideLayout" Target="../slideLayouts/slideLayout3.xml"/><Relationship Id="rId27" Type="http://schemas.openxmlformats.org/officeDocument/2006/relationships/tags" Target="../tags/tag45.xml"/><Relationship Id="rId26" Type="http://schemas.openxmlformats.org/officeDocument/2006/relationships/tags" Target="../tags/tag44.xml"/><Relationship Id="rId25" Type="http://schemas.openxmlformats.org/officeDocument/2006/relationships/image" Target="../media/image7.wmf"/><Relationship Id="rId24" Type="http://schemas.openxmlformats.org/officeDocument/2006/relationships/oleObject" Target="../embeddings/oleObject2.bin"/><Relationship Id="rId23" Type="http://schemas.openxmlformats.org/officeDocument/2006/relationships/tags" Target="../tags/tag43.xml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4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image" Target="../media/image6.wmf"/><Relationship Id="rId16" Type="http://schemas.openxmlformats.org/officeDocument/2006/relationships/oleObject" Target="../embeddings/oleObject1.bin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9792" y="1276618"/>
            <a:ext cx="6122716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3.</a:t>
            </a:r>
            <a:r>
              <a:rPr lang="zh-CN" altLang="en-US" sz="3600" b="1" dirty="0">
                <a:latin typeface="+mj-lt"/>
                <a:ea typeface="+mj-ea"/>
              </a:rPr>
              <a:t>一元一次不等式与一次函数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一元一次不等式与</a:t>
            </a:r>
            <a:endParaRPr lang="zh-CN" altLang="en-US" sz="3600" b="1" dirty="0">
              <a:solidFill>
                <a:schemeClr val="accent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/>
                </a:solidFill>
              </a:rPr>
              <a:t>一次函数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1520" y="26749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小结：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5764" y="2571750"/>
            <a:ext cx="6912768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/>
              <a:t>我们既可以运用</a:t>
            </a:r>
            <a:r>
              <a:rPr lang="zh-CN" altLang="en-US" sz="2800" b="1" dirty="0">
                <a:solidFill>
                  <a:srgbClr val="FF0000"/>
                </a:solidFill>
              </a:rPr>
              <a:t>函数图象解不等式</a:t>
            </a:r>
            <a:r>
              <a:rPr lang="zh-CN" altLang="en-US" sz="2800" b="1" dirty="0"/>
              <a:t>，也可以运用</a:t>
            </a:r>
            <a:r>
              <a:rPr lang="zh-CN" altLang="en-US" sz="2800" b="1" dirty="0">
                <a:solidFill>
                  <a:srgbClr val="FF0000"/>
                </a:solidFill>
              </a:rPr>
              <a:t>解不等式帮助研究函数问题</a:t>
            </a:r>
            <a:r>
              <a:rPr lang="zh-CN" altLang="en-US" sz="2800" b="1" dirty="0"/>
              <a:t>，二者相互渗透，互相作用。</a:t>
            </a:r>
            <a:endParaRPr lang="zh-CN" altLang="en-US" sz="2800" b="1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55576" y="1275606"/>
            <a:ext cx="7272808" cy="864096"/>
            <a:chOff x="755576" y="1131590"/>
            <a:chExt cx="7272808" cy="864096"/>
          </a:xfrm>
        </p:grpSpPr>
        <p:grpSp>
          <p:nvGrpSpPr>
            <p:cNvPr id="9" name="组合 8"/>
            <p:cNvGrpSpPr/>
            <p:nvPr/>
          </p:nvGrpSpPr>
          <p:grpSpPr>
            <a:xfrm>
              <a:off x="755576" y="1131590"/>
              <a:ext cx="7101248" cy="772318"/>
              <a:chOff x="755576" y="1642033"/>
              <a:chExt cx="7101248" cy="772318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55576" y="1891131"/>
                <a:ext cx="34307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+mj-ea"/>
                    <a:ea typeface="+mj-ea"/>
                  </a:rPr>
                  <a:t>一元一次不等式问题</a:t>
                </a:r>
                <a:endParaRPr lang="zh-CN" altLang="en-US" sz="2800" b="1" dirty="0">
                  <a:latin typeface="+mj-ea"/>
                  <a:ea typeface="+mj-ea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508104" y="1891131"/>
                <a:ext cx="23487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+mj-ea"/>
                    <a:ea typeface="+mj-ea"/>
                  </a:rPr>
                  <a:t>一次函数问题</a:t>
                </a:r>
                <a:endParaRPr lang="zh-CN" altLang="en-US" sz="2800" b="1" dirty="0">
                  <a:latin typeface="+mj-ea"/>
                  <a:ea typeface="+mj-ea"/>
                </a:endParaRPr>
              </a:p>
            </p:txBody>
          </p:sp>
          <p:sp>
            <p:nvSpPr>
              <p:cNvPr id="7" name="箭头: 左右 6"/>
              <p:cNvSpPr/>
              <p:nvPr/>
            </p:nvSpPr>
            <p:spPr>
              <a:xfrm>
                <a:off x="4211960" y="1995686"/>
                <a:ext cx="1152128" cy="216024"/>
              </a:xfrm>
              <a:prstGeom prst="leftRightArrow">
                <a:avLst>
                  <a:gd name="adj1" fmla="val 42945"/>
                  <a:gd name="adj2" fmla="val 50000"/>
                </a:avLst>
              </a:prstGeom>
              <a:solidFill>
                <a:schemeClr val="bg1"/>
              </a:solidFill>
              <a:ln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386311" y="1642033"/>
                <a:ext cx="80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33CC"/>
                    </a:solidFill>
                    <a:latin typeface="+mn-ea"/>
                  </a:rPr>
                  <a:t>转化</a:t>
                </a:r>
                <a:endParaRPr lang="zh-CN" altLang="en-US" sz="2400" b="1" dirty="0">
                  <a:solidFill>
                    <a:srgbClr val="0033CC"/>
                  </a:solidFill>
                  <a:latin typeface="+mn-ea"/>
                </a:endParaRPr>
              </a:p>
            </p:txBody>
          </p:sp>
        </p:grpSp>
        <p:sp>
          <p:nvSpPr>
            <p:cNvPr id="15" name="矩形: 圆角 14"/>
            <p:cNvSpPr/>
            <p:nvPr/>
          </p:nvSpPr>
          <p:spPr>
            <a:xfrm>
              <a:off x="755576" y="1131590"/>
              <a:ext cx="7272808" cy="864096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6590" y="207010"/>
            <a:ext cx="6856730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72185" indent="-972185" fontAlgn="auto">
              <a:lnSpc>
                <a:spcPct val="120000"/>
              </a:lnSpc>
            </a:pPr>
            <a:r>
              <a:rPr lang="zh-CN" altLang="en-US" sz="2800" b="1" dirty="0">
                <a:solidFill>
                  <a:srgbClr val="FF33CC"/>
                </a:solidFill>
                <a:latin typeface="+mj-lt"/>
                <a:ea typeface="+mj-ea"/>
              </a:rPr>
              <a:t>思考：</a:t>
            </a:r>
            <a:r>
              <a:rPr lang="zh-CN" altLang="en-US" sz="2800" b="1" dirty="0">
                <a:latin typeface="+mj-lt"/>
                <a:ea typeface="+mj-ea"/>
              </a:rPr>
              <a:t>一元一次不等式 </a:t>
            </a:r>
            <a:r>
              <a:rPr lang="zh-CN" altLang="en-US" sz="2800" b="1" i="1" dirty="0">
                <a:latin typeface="+mj-lt"/>
                <a:ea typeface="+mj-ea"/>
              </a:rPr>
              <a:t>kx</a:t>
            </a:r>
            <a:r>
              <a:rPr lang="zh-CN" altLang="en-US" sz="2800" b="1" dirty="0">
                <a:latin typeface="+mj-lt"/>
                <a:ea typeface="+mj-ea"/>
              </a:rPr>
              <a:t>+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&gt;0 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或</a:t>
            </a:r>
            <a:r>
              <a:rPr lang="zh-CN" altLang="en-US" sz="2800" b="1" i="1" dirty="0">
                <a:latin typeface="+mj-lt"/>
                <a:ea typeface="+mj-ea"/>
              </a:rPr>
              <a:t>kx</a:t>
            </a:r>
            <a:r>
              <a:rPr lang="zh-CN" altLang="en-US" sz="2800" b="1" dirty="0">
                <a:latin typeface="+mj-lt"/>
                <a:ea typeface="+mj-ea"/>
              </a:rPr>
              <a:t>+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&lt;0)与一次函数 </a:t>
            </a:r>
            <a:r>
              <a:rPr lang="zh-CN" altLang="en-US" sz="2800" b="1" i="1" dirty="0">
                <a:latin typeface="+mj-lt"/>
                <a:ea typeface="+mj-ea"/>
              </a:rPr>
              <a:t>y</a:t>
            </a:r>
            <a:r>
              <a:rPr lang="zh-CN" altLang="en-US" sz="2800" b="1" dirty="0">
                <a:latin typeface="+mj-lt"/>
                <a:ea typeface="+mj-ea"/>
              </a:rPr>
              <a:t>=</a:t>
            </a:r>
            <a:r>
              <a:rPr lang="zh-CN" altLang="en-US" sz="2800" b="1" i="1" dirty="0">
                <a:latin typeface="+mj-lt"/>
                <a:ea typeface="+mj-ea"/>
              </a:rPr>
              <a:t>kx</a:t>
            </a:r>
            <a:r>
              <a:rPr lang="zh-CN" altLang="en-US" sz="2800" b="1" dirty="0">
                <a:latin typeface="+mj-lt"/>
                <a:ea typeface="+mj-ea"/>
              </a:rPr>
              <a:t>+</a:t>
            </a:r>
            <a:r>
              <a:rPr lang="zh-CN" altLang="en-US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的关系？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108" y="1596697"/>
            <a:ext cx="2283244" cy="46166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+mj-lt"/>
              </a:rPr>
              <a:t>kx</a:t>
            </a:r>
            <a:r>
              <a:rPr lang="zh-CN" altLang="en-US" sz="2400" b="1" dirty="0">
                <a:latin typeface="+mj-lt"/>
              </a:rPr>
              <a:t>+</a:t>
            </a:r>
            <a:r>
              <a:rPr lang="zh-CN" altLang="en-US" sz="2400" b="1" i="1" dirty="0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＞0 的解集</a:t>
            </a:r>
            <a:endParaRPr lang="zh-CN" altLang="en-US" sz="2400" dirty="0"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016" y="1596697"/>
            <a:ext cx="2289123" cy="46166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i="1" dirty="0">
                <a:latin typeface="+mj-lt"/>
              </a:rPr>
              <a:t>kx</a:t>
            </a:r>
            <a:r>
              <a:rPr lang="zh-CN" altLang="en-US" sz="2400" b="1" dirty="0">
                <a:latin typeface="+mj-lt"/>
              </a:rPr>
              <a:t>+</a:t>
            </a:r>
            <a:r>
              <a:rPr lang="zh-CN" altLang="en-US" sz="2400" b="1" i="1" dirty="0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＜0 的解集</a:t>
            </a:r>
            <a:endParaRPr lang="zh-CN" altLang="en-US" sz="2400" dirty="0">
              <a:latin typeface="+mj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206151" y="2325105"/>
            <a:ext cx="920184" cy="912059"/>
            <a:chOff x="3206151" y="2325105"/>
            <a:chExt cx="920184" cy="912059"/>
          </a:xfrm>
        </p:grpSpPr>
        <p:sp>
          <p:nvSpPr>
            <p:cNvPr id="37" name="任意多边形: 形状 36"/>
            <p:cNvSpPr/>
            <p:nvPr/>
          </p:nvSpPr>
          <p:spPr>
            <a:xfrm rot="5400000">
              <a:off x="3210213" y="2321043"/>
              <a:ext cx="912059" cy="920184"/>
            </a:xfrm>
            <a:custGeom>
              <a:avLst/>
              <a:gdLst>
                <a:gd name="connsiteX0" fmla="*/ 152040 w 920183"/>
                <a:gd name="connsiteY0" fmla="*/ 0 h 912058"/>
                <a:gd name="connsiteX1" fmla="*/ 768143 w 920183"/>
                <a:gd name="connsiteY1" fmla="*/ 0 h 912058"/>
                <a:gd name="connsiteX2" fmla="*/ 920183 w 920183"/>
                <a:gd name="connsiteY2" fmla="*/ 152040 h 912058"/>
                <a:gd name="connsiteX3" fmla="*/ 920183 w 920183"/>
                <a:gd name="connsiteY3" fmla="*/ 912058 h 912058"/>
                <a:gd name="connsiteX4" fmla="*/ 920183 w 920183"/>
                <a:gd name="connsiteY4" fmla="*/ 912058 h 912058"/>
                <a:gd name="connsiteX5" fmla="*/ 0 w 920183"/>
                <a:gd name="connsiteY5" fmla="*/ 912058 h 912058"/>
                <a:gd name="connsiteX6" fmla="*/ 0 w 920183"/>
                <a:gd name="connsiteY6" fmla="*/ 912058 h 912058"/>
                <a:gd name="connsiteX7" fmla="*/ 0 w 920183"/>
                <a:gd name="connsiteY7" fmla="*/ 152040 h 912058"/>
                <a:gd name="connsiteX8" fmla="*/ 152040 w 920183"/>
                <a:gd name="connsiteY8" fmla="*/ 0 h 91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0183" h="912058">
                  <a:moveTo>
                    <a:pt x="1" y="761360"/>
                  </a:moveTo>
                  <a:lnTo>
                    <a:pt x="1" y="150698"/>
                  </a:lnTo>
                  <a:cubicBezTo>
                    <a:pt x="1" y="67470"/>
                    <a:pt x="68678" y="0"/>
                    <a:pt x="153395" y="0"/>
                  </a:cubicBezTo>
                  <a:lnTo>
                    <a:pt x="920182" y="0"/>
                  </a:lnTo>
                  <a:lnTo>
                    <a:pt x="920182" y="0"/>
                  </a:lnTo>
                  <a:lnTo>
                    <a:pt x="920182" y="912058"/>
                  </a:lnTo>
                  <a:lnTo>
                    <a:pt x="920182" y="912058"/>
                  </a:lnTo>
                  <a:lnTo>
                    <a:pt x="153395" y="912058"/>
                  </a:lnTo>
                  <a:cubicBezTo>
                    <a:pt x="68678" y="912058"/>
                    <a:pt x="1" y="844588"/>
                    <a:pt x="1" y="76136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1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1211" tIns="222331" rIns="160021" bIns="222332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b="1" kern="120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94645" y="256508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</a:t>
              </a:r>
              <a:endParaRPr lang="zh-CN" altLang="en-US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199026" y="3290242"/>
            <a:ext cx="920184" cy="912059"/>
            <a:chOff x="3199026" y="3290242"/>
            <a:chExt cx="920184" cy="912059"/>
          </a:xfrm>
        </p:grpSpPr>
        <p:sp>
          <p:nvSpPr>
            <p:cNvPr id="38" name="任意多边形: 形状 37"/>
            <p:cNvSpPr/>
            <p:nvPr/>
          </p:nvSpPr>
          <p:spPr>
            <a:xfrm rot="5400000">
              <a:off x="3203088" y="3286180"/>
              <a:ext cx="912059" cy="920184"/>
            </a:xfrm>
            <a:custGeom>
              <a:avLst/>
              <a:gdLst>
                <a:gd name="connsiteX0" fmla="*/ 152040 w 920183"/>
                <a:gd name="connsiteY0" fmla="*/ 0 h 912058"/>
                <a:gd name="connsiteX1" fmla="*/ 768143 w 920183"/>
                <a:gd name="connsiteY1" fmla="*/ 0 h 912058"/>
                <a:gd name="connsiteX2" fmla="*/ 920183 w 920183"/>
                <a:gd name="connsiteY2" fmla="*/ 152040 h 912058"/>
                <a:gd name="connsiteX3" fmla="*/ 920183 w 920183"/>
                <a:gd name="connsiteY3" fmla="*/ 912058 h 912058"/>
                <a:gd name="connsiteX4" fmla="*/ 920183 w 920183"/>
                <a:gd name="connsiteY4" fmla="*/ 912058 h 912058"/>
                <a:gd name="connsiteX5" fmla="*/ 0 w 920183"/>
                <a:gd name="connsiteY5" fmla="*/ 912058 h 912058"/>
                <a:gd name="connsiteX6" fmla="*/ 0 w 920183"/>
                <a:gd name="connsiteY6" fmla="*/ 912058 h 912058"/>
                <a:gd name="connsiteX7" fmla="*/ 0 w 920183"/>
                <a:gd name="connsiteY7" fmla="*/ 152040 h 912058"/>
                <a:gd name="connsiteX8" fmla="*/ 152040 w 920183"/>
                <a:gd name="connsiteY8" fmla="*/ 0 h 91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0183" h="912058">
                  <a:moveTo>
                    <a:pt x="920182" y="150698"/>
                  </a:moveTo>
                  <a:lnTo>
                    <a:pt x="920182" y="761360"/>
                  </a:lnTo>
                  <a:cubicBezTo>
                    <a:pt x="920182" y="844588"/>
                    <a:pt x="851505" y="912058"/>
                    <a:pt x="766788" y="912058"/>
                  </a:cubicBezTo>
                  <a:lnTo>
                    <a:pt x="1" y="912058"/>
                  </a:lnTo>
                  <a:lnTo>
                    <a:pt x="1" y="912058"/>
                  </a:lnTo>
                  <a:lnTo>
                    <a:pt x="1" y="0"/>
                  </a:lnTo>
                  <a:lnTo>
                    <a:pt x="1" y="0"/>
                  </a:lnTo>
                  <a:lnTo>
                    <a:pt x="766788" y="0"/>
                  </a:lnTo>
                  <a:cubicBezTo>
                    <a:pt x="851505" y="0"/>
                    <a:pt x="920182" y="67470"/>
                    <a:pt x="920182" y="150698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</p:spPr>
          <p:style>
            <a:lnRef idx="1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0020" tIns="222331" rIns="151212" bIns="222332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b="1" kern="120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81584" y="345693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</a:t>
              </a:r>
              <a:endParaRPr lang="zh-CN" altLang="en-US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00110" y="2268978"/>
            <a:ext cx="2283244" cy="830997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</a:t>
            </a:r>
            <a:r>
              <a:rPr lang="en-US" altLang="zh-CN" sz="2400" b="1" i="1" dirty="0" err="1">
                <a:latin typeface="+mj-lt"/>
              </a:rPr>
              <a:t>kx</a:t>
            </a:r>
            <a:r>
              <a:rPr lang="en-US" altLang="zh-CN" sz="2400" b="1" dirty="0" err="1">
                <a:latin typeface="+mj-lt"/>
              </a:rPr>
              <a:t>+</a:t>
            </a:r>
            <a:r>
              <a:rPr lang="en-US" altLang="zh-CN" sz="2400" b="1" i="1" dirty="0" err="1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中，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&gt;0</a:t>
            </a:r>
            <a:r>
              <a:rPr lang="zh-CN" altLang="en-US" sz="2400" b="1" dirty="0">
                <a:latin typeface="+mj-lt"/>
              </a:rPr>
              <a:t>时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的取值范围</a:t>
            </a:r>
            <a:endParaRPr lang="zh-CN" altLang="en-US" sz="2400" dirty="0"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18956" y="2268978"/>
            <a:ext cx="2283244" cy="830997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</a:t>
            </a:r>
            <a:r>
              <a:rPr lang="en-US" altLang="zh-CN" sz="2400" b="1" i="1" dirty="0" err="1">
                <a:latin typeface="+mj-lt"/>
              </a:rPr>
              <a:t>kx</a:t>
            </a:r>
            <a:r>
              <a:rPr lang="en-US" altLang="zh-CN" sz="2400" b="1" dirty="0" err="1">
                <a:latin typeface="+mj-lt"/>
              </a:rPr>
              <a:t>+</a:t>
            </a:r>
            <a:r>
              <a:rPr lang="en-US" altLang="zh-CN" sz="2400" b="1" i="1" dirty="0" err="1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中，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zh-CN" altLang="en-US" sz="2400" b="1" dirty="0">
                <a:latin typeface="+mj-lt"/>
                <a:ea typeface="+mj-ea"/>
              </a:rPr>
              <a:t>&lt;</a:t>
            </a:r>
            <a:r>
              <a:rPr lang="en-US" altLang="zh-CN" sz="2400" b="1" dirty="0">
                <a:latin typeface="+mj-lt"/>
              </a:rPr>
              <a:t>0</a:t>
            </a:r>
            <a:r>
              <a:rPr lang="zh-CN" altLang="en-US" sz="2400" b="1" dirty="0">
                <a:latin typeface="+mj-lt"/>
              </a:rPr>
              <a:t>时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的取值范围</a:t>
            </a:r>
            <a:endParaRPr lang="zh-CN" altLang="en-US" sz="2400" dirty="0"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0108" y="3253598"/>
            <a:ext cx="2283244" cy="1200329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</a:rPr>
              <a:t>直线位于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轴上方部分对应的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的取值范围</a:t>
            </a:r>
            <a:endParaRPr lang="zh-CN" altLang="en-US" sz="2400" dirty="0"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18956" y="3253598"/>
            <a:ext cx="2283244" cy="1200329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</a:rPr>
              <a:t>直线位于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轴下方部分对应的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的取值范围</a:t>
            </a:r>
            <a:endParaRPr lang="zh-CN" altLang="en-US" sz="2400" dirty="0">
              <a:latin typeface="+mj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092280" y="1880557"/>
            <a:ext cx="1953399" cy="1975741"/>
            <a:chOff x="7235010" y="1796152"/>
            <a:chExt cx="1953399" cy="1975741"/>
          </a:xfrm>
        </p:grpSpPr>
        <p:grpSp>
          <p:nvGrpSpPr>
            <p:cNvPr id="28" name="组合 27"/>
            <p:cNvGrpSpPr/>
            <p:nvPr/>
          </p:nvGrpSpPr>
          <p:grpSpPr>
            <a:xfrm>
              <a:off x="7235010" y="1859279"/>
              <a:ext cx="1872208" cy="1912614"/>
              <a:chOff x="971600" y="2621354"/>
              <a:chExt cx="1572640" cy="1606581"/>
            </a:xfrm>
          </p:grpSpPr>
          <p:cxnSp>
            <p:nvCxnSpPr>
              <p:cNvPr id="13" name="直接箭头连接符 12"/>
              <p:cNvCxnSpPr/>
              <p:nvPr/>
            </p:nvCxnSpPr>
            <p:spPr>
              <a:xfrm>
                <a:off x="971600" y="3507854"/>
                <a:ext cx="127354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箭头连接符 14"/>
              <p:cNvCxnSpPr/>
              <p:nvPr/>
            </p:nvCxnSpPr>
            <p:spPr>
              <a:xfrm flipV="1">
                <a:off x="1475656" y="2777608"/>
                <a:ext cx="0" cy="145032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2231334" y="3364452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x</a:t>
                </a:r>
                <a:endParaRPr lang="zh-CN" altLang="en-US" sz="2000" b="1" i="1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208423" y="3475135"/>
                <a:ext cx="3706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O</a:t>
                </a:r>
                <a:endParaRPr lang="zh-CN" altLang="en-US" sz="2000" b="1" i="1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493911" y="2621354"/>
                <a:ext cx="2984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/>
                  <a:t>y</a:t>
                </a:r>
                <a:endParaRPr lang="zh-CN" altLang="en-US" sz="2000" b="1" i="1" dirty="0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H="1">
                <a:off x="1242209" y="2891502"/>
                <a:ext cx="881519" cy="1266340"/>
              </a:xfrm>
              <a:prstGeom prst="line">
                <a:avLst/>
              </a:prstGeom>
              <a:ln w="19050">
                <a:solidFill>
                  <a:srgbClr val="FF3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8152903" y="1796152"/>
              <a:ext cx="10355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i="1" dirty="0">
                  <a:latin typeface="+mj-lt"/>
                </a:rPr>
                <a:t>y</a:t>
              </a:r>
              <a:r>
                <a:rPr lang="en-US" altLang="zh-CN" sz="2000" b="1" dirty="0">
                  <a:latin typeface="+mj-lt"/>
                </a:rPr>
                <a:t>=</a:t>
              </a:r>
              <a:r>
                <a:rPr lang="en-US" altLang="zh-CN" sz="2000" b="1" i="1" dirty="0" err="1">
                  <a:latin typeface="+mj-lt"/>
                </a:rPr>
                <a:t>kx</a:t>
              </a:r>
              <a:r>
                <a:rPr lang="en-US" altLang="zh-CN" sz="2000" b="1" dirty="0" err="1">
                  <a:latin typeface="+mj-lt"/>
                </a:rPr>
                <a:t>+</a:t>
              </a:r>
              <a:r>
                <a:rPr lang="en-US" altLang="zh-CN" sz="2000" b="1" i="1" dirty="0" err="1">
                  <a:latin typeface="+mj-lt"/>
                </a:rPr>
                <a:t>b</a:t>
              </a:r>
              <a:endParaRPr lang="zh-CN" altLang="en-US" sz="2000" dirty="0"/>
            </a:p>
          </p:txBody>
        </p:sp>
      </p:grpSp>
      <p:sp>
        <p:nvSpPr>
          <p:cNvPr id="39" name="箭头: 环形 38"/>
          <p:cNvSpPr/>
          <p:nvPr/>
        </p:nvSpPr>
        <p:spPr>
          <a:xfrm rot="5400000">
            <a:off x="3608764" y="2767849"/>
            <a:ext cx="953472" cy="953426"/>
          </a:xfrm>
          <a:prstGeom prst="circularArrow">
            <a:avLst>
              <a:gd name="adj1" fmla="val 12500"/>
              <a:gd name="adj2" fmla="val 1142322"/>
              <a:gd name="adj3" fmla="val 20457678"/>
              <a:gd name="adj4" fmla="val 10800000"/>
              <a:gd name="adj5" fmla="val 12500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40" name="箭头: 环形 39"/>
          <p:cNvSpPr/>
          <p:nvPr/>
        </p:nvSpPr>
        <p:spPr>
          <a:xfrm rot="16200000">
            <a:off x="2769107" y="2767847"/>
            <a:ext cx="953472" cy="953426"/>
          </a:xfrm>
          <a:prstGeom prst="circularArrow">
            <a:avLst>
              <a:gd name="adj1" fmla="val 12500"/>
              <a:gd name="adj2" fmla="val 1142322"/>
              <a:gd name="adj3" fmla="val 20457678"/>
              <a:gd name="adj4" fmla="val 10800000"/>
              <a:gd name="adj5" fmla="val 12500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274" y="684932"/>
            <a:ext cx="8424936" cy="2265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在如图所示的平面直角坐标系中画出函数 </a:t>
            </a:r>
            <a:r>
              <a:rPr lang="en-US" altLang="zh-CN" sz="2400" b="1" i="1" dirty="0">
                <a:latin typeface="+mj-lt"/>
                <a:ea typeface="+mj-ea"/>
              </a:rPr>
              <a:t>y</a:t>
            </a:r>
            <a:r>
              <a:rPr lang="en-US" altLang="zh-CN" sz="2400" b="1" dirty="0">
                <a:latin typeface="+mj-lt"/>
                <a:ea typeface="+mj-ea"/>
              </a:rPr>
              <a:t>=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lt"/>
                <a:ea typeface="+mj-ea"/>
              </a:rPr>
              <a:t>+2 </a:t>
            </a:r>
            <a:r>
              <a:rPr lang="zh-CN" altLang="en-US" sz="2400" b="1" dirty="0">
                <a:latin typeface="+mj-lt"/>
                <a:ea typeface="+mj-ea"/>
              </a:rPr>
              <a:t>的图象，利用图象：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）求方程 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lt"/>
                <a:ea typeface="+mj-ea"/>
              </a:rPr>
              <a:t>+2=0 </a:t>
            </a:r>
            <a:r>
              <a:rPr lang="zh-CN" altLang="en-US" sz="2400" b="1" dirty="0">
                <a:latin typeface="+mj-lt"/>
                <a:ea typeface="+mj-ea"/>
              </a:rPr>
              <a:t>的解；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）求不等式 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lt"/>
                <a:ea typeface="+mj-ea"/>
              </a:rPr>
              <a:t>+2&lt;0 </a:t>
            </a:r>
            <a:r>
              <a:rPr lang="zh-CN" altLang="en-US" sz="2400" b="1" dirty="0">
                <a:latin typeface="+mj-lt"/>
                <a:ea typeface="+mj-ea"/>
              </a:rPr>
              <a:t>的解集；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）若 </a:t>
            </a:r>
            <a:r>
              <a:rPr lang="en-US" altLang="zh-CN" sz="2400" b="1" i="1" dirty="0">
                <a:latin typeface="+mj-lt"/>
                <a:ea typeface="+mj-ea"/>
              </a:rPr>
              <a:t>y</a:t>
            </a:r>
            <a:r>
              <a:rPr lang="zh-CN" altLang="en-US" sz="2400" b="1" dirty="0">
                <a:latin typeface="+mj-lt"/>
                <a:ea typeface="+mj-ea"/>
              </a:rPr>
              <a:t>≤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，求 </a:t>
            </a:r>
            <a:r>
              <a:rPr lang="en-US" altLang="zh-CN" sz="2400" b="1" i="1" dirty="0">
                <a:latin typeface="+mj-lt"/>
                <a:ea typeface="+mj-ea"/>
              </a:rPr>
              <a:t>x </a:t>
            </a:r>
            <a:r>
              <a:rPr lang="zh-CN" altLang="en-US" sz="2400" b="1" dirty="0">
                <a:latin typeface="+mj-lt"/>
                <a:ea typeface="+mj-ea"/>
              </a:rPr>
              <a:t>的取值范围。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072" y="1563638"/>
            <a:ext cx="3186150" cy="3193708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5508104" y="1707654"/>
            <a:ext cx="2232248" cy="22322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62864" y="2934603"/>
            <a:ext cx="3587842" cy="1822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解：函数图像如图所示。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≤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2" name="组合 11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4" name="矩形: 单圆角 13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矩形: 单圆角 14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矩形: 单圆角 15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回顾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反思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1266"/>
          <p:cNvSpPr txBox="1"/>
          <p:nvPr/>
        </p:nvSpPr>
        <p:spPr>
          <a:xfrm>
            <a:off x="996110" y="1173281"/>
            <a:ext cx="7320306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zh-CN" altLang="en-US" sz="2600" b="1" dirty="0">
                <a:ea typeface="+mj-ea"/>
              </a:rPr>
              <a:t>回顾一元一次方程、一元一次不等式、一次函数的学习过程，你对这三者之间的联系有什么感悟？请举例说明。</a:t>
            </a:r>
            <a:endParaRPr lang="zh-CN" altLang="en-US" sz="2600" b="1" dirty="0">
              <a:ea typeface="+mj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11560" y="874878"/>
            <a:ext cx="7848872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如图，一次函数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的图象经过点（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），则不等式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的解集是（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A.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             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C.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 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                D.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32040" y="1563638"/>
            <a:ext cx="444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2156525"/>
            <a:ext cx="2478982" cy="239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0373" y="623983"/>
            <a:ext cx="7848872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如图为一次函数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kx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的图象，关于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的不等式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k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3)+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的解集为（ 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A.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              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lang="en-US" altLang="zh-CN" sz="2800" b="1" dirty="0">
                <a:latin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C.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                   D.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6016" y="136785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2815" y="2229103"/>
            <a:ext cx="2813908" cy="2181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P68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552" y="699542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ja-JP" altLang="en-US" sz="2800" b="1" dirty="0">
                <a:latin typeface="+mj-lt"/>
                <a:ea typeface="+mj-ea"/>
              </a:rPr>
              <a:t>已知 </a:t>
            </a:r>
            <a:r>
              <a:rPr lang="en-US" altLang="ja-JP" sz="2800" b="1" i="1" dirty="0">
                <a:latin typeface="+mj-lt"/>
                <a:ea typeface="+mj-ea"/>
              </a:rPr>
              <a:t>y</a:t>
            </a:r>
            <a:r>
              <a:rPr lang="en-US" altLang="ja-JP" sz="2800" b="1" baseline="-25000" dirty="0">
                <a:latin typeface="+mj-lt"/>
                <a:ea typeface="+mj-ea"/>
              </a:rPr>
              <a:t>1</a:t>
            </a:r>
            <a:r>
              <a:rPr lang="en-US" altLang="ja-JP" sz="2800" b="1" dirty="0">
                <a:latin typeface="+mj-lt"/>
                <a:ea typeface="+mj-ea"/>
              </a:rPr>
              <a:t>=</a:t>
            </a:r>
            <a:r>
              <a:rPr lang="en-US" altLang="ja-JP" sz="2800" b="1" dirty="0">
                <a:latin typeface="+mj-ea"/>
                <a:ea typeface="+mj-ea"/>
              </a:rPr>
              <a:t>-</a:t>
            </a:r>
            <a:r>
              <a:rPr lang="en-US" altLang="ja-JP" sz="2800" b="1" i="1" dirty="0">
                <a:latin typeface="+mj-lt"/>
                <a:ea typeface="+mj-ea"/>
              </a:rPr>
              <a:t>x</a:t>
            </a:r>
            <a:r>
              <a:rPr lang="en-US" altLang="ja-JP" sz="2800" b="1" dirty="0">
                <a:latin typeface="+mj-lt"/>
                <a:ea typeface="+mj-ea"/>
              </a:rPr>
              <a:t>+3</a:t>
            </a:r>
            <a:r>
              <a:rPr lang="ja-JP" altLang="en-US" sz="2800" b="1" dirty="0">
                <a:latin typeface="+mj-lt"/>
                <a:ea typeface="+mj-ea"/>
              </a:rPr>
              <a:t>，</a:t>
            </a:r>
            <a:r>
              <a:rPr lang="en-US" altLang="ja-JP" sz="2800" b="1" i="1" dirty="0">
                <a:latin typeface="+mj-lt"/>
                <a:ea typeface="+mj-ea"/>
              </a:rPr>
              <a:t>y</a:t>
            </a:r>
            <a:r>
              <a:rPr lang="en-US" altLang="ja-JP" sz="2800" b="1" baseline="-25000" dirty="0">
                <a:latin typeface="+mj-lt"/>
                <a:ea typeface="+mj-ea"/>
              </a:rPr>
              <a:t>2</a:t>
            </a:r>
            <a:r>
              <a:rPr lang="en-US" altLang="ja-JP" sz="2800" b="1" dirty="0">
                <a:latin typeface="+mj-lt"/>
                <a:ea typeface="+mj-ea"/>
              </a:rPr>
              <a:t>=3</a:t>
            </a:r>
            <a:r>
              <a:rPr lang="en-US" altLang="ja-JP" sz="2800" b="1" i="1" dirty="0">
                <a:latin typeface="+mj-lt"/>
                <a:ea typeface="+mj-ea"/>
              </a:rPr>
              <a:t>х</a:t>
            </a:r>
            <a:r>
              <a:rPr lang="en-US" altLang="ja-JP" sz="2800" b="1" dirty="0">
                <a:latin typeface="+mj-ea"/>
                <a:ea typeface="+mj-ea"/>
              </a:rPr>
              <a:t>-</a:t>
            </a:r>
            <a:r>
              <a:rPr lang="en-US" altLang="ja-JP" sz="2800" b="1" dirty="0">
                <a:latin typeface="+mj-lt"/>
                <a:ea typeface="+mj-ea"/>
              </a:rPr>
              <a:t>4</a:t>
            </a:r>
            <a:r>
              <a:rPr lang="ja-JP" altLang="en-US" sz="2800" b="1" dirty="0">
                <a:latin typeface="+mj-lt"/>
                <a:ea typeface="+mj-ea"/>
              </a:rPr>
              <a:t>，当 </a:t>
            </a:r>
            <a:r>
              <a:rPr lang="en-US" altLang="ja-JP" sz="2800" b="1" i="1" dirty="0">
                <a:latin typeface="+mj-lt"/>
                <a:ea typeface="+mj-ea"/>
              </a:rPr>
              <a:t>x</a:t>
            </a:r>
            <a:r>
              <a:rPr lang="en-US" altLang="ja-JP" sz="2800" b="1" dirty="0">
                <a:latin typeface="+mj-lt"/>
                <a:ea typeface="+mj-ea"/>
              </a:rPr>
              <a:t> </a:t>
            </a:r>
            <a:r>
              <a:rPr lang="ja-JP" altLang="en-US" sz="2800" b="1" dirty="0">
                <a:latin typeface="+mj-lt"/>
                <a:ea typeface="+mj-ea"/>
              </a:rPr>
              <a:t>取哪些值时，</a:t>
            </a:r>
            <a:r>
              <a:rPr lang="en-US" altLang="ja-JP" sz="2800" b="1" i="1" dirty="0">
                <a:latin typeface="+mj-lt"/>
                <a:ea typeface="+mj-ea"/>
              </a:rPr>
              <a:t>y</a:t>
            </a:r>
            <a:r>
              <a:rPr lang="en-US" altLang="ja-JP" sz="2800" b="1" baseline="-25000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＞</a:t>
            </a:r>
            <a:r>
              <a:rPr lang="en-US" altLang="ja-JP" sz="2800" b="1" i="1" dirty="0">
                <a:latin typeface="+mj-lt"/>
                <a:ea typeface="+mj-ea"/>
              </a:rPr>
              <a:t>y</a:t>
            </a:r>
            <a:r>
              <a:rPr lang="en-US" altLang="ja-JP" sz="2800" b="1" baseline="-25000" dirty="0">
                <a:latin typeface="+mj-lt"/>
                <a:ea typeface="+mj-ea"/>
              </a:rPr>
              <a:t>2</a:t>
            </a:r>
            <a:r>
              <a:rPr lang="ja-JP" altLang="en-US" sz="2800" b="1" dirty="0">
                <a:latin typeface="+mj-lt"/>
                <a:ea typeface="+mj-ea"/>
              </a:rPr>
              <a:t>？当 </a:t>
            </a:r>
            <a:r>
              <a:rPr lang="en-US" altLang="ja-JP" sz="2800" b="1" i="1" dirty="0">
                <a:latin typeface="+mj-lt"/>
                <a:ea typeface="+mj-ea"/>
              </a:rPr>
              <a:t>х</a:t>
            </a:r>
            <a:r>
              <a:rPr lang="en-US" altLang="ja-JP" sz="2800" b="1" dirty="0">
                <a:latin typeface="+mj-lt"/>
                <a:ea typeface="+mj-ea"/>
              </a:rPr>
              <a:t> </a:t>
            </a:r>
            <a:r>
              <a:rPr lang="ja-JP" altLang="en-US" sz="2800" b="1" dirty="0">
                <a:latin typeface="+mj-lt"/>
                <a:ea typeface="+mj-ea"/>
              </a:rPr>
              <a:t>取哪些值时，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baseline="-25000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＜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en-US" altLang="zh-CN" sz="2800" b="1" baseline="-25000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70340" y="2436883"/>
            <a:ext cx="4302012" cy="1915995"/>
            <a:chOff x="1134546" y="2135708"/>
            <a:chExt cx="4302161" cy="1915721"/>
          </a:xfrm>
        </p:grpSpPr>
        <p:sp>
          <p:nvSpPr>
            <p:cNvPr id="10" name="文本框 3"/>
            <p:cNvSpPr txBox="1"/>
            <p:nvPr/>
          </p:nvSpPr>
          <p:spPr>
            <a:xfrm>
              <a:off x="1134546" y="2135708"/>
              <a:ext cx="4302161" cy="1814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当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&gt;   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时，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&lt;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；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当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&gt;   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时，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&lt;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1" name="对象 4"/>
            <p:cNvGraphicFramePr/>
            <p:nvPr/>
          </p:nvGraphicFramePr>
          <p:xfrm>
            <a:off x="2058503" y="2351260"/>
            <a:ext cx="279370" cy="82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1" name="Equation" r:id="rId1" imgW="279400" imgH="825500" progId="Equation.DSMT4">
                    <p:embed/>
                  </p:oleObj>
                </mc:Choice>
                <mc:Fallback>
                  <p:oleObj name="Equation" r:id="rId1" imgW="279400" imgH="8255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58503" y="2351260"/>
                          <a:ext cx="279370" cy="8253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5"/>
            <p:cNvGraphicFramePr>
              <a:graphicFrameLocks noChangeAspect="1"/>
            </p:cNvGraphicFramePr>
            <p:nvPr/>
          </p:nvGraphicFramePr>
          <p:xfrm>
            <a:off x="2058327" y="3226067"/>
            <a:ext cx="279370" cy="82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3" imgW="279400" imgH="825500" progId="Equation.DSMT4">
                    <p:embed/>
                  </p:oleObj>
                </mc:Choice>
                <mc:Fallback>
                  <p:oleObj name="Equation" r:id="rId3" imgW="279400" imgH="8255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58327" y="3226067"/>
                          <a:ext cx="279370" cy="8253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1" name="组合 70"/>
          <p:cNvGrpSpPr/>
          <p:nvPr/>
        </p:nvGrpSpPr>
        <p:grpSpPr>
          <a:xfrm>
            <a:off x="5747437" y="1491630"/>
            <a:ext cx="2880133" cy="3273047"/>
            <a:chOff x="5436317" y="1498140"/>
            <a:chExt cx="2880133" cy="3273047"/>
          </a:xfrm>
        </p:grpSpPr>
        <p:grpSp>
          <p:nvGrpSpPr>
            <p:cNvPr id="61" name="组合 60"/>
            <p:cNvGrpSpPr/>
            <p:nvPr/>
          </p:nvGrpSpPr>
          <p:grpSpPr>
            <a:xfrm>
              <a:off x="5436317" y="1498140"/>
              <a:ext cx="2880133" cy="3273047"/>
              <a:chOff x="3492283" y="2466927"/>
              <a:chExt cx="2880133" cy="3273047"/>
            </a:xfrm>
          </p:grpSpPr>
          <p:grpSp>
            <p:nvGrpSpPr>
              <p:cNvPr id="15" name="组合 2"/>
              <p:cNvGrpSpPr/>
              <p:nvPr/>
            </p:nvGrpSpPr>
            <p:grpSpPr>
              <a:xfrm>
                <a:off x="3492283" y="2466927"/>
                <a:ext cx="2880133" cy="3273047"/>
                <a:chOff x="7484" y="2258"/>
                <a:chExt cx="5217" cy="5806"/>
              </a:xfrm>
            </p:grpSpPr>
            <p:cxnSp>
              <p:nvCxnSpPr>
                <p:cNvPr id="16" name="直接箭头连接符 15"/>
                <p:cNvCxnSpPr/>
                <p:nvPr/>
              </p:nvCxnSpPr>
              <p:spPr>
                <a:xfrm>
                  <a:off x="7484" y="5516"/>
                  <a:ext cx="4564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箭头连接符 16"/>
                <p:cNvCxnSpPr/>
                <p:nvPr/>
              </p:nvCxnSpPr>
              <p:spPr>
                <a:xfrm flipV="1">
                  <a:off x="9128" y="2572"/>
                  <a:ext cx="0" cy="5492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文本框 6"/>
                <p:cNvSpPr txBox="1"/>
                <p:nvPr/>
              </p:nvSpPr>
              <p:spPr>
                <a:xfrm>
                  <a:off x="8567" y="5354"/>
                  <a:ext cx="654" cy="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/>
                  <a:r>
                    <a:rPr lang="en-US" altLang="zh-CN" sz="20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O</a:t>
                  </a:r>
                  <a:endParaRPr lang="en-US" altLang="zh-CN" sz="2000" b="1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文本框 7"/>
                <p:cNvSpPr txBox="1"/>
                <p:nvPr/>
              </p:nvSpPr>
              <p:spPr>
                <a:xfrm>
                  <a:off x="12047" y="5248"/>
                  <a:ext cx="654" cy="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/>
                  <a:r>
                    <a:rPr lang="en-US" altLang="zh-CN" sz="20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x</a:t>
                  </a:r>
                  <a:endParaRPr lang="en-US" altLang="zh-CN" sz="2000" b="1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" name="文本框 8"/>
                <p:cNvSpPr txBox="1"/>
                <p:nvPr/>
              </p:nvSpPr>
              <p:spPr>
                <a:xfrm>
                  <a:off x="8548" y="2258"/>
                  <a:ext cx="654" cy="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/>
                  <a:r>
                    <a:rPr lang="en-US" altLang="zh-CN" sz="20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y</a:t>
                  </a:r>
                  <a:endParaRPr lang="en-US" altLang="zh-CN" sz="2000" b="1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3" name="矩形 12"/>
              <p:cNvSpPr/>
              <p:nvPr/>
            </p:nvSpPr>
            <p:spPr>
              <a:xfrm>
                <a:off x="5055641" y="4248097"/>
                <a:ext cx="300082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1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矩形 26"/>
              <p:cNvSpPr/>
              <p:nvPr/>
            </p:nvSpPr>
            <p:spPr>
              <a:xfrm>
                <a:off x="4155013" y="3254898"/>
                <a:ext cx="300082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1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矩形 26"/>
              <p:cNvSpPr/>
              <p:nvPr/>
            </p:nvSpPr>
            <p:spPr>
              <a:xfrm>
                <a:off x="4051708" y="4958834"/>
                <a:ext cx="377026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-4</a:t>
                </a:r>
                <a:endParaRPr lang="zh-CN" altLang="en-US" sz="1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3926531" y="2950889"/>
                <a:ext cx="1823432" cy="192447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4178137" y="2890097"/>
                <a:ext cx="1177586" cy="277799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直接连接符 62"/>
            <p:cNvCxnSpPr/>
            <p:nvPr/>
          </p:nvCxnSpPr>
          <p:spPr>
            <a:xfrm>
              <a:off x="6838153" y="3000773"/>
              <a:ext cx="0" cy="334017"/>
            </a:xfrm>
            <a:prstGeom prst="line">
              <a:avLst/>
            </a:prstGeom>
            <a:ln w="19050">
              <a:solidFill>
                <a:srgbClr val="0066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6808660" y="3358271"/>
            <a:ext cx="202844" cy="5240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Equation" r:id="rId5" imgW="3657600" imgH="9448800" progId="Equation.DSMT4">
                    <p:embed/>
                  </p:oleObj>
                </mc:Choice>
                <mc:Fallback>
                  <p:oleObj name="Equation" r:id="rId5" imgW="3657600" imgH="94488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808660" y="3358271"/>
                          <a:ext cx="202844" cy="5240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对象 68"/>
            <p:cNvGraphicFramePr>
              <a:graphicFrameLocks noChangeAspect="1"/>
            </p:cNvGraphicFramePr>
            <p:nvPr/>
          </p:nvGraphicFramePr>
          <p:xfrm>
            <a:off x="6631253" y="3339576"/>
            <a:ext cx="1524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7" imgW="3657600" imgH="9753600" progId="Equation.DSMT4">
                    <p:embed/>
                  </p:oleObj>
                </mc:Choice>
                <mc:Fallback>
                  <p:oleObj name="Equation" r:id="rId7" imgW="3657600" imgH="9753600" progId="Equation.DSMT4">
                    <p:embed/>
                    <p:pic>
                      <p:nvPicPr>
                        <p:cNvPr id="0" name="对象 6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631253" y="3339576"/>
                          <a:ext cx="1524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" name="文本框 72"/>
          <p:cNvSpPr txBox="1"/>
          <p:nvPr/>
        </p:nvSpPr>
        <p:spPr>
          <a:xfrm>
            <a:off x="7745084" y="3796837"/>
            <a:ext cx="1447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i="1" dirty="0">
                <a:solidFill>
                  <a:srgbClr val="FF0000"/>
                </a:solidFill>
                <a:latin typeface="+mj-lt"/>
                <a:ea typeface="+mj-ea"/>
              </a:rPr>
              <a:t>y</a:t>
            </a:r>
            <a:r>
              <a:rPr lang="en-US" altLang="ja-JP" sz="2400" b="1" baseline="-25000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ja-JP" sz="24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ja-JP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ja-JP" sz="2400" b="1" i="1" dirty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ja-JP" sz="2400" b="1" dirty="0">
                <a:solidFill>
                  <a:srgbClr val="FF0000"/>
                </a:solidFill>
                <a:latin typeface="+mj-lt"/>
                <a:ea typeface="+mj-ea"/>
              </a:rPr>
              <a:t>+3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270925" y="1474285"/>
            <a:ext cx="1447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i="1" dirty="0">
                <a:solidFill>
                  <a:srgbClr val="FF0000"/>
                </a:solidFill>
                <a:latin typeface="+mj-lt"/>
                <a:ea typeface="+mj-ea"/>
              </a:rPr>
              <a:t>y</a:t>
            </a:r>
            <a:r>
              <a:rPr lang="en-US" altLang="ja-JP" sz="2400" b="1" baseline="-25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ja-JP" sz="2400" b="1" dirty="0">
                <a:solidFill>
                  <a:srgbClr val="FF0000"/>
                </a:solidFill>
                <a:latin typeface="+mj-lt"/>
                <a:ea typeface="+mj-ea"/>
              </a:rPr>
              <a:t>=3</a:t>
            </a:r>
            <a:r>
              <a:rPr lang="en-US" altLang="ja-JP" sz="2400" b="1" i="1" dirty="0">
                <a:solidFill>
                  <a:srgbClr val="FF0000"/>
                </a:solidFill>
                <a:latin typeface="+mj-lt"/>
                <a:ea typeface="+mj-ea"/>
              </a:rPr>
              <a:t>х</a:t>
            </a:r>
            <a:r>
              <a:rPr lang="en-US" altLang="ja-JP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ja-JP" sz="24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794" y="1949083"/>
            <a:ext cx="4115435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解：函数图像如图所示。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31540" y="267494"/>
            <a:ext cx="8280920" cy="3595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4.</a:t>
            </a:r>
            <a:r>
              <a:rPr lang="zh-CN" altLang="en-US" sz="2400" b="1" dirty="0">
                <a:ea typeface="黑体" panose="02010609060101010101" pitchFamily="49" charset="-122"/>
              </a:rPr>
              <a:t>如图，方方、元元两人同时出发，均沿同一方向在同一直线上行走，</a:t>
            </a:r>
            <a:r>
              <a:rPr lang="en-US" altLang="zh-CN" sz="2400" b="1" i="1" dirty="0">
                <a:ea typeface="黑体" panose="02010609060101010101" pitchFamily="49" charset="-122"/>
              </a:rPr>
              <a:t>OA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BA</a:t>
            </a:r>
            <a:r>
              <a:rPr lang="zh-CN" altLang="en-US" sz="2400" b="1" dirty="0">
                <a:ea typeface="黑体" panose="02010609060101010101" pitchFamily="49" charset="-122"/>
              </a:rPr>
              <a:t>分别表示方方、元元两人在行走过程中离方方的出发点的距离</a:t>
            </a:r>
            <a:r>
              <a:rPr lang="en-US" altLang="zh-CN" sz="2400" b="1" i="1" dirty="0"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ea typeface="黑体" panose="02010609060101010101" pitchFamily="49" charset="-122"/>
              </a:rPr>
              <a:t>（单位：</a:t>
            </a:r>
            <a:r>
              <a:rPr lang="en-US" altLang="zh-CN" sz="2400" b="1" dirty="0"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ea typeface="黑体" panose="02010609060101010101" pitchFamily="49" charset="-122"/>
              </a:rPr>
              <a:t>）与行走时间</a:t>
            </a:r>
            <a:r>
              <a:rPr lang="en-US" altLang="zh-CN" sz="2400" b="1" i="1" dirty="0">
                <a:ea typeface="黑体" panose="02010609060101010101" pitchFamily="49" charset="-122"/>
              </a:rPr>
              <a:t>t</a:t>
            </a:r>
            <a:r>
              <a:rPr lang="zh-CN" altLang="en-US" sz="2400" b="1" dirty="0">
                <a:ea typeface="黑体" panose="02010609060101010101" pitchFamily="49" charset="-122"/>
              </a:rPr>
              <a:t>（单位：</a:t>
            </a:r>
            <a:r>
              <a:rPr lang="en-US" altLang="zh-CN" sz="2400" b="1" dirty="0"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ea typeface="黑体" panose="02010609060101010101" pitchFamily="49" charset="-122"/>
              </a:rPr>
              <a:t>）之间的函数关系。试根据图象回答下列问题：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ea typeface="黑体" panose="02010609060101010101" pitchFamily="49" charset="-122"/>
              </a:rPr>
              <a:t>）方方、元元两人中，谁的速度较快？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ea typeface="黑体" panose="02010609060101010101" pitchFamily="49" charset="-122"/>
              </a:rPr>
              <a:t>）在什么时间段内，方方在元元的前面？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在什么时间段内，方方在元元的后面？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在什么时间，方方、元元两人相遇？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3092" y="2931790"/>
            <a:ext cx="2919368" cy="208843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136" y="1491630"/>
            <a:ext cx="2919368" cy="20884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3568" y="1139728"/>
            <a:ext cx="4572000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解：（1）方方的速度较快。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（2）由图象可看出，在8 s之后，方方在元元的前面；在8 s之前，方方在元元的后面；在8 s时，方方、元元两人相遇。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7642" y="987574"/>
            <a:ext cx="7063817" cy="3542864"/>
            <a:chOff x="837642" y="987574"/>
            <a:chExt cx="7063817" cy="3542864"/>
          </a:xfrm>
        </p:grpSpPr>
        <p:sp>
          <p:nvSpPr>
            <p:cNvPr id="11" name="Text Box 16"/>
            <p:cNvSpPr txBox="1"/>
            <p:nvPr>
              <p:custDataLst>
                <p:tags r:id="rId1"/>
              </p:custDataLst>
            </p:nvPr>
          </p:nvSpPr>
          <p:spPr>
            <a:xfrm>
              <a:off x="3707904" y="987574"/>
              <a:ext cx="1835150" cy="954107"/>
            </a:xfrm>
            <a:prstGeom prst="rect">
              <a:avLst/>
            </a:prstGeom>
            <a:solidFill>
              <a:srgbClr val="0033CC">
                <a:alpha val="59999"/>
              </a:srgbClr>
            </a:solidFill>
            <a:ln w="25400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一元一次不等式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Text Box 18"/>
            <p:cNvSpPr txBox="1"/>
            <p:nvPr>
              <p:custDataLst>
                <p:tags r:id="rId2"/>
              </p:custDataLst>
            </p:nvPr>
          </p:nvSpPr>
          <p:spPr>
            <a:xfrm>
              <a:off x="837642" y="2398385"/>
              <a:ext cx="2728490" cy="954107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25400">
              <a:solidFill>
                <a:srgbClr val="6685E0"/>
              </a:solidFill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sym typeface="宋体" panose="02010600030101010101" pitchFamily="2" charset="-122"/>
                </a:rPr>
                <a:t>可以研究一次函数的图象走向</a:t>
              </a:r>
              <a:endParaRPr lang="zh-CN" altLang="en-US" sz="2800" b="1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3" name="Text Box 18"/>
            <p:cNvSpPr txBox="1"/>
            <p:nvPr>
              <p:custDataLst>
                <p:tags r:id="rId3"/>
              </p:custDataLst>
            </p:nvPr>
          </p:nvSpPr>
          <p:spPr>
            <a:xfrm>
              <a:off x="5452517" y="2402497"/>
              <a:ext cx="2448942" cy="954107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25400">
              <a:solidFill>
                <a:srgbClr val="6685E0"/>
              </a:solidFill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sym typeface="宋体" panose="02010600030101010101" pitchFamily="2" charset="-122"/>
                </a:rPr>
                <a:t>通过图象可直接解不等式</a:t>
              </a:r>
              <a:endParaRPr lang="zh-CN" altLang="en-US" sz="2800" b="1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Text Box 18"/>
            <p:cNvSpPr txBox="1"/>
            <p:nvPr>
              <p:custDataLst>
                <p:tags r:id="rId4"/>
              </p:custDataLst>
            </p:nvPr>
          </p:nvSpPr>
          <p:spPr>
            <a:xfrm>
              <a:off x="3663454" y="4007218"/>
              <a:ext cx="1924050" cy="523220"/>
            </a:xfrm>
            <a:prstGeom prst="rect">
              <a:avLst/>
            </a:prstGeom>
            <a:solidFill>
              <a:srgbClr val="0033CC">
                <a:alpha val="59999"/>
              </a:srgbClr>
            </a:solidFill>
            <a:ln w="25400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一次函数</a:t>
              </a:r>
              <a:endPara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下箭头 16"/>
            <p:cNvSpPr/>
            <p:nvPr>
              <p:custDataLst>
                <p:tags r:id="rId5"/>
              </p:custDataLst>
            </p:nvPr>
          </p:nvSpPr>
          <p:spPr>
            <a:xfrm>
              <a:off x="4048214" y="2303854"/>
              <a:ext cx="297624" cy="1368425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800" strike="noStrike" noProof="1"/>
            </a:p>
          </p:txBody>
        </p:sp>
        <p:sp>
          <p:nvSpPr>
            <p:cNvPr id="16" name="上箭头 20"/>
            <p:cNvSpPr/>
            <p:nvPr>
              <p:custDataLst>
                <p:tags r:id="rId6"/>
              </p:custDataLst>
            </p:nvPr>
          </p:nvSpPr>
          <p:spPr>
            <a:xfrm>
              <a:off x="4845139" y="2303854"/>
              <a:ext cx="284396" cy="1368425"/>
            </a:xfrm>
            <a:prstGeom prst="upArrow">
              <a:avLst/>
            </a:prstGeom>
            <a:solidFill>
              <a:schemeClr val="bg1"/>
            </a:solidFill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800" strike="noStrike" noProof="1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352696" y="2421734"/>
              <a:ext cx="492443" cy="11054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33CC"/>
                  </a:solidFill>
                </a:rPr>
                <a:t>数形结合</a:t>
              </a:r>
              <a:endParaRPr lang="zh-CN" altLang="en-US" sz="2000" b="1" dirty="0">
                <a:solidFill>
                  <a:srgbClr val="FF33CC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31640" y="1419622"/>
            <a:ext cx="7238903" cy="1680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会利用函数图象解一元一次不等式。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了解一元一次不等式与一次函数的关系。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72" name="文本框 71"/>
          <p:cNvSpPr txBox="1"/>
          <p:nvPr/>
        </p:nvSpPr>
        <p:spPr>
          <a:xfrm>
            <a:off x="568474" y="771550"/>
            <a:ext cx="73431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回答下列问题，回忆一元一次方程与一次函数的关系。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28" y="1287029"/>
            <a:ext cx="2752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</a:rPr>
              <a:t>1.</a:t>
            </a:r>
            <a:r>
              <a:rPr lang="zh-CN" altLang="en-US" sz="2400" b="1" dirty="0">
                <a:latin typeface="+mj-lt"/>
              </a:rPr>
              <a:t>解方程  </a:t>
            </a:r>
            <a:r>
              <a:rPr lang="en-US" altLang="zh-CN" sz="2400" b="1" dirty="0">
                <a:latin typeface="+mj-lt"/>
              </a:rPr>
              <a:t>2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</a:rPr>
              <a:t>5=0</a:t>
            </a:r>
            <a:r>
              <a:rPr lang="zh-CN" altLang="en-US" sz="2400" b="1" dirty="0">
                <a:latin typeface="+mj-lt"/>
              </a:rPr>
              <a:t>。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20482" y="2227026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</a:rPr>
              <a:t>2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en-US" altLang="zh-CN" sz="2400" b="1" dirty="0">
                <a:latin typeface="+mj-lt"/>
              </a:rPr>
              <a:t>=5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20482" y="2707077"/>
            <a:ext cx="898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66FF"/>
                </a:solidFill>
                <a:latin typeface="+mj-lt"/>
              </a:rPr>
              <a:t>x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</a:rPr>
              <a:t>=2.5</a:t>
            </a:r>
            <a:endParaRPr lang="zh-CN" altLang="en-US" sz="2400" b="1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25752" y="3867894"/>
            <a:ext cx="2109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lt"/>
              </a:rPr>
              <a:t>求方程 </a:t>
            </a:r>
            <a:endParaRPr lang="en-US" altLang="zh-CN" sz="2400" b="1" dirty="0">
              <a:latin typeface="+mj-lt"/>
            </a:endParaRPr>
          </a:p>
          <a:p>
            <a:r>
              <a:rPr lang="en-US" altLang="zh-CN" sz="2400" b="1" i="1" dirty="0" err="1">
                <a:latin typeface="+mj-lt"/>
              </a:rPr>
              <a:t>kx</a:t>
            </a:r>
            <a:r>
              <a:rPr lang="en-US" altLang="zh-CN" sz="2400" b="1" dirty="0" err="1">
                <a:latin typeface="+mj-lt"/>
              </a:rPr>
              <a:t>+</a:t>
            </a:r>
            <a:r>
              <a:rPr lang="en-US" altLang="zh-CN" sz="2400" b="1" i="1" dirty="0" err="1">
                <a:latin typeface="+mj-lt"/>
              </a:rPr>
              <a:t>b</a:t>
            </a:r>
            <a:r>
              <a:rPr lang="en-US" altLang="zh-CN" sz="2400" b="1" dirty="0">
                <a:latin typeface="+mj-lt"/>
              </a:rPr>
              <a:t>=0</a:t>
            </a:r>
            <a:r>
              <a:rPr lang="zh-CN" altLang="en-US" sz="2400" b="1" dirty="0">
                <a:latin typeface="+mj-lt"/>
              </a:rPr>
              <a:t>的</a:t>
            </a:r>
            <a:r>
              <a:rPr lang="en-US" altLang="zh-CN" sz="2400" b="1" dirty="0">
                <a:latin typeface="+mj-lt"/>
              </a:rPr>
              <a:t>____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039590" y="1287029"/>
            <a:ext cx="2921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j-lt"/>
              </a:rPr>
              <a:t>2.</a:t>
            </a:r>
            <a:r>
              <a:rPr lang="zh-CN" altLang="en-US" sz="2400" b="1" dirty="0">
                <a:latin typeface="+mj-lt"/>
              </a:rPr>
              <a:t>一次函数 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=2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</a:rPr>
              <a:t>5</a:t>
            </a:r>
            <a:r>
              <a:rPr lang="zh-CN" altLang="en-US" sz="2400" b="1" dirty="0">
                <a:latin typeface="+mj-lt"/>
              </a:rPr>
              <a:t>，当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取何值时，函数值为</a:t>
            </a:r>
            <a:r>
              <a:rPr lang="en-US" altLang="zh-CN" sz="2400" b="1" dirty="0">
                <a:latin typeface="+mj-lt"/>
              </a:rPr>
              <a:t>0</a:t>
            </a:r>
            <a:r>
              <a:rPr lang="zh-CN" altLang="en-US" sz="2400" b="1" dirty="0">
                <a:latin typeface="+mj-lt"/>
              </a:rPr>
              <a:t>。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61698" y="2414208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+mj-lt"/>
              </a:rPr>
              <a:t>当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=0</a:t>
            </a:r>
            <a:r>
              <a:rPr lang="zh-CN" altLang="en-US" sz="2400" b="1" dirty="0">
                <a:latin typeface="+mj-lt"/>
              </a:rPr>
              <a:t>时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35757" y="2872259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lt"/>
              </a:rPr>
              <a:t>2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</a:rPr>
              <a:t>5=0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898618" y="3334389"/>
            <a:ext cx="898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+mj-ea"/>
              </a:rPr>
              <a:t>x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+mj-ea"/>
              </a:rPr>
              <a:t>=2.5</a:t>
            </a:r>
            <a:endParaRPr lang="zh-CN" altLang="en-US" sz="2400" b="1" dirty="0">
              <a:solidFill>
                <a:srgbClr val="0066FF"/>
              </a:solidFill>
              <a:latin typeface="+mj-lt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998955" y="3784838"/>
            <a:ext cx="2921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</a:rPr>
              <a:t>一次函数 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</a:t>
            </a:r>
            <a:r>
              <a:rPr lang="en-US" altLang="zh-CN" sz="2400" b="1" i="1" dirty="0" err="1">
                <a:latin typeface="+mj-lt"/>
              </a:rPr>
              <a:t>kx</a:t>
            </a:r>
            <a:r>
              <a:rPr lang="en-US" altLang="zh-CN" sz="2400" b="1" dirty="0" err="1">
                <a:latin typeface="+mj-lt"/>
              </a:rPr>
              <a:t>+</a:t>
            </a:r>
            <a:r>
              <a:rPr lang="en-US" altLang="zh-CN" sz="2400" b="1" i="1" dirty="0" err="1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的函数值为</a:t>
            </a:r>
            <a:r>
              <a:rPr lang="en-US" altLang="zh-CN" sz="2400" b="1" dirty="0">
                <a:latin typeface="+mj-lt"/>
              </a:rPr>
              <a:t>___</a:t>
            </a:r>
            <a:r>
              <a:rPr lang="zh-CN" altLang="en-US" sz="2400" b="1" dirty="0">
                <a:latin typeface="+mj-lt"/>
              </a:rPr>
              <a:t>时，求相应</a:t>
            </a:r>
            <a:r>
              <a:rPr lang="en-US" altLang="zh-CN" sz="2400" b="1" dirty="0">
                <a:latin typeface="+mj-lt"/>
              </a:rPr>
              <a:t>_________</a:t>
            </a:r>
            <a:r>
              <a:rPr lang="zh-CN" altLang="en-US" sz="2400" b="1" dirty="0">
                <a:latin typeface="+mj-lt"/>
              </a:rPr>
              <a:t>的值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961336" y="1287029"/>
            <a:ext cx="2859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j-lt"/>
              </a:rPr>
              <a:t>3.</a:t>
            </a:r>
            <a:r>
              <a:rPr lang="zh-CN" altLang="en-US" sz="2400" b="1" dirty="0">
                <a:latin typeface="+mj-lt"/>
              </a:rPr>
              <a:t>一次函数 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=2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>
                <a:latin typeface="+mj-lt"/>
              </a:rPr>
              <a:t>5</a:t>
            </a:r>
            <a:r>
              <a:rPr lang="zh-CN" altLang="en-US" sz="2400" b="1" dirty="0">
                <a:latin typeface="+mj-lt"/>
              </a:rPr>
              <a:t>的函数图象与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lang="zh-CN" altLang="en-US" sz="2400" b="1" dirty="0">
                <a:latin typeface="+mj-lt"/>
              </a:rPr>
              <a:t>轴交点横坐标是</a:t>
            </a:r>
            <a:r>
              <a:rPr lang="en-US" altLang="zh-CN" sz="2400" b="1" dirty="0">
                <a:latin typeface="+mj-lt"/>
              </a:rPr>
              <a:t>_____</a:t>
            </a:r>
            <a:r>
              <a:rPr lang="zh-CN" altLang="en-US" sz="2400" b="1" dirty="0">
                <a:latin typeface="+mj-lt"/>
              </a:rPr>
              <a:t>。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961336" y="4150756"/>
            <a:ext cx="3075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lt"/>
              </a:rPr>
              <a:t>直线 </a:t>
            </a:r>
            <a:r>
              <a:rPr lang="en-US" altLang="zh-CN" sz="2400" b="1" i="1" dirty="0">
                <a:latin typeface="+mj-lt"/>
              </a:rPr>
              <a:t>y</a:t>
            </a:r>
            <a:r>
              <a:rPr lang="en-US" altLang="zh-CN" sz="2400" b="1" dirty="0">
                <a:latin typeface="+mj-lt"/>
              </a:rPr>
              <a:t>=</a:t>
            </a:r>
            <a:r>
              <a:rPr lang="en-US" altLang="zh-CN" sz="2400" b="1" i="1" dirty="0" err="1">
                <a:latin typeface="+mj-lt"/>
              </a:rPr>
              <a:t>kx</a:t>
            </a:r>
            <a:r>
              <a:rPr lang="en-US" altLang="zh-CN" sz="2400" b="1" dirty="0" err="1">
                <a:latin typeface="+mj-lt"/>
              </a:rPr>
              <a:t>+</a:t>
            </a:r>
            <a:r>
              <a:rPr lang="en-US" altLang="zh-CN" sz="2400" b="1" i="1" dirty="0" err="1">
                <a:latin typeface="+mj-lt"/>
              </a:rPr>
              <a:t>b</a:t>
            </a:r>
            <a:r>
              <a:rPr lang="zh-CN" altLang="en-US" sz="2400" b="1" dirty="0">
                <a:latin typeface="+mj-lt"/>
              </a:rPr>
              <a:t>与</a:t>
            </a:r>
            <a:r>
              <a:rPr lang="en-US" altLang="zh-CN" sz="2400" b="1" dirty="0">
                <a:latin typeface="+mj-lt"/>
              </a:rPr>
              <a:t>_____</a:t>
            </a:r>
            <a:r>
              <a:rPr lang="zh-CN" altLang="en-US" sz="2400" b="1" dirty="0">
                <a:latin typeface="+mj-lt"/>
              </a:rPr>
              <a:t>交点的</a:t>
            </a:r>
            <a:r>
              <a:rPr lang="en-US" altLang="zh-CN" sz="2400" b="1" dirty="0">
                <a:latin typeface="+mj-lt"/>
              </a:rPr>
              <a:t>___</a:t>
            </a:r>
            <a:r>
              <a:rPr lang="zh-CN" altLang="en-US" sz="2400" b="1" dirty="0">
                <a:latin typeface="+mj-lt"/>
              </a:rPr>
              <a:t>坐标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3698" y="418885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解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385723" y="412932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714272" y="4485402"/>
            <a:ext cx="1266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自变量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54131" y="2017134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066FF"/>
                </a:solidFill>
              </a:rPr>
              <a:t>2.5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044270" y="4121228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轴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927610" y="4520087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横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921556" y="1287029"/>
            <a:ext cx="0" cy="3732824"/>
          </a:xfrm>
          <a:prstGeom prst="line">
            <a:avLst/>
          </a:prstGeom>
          <a:ln w="19050">
            <a:solidFill>
              <a:srgbClr val="56B5D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916177" y="1302330"/>
            <a:ext cx="0" cy="3732824"/>
          </a:xfrm>
          <a:prstGeom prst="line">
            <a:avLst/>
          </a:prstGeom>
          <a:ln w="19050">
            <a:solidFill>
              <a:srgbClr val="56B5D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箭头: 右 12"/>
          <p:cNvSpPr/>
          <p:nvPr/>
        </p:nvSpPr>
        <p:spPr>
          <a:xfrm>
            <a:off x="2513185" y="2890022"/>
            <a:ext cx="854953" cy="792256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箭头: 右 89"/>
          <p:cNvSpPr/>
          <p:nvPr/>
        </p:nvSpPr>
        <p:spPr>
          <a:xfrm>
            <a:off x="5515233" y="2906163"/>
            <a:ext cx="854953" cy="792256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4702" y="2499618"/>
            <a:ext cx="1325533" cy="1638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3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" grpId="0"/>
      <p:bldP spid="84" grpId="0"/>
      <p:bldP spid="85" grpId="0"/>
      <p:bldP spid="86" grpId="0"/>
      <p:bldP spid="87" grpId="0"/>
      <p:bldP spid="88" grpId="0"/>
      <p:bldP spid="13" grpId="0" animBg="1"/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/>
          <p:nvPr/>
        </p:nvGraphicFramePr>
        <p:xfrm>
          <a:off x="5943694" y="1152564"/>
          <a:ext cx="2252184" cy="33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60"/>
                <a:gridCol w="225456"/>
                <a:gridCol w="225060"/>
                <a:gridCol w="225456"/>
                <a:gridCol w="225060"/>
                <a:gridCol w="225060"/>
                <a:gridCol w="225456"/>
                <a:gridCol w="225060"/>
                <a:gridCol w="225456"/>
                <a:gridCol w="225060"/>
              </a:tblGrid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2" name="直角三角形 101"/>
          <p:cNvSpPr/>
          <p:nvPr/>
        </p:nvSpPr>
        <p:spPr>
          <a:xfrm flipH="1">
            <a:off x="7425825" y="1085707"/>
            <a:ext cx="811864" cy="1738898"/>
          </a:xfrm>
          <a:prstGeom prst="rtTriangle">
            <a:avLst/>
          </a:prstGeom>
          <a:pattFill prst="ltVert">
            <a:fgClr>
              <a:srgbClr val="FF33CC"/>
            </a:fgClr>
            <a:bgClr>
              <a:schemeClr val="bg1"/>
            </a:bgClr>
          </a:patt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5" name="直角三角形 104"/>
          <p:cNvSpPr/>
          <p:nvPr/>
        </p:nvSpPr>
        <p:spPr>
          <a:xfrm rot="10800000" flipH="1">
            <a:off x="6393261" y="2848815"/>
            <a:ext cx="994722" cy="2073283"/>
          </a:xfrm>
          <a:prstGeom prst="rtTriangle">
            <a:avLst/>
          </a:prstGeom>
          <a:pattFill prst="ltVert">
            <a:fgClr>
              <a:srgbClr val="00B050"/>
            </a:fgClr>
            <a:bgClr>
              <a:schemeClr val="bg1"/>
            </a:bgClr>
          </a:patt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796136" y="771550"/>
            <a:ext cx="2834291" cy="3874685"/>
            <a:chOff x="7073479" y="1984502"/>
            <a:chExt cx="3456305" cy="4725035"/>
          </a:xfrm>
        </p:grpSpPr>
        <p:grpSp>
          <p:nvGrpSpPr>
            <p:cNvPr id="19" name="组合 18"/>
            <p:cNvGrpSpPr/>
            <p:nvPr/>
          </p:nvGrpSpPr>
          <p:grpSpPr>
            <a:xfrm>
              <a:off x="7073479" y="1984502"/>
              <a:ext cx="3456305" cy="4725035"/>
              <a:chOff x="7255" y="4577"/>
              <a:chExt cx="5443" cy="7441"/>
            </a:xfrm>
          </p:grpSpPr>
          <p:cxnSp>
            <p:nvCxnSpPr>
              <p:cNvPr id="58" name="直接箭头连接符 57"/>
              <p:cNvCxnSpPr/>
              <p:nvPr/>
            </p:nvCxnSpPr>
            <p:spPr>
              <a:xfrm>
                <a:off x="7255" y="8534"/>
                <a:ext cx="502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箭头连接符 58"/>
              <p:cNvCxnSpPr/>
              <p:nvPr/>
            </p:nvCxnSpPr>
            <p:spPr>
              <a:xfrm flipH="1" flipV="1">
                <a:off x="9261" y="4972"/>
                <a:ext cx="2" cy="704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文本框 59"/>
              <p:cNvSpPr txBox="1"/>
              <p:nvPr/>
            </p:nvSpPr>
            <p:spPr>
              <a:xfrm>
                <a:off x="9099" y="8363"/>
                <a:ext cx="654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Times New Roman" panose="02020603050405020304" pitchFamily="18" charset="0"/>
                  </a:rPr>
                  <a:t>O</a:t>
                </a:r>
                <a:endParaRPr lang="en-US" altLang="zh-CN" sz="2000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12044" y="8249"/>
                <a:ext cx="65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</a:rPr>
                  <a:t>x</a:t>
                </a:r>
                <a:endParaRPr lang="en-US" altLang="zh-CN" sz="2400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9321" y="4577"/>
                <a:ext cx="65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</a:rPr>
                  <a:t>y</a:t>
                </a:r>
                <a:endParaRPr lang="en-US" altLang="zh-CN" sz="2400" b="1" i="1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346322" y="2268636"/>
              <a:ext cx="2499026" cy="4412090"/>
              <a:chOff x="7346322" y="2268636"/>
              <a:chExt cx="2499026" cy="441209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8468455" y="4455823"/>
                <a:ext cx="2872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1</a:t>
                </a:r>
                <a:endParaRPr lang="zh-CN" altLang="en-US" sz="1600" b="1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760130" y="4455823"/>
                <a:ext cx="2872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2</a:t>
                </a:r>
                <a:endParaRPr lang="zh-CN" altLang="en-US" sz="1600" b="1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9036565" y="4455823"/>
                <a:ext cx="2872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3</a:t>
                </a:r>
                <a:endParaRPr lang="zh-CN" altLang="en-US" sz="1600" b="1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289275" y="4455823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4</a:t>
                </a:r>
                <a:endParaRPr lang="zh-CN" altLang="en-US" sz="1600" b="1" dirty="0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558090" y="4455823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5</a:t>
                </a:r>
                <a:endParaRPr lang="zh-CN" altLang="en-US" sz="1600" b="1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346322" y="4455823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-3</a:t>
                </a:r>
                <a:endParaRPr lang="zh-CN" altLang="en-US" sz="1600" b="1" dirty="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607229" y="4455823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-2</a:t>
                </a:r>
                <a:endParaRPr lang="zh-CN" altLang="en-US" sz="1600" b="1" dirty="0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875756" y="4455823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-1</a:t>
                </a:r>
                <a:endParaRPr lang="zh-CN" altLang="en-US" sz="1600" b="1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025139" y="4025039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1</a:t>
                </a:r>
                <a:endParaRPr lang="zh-CN" altLang="en-US" sz="1600" b="1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026311" y="3713256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2</a:t>
                </a:r>
                <a:endParaRPr lang="zh-CN" altLang="en-US" sz="1600" b="1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026311" y="3439572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3</a:t>
                </a:r>
                <a:endParaRPr lang="zh-CN" altLang="en-US" sz="1600" b="1" dirty="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020614" y="3158268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4</a:t>
                </a:r>
                <a:endParaRPr lang="zh-CN" altLang="en-US" sz="1600" b="1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025139" y="2859869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5</a:t>
                </a:r>
                <a:endParaRPr lang="zh-CN" altLang="en-US" sz="1600" b="1" dirty="0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023378" y="2565180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6</a:t>
                </a:r>
                <a:endParaRPr lang="zh-CN" altLang="en-US" sz="1600" b="1" dirty="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8016441" y="2268636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7</a:t>
                </a:r>
                <a:endParaRPr lang="zh-CN" altLang="en-US" sz="1600" b="1" dirty="0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947959" y="6342173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-7</a:t>
                </a:r>
                <a:endParaRPr lang="zh-CN" altLang="en-US" sz="1600" b="1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7933892" y="6030388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-6</a:t>
                </a:r>
                <a:endParaRPr lang="zh-CN" altLang="en-US" sz="1600" b="1" dirty="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941512" y="5756704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-5</a:t>
                </a:r>
                <a:endParaRPr lang="zh-CN" altLang="en-US" sz="1600" b="1" dirty="0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7928194" y="5475400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-4</a:t>
                </a:r>
                <a:endParaRPr lang="zh-CN" altLang="en-US" sz="1600" b="1" dirty="0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925099" y="5177001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-3</a:t>
                </a:r>
                <a:endParaRPr lang="zh-CN" altLang="en-US" sz="1600" b="1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938579" y="4882312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-2</a:t>
                </a:r>
                <a:endParaRPr lang="zh-CN" altLang="en-US" sz="1600" b="1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7930421" y="4608628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-1</a:t>
                </a:r>
                <a:endParaRPr lang="zh-CN" altLang="en-US" sz="1600" b="1" dirty="0"/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7522376" y="723679"/>
            <a:ext cx="1260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000" b="1" dirty="0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585964" y="1362102"/>
            <a:ext cx="1510576" cy="3193650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/>
          <p:cNvSpPr/>
          <p:nvPr/>
        </p:nvSpPr>
        <p:spPr>
          <a:xfrm>
            <a:off x="7303858" y="3201045"/>
            <a:ext cx="1280756" cy="345995"/>
          </a:xfrm>
          <a:prstGeom prst="wedgeRectCallout">
            <a:avLst>
              <a:gd name="adj1" fmla="val -41042"/>
              <a:gd name="adj2" fmla="val -144342"/>
            </a:avLst>
          </a:prstGeom>
          <a:solidFill>
            <a:schemeClr val="bg1"/>
          </a:solidFill>
          <a:ln w="190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i="1" dirty="0">
                <a:solidFill>
                  <a:schemeClr val="tx1"/>
                </a:solidFill>
              </a:rPr>
              <a:t>A</a:t>
            </a:r>
            <a:r>
              <a:rPr lang="en-US" altLang="zh-CN" sz="2000" b="1" dirty="0">
                <a:solidFill>
                  <a:schemeClr val="tx1"/>
                </a:solidFill>
              </a:rPr>
              <a:t>(2.5</a:t>
            </a:r>
            <a:r>
              <a:rPr lang="zh-CN" altLang="en-US" sz="2000" b="1" dirty="0">
                <a:solidFill>
                  <a:schemeClr val="tx1"/>
                </a:solidFill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</a:rPr>
              <a:t>0)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90855" y="894080"/>
            <a:ext cx="446151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函数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的图象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如图所示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，观察图象回答下列问题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：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93" name="Rectangle 3"/>
          <p:cNvSpPr>
            <a:spLocks noChangeArrowheads="1"/>
          </p:cNvSpPr>
          <p:nvPr/>
        </p:nvSpPr>
        <p:spPr bwMode="auto">
          <a:xfrm>
            <a:off x="323981" y="1943081"/>
            <a:ext cx="5105400" cy="22382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）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取什么值时，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5=0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r>
              <a:rPr lang="en-US" altLang="zh-CN" sz="2400" b="1" dirty="0">
                <a:latin typeface="+mj-lt"/>
                <a:ea typeface="+mj-ea"/>
              </a:rPr>
              <a:t> </a:t>
            </a:r>
            <a:endParaRPr lang="en-US" altLang="zh-CN" sz="2400" b="1" dirty="0">
              <a:latin typeface="+mj-lt"/>
              <a:ea typeface="+mj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）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取哪些值时，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5</a:t>
            </a:r>
            <a:r>
              <a:rPr lang="zh-CN" altLang="en-US" sz="2400" b="1" dirty="0">
                <a:latin typeface="+mj-lt"/>
                <a:ea typeface="+mj-ea"/>
              </a:rPr>
              <a:t>＞</a:t>
            </a:r>
            <a:r>
              <a:rPr lang="en-US" altLang="zh-CN" sz="2400" b="1" dirty="0">
                <a:latin typeface="+mj-lt"/>
                <a:ea typeface="+mj-ea"/>
              </a:rPr>
              <a:t>0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endParaRPr lang="en-US" altLang="zh-CN" sz="2400" b="1" dirty="0">
              <a:latin typeface="+mj-lt"/>
              <a:ea typeface="+mj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）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取哪些值时，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5</a:t>
            </a:r>
            <a:r>
              <a:rPr lang="zh-CN" altLang="en-US" sz="2400" b="1" dirty="0">
                <a:latin typeface="+mj-lt"/>
                <a:ea typeface="+mj-ea"/>
              </a:rPr>
              <a:t>＜</a:t>
            </a:r>
            <a:r>
              <a:rPr lang="en-US" altLang="zh-CN" sz="2400" b="1" dirty="0">
                <a:latin typeface="+mj-lt"/>
                <a:ea typeface="+mj-ea"/>
              </a:rPr>
              <a:t>0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endParaRPr lang="en-US" altLang="zh-CN" sz="2400" b="1" dirty="0">
              <a:latin typeface="+mj-lt"/>
              <a:ea typeface="+mj-ea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j-lt"/>
                <a:ea typeface="+mj-ea"/>
              </a:rPr>
              <a:t>（</a:t>
            </a:r>
            <a:r>
              <a:rPr lang="en-US" altLang="zh-CN" sz="2400" b="1" dirty="0">
                <a:latin typeface="+mj-lt"/>
                <a:ea typeface="+mj-ea"/>
              </a:rPr>
              <a:t>4</a:t>
            </a:r>
            <a:r>
              <a:rPr lang="zh-CN" altLang="en-US" sz="2400" b="1" dirty="0">
                <a:latin typeface="+mj-lt"/>
                <a:ea typeface="+mj-ea"/>
              </a:rPr>
              <a:t>）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取哪些值时，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5</a:t>
            </a:r>
            <a:r>
              <a:rPr lang="zh-CN" altLang="en-US" sz="2400" b="1" dirty="0">
                <a:latin typeface="+mj-lt"/>
                <a:ea typeface="+mj-ea"/>
              </a:rPr>
              <a:t>＞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？</a:t>
            </a:r>
            <a:endParaRPr lang="en-US" altLang="zh-CN" sz="2400" b="1" dirty="0">
              <a:latin typeface="+mj-lt"/>
              <a:ea typeface="+mj-ea"/>
            </a:endParaRPr>
          </a:p>
        </p:txBody>
      </p:sp>
      <p:sp>
        <p:nvSpPr>
          <p:cNvPr id="94" name="矩形 93"/>
          <p:cNvSpPr/>
          <p:nvPr>
            <p:custDataLst>
              <p:tags r:id="rId1"/>
            </p:custDataLst>
          </p:nvPr>
        </p:nvSpPr>
        <p:spPr>
          <a:xfrm>
            <a:off x="4432623" y="2013118"/>
            <a:ext cx="9451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=2.5</a:t>
            </a:r>
            <a:endParaRPr lang="zh-CN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5" name="矩形 94"/>
          <p:cNvSpPr/>
          <p:nvPr>
            <p:custDataLst>
              <p:tags r:id="rId2"/>
            </p:custDataLst>
          </p:nvPr>
        </p:nvSpPr>
        <p:spPr>
          <a:xfrm>
            <a:off x="4425182" y="2570888"/>
            <a:ext cx="1155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2.5</a:t>
            </a:r>
            <a:endParaRPr lang="zh-CN" altLang="zh-CN" sz="24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7397509" y="1059582"/>
            <a:ext cx="840180" cy="1779979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7411263" y="2833272"/>
            <a:ext cx="1048888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V="1">
            <a:off x="6516949" y="2828891"/>
            <a:ext cx="891726" cy="187245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5849697" y="2839560"/>
            <a:ext cx="154215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>
            <p:custDataLst>
              <p:tags r:id="rId3"/>
            </p:custDataLst>
          </p:nvPr>
        </p:nvSpPr>
        <p:spPr>
          <a:xfrm>
            <a:off x="4501201" y="3109360"/>
            <a:ext cx="11147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2.5</a:t>
            </a:r>
            <a:endParaRPr lang="zh-CN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9" name="矩形 108"/>
          <p:cNvSpPr/>
          <p:nvPr>
            <p:custDataLst>
              <p:tags r:id="rId4"/>
            </p:custDataLst>
          </p:nvPr>
        </p:nvSpPr>
        <p:spPr>
          <a:xfrm>
            <a:off x="4532368" y="3667130"/>
            <a:ext cx="11147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 flipH="1">
            <a:off x="6846125" y="2578100"/>
            <a:ext cx="65900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V="1">
            <a:off x="7514405" y="2574518"/>
            <a:ext cx="0" cy="26076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7516050" y="1108508"/>
            <a:ext cx="699717" cy="147933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2" grpId="1" animBg="1"/>
      <p:bldP spid="105" grpId="0" animBg="1"/>
      <p:bldP spid="105" grpId="1" animBg="1"/>
      <p:bldP spid="94" grpId="0"/>
      <p:bldP spid="95" grpId="0"/>
      <p:bldP spid="108" grpId="0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4" name="组合 1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6" name="矩形: 单圆角 1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矩形: 单圆角 23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矩形: 单圆角 24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24"/>
          <p:cNvSpPr txBox="1"/>
          <p:nvPr>
            <p:custDataLst>
              <p:tags r:id="rId1"/>
            </p:custDataLst>
          </p:nvPr>
        </p:nvSpPr>
        <p:spPr>
          <a:xfrm>
            <a:off x="530788" y="698103"/>
            <a:ext cx="7785628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，那么当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取哪些值时，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j-ea"/>
                <a:ea typeface="+mj-ea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？当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取哪些值时，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j-ea"/>
                <a:ea typeface="+mj-ea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？你是怎样求解的？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703" y="1953088"/>
            <a:ext cx="4572000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ea"/>
                <a:ea typeface="+mj-ea"/>
              </a:rPr>
              <a:t>方法一：运用函数图象</a:t>
            </a:r>
            <a:endParaRPr lang="zh-CN" altLang="en-US" sz="2400" b="1" dirty="0">
              <a:solidFill>
                <a:srgbClr val="0033C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作一次函数 </a:t>
            </a:r>
            <a:r>
              <a:rPr lang="en-US" altLang="zh-CN" sz="2400" b="1" i="1" dirty="0"/>
              <a:t>y</a:t>
            </a:r>
            <a:r>
              <a:rPr lang="en-US" altLang="zh-CN" sz="2400" b="1" dirty="0"/>
              <a:t>=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2</a:t>
            </a:r>
            <a:r>
              <a:rPr lang="en-US" altLang="zh-CN" sz="2400" b="1" i="1" dirty="0"/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5 </a:t>
            </a:r>
            <a:r>
              <a:rPr lang="zh-CN" altLang="en-US" sz="2400" b="1" dirty="0"/>
              <a:t>的图象。</a:t>
            </a:r>
            <a:endParaRPr lang="zh-CN" altLang="en-US" sz="2400" b="1" dirty="0"/>
          </a:p>
        </p:txBody>
      </p:sp>
      <p:graphicFrame>
        <p:nvGraphicFramePr>
          <p:cNvPr id="30" name="表格 29"/>
          <p:cNvGraphicFramePr/>
          <p:nvPr/>
        </p:nvGraphicFramePr>
        <p:xfrm>
          <a:off x="6136398" y="1440596"/>
          <a:ext cx="2252184" cy="33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60"/>
                <a:gridCol w="225456"/>
                <a:gridCol w="225060"/>
                <a:gridCol w="225456"/>
                <a:gridCol w="225060"/>
                <a:gridCol w="225060"/>
                <a:gridCol w="225456"/>
                <a:gridCol w="225060"/>
                <a:gridCol w="225456"/>
                <a:gridCol w="225060"/>
              </a:tblGrid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7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200" dirty="0"/>
                    </a:p>
                  </a:txBody>
                  <a:tcPr marL="57058" marR="57058" marT="28529" marB="28529">
                    <a:lnL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E3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012160" y="1059582"/>
            <a:ext cx="2736393" cy="3874685"/>
            <a:chOff x="6546429" y="1984502"/>
            <a:chExt cx="3336925" cy="4725035"/>
          </a:xfrm>
        </p:grpSpPr>
        <p:grpSp>
          <p:nvGrpSpPr>
            <p:cNvPr id="35" name="组合 34"/>
            <p:cNvGrpSpPr/>
            <p:nvPr/>
          </p:nvGrpSpPr>
          <p:grpSpPr>
            <a:xfrm>
              <a:off x="6546429" y="1984502"/>
              <a:ext cx="3336925" cy="4725035"/>
              <a:chOff x="6425" y="4577"/>
              <a:chExt cx="5255" cy="7441"/>
            </a:xfrm>
          </p:grpSpPr>
          <p:cxnSp>
            <p:nvCxnSpPr>
              <p:cNvPr id="61" name="直接箭头连接符 60"/>
              <p:cNvCxnSpPr/>
              <p:nvPr/>
            </p:nvCxnSpPr>
            <p:spPr>
              <a:xfrm>
                <a:off x="6425" y="8534"/>
                <a:ext cx="502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/>
              <p:nvPr/>
            </p:nvCxnSpPr>
            <p:spPr>
              <a:xfrm flipH="1" flipV="1">
                <a:off x="9261" y="4972"/>
                <a:ext cx="2" cy="704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文本框 62"/>
              <p:cNvSpPr txBox="1"/>
              <p:nvPr/>
            </p:nvSpPr>
            <p:spPr>
              <a:xfrm>
                <a:off x="9099" y="8363"/>
                <a:ext cx="654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>
                    <a:latin typeface="Times New Roman" panose="02020603050405020304" pitchFamily="18" charset="0"/>
                  </a:rPr>
                  <a:t>O</a:t>
                </a:r>
                <a:endParaRPr lang="en-US" altLang="zh-CN" sz="2000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1026" y="8249"/>
                <a:ext cx="65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</a:rPr>
                  <a:t>x</a:t>
                </a:r>
                <a:endParaRPr lang="en-US" altLang="zh-CN" sz="2400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9321" y="4577"/>
                <a:ext cx="65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</a:rPr>
                  <a:t>y</a:t>
                </a:r>
                <a:endParaRPr lang="en-US" altLang="zh-CN" sz="2400" b="1" i="1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97932" y="2268636"/>
              <a:ext cx="2589079" cy="4412090"/>
              <a:chOff x="6697932" y="2268636"/>
              <a:chExt cx="2589079" cy="441209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456262" y="4415589"/>
                <a:ext cx="28725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1</a:t>
                </a:r>
                <a:endParaRPr lang="zh-CN" altLang="en-US" sz="1600" b="1" dirty="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721229" y="4423074"/>
                <a:ext cx="28725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2</a:t>
                </a:r>
                <a:endParaRPr lang="zh-CN" altLang="en-US" sz="1600" b="1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999752" y="4415589"/>
                <a:ext cx="28725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3</a:t>
                </a:r>
                <a:endParaRPr lang="zh-CN" altLang="en-US" sz="1600" b="1" dirty="0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960520" y="4428810"/>
                <a:ext cx="434357" cy="4128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-4</a:t>
                </a:r>
                <a:endParaRPr lang="zh-CN" altLang="en-US" sz="1600" b="1" dirty="0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697932" y="4450109"/>
                <a:ext cx="434357" cy="4128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-5</a:t>
                </a:r>
                <a:endParaRPr lang="zh-CN" altLang="en-US" sz="1600" b="1" dirty="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241238" y="4439314"/>
                <a:ext cx="35618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-3</a:t>
                </a:r>
                <a:endParaRPr lang="zh-CN" altLang="en-US" sz="1600" b="1" dirty="0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521957" y="4450109"/>
                <a:ext cx="35618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-2</a:t>
                </a:r>
                <a:endParaRPr lang="zh-CN" altLang="en-US" sz="1600" b="1" dirty="0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929581" y="4563836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-1</a:t>
                </a:r>
                <a:endParaRPr lang="zh-CN" altLang="en-US" sz="1600" b="1" dirty="0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025139" y="4025039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1</a:t>
                </a:r>
                <a:endParaRPr lang="zh-CN" altLang="en-US" sz="1600" b="1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8026311" y="3713256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2</a:t>
                </a:r>
                <a:endParaRPr lang="zh-CN" altLang="en-US" sz="1600" b="1" dirty="0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8026311" y="3439572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3</a:t>
                </a:r>
                <a:endParaRPr lang="zh-CN" altLang="en-US" sz="1600" b="1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020614" y="3158268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4</a:t>
                </a:r>
                <a:endParaRPr lang="zh-CN" altLang="en-US" sz="1600" b="1" dirty="0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025139" y="2859869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5</a:t>
                </a:r>
                <a:endParaRPr lang="zh-CN" altLang="en-US" sz="1600" b="1" dirty="0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8023378" y="2565180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6</a:t>
                </a:r>
                <a:endParaRPr lang="zh-CN" altLang="en-US" sz="1600" b="1" dirty="0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8016441" y="2268636"/>
                <a:ext cx="28725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7</a:t>
                </a:r>
                <a:endParaRPr lang="zh-CN" altLang="en-US" sz="1600" b="1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7947959" y="6342173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-7</a:t>
                </a:r>
                <a:endParaRPr lang="zh-CN" altLang="en-US" sz="1600" b="1" dirty="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933892" y="6030388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-6</a:t>
                </a:r>
                <a:endParaRPr lang="zh-CN" altLang="en-US" sz="1600" b="1" dirty="0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7941512" y="5756704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-5</a:t>
                </a:r>
                <a:endParaRPr lang="zh-CN" altLang="en-US" sz="1600" b="1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7928194" y="5475400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-4</a:t>
                </a:r>
                <a:endParaRPr lang="zh-CN" altLang="en-US" sz="1600" b="1" dirty="0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7925099" y="5177001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-3</a:t>
                </a:r>
                <a:endParaRPr lang="zh-CN" altLang="en-US" sz="1600" b="1" dirty="0"/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7938579" y="4882312"/>
                <a:ext cx="356188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-2</a:t>
                </a:r>
                <a:endParaRPr lang="zh-CN" altLang="en-US" sz="1600" b="1" dirty="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7808523" y="4425650"/>
                <a:ext cx="356189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600" b="1" dirty="0"/>
                  <a:t>-1</a:t>
                </a:r>
                <a:endParaRPr lang="zh-CN" altLang="en-US" sz="1600" b="1" dirty="0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5502152" y="12387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  <a:sym typeface="Symbol" panose="05050102010706020507" pitchFamily="18" charset="2"/>
              </a:rPr>
              <a:t>-</a:t>
            </a:r>
            <a:r>
              <a:rPr lang="en-US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000" b="1" dirty="0"/>
          </a:p>
        </p:txBody>
      </p:sp>
      <p:cxnSp>
        <p:nvCxnSpPr>
          <p:cNvPr id="67" name="直接连接符 66"/>
          <p:cNvCxnSpPr/>
          <p:nvPr/>
        </p:nvCxnSpPr>
        <p:spPr>
          <a:xfrm flipH="1" flipV="1">
            <a:off x="6215125" y="1634450"/>
            <a:ext cx="1510576" cy="3193650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 flipV="1">
            <a:off x="6917924" y="3108556"/>
            <a:ext cx="822738" cy="1739429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>
            <p:custDataLst>
              <p:tags r:id="rId2"/>
            </p:custDataLst>
          </p:nvPr>
        </p:nvSpPr>
        <p:spPr>
          <a:xfrm>
            <a:off x="1398878" y="3251842"/>
            <a:ext cx="33083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微软雅黑 Light" panose="020B0502040204020203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时，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j-lt"/>
              <a:sym typeface="微软雅黑 Light" panose="020B0502040204020203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3"/>
            </p:custDataLst>
          </p:nvPr>
        </p:nvSpPr>
        <p:spPr>
          <a:xfrm>
            <a:off x="1412238" y="3840234"/>
            <a:ext cx="33083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微软雅黑 Light" panose="020B0502040204020203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sym typeface="微软雅黑 Light" panose="020B0502040204020203" charset="-122"/>
            </a:endParaRPr>
          </a:p>
        </p:txBody>
      </p:sp>
      <p:sp>
        <p:nvSpPr>
          <p:cNvPr id="79" name="对话气泡: 矩形 78"/>
          <p:cNvSpPr/>
          <p:nvPr/>
        </p:nvSpPr>
        <p:spPr>
          <a:xfrm>
            <a:off x="5405509" y="3560442"/>
            <a:ext cx="1609021" cy="398190"/>
          </a:xfrm>
          <a:prstGeom prst="wedgeRectCallout">
            <a:avLst>
              <a:gd name="adj1" fmla="val 43332"/>
              <a:gd name="adj2" fmla="val -153406"/>
            </a:avLst>
          </a:prstGeom>
          <a:solidFill>
            <a:schemeClr val="bg1"/>
          </a:solidFill>
          <a:ln w="190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chemeClr val="tx1"/>
                </a:solidFill>
              </a:rPr>
              <a:t>B</a:t>
            </a:r>
            <a:r>
              <a:rPr lang="en-US" altLang="zh-CN" sz="2400" b="1" dirty="0">
                <a:solidFill>
                  <a:schemeClr val="tx1"/>
                </a:solidFill>
              </a:rPr>
              <a:t>(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chemeClr val="tx1"/>
                </a:solidFill>
              </a:rPr>
              <a:t>2.5</a:t>
            </a:r>
            <a:r>
              <a:rPr lang="zh-CN" altLang="en-US" sz="2400" b="1" dirty="0">
                <a:solidFill>
                  <a:schemeClr val="tx1"/>
                </a:solidFill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</a:rPr>
              <a:t>0)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H="1">
            <a:off x="6831961" y="2867402"/>
            <a:ext cx="65900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6812127" y="2867402"/>
            <a:ext cx="0" cy="26076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6813694" y="2882806"/>
            <a:ext cx="956056" cy="202128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6" grpId="0"/>
      <p:bldP spid="77" grpId="0"/>
      <p:bldP spid="78" grpId="0"/>
      <p:bldP spid="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14" name="组合 1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6" name="矩形: 单圆角 1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矩形: 单圆角 23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矩形: 单圆角 24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24"/>
          <p:cNvSpPr txBox="1"/>
          <p:nvPr>
            <p:custDataLst>
              <p:tags r:id="rId1"/>
            </p:custDataLst>
          </p:nvPr>
        </p:nvSpPr>
        <p:spPr>
          <a:xfrm>
            <a:off x="530788" y="698103"/>
            <a:ext cx="7785628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，那么当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取哪些值时，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j-ea"/>
                <a:ea typeface="+mj-ea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？当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取哪些值时，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j-ea"/>
                <a:ea typeface="+mj-ea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？你是怎样求解的？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8748" y="1635034"/>
            <a:ext cx="5542977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ea"/>
                <a:ea typeface="+mj-ea"/>
              </a:rPr>
              <a:t>方法二：将函数转化为不等式</a:t>
            </a:r>
            <a:endParaRPr lang="zh-CN" altLang="en-US" sz="2400" b="1" dirty="0">
              <a:solidFill>
                <a:srgbClr val="0033C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解不等式 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2</a:t>
            </a:r>
            <a:r>
              <a:rPr lang="en-US" altLang="zh-CN" sz="2400" b="1" i="1" dirty="0"/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＜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，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2</a:t>
            </a:r>
            <a:r>
              <a:rPr lang="en-US" altLang="zh-CN" sz="2400" b="1" i="1" dirty="0"/>
              <a:t>x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en-US" altLang="zh-CN" sz="2400" b="1" dirty="0"/>
              <a:t>5 </a:t>
            </a:r>
            <a:r>
              <a:rPr lang="zh-CN" altLang="en-US" sz="2400" b="1" dirty="0"/>
              <a:t>＜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77" name="文本框 76"/>
          <p:cNvSpPr txBox="1"/>
          <p:nvPr>
            <p:custDataLst>
              <p:tags r:id="rId2"/>
            </p:custDataLst>
          </p:nvPr>
        </p:nvSpPr>
        <p:spPr>
          <a:xfrm>
            <a:off x="1376116" y="4126309"/>
            <a:ext cx="579321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故当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微软雅黑 Light" panose="020B0502040204020203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时，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sym typeface="微软雅黑 Light" panose="020B0502040204020203" charset="-122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sym typeface="微软雅黑 Light" panose="020B0502040204020203" charset="-122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sym typeface="微软雅黑 Light" panose="020B0502040204020203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sym typeface="微软雅黑 Light" panose="020B0502040204020203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sym typeface="微软雅黑 Light" panose="020B0502040204020203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sym typeface="微软雅黑 Light" panose="020B0502040204020203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sym typeface="微软雅黑 Light" panose="020B0502040204020203" charset="-122"/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  <a:sym typeface="微软雅黑 Light" panose="020B0502040204020203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sym typeface="微软雅黑 Light" panose="020B0502040204020203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sym typeface="微软雅黑 Light" panose="020B0502040204020203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sym typeface="微软雅黑 Light" panose="020B0502040204020203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sym typeface="微软雅黑 Light" panose="020B0502040204020203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sym typeface="微软雅黑 Light" panose="020B0502040204020203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365575" y="2871171"/>
            <a:ext cx="1499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931476" y="3456036"/>
            <a:ext cx="261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解得：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2.5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899527" y="2845257"/>
            <a:ext cx="1499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465428" y="3430122"/>
            <a:ext cx="261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解得：</a:t>
            </a:r>
            <a:r>
              <a:rPr lang="en-US" altLang="zh-CN" sz="2400" b="1" i="1" dirty="0">
                <a:solidFill>
                  <a:srgbClr val="FF0000"/>
                </a:solidFill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7" grpId="0"/>
      <p:bldP spid="69" grpId="0"/>
      <p:bldP spid="70" grpId="0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24"/>
          <p:cNvSpPr txBox="1"/>
          <p:nvPr>
            <p:custDataLst>
              <p:tags r:id="rId1"/>
            </p:custDataLst>
          </p:nvPr>
        </p:nvSpPr>
        <p:spPr>
          <a:xfrm>
            <a:off x="611560" y="666524"/>
            <a:ext cx="8173948" cy="2749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兄弟俩赛跑，哥哥先让弟弟跑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，然后自己才开始跑。已知弟弟每秒跑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，哥哥每秒跑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。列出函数关系式，在同一平面直角坐标系中画出函数图象，并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回答下列问题：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）何时弟弟跑在哥哥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前面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）何时哥哥跑在弟弟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前面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）谁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处？谁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791580" y="3435846"/>
            <a:ext cx="756084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解：设哥哥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起跑后所用的时间为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s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哥哥跑过的距离为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m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，弟弟跑过的距离为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m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。则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627784" y="4414565"/>
            <a:ext cx="12906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135909" y="4414565"/>
            <a:ext cx="15954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+9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5871869" y="1226395"/>
            <a:ext cx="3109239" cy="3129858"/>
            <a:chOff x="5655217" y="627534"/>
            <a:chExt cx="3109239" cy="3129858"/>
          </a:xfrm>
        </p:grpSpPr>
        <p:grpSp>
          <p:nvGrpSpPr>
            <p:cNvPr id="29" name="组合 28"/>
            <p:cNvGrpSpPr/>
            <p:nvPr/>
          </p:nvGrpSpPr>
          <p:grpSpPr>
            <a:xfrm>
              <a:off x="5655217" y="627534"/>
              <a:ext cx="3109239" cy="3129858"/>
              <a:chOff x="8302" y="1052"/>
              <a:chExt cx="5632" cy="5552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8302" y="5512"/>
                <a:ext cx="521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/>
              <p:cNvCxnSpPr/>
              <p:nvPr/>
            </p:nvCxnSpPr>
            <p:spPr>
              <a:xfrm flipV="1">
                <a:off x="9128" y="1520"/>
                <a:ext cx="0" cy="5084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6"/>
              <p:cNvSpPr txBox="1"/>
              <p:nvPr/>
            </p:nvSpPr>
            <p:spPr>
              <a:xfrm>
                <a:off x="8599" y="5335"/>
                <a:ext cx="654" cy="7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endParaRPr lang="en-US" altLang="zh-CN" sz="20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文本框 7"/>
              <p:cNvSpPr txBox="1"/>
              <p:nvPr/>
            </p:nvSpPr>
            <p:spPr>
              <a:xfrm>
                <a:off x="13280" y="5350"/>
                <a:ext cx="654" cy="8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endPara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文本框 8"/>
              <p:cNvSpPr txBox="1"/>
              <p:nvPr/>
            </p:nvSpPr>
            <p:spPr>
              <a:xfrm>
                <a:off x="8540" y="1052"/>
                <a:ext cx="654" cy="8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5" name="矩形 26"/>
            <p:cNvSpPr/>
            <p:nvPr/>
          </p:nvSpPr>
          <p:spPr>
            <a:xfrm>
              <a:off x="5845953" y="2534302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矩形 26"/>
            <p:cNvSpPr/>
            <p:nvPr/>
          </p:nvSpPr>
          <p:spPr>
            <a:xfrm>
              <a:off x="6174374" y="3066029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矩形 26"/>
            <p:cNvSpPr/>
            <p:nvPr/>
          </p:nvSpPr>
          <p:spPr>
            <a:xfrm>
              <a:off x="6393743" y="3057472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矩形 26"/>
            <p:cNvSpPr/>
            <p:nvPr/>
          </p:nvSpPr>
          <p:spPr>
            <a:xfrm>
              <a:off x="6602008" y="3072861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322034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532593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743152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56886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167445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378004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588563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799122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009681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220243" y="30622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矩形 26"/>
            <p:cNvSpPr/>
            <p:nvPr/>
          </p:nvSpPr>
          <p:spPr>
            <a:xfrm>
              <a:off x="6811767" y="3072069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矩形 26"/>
            <p:cNvSpPr/>
            <p:nvPr/>
          </p:nvSpPr>
          <p:spPr>
            <a:xfrm>
              <a:off x="7019389" y="3071277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矩形 26"/>
            <p:cNvSpPr/>
            <p:nvPr/>
          </p:nvSpPr>
          <p:spPr>
            <a:xfrm>
              <a:off x="7227011" y="3070485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矩形 26"/>
            <p:cNvSpPr/>
            <p:nvPr/>
          </p:nvSpPr>
          <p:spPr>
            <a:xfrm>
              <a:off x="7434633" y="3069693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矩形 26"/>
            <p:cNvSpPr/>
            <p:nvPr/>
          </p:nvSpPr>
          <p:spPr>
            <a:xfrm>
              <a:off x="7642255" y="3068901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矩形 26"/>
            <p:cNvSpPr/>
            <p:nvPr/>
          </p:nvSpPr>
          <p:spPr>
            <a:xfrm>
              <a:off x="7849877" y="3068109"/>
              <a:ext cx="28725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矩形 26"/>
            <p:cNvSpPr/>
            <p:nvPr/>
          </p:nvSpPr>
          <p:spPr>
            <a:xfrm>
              <a:off x="8027242" y="3071256"/>
              <a:ext cx="38985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894964" y="3072087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>
              <a:off x="6157581" y="354397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6150336" y="2665356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>
              <a:off x="6150336" y="2219019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5400000">
              <a:off x="6150336" y="1777445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>
              <a:off x="6155099" y="1340634"/>
              <a:ext cx="0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矩形 26"/>
            <p:cNvSpPr/>
            <p:nvPr/>
          </p:nvSpPr>
          <p:spPr>
            <a:xfrm>
              <a:off x="5772211" y="2083708"/>
              <a:ext cx="38985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18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矩形 26"/>
            <p:cNvSpPr/>
            <p:nvPr/>
          </p:nvSpPr>
          <p:spPr>
            <a:xfrm>
              <a:off x="5772211" y="1626758"/>
              <a:ext cx="38985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27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矩形 26"/>
            <p:cNvSpPr/>
            <p:nvPr/>
          </p:nvSpPr>
          <p:spPr>
            <a:xfrm>
              <a:off x="5772211" y="1169808"/>
              <a:ext cx="38985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36</a:t>
              </a: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 flipV="1">
            <a:off x="6330984" y="1657710"/>
            <a:ext cx="2357625" cy="1648388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6324769" y="1516864"/>
            <a:ext cx="2406704" cy="2221609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349863" y="1975499"/>
            <a:ext cx="1876470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226333" y="1979910"/>
            <a:ext cx="0" cy="169181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383694" y="2740747"/>
            <a:ext cx="0" cy="97540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324769" y="2751437"/>
            <a:ext cx="1054901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107730" y="2731222"/>
            <a:ext cx="0" cy="10248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>
            <p:custDataLst>
              <p:tags r:id="rId1"/>
            </p:custDataLst>
          </p:nvPr>
        </p:nvSpPr>
        <p:spPr>
          <a:xfrm>
            <a:off x="7426023" y="2487066"/>
            <a:ext cx="12906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-25000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endParaRPr lang="en-US" altLang="zh-CN" sz="2400" b="1" i="1" dirty="0">
              <a:solidFill>
                <a:srgbClr val="FF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2"/>
            </p:custDataLst>
          </p:nvPr>
        </p:nvSpPr>
        <p:spPr>
          <a:xfrm>
            <a:off x="6482449" y="2054335"/>
            <a:ext cx="14734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-25000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i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+9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0" name="矩形 26"/>
          <p:cNvSpPr/>
          <p:nvPr/>
        </p:nvSpPr>
        <p:spPr>
          <a:xfrm>
            <a:off x="6007054" y="2528923"/>
            <a:ext cx="389850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14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文本框 80"/>
          <p:cNvSpPr txBox="1"/>
          <p:nvPr>
            <p:custDataLst>
              <p:tags r:id="rId3"/>
            </p:custDataLst>
          </p:nvPr>
        </p:nvSpPr>
        <p:spPr>
          <a:xfrm>
            <a:off x="277459" y="779630"/>
            <a:ext cx="58341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(1)__________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时，弟弟跑在哥哥前面。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4"/>
            </p:custDataLst>
          </p:nvPr>
        </p:nvSpPr>
        <p:spPr>
          <a:xfrm>
            <a:off x="250470" y="1694030"/>
            <a:ext cx="495563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(2)_______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时，哥哥跑在弟弟前面。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5"/>
            </p:custDataLst>
          </p:nvPr>
        </p:nvSpPr>
        <p:spPr>
          <a:xfrm>
            <a:off x="206020" y="2573505"/>
            <a:ext cx="60184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(3)______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" name="文本框 83"/>
          <p:cNvSpPr txBox="1"/>
          <p:nvPr>
            <p:custDataLst>
              <p:tags r:id="rId6"/>
            </p:custDataLst>
          </p:nvPr>
        </p:nvSpPr>
        <p:spPr>
          <a:xfrm>
            <a:off x="827584" y="748893"/>
            <a:ext cx="13681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＜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5" name="文本框 84"/>
          <p:cNvSpPr txBox="1"/>
          <p:nvPr>
            <p:custDataLst>
              <p:tags r:id="rId7"/>
            </p:custDataLst>
          </p:nvPr>
        </p:nvSpPr>
        <p:spPr>
          <a:xfrm>
            <a:off x="914543" y="1657710"/>
            <a:ext cx="9211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6" name="文本框 85"/>
          <p:cNvSpPr txBox="1"/>
          <p:nvPr>
            <p:custDataLst>
              <p:tags r:id="rId8"/>
            </p:custDataLst>
          </p:nvPr>
        </p:nvSpPr>
        <p:spPr>
          <a:xfrm>
            <a:off x="709004" y="2517927"/>
            <a:ext cx="8026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弟弟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7" name="文本框 86"/>
          <p:cNvSpPr txBox="1"/>
          <p:nvPr>
            <p:custDataLst>
              <p:tags r:id="rId9"/>
            </p:custDataLst>
          </p:nvPr>
        </p:nvSpPr>
        <p:spPr>
          <a:xfrm>
            <a:off x="3295356" y="2509914"/>
            <a:ext cx="8026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哥哥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190863" y="3428435"/>
            <a:ext cx="2547093" cy="1266527"/>
            <a:chOff x="5013239" y="277583"/>
            <a:chExt cx="2547093" cy="1266527"/>
          </a:xfrm>
        </p:grpSpPr>
        <p:sp>
          <p:nvSpPr>
            <p:cNvPr id="89" name="思想气泡: 云 88"/>
            <p:cNvSpPr/>
            <p:nvPr/>
          </p:nvSpPr>
          <p:spPr>
            <a:xfrm>
              <a:off x="5013239" y="277583"/>
              <a:ext cx="2547093" cy="1266527"/>
            </a:xfrm>
            <a:prstGeom prst="cloudCallout">
              <a:avLst>
                <a:gd name="adj1" fmla="val -38200"/>
                <a:gd name="adj2" fmla="val -77686"/>
              </a:avLst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303071" y="474774"/>
              <a:ext cx="21242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你能用代数法解答吗？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4" grpId="0"/>
      <p:bldP spid="85" grpId="0"/>
      <p:bldP spid="86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>
            <p:custDataLst>
              <p:tags r:id="rId1"/>
            </p:custDataLst>
          </p:nvPr>
        </p:nvSpPr>
        <p:spPr>
          <a:xfrm>
            <a:off x="1331640" y="195486"/>
            <a:ext cx="22098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哥哥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>
            <p:custDataLst>
              <p:tags r:id="rId2"/>
            </p:custDataLst>
          </p:nvPr>
        </p:nvSpPr>
        <p:spPr>
          <a:xfrm>
            <a:off x="3912915" y="212948"/>
            <a:ext cx="2587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弟弟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+9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6" name="文本框 105"/>
          <p:cNvSpPr txBox="1"/>
          <p:nvPr>
            <p:custDataLst>
              <p:tags r:id="rId3"/>
            </p:custDataLst>
          </p:nvPr>
        </p:nvSpPr>
        <p:spPr>
          <a:xfrm>
            <a:off x="763514" y="627534"/>
            <a:ext cx="43545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何时弟弟跑在哥哥前面？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7" name="文本框 106"/>
          <p:cNvSpPr txBox="1"/>
          <p:nvPr>
            <p:custDataLst>
              <p:tags r:id="rId4"/>
            </p:custDataLst>
          </p:nvPr>
        </p:nvSpPr>
        <p:spPr>
          <a:xfrm>
            <a:off x="763514" y="1521337"/>
            <a:ext cx="448786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何时哥哥跑在弟弟前面？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8" name="文本框 107"/>
          <p:cNvSpPr txBox="1"/>
          <p:nvPr>
            <p:custDataLst>
              <p:tags r:id="rId5"/>
            </p:custDataLst>
          </p:nvPr>
        </p:nvSpPr>
        <p:spPr>
          <a:xfrm>
            <a:off x="833860" y="2402731"/>
            <a:ext cx="5257800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谁先跑过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？谁先跑过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9" name="文本框 108"/>
          <p:cNvSpPr txBox="1"/>
          <p:nvPr>
            <p:custDataLst>
              <p:tags r:id="rId6"/>
            </p:custDataLst>
          </p:nvPr>
        </p:nvSpPr>
        <p:spPr>
          <a:xfrm>
            <a:off x="1868260" y="1059582"/>
            <a:ext cx="16398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+9&gt;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微软雅黑 Light" panose="020B0502040204020203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微软雅黑 Light" panose="020B0502040204020203" charset="-122"/>
              </a:rPr>
              <a:t>x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0" name="文本框 109"/>
          <p:cNvSpPr txBox="1"/>
          <p:nvPr>
            <p:custDataLst>
              <p:tags r:id="rId7"/>
            </p:custDataLst>
          </p:nvPr>
        </p:nvSpPr>
        <p:spPr>
          <a:xfrm>
            <a:off x="3849460" y="1059582"/>
            <a:ext cx="8350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&lt;9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>
            <p:custDataLst>
              <p:tags r:id="rId8"/>
            </p:custDataLst>
          </p:nvPr>
        </p:nvSpPr>
        <p:spPr>
          <a:xfrm>
            <a:off x="1862560" y="1892211"/>
            <a:ext cx="1600200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" name="文本框 111"/>
          <p:cNvSpPr txBox="1"/>
          <p:nvPr>
            <p:custDataLst>
              <p:tags r:id="rId9"/>
            </p:custDataLst>
          </p:nvPr>
        </p:nvSpPr>
        <p:spPr>
          <a:xfrm>
            <a:off x="3654030" y="1878559"/>
            <a:ext cx="9112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3" name="组合 112"/>
          <p:cNvGrpSpPr/>
          <p:nvPr>
            <p:custDataLst>
              <p:tags r:id="rId10"/>
            </p:custDataLst>
          </p:nvPr>
        </p:nvGrpSpPr>
        <p:grpSpPr>
          <a:xfrm>
            <a:off x="1824758" y="2937502"/>
            <a:ext cx="2178151" cy="465022"/>
            <a:chOff x="4313" y="6771"/>
            <a:chExt cx="3432" cy="731"/>
          </a:xfrm>
        </p:grpSpPr>
        <p:sp>
          <p:nvSpPr>
            <p:cNvPr id="114" name="文本框 66"/>
            <p:cNvSpPr txBox="1"/>
            <p:nvPr>
              <p:custDataLst>
                <p:tags r:id="rId11"/>
              </p:custDataLst>
            </p:nvPr>
          </p:nvSpPr>
          <p:spPr>
            <a:xfrm>
              <a:off x="4313" y="6771"/>
              <a:ext cx="1825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=20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5" name="文本框 67"/>
            <p:cNvSpPr txBox="1"/>
            <p:nvPr>
              <p:custDataLst>
                <p:tags r:id="rId12"/>
              </p:custDataLst>
            </p:nvPr>
          </p:nvSpPr>
          <p:spPr>
            <a:xfrm>
              <a:off x="6185" y="6776"/>
              <a:ext cx="1560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=5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>
            <p:custDataLst>
              <p:tags r:id="rId13"/>
            </p:custDataLst>
          </p:nvPr>
        </p:nvGrpSpPr>
        <p:grpSpPr>
          <a:xfrm>
            <a:off x="4266972" y="2796307"/>
            <a:ext cx="2304415" cy="737235"/>
            <a:chOff x="9113" y="6531"/>
            <a:chExt cx="3629" cy="1161"/>
          </a:xfrm>
        </p:grpSpPr>
        <p:sp>
          <p:nvSpPr>
            <p:cNvPr id="117" name="文本框 69"/>
            <p:cNvSpPr txBox="1"/>
            <p:nvPr>
              <p:custDataLst>
                <p:tags r:id="rId14"/>
              </p:custDataLst>
            </p:nvPr>
          </p:nvSpPr>
          <p:spPr>
            <a:xfrm>
              <a:off x="9113" y="6748"/>
              <a:ext cx="240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+9=20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18" name="对象 70"/>
            <p:cNvGraphicFramePr>
              <a:graphicFrameLocks noChangeAspect="1"/>
            </p:cNvGraphicFramePr>
            <p:nvPr>
              <p:custDataLst>
                <p:tags r:id="rId15"/>
              </p:custDataLst>
            </p:nvPr>
          </p:nvGraphicFramePr>
          <p:xfrm>
            <a:off x="11280" y="6531"/>
            <a:ext cx="1462" cy="1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1" name="Equation" r:id="rId16" imgW="1016000" imgH="838200" progId="Equation.DSMT4">
                    <p:embed/>
                  </p:oleObj>
                </mc:Choice>
                <mc:Fallback>
                  <p:oleObj name="Equation" r:id="rId16" imgW="1016000" imgH="838200" progId="Equation.DSMT4">
                    <p:embed/>
                    <p:pic>
                      <p:nvPicPr>
                        <p:cNvPr id="0" name="对象 70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1280" y="6531"/>
                          <a:ext cx="1462" cy="11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9" name="组合 118"/>
          <p:cNvGrpSpPr/>
          <p:nvPr>
            <p:custDataLst>
              <p:tags r:id="rId18"/>
            </p:custDataLst>
          </p:nvPr>
        </p:nvGrpSpPr>
        <p:grpSpPr>
          <a:xfrm>
            <a:off x="1781467" y="3961300"/>
            <a:ext cx="2328488" cy="461911"/>
            <a:chOff x="4327" y="8557"/>
            <a:chExt cx="3666" cy="727"/>
          </a:xfrm>
        </p:grpSpPr>
        <p:sp>
          <p:nvSpPr>
            <p:cNvPr id="120" name="文本框 73"/>
            <p:cNvSpPr txBox="1"/>
            <p:nvPr>
              <p:custDataLst>
                <p:tags r:id="rId19"/>
              </p:custDataLst>
            </p:nvPr>
          </p:nvSpPr>
          <p:spPr>
            <a:xfrm>
              <a:off x="4327" y="8557"/>
              <a:ext cx="2315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=100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1" name="文本框 74"/>
            <p:cNvSpPr txBox="1"/>
            <p:nvPr>
              <p:custDataLst>
                <p:tags r:id="rId20"/>
              </p:custDataLst>
            </p:nvPr>
          </p:nvSpPr>
          <p:spPr>
            <a:xfrm>
              <a:off x="6433" y="8557"/>
              <a:ext cx="156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=25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2" name="组合 121"/>
          <p:cNvGrpSpPr/>
          <p:nvPr>
            <p:custDataLst>
              <p:tags r:id="rId21"/>
            </p:custDataLst>
          </p:nvPr>
        </p:nvGrpSpPr>
        <p:grpSpPr>
          <a:xfrm>
            <a:off x="4413022" y="3742903"/>
            <a:ext cx="2726690" cy="762000"/>
            <a:chOff x="9105" y="8383"/>
            <a:chExt cx="4294" cy="1200"/>
          </a:xfrm>
        </p:grpSpPr>
        <p:sp>
          <p:nvSpPr>
            <p:cNvPr id="123" name="文本框 76"/>
            <p:cNvSpPr txBox="1"/>
            <p:nvPr>
              <p:custDataLst>
                <p:tags r:id="rId22"/>
              </p:custDataLst>
            </p:nvPr>
          </p:nvSpPr>
          <p:spPr>
            <a:xfrm>
              <a:off x="9105" y="8668"/>
              <a:ext cx="274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+9=100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24" name="对象 77"/>
            <p:cNvGraphicFramePr>
              <a:graphicFrameLocks noChangeAspect="1"/>
            </p:cNvGraphicFramePr>
            <p:nvPr>
              <p:custDataLst>
                <p:tags r:id="rId23"/>
              </p:custDataLst>
            </p:nvPr>
          </p:nvGraphicFramePr>
          <p:xfrm>
            <a:off x="11919" y="8383"/>
            <a:ext cx="1480" cy="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24" imgW="11277600" imgH="9448800" progId="Equation.DSMT4">
                    <p:embed/>
                  </p:oleObj>
                </mc:Choice>
                <mc:Fallback>
                  <p:oleObj name="Equation" r:id="rId24" imgW="11277600" imgH="9448800" progId="Equation.DSMT4">
                    <p:embed/>
                    <p:pic>
                      <p:nvPicPr>
                        <p:cNvPr id="0" name="对象 77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11919" y="8383"/>
                          <a:ext cx="1480" cy="12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5" name="文本框 124"/>
          <p:cNvSpPr txBox="1"/>
          <p:nvPr>
            <p:custDataLst>
              <p:tags r:id="rId26"/>
            </p:custDataLst>
          </p:nvPr>
        </p:nvSpPr>
        <p:spPr>
          <a:xfrm>
            <a:off x="1781467" y="3433395"/>
            <a:ext cx="34528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∴弟弟先跑过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20m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6" name="文本框 125"/>
          <p:cNvSpPr txBox="1"/>
          <p:nvPr>
            <p:custDataLst>
              <p:tags r:id="rId27"/>
            </p:custDataLst>
          </p:nvPr>
        </p:nvSpPr>
        <p:spPr>
          <a:xfrm>
            <a:off x="1719554" y="4451195"/>
            <a:ext cx="35766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哥哥先跑过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100m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  <p:bldP spid="112" grpId="0"/>
      <p:bldP spid="125" grpId="0"/>
      <p:bldP spid="126" grpId="0"/>
    </p:bldLst>
  </p:timing>
</p:sld>
</file>

<file path=ppt/tags/tag1.xml><?xml version="1.0" encoding="utf-8"?>
<p:tagLst xmlns:p="http://schemas.openxmlformats.org/presentationml/2006/main">
  <p:tag name="AS_UNIQUEID" val="670"/>
</p:tagLst>
</file>

<file path=ppt/tags/tag10.xml><?xml version="1.0" encoding="utf-8"?>
<p:tagLst xmlns:p="http://schemas.openxmlformats.org/presentationml/2006/main">
  <p:tag name="AS_UNIQUEID" val="1379"/>
  <p:tag name="KSO_WM_BEAUTIFY_FLAG" val=""/>
</p:tagLst>
</file>

<file path=ppt/tags/tag11.xml><?xml version="1.0" encoding="utf-8"?>
<p:tagLst xmlns:p="http://schemas.openxmlformats.org/presentationml/2006/main">
  <p:tag name="AS_UNIQUEID" val="943"/>
  <p:tag name="KSO_WM_BEAUTIFY_FLAG" val=""/>
</p:tagLst>
</file>

<file path=ppt/tags/tag12.xml><?xml version="1.0" encoding="utf-8"?>
<p:tagLst xmlns:p="http://schemas.openxmlformats.org/presentationml/2006/main">
  <p:tag name="AS_UNIQUEID" val="944"/>
  <p:tag name="KSO_WM_BEAUTIFY_FLAG" val=""/>
</p:tagLst>
</file>

<file path=ppt/tags/tag13.xml><?xml version="1.0" encoding="utf-8"?>
<p:tagLst xmlns:p="http://schemas.openxmlformats.org/presentationml/2006/main">
  <p:tag name="AS_UNIQUEID" val="945"/>
  <p:tag name="KSO_WM_BEAUTIFY_FLAG" val=""/>
</p:tagLst>
</file>

<file path=ppt/tags/tag14.xml><?xml version="1.0" encoding="utf-8"?>
<p:tagLst xmlns:p="http://schemas.openxmlformats.org/presentationml/2006/main">
  <p:tag name="AS_UNIQUEID" val="944"/>
  <p:tag name="KSO_WM_BEAUTIFY_FLAG" val=""/>
</p:tagLst>
</file>

<file path=ppt/tags/tag15.xml><?xml version="1.0" encoding="utf-8"?>
<p:tagLst xmlns:p="http://schemas.openxmlformats.org/presentationml/2006/main">
  <p:tag name="AS_UNIQUEID" val="945"/>
  <p:tag name="KSO_WM_BEAUTIFY_FLAG" val=""/>
</p:tagLst>
</file>

<file path=ppt/tags/tag16.xml><?xml version="1.0" encoding="utf-8"?>
<p:tagLst xmlns:p="http://schemas.openxmlformats.org/presentationml/2006/main">
  <p:tag name="AS_UNIQUEID" val="969"/>
</p:tagLst>
</file>

<file path=ppt/tags/tag17.xml><?xml version="1.0" encoding="utf-8"?>
<p:tagLst xmlns:p="http://schemas.openxmlformats.org/presentationml/2006/main">
  <p:tag name="AS_UNIQUEID" val="970"/>
</p:tagLst>
</file>

<file path=ppt/tags/tag18.xml><?xml version="1.0" encoding="utf-8"?>
<p:tagLst xmlns:p="http://schemas.openxmlformats.org/presentationml/2006/main">
  <p:tag name="AS_UNIQUEID" val="971"/>
</p:tagLst>
</file>

<file path=ppt/tags/tag19.xml><?xml version="1.0" encoding="utf-8"?>
<p:tagLst xmlns:p="http://schemas.openxmlformats.org/presentationml/2006/main">
  <p:tag name="AS_UNIQUEID" val="972"/>
</p:tagLst>
</file>

<file path=ppt/tags/tag2.xml><?xml version="1.0" encoding="utf-8"?>
<p:tagLst xmlns:p="http://schemas.openxmlformats.org/presentationml/2006/main">
  <p:tag name="AS_UNIQUEID" val="670"/>
</p:tagLst>
</file>

<file path=ppt/tags/tag20.xml><?xml version="1.0" encoding="utf-8"?>
<p:tagLst xmlns:p="http://schemas.openxmlformats.org/presentationml/2006/main">
  <p:tag name="AS_UNIQUEID" val="973"/>
</p:tagLst>
</file>

<file path=ppt/tags/tag21.xml><?xml version="1.0" encoding="utf-8"?>
<p:tagLst xmlns:p="http://schemas.openxmlformats.org/presentationml/2006/main">
  <p:tag name="AS_UNIQUEID" val="974"/>
</p:tagLst>
</file>

<file path=ppt/tags/tag22.xml><?xml version="1.0" encoding="utf-8"?>
<p:tagLst xmlns:p="http://schemas.openxmlformats.org/presentationml/2006/main">
  <p:tag name="AS_UNIQUEID" val="975"/>
</p:tagLst>
</file>

<file path=ppt/tags/tag23.xml><?xml version="1.0" encoding="utf-8"?>
<p:tagLst xmlns:p="http://schemas.openxmlformats.org/presentationml/2006/main">
  <p:tag name="AS_UNIQUEID" val="980"/>
</p:tagLst>
</file>

<file path=ppt/tags/tag24.xml><?xml version="1.0" encoding="utf-8"?>
<p:tagLst xmlns:p="http://schemas.openxmlformats.org/presentationml/2006/main">
  <p:tag name="AS_UNIQUEID" val="981"/>
</p:tagLst>
</file>

<file path=ppt/tags/tag25.xml><?xml version="1.0" encoding="utf-8"?>
<p:tagLst xmlns:p="http://schemas.openxmlformats.org/presentationml/2006/main">
  <p:tag name="AS_UNIQUEID" val="982"/>
</p:tagLst>
</file>

<file path=ppt/tags/tag26.xml><?xml version="1.0" encoding="utf-8"?>
<p:tagLst xmlns:p="http://schemas.openxmlformats.org/presentationml/2006/main">
  <p:tag name="AS_UNIQUEID" val="983"/>
</p:tagLst>
</file>

<file path=ppt/tags/tag27.xml><?xml version="1.0" encoding="utf-8"?>
<p:tagLst xmlns:p="http://schemas.openxmlformats.org/presentationml/2006/main">
  <p:tag name="AS_UNIQUEID" val="984"/>
</p:tagLst>
</file>

<file path=ppt/tags/tag28.xml><?xml version="1.0" encoding="utf-8"?>
<p:tagLst xmlns:p="http://schemas.openxmlformats.org/presentationml/2006/main">
  <p:tag name="AS_UNIQUEID" val="985"/>
</p:tagLst>
</file>

<file path=ppt/tags/tag29.xml><?xml version="1.0" encoding="utf-8"?>
<p:tagLst xmlns:p="http://schemas.openxmlformats.org/presentationml/2006/main">
  <p:tag name="AS_UNIQUEID" val="986"/>
</p:tagLst>
</file>

<file path=ppt/tags/tag3.xml><?xml version="1.0" encoding="utf-8"?>
<p:tagLst xmlns:p="http://schemas.openxmlformats.org/presentationml/2006/main">
  <p:tag name="AS_UNIQUEID" val="670"/>
</p:tagLst>
</file>

<file path=ppt/tags/tag30.xml><?xml version="1.0" encoding="utf-8"?>
<p:tagLst xmlns:p="http://schemas.openxmlformats.org/presentationml/2006/main">
  <p:tag name="AS_UNIQUEID" val="987"/>
</p:tagLst>
</file>

<file path=ppt/tags/tag31.xml><?xml version="1.0" encoding="utf-8"?>
<p:tagLst xmlns:p="http://schemas.openxmlformats.org/presentationml/2006/main">
  <p:tag name="AS_UNIQUEID" val="988"/>
</p:tagLst>
</file>

<file path=ppt/tags/tag32.xml><?xml version="1.0" encoding="utf-8"?>
<p:tagLst xmlns:p="http://schemas.openxmlformats.org/presentationml/2006/main">
  <p:tag name="AS_UNIQUEID" val="1840"/>
</p:tagLst>
</file>

<file path=ppt/tags/tag33.xml><?xml version="1.0" encoding="utf-8"?>
<p:tagLst xmlns:p="http://schemas.openxmlformats.org/presentationml/2006/main">
  <p:tag name="AS_UNIQUEID" val="990"/>
</p:tagLst>
</file>

<file path=ppt/tags/tag34.xml><?xml version="1.0" encoding="utf-8"?>
<p:tagLst xmlns:p="http://schemas.openxmlformats.org/presentationml/2006/main">
  <p:tag name="AS_UNIQUEID" val="991"/>
</p:tagLst>
</file>

<file path=ppt/tags/tag35.xml><?xml version="1.0" encoding="utf-8"?>
<p:tagLst xmlns:p="http://schemas.openxmlformats.org/presentationml/2006/main">
  <p:tag name="AS_UNIQUEID" val="1841"/>
</p:tagLst>
</file>

<file path=ppt/tags/tag36.xml><?xml version="1.0" encoding="utf-8"?>
<p:tagLst xmlns:p="http://schemas.openxmlformats.org/presentationml/2006/main">
  <p:tag name="AS_UNIQUEID" val="993"/>
</p:tagLst>
</file>

<file path=ppt/tags/tag37.xml><?xml version="1.0" encoding="utf-8"?>
<p:tagLst xmlns:p="http://schemas.openxmlformats.org/presentationml/2006/main">
  <p:tag name="AS_UNIQUEID" val="994"/>
</p:tagLst>
</file>

<file path=ppt/tags/tag38.xml><?xml version="1.0" encoding="utf-8"?>
<p:tagLst xmlns:p="http://schemas.openxmlformats.org/presentationml/2006/main">
  <p:tag name="AS_UNIQUEID" val="1842"/>
</p:tagLst>
</file>

<file path=ppt/tags/tag39.xml><?xml version="1.0" encoding="utf-8"?>
<p:tagLst xmlns:p="http://schemas.openxmlformats.org/presentationml/2006/main">
  <p:tag name="AS_UNIQUEID" val="996"/>
</p:tagLst>
</file>

<file path=ppt/tags/tag4.xml><?xml version="1.0" encoding="utf-8"?>
<p:tagLst xmlns:p="http://schemas.openxmlformats.org/presentationml/2006/main">
  <p:tag name="AS_UNIQUEID" val="670"/>
</p:tagLst>
</file>

<file path=ppt/tags/tag40.xml><?xml version="1.0" encoding="utf-8"?>
<p:tagLst xmlns:p="http://schemas.openxmlformats.org/presentationml/2006/main">
  <p:tag name="AS_UNIQUEID" val="997"/>
</p:tagLst>
</file>

<file path=ppt/tags/tag41.xml><?xml version="1.0" encoding="utf-8"?>
<p:tagLst xmlns:p="http://schemas.openxmlformats.org/presentationml/2006/main">
  <p:tag name="AS_UNIQUEID" val="1843"/>
</p:tagLst>
</file>

<file path=ppt/tags/tag42.xml><?xml version="1.0" encoding="utf-8"?>
<p:tagLst xmlns:p="http://schemas.openxmlformats.org/presentationml/2006/main">
  <p:tag name="AS_UNIQUEID" val="999"/>
</p:tagLst>
</file>

<file path=ppt/tags/tag43.xml><?xml version="1.0" encoding="utf-8"?>
<p:tagLst xmlns:p="http://schemas.openxmlformats.org/presentationml/2006/main">
  <p:tag name="AS_UNIQUEID" val="1000"/>
</p:tagLst>
</file>

<file path=ppt/tags/tag44.xml><?xml version="1.0" encoding="utf-8"?>
<p:tagLst xmlns:p="http://schemas.openxmlformats.org/presentationml/2006/main">
  <p:tag name="AS_UNIQUEID" val="1001"/>
</p:tagLst>
</file>

<file path=ppt/tags/tag45.xml><?xml version="1.0" encoding="utf-8"?>
<p:tagLst xmlns:p="http://schemas.openxmlformats.org/presentationml/2006/main">
  <p:tag name="AS_UNIQUEID" val="1002"/>
</p:tagLst>
</file>

<file path=ppt/tags/tag46.xml><?xml version="1.0" encoding="utf-8"?>
<p:tagLst xmlns:p="http://schemas.openxmlformats.org/presentationml/2006/main">
  <p:tag name="AS_UNIQUEID" val="1651"/>
</p:tagLst>
</file>

<file path=ppt/tags/tag47.xml><?xml version="1.0" encoding="utf-8"?>
<p:tagLst xmlns:p="http://schemas.openxmlformats.org/presentationml/2006/main">
  <p:tag name="AS_UNIQUEID" val="1652"/>
</p:tagLst>
</file>

<file path=ppt/tags/tag48.xml><?xml version="1.0" encoding="utf-8"?>
<p:tagLst xmlns:p="http://schemas.openxmlformats.org/presentationml/2006/main">
  <p:tag name="AS_UNIQUEID" val="1653"/>
</p:tagLst>
</file>

<file path=ppt/tags/tag49.xml><?xml version="1.0" encoding="utf-8"?>
<p:tagLst xmlns:p="http://schemas.openxmlformats.org/presentationml/2006/main">
  <p:tag name="AS_UNIQUEID" val="1654"/>
</p:tagLst>
</file>

<file path=ppt/tags/tag5.xml><?xml version="1.0" encoding="utf-8"?>
<p:tagLst xmlns:p="http://schemas.openxmlformats.org/presentationml/2006/main">
  <p:tag name="AS_UNIQUEID" val="1379"/>
  <p:tag name="KSO_WM_BEAUTIFY_FLAG" val=""/>
</p:tagLst>
</file>

<file path=ppt/tags/tag50.xml><?xml version="1.0" encoding="utf-8"?>
<p:tagLst xmlns:p="http://schemas.openxmlformats.org/presentationml/2006/main">
  <p:tag name="AS_UNIQUEID" val="1655"/>
</p:tagLst>
</file>

<file path=ppt/tags/tag51.xml><?xml version="1.0" encoding="utf-8"?>
<p:tagLst xmlns:p="http://schemas.openxmlformats.org/presentationml/2006/main">
  <p:tag name="AS_UNIQUEID" val="1656"/>
</p:tagLst>
</file>

<file path=ppt/tags/tag6.xml><?xml version="1.0" encoding="utf-8"?>
<p:tagLst xmlns:p="http://schemas.openxmlformats.org/presentationml/2006/main">
  <p:tag name="AS_UNIQUEID" val="1405"/>
  <p:tag name="KSO_WM_BEAUTIFY_FLAG" val=""/>
</p:tagLst>
</file>

<file path=ppt/tags/tag7.xml><?xml version="1.0" encoding="utf-8"?>
<p:tagLst xmlns:p="http://schemas.openxmlformats.org/presentationml/2006/main">
  <p:tag name="AS_UNIQUEID" val="1406"/>
  <p:tag name="KSO_WM_BEAUTIFY_FLAG" val=""/>
</p:tagLst>
</file>

<file path=ppt/tags/tag8.xml><?xml version="1.0" encoding="utf-8"?>
<p:tagLst xmlns:p="http://schemas.openxmlformats.org/presentationml/2006/main">
  <p:tag name="AS_UNIQUEID" val="1379"/>
  <p:tag name="KSO_WM_BEAUTIFY_FLAG" val=""/>
</p:tagLst>
</file>

<file path=ppt/tags/tag9.xml><?xml version="1.0" encoding="utf-8"?>
<p:tagLst xmlns:p="http://schemas.openxmlformats.org/presentationml/2006/main">
  <p:tag name="AS_UNIQUEID" val="1405"/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2342</Words>
  <Application>WPS 演示</Application>
  <PresentationFormat>全屏显示(16:9)</PresentationFormat>
  <Paragraphs>427</Paragraphs>
  <Slides>20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Symbol</vt:lpstr>
      <vt:lpstr>微软雅黑 Light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9FDB832C9264455C9D7EE7D3C4749A7A_12</vt:lpwstr>
  </property>
</Properties>
</file>