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369" r:id="rId3"/>
    <p:sldId id="560" r:id="rId4"/>
    <p:sldId id="547" r:id="rId5"/>
    <p:sldId id="480" r:id="rId6"/>
    <p:sldId id="548" r:id="rId7"/>
    <p:sldId id="549" r:id="rId8"/>
    <p:sldId id="550" r:id="rId9"/>
    <p:sldId id="551" r:id="rId10"/>
    <p:sldId id="553" r:id="rId11"/>
    <p:sldId id="554" r:id="rId12"/>
    <p:sldId id="555" r:id="rId13"/>
    <p:sldId id="556" r:id="rId14"/>
    <p:sldId id="524" r:id="rId15"/>
    <p:sldId id="525" r:id="rId16"/>
    <p:sldId id="526" r:id="rId17"/>
    <p:sldId id="530" r:id="rId18"/>
    <p:sldId id="552" r:id="rId19"/>
    <p:sldId id="559" r:id="rId21"/>
    <p:sldId id="527" r:id="rId22"/>
    <p:sldId id="528" r:id="rId23"/>
    <p:sldId id="529" r:id="rId24"/>
    <p:sldId id="540" r:id="rId25"/>
    <p:sldId id="534" r:id="rId26"/>
    <p:sldId id="535" r:id="rId27"/>
    <p:sldId id="536" r:id="rId28"/>
    <p:sldId id="537" r:id="rId29"/>
    <p:sldId id="538" r:id="rId30"/>
    <p:sldId id="539" r:id="rId31"/>
  </p:sldIdLst>
  <p:sldSz cx="9144000" cy="5144135" type="screen16x9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1" userDrawn="1">
          <p15:clr>
            <a:srgbClr val="A4A3A4"/>
          </p15:clr>
        </p15:guide>
        <p15:guide id="2" pos="2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  <p:cmAuthor id="2" name="ZhangS" initials="Z" lastIdx="0" clrIdx="1"/>
  <p:cmAuthor id="3" name="优翼" initials="校" lastIdx="0" clrIdx="2"/>
  <p:cmAuthor id="4" name="HJZX010" initials="" lastIdx="0" clrIdx="3"/>
  <p:cmAuthor id="5" name="Taylor Hartwell" initials="TH [6]" lastIdx="0" clrIdx="4"/>
  <p:cmAuthor id="6" name="TuWY" initials="T" lastIdx="0" clrIdx="5"/>
  <p:cmAuthor id="7" name="作者" initials="A" lastIdx="0" clrIdx="6"/>
  <p:cmAuthor id="8" name="尹澳" initials="尹" lastIdx="0" clrIdx="7"/>
  <p:cmAuthor id="9" name="fafa" initials="f" lastIdx="0" clrIdx="8"/>
  <p:cmAuthor id="10" name="王习习" initials="王" lastIdx="0" clrIdx="9"/>
  <p:cmAuthor id="11" name="心语" initials="心" lastIdx="0" clrIdx="10"/>
  <p:cmAuthor id="12" name="youyi" initials="y" lastIdx="0" clrIdx="11"/>
  <p:cmAuthor id="13" name="602656769@qq.com" initials="" lastIdx="0" clrIdx="12"/>
  <p:cmAuthor id="14" name="hp" initials="h" lastIdx="0" clrIdx="1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55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1801"/>
        <p:guide pos="2882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39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sldImg"/>
          </p:nvPr>
        </p:nvSpPr>
        <p:spPr>
          <a:xfrm>
            <a:off x="409382" y="754063"/>
            <a:ext cx="5855086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 defTabSz="914400"/>
            <a:endParaRPr lang="zh-CN" altLang="en-US" sz="1200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1pPr>
    <a:lvl2pPr marL="0" lvl="1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2pPr>
    <a:lvl3pPr marL="0" lvl="2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3pPr>
    <a:lvl4pPr marL="0" lvl="3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4pPr>
    <a:lvl5pPr marL="0" lvl="4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5pPr>
    <a:lvl6pPr marL="2286000" lvl="5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6pPr>
    <a:lvl7pPr marL="2743200" lvl="6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7pPr>
    <a:lvl8pPr marL="3200400" lvl="7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8pPr>
    <a:lvl9pPr marL="3657600" lvl="8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4.png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 userDrawn="1"/>
        </p:nvSpPr>
        <p:spPr>
          <a:xfrm>
            <a:off x="0" y="1535430"/>
            <a:ext cx="9153525" cy="23964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/>
          </a:p>
        </p:txBody>
      </p:sp>
      <p:sp>
        <p:nvSpPr>
          <p:cNvPr id="3" name="矩形 2"/>
          <p:cNvSpPr/>
          <p:nvPr userDrawn="1"/>
        </p:nvSpPr>
        <p:spPr>
          <a:xfrm>
            <a:off x="635" y="-635"/>
            <a:ext cx="3412490" cy="5144770"/>
          </a:xfrm>
          <a:prstGeom prst="rect">
            <a:avLst/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/>
          </a:p>
        </p:txBody>
      </p:sp>
      <p:sp>
        <p:nvSpPr>
          <p:cNvPr id="5" name="任意形状 2"/>
          <p:cNvSpPr/>
          <p:nvPr userDrawn="1"/>
        </p:nvSpPr>
        <p:spPr>
          <a:xfrm rot="5400000">
            <a:off x="-48260" y="479425"/>
            <a:ext cx="3506470" cy="3418205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9" name="任意形状 3"/>
          <p:cNvSpPr/>
          <p:nvPr userDrawn="1"/>
        </p:nvSpPr>
        <p:spPr>
          <a:xfrm rot="5400000">
            <a:off x="152400" y="678180"/>
            <a:ext cx="3108960" cy="3418840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13" name="图片 12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-36830" y="0"/>
            <a:ext cx="1119505" cy="4343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 rotWithShape="1">
          <a:blip r:embed="rId3" cstate="hqprint"/>
          <a:srcRect b="14794"/>
          <a:stretch>
            <a:fillRect/>
          </a:stretch>
        </p:blipFill>
        <p:spPr>
          <a:xfrm>
            <a:off x="1780540" y="2555875"/>
            <a:ext cx="1610360" cy="137223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 rotWithShape="1">
          <a:blip r:embed="rId4" cstate="hqprint"/>
          <a:srcRect l="16676" b="36487"/>
          <a:stretch>
            <a:fillRect/>
          </a:stretch>
        </p:blipFill>
        <p:spPr>
          <a:xfrm>
            <a:off x="107315" y="2656205"/>
            <a:ext cx="1712595" cy="1305560"/>
          </a:xfrm>
          <a:prstGeom prst="rect">
            <a:avLst/>
          </a:prstGeom>
        </p:spPr>
      </p:pic>
      <p:sp>
        <p:nvSpPr>
          <p:cNvPr id="2" name="圆角矩形 1"/>
          <p:cNvSpPr/>
          <p:nvPr userDrawn="1">
            <p:custDataLst>
              <p:tags r:id="rId5"/>
            </p:custDataLst>
          </p:nvPr>
        </p:nvSpPr>
        <p:spPr>
          <a:xfrm>
            <a:off x="4982210" y="46355"/>
            <a:ext cx="4023360" cy="432435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+mn-ea"/>
            </a:endParaRPr>
          </a:p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八年级下册数学（华师版）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pic>
        <p:nvPicPr>
          <p:cNvPr id="8" name="图片 7" descr="world_book_fun_fb_06 [转换]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 l="-4240" t="75415" r="75673" b="-2194"/>
          <a:stretch>
            <a:fillRect/>
          </a:stretch>
        </p:blipFill>
        <p:spPr>
          <a:xfrm flipH="1">
            <a:off x="4563745" y="-92075"/>
            <a:ext cx="669925" cy="8172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51441"/>
            <a:ext cx="1163320" cy="4509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sp>
        <p:nvSpPr>
          <p:cNvPr id="17" name="任意多边形 16"/>
          <p:cNvSpPr/>
          <p:nvPr userDrawn="1"/>
        </p:nvSpPr>
        <p:spPr>
          <a:xfrm>
            <a:off x="-7620" y="0"/>
            <a:ext cx="7810500" cy="499807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none" lIns="91428" tIns="45714" rIns="91428" bIns="45714" numCol="1" anchor="ctr" anchorCtr="0" compatLnSpc="1">
            <a:noAutofit/>
          </a:bodyPr>
          <a:p>
            <a:pPr algn="just">
              <a:spcAft>
                <a:spcPts val="0"/>
              </a:spcAft>
            </a:pPr>
            <a:endParaRPr lang="zh-CN" altLang="en-US" sz="2800" b="1" kern="100" noProof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1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211"/>
            <a:ext cx="3265170" cy="1002154"/>
            <a:chOff x="0" y="-331"/>
            <a:chExt cx="5142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142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-32"/>
              <a:ext cx="2717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1" charset="-122"/>
                  <a:sym typeface="+mn-ea"/>
                </a:rPr>
                <a:t>复习回顾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1" charset="-122"/>
                <a:sym typeface="+mn-ea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1" charset="-122"/>
                  <a:sym typeface="+mn-ea"/>
                </a:rPr>
                <a:t>情境导入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1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5" name="组合 4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1" charset="-122"/>
                  <a:sym typeface="+mn-ea"/>
                </a:rPr>
                <a:t>探究新知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1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5" name="任意多边形 4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1" charset="-122"/>
                  <a:sym typeface="+mn-ea"/>
                </a:rPr>
                <a:t>当堂小结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1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7" name="任意多边形 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1" charset="-122"/>
                  <a:sym typeface="+mn-ea"/>
                </a:rPr>
                <a:t>当堂练习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1" charset="-122"/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4"/>
          <p:cNvSpPr txBox="1"/>
          <p:nvPr>
            <p:custDataLst>
              <p:tags r:id="rId2"/>
            </p:custDataLst>
          </p:nvPr>
        </p:nvSpPr>
        <p:spPr>
          <a:xfrm>
            <a:off x="402590" y="1203960"/>
            <a:ext cx="83394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 latinLnBrk="0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         </a:t>
            </a:r>
            <a:r>
              <a:rPr lang="zh-CN" altLang="zh-CN" sz="2800" b="1"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本文件著作权为创作公司所有, 仅限于教师教学及其他非商业性和非盈利性用途。如发现盗用、转卖、网络传播等侵权行为, 本公司将依法追究其相应法律责任。</a:t>
            </a:r>
            <a:endParaRPr lang="zh-CN" altLang="zh-CN" sz="2800" b="1">
              <a:solidFill>
                <a:schemeClr val="tx1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 algn="just" latinLnBrk="0">
              <a:lnSpc>
                <a:spcPct val="150000"/>
              </a:lnSpc>
            </a:pPr>
            <a:r>
              <a:rPr lang="zh-CN" altLang="zh-CN" sz="2800" b="1"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        部分素材选自网络, 如有争议, 请联系删改。</a:t>
            </a:r>
            <a:endParaRPr lang="zh-CN" altLang="zh-CN" sz="2800" b="1">
              <a:solidFill>
                <a:schemeClr val="tx1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3491230" y="339725"/>
            <a:ext cx="24136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声  明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>
            <a:off x="2195222" y="1276002"/>
            <a:ext cx="484060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11.xml"/><Relationship Id="rId11" Type="http://schemas.openxmlformats.org/officeDocument/2006/relationships/image" Target="../media/image6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302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23.xml"/><Relationship Id="rId2" Type="http://schemas.openxmlformats.org/officeDocument/2006/relationships/image" Target="../media/image15.wmf"/><Relationship Id="rId1" Type="http://schemas.openxmlformats.org/officeDocument/2006/relationships/oleObject" Target="../embeddings/oleObject4.bin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4.xml"/><Relationship Id="rId4" Type="http://schemas.openxmlformats.org/officeDocument/2006/relationships/oleObject" Target="../embeddings/oleObject6.bin"/><Relationship Id="rId3" Type="http://schemas.openxmlformats.org/officeDocument/2006/relationships/image" Target="../media/image17.w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7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8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30.xml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3.wav"/><Relationship Id="rId3" Type="http://schemas.openxmlformats.org/officeDocument/2006/relationships/audio" Target="../media/audio2.wav"/><Relationship Id="rId2" Type="http://schemas.openxmlformats.org/officeDocument/2006/relationships/tags" Target="../tags/tag31.xml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2.xml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image" Target="../media/image23.png"/><Relationship Id="rId1" Type="http://schemas.openxmlformats.org/officeDocument/2006/relationships/oleObject" Target="../embeddings/oleObject7.bin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4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.xml"/><Relationship Id="rId3" Type="http://schemas.openxmlformats.org/officeDocument/2006/relationships/image" Target="../media/image10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19.xml"/><Relationship Id="rId4" Type="http://schemas.openxmlformats.org/officeDocument/2006/relationships/image" Target="../media/image12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11.wmf"/><Relationship Id="rId1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9" name="Rectangle 5"/>
          <p:cNvSpPr/>
          <p:nvPr/>
        </p:nvSpPr>
        <p:spPr>
          <a:xfrm>
            <a:off x="4572000" y="3230245"/>
            <a:ext cx="37452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/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第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2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课时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函数的图象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14" name="副标题 13"/>
          <p:cNvSpPr txBox="1">
            <a:spLocks noGrp="1"/>
          </p:cNvSpPr>
          <p:nvPr>
            <p:custDataLst>
              <p:tags r:id="rId1"/>
            </p:custDataLst>
          </p:nvPr>
        </p:nvSpPr>
        <p:spPr>
          <a:xfrm>
            <a:off x="3565525" y="1564005"/>
            <a:ext cx="5530215" cy="87185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rtlCol="0" anchor="t" anchorCtr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914400">
              <a:lnSpc>
                <a:spcPct val="100000"/>
              </a:lnSpc>
              <a:buClrTx/>
              <a:buSzTx/>
            </a:pP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第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1</a:t>
            </a:r>
            <a:r>
              <a:rPr lang="en-US" altLang="zh-CN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6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章  函数及其图象</a:t>
            </a:r>
            <a:endParaRPr lang="zh-CN" altLang="en-US" sz="4000" b="1" dirty="0">
              <a:solidFill>
                <a:srgbClr val="070707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4284345" y="2428240"/>
            <a:ext cx="4373880" cy="70675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rtlCol="0" anchor="ctr" anchorCtr="0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 defTabSz="914400">
              <a:lnSpc>
                <a:spcPct val="100000"/>
              </a:lnSpc>
              <a:buClrTx/>
              <a:buSzTx/>
            </a:pPr>
            <a:r>
              <a:rPr lang="en-US" altLang="zh-CN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16.2</a:t>
            </a:r>
            <a:r>
              <a:rPr lang="en-US" altLang="zh-CN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 函数的图象</a:t>
            </a:r>
            <a:endParaRPr lang="en-US" altLang="zh-CN" dirty="0">
              <a:solidFill>
                <a:srgbClr val="CC0066"/>
              </a:solidFill>
              <a:latin typeface="Times New Roman" panose="02020603050405020304" pitchFamily="2" charset="0"/>
              <a:ea typeface="黑体" panose="02010609060101010101" pitchFamily="1" charset="-122"/>
              <a:cs typeface="+mn-cs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89890" y="2160270"/>
            <a:ext cx="8394700" cy="1512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由这一系列的对应值，可以得到一系列的有序实数对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·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··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( </a:t>
            </a: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  <a:cs typeface="Times New Roman" panose="02020603050405020304" pitchFamily="2" charset="0"/>
              </a:rPr>
              <a:t>-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3 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，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4.5 ) 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，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( </a:t>
            </a: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2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2) 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，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(</a:t>
            </a: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1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0.5 ) 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，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(0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0)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，</a:t>
            </a:r>
            <a:endParaRPr lang="zh-CN" altLang="en-US" sz="2800" b="1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(1 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0.5 )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(2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2 )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(3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4.5)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 ·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··</a:t>
            </a:r>
            <a:endParaRPr lang="en-US" altLang="zh-CN" sz="2800" b="1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340678" y="641985"/>
          <a:ext cx="8443913" cy="1389063"/>
        </p:xfrm>
        <a:graphic>
          <a:graphicData uri="http://schemas.openxmlformats.org/drawingml/2006/table">
            <a:tbl>
              <a:tblPr/>
              <a:tblGrid>
                <a:gridCol w="844550"/>
                <a:gridCol w="844550"/>
                <a:gridCol w="844550"/>
                <a:gridCol w="844550"/>
                <a:gridCol w="844550"/>
                <a:gridCol w="844550"/>
                <a:gridCol w="844550"/>
                <a:gridCol w="842963"/>
                <a:gridCol w="844550"/>
                <a:gridCol w="844550"/>
              </a:tblGrid>
              <a:tr h="695325"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200" b="1" i="1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x</a:t>
                      </a:r>
                      <a:endParaRPr lang="en-US" altLang="zh-CN" sz="3200" b="1" i="1" dirty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vert="horz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200" b="1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…</a:t>
                      </a:r>
                      <a:endParaRPr lang="en-US" altLang="zh-CN" sz="3200" b="1" dirty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vert="horz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200" b="1" dirty="0">
                          <a:solidFill>
                            <a:srgbClr val="000000"/>
                          </a:solidFill>
                          <a:latin typeface="黑体" panose="02010609060101010101" pitchFamily="1" charset="-122"/>
                          <a:ea typeface="黑体" panose="02010609060101010101" pitchFamily="1" charset="-122"/>
                        </a:rPr>
                        <a:t>-</a:t>
                      </a:r>
                      <a:r>
                        <a:rPr lang="en-US" altLang="zh-CN" sz="3200" b="1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3200" b="1" dirty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vert="horz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defTabSz="91440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200" b="1" dirty="0">
                          <a:solidFill>
                            <a:srgbClr val="000000"/>
                          </a:solidFill>
                          <a:latin typeface="黑体" panose="02010609060101010101" pitchFamily="1" charset="-122"/>
                          <a:ea typeface="黑体" panose="02010609060101010101" pitchFamily="1" charset="-122"/>
                          <a:sym typeface="+mn-ea"/>
                        </a:rPr>
                        <a:t>-</a:t>
                      </a:r>
                      <a:r>
                        <a:rPr lang="en-US" altLang="zh-CN" sz="3200" b="1" dirty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3200" b="1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vert="horz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defTabSz="91440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200" b="1" dirty="0">
                          <a:solidFill>
                            <a:srgbClr val="000000"/>
                          </a:solidFill>
                          <a:latin typeface="黑体" panose="02010609060101010101" pitchFamily="1" charset="-122"/>
                          <a:ea typeface="黑体" panose="02010609060101010101" pitchFamily="1" charset="-122"/>
                          <a:sym typeface="+mn-ea"/>
                        </a:rPr>
                        <a:t>-</a:t>
                      </a:r>
                      <a:r>
                        <a:rPr lang="en-US" altLang="zh-CN" sz="3200" b="1" dirty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3200" b="1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vert="horz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defTabSz="91440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200" b="1" dirty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3200" b="1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vert="horz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defTabSz="91440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200" b="1" dirty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3200" b="1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vert="horz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defTabSz="91440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200" b="1" dirty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3200" b="1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vert="horz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defTabSz="91440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200" b="1" dirty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3200" b="1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vert="horz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defTabSz="91440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200" b="1" dirty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…</a:t>
                      </a:r>
                      <a:endParaRPr lang="en-US" altLang="zh-CN" sz="3200" b="1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vert="horz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3738">
                <a:tc>
                  <a:txBody>
                    <a:bodyPr wrap="square"/>
                    <a:p>
                      <a:pPr marL="0" lvl="0" indent="0" defTabSz="91440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200" b="1" i="1" dirty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y</a:t>
                      </a:r>
                      <a:endParaRPr lang="en-US" altLang="zh-CN" sz="3200" b="1" i="1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vert="horz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defTabSz="91440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200" b="1" dirty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…</a:t>
                      </a:r>
                      <a:endParaRPr lang="en-US" altLang="zh-CN" sz="3200" b="1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vert="horz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800" b="1">
                        <a:solidFill>
                          <a:srgbClr val="00000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vert="horz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800" b="1">
                        <a:solidFill>
                          <a:srgbClr val="00000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vert="horz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800" b="1">
                        <a:solidFill>
                          <a:srgbClr val="00000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vert="horz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en-US" altLang="x-none" sz="1800" b="1" dirty="0">
                        <a:solidFill>
                          <a:srgbClr val="00000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vert="horz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800" b="1">
                        <a:solidFill>
                          <a:srgbClr val="00000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vert="horz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800" b="1">
                        <a:solidFill>
                          <a:srgbClr val="00000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vert="horz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800" b="1">
                        <a:solidFill>
                          <a:srgbClr val="00000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vert="horz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defTabSz="91440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3200" b="1" dirty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…</a:t>
                      </a:r>
                      <a:endParaRPr lang="en-US" altLang="zh-CN" sz="3200" b="1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vert="horz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177415" y="1369060"/>
            <a:ext cx="803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4.5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77540" y="1369060"/>
            <a:ext cx="4286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20478" y="1369060"/>
            <a:ext cx="8540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0.5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36565" y="1369060"/>
            <a:ext cx="71437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0.5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36690" y="1369060"/>
            <a:ext cx="71437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62165" y="1354773"/>
            <a:ext cx="71437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4.5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4880928" y="1424623"/>
            <a:ext cx="517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0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6380" y="3657600"/>
            <a:ext cx="8395335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    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在平面直角坐标系中，描出这些有序实数对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(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坐标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)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的对应点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5" grpId="0"/>
      <p:bldP spid="6" grpId="0"/>
      <p:bldP spid="7" grpId="0"/>
      <p:bldP spid="11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1955" y="1131570"/>
            <a:ext cx="4295775" cy="41408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59205" y="1492885"/>
            <a:ext cx="2345055" cy="3408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( </a:t>
            </a: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3 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4.5 ) 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</a:t>
            </a:r>
            <a:endParaRPr lang="zh-CN" altLang="en-US" sz="2800" b="1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( </a:t>
            </a: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2 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  2 ) 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</a:t>
            </a:r>
            <a:endParaRPr lang="zh-CN" altLang="en-US" sz="2800" b="1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( </a:t>
            </a: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1 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0.5 ) 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</a:t>
            </a:r>
            <a:endParaRPr lang="zh-CN" altLang="en-US" sz="2800" b="1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(   0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 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0) 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</a:t>
            </a:r>
            <a:endParaRPr lang="zh-CN" altLang="en-US" sz="2800" b="1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(   1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0.5)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</a:t>
            </a:r>
            <a:endParaRPr lang="zh-CN" altLang="en-US" sz="2800" b="1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(   2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 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2)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</a:t>
            </a:r>
            <a:endParaRPr lang="zh-CN" altLang="en-US" sz="2800" b="1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(   3 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4.5)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.</a:t>
            </a:r>
            <a:endParaRPr lang="en-US" altLang="zh-CN" sz="2800" b="1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7360" y="412115"/>
            <a:ext cx="8395335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       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在平面直角坐标系中，描出这些有序实数对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( 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坐标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) 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的对应点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.</a:t>
            </a:r>
            <a:endParaRPr lang="en-US" altLang="zh-CN" sz="2800" b="1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94970" y="412750"/>
            <a:ext cx="7867650" cy="1210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    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通常，用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光滑曲线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依次把这些点连起来，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便可得到这个函数的图象，如图所示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3800" y="1348105"/>
            <a:ext cx="3677285" cy="35445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0870" y="1780540"/>
            <a:ext cx="390461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 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这里面函数图象的方法，可以概括为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列表、描点、连线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三步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，通常称为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描点法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3"/>
          <p:cNvSpPr txBox="1"/>
          <p:nvPr/>
        </p:nvSpPr>
        <p:spPr>
          <a:xfrm>
            <a:off x="631508" y="977900"/>
            <a:ext cx="7948612" cy="40093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342900" indent="-342900"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第一步，列表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——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表中给出一些自变量的值及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342900" indent="-342900"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其</a:t>
            </a:r>
            <a:r>
              <a:rPr lang="zh-CN" altLang="en-US" sz="2800" u="sng" dirty="0">
                <a:latin typeface="黑体" panose="02010609060101010101" pitchFamily="1" charset="-122"/>
                <a:ea typeface="黑体" panose="02010609060101010101" pitchFamily="1" charset="-122"/>
              </a:rPr>
              <a:t>               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；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342900" indent="-342900"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第二步，描点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——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在平面直角坐标系中，以自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342900" indent="-342900"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变量的值为</a:t>
            </a:r>
            <a:r>
              <a:rPr lang="zh-CN" altLang="en-US" sz="2800" u="sng" dirty="0">
                <a:latin typeface="黑体" panose="02010609060101010101" pitchFamily="1" charset="-122"/>
                <a:ea typeface="黑体" panose="02010609060101010101" pitchFamily="1" charset="-122"/>
              </a:rPr>
              <a:t>      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，相应的函数值为</a:t>
            </a:r>
            <a:r>
              <a:rPr lang="zh-CN" altLang="en-US" sz="2800" u="sng" dirty="0">
                <a:latin typeface="黑体" panose="02010609060101010101" pitchFamily="1" charset="-122"/>
                <a:ea typeface="黑体" panose="02010609060101010101" pitchFamily="1" charset="-122"/>
              </a:rPr>
              <a:t>      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，描出表格中各数对对应的各点；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342900" indent="-342900"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第三步：连线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——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按照横坐标</a:t>
            </a:r>
            <a:r>
              <a:rPr lang="zh-CN" altLang="en-US" sz="2800" u="sng" dirty="0">
                <a:latin typeface="黑体" panose="02010609060101010101" pitchFamily="1" charset="-122"/>
                <a:ea typeface="黑体" panose="02010609060101010101" pitchFamily="1" charset="-122"/>
              </a:rPr>
              <a:t>          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的顺序，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342900" indent="-342900"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把描出的点用</a:t>
            </a:r>
            <a:r>
              <a:rPr lang="zh-CN" altLang="en-US" sz="2800" u="sng" dirty="0">
                <a:latin typeface="黑体" panose="02010609060101010101" pitchFamily="1" charset="-122"/>
                <a:ea typeface="黑体" panose="02010609060101010101" pitchFamily="1" charset="-122"/>
              </a:rPr>
              <a:t>          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连接起来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. 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" name="文本框 34829"/>
          <p:cNvSpPr txBox="1"/>
          <p:nvPr/>
        </p:nvSpPr>
        <p:spPr>
          <a:xfrm>
            <a:off x="1259205" y="1584325"/>
            <a:ext cx="2727325" cy="52197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999994"/>
            </a:prstShdw>
          </a:effectLst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对应的函数值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4" name="文本框 34830"/>
          <p:cNvSpPr txBox="1"/>
          <p:nvPr/>
        </p:nvSpPr>
        <p:spPr>
          <a:xfrm>
            <a:off x="2538095" y="2708275"/>
            <a:ext cx="1295400" cy="52197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999994"/>
            </a:prstShdw>
          </a:effectLst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横坐标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5" name="文本框 34831"/>
          <p:cNvSpPr txBox="1"/>
          <p:nvPr/>
        </p:nvSpPr>
        <p:spPr>
          <a:xfrm>
            <a:off x="6632575" y="2697163"/>
            <a:ext cx="1270000" cy="52197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999994"/>
            </a:prstShdw>
          </a:effectLst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纵坐标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6" name="文本框 34832"/>
          <p:cNvSpPr txBox="1"/>
          <p:nvPr/>
        </p:nvSpPr>
        <p:spPr>
          <a:xfrm>
            <a:off x="3108643" y="4334828"/>
            <a:ext cx="1808162" cy="52197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999994"/>
            </a:prstShdw>
          </a:effectLst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平滑曲线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7" name="文本框 34834"/>
          <p:cNvSpPr txBox="1"/>
          <p:nvPr/>
        </p:nvSpPr>
        <p:spPr>
          <a:xfrm>
            <a:off x="5597525" y="3820160"/>
            <a:ext cx="1605280" cy="52197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999994"/>
            </a:prstShdw>
          </a:effectLst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由小到大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501" name="Title 6"/>
          <p:cNvSpPr txBox="1"/>
          <p:nvPr>
            <p:custDataLst>
              <p:tags r:id="rId1"/>
            </p:custDataLst>
          </p:nvPr>
        </p:nvSpPr>
        <p:spPr>
          <a:xfrm>
            <a:off x="252095" y="556260"/>
            <a:ext cx="504190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描点法画函数图象的一般步骤：</a:t>
            </a:r>
            <a:endParaRPr lang="zh-CN" altLang="en-US" sz="2800" b="1" spc="355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1" charset="-122"/>
              <a:ea typeface="黑体" panose="02010609060101010101" pitchFamily="1" charset="-122"/>
              <a:cs typeface="微软雅黑" panose="020B0503020204020204" pitchFamily="2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>
          <a:xfrm>
            <a:off x="5651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归纳</a:t>
            </a: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总结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2"/>
          <p:cNvSpPr txBox="1"/>
          <p:nvPr/>
        </p:nvSpPr>
        <p:spPr>
          <a:xfrm>
            <a:off x="554355" y="405448"/>
            <a:ext cx="7900988" cy="1555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7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例 2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画出下列函数的图象：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(1)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  y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= 2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(2)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   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75660" y="1222058"/>
          <a:ext cx="981075" cy="823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469900" imgH="393700" progId="Equation.DSMT4">
                  <p:embed/>
                </p:oleObj>
              </mc:Choice>
              <mc:Fallback>
                <p:oleObj name="" r:id="rId1" imgW="469900" imgH="3937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75660" y="1222058"/>
                        <a:ext cx="981075" cy="8239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22"/>
          <p:cNvSpPr/>
          <p:nvPr/>
        </p:nvSpPr>
        <p:spPr>
          <a:xfrm>
            <a:off x="2490788" y="3119755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5" name="Rectangle 22"/>
          <p:cNvSpPr/>
          <p:nvPr/>
        </p:nvSpPr>
        <p:spPr>
          <a:xfrm>
            <a:off x="2617788" y="3317875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6" name="表格 5"/>
          <p:cNvGraphicFramePr/>
          <p:nvPr/>
        </p:nvGraphicFramePr>
        <p:xfrm>
          <a:off x="930275" y="3621088"/>
          <a:ext cx="6572250" cy="1046163"/>
        </p:xfrm>
        <a:graphic>
          <a:graphicData uri="http://schemas.openxmlformats.org/drawingml/2006/table">
            <a:tbl>
              <a:tblPr/>
              <a:tblGrid>
                <a:gridCol w="854075"/>
                <a:gridCol w="1028700"/>
                <a:gridCol w="781050"/>
                <a:gridCol w="782638"/>
                <a:gridCol w="781050"/>
                <a:gridCol w="773112"/>
                <a:gridCol w="790575"/>
                <a:gridCol w="781050"/>
              </a:tblGrid>
              <a:tr h="517525">
                <a:tc>
                  <a:txBody>
                    <a:bodyPr wrap="square"/>
                    <a:p>
                      <a:pPr marL="0" lvl="0" indent="0" algn="ctr" defTabSz="91440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B05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defTabSz="91440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B050"/>
                        </a:solidFill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defTabSz="91440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B050"/>
                        </a:solidFill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defTabSz="91440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B050"/>
                        </a:solidFill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defTabSz="91440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B050"/>
                        </a:solidFill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defTabSz="91440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B050"/>
                        </a:solidFill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defTabSz="91440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B050"/>
                        </a:solidFill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defTabSz="91440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B050"/>
                        </a:solidFill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638">
                <a:tc>
                  <a:txBody>
                    <a:bodyPr wrap="square"/>
                    <a:p>
                      <a:pPr marL="0" lvl="0" indent="0" algn="ctr" defTabSz="91440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B050"/>
                        </a:solidFill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defTabSz="91440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B050"/>
                        </a:solidFill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defTabSz="91440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B050"/>
                        </a:solidFill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defTabSz="91440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B050"/>
                        </a:solidFill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defTabSz="91440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B050"/>
                        </a:solidFill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defTabSz="91440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B050"/>
                        </a:solidFill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defTabSz="91440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B050"/>
                        </a:solidFill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defTabSz="91440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B050"/>
                        </a:solidFill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86AF6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Rectangle 3"/>
          <p:cNvSpPr/>
          <p:nvPr/>
        </p:nvSpPr>
        <p:spPr>
          <a:xfrm>
            <a:off x="1147763" y="3629025"/>
            <a:ext cx="228600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marL="342900" indent="-342900">
              <a:spcBef>
                <a:spcPct val="20000"/>
              </a:spcBef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8" name="Rectangle 3"/>
          <p:cNvSpPr/>
          <p:nvPr/>
        </p:nvSpPr>
        <p:spPr>
          <a:xfrm>
            <a:off x="1147763" y="4194175"/>
            <a:ext cx="457200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marL="342900" indent="-342900">
              <a:spcBef>
                <a:spcPct val="20000"/>
              </a:spcBef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9" name="Rectangle 3"/>
          <p:cNvSpPr/>
          <p:nvPr/>
        </p:nvSpPr>
        <p:spPr>
          <a:xfrm>
            <a:off x="5459413" y="3629025"/>
            <a:ext cx="228600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marL="342900" indent="-342900">
              <a:spcBef>
                <a:spcPct val="2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0" name="Rectangle 3"/>
          <p:cNvSpPr/>
          <p:nvPr/>
        </p:nvSpPr>
        <p:spPr>
          <a:xfrm>
            <a:off x="4687888" y="3629025"/>
            <a:ext cx="228600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marL="342900" indent="-342900">
              <a:spcBef>
                <a:spcPct val="2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1" name="Rectangle 3"/>
          <p:cNvSpPr/>
          <p:nvPr/>
        </p:nvSpPr>
        <p:spPr>
          <a:xfrm>
            <a:off x="4687888" y="4194175"/>
            <a:ext cx="228600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marL="342900" indent="-342900">
              <a:spcBef>
                <a:spcPct val="2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2" name="Rectangle 3"/>
          <p:cNvSpPr/>
          <p:nvPr/>
        </p:nvSpPr>
        <p:spPr>
          <a:xfrm>
            <a:off x="3908425" y="3629025"/>
            <a:ext cx="457200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marL="342900" indent="-342900">
              <a:spcBef>
                <a:spcPct val="2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3" name="Rectangle 3"/>
          <p:cNvSpPr/>
          <p:nvPr/>
        </p:nvSpPr>
        <p:spPr>
          <a:xfrm>
            <a:off x="6238875" y="3629025"/>
            <a:ext cx="228600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marL="342900" indent="-342900">
              <a:spcBef>
                <a:spcPct val="2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4" name="Rectangle 3"/>
          <p:cNvSpPr/>
          <p:nvPr/>
        </p:nvSpPr>
        <p:spPr>
          <a:xfrm>
            <a:off x="3062288" y="3629025"/>
            <a:ext cx="457200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marL="342900" indent="-342900">
              <a:spcBef>
                <a:spcPct val="2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5" name="Rectangle 3"/>
          <p:cNvSpPr/>
          <p:nvPr/>
        </p:nvSpPr>
        <p:spPr>
          <a:xfrm>
            <a:off x="2214563" y="3629025"/>
            <a:ext cx="609600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marL="342900" indent="-342900">
              <a:spcBef>
                <a:spcPct val="2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…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6" name="Rectangle 3"/>
          <p:cNvSpPr/>
          <p:nvPr/>
        </p:nvSpPr>
        <p:spPr>
          <a:xfrm>
            <a:off x="6929438" y="3629025"/>
            <a:ext cx="609600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marL="342900" indent="-342900">
              <a:spcBef>
                <a:spcPct val="2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…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7" name="Rectangle 3"/>
          <p:cNvSpPr/>
          <p:nvPr/>
        </p:nvSpPr>
        <p:spPr>
          <a:xfrm>
            <a:off x="2214563" y="4194175"/>
            <a:ext cx="609600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marL="342900" indent="-342900">
              <a:spcBef>
                <a:spcPct val="2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…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8" name="Rectangle 3"/>
          <p:cNvSpPr/>
          <p:nvPr/>
        </p:nvSpPr>
        <p:spPr>
          <a:xfrm>
            <a:off x="6929438" y="4194175"/>
            <a:ext cx="609600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marL="342900" indent="-342900">
              <a:spcBef>
                <a:spcPct val="2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…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9" name="Rectangle 3"/>
          <p:cNvSpPr/>
          <p:nvPr/>
        </p:nvSpPr>
        <p:spPr>
          <a:xfrm>
            <a:off x="5464175" y="4194175"/>
            <a:ext cx="228600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marL="342900" indent="-342900">
              <a:spcBef>
                <a:spcPct val="2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0" name="Rectangle 3"/>
          <p:cNvSpPr/>
          <p:nvPr/>
        </p:nvSpPr>
        <p:spPr>
          <a:xfrm>
            <a:off x="6238875" y="4194175"/>
            <a:ext cx="228600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marL="342900" indent="-342900">
              <a:spcBef>
                <a:spcPct val="2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4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1" name="Rectangle 3"/>
          <p:cNvSpPr/>
          <p:nvPr/>
        </p:nvSpPr>
        <p:spPr>
          <a:xfrm>
            <a:off x="3908425" y="4194175"/>
            <a:ext cx="457200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marL="342900" indent="-342900">
              <a:spcBef>
                <a:spcPct val="2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2" name="Rectangle 3"/>
          <p:cNvSpPr/>
          <p:nvPr/>
        </p:nvSpPr>
        <p:spPr>
          <a:xfrm>
            <a:off x="3062288" y="4194175"/>
            <a:ext cx="457200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marL="342900" indent="-342900">
              <a:spcBef>
                <a:spcPct val="2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4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3" name="矩形 68661"/>
          <p:cNvSpPr/>
          <p:nvPr/>
        </p:nvSpPr>
        <p:spPr>
          <a:xfrm>
            <a:off x="641985" y="1974215"/>
            <a:ext cx="78136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(2)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函数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y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= 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中自变量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宋体" panose="02010600030101010101" pitchFamily="2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可为任意实数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.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列表如下：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24" name="任意多边形 23"/>
          <p:cNvSpPr/>
          <p:nvPr userDrawn="1"/>
        </p:nvSpPr>
        <p:spPr>
          <a:xfrm>
            <a:off x="5651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0930" y="70485"/>
            <a:ext cx="4714875" cy="4803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Line 79"/>
          <p:cNvSpPr/>
          <p:nvPr/>
        </p:nvSpPr>
        <p:spPr>
          <a:xfrm flipH="1">
            <a:off x="5053330" y="603885"/>
            <a:ext cx="1928813" cy="3786188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椭圆 66"/>
          <p:cNvSpPr/>
          <p:nvPr/>
        </p:nvSpPr>
        <p:spPr>
          <a:xfrm>
            <a:off x="5935980" y="251206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 anchorCtr="0"/>
          <a:p>
            <a:pPr algn="ctr" defTabSz="914400"/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椭圆 67"/>
          <p:cNvSpPr/>
          <p:nvPr/>
        </p:nvSpPr>
        <p:spPr>
          <a:xfrm>
            <a:off x="5593080" y="315976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 anchorCtr="0"/>
          <a:p>
            <a:pPr algn="ctr" defTabSz="914400"/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椭圆 68"/>
          <p:cNvSpPr/>
          <p:nvPr/>
        </p:nvSpPr>
        <p:spPr>
          <a:xfrm>
            <a:off x="5286693" y="380746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 anchorCtr="0"/>
          <a:p>
            <a:pPr algn="ctr" defTabSz="914400"/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椭圆 69"/>
          <p:cNvSpPr/>
          <p:nvPr/>
        </p:nvSpPr>
        <p:spPr>
          <a:xfrm>
            <a:off x="6259830" y="186277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 anchorCtr="0"/>
          <a:p>
            <a:pPr algn="ctr" defTabSz="914400"/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椭圆 70"/>
          <p:cNvSpPr/>
          <p:nvPr/>
        </p:nvSpPr>
        <p:spPr>
          <a:xfrm>
            <a:off x="6583680" y="121507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 anchorCtr="0"/>
          <a:p>
            <a:pPr algn="ctr" defTabSz="914400"/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Rectangle 3"/>
          <p:cNvSpPr/>
          <p:nvPr/>
        </p:nvSpPr>
        <p:spPr>
          <a:xfrm>
            <a:off x="7007543" y="603885"/>
            <a:ext cx="928687" cy="4286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anchor="t" anchorCtr="0"/>
          <a:p>
            <a:pPr marL="342900" indent="-342900">
              <a:spcBef>
                <a:spcPct val="20000"/>
              </a:spcBef>
            </a:pP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2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endParaRPr lang="en-US" altLang="zh-CN" sz="24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0" name="矩形 69674"/>
          <p:cNvSpPr/>
          <p:nvPr/>
        </p:nvSpPr>
        <p:spPr>
          <a:xfrm>
            <a:off x="1004253" y="692785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②描点；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11" name="矩形 69677"/>
          <p:cNvSpPr/>
          <p:nvPr/>
        </p:nvSpPr>
        <p:spPr>
          <a:xfrm>
            <a:off x="988854" y="1464310"/>
            <a:ext cx="13487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③连线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grpSp>
        <p:nvGrpSpPr>
          <p:cNvPr id="12" name="组合 3"/>
          <p:cNvGrpSpPr/>
          <p:nvPr/>
        </p:nvGrpSpPr>
        <p:grpSpPr>
          <a:xfrm>
            <a:off x="433091" y="3108070"/>
            <a:ext cx="6513512" cy="1454562"/>
            <a:chOff x="-432" y="-2938"/>
            <a:chExt cx="4932" cy="2288"/>
          </a:xfrm>
        </p:grpSpPr>
        <p:sp>
          <p:nvSpPr>
            <p:cNvPr id="13" name="文本框 1"/>
            <p:cNvSpPr txBox="1"/>
            <p:nvPr/>
          </p:nvSpPr>
          <p:spPr>
            <a:xfrm>
              <a:off x="-432" y="-2938"/>
              <a:ext cx="4932" cy="21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1" charset="-122"/>
                </a:rPr>
                <a:t>同样可以画出函数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1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1" charset="-122"/>
                </a:rPr>
                <a:t>               的图象</a:t>
              </a:r>
              <a:r>
                <a:rPr lang="en-US" altLang="zh-CN" sz="2800" dirty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1" charset="-122"/>
                </a:rPr>
                <a:t>.</a:t>
              </a:r>
              <a:endPara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14" name="对象 13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-297" y="-1946"/>
            <a:ext cx="988" cy="12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2" imgW="469900" imgH="393700" progId="Equation.DSMT4">
                    <p:embed/>
                  </p:oleObj>
                </mc:Choice>
                <mc:Fallback>
                  <p:oleObj name="" r:id="rId2" imgW="469900" imgH="393700" progId="Equation.DSMT4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-297" y="-1946"/>
                          <a:ext cx="988" cy="129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" name="Line 79"/>
          <p:cNvSpPr/>
          <p:nvPr/>
        </p:nvSpPr>
        <p:spPr>
          <a:xfrm flipH="1">
            <a:off x="4458018" y="1846898"/>
            <a:ext cx="3594100" cy="1219200"/>
          </a:xfrm>
          <a:prstGeom prst="line">
            <a:avLst/>
          </a:prstGeom>
          <a:ln w="38100" cap="flat" cmpd="sng">
            <a:solidFill>
              <a:srgbClr val="00B05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691755" y="1721485"/>
          <a:ext cx="982663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4" imgW="469900" imgH="393700" progId="Equation.DSMT4">
                  <p:embed/>
                </p:oleObj>
              </mc:Choice>
              <mc:Fallback>
                <p:oleObj name="" r:id="rId4" imgW="469900" imgH="3937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691755" y="1721485"/>
                        <a:ext cx="982663" cy="822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46" name="文本框 6151"/>
          <p:cNvSpPr txBox="1"/>
          <p:nvPr/>
        </p:nvSpPr>
        <p:spPr>
          <a:xfrm>
            <a:off x="2903855" y="146685"/>
            <a:ext cx="3738880" cy="565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1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实际问题中的函数图象</a:t>
            </a:r>
            <a:endParaRPr lang="zh-CN" altLang="en-US" sz="2800" b="1" dirty="0">
              <a:solidFill>
                <a:srgbClr val="00B05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0340" y="843280"/>
            <a:ext cx="841121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3</a:t>
            </a:r>
            <a:r>
              <a:rPr lang="en-US" altLang="zh-CN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爷爷和小强经常一起进行早锻炼，主要活动是爬山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有一天，小强让爷爷先上山，然后追赶爷爷，两人都爬上了山顶，下图中的两条线段分别表示小强和爷爷离开山脚的距离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y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(m)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与爬山所用时间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x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(min)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之间的函数关系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(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从小强开始爬山时计时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).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2998470"/>
            <a:ext cx="4296410" cy="2106295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2314006" y="168447"/>
            <a:ext cx="4417802" cy="606058"/>
            <a:chOff x="1777185" y="621123"/>
            <a:chExt cx="4417802" cy="606058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2</a:t>
                </a:r>
                <a:endParaRPr lang="en-US" altLang="zh-CN" sz="3200" b="1" u="heavy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>
              <a:off x="2091617" y="1204956"/>
              <a:ext cx="4103370" cy="22225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8480" y="1990090"/>
            <a:ext cx="8727440" cy="2460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看图回答下列问题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: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(1)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小强让爷爷先上山多少米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?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10000"/>
              </a:lnSpc>
            </a:pP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10000"/>
              </a:lnSpc>
            </a:pP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(2)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山顶离山脚的距离有多少米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?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谁先爬上山顶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?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-15240"/>
            <a:ext cx="4296410" cy="2106295"/>
          </a:xfrm>
          <a:prstGeom prst="rect">
            <a:avLst/>
          </a:prstGeom>
        </p:spPr>
      </p:pic>
      <p:sp>
        <p:nvSpPr>
          <p:cNvPr id="5" name="文本框 84996"/>
          <p:cNvSpPr txBox="1"/>
          <p:nvPr/>
        </p:nvSpPr>
        <p:spPr>
          <a:xfrm>
            <a:off x="518160" y="4347845"/>
            <a:ext cx="7640320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(2)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山顶离山脚的距离是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300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米，小强先爬上山；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6" name="文本框 84994"/>
          <p:cNvSpPr txBox="1"/>
          <p:nvPr/>
        </p:nvSpPr>
        <p:spPr>
          <a:xfrm>
            <a:off x="513715" y="2980373"/>
            <a:ext cx="8078788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(1)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由图象可知：小强出发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分钟时，爷爷已经爬山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60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米，因此小强让爷爷先上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60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米；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57" name="椭圆 56"/>
          <p:cNvSpPr/>
          <p:nvPr/>
        </p:nvSpPr>
        <p:spPr bwMode="auto">
          <a:xfrm>
            <a:off x="2555875" y="1276350"/>
            <a:ext cx="584200" cy="654050"/>
          </a:xfrm>
          <a:prstGeom prst="ellipse">
            <a:avLst/>
          </a:prstGeom>
          <a:noFill/>
          <a:ln w="28575">
            <a:solidFill>
              <a:srgbClr val="1C55E6"/>
            </a:solidFill>
            <a:miter lim="800000"/>
          </a:ln>
        </p:spPr>
        <p:txBody>
          <a:bodyPr anchor="ctr">
            <a:no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800" b="1" dirty="0">
              <a:solidFill>
                <a:srgbClr val="1C55E6"/>
              </a:solidFill>
              <a:latin typeface="+mj-lt"/>
              <a:ea typeface="黑体" panose="02010609060101010101" pitchFamily="1" charset="-122"/>
            </a:endParaRPr>
          </a:p>
        </p:txBody>
      </p:sp>
      <p:sp>
        <p:nvSpPr>
          <p:cNvPr id="2" name="椭圆 1"/>
          <p:cNvSpPr/>
          <p:nvPr/>
        </p:nvSpPr>
        <p:spPr bwMode="auto">
          <a:xfrm>
            <a:off x="5435600" y="196215"/>
            <a:ext cx="791210" cy="481330"/>
          </a:xfrm>
          <a:prstGeom prst="ellipse">
            <a:avLst/>
          </a:prstGeom>
          <a:noFill/>
          <a:ln w="28575">
            <a:solidFill>
              <a:srgbClr val="1C55E6"/>
            </a:solidFill>
            <a:miter lim="800000"/>
          </a:ln>
        </p:spPr>
        <p:txBody>
          <a:bodyPr anchor="ctr">
            <a:no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800" b="1" dirty="0">
              <a:solidFill>
                <a:srgbClr val="1C55E6"/>
              </a:solidFill>
              <a:latin typeface="+mj-lt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57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4970" y="2284730"/>
            <a:ext cx="82175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(3)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小强何时赶上爷爷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?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这时距山脚的距离是多少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?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128270"/>
            <a:ext cx="4296410" cy="2106295"/>
          </a:xfrm>
          <a:prstGeom prst="rect">
            <a:avLst/>
          </a:prstGeom>
        </p:spPr>
      </p:pic>
      <p:sp>
        <p:nvSpPr>
          <p:cNvPr id="3" name="文本框 84994"/>
          <p:cNvSpPr txBox="1"/>
          <p:nvPr/>
        </p:nvSpPr>
        <p:spPr>
          <a:xfrm>
            <a:off x="467360" y="2861945"/>
            <a:ext cx="8415655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(3)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因为小强和爷爷路程相等时是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8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分钟，所以小强用了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8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分钟追上爷爷；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这时距山脚的距离是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240 m 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57" name="椭圆 56"/>
          <p:cNvSpPr/>
          <p:nvPr/>
        </p:nvSpPr>
        <p:spPr bwMode="auto">
          <a:xfrm>
            <a:off x="4716145" y="628650"/>
            <a:ext cx="584200" cy="425450"/>
          </a:xfrm>
          <a:prstGeom prst="ellipse">
            <a:avLst/>
          </a:prstGeom>
          <a:noFill/>
          <a:ln w="19050">
            <a:solidFill>
              <a:srgbClr val="1C55E6"/>
            </a:solidFill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800" b="1" dirty="0">
              <a:latin typeface="+mj-lt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7"/>
          <p:cNvSpPr txBox="1"/>
          <p:nvPr/>
        </p:nvSpPr>
        <p:spPr>
          <a:xfrm>
            <a:off x="307975" y="412115"/>
            <a:ext cx="840105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0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4</a:t>
            </a: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某天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7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时，小明从家骑自行车上学，途中因自行车发生故障，修车耽误了一段时间后继续骑行，按时赶到了学校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下图反映了他骑车的整个过程，结合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图象，回答下列问题：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" name="矩形 7"/>
          <p:cNvSpPr/>
          <p:nvPr/>
        </p:nvSpPr>
        <p:spPr>
          <a:xfrm>
            <a:off x="396558" y="2175510"/>
            <a:ext cx="8120062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1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）自行车发生故障是在什么时间？此时离家有多远？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pic>
        <p:nvPicPr>
          <p:cNvPr id="4" name="图片 8" descr="j1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1550" y="2621598"/>
            <a:ext cx="4133850" cy="2359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6"/>
          <p:cNvSpPr/>
          <p:nvPr/>
        </p:nvSpPr>
        <p:spPr>
          <a:xfrm>
            <a:off x="276225" y="2994660"/>
            <a:ext cx="4589145" cy="1986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从横坐标看出，自行车发生故障的时间是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7 : 05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； 从纵坐标看出，此时离家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1000 m.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3166281" y="620999"/>
            <a:ext cx="2764449" cy="583493"/>
            <a:chOff x="4440" y="690"/>
            <a:chExt cx="4354" cy="919"/>
          </a:xfrm>
        </p:grpSpPr>
        <p:sp>
          <p:nvSpPr>
            <p:cNvPr id="15" name="文本框 14"/>
            <p:cNvSpPr txBox="1"/>
            <p:nvPr/>
          </p:nvSpPr>
          <p:spPr>
            <a:xfrm>
              <a:off x="5725" y="690"/>
              <a:ext cx="306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2" charset="-122"/>
                  <a:ea typeface="微软雅黑" panose="020B0503020204020204" pitchFamily="2" charset="-122"/>
                  <a:sym typeface="+mn-ea"/>
                </a:rPr>
                <a:t>学习</a:t>
              </a:r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目标</a:t>
              </a:r>
              <a:endParaRPr lang="zh-CN" altLang="en-US" sz="3200" b="1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440" y="728"/>
              <a:ext cx="1285" cy="881"/>
              <a:chOff x="323528" y="51470"/>
              <a:chExt cx="648072" cy="505780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7544" y="53194"/>
                <a:ext cx="504056" cy="504056"/>
              </a:xfrm>
              <a:prstGeom prst="rect">
                <a:avLst/>
              </a:prstGeom>
            </p:spPr>
          </p:pic>
          <p:sp>
            <p:nvSpPr>
              <p:cNvPr id="37" name="星形: 四角 28"/>
              <p:cNvSpPr/>
              <p:nvPr/>
            </p:nvSpPr>
            <p:spPr>
              <a:xfrm>
                <a:off x="323528" y="51470"/>
                <a:ext cx="216024" cy="195486"/>
              </a:xfrm>
              <a:prstGeom prst="star4">
                <a:avLst/>
              </a:prstGeom>
              <a:solidFill>
                <a:srgbClr val="FFFDDB"/>
              </a:solidFill>
              <a:ln>
                <a:solidFill>
                  <a:srgbClr val="FF872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609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899795" y="1204595"/>
            <a:ext cx="764476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1.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了解函数图象的意义，能用描点法画简单函数的图象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.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(</a:t>
            </a: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重点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)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2.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体会函数图象在实际问题中的意义，解答简单的实际问题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. 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(</a:t>
            </a: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难点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)</a:t>
            </a:r>
            <a:endParaRPr lang="en-US" altLang="zh-CN" sz="2800">
              <a:solidFill>
                <a:srgbClr val="00B05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544955" y="3508375"/>
            <a:ext cx="631952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从横坐标看出，小明修车花了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15 min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小明修好车后又花了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10 min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到达学校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2125" y="374650"/>
            <a:ext cx="7848600" cy="1210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）修车花了多长时间？修好车后又花了多长时间到达学校？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pic>
        <p:nvPicPr>
          <p:cNvPr id="4" name="图片 3" descr="j1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635" y="1275080"/>
            <a:ext cx="3854450" cy="21996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259840" y="2942590"/>
            <a:ext cx="6782435" cy="1986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从纵坐标看出，小明家离学校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2100 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；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从横坐标看出， 他在路上共花了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30 min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因此， 他从家到学校的平均速度是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2100÷30 = 70 (m/min)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5445" y="309245"/>
            <a:ext cx="8382000" cy="650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）小明从家到学校的平均速度是多少？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pic>
        <p:nvPicPr>
          <p:cNvPr id="4" name="图片 3" descr="j1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775" y="916305"/>
            <a:ext cx="3479165" cy="19869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 Box 16"/>
          <p:cNvSpPr txBox="1"/>
          <p:nvPr/>
        </p:nvSpPr>
        <p:spPr>
          <a:xfrm>
            <a:off x="1451928" y="2099945"/>
            <a:ext cx="1390650" cy="95313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函数的图象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4" name="左大括号 17"/>
          <p:cNvSpPr/>
          <p:nvPr/>
        </p:nvSpPr>
        <p:spPr>
          <a:xfrm>
            <a:off x="2987675" y="1343025"/>
            <a:ext cx="217170" cy="2301875"/>
          </a:xfrm>
          <a:prstGeom prst="leftBrace">
            <a:avLst>
              <a:gd name="adj1" fmla="val 14590"/>
              <a:gd name="adj2" fmla="val 50000"/>
            </a:avLst>
          </a:prstGeom>
          <a:noFill/>
          <a:ln w="25400" cap="flat" cmpd="sng">
            <a:solidFill>
              <a:srgbClr val="CC006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 Box 16"/>
          <p:cNvSpPr txBox="1"/>
          <p:nvPr/>
        </p:nvSpPr>
        <p:spPr>
          <a:xfrm>
            <a:off x="3275330" y="3366135"/>
            <a:ext cx="3101340" cy="52197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从图象获取信息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6" name="Text Box 16"/>
          <p:cNvSpPr txBox="1"/>
          <p:nvPr/>
        </p:nvSpPr>
        <p:spPr>
          <a:xfrm>
            <a:off x="3276600" y="1224280"/>
            <a:ext cx="2900680" cy="52197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函数图象的画法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Rectangle 3"/>
          <p:cNvSpPr/>
          <p:nvPr/>
        </p:nvSpPr>
        <p:spPr>
          <a:xfrm>
            <a:off x="101600" y="448945"/>
            <a:ext cx="8898890" cy="265938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hangingPunct="0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小明所在学校与家距离为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2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千米，某天他放学后骑自行车回家，行驶了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5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分钟后，因故停留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10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分钟，继续骑了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5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分钟到家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如图，能大致描述他回家过程中离家的距离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s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(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千米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与所用时间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t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(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分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之间的关系图象的是（     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pic>
        <p:nvPicPr>
          <p:cNvPr id="3" name="图片 6" descr="图片1_副本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505" y="2715895"/>
            <a:ext cx="7285990" cy="2323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2"/>
          <p:cNvSpPr txBox="1"/>
          <p:nvPr/>
        </p:nvSpPr>
        <p:spPr>
          <a:xfrm>
            <a:off x="8046403" y="2359660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87042"/>
          <p:cNvSpPr txBox="1"/>
          <p:nvPr/>
        </p:nvSpPr>
        <p:spPr>
          <a:xfrm>
            <a:off x="265113" y="279400"/>
            <a:ext cx="8648700" cy="3449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某人从甲地出发，骑摩托车去乙地，共用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2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小时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已知摩托车行驶的路程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s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（千米）与行驶的时间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t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（小时）的关系如下图所示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假设这辆摩托车每行驶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100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千米的耗油量为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2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升，根据图中提供的信息，这辆摩托车从甲地到乙地共耗油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_______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升，请你用语言简单描述这辆摩托车行驶的过程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pic>
        <p:nvPicPr>
          <p:cNvPr id="3" name="图片 8704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6342"/>
          <a:stretch>
            <a:fillRect/>
          </a:stretch>
        </p:blipFill>
        <p:spPr>
          <a:xfrm>
            <a:off x="5652135" y="3006090"/>
            <a:ext cx="2823210" cy="20275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87044"/>
          <p:cNvSpPr txBox="1"/>
          <p:nvPr/>
        </p:nvSpPr>
        <p:spPr>
          <a:xfrm>
            <a:off x="3491865" y="2571115"/>
            <a:ext cx="7921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0.9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" name="文本框 87045"/>
          <p:cNvSpPr txBox="1"/>
          <p:nvPr/>
        </p:nvSpPr>
        <p:spPr>
          <a:xfrm>
            <a:off x="309245" y="3413125"/>
            <a:ext cx="5398135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解析：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先以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30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千米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时速度行驶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小时，再休息半小时，又以同样速度行驶半小时到达乙地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51203"/>
          <p:cNvSpPr/>
          <p:nvPr/>
        </p:nvSpPr>
        <p:spPr>
          <a:xfrm>
            <a:off x="36513" y="330518"/>
            <a:ext cx="9072562" cy="46158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3.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小明同学骑自行车去郊外春游，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如图表示他离家的距离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(km)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与所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用的时间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(h)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之间关系的函数图象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）根据图象回答：小明到达离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家最远的地方需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______h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）小明出发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2.5 h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后离家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_______km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）小明出发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__________h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后离家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12 km.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pic>
        <p:nvPicPr>
          <p:cNvPr id="3" name="图片 5120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2913" y="270193"/>
            <a:ext cx="3657600" cy="3476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2863850" y="3026093"/>
            <a:ext cx="4079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A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</a:t>
            </a:r>
            <a:endParaRPr lang="en-US" altLang="zh-CN" sz="2800" dirty="0">
              <a:solidFill>
                <a:srgbClr val="FA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92943" y="3718560"/>
            <a:ext cx="8051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A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22.5</a:t>
            </a:r>
            <a:endParaRPr lang="en-US" altLang="zh-CN" sz="2800" dirty="0">
              <a:solidFill>
                <a:srgbClr val="FA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cxnSp>
        <p:nvCxnSpPr>
          <p:cNvPr id="6" name="直接连接符 7"/>
          <p:cNvCxnSpPr/>
          <p:nvPr/>
        </p:nvCxnSpPr>
        <p:spPr>
          <a:xfrm rot="5400000" flipH="1" flipV="1">
            <a:off x="6288088" y="2157730"/>
            <a:ext cx="1500187" cy="1588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ash"/>
            <a:bevel/>
            <a:headEnd type="none" w="med" len="med"/>
            <a:tailEnd type="none" w="med" len="med"/>
          </a:ln>
        </p:spPr>
      </p:cxnSp>
      <p:sp>
        <p:nvSpPr>
          <p:cNvPr id="7" name="TextBox 9"/>
          <p:cNvSpPr txBox="1"/>
          <p:nvPr/>
        </p:nvSpPr>
        <p:spPr>
          <a:xfrm>
            <a:off x="6751638" y="3026093"/>
            <a:ext cx="6429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2.5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cxnSp>
        <p:nvCxnSpPr>
          <p:cNvPr id="8" name="直接连接符 12"/>
          <p:cNvCxnSpPr/>
          <p:nvPr/>
        </p:nvCxnSpPr>
        <p:spPr>
          <a:xfrm>
            <a:off x="5919788" y="2097405"/>
            <a:ext cx="2305050" cy="1588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ash"/>
            <a:bevel/>
            <a:headEnd type="none" w="med" len="med"/>
            <a:tailEnd type="none" w="med" len="med"/>
          </a:ln>
        </p:spPr>
      </p:cxnSp>
      <p:sp>
        <p:nvSpPr>
          <p:cNvPr id="9" name="TextBox 13"/>
          <p:cNvSpPr txBox="1"/>
          <p:nvPr/>
        </p:nvSpPr>
        <p:spPr>
          <a:xfrm>
            <a:off x="5466715" y="1824355"/>
            <a:ext cx="5715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0" name="矩形 5"/>
          <p:cNvSpPr/>
          <p:nvPr/>
        </p:nvSpPr>
        <p:spPr>
          <a:xfrm>
            <a:off x="2576195" y="4345623"/>
            <a:ext cx="1427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A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0.8</a:t>
            </a:r>
            <a:r>
              <a:rPr lang="zh-CN" altLang="en-US" sz="2800" dirty="0">
                <a:solidFill>
                  <a:srgbClr val="FA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或</a:t>
            </a:r>
            <a:r>
              <a:rPr lang="en-US" altLang="zh-CN" sz="2800" dirty="0">
                <a:solidFill>
                  <a:srgbClr val="FA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5.2</a:t>
            </a:r>
            <a:endParaRPr lang="en-US" altLang="zh-CN" sz="2800" dirty="0">
              <a:solidFill>
                <a:srgbClr val="FA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cxnSp>
        <p:nvCxnSpPr>
          <p:cNvPr id="11" name="直接连接符 1"/>
          <p:cNvCxnSpPr/>
          <p:nvPr/>
        </p:nvCxnSpPr>
        <p:spPr>
          <a:xfrm>
            <a:off x="5886450" y="1384618"/>
            <a:ext cx="1133475" cy="30162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ash"/>
            <a:bevel/>
            <a:headEnd type="none" w="med" len="med"/>
            <a:tailEnd type="none" w="med" len="med"/>
          </a:ln>
        </p:spPr>
      </p:cxn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4541838" y="1321118"/>
            <a:ext cx="4071937" cy="3600450"/>
            <a:chOff x="0" y="0"/>
            <a:chExt cx="4071938" cy="3600450"/>
          </a:xfrm>
        </p:grpSpPr>
        <p:graphicFrame>
          <p:nvGraphicFramePr>
            <p:cNvPr id="3" name="Object 5"/>
            <p:cNvGraphicFramePr/>
            <p:nvPr/>
          </p:nvGraphicFramePr>
          <p:xfrm>
            <a:off x="0" y="0"/>
            <a:ext cx="4071938" cy="3600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" name="" r:id="rId1" imgW="3448050" imgH="3381375" progId="PBrush">
                    <p:embed/>
                  </p:oleObj>
                </mc:Choice>
                <mc:Fallback>
                  <p:oleObj name="" r:id="rId1" imgW="3448050" imgH="3381375" progId="PBrush">
                    <p:embed/>
                    <p:pic>
                      <p:nvPicPr>
                        <p:cNvPr id="0" name="图片 308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4071938" cy="3600450"/>
                        </a:xfrm>
                        <a:prstGeom prst="rect">
                          <a:avLst/>
                        </a:prstGeom>
                        <a:solidFill>
                          <a:srgbClr val="FF0000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" name="TextBox 19"/>
            <p:cNvSpPr txBox="1"/>
            <p:nvPr/>
          </p:nvSpPr>
          <p:spPr>
            <a:xfrm>
              <a:off x="1624781" y="1591002"/>
              <a:ext cx="504056" cy="45720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O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</p:grpSp>
      <p:sp>
        <p:nvSpPr>
          <p:cNvPr id="6" name="Rectangle 3"/>
          <p:cNvSpPr/>
          <p:nvPr/>
        </p:nvSpPr>
        <p:spPr>
          <a:xfrm>
            <a:off x="197485" y="7938"/>
            <a:ext cx="7970838" cy="4524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4.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画出下列函数的图象：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（1）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；（2） 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0.5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+1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3"/>
            </p:custDataLst>
          </p:nvPr>
        </p:nvGraphicFramePr>
        <p:xfrm>
          <a:off x="555625" y="2118995"/>
          <a:ext cx="3862705" cy="2044700"/>
        </p:xfrm>
        <a:graphic>
          <a:graphicData uri="http://schemas.openxmlformats.org/drawingml/2006/table">
            <a:tbl>
              <a:tblPr/>
              <a:tblGrid>
                <a:gridCol w="1541780"/>
                <a:gridCol w="1032510"/>
                <a:gridCol w="1288415"/>
              </a:tblGrid>
              <a:tr h="625475">
                <a:tc>
                  <a:txBody>
                    <a:bodyPr wrap="square"/>
                    <a:p>
                      <a:pPr marL="0" lvl="0" indent="0" algn="ctr" eaLnBrk="0" fontAlgn="base" latin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0" i="1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x</a:t>
                      </a:r>
                      <a:endParaRPr lang="en-US" altLang="zh-CN" sz="2400" b="0" i="1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algn="ctr" eaLnBrk="0" fontAlgn="base" latin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0</a:t>
                      </a:r>
                      <a:endParaRPr lang="en-US" altLang="zh-CN" sz="2400" b="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algn="ctr" eaLnBrk="0" fontAlgn="base" latin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1</a:t>
                      </a:r>
                      <a:endParaRPr lang="en-US" altLang="zh-CN" sz="2400" b="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</a:tr>
              <a:tr h="624840">
                <a:tc>
                  <a:txBody>
                    <a:bodyPr wrap="square"/>
                    <a:p>
                      <a:pPr marL="0" lvl="0" indent="0" eaLnBrk="0" fontAlgn="base" latin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0" i="1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sym typeface="宋体" panose="02010600030101010101" pitchFamily="2" charset="-122"/>
                        </a:rPr>
                        <a:t>y</a:t>
                      </a:r>
                      <a:r>
                        <a:rPr lang="en-US" alt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sym typeface="宋体" panose="02010600030101010101" pitchFamily="2" charset="-122"/>
                        </a:rPr>
                        <a:t> 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sym typeface="宋体" panose="02010600030101010101" pitchFamily="2" charset="-122"/>
                        </a:rPr>
                        <a:t>=</a:t>
                      </a:r>
                      <a:r>
                        <a:rPr lang="en-US" alt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sym typeface="宋体" panose="02010600030101010101" pitchFamily="2" charset="-122"/>
                        </a:rPr>
                        <a:t> 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黑体" panose="02010609060101010101" pitchFamily="1" charset="-122"/>
                          <a:ea typeface="黑体" panose="02010609060101010101" pitchFamily="1" charset="-122"/>
                          <a:sym typeface="+mn-ea"/>
                        </a:rPr>
                        <a:t>-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sym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 i="1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sym typeface="宋体" panose="02010600030101010101" pitchFamily="2" charset="-122"/>
                        </a:rPr>
                        <a:t>x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黑体" panose="02010609060101010101" pitchFamily="1" charset="-122"/>
                          <a:ea typeface="黑体" panose="02010609060101010101" pitchFamily="1" charset="-122"/>
                          <a:sym typeface="+mn-ea"/>
                        </a:rPr>
                        <a:t>-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sym typeface="宋体" panose="02010600030101010101" pitchFamily="2" charset="-122"/>
                        </a:rPr>
                        <a:t>1</a:t>
                      </a:r>
                      <a:endParaRPr lang="en-US" altLang="zh-CN" sz="2400" b="0" i="1" dirty="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  <a:sym typeface="宋体" panose="0201060003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eaLnBrk="0" fontAlgn="base" latin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eaLnBrk="0" fontAlgn="base" latin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794385">
                <a:tc>
                  <a:txBody>
                    <a:bodyPr wrap="square"/>
                    <a:p>
                      <a:pPr marL="0" lvl="0" indent="0" eaLnBrk="0" fontAlgn="base" latin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0" i="1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sym typeface="宋体" panose="02010600030101010101" pitchFamily="2" charset="-122"/>
                        </a:rPr>
                        <a:t>y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sym typeface="宋体" panose="02010600030101010101" pitchFamily="2" charset="-122"/>
                        </a:rPr>
                        <a:t> 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sym typeface="宋体" panose="02010600030101010101" pitchFamily="2" charset="-122"/>
                        </a:rPr>
                        <a:t>=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sym typeface="宋体" panose="02010600030101010101" pitchFamily="2" charset="-122"/>
                        </a:rPr>
                        <a:t> 0.5</a:t>
                      </a:r>
                      <a:r>
                        <a:rPr lang="zh-CN" altLang="en-US" sz="2400" b="0" i="1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sym typeface="宋体" panose="02010600030101010101" pitchFamily="2" charset="-122"/>
                        </a:rPr>
                        <a:t>x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sym typeface="宋体" panose="02010600030101010101" pitchFamily="2" charset="-122"/>
                        </a:rPr>
                        <a:t>+1</a:t>
                      </a:r>
                      <a:endParaRPr lang="en-US" altLang="zh-CN" sz="2400" b="0" dirty="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  <a:sym typeface="宋体" panose="0201060003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eaLnBrk="0" fontAlgn="base" latin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eaLnBrk="0" fontAlgn="base" latin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8" name="Text Box 42"/>
          <p:cNvSpPr txBox="1"/>
          <p:nvPr/>
        </p:nvSpPr>
        <p:spPr>
          <a:xfrm>
            <a:off x="2123440" y="2825115"/>
            <a:ext cx="6477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9" name="Text Box 42"/>
          <p:cNvSpPr txBox="1"/>
          <p:nvPr/>
        </p:nvSpPr>
        <p:spPr>
          <a:xfrm>
            <a:off x="3136900" y="2825115"/>
            <a:ext cx="6477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0" name="Text Box 42"/>
          <p:cNvSpPr txBox="1"/>
          <p:nvPr/>
        </p:nvSpPr>
        <p:spPr>
          <a:xfrm>
            <a:off x="2098675" y="3566478"/>
            <a:ext cx="6477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1" name="AutoShape 45"/>
          <p:cNvSpPr/>
          <p:nvPr/>
        </p:nvSpPr>
        <p:spPr>
          <a:xfrm>
            <a:off x="6497638" y="3354705"/>
            <a:ext cx="107950" cy="107950"/>
          </a:xfrm>
          <a:prstGeom prst="flowChartConnector">
            <a:avLst/>
          </a:prstGeom>
          <a:solidFill>
            <a:srgbClr val="0000FF"/>
          </a:solidFill>
          <a:ln w="9525" cap="flat" cmpd="sng">
            <a:solidFill>
              <a:srgbClr val="FF0066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2" name="AutoShape 46"/>
          <p:cNvSpPr/>
          <p:nvPr/>
        </p:nvSpPr>
        <p:spPr>
          <a:xfrm>
            <a:off x="6929438" y="4216718"/>
            <a:ext cx="107950" cy="107950"/>
          </a:xfrm>
          <a:prstGeom prst="flowChartConnector">
            <a:avLst/>
          </a:prstGeom>
          <a:solidFill>
            <a:srgbClr val="0000FF"/>
          </a:solidFill>
          <a:ln w="9525" cap="flat" cmpd="sng">
            <a:solidFill>
              <a:srgbClr val="FF0066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3" name="Line 47"/>
          <p:cNvSpPr/>
          <p:nvPr/>
        </p:nvSpPr>
        <p:spPr>
          <a:xfrm>
            <a:off x="5629275" y="1617980"/>
            <a:ext cx="1628775" cy="318770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4" name="Oval 48"/>
          <p:cNvSpPr/>
          <p:nvPr/>
        </p:nvSpPr>
        <p:spPr>
          <a:xfrm>
            <a:off x="6510338" y="2526030"/>
            <a:ext cx="71437" cy="73025"/>
          </a:xfrm>
          <a:prstGeom prst="ellipse">
            <a:avLst/>
          </a:prstGeom>
          <a:solidFill>
            <a:srgbClr val="FF0000"/>
          </a:solidFill>
          <a:ln w="508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p>
            <a:endParaRPr lang="zh-CN" altLang="en-US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5" name="Oval 49"/>
          <p:cNvSpPr/>
          <p:nvPr/>
        </p:nvSpPr>
        <p:spPr>
          <a:xfrm>
            <a:off x="6946900" y="2311718"/>
            <a:ext cx="73025" cy="73025"/>
          </a:xfrm>
          <a:prstGeom prst="ellipse">
            <a:avLst/>
          </a:prstGeom>
          <a:solidFill>
            <a:srgbClr val="FF0000"/>
          </a:solidFill>
          <a:ln w="508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p>
            <a:endParaRPr lang="zh-CN" altLang="en-US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6" name="Line 50"/>
          <p:cNvSpPr/>
          <p:nvPr/>
        </p:nvSpPr>
        <p:spPr>
          <a:xfrm flipV="1">
            <a:off x="4706938" y="1643380"/>
            <a:ext cx="3671887" cy="184467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7" name="Text Box 51"/>
          <p:cNvSpPr txBox="1"/>
          <p:nvPr/>
        </p:nvSpPr>
        <p:spPr>
          <a:xfrm>
            <a:off x="5118735" y="1195705"/>
            <a:ext cx="13874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24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zh-CN" altLang="en-US" sz="24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1</a:t>
            </a:r>
            <a:endParaRPr lang="en-US" altLang="zh-CN" sz="2400" i="1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18" name="Text Box 42"/>
          <p:cNvSpPr txBox="1"/>
          <p:nvPr/>
        </p:nvSpPr>
        <p:spPr>
          <a:xfrm>
            <a:off x="3136900" y="3566478"/>
            <a:ext cx="6477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1.5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9" name="Text Box 51"/>
          <p:cNvSpPr txBox="1"/>
          <p:nvPr/>
        </p:nvSpPr>
        <p:spPr>
          <a:xfrm>
            <a:off x="7551738" y="1186180"/>
            <a:ext cx="14833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0.5</a:t>
            </a:r>
            <a:r>
              <a:rPr lang="zh-CN" altLang="en-US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+1</a:t>
            </a:r>
            <a:endParaRPr lang="en-US" altLang="zh-CN" sz="24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 bldLvl="0" animBg="1"/>
      <p:bldP spid="12" grpId="0" bldLvl="0" animBg="1"/>
      <p:bldP spid="14" grpId="0" bldLvl="0" animBg="1"/>
      <p:bldP spid="15" grpId="0" bldLvl="0" animBg="1"/>
      <p:bldP spid="17" grpId="0" bldLvl="0"/>
      <p:bldP spid="18" grpId="0"/>
      <p:bldP spid="19" grpId="0" bldLvl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5420" y="192405"/>
            <a:ext cx="8721725" cy="189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5.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一条小船沿直线向码头匀速前进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在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0 min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 min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4 min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6 min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时，测得小船与码头的距离分别为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200 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150 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100 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50 m.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" name="AutoShape 8"/>
          <p:cNvSpPr/>
          <p:nvPr/>
        </p:nvSpPr>
        <p:spPr>
          <a:xfrm>
            <a:off x="185420" y="2034223"/>
            <a:ext cx="8521700" cy="2003425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wrap="none" anchor="ctr" anchorCtr="0"/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）小船与码头的距离是时间的函数吗？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30000"/>
              </a:lnSpc>
            </a:pP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7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）如果是，写出函数的表达式，并画出函数图象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函数表达式为：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1" charset="-122"/>
              </a:rPr>
              <a:t>                  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5" name="矩形 145447"/>
          <p:cNvSpPr/>
          <p:nvPr/>
        </p:nvSpPr>
        <p:spPr>
          <a:xfrm>
            <a:off x="1043305" y="2629218"/>
            <a:ext cx="590550" cy="35877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999994"/>
            </a:prstShdw>
          </a:effectLst>
        </p:spPr>
        <p:txBody>
          <a:bodyPr wrap="none" anchor="ctr" anchorCtr="0"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是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6" name="矩形 145449"/>
          <p:cNvSpPr/>
          <p:nvPr/>
        </p:nvSpPr>
        <p:spPr>
          <a:xfrm>
            <a:off x="2843530" y="3552190"/>
            <a:ext cx="1839595" cy="44005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999994"/>
            </a:prstShdw>
          </a:effectLst>
        </p:spPr>
        <p:txBody>
          <a:bodyPr wrap="none" anchor="ctr" anchorCtr="0"/>
          <a:p>
            <a:pPr algn="ctr"/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s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= 200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25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t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7" name="云形标注 145450"/>
          <p:cNvSpPr/>
          <p:nvPr/>
        </p:nvSpPr>
        <p:spPr>
          <a:xfrm>
            <a:off x="4211955" y="3220085"/>
            <a:ext cx="4838700" cy="1698625"/>
          </a:xfrm>
          <a:prstGeom prst="cloudCallout">
            <a:avLst>
              <a:gd name="adj1" fmla="val -23204"/>
              <a:gd name="adj2" fmla="val -63384"/>
            </a:avLst>
          </a:prstGeom>
          <a:solidFill>
            <a:srgbClr val="FFFFC8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  <a:effectLst>
            <a:prstShdw prst="shdw17" dist="17961" dir="2699999">
              <a:srgbClr val="999994"/>
            </a:prstShdw>
          </a:effectLst>
        </p:spPr>
        <p:txBody>
          <a:bodyPr anchor="t" anchorCtr="0"/>
          <a:p>
            <a:pPr algn="ctr"/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船速度为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(200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150)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÷2 = 25m/min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algn="ctr"/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s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= 200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25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t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ldLvl="0" animBg="1"/>
      <p:bldP spid="6" grpId="1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8" name="Text Box 38"/>
          <p:cNvSpPr txBox="1"/>
          <p:nvPr/>
        </p:nvSpPr>
        <p:spPr>
          <a:xfrm>
            <a:off x="1477963" y="4483100"/>
            <a:ext cx="6840537" cy="3860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59" name="表格 58"/>
          <p:cNvGraphicFramePr/>
          <p:nvPr>
            <p:custDataLst>
              <p:tags r:id="rId1"/>
            </p:custDataLst>
          </p:nvPr>
        </p:nvGraphicFramePr>
        <p:xfrm>
          <a:off x="1621155" y="1494790"/>
          <a:ext cx="5099050" cy="3529330"/>
        </p:xfrm>
        <a:graphic>
          <a:graphicData uri="http://schemas.openxmlformats.org/drawingml/2006/table">
            <a:tbl>
              <a:tblPr/>
              <a:tblGrid>
                <a:gridCol w="509905"/>
                <a:gridCol w="509905"/>
                <a:gridCol w="509905"/>
                <a:gridCol w="509905"/>
                <a:gridCol w="509905"/>
                <a:gridCol w="509905"/>
                <a:gridCol w="509905"/>
                <a:gridCol w="509905"/>
                <a:gridCol w="509905"/>
                <a:gridCol w="509905"/>
              </a:tblGrid>
              <a:tr h="504190"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190"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190"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190"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190"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190"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190"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Clr>
                          <a:schemeClr val="hlink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1600">
                        <a:latin typeface="Arial Black" panose="020B0A040201020902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0" name="Text Box 121"/>
          <p:cNvSpPr txBox="1"/>
          <p:nvPr/>
        </p:nvSpPr>
        <p:spPr>
          <a:xfrm>
            <a:off x="7237413" y="4554538"/>
            <a:ext cx="86518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t/</a:t>
            </a:r>
            <a:r>
              <a: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min</a:t>
            </a:r>
            <a:endParaRPr lang="en-US" altLang="zh-CN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1" name="Text Box 122"/>
          <p:cNvSpPr txBox="1"/>
          <p:nvPr/>
        </p:nvSpPr>
        <p:spPr>
          <a:xfrm>
            <a:off x="1694180" y="1098550"/>
            <a:ext cx="10795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i="1" dirty="0">
                <a:latin typeface="Times New Roman" panose="02020603050405020304" pitchFamily="2" charset="0"/>
                <a:ea typeface="宋体" panose="02010600030101010101" pitchFamily="2" charset="-122"/>
              </a:rPr>
              <a:t>  s/</a:t>
            </a:r>
            <a:r>
              <a:rPr lang="en-US" altLang="zh-CN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m</a:t>
            </a:r>
            <a:endParaRPr lang="en-US" altLang="zh-CN" sz="32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2" name="Line 119"/>
          <p:cNvSpPr/>
          <p:nvPr/>
        </p:nvSpPr>
        <p:spPr>
          <a:xfrm rot="16200000">
            <a:off x="822643" y="3071813"/>
            <a:ext cx="36576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63" name="Line 120"/>
          <p:cNvSpPr/>
          <p:nvPr/>
        </p:nvSpPr>
        <p:spPr>
          <a:xfrm>
            <a:off x="1404938" y="4546600"/>
            <a:ext cx="64008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64" name="Text Box 123"/>
          <p:cNvSpPr txBox="1"/>
          <p:nvPr/>
        </p:nvSpPr>
        <p:spPr>
          <a:xfrm>
            <a:off x="2344420" y="4527550"/>
            <a:ext cx="3365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i="1" dirty="0">
                <a:latin typeface="Times New Roman" panose="02020603050405020304" pitchFamily="2" charset="0"/>
                <a:ea typeface="宋体" panose="02010600030101010101" pitchFamily="2" charset="-122"/>
              </a:rPr>
              <a:t>O</a:t>
            </a:r>
            <a:endParaRPr lang="en-US" altLang="zh-CN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5" name="Text Box 123"/>
          <p:cNvSpPr txBox="1"/>
          <p:nvPr/>
        </p:nvSpPr>
        <p:spPr>
          <a:xfrm>
            <a:off x="2824798" y="4541203"/>
            <a:ext cx="3365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6" name="Text Box 123"/>
          <p:cNvSpPr txBox="1"/>
          <p:nvPr/>
        </p:nvSpPr>
        <p:spPr>
          <a:xfrm>
            <a:off x="3399473" y="4541203"/>
            <a:ext cx="3365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7" name="Text Box 123"/>
          <p:cNvSpPr txBox="1"/>
          <p:nvPr/>
        </p:nvSpPr>
        <p:spPr>
          <a:xfrm>
            <a:off x="3905250" y="4541203"/>
            <a:ext cx="3365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zh-CN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8" name="Text Box 123"/>
          <p:cNvSpPr txBox="1"/>
          <p:nvPr/>
        </p:nvSpPr>
        <p:spPr>
          <a:xfrm>
            <a:off x="4423728" y="4541203"/>
            <a:ext cx="3365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dirty="0"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endParaRPr lang="en-US" altLang="zh-CN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9" name="Text Box 123"/>
          <p:cNvSpPr txBox="1"/>
          <p:nvPr/>
        </p:nvSpPr>
        <p:spPr>
          <a:xfrm>
            <a:off x="4912678" y="4541203"/>
            <a:ext cx="3365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dirty="0">
                <a:latin typeface="Times New Roman" panose="02020603050405020304" pitchFamily="2" charset="0"/>
                <a:ea typeface="宋体" panose="02010600030101010101" pitchFamily="2" charset="-122"/>
              </a:rPr>
              <a:t>5</a:t>
            </a:r>
            <a:endParaRPr lang="en-US" altLang="zh-CN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0" name="Text Box 123"/>
          <p:cNvSpPr txBox="1"/>
          <p:nvPr/>
        </p:nvSpPr>
        <p:spPr>
          <a:xfrm>
            <a:off x="5417185" y="4541203"/>
            <a:ext cx="3365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dirty="0">
                <a:latin typeface="Times New Roman" panose="02020603050405020304" pitchFamily="2" charset="0"/>
                <a:ea typeface="宋体" panose="02010600030101010101" pitchFamily="2" charset="-122"/>
              </a:rPr>
              <a:t>6</a:t>
            </a:r>
            <a:endParaRPr lang="en-US" altLang="zh-CN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1" name="Text Box 123"/>
          <p:cNvSpPr txBox="1"/>
          <p:nvPr/>
        </p:nvSpPr>
        <p:spPr>
          <a:xfrm>
            <a:off x="5921693" y="4541203"/>
            <a:ext cx="3365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dirty="0">
                <a:latin typeface="Times New Roman" panose="02020603050405020304" pitchFamily="2" charset="0"/>
                <a:ea typeface="宋体" panose="02010600030101010101" pitchFamily="2" charset="-122"/>
              </a:rPr>
              <a:t>7</a:t>
            </a:r>
            <a:endParaRPr lang="en-US" altLang="zh-CN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2" name="Text Box 123"/>
          <p:cNvSpPr txBox="1"/>
          <p:nvPr/>
        </p:nvSpPr>
        <p:spPr>
          <a:xfrm>
            <a:off x="7215188" y="4548188"/>
            <a:ext cx="3365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en-US" altLang="x-none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3" name="Text Box 123"/>
          <p:cNvSpPr txBox="1"/>
          <p:nvPr/>
        </p:nvSpPr>
        <p:spPr>
          <a:xfrm>
            <a:off x="2125663" y="3754755"/>
            <a:ext cx="6953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dirty="0">
                <a:latin typeface="Times New Roman" panose="02020603050405020304" pitchFamily="2" charset="0"/>
                <a:ea typeface="宋体" panose="02010600030101010101" pitchFamily="2" charset="-122"/>
              </a:rPr>
              <a:t>  50</a:t>
            </a:r>
            <a:endParaRPr lang="en-US" altLang="zh-CN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4" name="Text Box 123"/>
          <p:cNvSpPr txBox="1"/>
          <p:nvPr/>
        </p:nvSpPr>
        <p:spPr>
          <a:xfrm>
            <a:off x="2197100" y="3222943"/>
            <a:ext cx="6953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dirty="0">
                <a:latin typeface="Times New Roman" panose="02020603050405020304" pitchFamily="2" charset="0"/>
                <a:ea typeface="宋体" panose="02010600030101010101" pitchFamily="2" charset="-122"/>
              </a:rPr>
              <a:t>100</a:t>
            </a:r>
            <a:endParaRPr lang="en-US" altLang="zh-CN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5" name="Text Box 123"/>
          <p:cNvSpPr txBox="1"/>
          <p:nvPr/>
        </p:nvSpPr>
        <p:spPr>
          <a:xfrm>
            <a:off x="2068195" y="2704465"/>
            <a:ext cx="6953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dirty="0">
                <a:latin typeface="Times New Roman" panose="02020603050405020304" pitchFamily="2" charset="0"/>
                <a:ea typeface="宋体" panose="02010600030101010101" pitchFamily="2" charset="-122"/>
              </a:rPr>
              <a:t>  150</a:t>
            </a:r>
            <a:endParaRPr lang="en-US" altLang="zh-CN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6" name="Text Box 123"/>
          <p:cNvSpPr txBox="1"/>
          <p:nvPr/>
        </p:nvSpPr>
        <p:spPr>
          <a:xfrm>
            <a:off x="2183130" y="2184083"/>
            <a:ext cx="6953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dirty="0">
                <a:latin typeface="Times New Roman" panose="02020603050405020304" pitchFamily="2" charset="0"/>
                <a:ea typeface="宋体" panose="02010600030101010101" pitchFamily="2" charset="-122"/>
              </a:rPr>
              <a:t>200</a:t>
            </a:r>
            <a:endParaRPr lang="en-US" altLang="zh-CN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7" name="流程图: 联系 146550"/>
          <p:cNvSpPr/>
          <p:nvPr/>
        </p:nvSpPr>
        <p:spPr>
          <a:xfrm>
            <a:off x="2579370" y="2427605"/>
            <a:ext cx="144463" cy="144463"/>
          </a:xfrm>
          <a:prstGeom prst="flowChartConnector">
            <a:avLst/>
          </a:prstGeom>
          <a:solidFill>
            <a:srgbClr val="FF0000"/>
          </a:solidFill>
          <a:ln w="9525">
            <a:noFill/>
          </a:ln>
          <a:effectLst>
            <a:prstShdw prst="shdw17" dist="17961" dir="2699999">
              <a:srgbClr val="990000"/>
            </a:prstShdw>
          </a:effectLst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" name="流程图: 联系 146551"/>
          <p:cNvSpPr/>
          <p:nvPr/>
        </p:nvSpPr>
        <p:spPr>
          <a:xfrm>
            <a:off x="3615055" y="2927033"/>
            <a:ext cx="144463" cy="144462"/>
          </a:xfrm>
          <a:prstGeom prst="flowChartConnector">
            <a:avLst/>
          </a:prstGeom>
          <a:solidFill>
            <a:srgbClr val="FF0000"/>
          </a:solidFill>
          <a:ln w="9525">
            <a:noFill/>
          </a:ln>
          <a:effectLst>
            <a:prstShdw prst="shdw17" dist="17961" dir="2699999">
              <a:srgbClr val="990000"/>
            </a:prstShdw>
          </a:effectLst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" name="流程图: 联系 146552"/>
          <p:cNvSpPr/>
          <p:nvPr/>
        </p:nvSpPr>
        <p:spPr>
          <a:xfrm>
            <a:off x="4609465" y="3430270"/>
            <a:ext cx="144463" cy="144463"/>
          </a:xfrm>
          <a:prstGeom prst="flowChartConnector">
            <a:avLst/>
          </a:prstGeom>
          <a:solidFill>
            <a:srgbClr val="FF0000"/>
          </a:solidFill>
          <a:ln w="9525">
            <a:noFill/>
          </a:ln>
          <a:effectLst>
            <a:prstShdw prst="shdw17" dist="17961" dir="2699999">
              <a:srgbClr val="990000"/>
            </a:prstShdw>
          </a:effectLst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" name="流程图: 联系 146553"/>
          <p:cNvSpPr/>
          <p:nvPr/>
        </p:nvSpPr>
        <p:spPr>
          <a:xfrm>
            <a:off x="5652135" y="3939858"/>
            <a:ext cx="144463" cy="144462"/>
          </a:xfrm>
          <a:prstGeom prst="flowChartConnector">
            <a:avLst/>
          </a:prstGeom>
          <a:solidFill>
            <a:srgbClr val="FF0000"/>
          </a:solidFill>
          <a:ln w="9525">
            <a:noFill/>
          </a:ln>
          <a:effectLst>
            <a:prstShdw prst="shdw17" dist="17961" dir="2699999">
              <a:srgbClr val="990000"/>
            </a:prstShdw>
          </a:effectLst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" name="流程图: 联系 146554"/>
          <p:cNvSpPr/>
          <p:nvPr/>
        </p:nvSpPr>
        <p:spPr>
          <a:xfrm>
            <a:off x="6659880" y="4474210"/>
            <a:ext cx="144463" cy="144463"/>
          </a:xfrm>
          <a:prstGeom prst="flowChartConnector">
            <a:avLst/>
          </a:prstGeom>
          <a:solidFill>
            <a:srgbClr val="FF0000"/>
          </a:solidFill>
          <a:ln w="9525">
            <a:noFill/>
          </a:ln>
          <a:effectLst>
            <a:prstShdw prst="shdw17" dist="17961" dir="2699999">
              <a:srgbClr val="990000"/>
            </a:prstShdw>
          </a:effectLst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" name="直接连接符 146556"/>
          <p:cNvSpPr/>
          <p:nvPr/>
        </p:nvSpPr>
        <p:spPr>
          <a:xfrm>
            <a:off x="2414905" y="2401570"/>
            <a:ext cx="4288155" cy="2106930"/>
          </a:xfrm>
          <a:prstGeom prst="line">
            <a:avLst/>
          </a:prstGeom>
          <a:ln w="12700" cap="flat" cmpd="sng">
            <a:solidFill>
              <a:srgbClr val="D779CC"/>
            </a:solidFill>
            <a:prstDash val="solid"/>
            <a:bevel/>
            <a:headEnd type="none" w="med" len="med"/>
            <a:tailEnd type="none" w="med" len="med"/>
          </a:ln>
          <a:effectLst>
            <a:prstShdw prst="shdw17" dist="17961" dir="2699999">
              <a:srgbClr val="81497A"/>
            </a:prstShdw>
          </a:effectLst>
        </p:spPr>
      </p:sp>
      <p:sp>
        <p:nvSpPr>
          <p:cNvPr id="83" name="AutoShape 7"/>
          <p:cNvSpPr/>
          <p:nvPr/>
        </p:nvSpPr>
        <p:spPr>
          <a:xfrm>
            <a:off x="251460" y="843598"/>
            <a:ext cx="1081088" cy="64770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wrap="none" anchor="ctr" anchorCtr="0"/>
          <a:p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画图：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aphicFrame>
        <p:nvGraphicFramePr>
          <p:cNvPr id="84" name="表格 83"/>
          <p:cNvGraphicFramePr/>
          <p:nvPr>
            <p:custDataLst>
              <p:tags r:id="rId2"/>
            </p:custDataLst>
          </p:nvPr>
        </p:nvGraphicFramePr>
        <p:xfrm>
          <a:off x="1476375" y="173038"/>
          <a:ext cx="5688013" cy="1058863"/>
        </p:xfrm>
        <a:graphic>
          <a:graphicData uri="http://schemas.openxmlformats.org/drawingml/2006/table">
            <a:tbl>
              <a:tblPr/>
              <a:tblGrid>
                <a:gridCol w="1030288"/>
                <a:gridCol w="865187"/>
                <a:gridCol w="949325"/>
                <a:gridCol w="947738"/>
                <a:gridCol w="947737"/>
                <a:gridCol w="947738"/>
              </a:tblGrid>
              <a:tr h="517525"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 b="0" dirty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t</a:t>
                      </a:r>
                      <a:r>
                        <a:rPr lang="en-US" altLang="zh-CN" sz="2800" b="0" dirty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/min</a:t>
                      </a:r>
                      <a:endParaRPr lang="en-US" altLang="zh-CN" sz="2800" dirty="0">
                        <a:solidFill>
                          <a:srgbClr val="FF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 b="0" dirty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 0</a:t>
                      </a:r>
                      <a:endParaRPr lang="en-US" altLang="zh-CN" sz="2800" dirty="0">
                        <a:solidFill>
                          <a:srgbClr val="FF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 b="0" dirty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 2</a:t>
                      </a:r>
                      <a:endParaRPr lang="en-US" altLang="zh-CN" sz="2800" dirty="0">
                        <a:solidFill>
                          <a:srgbClr val="FF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 b="0" dirty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 4</a:t>
                      </a:r>
                      <a:endParaRPr lang="en-US" altLang="zh-CN" sz="2800" dirty="0">
                        <a:solidFill>
                          <a:srgbClr val="FF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 b="0" dirty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 6</a:t>
                      </a:r>
                      <a:endParaRPr lang="en-US" altLang="zh-CN" sz="2800" dirty="0">
                        <a:solidFill>
                          <a:srgbClr val="FF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 b="0" dirty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……</a:t>
                      </a:r>
                      <a:endParaRPr lang="en-US" altLang="zh-CN" sz="2800" dirty="0">
                        <a:solidFill>
                          <a:srgbClr val="FF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 b="0" dirty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  </a:t>
                      </a:r>
                      <a:r>
                        <a:rPr lang="en-US" altLang="zh-CN" sz="2800" b="0" i="1" dirty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s</a:t>
                      </a:r>
                      <a:r>
                        <a:rPr lang="en-US" altLang="zh-CN" sz="2800" b="0" dirty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/m</a:t>
                      </a:r>
                      <a:endParaRPr lang="en-US" altLang="zh-CN" sz="2800" dirty="0">
                        <a:solidFill>
                          <a:srgbClr val="FF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 b="0" dirty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200</a:t>
                      </a:r>
                      <a:endParaRPr lang="en-US" altLang="zh-CN" sz="2800" dirty="0">
                        <a:solidFill>
                          <a:srgbClr val="FF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 b="0" dirty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150</a:t>
                      </a:r>
                      <a:endParaRPr lang="en-US" altLang="zh-CN" sz="2800" dirty="0">
                        <a:solidFill>
                          <a:srgbClr val="FF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 b="0" dirty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100</a:t>
                      </a:r>
                      <a:endParaRPr lang="en-US" altLang="zh-CN" sz="2800" dirty="0">
                        <a:solidFill>
                          <a:srgbClr val="FF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 b="0" dirty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50</a:t>
                      </a:r>
                      <a:endParaRPr lang="en-US" altLang="zh-CN" sz="2800" dirty="0">
                        <a:solidFill>
                          <a:srgbClr val="FF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 b="0" dirty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……</a:t>
                      </a:r>
                      <a:endParaRPr lang="en-US" altLang="zh-CN" sz="2800" dirty="0">
                        <a:solidFill>
                          <a:srgbClr val="FF0000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5" name="AutoShape 7"/>
          <p:cNvSpPr/>
          <p:nvPr/>
        </p:nvSpPr>
        <p:spPr>
          <a:xfrm>
            <a:off x="251460" y="267018"/>
            <a:ext cx="1081088" cy="64770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wrap="none" anchor="ctr" anchorCtr="0"/>
          <a:p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列表：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ldLvl="0"/>
      <p:bldP spid="85" grpId="0"/>
      <p:bldP spid="8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6" name="Text Box 3"/>
          <p:cNvSpPr txBox="1"/>
          <p:nvPr/>
        </p:nvSpPr>
        <p:spPr>
          <a:xfrm>
            <a:off x="3905885" y="627380"/>
            <a:ext cx="175768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r>
              <a:rPr lang="zh-CN" altLang="en-US" sz="3200" b="1" dirty="0">
                <a:latin typeface="黑体" panose="02010609060101010101" pitchFamily="1" charset="-122"/>
                <a:ea typeface="黑体" panose="02010609060101010101" pitchFamily="1" charset="-122"/>
              </a:rPr>
              <a:t>心电图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6147" name="Rectangle 4"/>
          <p:cNvSpPr/>
          <p:nvPr/>
        </p:nvSpPr>
        <p:spPr>
          <a:xfrm>
            <a:off x="539115" y="3769360"/>
            <a:ext cx="8093710" cy="127127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      记录的是心脏本身的生物电在每一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心动周期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中发生的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电变化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情况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. </a:t>
            </a:r>
            <a:endParaRPr lang="en-US" altLang="zh-CN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pic>
        <p:nvPicPr>
          <p:cNvPr id="614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830" y="1275715"/>
            <a:ext cx="4629150" cy="249364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261" name="文本框 3"/>
          <p:cNvSpPr txBox="1"/>
          <p:nvPr/>
        </p:nvSpPr>
        <p:spPr>
          <a:xfrm>
            <a:off x="398780" y="483870"/>
            <a:ext cx="8368030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在上节课我们学到，下图气温曲线图表示的是某日气温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T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(℃)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与时间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t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(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时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的函数关系，那么如何在直角坐标系中表示呢？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592580" y="2207260"/>
            <a:ext cx="6102350" cy="2677160"/>
            <a:chOff x="2282" y="2459"/>
            <a:chExt cx="9610" cy="4216"/>
          </a:xfrm>
        </p:grpSpPr>
        <p:sp>
          <p:nvSpPr>
            <p:cNvPr id="2" name="文本框 1"/>
            <p:cNvSpPr txBox="1"/>
            <p:nvPr/>
          </p:nvSpPr>
          <p:spPr>
            <a:xfrm>
              <a:off x="2282" y="2461"/>
              <a:ext cx="906" cy="421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cs typeface="Times New Roman" panose="02020603050405020304" pitchFamily="2" charset="0"/>
                </a:rPr>
                <a:t>8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cs typeface="Times New Roman" panose="02020603050405020304" pitchFamily="2" charset="0"/>
                </a:rPr>
                <a:t>6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cs typeface="Times New Roman" panose="02020603050405020304" pitchFamily="2" charset="0"/>
                </a:rPr>
                <a:t>4 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cs typeface="Times New Roman" panose="02020603050405020304" pitchFamily="2" charset="0"/>
                </a:rPr>
                <a:t>2 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cs typeface="Times New Roman" panose="02020603050405020304" pitchFamily="2" charset="0"/>
                </a:rPr>
                <a:t>0 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cs typeface="Times New Roman" panose="02020603050405020304" pitchFamily="2" charset="0"/>
                </a:rPr>
                <a:t>-2  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cs typeface="Times New Roman" panose="02020603050405020304" pitchFamily="2" charset="0"/>
                </a:rPr>
                <a:t>-4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 rot="0">
              <a:off x="3224" y="2459"/>
              <a:ext cx="8669" cy="4143"/>
              <a:chOff x="1040" y="1668"/>
              <a:chExt cx="8669" cy="4143"/>
            </a:xfrm>
          </p:grpSpPr>
          <p:cxnSp>
            <p:nvCxnSpPr>
              <p:cNvPr id="3" name="直接箭头连接符 2"/>
              <p:cNvCxnSpPr/>
              <p:nvPr/>
            </p:nvCxnSpPr>
            <p:spPr>
              <a:xfrm flipV="1">
                <a:off x="1040" y="1669"/>
                <a:ext cx="26" cy="4142"/>
              </a:xfrm>
              <a:prstGeom prst="straightConnector1">
                <a:avLst/>
              </a:prstGeom>
              <a:ln w="22225" cmpd="sng">
                <a:solidFill>
                  <a:schemeClr val="tx1"/>
                </a:solidFill>
                <a:prstDash val="solid"/>
                <a:tailEnd type="arrow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" name="直接箭头连接符 3"/>
              <p:cNvCxnSpPr/>
              <p:nvPr/>
            </p:nvCxnSpPr>
            <p:spPr>
              <a:xfrm>
                <a:off x="1051" y="4343"/>
                <a:ext cx="7618" cy="0"/>
              </a:xfrm>
              <a:prstGeom prst="straightConnector1">
                <a:avLst/>
              </a:prstGeom>
              <a:ln w="22225" cmpd="sng">
                <a:solidFill>
                  <a:schemeClr val="tx1"/>
                </a:solidFill>
                <a:prstDash val="solid"/>
                <a:tailEnd type="arrow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sp>
            <p:nvSpPr>
              <p:cNvPr id="5" name="任意多边形 4"/>
              <p:cNvSpPr/>
              <p:nvPr/>
            </p:nvSpPr>
            <p:spPr>
              <a:xfrm>
                <a:off x="1046" y="2887"/>
                <a:ext cx="7166" cy="2678"/>
              </a:xfrm>
              <a:custGeom>
                <a:avLst/>
                <a:gdLst>
                  <a:gd name="connisteX0" fmla="*/ 0 w 4550410"/>
                  <a:gd name="connsiteY0" fmla="*/ 1119529 h 1700554"/>
                  <a:gd name="connisteX1" fmla="*/ 65405 w 4550410"/>
                  <a:gd name="connsiteY1" fmla="*/ 1184934 h 1700554"/>
                  <a:gd name="connisteX2" fmla="*/ 101600 w 4550410"/>
                  <a:gd name="connsiteY2" fmla="*/ 1250339 h 1700554"/>
                  <a:gd name="connisteX3" fmla="*/ 152400 w 4550410"/>
                  <a:gd name="connsiteY3" fmla="*/ 1315744 h 1700554"/>
                  <a:gd name="connisteX4" fmla="*/ 203200 w 4550410"/>
                  <a:gd name="connsiteY4" fmla="*/ 1381149 h 1700554"/>
                  <a:gd name="connisteX5" fmla="*/ 268605 w 4550410"/>
                  <a:gd name="connsiteY5" fmla="*/ 1402739 h 1700554"/>
                  <a:gd name="connisteX6" fmla="*/ 334010 w 4550410"/>
                  <a:gd name="connsiteY6" fmla="*/ 1424329 h 1700554"/>
                  <a:gd name="connisteX7" fmla="*/ 407035 w 4550410"/>
                  <a:gd name="connsiteY7" fmla="*/ 1461159 h 1700554"/>
                  <a:gd name="connisteX8" fmla="*/ 479425 w 4550410"/>
                  <a:gd name="connsiteY8" fmla="*/ 1489734 h 1700554"/>
                  <a:gd name="connisteX9" fmla="*/ 544830 w 4550410"/>
                  <a:gd name="connsiteY9" fmla="*/ 1518944 h 1700554"/>
                  <a:gd name="connisteX10" fmla="*/ 610235 w 4550410"/>
                  <a:gd name="connsiteY10" fmla="*/ 1518944 h 1700554"/>
                  <a:gd name="connisteX11" fmla="*/ 675640 w 4550410"/>
                  <a:gd name="connsiteY11" fmla="*/ 1518944 h 1700554"/>
                  <a:gd name="connisteX12" fmla="*/ 741045 w 4550410"/>
                  <a:gd name="connsiteY12" fmla="*/ 1475764 h 1700554"/>
                  <a:gd name="connisteX13" fmla="*/ 814070 w 4550410"/>
                  <a:gd name="connsiteY13" fmla="*/ 1431949 h 1700554"/>
                  <a:gd name="connisteX14" fmla="*/ 879475 w 4550410"/>
                  <a:gd name="connsiteY14" fmla="*/ 1402739 h 1700554"/>
                  <a:gd name="connisteX15" fmla="*/ 944880 w 4550410"/>
                  <a:gd name="connsiteY15" fmla="*/ 1337334 h 1700554"/>
                  <a:gd name="connisteX16" fmla="*/ 1010285 w 4550410"/>
                  <a:gd name="connsiteY16" fmla="*/ 1293519 h 1700554"/>
                  <a:gd name="connisteX17" fmla="*/ 1075690 w 4550410"/>
                  <a:gd name="connsiteY17" fmla="*/ 1250339 h 1700554"/>
                  <a:gd name="connisteX18" fmla="*/ 1141095 w 4550410"/>
                  <a:gd name="connsiteY18" fmla="*/ 1221129 h 1700554"/>
                  <a:gd name="connisteX19" fmla="*/ 1206500 w 4550410"/>
                  <a:gd name="connsiteY19" fmla="*/ 1177314 h 1700554"/>
                  <a:gd name="connisteX20" fmla="*/ 1271905 w 4550410"/>
                  <a:gd name="connsiteY20" fmla="*/ 1126514 h 1700554"/>
                  <a:gd name="connisteX21" fmla="*/ 1337310 w 4550410"/>
                  <a:gd name="connsiteY21" fmla="*/ 1104924 h 1700554"/>
                  <a:gd name="connisteX22" fmla="*/ 1402715 w 4550410"/>
                  <a:gd name="connsiteY22" fmla="*/ 1075714 h 1700554"/>
                  <a:gd name="connisteX23" fmla="*/ 1468120 w 4550410"/>
                  <a:gd name="connsiteY23" fmla="*/ 1024914 h 1700554"/>
                  <a:gd name="connisteX24" fmla="*/ 1533525 w 4550410"/>
                  <a:gd name="connsiteY24" fmla="*/ 959509 h 1700554"/>
                  <a:gd name="connisteX25" fmla="*/ 1598930 w 4550410"/>
                  <a:gd name="connsiteY25" fmla="*/ 901089 h 1700554"/>
                  <a:gd name="connisteX26" fmla="*/ 1649730 w 4550410"/>
                  <a:gd name="connsiteY26" fmla="*/ 835684 h 1700554"/>
                  <a:gd name="connisteX27" fmla="*/ 1700530 w 4550410"/>
                  <a:gd name="connsiteY27" fmla="*/ 763294 h 1700554"/>
                  <a:gd name="connisteX28" fmla="*/ 1758950 w 4550410"/>
                  <a:gd name="connsiteY28" fmla="*/ 690269 h 1700554"/>
                  <a:gd name="connisteX29" fmla="*/ 1824355 w 4550410"/>
                  <a:gd name="connsiteY29" fmla="*/ 654074 h 1700554"/>
                  <a:gd name="connisteX30" fmla="*/ 1889760 w 4550410"/>
                  <a:gd name="connsiteY30" fmla="*/ 603274 h 1700554"/>
                  <a:gd name="connisteX31" fmla="*/ 1955165 w 4550410"/>
                  <a:gd name="connsiteY31" fmla="*/ 567079 h 1700554"/>
                  <a:gd name="connisteX32" fmla="*/ 2020570 w 4550410"/>
                  <a:gd name="connsiteY32" fmla="*/ 494054 h 1700554"/>
                  <a:gd name="connisteX33" fmla="*/ 2056765 w 4550410"/>
                  <a:gd name="connsiteY33" fmla="*/ 428649 h 1700554"/>
                  <a:gd name="connisteX34" fmla="*/ 2122170 w 4550410"/>
                  <a:gd name="connsiteY34" fmla="*/ 385469 h 1700554"/>
                  <a:gd name="connisteX35" fmla="*/ 2187575 w 4550410"/>
                  <a:gd name="connsiteY35" fmla="*/ 363244 h 1700554"/>
                  <a:gd name="connisteX36" fmla="*/ 2252980 w 4550410"/>
                  <a:gd name="connsiteY36" fmla="*/ 334034 h 1700554"/>
                  <a:gd name="connisteX37" fmla="*/ 2318385 w 4550410"/>
                  <a:gd name="connsiteY37" fmla="*/ 312444 h 1700554"/>
                  <a:gd name="connisteX38" fmla="*/ 2383790 w 4550410"/>
                  <a:gd name="connsiteY38" fmla="*/ 268629 h 1700554"/>
                  <a:gd name="connisteX39" fmla="*/ 2449195 w 4550410"/>
                  <a:gd name="connsiteY39" fmla="*/ 217829 h 1700554"/>
                  <a:gd name="connisteX40" fmla="*/ 2507615 w 4550410"/>
                  <a:gd name="connsiteY40" fmla="*/ 152424 h 1700554"/>
                  <a:gd name="connisteX41" fmla="*/ 2529205 w 4550410"/>
                  <a:gd name="connsiteY41" fmla="*/ 80034 h 1700554"/>
                  <a:gd name="connisteX42" fmla="*/ 2573020 w 4550410"/>
                  <a:gd name="connsiteY42" fmla="*/ 14629 h 1700554"/>
                  <a:gd name="connisteX43" fmla="*/ 2638425 w 4550410"/>
                  <a:gd name="connsiteY43" fmla="*/ 24 h 1700554"/>
                  <a:gd name="connisteX44" fmla="*/ 2703830 w 4550410"/>
                  <a:gd name="connsiteY44" fmla="*/ 14629 h 1700554"/>
                  <a:gd name="connisteX45" fmla="*/ 2776855 w 4550410"/>
                  <a:gd name="connsiteY45" fmla="*/ 36219 h 1700554"/>
                  <a:gd name="connisteX46" fmla="*/ 2842260 w 4550410"/>
                  <a:gd name="connsiteY46" fmla="*/ 57809 h 1700554"/>
                  <a:gd name="connisteX47" fmla="*/ 2907665 w 4550410"/>
                  <a:gd name="connsiteY47" fmla="*/ 72414 h 1700554"/>
                  <a:gd name="connisteX48" fmla="*/ 2973070 w 4550410"/>
                  <a:gd name="connsiteY48" fmla="*/ 101624 h 1700554"/>
                  <a:gd name="connisteX49" fmla="*/ 3045460 w 4550410"/>
                  <a:gd name="connsiteY49" fmla="*/ 160044 h 1700554"/>
                  <a:gd name="connisteX50" fmla="*/ 3103880 w 4550410"/>
                  <a:gd name="connsiteY50" fmla="*/ 225449 h 1700554"/>
                  <a:gd name="connisteX51" fmla="*/ 3154680 w 4550410"/>
                  <a:gd name="connsiteY51" fmla="*/ 290854 h 1700554"/>
                  <a:gd name="connisteX52" fmla="*/ 3197860 w 4550410"/>
                  <a:gd name="connsiteY52" fmla="*/ 356259 h 1700554"/>
                  <a:gd name="connisteX53" fmla="*/ 3249295 w 4550410"/>
                  <a:gd name="connsiteY53" fmla="*/ 421664 h 1700554"/>
                  <a:gd name="connisteX54" fmla="*/ 3292475 w 4550410"/>
                  <a:gd name="connsiteY54" fmla="*/ 487069 h 1700554"/>
                  <a:gd name="connisteX55" fmla="*/ 3357880 w 4550410"/>
                  <a:gd name="connsiteY55" fmla="*/ 523264 h 1700554"/>
                  <a:gd name="connisteX56" fmla="*/ 3423285 w 4550410"/>
                  <a:gd name="connsiteY56" fmla="*/ 544854 h 1700554"/>
                  <a:gd name="connisteX57" fmla="*/ 3488690 w 4550410"/>
                  <a:gd name="connsiteY57" fmla="*/ 567079 h 1700554"/>
                  <a:gd name="connisteX58" fmla="*/ 3561715 w 4550410"/>
                  <a:gd name="connsiteY58" fmla="*/ 588669 h 1700554"/>
                  <a:gd name="connisteX59" fmla="*/ 3627120 w 4550410"/>
                  <a:gd name="connsiteY59" fmla="*/ 632484 h 1700554"/>
                  <a:gd name="connisteX60" fmla="*/ 3692525 w 4550410"/>
                  <a:gd name="connsiteY60" fmla="*/ 661694 h 1700554"/>
                  <a:gd name="connisteX61" fmla="*/ 3757930 w 4550410"/>
                  <a:gd name="connsiteY61" fmla="*/ 697889 h 1700554"/>
                  <a:gd name="connisteX62" fmla="*/ 3830320 w 4550410"/>
                  <a:gd name="connsiteY62" fmla="*/ 763294 h 1700554"/>
                  <a:gd name="connisteX63" fmla="*/ 3895725 w 4550410"/>
                  <a:gd name="connsiteY63" fmla="*/ 814094 h 1700554"/>
                  <a:gd name="connisteX64" fmla="*/ 3954145 w 4550410"/>
                  <a:gd name="connsiteY64" fmla="*/ 879499 h 1700554"/>
                  <a:gd name="connisteX65" fmla="*/ 3997960 w 4550410"/>
                  <a:gd name="connsiteY65" fmla="*/ 944904 h 1700554"/>
                  <a:gd name="connisteX66" fmla="*/ 4041140 w 4550410"/>
                  <a:gd name="connsiteY66" fmla="*/ 1010309 h 1700554"/>
                  <a:gd name="connisteX67" fmla="*/ 4091940 w 4550410"/>
                  <a:gd name="connsiteY67" fmla="*/ 1075714 h 1700554"/>
                  <a:gd name="connisteX68" fmla="*/ 4135755 w 4550410"/>
                  <a:gd name="connsiteY68" fmla="*/ 1141119 h 1700554"/>
                  <a:gd name="connisteX69" fmla="*/ 4179570 w 4550410"/>
                  <a:gd name="connsiteY69" fmla="*/ 1206524 h 1700554"/>
                  <a:gd name="connisteX70" fmla="*/ 4222750 w 4550410"/>
                  <a:gd name="connsiteY70" fmla="*/ 1278914 h 1700554"/>
                  <a:gd name="connisteX71" fmla="*/ 4251960 w 4550410"/>
                  <a:gd name="connsiteY71" fmla="*/ 1344954 h 1700554"/>
                  <a:gd name="connisteX72" fmla="*/ 4281170 w 4550410"/>
                  <a:gd name="connsiteY72" fmla="*/ 1417344 h 1700554"/>
                  <a:gd name="connisteX73" fmla="*/ 4331970 w 4550410"/>
                  <a:gd name="connsiteY73" fmla="*/ 1482749 h 1700554"/>
                  <a:gd name="connisteX74" fmla="*/ 4397375 w 4550410"/>
                  <a:gd name="connsiteY74" fmla="*/ 1526564 h 1700554"/>
                  <a:gd name="connisteX75" fmla="*/ 4462780 w 4550410"/>
                  <a:gd name="connsiteY75" fmla="*/ 1562759 h 1700554"/>
                  <a:gd name="connisteX76" fmla="*/ 4513580 w 4550410"/>
                  <a:gd name="connsiteY76" fmla="*/ 1635149 h 1700554"/>
                  <a:gd name="connisteX77" fmla="*/ 4550410 w 4550410"/>
                  <a:gd name="connsiteY77" fmla="*/ 1700554 h 1700554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  <a:cxn ang="0">
                    <a:pos x="connisteX8" y="connsiteY8"/>
                  </a:cxn>
                  <a:cxn ang="0">
                    <a:pos x="connisteX9" y="connsiteY9"/>
                  </a:cxn>
                  <a:cxn ang="0">
                    <a:pos x="connisteX10" y="connsiteY10"/>
                  </a:cxn>
                  <a:cxn ang="0">
                    <a:pos x="connisteX11" y="connsiteY11"/>
                  </a:cxn>
                  <a:cxn ang="0">
                    <a:pos x="connisteX12" y="connsiteY12"/>
                  </a:cxn>
                  <a:cxn ang="0">
                    <a:pos x="connisteX13" y="connsiteY13"/>
                  </a:cxn>
                  <a:cxn ang="0">
                    <a:pos x="connisteX14" y="connsiteY14"/>
                  </a:cxn>
                  <a:cxn ang="0">
                    <a:pos x="connisteX15" y="connsiteY15"/>
                  </a:cxn>
                  <a:cxn ang="0">
                    <a:pos x="connisteX16" y="connsiteY16"/>
                  </a:cxn>
                  <a:cxn ang="0">
                    <a:pos x="connisteX17" y="connsiteY17"/>
                  </a:cxn>
                  <a:cxn ang="0">
                    <a:pos x="connisteX18" y="connsiteY18"/>
                  </a:cxn>
                  <a:cxn ang="0">
                    <a:pos x="connisteX19" y="connsiteY19"/>
                  </a:cxn>
                  <a:cxn ang="0">
                    <a:pos x="connisteX20" y="connsiteY20"/>
                  </a:cxn>
                  <a:cxn ang="0">
                    <a:pos x="connisteX21" y="connsiteY21"/>
                  </a:cxn>
                  <a:cxn ang="0">
                    <a:pos x="connisteX22" y="connsiteY22"/>
                  </a:cxn>
                  <a:cxn ang="0">
                    <a:pos x="connisteX23" y="connsiteY23"/>
                  </a:cxn>
                  <a:cxn ang="0">
                    <a:pos x="connisteX24" y="connsiteY24"/>
                  </a:cxn>
                  <a:cxn ang="0">
                    <a:pos x="connisteX25" y="connsiteY25"/>
                  </a:cxn>
                  <a:cxn ang="0">
                    <a:pos x="connisteX26" y="connsiteY26"/>
                  </a:cxn>
                  <a:cxn ang="0">
                    <a:pos x="connisteX27" y="connsiteY27"/>
                  </a:cxn>
                  <a:cxn ang="0">
                    <a:pos x="connisteX28" y="connsiteY28"/>
                  </a:cxn>
                  <a:cxn ang="0">
                    <a:pos x="connisteX29" y="connsiteY29"/>
                  </a:cxn>
                  <a:cxn ang="0">
                    <a:pos x="connisteX30" y="connsiteY30"/>
                  </a:cxn>
                  <a:cxn ang="0">
                    <a:pos x="connisteX31" y="connsiteY31"/>
                  </a:cxn>
                  <a:cxn ang="0">
                    <a:pos x="connisteX32" y="connsiteY32"/>
                  </a:cxn>
                  <a:cxn ang="0">
                    <a:pos x="connisteX33" y="connsiteY33"/>
                  </a:cxn>
                  <a:cxn ang="0">
                    <a:pos x="connisteX34" y="connsiteY34"/>
                  </a:cxn>
                  <a:cxn ang="0">
                    <a:pos x="connisteX35" y="connsiteY35"/>
                  </a:cxn>
                  <a:cxn ang="0">
                    <a:pos x="connisteX36" y="connsiteY36"/>
                  </a:cxn>
                  <a:cxn ang="0">
                    <a:pos x="connisteX37" y="connsiteY37"/>
                  </a:cxn>
                  <a:cxn ang="0">
                    <a:pos x="connisteX38" y="connsiteY38"/>
                  </a:cxn>
                  <a:cxn ang="0">
                    <a:pos x="connisteX39" y="connsiteY39"/>
                  </a:cxn>
                  <a:cxn ang="0">
                    <a:pos x="connisteX40" y="connsiteY40"/>
                  </a:cxn>
                  <a:cxn ang="0">
                    <a:pos x="connisteX41" y="connsiteY41"/>
                  </a:cxn>
                  <a:cxn ang="0">
                    <a:pos x="connisteX42" y="connsiteY42"/>
                  </a:cxn>
                  <a:cxn ang="0">
                    <a:pos x="connisteX43" y="connsiteY43"/>
                  </a:cxn>
                  <a:cxn ang="0">
                    <a:pos x="connisteX44" y="connsiteY44"/>
                  </a:cxn>
                  <a:cxn ang="0">
                    <a:pos x="connisteX45" y="connsiteY45"/>
                  </a:cxn>
                  <a:cxn ang="0">
                    <a:pos x="connisteX46" y="connsiteY46"/>
                  </a:cxn>
                  <a:cxn ang="0">
                    <a:pos x="connisteX47" y="connsiteY47"/>
                  </a:cxn>
                  <a:cxn ang="0">
                    <a:pos x="connisteX48" y="connsiteY48"/>
                  </a:cxn>
                  <a:cxn ang="0">
                    <a:pos x="connisteX49" y="connsiteY49"/>
                  </a:cxn>
                  <a:cxn ang="0">
                    <a:pos x="connisteX50" y="connsiteY50"/>
                  </a:cxn>
                  <a:cxn ang="0">
                    <a:pos x="connisteX51" y="connsiteY51"/>
                  </a:cxn>
                  <a:cxn ang="0">
                    <a:pos x="connisteX52" y="connsiteY52"/>
                  </a:cxn>
                  <a:cxn ang="0">
                    <a:pos x="connisteX53" y="connsiteY53"/>
                  </a:cxn>
                  <a:cxn ang="0">
                    <a:pos x="connisteX54" y="connsiteY54"/>
                  </a:cxn>
                  <a:cxn ang="0">
                    <a:pos x="connisteX55" y="connsiteY55"/>
                  </a:cxn>
                  <a:cxn ang="0">
                    <a:pos x="connisteX56" y="connsiteY56"/>
                  </a:cxn>
                  <a:cxn ang="0">
                    <a:pos x="connisteX57" y="connsiteY57"/>
                  </a:cxn>
                  <a:cxn ang="0">
                    <a:pos x="connisteX58" y="connsiteY58"/>
                  </a:cxn>
                  <a:cxn ang="0">
                    <a:pos x="connisteX59" y="connsiteY59"/>
                  </a:cxn>
                  <a:cxn ang="0">
                    <a:pos x="connisteX60" y="connsiteY60"/>
                  </a:cxn>
                  <a:cxn ang="0">
                    <a:pos x="connisteX61" y="connsiteY61"/>
                  </a:cxn>
                  <a:cxn ang="0">
                    <a:pos x="connisteX62" y="connsiteY62"/>
                  </a:cxn>
                  <a:cxn ang="0">
                    <a:pos x="connisteX63" y="connsiteY63"/>
                  </a:cxn>
                  <a:cxn ang="0">
                    <a:pos x="connisteX64" y="connsiteY64"/>
                  </a:cxn>
                  <a:cxn ang="0">
                    <a:pos x="connisteX65" y="connsiteY65"/>
                  </a:cxn>
                  <a:cxn ang="0">
                    <a:pos x="connisteX66" y="connsiteY66"/>
                  </a:cxn>
                  <a:cxn ang="0">
                    <a:pos x="connisteX67" y="connsiteY67"/>
                  </a:cxn>
                  <a:cxn ang="0">
                    <a:pos x="connisteX68" y="connsiteY68"/>
                  </a:cxn>
                  <a:cxn ang="0">
                    <a:pos x="connisteX69" y="connsiteY69"/>
                  </a:cxn>
                  <a:cxn ang="0">
                    <a:pos x="connisteX70" y="connsiteY70"/>
                  </a:cxn>
                  <a:cxn ang="0">
                    <a:pos x="connisteX71" y="connsiteY71"/>
                  </a:cxn>
                  <a:cxn ang="0">
                    <a:pos x="connisteX72" y="connsiteY72"/>
                  </a:cxn>
                  <a:cxn ang="0">
                    <a:pos x="connisteX73" y="connsiteY73"/>
                  </a:cxn>
                  <a:cxn ang="0">
                    <a:pos x="connisteX74" y="connsiteY74"/>
                  </a:cxn>
                  <a:cxn ang="0">
                    <a:pos x="connisteX75" y="connsiteY75"/>
                  </a:cxn>
                  <a:cxn ang="0">
                    <a:pos x="connisteX76" y="connsiteY76"/>
                  </a:cxn>
                  <a:cxn ang="0">
                    <a:pos x="connisteX77" y="connsiteY77"/>
                  </a:cxn>
                </a:cxnLst>
                <a:rect l="l" t="t" r="r" b="b"/>
                <a:pathLst>
                  <a:path w="4550410" h="1700554">
                    <a:moveTo>
                      <a:pt x="0" y="1119529"/>
                    </a:moveTo>
                    <a:cubicBezTo>
                      <a:pt x="12065" y="1131594"/>
                      <a:pt x="45085" y="1158899"/>
                      <a:pt x="65405" y="1184934"/>
                    </a:cubicBezTo>
                    <a:cubicBezTo>
                      <a:pt x="85725" y="1210969"/>
                      <a:pt x="84455" y="1224304"/>
                      <a:pt x="101600" y="1250339"/>
                    </a:cubicBezTo>
                    <a:cubicBezTo>
                      <a:pt x="118745" y="1276374"/>
                      <a:pt x="132080" y="1289709"/>
                      <a:pt x="152400" y="1315744"/>
                    </a:cubicBezTo>
                    <a:cubicBezTo>
                      <a:pt x="172720" y="1341779"/>
                      <a:pt x="179705" y="1364004"/>
                      <a:pt x="203200" y="1381149"/>
                    </a:cubicBezTo>
                    <a:cubicBezTo>
                      <a:pt x="226695" y="1398294"/>
                      <a:pt x="242570" y="1393849"/>
                      <a:pt x="268605" y="1402739"/>
                    </a:cubicBezTo>
                    <a:cubicBezTo>
                      <a:pt x="294640" y="1411629"/>
                      <a:pt x="306070" y="1412899"/>
                      <a:pt x="334010" y="1424329"/>
                    </a:cubicBezTo>
                    <a:cubicBezTo>
                      <a:pt x="361950" y="1435759"/>
                      <a:pt x="377825" y="1447824"/>
                      <a:pt x="407035" y="1461159"/>
                    </a:cubicBezTo>
                    <a:cubicBezTo>
                      <a:pt x="436245" y="1474494"/>
                      <a:pt x="452120" y="1478304"/>
                      <a:pt x="479425" y="1489734"/>
                    </a:cubicBezTo>
                    <a:cubicBezTo>
                      <a:pt x="506730" y="1501164"/>
                      <a:pt x="518795" y="1513229"/>
                      <a:pt x="544830" y="1518944"/>
                    </a:cubicBezTo>
                    <a:cubicBezTo>
                      <a:pt x="570865" y="1524659"/>
                      <a:pt x="584200" y="1518944"/>
                      <a:pt x="610235" y="1518944"/>
                    </a:cubicBezTo>
                    <a:cubicBezTo>
                      <a:pt x="636270" y="1518944"/>
                      <a:pt x="649605" y="1527834"/>
                      <a:pt x="675640" y="1518944"/>
                    </a:cubicBezTo>
                    <a:cubicBezTo>
                      <a:pt x="701675" y="1510054"/>
                      <a:pt x="713105" y="1492909"/>
                      <a:pt x="741045" y="1475764"/>
                    </a:cubicBezTo>
                    <a:cubicBezTo>
                      <a:pt x="768985" y="1458619"/>
                      <a:pt x="786130" y="1446554"/>
                      <a:pt x="814070" y="1431949"/>
                    </a:cubicBezTo>
                    <a:cubicBezTo>
                      <a:pt x="842010" y="1417344"/>
                      <a:pt x="853440" y="1421789"/>
                      <a:pt x="879475" y="1402739"/>
                    </a:cubicBezTo>
                    <a:cubicBezTo>
                      <a:pt x="905510" y="1383689"/>
                      <a:pt x="918845" y="1358924"/>
                      <a:pt x="944880" y="1337334"/>
                    </a:cubicBezTo>
                    <a:cubicBezTo>
                      <a:pt x="970915" y="1315744"/>
                      <a:pt x="984250" y="1310664"/>
                      <a:pt x="1010285" y="1293519"/>
                    </a:cubicBezTo>
                    <a:cubicBezTo>
                      <a:pt x="1036320" y="1276374"/>
                      <a:pt x="1049655" y="1264944"/>
                      <a:pt x="1075690" y="1250339"/>
                    </a:cubicBezTo>
                    <a:cubicBezTo>
                      <a:pt x="1101725" y="1235734"/>
                      <a:pt x="1115060" y="1235734"/>
                      <a:pt x="1141095" y="1221129"/>
                    </a:cubicBezTo>
                    <a:cubicBezTo>
                      <a:pt x="1167130" y="1206524"/>
                      <a:pt x="1180465" y="1196364"/>
                      <a:pt x="1206500" y="1177314"/>
                    </a:cubicBezTo>
                    <a:cubicBezTo>
                      <a:pt x="1232535" y="1158264"/>
                      <a:pt x="1245870" y="1141119"/>
                      <a:pt x="1271905" y="1126514"/>
                    </a:cubicBezTo>
                    <a:cubicBezTo>
                      <a:pt x="1297940" y="1111909"/>
                      <a:pt x="1311275" y="1115084"/>
                      <a:pt x="1337310" y="1104924"/>
                    </a:cubicBezTo>
                    <a:cubicBezTo>
                      <a:pt x="1363345" y="1094764"/>
                      <a:pt x="1376680" y="1091589"/>
                      <a:pt x="1402715" y="1075714"/>
                    </a:cubicBezTo>
                    <a:cubicBezTo>
                      <a:pt x="1428750" y="1059839"/>
                      <a:pt x="1442085" y="1048409"/>
                      <a:pt x="1468120" y="1024914"/>
                    </a:cubicBezTo>
                    <a:cubicBezTo>
                      <a:pt x="1494155" y="1001419"/>
                      <a:pt x="1507490" y="984274"/>
                      <a:pt x="1533525" y="959509"/>
                    </a:cubicBezTo>
                    <a:cubicBezTo>
                      <a:pt x="1559560" y="934744"/>
                      <a:pt x="1575435" y="925854"/>
                      <a:pt x="1598930" y="901089"/>
                    </a:cubicBezTo>
                    <a:cubicBezTo>
                      <a:pt x="1622425" y="876324"/>
                      <a:pt x="1629410" y="862989"/>
                      <a:pt x="1649730" y="835684"/>
                    </a:cubicBezTo>
                    <a:cubicBezTo>
                      <a:pt x="1670050" y="808379"/>
                      <a:pt x="1678940" y="792504"/>
                      <a:pt x="1700530" y="763294"/>
                    </a:cubicBezTo>
                    <a:cubicBezTo>
                      <a:pt x="1722120" y="734084"/>
                      <a:pt x="1734185" y="711859"/>
                      <a:pt x="1758950" y="690269"/>
                    </a:cubicBezTo>
                    <a:cubicBezTo>
                      <a:pt x="1783715" y="668679"/>
                      <a:pt x="1798320" y="671219"/>
                      <a:pt x="1824355" y="654074"/>
                    </a:cubicBezTo>
                    <a:cubicBezTo>
                      <a:pt x="1850390" y="636929"/>
                      <a:pt x="1863725" y="620419"/>
                      <a:pt x="1889760" y="603274"/>
                    </a:cubicBezTo>
                    <a:cubicBezTo>
                      <a:pt x="1915795" y="586129"/>
                      <a:pt x="1929130" y="588669"/>
                      <a:pt x="1955165" y="567079"/>
                    </a:cubicBezTo>
                    <a:cubicBezTo>
                      <a:pt x="1981200" y="545489"/>
                      <a:pt x="2000250" y="521994"/>
                      <a:pt x="2020570" y="494054"/>
                    </a:cubicBezTo>
                    <a:cubicBezTo>
                      <a:pt x="2040890" y="466114"/>
                      <a:pt x="2036445" y="450239"/>
                      <a:pt x="2056765" y="428649"/>
                    </a:cubicBezTo>
                    <a:cubicBezTo>
                      <a:pt x="2077085" y="407059"/>
                      <a:pt x="2096135" y="398804"/>
                      <a:pt x="2122170" y="385469"/>
                    </a:cubicBezTo>
                    <a:cubicBezTo>
                      <a:pt x="2148205" y="372134"/>
                      <a:pt x="2161540" y="373404"/>
                      <a:pt x="2187575" y="363244"/>
                    </a:cubicBezTo>
                    <a:cubicBezTo>
                      <a:pt x="2213610" y="353084"/>
                      <a:pt x="2226945" y="344194"/>
                      <a:pt x="2252980" y="334034"/>
                    </a:cubicBezTo>
                    <a:cubicBezTo>
                      <a:pt x="2279015" y="323874"/>
                      <a:pt x="2292350" y="325779"/>
                      <a:pt x="2318385" y="312444"/>
                    </a:cubicBezTo>
                    <a:cubicBezTo>
                      <a:pt x="2344420" y="299109"/>
                      <a:pt x="2357755" y="287679"/>
                      <a:pt x="2383790" y="268629"/>
                    </a:cubicBezTo>
                    <a:cubicBezTo>
                      <a:pt x="2409825" y="249579"/>
                      <a:pt x="2424430" y="241324"/>
                      <a:pt x="2449195" y="217829"/>
                    </a:cubicBezTo>
                    <a:cubicBezTo>
                      <a:pt x="2473960" y="194334"/>
                      <a:pt x="2491740" y="179729"/>
                      <a:pt x="2507615" y="152424"/>
                    </a:cubicBezTo>
                    <a:cubicBezTo>
                      <a:pt x="2523490" y="125119"/>
                      <a:pt x="2515870" y="107339"/>
                      <a:pt x="2529205" y="80034"/>
                    </a:cubicBezTo>
                    <a:cubicBezTo>
                      <a:pt x="2542540" y="52729"/>
                      <a:pt x="2551430" y="30504"/>
                      <a:pt x="2573020" y="14629"/>
                    </a:cubicBezTo>
                    <a:cubicBezTo>
                      <a:pt x="2594610" y="-1246"/>
                      <a:pt x="2612390" y="24"/>
                      <a:pt x="2638425" y="24"/>
                    </a:cubicBezTo>
                    <a:cubicBezTo>
                      <a:pt x="2664460" y="24"/>
                      <a:pt x="2675890" y="7644"/>
                      <a:pt x="2703830" y="14629"/>
                    </a:cubicBezTo>
                    <a:cubicBezTo>
                      <a:pt x="2731770" y="21614"/>
                      <a:pt x="2748915" y="27329"/>
                      <a:pt x="2776855" y="36219"/>
                    </a:cubicBezTo>
                    <a:cubicBezTo>
                      <a:pt x="2804795" y="45109"/>
                      <a:pt x="2816225" y="50824"/>
                      <a:pt x="2842260" y="57809"/>
                    </a:cubicBezTo>
                    <a:cubicBezTo>
                      <a:pt x="2868295" y="64794"/>
                      <a:pt x="2881630" y="63524"/>
                      <a:pt x="2907665" y="72414"/>
                    </a:cubicBezTo>
                    <a:cubicBezTo>
                      <a:pt x="2933700" y="81304"/>
                      <a:pt x="2945765" y="83844"/>
                      <a:pt x="2973070" y="101624"/>
                    </a:cubicBezTo>
                    <a:cubicBezTo>
                      <a:pt x="3000375" y="119404"/>
                      <a:pt x="3019425" y="135279"/>
                      <a:pt x="3045460" y="160044"/>
                    </a:cubicBezTo>
                    <a:cubicBezTo>
                      <a:pt x="3071495" y="184809"/>
                      <a:pt x="3082290" y="199414"/>
                      <a:pt x="3103880" y="225449"/>
                    </a:cubicBezTo>
                    <a:cubicBezTo>
                      <a:pt x="3125470" y="251484"/>
                      <a:pt x="3135630" y="264819"/>
                      <a:pt x="3154680" y="290854"/>
                    </a:cubicBezTo>
                    <a:cubicBezTo>
                      <a:pt x="3173730" y="316889"/>
                      <a:pt x="3178810" y="330224"/>
                      <a:pt x="3197860" y="356259"/>
                    </a:cubicBezTo>
                    <a:cubicBezTo>
                      <a:pt x="3216910" y="382294"/>
                      <a:pt x="3230245" y="395629"/>
                      <a:pt x="3249295" y="421664"/>
                    </a:cubicBezTo>
                    <a:cubicBezTo>
                      <a:pt x="3268345" y="447699"/>
                      <a:pt x="3270885" y="466749"/>
                      <a:pt x="3292475" y="487069"/>
                    </a:cubicBezTo>
                    <a:cubicBezTo>
                      <a:pt x="3314065" y="507389"/>
                      <a:pt x="3331845" y="511834"/>
                      <a:pt x="3357880" y="523264"/>
                    </a:cubicBezTo>
                    <a:cubicBezTo>
                      <a:pt x="3383915" y="534694"/>
                      <a:pt x="3397250" y="535964"/>
                      <a:pt x="3423285" y="544854"/>
                    </a:cubicBezTo>
                    <a:cubicBezTo>
                      <a:pt x="3449320" y="553744"/>
                      <a:pt x="3460750" y="558189"/>
                      <a:pt x="3488690" y="567079"/>
                    </a:cubicBezTo>
                    <a:cubicBezTo>
                      <a:pt x="3516630" y="575969"/>
                      <a:pt x="3533775" y="575334"/>
                      <a:pt x="3561715" y="588669"/>
                    </a:cubicBezTo>
                    <a:cubicBezTo>
                      <a:pt x="3589655" y="602004"/>
                      <a:pt x="3601085" y="617879"/>
                      <a:pt x="3627120" y="632484"/>
                    </a:cubicBezTo>
                    <a:cubicBezTo>
                      <a:pt x="3653155" y="647089"/>
                      <a:pt x="3666490" y="648359"/>
                      <a:pt x="3692525" y="661694"/>
                    </a:cubicBezTo>
                    <a:cubicBezTo>
                      <a:pt x="3718560" y="675029"/>
                      <a:pt x="3730625" y="677569"/>
                      <a:pt x="3757930" y="697889"/>
                    </a:cubicBezTo>
                    <a:cubicBezTo>
                      <a:pt x="3785235" y="718209"/>
                      <a:pt x="3803015" y="739799"/>
                      <a:pt x="3830320" y="763294"/>
                    </a:cubicBezTo>
                    <a:cubicBezTo>
                      <a:pt x="3857625" y="786789"/>
                      <a:pt x="3870960" y="790599"/>
                      <a:pt x="3895725" y="814094"/>
                    </a:cubicBezTo>
                    <a:cubicBezTo>
                      <a:pt x="3920490" y="837589"/>
                      <a:pt x="3933825" y="853464"/>
                      <a:pt x="3954145" y="879499"/>
                    </a:cubicBezTo>
                    <a:cubicBezTo>
                      <a:pt x="3974465" y="905534"/>
                      <a:pt x="3980815" y="918869"/>
                      <a:pt x="3997960" y="944904"/>
                    </a:cubicBezTo>
                    <a:cubicBezTo>
                      <a:pt x="4015105" y="970939"/>
                      <a:pt x="4022090" y="984274"/>
                      <a:pt x="4041140" y="1010309"/>
                    </a:cubicBezTo>
                    <a:cubicBezTo>
                      <a:pt x="4060190" y="1036344"/>
                      <a:pt x="4072890" y="1049679"/>
                      <a:pt x="4091940" y="1075714"/>
                    </a:cubicBezTo>
                    <a:cubicBezTo>
                      <a:pt x="4110990" y="1101749"/>
                      <a:pt x="4117975" y="1115084"/>
                      <a:pt x="4135755" y="1141119"/>
                    </a:cubicBezTo>
                    <a:cubicBezTo>
                      <a:pt x="4153535" y="1167154"/>
                      <a:pt x="4162425" y="1179219"/>
                      <a:pt x="4179570" y="1206524"/>
                    </a:cubicBezTo>
                    <a:cubicBezTo>
                      <a:pt x="4196715" y="1233829"/>
                      <a:pt x="4208145" y="1250974"/>
                      <a:pt x="4222750" y="1278914"/>
                    </a:cubicBezTo>
                    <a:cubicBezTo>
                      <a:pt x="4237355" y="1306854"/>
                      <a:pt x="4240530" y="1317014"/>
                      <a:pt x="4251960" y="1344954"/>
                    </a:cubicBezTo>
                    <a:cubicBezTo>
                      <a:pt x="4263390" y="1372894"/>
                      <a:pt x="4265295" y="1390039"/>
                      <a:pt x="4281170" y="1417344"/>
                    </a:cubicBezTo>
                    <a:cubicBezTo>
                      <a:pt x="4297045" y="1444649"/>
                      <a:pt x="4308475" y="1461159"/>
                      <a:pt x="4331970" y="1482749"/>
                    </a:cubicBezTo>
                    <a:cubicBezTo>
                      <a:pt x="4355465" y="1504339"/>
                      <a:pt x="4371340" y="1510689"/>
                      <a:pt x="4397375" y="1526564"/>
                    </a:cubicBezTo>
                    <a:cubicBezTo>
                      <a:pt x="4423410" y="1542439"/>
                      <a:pt x="4439285" y="1541169"/>
                      <a:pt x="4462780" y="1562759"/>
                    </a:cubicBezTo>
                    <a:cubicBezTo>
                      <a:pt x="4486275" y="1584349"/>
                      <a:pt x="4495800" y="1607844"/>
                      <a:pt x="4513580" y="1635149"/>
                    </a:cubicBezTo>
                    <a:cubicBezTo>
                      <a:pt x="4531360" y="1662454"/>
                      <a:pt x="4544060" y="1689124"/>
                      <a:pt x="4550410" y="1700554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txBody>
              <a:bodyPr wrap="square" anchor="t" anchorCtr="0">
                <a:spAutoFit/>
              </a:bodyPr>
              <a:p>
                <a:pPr>
                  <a:lnSpc>
                    <a:spcPct val="130000"/>
                  </a:lnSpc>
                </a:pPr>
                <a:endPara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endParaRPr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>
                <a:off x="1651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>
                <a:off x="2307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sp>
            <p:nvSpPr>
              <p:cNvPr id="8" name="文本框 7"/>
              <p:cNvSpPr txBox="1"/>
              <p:nvPr/>
            </p:nvSpPr>
            <p:spPr>
              <a:xfrm>
                <a:off x="1413" y="4294"/>
                <a:ext cx="7257" cy="6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00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1" charset="-122"/>
                    <a:cs typeface="Times New Roman" panose="02020603050405020304" pitchFamily="2" charset="0"/>
                  </a:rPr>
                  <a:t>2    4    6    8  10  12  14  16  18   20 22  24</a:t>
                </a:r>
                <a:endPara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cs typeface="Times New Roman" panose="02020603050405020304" pitchFamily="2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197" y="1668"/>
                <a:ext cx="1336" cy="6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000" b="1" i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1" charset="-122"/>
                    <a:cs typeface="Times New Roman" panose="02020603050405020304" pitchFamily="2" charset="0"/>
                  </a:rPr>
                  <a:t>T </a:t>
                </a:r>
                <a:r>
                  <a:rPr lang="en-US" altLang="zh-CN" sz="2000" b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1" charset="-122"/>
                    <a:cs typeface="Times New Roman" panose="02020603050405020304" pitchFamily="2" charset="0"/>
                  </a:rPr>
                  <a:t>/ ℃</a:t>
                </a:r>
                <a:endParaRPr lang="en-US" altLang="zh-CN" sz="2000" b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cs typeface="Times New Roman" panose="02020603050405020304" pitchFamily="2" charset="0"/>
                </a:endParaRPr>
              </a:p>
            </p:txBody>
          </p:sp>
          <p:sp>
            <p:nvSpPr>
              <p:cNvPr id="13" name="文本框 19460"/>
              <p:cNvSpPr txBox="1"/>
              <p:nvPr/>
            </p:nvSpPr>
            <p:spPr>
              <a:xfrm>
                <a:off x="8569" y="4201"/>
                <a:ext cx="1140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800" b="1" i="1" dirty="0">
                    <a:solidFill>
                      <a:srgbClr val="000000"/>
                    </a:solidFill>
                    <a:latin typeface="Times New Roman" panose="02020603050405020304" pitchFamily="2" charset="0"/>
                    <a:ea typeface="黑体" panose="02010609060101010101" pitchFamily="1" charset="-122"/>
                    <a:cs typeface="微软雅黑" panose="020B0503020204020204" pitchFamily="2" charset="-122"/>
                  </a:rPr>
                  <a:t>t</a:t>
                </a:r>
                <a:r>
                  <a:rPr lang="en-US" altLang="zh-CN" sz="2800" b="1" dirty="0">
                    <a:solidFill>
                      <a:srgbClr val="000000"/>
                    </a:solidFill>
                    <a:latin typeface="Times New Roman" panose="02020603050405020304" pitchFamily="2" charset="0"/>
                    <a:ea typeface="黑体" panose="02010609060101010101" pitchFamily="1" charset="-122"/>
                    <a:cs typeface="微软雅黑" panose="020B0503020204020204" pitchFamily="2" charset="-122"/>
                  </a:rPr>
                  <a:t>/h</a:t>
                </a:r>
                <a:endParaRPr lang="en-US" altLang="zh-CN" sz="2800" b="1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1" charset="-122"/>
                  <a:cs typeface="微软雅黑" panose="020B0503020204020204" pitchFamily="2" charset="-122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2872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3437" y="4110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3975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4567" y="4102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5157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5754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6367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7013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7574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8130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H="1" flipV="1">
                <a:off x="1076" y="2068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 flipV="1">
                <a:off x="1052" y="2655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H="1" flipV="1">
                <a:off x="1052" y="3205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H="1" flipV="1">
                <a:off x="1066" y="3743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flipH="1" flipV="1">
                <a:off x="1051" y="4941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H="1" flipV="1">
                <a:off x="1054" y="5518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</p:grp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3"/>
          <p:cNvSpPr txBox="1"/>
          <p:nvPr/>
        </p:nvSpPr>
        <p:spPr>
          <a:xfrm>
            <a:off x="585470" y="1358583"/>
            <a:ext cx="75279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问题：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正方形的面积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S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与边长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的函数表达式为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1" charset="-122"/>
              </a:rPr>
              <a:t>  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      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1" charset="-122"/>
              </a:rPr>
              <a:t>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，其中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的取值范围是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1" charset="-122"/>
              </a:rPr>
              <a:t>    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   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1" charset="-122"/>
              </a:rPr>
              <a:t>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" name="Text Box 61"/>
          <p:cNvSpPr txBox="1"/>
          <p:nvPr/>
        </p:nvSpPr>
        <p:spPr>
          <a:xfrm>
            <a:off x="537845" y="2880678"/>
            <a:ext cx="7405688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我们还可以利用在坐标系中画图的方法来表示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S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的关系.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1" name="Text Box 14"/>
          <p:cNvSpPr txBox="1"/>
          <p:nvPr/>
        </p:nvSpPr>
        <p:spPr>
          <a:xfrm>
            <a:off x="1640840" y="2123758"/>
            <a:ext cx="1222375" cy="52197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rgbClr val="999994"/>
            </a:outerShdw>
          </a:effectLst>
        </p:spPr>
        <p:txBody>
          <a:bodyPr anchor="t" anchorCtr="0">
            <a:spAutoFit/>
          </a:bodyPr>
          <a:p>
            <a:pPr defTabSz="914400">
              <a:spcBef>
                <a:spcPct val="50000"/>
              </a:spcBef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S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2" name="TextBox 63"/>
          <p:cNvSpPr txBox="1"/>
          <p:nvPr/>
        </p:nvSpPr>
        <p:spPr>
          <a:xfrm>
            <a:off x="6464618" y="2133283"/>
            <a:ext cx="874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＞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48355" y="683260"/>
            <a:ext cx="238569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ctr" defTabSz="6096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B050"/>
                </a:solidFill>
                <a:latin typeface="Times New Roman" panose="02020603050405020304" pitchFamily="2" charset="0"/>
                <a:ea typeface="微软雅黑" panose="020B0503020204020204" pitchFamily="2" charset="-122"/>
                <a:sym typeface="宋体" panose="02010600030101010101" pitchFamily="2" charset="-122"/>
              </a:rPr>
              <a:t>函数的图象</a:t>
            </a:r>
            <a:endParaRPr kumimoji="0" lang="zh-CN" altLang="en-US" sz="2800" b="1" i="0" u="none" strike="noStrike" kern="1200" cap="none" spc="0" normalizeH="0" baseline="0" noProof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2" charset="0"/>
              <a:ea typeface="微软雅黑" panose="020B0503020204020204" pitchFamily="2" charset="-122"/>
              <a:cs typeface="+mn-cs"/>
              <a:sym typeface="宋体" panose="02010600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990281" y="661207"/>
            <a:ext cx="2549632" cy="595576"/>
            <a:chOff x="1777185" y="621123"/>
            <a:chExt cx="2549632" cy="595576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1</a:t>
                </a:r>
                <a:endParaRPr lang="en-US" altLang="zh-CN" sz="3200" b="1" u="heavy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>
              <a:off x="2091617" y="1204956"/>
              <a:ext cx="2235200" cy="8255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11" grpId="0" bldLvl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4"/>
          <p:cNvSpPr/>
          <p:nvPr/>
        </p:nvSpPr>
        <p:spPr>
          <a:xfrm>
            <a:off x="584200" y="2018665"/>
            <a:ext cx="492188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(2)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怎样获得组成图形的点？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" name="矩形 11"/>
          <p:cNvSpPr/>
          <p:nvPr/>
        </p:nvSpPr>
        <p:spPr>
          <a:xfrm>
            <a:off x="1146810" y="2470150"/>
            <a:ext cx="28067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先确定点的坐标　　　　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4" name="矩形 2"/>
          <p:cNvSpPr/>
          <p:nvPr/>
        </p:nvSpPr>
        <p:spPr>
          <a:xfrm>
            <a:off x="582930" y="3960813"/>
            <a:ext cx="8205788" cy="951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(4)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自变量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的一个确定的值与它所对应的唯一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的函数值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S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，是否唯一确定了一个点（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S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）呢？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5" name="矩形 5"/>
          <p:cNvSpPr/>
          <p:nvPr/>
        </p:nvSpPr>
        <p:spPr>
          <a:xfrm>
            <a:off x="972185" y="3454718"/>
            <a:ext cx="70675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取一些自变量的值，计算出相应的函数值．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6" name="TextBox 3"/>
          <p:cNvSpPr txBox="1"/>
          <p:nvPr/>
        </p:nvSpPr>
        <p:spPr>
          <a:xfrm>
            <a:off x="584200" y="3050858"/>
            <a:ext cx="68008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2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(3)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怎样确定满足函数关系的点的坐标？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7" name="矩形 30"/>
          <p:cNvSpPr/>
          <p:nvPr/>
        </p:nvSpPr>
        <p:spPr>
          <a:xfrm>
            <a:off x="561975" y="553720"/>
            <a:ext cx="7910513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(1)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在平面直角坐标系中，平面内的点可以用一对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1" charset="-122"/>
              </a:rPr>
              <a:t>       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</a:t>
            </a:r>
            <a:r>
              <a:rPr lang="en-US" altLang="zh-CN" sz="2800" u="sng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 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</a:t>
            </a:r>
            <a:r>
              <a:rPr lang="en-US" altLang="zh-CN" sz="2800" u="sng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 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1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来表示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即坐标平面内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u="sng" dirty="0">
                <a:latin typeface="Times New Roman" panose="02020603050405020304" pitchFamily="2" charset="0"/>
                <a:ea typeface="黑体" panose="02010609060101010101" pitchFamily="1" charset="-122"/>
              </a:rPr>
              <a:t>  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</a:t>
            </a:r>
            <a:r>
              <a:rPr lang="en-US" altLang="zh-CN" sz="2800" u="sng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 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</a:t>
            </a:r>
            <a:r>
              <a:rPr lang="en-US" altLang="zh-CN" sz="2800" u="sng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与有序数对是一一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1" charset="-122"/>
              </a:rPr>
              <a:t>  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</a:t>
            </a:r>
            <a:r>
              <a:rPr lang="en-US" altLang="zh-CN" sz="2800" u="sng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 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</a:t>
            </a:r>
            <a:r>
              <a:rPr lang="en-US" altLang="zh-CN" sz="2800" u="sng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 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1" charset="-122"/>
              </a:rPr>
              <a:t>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的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8" name="Text Box 9"/>
          <p:cNvSpPr txBox="1"/>
          <p:nvPr/>
        </p:nvSpPr>
        <p:spPr>
          <a:xfrm>
            <a:off x="450215" y="1171258"/>
            <a:ext cx="1724025" cy="52197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rgbClr val="999994"/>
            </a:outerShdw>
          </a:effectLst>
        </p:spPr>
        <p:txBody>
          <a:bodyPr wrap="square" anchor="t" anchorCtr="0">
            <a:spAutoFit/>
          </a:bodyPr>
          <a:p>
            <a:pPr defTabSz="914400"/>
            <a:r>
              <a:rPr lang="zh-CN" altLang="en-US" sz="2800" dirty="0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1" charset="-122"/>
              </a:rPr>
              <a:t>有序数对</a:t>
            </a:r>
            <a:endParaRPr lang="zh-CN" altLang="en-US" sz="2800" dirty="0">
              <a:solidFill>
                <a:srgbClr val="FF0000"/>
              </a:solidFill>
              <a:effectLst/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9" name="Text Box 10"/>
          <p:cNvSpPr txBox="1"/>
          <p:nvPr/>
        </p:nvSpPr>
        <p:spPr>
          <a:xfrm>
            <a:off x="5381308" y="1171258"/>
            <a:ext cx="720725" cy="52197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rgbClr val="999994"/>
            </a:outerShdw>
          </a:effectLst>
        </p:spPr>
        <p:txBody>
          <a:bodyPr anchor="t" anchorCtr="0">
            <a:spAutoFit/>
          </a:bodyPr>
          <a:p>
            <a:pPr defTabSz="91440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点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0" name="TextBox 33"/>
          <p:cNvSpPr txBox="1"/>
          <p:nvPr/>
        </p:nvSpPr>
        <p:spPr>
          <a:xfrm>
            <a:off x="1428750" y="1745615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对应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1" name="文本框 6"/>
          <p:cNvSpPr txBox="1"/>
          <p:nvPr/>
        </p:nvSpPr>
        <p:spPr>
          <a:xfrm>
            <a:off x="513715" y="141288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想一想：</a:t>
            </a:r>
            <a:endParaRPr lang="zh-CN" altLang="en-US" sz="2800" dirty="0">
              <a:solidFill>
                <a:srgbClr val="00B050"/>
              </a:solidFill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 bldLvl="0" animBg="1"/>
      <p:bldP spid="9" grpId="0" bldLvl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Picture 29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7675" y="1818640"/>
            <a:ext cx="1700530" cy="329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1"/>
          <p:cNvSpPr txBox="1"/>
          <p:nvPr/>
        </p:nvSpPr>
        <p:spPr>
          <a:xfrm>
            <a:off x="272415" y="77470"/>
            <a:ext cx="20726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填写下表：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4" name="Rectangle 15"/>
          <p:cNvSpPr/>
          <p:nvPr/>
        </p:nvSpPr>
        <p:spPr>
          <a:xfrm>
            <a:off x="1490663" y="1196975"/>
            <a:ext cx="1030287" cy="517525"/>
          </a:xfrm>
          <a:prstGeom prst="rect">
            <a:avLst/>
          </a:prstGeom>
          <a:noFill/>
          <a:ln w="9525">
            <a:noFill/>
          </a:ln>
        </p:spPr>
        <p:txBody>
          <a:bodyPr lIns="68580" tIns="0" rIns="68580" bIns="0" anchor="ctr" anchorCtr="0"/>
          <a:p>
            <a:pPr algn="ctr"/>
            <a:endParaRPr lang="en-US" altLang="x-none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5" name="Rectangle 16"/>
          <p:cNvSpPr/>
          <p:nvPr/>
        </p:nvSpPr>
        <p:spPr>
          <a:xfrm>
            <a:off x="2520950" y="1196975"/>
            <a:ext cx="717550" cy="517525"/>
          </a:xfrm>
          <a:prstGeom prst="rect">
            <a:avLst/>
          </a:prstGeom>
          <a:noFill/>
          <a:ln w="9525">
            <a:noFill/>
          </a:ln>
        </p:spPr>
        <p:txBody>
          <a:bodyPr lIns="68580" tIns="0" rIns="68580" bIns="0" anchor="ctr" anchorCtr="0"/>
          <a:p>
            <a:pPr algn="ctr"/>
            <a:endParaRPr lang="en-US" altLang="x-none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6" name="Rectangle 17"/>
          <p:cNvSpPr/>
          <p:nvPr/>
        </p:nvSpPr>
        <p:spPr>
          <a:xfrm>
            <a:off x="3238500" y="1196975"/>
            <a:ext cx="1031875" cy="517525"/>
          </a:xfrm>
          <a:prstGeom prst="rect">
            <a:avLst/>
          </a:prstGeom>
          <a:noFill/>
          <a:ln w="9525">
            <a:noFill/>
          </a:ln>
        </p:spPr>
        <p:txBody>
          <a:bodyPr lIns="68580" tIns="0" rIns="68580" bIns="0" anchor="ctr" anchorCtr="0"/>
          <a:p>
            <a:pPr algn="ctr"/>
            <a:endParaRPr lang="en-US" altLang="x-none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7" name="Rectangle 18"/>
          <p:cNvSpPr/>
          <p:nvPr/>
        </p:nvSpPr>
        <p:spPr>
          <a:xfrm>
            <a:off x="4270375" y="1196975"/>
            <a:ext cx="957263" cy="517525"/>
          </a:xfrm>
          <a:prstGeom prst="rect">
            <a:avLst/>
          </a:prstGeom>
          <a:noFill/>
          <a:ln w="9525">
            <a:noFill/>
          </a:ln>
        </p:spPr>
        <p:txBody>
          <a:bodyPr lIns="68580" tIns="0" rIns="68580" bIns="0" anchor="ctr" anchorCtr="0"/>
          <a:p>
            <a:pPr algn="ctr"/>
            <a:endParaRPr lang="en-US" altLang="x-none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8" name="Rectangle 19"/>
          <p:cNvSpPr/>
          <p:nvPr/>
        </p:nvSpPr>
        <p:spPr>
          <a:xfrm>
            <a:off x="5227638" y="1196975"/>
            <a:ext cx="1068387" cy="517525"/>
          </a:xfrm>
          <a:prstGeom prst="rect">
            <a:avLst/>
          </a:prstGeom>
          <a:noFill/>
          <a:ln w="9525">
            <a:noFill/>
          </a:ln>
        </p:spPr>
        <p:txBody>
          <a:bodyPr lIns="68580" tIns="0" rIns="68580" bIns="0" anchor="ctr" anchorCtr="0"/>
          <a:p>
            <a:pPr algn="ctr"/>
            <a:endParaRPr lang="en-US" altLang="x-none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9" name="Rectangle 20"/>
          <p:cNvSpPr/>
          <p:nvPr/>
        </p:nvSpPr>
        <p:spPr>
          <a:xfrm>
            <a:off x="6296025" y="1196975"/>
            <a:ext cx="957263" cy="517525"/>
          </a:xfrm>
          <a:prstGeom prst="rect">
            <a:avLst/>
          </a:prstGeom>
          <a:noFill/>
          <a:ln w="9525">
            <a:noFill/>
          </a:ln>
        </p:spPr>
        <p:txBody>
          <a:bodyPr lIns="68580" tIns="0" rIns="68580" bIns="0" anchor="ctr" anchorCtr="0"/>
          <a:p>
            <a:pPr algn="ctr"/>
            <a:endParaRPr lang="en-US" altLang="x-none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0" name="Rectangle 21"/>
          <p:cNvSpPr/>
          <p:nvPr/>
        </p:nvSpPr>
        <p:spPr>
          <a:xfrm>
            <a:off x="7253288" y="1196975"/>
            <a:ext cx="1208087" cy="517525"/>
          </a:xfrm>
          <a:prstGeom prst="rect">
            <a:avLst/>
          </a:prstGeom>
          <a:noFill/>
          <a:ln w="9525">
            <a:noFill/>
          </a:ln>
        </p:spPr>
        <p:txBody>
          <a:bodyPr lIns="68580" tIns="0" rIns="68580" bIns="0" anchor="ctr" anchorCtr="0"/>
          <a:p>
            <a:pPr algn="ctr"/>
            <a:endParaRPr lang="en-US" altLang="x-none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11" name="Group 235"/>
          <p:cNvGrpSpPr/>
          <p:nvPr/>
        </p:nvGrpSpPr>
        <p:grpSpPr>
          <a:xfrm>
            <a:off x="722630" y="656908"/>
            <a:ext cx="7651750" cy="1035050"/>
            <a:chOff x="0" y="0"/>
            <a:chExt cx="4820" cy="652"/>
          </a:xfrm>
          <a:noFill/>
        </p:grpSpPr>
        <p:sp>
          <p:nvSpPr>
            <p:cNvPr id="12" name="Rectangle 6"/>
            <p:cNvSpPr/>
            <p:nvPr/>
          </p:nvSpPr>
          <p:spPr>
            <a:xfrm>
              <a:off x="0" y="0"/>
              <a:ext cx="424" cy="326"/>
            </a:xfrm>
            <a:prstGeom prst="rect">
              <a:avLst/>
            </a:prstGeom>
            <a:grpFill/>
            <a:ln w="9525">
              <a:noFill/>
            </a:ln>
          </p:spPr>
          <p:txBody>
            <a:bodyPr lIns="68580" tIns="0" rIns="68580" bIns="0" anchor="ctr" anchorCtr="0"/>
            <a:p>
              <a:pPr algn="ctr"/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x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13" name="Rectangle 7"/>
            <p:cNvSpPr/>
            <p:nvPr/>
          </p:nvSpPr>
          <p:spPr>
            <a:xfrm>
              <a:off x="424" y="0"/>
              <a:ext cx="649" cy="326"/>
            </a:xfrm>
            <a:prstGeom prst="rect">
              <a:avLst/>
            </a:prstGeom>
            <a:grpFill/>
            <a:ln w="9525">
              <a:noFill/>
            </a:ln>
          </p:spPr>
          <p:txBody>
            <a:bodyPr lIns="68580" tIns="0" rIns="68580" bIns="0" anchor="ctr" anchorCtr="0"/>
            <a:p>
              <a:pPr indent="66675" algn="ctr"/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0.5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14" name="Rectangle 8"/>
            <p:cNvSpPr/>
            <p:nvPr/>
          </p:nvSpPr>
          <p:spPr>
            <a:xfrm>
              <a:off x="1073" y="0"/>
              <a:ext cx="452" cy="326"/>
            </a:xfrm>
            <a:prstGeom prst="rect">
              <a:avLst/>
            </a:prstGeom>
            <a:grpFill/>
            <a:ln w="9525">
              <a:noFill/>
            </a:ln>
          </p:spPr>
          <p:txBody>
            <a:bodyPr lIns="68580" tIns="0" rIns="68580" bIns="0" anchor="ctr" anchorCtr="0"/>
            <a:p>
              <a:pPr indent="66675" algn="ctr"/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1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15" name="Rectangle 9"/>
            <p:cNvSpPr/>
            <p:nvPr/>
          </p:nvSpPr>
          <p:spPr>
            <a:xfrm>
              <a:off x="1525" y="0"/>
              <a:ext cx="650" cy="326"/>
            </a:xfrm>
            <a:prstGeom prst="rect">
              <a:avLst/>
            </a:prstGeom>
            <a:grpFill/>
            <a:ln w="9525">
              <a:noFill/>
            </a:ln>
          </p:spPr>
          <p:txBody>
            <a:bodyPr lIns="68580" tIns="0" rIns="68580" bIns="0" anchor="ctr" anchorCtr="0"/>
            <a:p>
              <a:pPr algn="ctr"/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1.5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16" name="Rectangle 10"/>
            <p:cNvSpPr/>
            <p:nvPr/>
          </p:nvSpPr>
          <p:spPr>
            <a:xfrm>
              <a:off x="2175" y="0"/>
              <a:ext cx="603" cy="326"/>
            </a:xfrm>
            <a:prstGeom prst="rect">
              <a:avLst/>
            </a:prstGeom>
            <a:grpFill/>
            <a:ln w="9525">
              <a:noFill/>
            </a:ln>
          </p:spPr>
          <p:txBody>
            <a:bodyPr lIns="68580" tIns="0" rIns="68580" bIns="0" anchor="ctr" anchorCtr="0"/>
            <a:p>
              <a:pPr indent="66675" algn="ctr"/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2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17" name="Rectangle 11"/>
            <p:cNvSpPr/>
            <p:nvPr/>
          </p:nvSpPr>
          <p:spPr>
            <a:xfrm>
              <a:off x="2778" y="0"/>
              <a:ext cx="673" cy="326"/>
            </a:xfrm>
            <a:prstGeom prst="rect">
              <a:avLst/>
            </a:prstGeom>
            <a:grpFill/>
            <a:ln w="9525">
              <a:noFill/>
            </a:ln>
          </p:spPr>
          <p:txBody>
            <a:bodyPr lIns="68580" tIns="0" rIns="68580" bIns="0" anchor="ctr" anchorCtr="0"/>
            <a:p>
              <a:pPr algn="ctr"/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2.5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18" name="Rectangle 12"/>
            <p:cNvSpPr/>
            <p:nvPr/>
          </p:nvSpPr>
          <p:spPr>
            <a:xfrm>
              <a:off x="3451" y="0"/>
              <a:ext cx="603" cy="326"/>
            </a:xfrm>
            <a:prstGeom prst="rect">
              <a:avLst/>
            </a:prstGeom>
            <a:grpFill/>
            <a:ln w="9525">
              <a:noFill/>
            </a:ln>
          </p:spPr>
          <p:txBody>
            <a:bodyPr lIns="68580" tIns="0" rIns="68580" bIns="0" anchor="ctr" anchorCtr="0"/>
            <a:p>
              <a:pPr indent="66675" algn="ctr"/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3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19" name="Rectangle 13"/>
            <p:cNvSpPr/>
            <p:nvPr/>
          </p:nvSpPr>
          <p:spPr>
            <a:xfrm>
              <a:off x="4054" y="0"/>
              <a:ext cx="761" cy="326"/>
            </a:xfrm>
            <a:prstGeom prst="rect">
              <a:avLst/>
            </a:prstGeom>
            <a:grpFill/>
            <a:ln w="9525">
              <a:noFill/>
            </a:ln>
          </p:spPr>
          <p:txBody>
            <a:bodyPr lIns="68580" tIns="0" rIns="68580" bIns="0" anchor="ctr" anchorCtr="0"/>
            <a:p>
              <a:pPr indent="66675" algn="ctr"/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3.5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20" name="Rectangle 14"/>
            <p:cNvSpPr/>
            <p:nvPr/>
          </p:nvSpPr>
          <p:spPr>
            <a:xfrm>
              <a:off x="0" y="326"/>
              <a:ext cx="424" cy="326"/>
            </a:xfrm>
            <a:prstGeom prst="rect">
              <a:avLst/>
            </a:prstGeom>
            <a:grpFill/>
            <a:ln w="9525">
              <a:noFill/>
            </a:ln>
          </p:spPr>
          <p:txBody>
            <a:bodyPr lIns="68580" tIns="0" rIns="68580" bIns="0" anchor="ctr" anchorCtr="0"/>
            <a:p>
              <a:pPr algn="ctr"/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S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21" name="Line 22"/>
            <p:cNvSpPr/>
            <p:nvPr/>
          </p:nvSpPr>
          <p:spPr>
            <a:xfrm>
              <a:off x="424" y="0"/>
              <a:ext cx="0" cy="652"/>
            </a:xfrm>
            <a:prstGeom prst="line">
              <a:avLst/>
            </a:prstGeom>
            <a:grpFill/>
            <a:ln w="127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2" name="Line 23"/>
            <p:cNvSpPr/>
            <p:nvPr/>
          </p:nvSpPr>
          <p:spPr>
            <a:xfrm>
              <a:off x="1073" y="0"/>
              <a:ext cx="0" cy="652"/>
            </a:xfrm>
            <a:prstGeom prst="line">
              <a:avLst/>
            </a:prstGeom>
            <a:grpFill/>
            <a:ln w="127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3" name="Line 24"/>
            <p:cNvSpPr/>
            <p:nvPr/>
          </p:nvSpPr>
          <p:spPr>
            <a:xfrm>
              <a:off x="1525" y="0"/>
              <a:ext cx="0" cy="652"/>
            </a:xfrm>
            <a:prstGeom prst="line">
              <a:avLst/>
            </a:prstGeom>
            <a:grpFill/>
            <a:ln w="127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4" name="Line 25"/>
            <p:cNvSpPr/>
            <p:nvPr/>
          </p:nvSpPr>
          <p:spPr>
            <a:xfrm>
              <a:off x="2175" y="0"/>
              <a:ext cx="0" cy="652"/>
            </a:xfrm>
            <a:prstGeom prst="line">
              <a:avLst/>
            </a:prstGeom>
            <a:grpFill/>
            <a:ln w="127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5" name="Line 26"/>
            <p:cNvSpPr/>
            <p:nvPr/>
          </p:nvSpPr>
          <p:spPr>
            <a:xfrm>
              <a:off x="2778" y="0"/>
              <a:ext cx="0" cy="652"/>
            </a:xfrm>
            <a:prstGeom prst="line">
              <a:avLst/>
            </a:prstGeom>
            <a:grpFill/>
            <a:ln w="127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6" name="Line 27"/>
            <p:cNvSpPr/>
            <p:nvPr/>
          </p:nvSpPr>
          <p:spPr>
            <a:xfrm>
              <a:off x="3451" y="0"/>
              <a:ext cx="0" cy="652"/>
            </a:xfrm>
            <a:prstGeom prst="line">
              <a:avLst/>
            </a:prstGeom>
            <a:grpFill/>
            <a:ln w="127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7" name="Line 28"/>
            <p:cNvSpPr/>
            <p:nvPr/>
          </p:nvSpPr>
          <p:spPr>
            <a:xfrm>
              <a:off x="4054" y="0"/>
              <a:ext cx="0" cy="652"/>
            </a:xfrm>
            <a:prstGeom prst="line">
              <a:avLst/>
            </a:prstGeom>
            <a:grpFill/>
            <a:ln w="127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8" name="Line 29"/>
            <p:cNvSpPr/>
            <p:nvPr/>
          </p:nvSpPr>
          <p:spPr>
            <a:xfrm>
              <a:off x="0" y="326"/>
              <a:ext cx="4815" cy="0"/>
            </a:xfrm>
            <a:prstGeom prst="line">
              <a:avLst/>
            </a:prstGeom>
            <a:grpFill/>
            <a:ln w="127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9" name="Line 30"/>
            <p:cNvSpPr/>
            <p:nvPr/>
          </p:nvSpPr>
          <p:spPr>
            <a:xfrm>
              <a:off x="5" y="0"/>
              <a:ext cx="0" cy="652"/>
            </a:xfrm>
            <a:prstGeom prst="line">
              <a:avLst/>
            </a:prstGeom>
            <a:grpFill/>
            <a:ln w="2857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0" name="Line 31"/>
            <p:cNvSpPr/>
            <p:nvPr/>
          </p:nvSpPr>
          <p:spPr>
            <a:xfrm>
              <a:off x="4820" y="0"/>
              <a:ext cx="0" cy="652"/>
            </a:xfrm>
            <a:prstGeom prst="line">
              <a:avLst/>
            </a:prstGeom>
            <a:grpFill/>
            <a:ln w="2857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1" name="Line 32"/>
            <p:cNvSpPr/>
            <p:nvPr/>
          </p:nvSpPr>
          <p:spPr>
            <a:xfrm>
              <a:off x="5" y="0"/>
              <a:ext cx="4815" cy="0"/>
            </a:xfrm>
            <a:prstGeom prst="line">
              <a:avLst/>
            </a:prstGeom>
            <a:grpFill/>
            <a:ln w="2857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2" name="Line 33"/>
            <p:cNvSpPr/>
            <p:nvPr/>
          </p:nvSpPr>
          <p:spPr>
            <a:xfrm>
              <a:off x="5" y="652"/>
              <a:ext cx="4815" cy="0"/>
            </a:xfrm>
            <a:prstGeom prst="line">
              <a:avLst/>
            </a:prstGeom>
            <a:grpFill/>
            <a:ln w="2857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33" name="TextBox 5"/>
          <p:cNvSpPr txBox="1"/>
          <p:nvPr/>
        </p:nvSpPr>
        <p:spPr>
          <a:xfrm>
            <a:off x="1562100" y="1174750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0.25 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4" name="TextBox 6"/>
          <p:cNvSpPr txBox="1"/>
          <p:nvPr/>
        </p:nvSpPr>
        <p:spPr>
          <a:xfrm>
            <a:off x="2708275" y="1174750"/>
            <a:ext cx="411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 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5" name="TextBox 7"/>
          <p:cNvSpPr txBox="1"/>
          <p:nvPr/>
        </p:nvSpPr>
        <p:spPr>
          <a:xfrm>
            <a:off x="3282950" y="1174750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2.25 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4595813" y="1174750"/>
            <a:ext cx="4159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4 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7" name="TextBox 9"/>
          <p:cNvSpPr txBox="1"/>
          <p:nvPr/>
        </p:nvSpPr>
        <p:spPr>
          <a:xfrm>
            <a:off x="5327650" y="1174750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6.25 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8" name="TextBox 10"/>
          <p:cNvSpPr txBox="1"/>
          <p:nvPr/>
        </p:nvSpPr>
        <p:spPr>
          <a:xfrm>
            <a:off x="6608763" y="1174750"/>
            <a:ext cx="411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9 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9" name="TextBox 11"/>
          <p:cNvSpPr txBox="1"/>
          <p:nvPr/>
        </p:nvSpPr>
        <p:spPr>
          <a:xfrm>
            <a:off x="7316788" y="1174750"/>
            <a:ext cx="944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12.25 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41" name="Text Box 40"/>
          <p:cNvSpPr txBox="1"/>
          <p:nvPr/>
        </p:nvSpPr>
        <p:spPr>
          <a:xfrm>
            <a:off x="179070" y="1729105"/>
            <a:ext cx="5614670" cy="31921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　　一般地，函数的图象是由平面直角坐标系中一系列的点组成的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图象上每一点的坐标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(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代表了函数的一对对应值，它的横坐标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 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表示自变量的某一个值，纵坐标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 y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表示与该自变量对应的函数值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43" name="对象 42"/>
          <p:cNvGraphicFramePr>
            <a:graphicFrameLocks noChangeAspect="1"/>
          </p:cNvGraphicFramePr>
          <p:nvPr/>
        </p:nvGraphicFramePr>
        <p:xfrm>
          <a:off x="7240270" y="2065973"/>
          <a:ext cx="8064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419100" imgH="203200" progId="Equation.DSMT4">
                  <p:embed/>
                </p:oleObj>
              </mc:Choice>
              <mc:Fallback>
                <p:oleObj name="" r:id="rId2" imgW="419100" imgH="2032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240270" y="2065973"/>
                        <a:ext cx="806450" cy="381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4" name="Group 286"/>
          <p:cNvGrpSpPr/>
          <p:nvPr/>
        </p:nvGrpSpPr>
        <p:grpSpPr>
          <a:xfrm>
            <a:off x="1692910" y="2962910"/>
            <a:ext cx="2797175" cy="1073150"/>
            <a:chOff x="0" y="0"/>
            <a:chExt cx="1762" cy="676"/>
          </a:xfrm>
        </p:grpSpPr>
        <p:sp>
          <p:nvSpPr>
            <p:cNvPr id="45" name="AutoShape 287"/>
            <p:cNvSpPr/>
            <p:nvPr/>
          </p:nvSpPr>
          <p:spPr>
            <a:xfrm>
              <a:off x="0" y="0"/>
              <a:ext cx="1762" cy="676"/>
            </a:xfrm>
            <a:prstGeom prst="cloudCallout">
              <a:avLst>
                <a:gd name="adj1" fmla="val 90236"/>
                <a:gd name="adj2" fmla="val 61713"/>
              </a:avLst>
            </a:prstGeom>
            <a:solidFill>
              <a:srgbClr val="FFFFC8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46" name="Text Box 288"/>
            <p:cNvSpPr txBox="1"/>
            <p:nvPr/>
          </p:nvSpPr>
          <p:spPr>
            <a:xfrm>
              <a:off x="226" y="71"/>
              <a:ext cx="1418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用空心圈表示不在曲线的点 </a:t>
              </a:r>
              <a:endPara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</p:grpSp>
      <p:grpSp>
        <p:nvGrpSpPr>
          <p:cNvPr id="47" name="Group 289"/>
          <p:cNvGrpSpPr/>
          <p:nvPr/>
        </p:nvGrpSpPr>
        <p:grpSpPr>
          <a:xfrm>
            <a:off x="6537643" y="3890645"/>
            <a:ext cx="2479675" cy="1244600"/>
            <a:chOff x="0" y="0"/>
            <a:chExt cx="1562" cy="784"/>
          </a:xfrm>
        </p:grpSpPr>
        <p:sp>
          <p:nvSpPr>
            <p:cNvPr id="48" name="AutoShape 290"/>
            <p:cNvSpPr/>
            <p:nvPr/>
          </p:nvSpPr>
          <p:spPr>
            <a:xfrm>
              <a:off x="0" y="0"/>
              <a:ext cx="1482" cy="784"/>
            </a:xfrm>
            <a:prstGeom prst="cloudCallout">
              <a:avLst>
                <a:gd name="adj1" fmla="val -35560"/>
                <a:gd name="adj2" fmla="val -110560"/>
              </a:avLst>
            </a:prstGeom>
            <a:solidFill>
              <a:srgbClr val="FFFFC8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49" name="Text Box 291"/>
            <p:cNvSpPr txBox="1"/>
            <p:nvPr/>
          </p:nvSpPr>
          <p:spPr>
            <a:xfrm>
              <a:off x="107" y="95"/>
              <a:ext cx="1455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用平滑曲线去连接画出的点 </a:t>
              </a:r>
              <a:endPara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06070" y="774065"/>
            <a:ext cx="8531225" cy="31051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   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一般来说，函数的图象是由平面直角坐标系中一系列的点组成的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   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图象上每一点的坐标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(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x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，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y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)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表示函数的一对对应值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，它的横坐标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x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表示自变量的某一个值纵坐标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y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表示与该自变量对应的函数值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7" name="任意多边形 6"/>
          <p:cNvSpPr/>
          <p:nvPr userDrawn="1"/>
        </p:nvSpPr>
        <p:spPr>
          <a:xfrm>
            <a:off x="5651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知识要点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07670" y="835660"/>
            <a:ext cx="49403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/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画出函数               的图象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2654618" y="648653"/>
          <a:ext cx="1187450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520700" imgH="393700" progId="Equation.DSMT4">
                  <p:embed/>
                </p:oleObj>
              </mc:Choice>
              <mc:Fallback>
                <p:oleObj name="" r:id="rId1" imgW="520700" imgH="3937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54618" y="648653"/>
                        <a:ext cx="1187450" cy="895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78037"/>
          <p:cNvGraphicFramePr/>
          <p:nvPr/>
        </p:nvGraphicFramePr>
        <p:xfrm>
          <a:off x="5131753" y="2059305"/>
          <a:ext cx="2743200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3" imgW="2743200" imgH="1828800" progId="Word.Picture.8">
                  <p:embed/>
                </p:oleObj>
              </mc:Choice>
              <mc:Fallback>
                <p:oleObj name="" r:id="rId3" imgW="2743200" imgH="1828800" progId="Word.Picture.8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31753" y="2059305"/>
                        <a:ext cx="2743200" cy="1828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340995" y="1780540"/>
            <a:ext cx="837819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分析：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要画出一个函数的图象，关键是要画出图象上的一些点，为此</a:t>
            </a:r>
            <a:r>
              <a:rPr lang="en-US" altLang="zh-CN" sz="280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，首先在自变量的取值范围内</a:t>
            </a:r>
            <a:r>
              <a:rPr lang="en-US" altLang="zh-CN" sz="280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，适当取一些自变量的值</a:t>
            </a:r>
            <a:r>
              <a:rPr lang="en-US" altLang="zh-CN" sz="280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，并求出对应的函数值</a:t>
            </a:r>
            <a:r>
              <a:rPr lang="en-US" altLang="zh-CN" sz="280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solidFill>
                <a:srgbClr val="1C55E6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5605" y="3293110"/>
            <a:ext cx="83451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解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取自变量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的一些值，例如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= ···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3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0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1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2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···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，计算出对应的函数值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，列表如下：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4" name="任意多边形 13"/>
          <p:cNvSpPr/>
          <p:nvPr userDrawn="1"/>
        </p:nvSpPr>
        <p:spPr>
          <a:xfrm>
            <a:off x="34353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.xml><?xml version="1.0" encoding="utf-8"?>
<p:tagLst xmlns:p="http://schemas.openxmlformats.org/presentationml/2006/main">
  <p:tag name="KSO_WM_TEMPLATE_CATEGORY" val="custom"/>
  <p:tag name="KSO_WM_TEMPLATE_INDEX" val="20181493"/>
  <p:tag name="KSO_WM_TAG_VERSION" val="1.0"/>
  <p:tag name="KSO_WM_BEAUTIFY_FLAG" val="#wm#"/>
  <p:tag name="KSO_WM_UNIT_TYPE" val="b"/>
  <p:tag name="KSO_WM_UNIT_INDEX" val="1"/>
  <p:tag name="KSO_WM_UNIT_LAYERLEVEL" val="1"/>
  <p:tag name="KSO_WM_UNIT_VALUE" val="156"/>
  <p:tag name="KSO_WM_UNIT_ISCONTENTSTITLE" val="0"/>
  <p:tag name="KSO_WM_UNIT_HIGHLIGHT" val="0"/>
  <p:tag name="KSO_WM_UNIT_COMPATIBLE" val="0"/>
  <p:tag name="KSO_WM_UNIT_PRESET_TEXT_INDEX" val="4"/>
  <p:tag name="KSO_WM_UNIT_PRESET_TEXT_LEN" val="26"/>
  <p:tag name="KSO_WM_UNIT_ID" val="custom20181493_1*b*1"/>
  <p:tag name="KSO_WM_UNIT_ISNUMDGMTITLE" val="0"/>
  <p:tag name="KSO_WM_UNIT_NOCLEAR" val="0"/>
  <p:tag name="KSO_WM_UNIT_DIAGRAM_ISNUMVISUAL" val="0"/>
  <p:tag name="KSO_WM_UNIT_DIAGRAM_ISREFERUNIT" val="0"/>
  <p:tag name="KSO_WM_UNIT_TEXT_FILL_FORE_SCHEMECOLOR_INDEX_BRIGHTNESS" val="0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UNIT_TABLE_BEAUTIFY" val="smartTable{1f0a3251-1d21-4f37-86f1-db91af803d22}"/>
</p:tagLst>
</file>

<file path=ppt/tags/tag2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小标题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885_101*f*1"/>
  <p:tag name="KSO_WM_TEMPLATE_CATEGORY" val="mixed"/>
  <p:tag name="KSO_WM_TEMPLATE_INDEX" val="20201885"/>
  <p:tag name="KSO_WM_UNIT_LAYERLEVEL" val="1"/>
  <p:tag name="KSO_WM_TAG_VERSION" val="1.0"/>
  <p:tag name="KSO_WM_BEAUTIFY_FLAG" val="#wm#"/>
  <p:tag name="KSO_WM_UNIT_TEXTBOXSTYLE_GUID" val="{bc96a45b-8345-438e-9745-22e5ef78d2b1}"/>
  <p:tag name="KSO_WM_UNIT_TEXTBOXSTYLE_TEMPLATEID" val="3133099"/>
  <p:tag name="KSO_WM_UNIT_TEXTBOXSTYLE_TYPE" val="5"/>
</p:tagLst>
</file>

<file path=ppt/tags/tag22.xml><?xml version="1.0" encoding="utf-8"?>
<p:tagLst xmlns:p="http://schemas.openxmlformats.org/presentationml/2006/main">
  <p:tag name="KSO_WM_SPECIAL_SOURCE" val="bdnull"/>
  <p:tag name="resource_record_key" val="{&quot;13&quot;:[4364947,4722044],&quot;19&quot;:[20348563]}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SPECIAL_SOURCE" val="bdnull"/>
</p:tagLst>
</file>

<file path=ppt/tags/tag33.xml><?xml version="1.0" encoding="utf-8"?>
<p:tagLst xmlns:p="http://schemas.openxmlformats.org/presentationml/2006/main">
  <p:tag name="KSO_WM_UNIT_TABLE_BEAUTIFY" val="smartTable{4e98696f-181d-4f14-9883-76dea84923a3}"/>
  <p:tag name="TABLE_ENDDRAG_ORIGIN_RECT" val="304*161"/>
  <p:tag name="TABLE_ENDDRAG_RECT" val="43*166*304*161"/>
</p:tagLst>
</file>

<file path=ppt/tags/tag34.xml><?xml version="1.0" encoding="utf-8"?>
<p:tagLst xmlns:p="http://schemas.openxmlformats.org/presentationml/2006/main">
  <p:tag name="KSO_WM_SPECIAL_SOURCE" val="bdnull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UNIT_TABLE_BEAUTIFY" val="smartTable{a281664f-b54e-4a77-8ed7-87ea3102c1ed}"/>
  <p:tag name="TABLE_ENDDRAG_ORIGIN_RECT" val="454*265"/>
  <p:tag name="TABLE_ENDDRAG_RECT" val="122*120*454*265"/>
</p:tagLst>
</file>

<file path=ppt/tags/tag37.xml><?xml version="1.0" encoding="utf-8"?>
<p:tagLst xmlns:p="http://schemas.openxmlformats.org/presentationml/2006/main">
  <p:tag name="KSO_WM_UNIT_TABLE_BEAUTIFY" val="smartTable{f3042840-4576-47a3-9d88-cce8f4e7d1ea}"/>
</p:tagLst>
</file>

<file path=ppt/tags/tag38.xml><?xml version="1.0" encoding="utf-8"?>
<p:tagLst xmlns:p="http://schemas.openxmlformats.org/presentationml/2006/main">
  <p:tag name="KSO_WM_SPECIAL_SOURCE" val="bdnull"/>
</p:tagLst>
</file>

<file path=ppt/tags/tag39.xml><?xml version="1.0" encoding="utf-8"?>
<p:tagLst xmlns:p="http://schemas.openxmlformats.org/presentationml/2006/main">
  <p:tag name="COMMONDATA" val="eyJoZGlkIjoiMjE3MGZlOWM0YjUxY2M3MWI4YzI3MDMxNTIyMDU2NmQifQ=="/>
  <p:tag name="KSO_WPP_MARK_KEY" val="66234372-b370-416b-b12c-033e40f4c5f0"/>
  <p:tag name="commondata" val="eyJoZGlkIjoiOGI2ZmZhNGJlZjIxNjcyOWUyNzJhY2NmNzYwNzI0YzIifQ=="/>
  <p:tag name="resource_record_key" val="{&quot;13&quot;:[4364947,4722044],&quot;19&quot;:[20348572,20348563]}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4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>
          <a:noFill/>
        </a:ln>
      </a:spPr>
      <a:bodyPr wrap="square" anchor="t" anchorCtr="0">
        <a:spAutoFit/>
      </a:bodyPr>
      <a:lstStyle>
        <a:defPPr>
          <a:lnSpc>
            <a:spcPct val="130000"/>
          </a:lnSpc>
          <a:defRPr lang="en-US" altLang="zh-CN" sz="2800" dirty="0">
            <a:latin typeface="Times New Roman" panose="02020603050405020304" pitchFamily="2" charset="0"/>
            <a:ea typeface="黑体" panose="02010609060101010101" pitchFamily="1" charset="-122"/>
          </a:defRPr>
        </a:defPPr>
      </a:lstStyle>
    </a:spDef>
    <a:txDef>
      <a:spPr>
        <a:noFill/>
      </a:spPr>
      <a:bodyPr wrap="square" rtlCol="0" anchor="t">
        <a:spAutoFit/>
      </a:bodyPr>
      <a:lstStyle>
        <a:defPPr>
          <a:defRPr lang="en-US" altLang="zh-CN" sz="2800">
            <a:latin typeface="Times New Roman" panose="02020603050405020304" pitchFamily="2" charset="0"/>
            <a:ea typeface="黑体" panose="02010609060101010101" pitchFamily="1" charset="-122"/>
            <a:cs typeface="Times New Roman" panose="02020603050405020304" pitchFamily="2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3352</Words>
  <Application>WPS 演示</Application>
  <PresentationFormat>全屏显示(4:3)</PresentationFormat>
  <Paragraphs>419</Paragraphs>
  <Slides>28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28</vt:i4>
      </vt:variant>
    </vt:vector>
  </HeadingPairs>
  <TitlesOfParts>
    <vt:vector size="52" baseType="lpstr">
      <vt:lpstr>Arial</vt:lpstr>
      <vt:lpstr>宋体</vt:lpstr>
      <vt:lpstr>Wingdings</vt:lpstr>
      <vt:lpstr>Times New Roman</vt:lpstr>
      <vt:lpstr>黑体</vt:lpstr>
      <vt:lpstr>Wingdings</vt:lpstr>
      <vt:lpstr>微软雅黑</vt:lpstr>
      <vt:lpstr>楷体</vt:lpstr>
      <vt:lpstr>Calibri</vt:lpstr>
      <vt:lpstr>Calibri</vt:lpstr>
      <vt:lpstr>等线</vt:lpstr>
      <vt:lpstr>有爱魔兽圆体 CN Medium</vt:lpstr>
      <vt:lpstr>思源黑体</vt:lpstr>
      <vt:lpstr>Arial Unicode MS</vt:lpstr>
      <vt:lpstr>Segoe UI</vt:lpstr>
      <vt:lpstr>Arial Black</vt:lpstr>
      <vt:lpstr>4_自定义设计方案</vt:lpstr>
      <vt:lpstr>Equation.DSMT4</vt:lpstr>
      <vt:lpstr>Equation.DSMT4</vt:lpstr>
      <vt:lpstr>Word.Picture.8</vt:lpstr>
      <vt:lpstr>Equation.DSMT4</vt:lpstr>
      <vt:lpstr>Equation.DSMT4</vt:lpstr>
      <vt:lpstr>Equation.DSMT4</vt:lpstr>
      <vt:lpstr>PBrush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唐唐唐小糖1</cp:lastModifiedBy>
  <cp:revision>651</cp:revision>
  <dcterms:created xsi:type="dcterms:W3CDTF">2015-07-09T08:14:00Z</dcterms:created>
  <dcterms:modified xsi:type="dcterms:W3CDTF">2025-12-15T03:38:35Z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B6D38C97ED7149938F302755B9009AF0</vt:lpwstr>
  </property>
</Properties>
</file>