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369" r:id="rId3"/>
    <p:sldId id="541" r:id="rId4"/>
    <p:sldId id="496" r:id="rId5"/>
    <p:sldId id="491" r:id="rId6"/>
    <p:sldId id="492" r:id="rId7"/>
    <p:sldId id="493" r:id="rId8"/>
    <p:sldId id="501" r:id="rId9"/>
    <p:sldId id="503" r:id="rId11"/>
    <p:sldId id="524" r:id="rId12"/>
    <p:sldId id="476" r:id="rId13"/>
    <p:sldId id="498" r:id="rId14"/>
    <p:sldId id="499" r:id="rId15"/>
    <p:sldId id="543" r:id="rId16"/>
    <p:sldId id="516" r:id="rId17"/>
    <p:sldId id="518" r:id="rId18"/>
    <p:sldId id="478" r:id="rId19"/>
    <p:sldId id="538" r:id="rId20"/>
    <p:sldId id="514" r:id="rId21"/>
    <p:sldId id="495" r:id="rId22"/>
    <p:sldId id="506" r:id="rId23"/>
  </p:sldIdLst>
  <p:sldSz cx="9144000" cy="5144135" type="screen16x9"/>
  <p:notesSz cx="6858000" cy="9144000"/>
  <p:custDataLst>
    <p:tags r:id="rId28"/>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64" userDrawn="1">
          <p15:clr>
            <a:srgbClr val="A4A3A4"/>
          </p15:clr>
        </p15:guide>
        <p15:guide id="2" pos="280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 id="14" name="hp" initials="h" lastIdx="0" clrIdx="1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1764"/>
        <p:guide pos="2804"/>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37.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2.wmf"/><Relationship Id="rId7" Type="http://schemas.openxmlformats.org/officeDocument/2006/relationships/image" Target="../media/image21.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6.wmf"/><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wrap="square"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endParaRPr>
          </a:p>
          <a:p>
            <a:pPr algn="ctr"/>
            <a:r>
              <a:rPr lang="en-US" altLang="zh-CN"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rPr>
              <a:t>  </a:t>
            </a:r>
            <a:r>
              <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rPr>
              <a:t>八年级下册数学（华师版）</a:t>
            </a: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endParaRPr>
          </a:p>
          <a:p>
            <a:pPr algn="ct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pitchFamily="2" charset="0"/>
                <a:ea typeface="宋体" panose="02010600030101010101" pitchFamily="2" charset="-122"/>
              </a:rPr>
              <a:t>         </a:t>
            </a:r>
            <a:r>
              <a:rPr lang="zh-CN" altLang="zh-CN" sz="2800" b="1">
                <a:solidFill>
                  <a:schemeClr val="tx1"/>
                </a:solidFill>
                <a:latin typeface="Calibri" panose="020F0502020204030204" pitchFamily="2"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pitchFamily="2"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pitchFamily="2"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pitchFamily="2"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1" charset="-122"/>
                <a:ea typeface="黑体" panose="02010609060101010101" pitchFamily="1" charset="-122"/>
              </a:rPr>
              <a:t>声  明</a:t>
            </a:r>
            <a:endParaRPr lang="zh-CN" altLang="en-US" sz="4000" b="1">
              <a:solidFill>
                <a:schemeClr val="tx1"/>
              </a:solidFill>
              <a:latin typeface="黑体" panose="02010609060101010101" pitchFamily="1" charset="-122"/>
              <a:ea typeface="黑体" panose="02010609060101010101" pitchFamily="1"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1.xml"/><Relationship Id="rId15" Type="http://schemas.openxmlformats.org/officeDocument/2006/relationships/image" Target="../media/image6.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5"/>
          <a:stretch>
            <a:fillRect/>
          </a:stretch>
        </a:blipFill>
        <a:effectLst/>
      </p:bgPr>
    </p:bg>
    <p:spTree>
      <p:nvGrpSpPr>
        <p:cNvPr id="1" name=""/>
        <p:cNvGrpSpPr/>
        <p:nvPr/>
      </p:nvGrpSpPr>
      <p:grpSpPr>
        <a:xfrm>
          <a:off x="0" y="0"/>
          <a:ext cx="0" cy="0"/>
          <a:chOff x="0" y="0"/>
          <a:chExt cx="0" cy="0"/>
        </a:xfrm>
      </p:grpSpPr>
    </p:spTree>
    <p:custDataLst>
      <p:tags r:id="rId1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0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26.wmf"/><Relationship Id="rId7" Type="http://schemas.openxmlformats.org/officeDocument/2006/relationships/oleObject" Target="../embeddings/oleObject17.bin"/><Relationship Id="rId6" Type="http://schemas.openxmlformats.org/officeDocument/2006/relationships/image" Target="../media/image25.wmf"/><Relationship Id="rId5" Type="http://schemas.openxmlformats.org/officeDocument/2006/relationships/oleObject" Target="../embeddings/oleObject16.bin"/><Relationship Id="rId4" Type="http://schemas.openxmlformats.org/officeDocument/2006/relationships/image" Target="../media/image24.wmf"/><Relationship Id="rId3" Type="http://schemas.openxmlformats.org/officeDocument/2006/relationships/oleObject" Target="../embeddings/oleObject15.bin"/><Relationship Id="rId2" Type="http://schemas.openxmlformats.org/officeDocument/2006/relationships/image" Target="../media/image23.wmf"/><Relationship Id="rId12" Type="http://schemas.openxmlformats.org/officeDocument/2006/relationships/vmlDrawing" Target="../drawings/vmlDrawing5.vml"/><Relationship Id="rId11" Type="http://schemas.openxmlformats.org/officeDocument/2006/relationships/slideLayout" Target="../slideLayouts/slideLayout3.xml"/><Relationship Id="rId10" Type="http://schemas.openxmlformats.org/officeDocument/2006/relationships/tags" Target="../tags/tag24.xml"/><Relationship Id="rId1" Type="http://schemas.openxmlformats.org/officeDocument/2006/relationships/oleObject" Target="../embeddings/oleObject14.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3.xml"/><Relationship Id="rId4" Type="http://schemas.openxmlformats.org/officeDocument/2006/relationships/tags" Target="../tags/tag27.xml"/><Relationship Id="rId3" Type="http://schemas.openxmlformats.org/officeDocument/2006/relationships/image" Target="../media/image28.emf"/><Relationship Id="rId2" Type="http://schemas.openxmlformats.org/officeDocument/2006/relationships/image" Target="../media/image27.wmf"/><Relationship Id="rId1" Type="http://schemas.openxmlformats.org/officeDocument/2006/relationships/oleObject" Target="../embeddings/oleObject18.bin"/></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7.xml"/><Relationship Id="rId3" Type="http://schemas.openxmlformats.org/officeDocument/2006/relationships/tags" Target="../tags/tag32.xml"/><Relationship Id="rId2" Type="http://schemas.openxmlformats.org/officeDocument/2006/relationships/image" Target="../media/image29.wmf"/><Relationship Id="rId1" Type="http://schemas.openxmlformats.org/officeDocument/2006/relationships/oleObject" Target="../embeddings/oleObject19.bin"/></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vmlDrawing" Target="../drawings/vmlDrawing8.vml"/><Relationship Id="rId6" Type="http://schemas.openxmlformats.org/officeDocument/2006/relationships/slideLayout" Target="../slideLayouts/slideLayout8.xml"/><Relationship Id="rId5" Type="http://schemas.openxmlformats.org/officeDocument/2006/relationships/tags" Target="../tags/tag35.xml"/><Relationship Id="rId4" Type="http://schemas.openxmlformats.org/officeDocument/2006/relationships/image" Target="../media/image30.wmf"/><Relationship Id="rId3" Type="http://schemas.openxmlformats.org/officeDocument/2006/relationships/oleObject" Target="../embeddings/oleObject20.bin"/><Relationship Id="rId2" Type="http://schemas.openxmlformats.org/officeDocument/2006/relationships/tags" Target="../tags/tag34.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9.wmf"/><Relationship Id="rId3" Type="http://schemas.openxmlformats.org/officeDocument/2006/relationships/oleObject" Target="../embeddings/oleObject2.bin"/><Relationship Id="rId2" Type="http://schemas.openxmlformats.org/officeDocument/2006/relationships/image" Target="../media/image8.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vmlDrawing" Target="../drawings/vmlDrawing2.vml"/><Relationship Id="rId5" Type="http://schemas.openxmlformats.org/officeDocument/2006/relationships/slideLayout" Target="../slideLayouts/slideLayout3.xml"/><Relationship Id="rId4" Type="http://schemas.openxmlformats.org/officeDocument/2006/relationships/tags" Target="../tags/tag20.xml"/><Relationship Id="rId3" Type="http://schemas.openxmlformats.org/officeDocument/2006/relationships/image" Target="../media/image11.emf"/><Relationship Id="rId2" Type="http://schemas.openxmlformats.org/officeDocument/2006/relationships/image" Target="../media/image10.wmf"/><Relationship Id="rId1"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3.xml"/><Relationship Id="rId6" Type="http://schemas.openxmlformats.org/officeDocument/2006/relationships/tags" Target="../tags/tag21.xml"/><Relationship Id="rId5" Type="http://schemas.openxmlformats.org/officeDocument/2006/relationships/image" Target="../media/image14.wmf"/><Relationship Id="rId4" Type="http://schemas.openxmlformats.org/officeDocument/2006/relationships/oleObject" Target="../embeddings/oleObject5.bin"/><Relationship Id="rId3" Type="http://schemas.openxmlformats.org/officeDocument/2006/relationships/image" Target="../media/image13.wmf"/><Relationship Id="rId2" Type="http://schemas.openxmlformats.org/officeDocument/2006/relationships/oleObject" Target="../embeddings/oleObject4.bin"/><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image" Target="../media/image18.wmf"/><Relationship Id="rId8" Type="http://schemas.openxmlformats.org/officeDocument/2006/relationships/oleObject" Target="../embeddings/oleObject9.bin"/><Relationship Id="rId7" Type="http://schemas.openxmlformats.org/officeDocument/2006/relationships/image" Target="../media/image17.wmf"/><Relationship Id="rId6" Type="http://schemas.openxmlformats.org/officeDocument/2006/relationships/oleObject" Target="../embeddings/oleObject8.bin"/><Relationship Id="rId5" Type="http://schemas.openxmlformats.org/officeDocument/2006/relationships/image" Target="../media/image16.wmf"/><Relationship Id="rId4" Type="http://schemas.openxmlformats.org/officeDocument/2006/relationships/oleObject" Target="../embeddings/oleObject7.bin"/><Relationship Id="rId3" Type="http://schemas.openxmlformats.org/officeDocument/2006/relationships/image" Target="../media/image15.wmf"/><Relationship Id="rId20" Type="http://schemas.openxmlformats.org/officeDocument/2006/relationships/vmlDrawing" Target="../drawings/vmlDrawing4.vml"/><Relationship Id="rId2" Type="http://schemas.openxmlformats.org/officeDocument/2006/relationships/oleObject" Target="../embeddings/oleObject6.bin"/><Relationship Id="rId19" Type="http://schemas.openxmlformats.org/officeDocument/2006/relationships/slideLayout" Target="../slideLayouts/slideLayout2.xml"/><Relationship Id="rId18" Type="http://schemas.openxmlformats.org/officeDocument/2006/relationships/tags" Target="../tags/tag22.xml"/><Relationship Id="rId17" Type="http://schemas.openxmlformats.org/officeDocument/2006/relationships/image" Target="../media/image22.wmf"/><Relationship Id="rId16" Type="http://schemas.openxmlformats.org/officeDocument/2006/relationships/oleObject" Target="../embeddings/oleObject13.bin"/><Relationship Id="rId15" Type="http://schemas.openxmlformats.org/officeDocument/2006/relationships/image" Target="../media/image21.wmf"/><Relationship Id="rId14" Type="http://schemas.openxmlformats.org/officeDocument/2006/relationships/oleObject" Target="../embeddings/oleObject12.bin"/><Relationship Id="rId13" Type="http://schemas.openxmlformats.org/officeDocument/2006/relationships/image" Target="../media/image20.wmf"/><Relationship Id="rId12" Type="http://schemas.openxmlformats.org/officeDocument/2006/relationships/oleObject" Target="../embeddings/oleObject11.bin"/><Relationship Id="rId11" Type="http://schemas.openxmlformats.org/officeDocument/2006/relationships/image" Target="../media/image19.wmf"/><Relationship Id="rId10" Type="http://schemas.openxmlformats.org/officeDocument/2006/relationships/oleObject" Target="../embeddings/oleObject10.bin"/><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 name="文本框 5"/>
          <p:cNvSpPr txBox="1"/>
          <p:nvPr/>
        </p:nvSpPr>
        <p:spPr>
          <a:xfrm>
            <a:off x="3885565" y="3220085"/>
            <a:ext cx="5101590" cy="521970"/>
          </a:xfrm>
          <a:prstGeom prst="rect">
            <a:avLst/>
          </a:prstGeom>
          <a:noFill/>
          <a:ln w="9525">
            <a:noFill/>
          </a:ln>
        </p:spPr>
        <p:txBody>
          <a:bodyPr wrap="square" anchor="t" anchorCtr="0">
            <a:spAutoFit/>
          </a:bodyPr>
          <a:p>
            <a:pPr algn="ctr"/>
            <a:r>
              <a:rPr lang="zh-CN" altLang="en-US" sz="2800" b="1" dirty="0">
                <a:latin typeface="Times New Roman" panose="02020603050405020304" pitchFamily="2" charset="0"/>
                <a:ea typeface="黑体" panose="02010609060101010101" pitchFamily="1" charset="-122"/>
                <a:sym typeface="+mn-ea"/>
              </a:rPr>
              <a:t>第</a:t>
            </a:r>
            <a:r>
              <a:rPr lang="en-US" altLang="zh-CN" sz="2800" b="1" dirty="0">
                <a:latin typeface="Times New Roman" panose="02020603050405020304" pitchFamily="2" charset="0"/>
                <a:ea typeface="黑体" panose="02010609060101010101" pitchFamily="1" charset="-122"/>
                <a:sym typeface="+mn-ea"/>
              </a:rPr>
              <a:t> 2 </a:t>
            </a:r>
            <a:r>
              <a:rPr lang="zh-CN" altLang="en-US" sz="2800" b="1" dirty="0">
                <a:latin typeface="Times New Roman" panose="02020603050405020304" pitchFamily="2" charset="0"/>
                <a:ea typeface="黑体" panose="02010609060101010101" pitchFamily="1" charset="-122"/>
                <a:sym typeface="+mn-ea"/>
              </a:rPr>
              <a:t>课时 一次函数图象的应用</a:t>
            </a:r>
            <a:endParaRPr lang="zh-CN" altLang="en-US" sz="2800" b="1" dirty="0">
              <a:latin typeface="Times New Roman" panose="02020603050405020304" pitchFamily="2" charset="0"/>
              <a:ea typeface="黑体" panose="02010609060101010101" pitchFamily="1" charset="-122"/>
              <a:sym typeface="+mn-ea"/>
            </a:endParaRPr>
          </a:p>
        </p:txBody>
      </p:sp>
      <p:sp>
        <p:nvSpPr>
          <p:cNvPr id="2" name="Rectangle 5"/>
          <p:cNvSpPr/>
          <p:nvPr/>
        </p:nvSpPr>
        <p:spPr>
          <a:xfrm>
            <a:off x="4476115" y="2356485"/>
            <a:ext cx="3736340" cy="706755"/>
          </a:xfrm>
          <a:prstGeom prst="rect">
            <a:avLst/>
          </a:prstGeom>
          <a:noFill/>
          <a:ln w="9525">
            <a:noFill/>
          </a:ln>
        </p:spPr>
        <p:txBody>
          <a:bodyPr vert="horz" wrap="square" lIns="91440" tIns="45720" rIns="91440" bIns="45720" rtlCol="0" anchor="ctr" anchorCtr="0">
            <a:noAutofit/>
          </a:bodyPr>
          <a:lstStyle>
            <a:lvl1pPr algn="ctr" defTabSz="685800" rtl="0" eaLnBrk="1" latinLnBrk="0" hangingPunct="1">
              <a:lnSpc>
                <a:spcPct val="90000"/>
              </a:lnSpc>
              <a:spcBef>
                <a:spcPct val="0"/>
              </a:spcBef>
              <a:buNone/>
              <a:defRPr sz="3600" b="1" kern="1200">
                <a:solidFill>
                  <a:schemeClr val="accent1"/>
                </a:solidFill>
                <a:latin typeface="+mj-lt"/>
                <a:ea typeface="+mj-ea"/>
                <a:cs typeface="+mj-cs"/>
              </a:defRPr>
            </a:lvl1pPr>
          </a:lstStyle>
          <a:p>
            <a:pPr lvl="0" algn="ctr" defTabSz="914400">
              <a:lnSpc>
                <a:spcPct val="100000"/>
              </a:lnSpc>
              <a:buClrTx/>
              <a:buSzTx/>
            </a:pPr>
            <a:r>
              <a:rPr lang="en-US" altLang="zh-CN" dirty="0">
                <a:solidFill>
                  <a:srgbClr val="CC0066"/>
                </a:solidFill>
                <a:latin typeface="Times New Roman" panose="02020603050405020304" pitchFamily="2" charset="0"/>
                <a:ea typeface="黑体" panose="02010609060101010101" pitchFamily="1" charset="-122"/>
                <a:cs typeface="+mn-cs"/>
                <a:sym typeface="+mn-ea"/>
              </a:rPr>
              <a:t>1</a:t>
            </a:r>
            <a:r>
              <a:rPr lang="en-US" altLang="zh-CN" dirty="0">
                <a:solidFill>
                  <a:srgbClr val="CC0066"/>
                </a:solidFill>
                <a:latin typeface="Times New Roman" panose="02020603050405020304" pitchFamily="2" charset="0"/>
                <a:ea typeface="黑体" panose="02010609060101010101" pitchFamily="1" charset="-122"/>
                <a:cs typeface="+mn-cs"/>
                <a:sym typeface="+mn-ea"/>
              </a:rPr>
              <a:t>6</a:t>
            </a:r>
            <a:r>
              <a:rPr lang="en-US" altLang="zh-CN" dirty="0">
                <a:solidFill>
                  <a:srgbClr val="CC0066"/>
                </a:solidFill>
                <a:latin typeface="Times New Roman" panose="02020603050405020304" pitchFamily="2" charset="0"/>
                <a:ea typeface="黑体" panose="02010609060101010101" pitchFamily="1" charset="-122"/>
                <a:cs typeface="+mn-cs"/>
                <a:sym typeface="+mn-ea"/>
              </a:rPr>
              <a:t>.3.2</a:t>
            </a:r>
            <a:r>
              <a:rPr lang="en-US" altLang="zh-CN" dirty="0">
                <a:solidFill>
                  <a:srgbClr val="CC0066"/>
                </a:solidFill>
                <a:latin typeface="Times New Roman" panose="02020603050405020304" pitchFamily="2" charset="0"/>
                <a:ea typeface="黑体" panose="02010609060101010101" pitchFamily="1" charset="-122"/>
                <a:cs typeface="+mn-cs"/>
                <a:sym typeface="+mn-ea"/>
              </a:rPr>
              <a:t>    一次函数</a:t>
            </a:r>
            <a:endParaRPr lang="en-US" altLang="zh-CN" dirty="0">
              <a:solidFill>
                <a:srgbClr val="CC0066"/>
              </a:solidFill>
              <a:latin typeface="Times New Roman" panose="02020603050405020304" pitchFamily="2" charset="0"/>
              <a:ea typeface="黑体" panose="02010609060101010101" pitchFamily="1" charset="-122"/>
              <a:cs typeface="+mn-cs"/>
              <a:sym typeface="+mn-ea"/>
            </a:endParaRPr>
          </a:p>
        </p:txBody>
      </p:sp>
      <p:sp>
        <p:nvSpPr>
          <p:cNvPr id="14" name="副标题 13"/>
          <p:cNvSpPr txBox="1">
            <a:spLocks noGrp="1"/>
          </p:cNvSpPr>
          <p:nvPr>
            <p:custDataLst>
              <p:tags r:id="rId1"/>
            </p:custDataLst>
          </p:nvPr>
        </p:nvSpPr>
        <p:spPr>
          <a:xfrm>
            <a:off x="3706495" y="1563370"/>
            <a:ext cx="5341620" cy="871855"/>
          </a:xfrm>
          <a:prstGeom prst="rect">
            <a:avLst/>
          </a:prstGeom>
          <a:noFill/>
          <a:ln w="9525">
            <a:noFill/>
          </a:ln>
        </p:spPr>
        <p:txBody>
          <a:bodyPr vert="horz" wrap="square" lIns="91440" tIns="45720" rIns="91440" bIns="45720"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lgn="l" defTabSz="914400">
              <a:lnSpc>
                <a:spcPct val="100000"/>
              </a:lnSpc>
              <a:buClrTx/>
              <a:buSzTx/>
            </a:pP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第</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1</a:t>
            </a:r>
            <a:r>
              <a:rPr lang="en-US" altLang="zh-CN"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6</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章  函数及其图象</a:t>
            </a:r>
            <a:endPar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9"/>
          <p:cNvSpPr txBox="1"/>
          <p:nvPr/>
        </p:nvSpPr>
        <p:spPr>
          <a:xfrm>
            <a:off x="192405" y="695325"/>
            <a:ext cx="8693150" cy="3969385"/>
          </a:xfrm>
          <a:prstGeom prst="rect">
            <a:avLst/>
          </a:prstGeom>
          <a:noFill/>
          <a:ln w="9525">
            <a:noFill/>
          </a:ln>
        </p:spPr>
        <p:txBody>
          <a:bodyPr wrap="square" anchor="t" anchorCtr="0">
            <a:spAutoFit/>
          </a:bodyPr>
          <a:p>
            <a:pPr indent="609600">
              <a:lnSpc>
                <a:spcPct val="150000"/>
              </a:lnSpc>
            </a:pPr>
            <a:endParaRPr lang="en-US" altLang="zh-CN" sz="2800" dirty="0">
              <a:latin typeface="Times New Roman" panose="02020603050405020304" pitchFamily="2" charset="0"/>
              <a:ea typeface="黑体" panose="02010609060101010101" pitchFamily="1" charset="-122"/>
            </a:endParaRPr>
          </a:p>
          <a:p>
            <a:pPr indent="609600"/>
            <a:r>
              <a:rPr lang="zh-CN" altLang="en-US" sz="2800" dirty="0">
                <a:latin typeface="Times New Roman" panose="02020603050405020304" pitchFamily="2" charset="0"/>
                <a:ea typeface="黑体" panose="02010609060101010101" pitchFamily="1" charset="-122"/>
              </a:rPr>
              <a:t>直线</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kx</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b</a:t>
            </a:r>
            <a:endParaRPr lang="en-US" altLang="zh-CN" sz="2800" i="1" dirty="0">
              <a:latin typeface="Times New Roman" panose="02020603050405020304" pitchFamily="2" charset="0"/>
              <a:ea typeface="黑体" panose="02010609060101010101" pitchFamily="1" charset="-122"/>
            </a:endParaRPr>
          </a:p>
          <a:p>
            <a:pPr indent="609600"/>
            <a:r>
              <a:rPr lang="zh-CN" altLang="en-US" sz="2800"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k </a:t>
            </a:r>
            <a:r>
              <a:rPr lang="en-US" altLang="zh-CN" sz="2800" b="1" dirty="0">
                <a:latin typeface="Times New Roman" panose="02020603050405020304" pitchFamily="2" charset="0"/>
                <a:ea typeface="黑体" panose="02010609060101010101" pitchFamily="1" charset="-122"/>
              </a:rPr>
              <a:t>≠ 0</a:t>
            </a:r>
            <a:r>
              <a:rPr lang="zh-CN" altLang="en-US" sz="2800" dirty="0">
                <a:latin typeface="Times New Roman" panose="02020603050405020304" pitchFamily="2" charset="0"/>
                <a:ea typeface="黑体" panose="02010609060101010101" pitchFamily="1" charset="-122"/>
              </a:rPr>
              <a:t>）与</a:t>
            </a:r>
            <a:endParaRPr lang="zh-CN" altLang="en-US" sz="2800" dirty="0">
              <a:latin typeface="Times New Roman" panose="02020603050405020304" pitchFamily="2" charset="0"/>
              <a:ea typeface="黑体" panose="02010609060101010101" pitchFamily="1" charset="-122"/>
            </a:endParaRPr>
          </a:p>
          <a:p>
            <a:pPr indent="609600"/>
            <a:r>
              <a:rPr lang="zh-CN" altLang="en-US" sz="2800" dirty="0">
                <a:latin typeface="Times New Roman" panose="02020603050405020304" pitchFamily="2" charset="0"/>
                <a:ea typeface="黑体" panose="02010609060101010101" pitchFamily="1" charset="-122"/>
              </a:rPr>
              <a:t>坐标轴的交点</a:t>
            </a:r>
            <a:endParaRPr lang="zh-CN" altLang="en-US" sz="2800" dirty="0">
              <a:latin typeface="Times New Roman" panose="02020603050405020304" pitchFamily="2" charset="0"/>
              <a:ea typeface="黑体" panose="02010609060101010101" pitchFamily="1" charset="-122"/>
            </a:endParaRPr>
          </a:p>
          <a:p>
            <a:pPr indent="609600">
              <a:lnSpc>
                <a:spcPct val="150000"/>
              </a:lnSpc>
            </a:pPr>
            <a:endParaRPr lang="zh-CN" altLang="en-US" sz="2800" dirty="0">
              <a:latin typeface="Times New Roman" panose="02020603050405020304" pitchFamily="2" charset="0"/>
              <a:ea typeface="黑体" panose="02010609060101010101" pitchFamily="1" charset="-122"/>
            </a:endParaRPr>
          </a:p>
          <a:p>
            <a:pPr indent="609600">
              <a:lnSpc>
                <a:spcPct val="150000"/>
              </a:lnSpc>
            </a:pPr>
            <a:r>
              <a:rPr lang="zh-CN" altLang="en-US" sz="2800" dirty="0">
                <a:latin typeface="Times New Roman" panose="02020603050405020304" pitchFamily="2" charset="0"/>
                <a:ea typeface="黑体" panose="02010609060101010101" pitchFamily="1" charset="-122"/>
              </a:rPr>
              <a:t>注意：</a:t>
            </a: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b</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 </a:t>
            </a:r>
            <a:r>
              <a:rPr lang="zh-CN" altLang="en-US" sz="2800" dirty="0">
                <a:latin typeface="Times New Roman" panose="02020603050405020304" pitchFamily="2" charset="0"/>
                <a:ea typeface="黑体" panose="02010609060101010101" pitchFamily="1" charset="-122"/>
              </a:rPr>
              <a:t>是直线</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kx</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0) </a:t>
            </a:r>
            <a:r>
              <a:rPr lang="zh-CN" altLang="en-US" sz="2800" dirty="0">
                <a:latin typeface="Times New Roman" panose="02020603050405020304" pitchFamily="2" charset="0"/>
                <a:ea typeface="黑体" panose="02010609060101010101" pitchFamily="1" charset="-122"/>
              </a:rPr>
              <a:t>与坐标轴的两交点和原点构成的直角三角形的两直角边的长．</a:t>
            </a:r>
            <a:endParaRPr lang="zh-CN" altLang="en-US" sz="2800" dirty="0">
              <a:latin typeface="Times New Roman" panose="02020603050405020304" pitchFamily="2" charset="0"/>
              <a:ea typeface="黑体" panose="02010609060101010101" pitchFamily="1" charset="-122"/>
            </a:endParaRPr>
          </a:p>
        </p:txBody>
      </p:sp>
      <p:graphicFrame>
        <p:nvGraphicFramePr>
          <p:cNvPr id="3" name="对象 2">
            <a:hlinkClick r:id="" action="ppaction://ole?verb="/>
          </p:cNvPr>
          <p:cNvGraphicFramePr>
            <a:graphicFrameLocks noChangeAspect="1"/>
          </p:cNvGraphicFramePr>
          <p:nvPr/>
        </p:nvGraphicFramePr>
        <p:xfrm>
          <a:off x="2970530" y="991870"/>
          <a:ext cx="660400" cy="1964055"/>
        </p:xfrm>
        <a:graphic>
          <a:graphicData uri="http://schemas.openxmlformats.org/presentationml/2006/ole">
            <mc:AlternateContent xmlns:mc="http://schemas.openxmlformats.org/markup-compatibility/2006">
              <mc:Choice xmlns:v="urn:schemas-microsoft-com:vml" Requires="v">
                <p:oleObj spid="_x0000_s3082" name="" r:id="rId1" imgW="177800" imgH="254000" progId="Equation.DSMT4">
                  <p:embed/>
                </p:oleObj>
              </mc:Choice>
              <mc:Fallback>
                <p:oleObj name="" r:id="rId1" imgW="177800" imgH="254000" progId="Equation.DSMT4">
                  <p:embed/>
                  <p:pic>
                    <p:nvPicPr>
                      <p:cNvPr id="0" name="图片 3081"/>
                      <p:cNvPicPr/>
                      <p:nvPr/>
                    </p:nvPicPr>
                    <p:blipFill>
                      <a:blip r:embed="rId2"/>
                      <a:stretch>
                        <a:fillRect/>
                      </a:stretch>
                    </p:blipFill>
                    <p:spPr>
                      <a:xfrm>
                        <a:off x="2970530" y="991870"/>
                        <a:ext cx="660400" cy="1964055"/>
                      </a:xfrm>
                      <a:prstGeom prst="rect">
                        <a:avLst/>
                      </a:prstGeom>
                      <a:noFill/>
                      <a:ln w="38100">
                        <a:noFill/>
                        <a:miter/>
                      </a:ln>
                    </p:spPr>
                  </p:pic>
                </p:oleObj>
              </mc:Fallback>
            </mc:AlternateContent>
          </a:graphicData>
        </a:graphic>
      </p:graphicFrame>
      <p:sp>
        <p:nvSpPr>
          <p:cNvPr id="4" name="文本框 3"/>
          <p:cNvSpPr txBox="1"/>
          <p:nvPr/>
        </p:nvSpPr>
        <p:spPr>
          <a:xfrm>
            <a:off x="3274695" y="868045"/>
            <a:ext cx="4992688" cy="203009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1" charset="-122"/>
              </a:rPr>
              <a:t>与</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轴的交点坐标为</a:t>
            </a:r>
            <a:r>
              <a:rPr lang="en-US" altLang="zh-CN" sz="2800" dirty="0">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sym typeface="+mn-ea"/>
              </a:rPr>
              <a:t>      ，</a:t>
            </a:r>
            <a:r>
              <a:rPr lang="en-US" altLang="zh-CN" sz="2800" dirty="0">
                <a:solidFill>
                  <a:srgbClr val="FF0000"/>
                </a:solidFill>
                <a:latin typeface="Times New Roman" panose="02020603050405020304" pitchFamily="2" charset="0"/>
                <a:ea typeface="黑体" panose="02010609060101010101" pitchFamily="1" charset="-122"/>
                <a:sym typeface="+mn-ea"/>
              </a:rPr>
              <a:t>0</a:t>
            </a:r>
            <a:r>
              <a:rPr lang="en-US" altLang="zh-CN" sz="2800" dirty="0">
                <a:latin typeface="Times New Roman" panose="02020603050405020304" pitchFamily="2" charset="0"/>
                <a:ea typeface="黑体" panose="02010609060101010101" pitchFamily="1" charset="-122"/>
              </a:rPr>
              <a:t>)</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50000"/>
              </a:lnSpc>
            </a:pPr>
            <a:r>
              <a:rPr lang="zh-CN" altLang="en-US" sz="2800" dirty="0">
                <a:latin typeface="Times New Roman" panose="02020603050405020304" pitchFamily="2" charset="0"/>
                <a:ea typeface="黑体" panose="02010609060101010101" pitchFamily="1" charset="-122"/>
              </a:rPr>
              <a:t>与</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a:t>
            </a:r>
            <a:r>
              <a:rPr lang="en-US" altLang="zh-CN" sz="2800" b="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轴的交点坐标为</a:t>
            </a:r>
            <a:r>
              <a:rPr lang="en-US" altLang="zh-CN" sz="2800" dirty="0">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sym typeface="+mn-ea"/>
              </a:rPr>
              <a:t>0 </a:t>
            </a:r>
            <a:r>
              <a:rPr lang="zh-CN" altLang="en-US" sz="2800" dirty="0">
                <a:solidFill>
                  <a:srgbClr val="FF0000"/>
                </a:solidFill>
                <a:latin typeface="Times New Roman" panose="02020603050405020304" pitchFamily="2" charset="0"/>
                <a:ea typeface="黑体" panose="02010609060101010101" pitchFamily="1" charset="-122"/>
                <a:sym typeface="+mn-ea"/>
              </a:rPr>
              <a:t>，</a:t>
            </a:r>
            <a:r>
              <a:rPr lang="en-US" altLang="zh-CN" sz="2800" i="1" dirty="0">
                <a:solidFill>
                  <a:srgbClr val="FF0000"/>
                </a:solidFill>
                <a:latin typeface="Times New Roman" panose="02020603050405020304" pitchFamily="2" charset="0"/>
                <a:ea typeface="黑体" panose="02010609060101010101" pitchFamily="1" charset="-122"/>
                <a:sym typeface="+mn-ea"/>
              </a:rPr>
              <a:t>b</a:t>
            </a:r>
            <a:r>
              <a:rPr lang="en-US" altLang="zh-CN" sz="2800" dirty="0">
                <a:latin typeface="Times New Roman" panose="02020603050405020304" pitchFamily="2" charset="0"/>
                <a:ea typeface="黑体" panose="02010609060101010101" pitchFamily="1" charset="-122"/>
              </a:rPr>
              <a:t>)</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50000"/>
              </a:lnSpc>
            </a:pPr>
            <a:r>
              <a:rPr lang="zh-CN" altLang="en-US" sz="2800" dirty="0">
                <a:latin typeface="Times New Roman" panose="02020603050405020304" pitchFamily="2" charset="0"/>
                <a:ea typeface="黑体" panose="02010609060101010101" pitchFamily="1" charset="-122"/>
              </a:rPr>
              <a:t>方程</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kx </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b </a:t>
            </a:r>
            <a:r>
              <a:rPr lang="en-US" altLang="zh-CN" sz="2800" b="1" dirty="0">
                <a:latin typeface="Times New Roman" panose="02020603050405020304" pitchFamily="2" charset="0"/>
                <a:ea typeface="黑体" panose="02010609060101010101" pitchFamily="1" charset="-122"/>
              </a:rPr>
              <a:t>= 0 </a:t>
            </a:r>
            <a:r>
              <a:rPr lang="zh-CN" altLang="en-US" sz="2800" dirty="0">
                <a:latin typeface="Times New Roman" panose="02020603050405020304" pitchFamily="2" charset="0"/>
                <a:ea typeface="黑体" panose="02010609060101010101" pitchFamily="1" charset="-122"/>
              </a:rPr>
              <a:t>的解是</a:t>
            </a:r>
            <a:r>
              <a:rPr lang="en-US" altLang="zh-CN" sz="2800" dirty="0">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x </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graphicFrame>
        <p:nvGraphicFramePr>
          <p:cNvPr id="5" name="对象 4">
            <a:hlinkClick r:id="" action="ppaction://ole?verb="/>
          </p:cNvPr>
          <p:cNvGraphicFramePr>
            <a:graphicFrameLocks noChangeAspect="1"/>
          </p:cNvGraphicFramePr>
          <p:nvPr/>
        </p:nvGraphicFramePr>
        <p:xfrm>
          <a:off x="7448868" y="2176145"/>
          <a:ext cx="501650" cy="779463"/>
        </p:xfrm>
        <a:graphic>
          <a:graphicData uri="http://schemas.openxmlformats.org/presentationml/2006/ole">
            <mc:AlternateContent xmlns:mc="http://schemas.openxmlformats.org/markup-compatibility/2006">
              <mc:Choice xmlns:v="urn:schemas-microsoft-com:vml" Requires="v">
                <p:oleObj spid="_x0000_s6" name="" r:id="rId3" imgW="254000" imgH="393700" progId="Equation.DSMT4">
                  <p:embed/>
                </p:oleObj>
              </mc:Choice>
              <mc:Fallback>
                <p:oleObj name="" r:id="rId3" imgW="254000" imgH="393700" progId="Equation.DSMT4">
                  <p:embed/>
                  <p:pic>
                    <p:nvPicPr>
                      <p:cNvPr id="0" name="图片 3082"/>
                      <p:cNvPicPr/>
                      <p:nvPr/>
                    </p:nvPicPr>
                    <p:blipFill>
                      <a:blip r:embed="rId4"/>
                      <a:stretch>
                        <a:fillRect/>
                      </a:stretch>
                    </p:blipFill>
                    <p:spPr>
                      <a:xfrm>
                        <a:off x="7448868" y="2176145"/>
                        <a:ext cx="501650" cy="779463"/>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804025" y="988060"/>
          <a:ext cx="482600" cy="748030"/>
        </p:xfrm>
        <a:graphic>
          <a:graphicData uri="http://schemas.openxmlformats.org/presentationml/2006/ole">
            <mc:AlternateContent xmlns:mc="http://schemas.openxmlformats.org/markup-compatibility/2006">
              <mc:Choice xmlns:v="urn:schemas-microsoft-com:vml" Requires="v">
                <p:oleObj spid="_x0000_s3084" name="" r:id="rId5" imgW="254000" imgH="393700" progId="Equation.DSMT4">
                  <p:embed/>
                </p:oleObj>
              </mc:Choice>
              <mc:Fallback>
                <p:oleObj name="" r:id="rId5" imgW="254000" imgH="393700" progId="Equation.DSMT4">
                  <p:embed/>
                  <p:pic>
                    <p:nvPicPr>
                      <p:cNvPr id="0" name="图片 3083"/>
                      <p:cNvPicPr/>
                      <p:nvPr/>
                    </p:nvPicPr>
                    <p:blipFill>
                      <a:blip r:embed="rId6"/>
                      <a:stretch>
                        <a:fillRect/>
                      </a:stretch>
                    </p:blipFill>
                    <p:spPr>
                      <a:xfrm>
                        <a:off x="6804025" y="988060"/>
                        <a:ext cx="482600" cy="748030"/>
                      </a:xfrm>
                      <a:prstGeom prst="rect">
                        <a:avLst/>
                      </a:prstGeom>
                      <a:noFill/>
                      <a:ln w="38100">
                        <a:noFill/>
                        <a:miter/>
                      </a:ln>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824163" y="3323908"/>
          <a:ext cx="428625" cy="665162"/>
        </p:xfrm>
        <a:graphic>
          <a:graphicData uri="http://schemas.openxmlformats.org/presentationml/2006/ole">
            <mc:AlternateContent xmlns:mc="http://schemas.openxmlformats.org/markup-compatibility/2006">
              <mc:Choice xmlns:v="urn:schemas-microsoft-com:vml" Requires="v">
                <p:oleObj spid="_x0000_s9" name="" r:id="rId7" imgW="254000" imgH="393700" progId="Equation.DSMT4">
                  <p:embed/>
                </p:oleObj>
              </mc:Choice>
              <mc:Fallback>
                <p:oleObj name="" r:id="rId7" imgW="254000" imgH="393700" progId="Equation.DSMT4">
                  <p:embed/>
                  <p:pic>
                    <p:nvPicPr>
                      <p:cNvPr id="0" name="图片 3092"/>
                      <p:cNvPicPr/>
                      <p:nvPr/>
                    </p:nvPicPr>
                    <p:blipFill>
                      <a:blip r:embed="rId8"/>
                      <a:stretch>
                        <a:fillRect/>
                      </a:stretch>
                    </p:blipFill>
                    <p:spPr>
                      <a:xfrm>
                        <a:off x="2824163" y="3323908"/>
                        <a:ext cx="428625" cy="665162"/>
                      </a:xfrm>
                      <a:prstGeom prst="rect">
                        <a:avLst/>
                      </a:prstGeom>
                      <a:noFill/>
                      <a:ln w="38100">
                        <a:noFill/>
                        <a:miter/>
                      </a:ln>
                    </p:spPr>
                  </p:pic>
                </p:oleObj>
              </mc:Fallback>
            </mc:AlternateContent>
          </a:graphicData>
        </a:graphic>
      </p:graphicFrame>
      <p:sp>
        <p:nvSpPr>
          <p:cNvPr id="32" name="Title 6"/>
          <p:cNvSpPr txBox="1"/>
          <p:nvPr>
            <p:custDataLst>
              <p:tags r:id="rId9"/>
            </p:custDataLst>
          </p:nvPr>
        </p:nvSpPr>
        <p:spPr>
          <a:xfrm>
            <a:off x="35560" y="1270"/>
            <a:ext cx="15430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方法总结</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ustDataLst>
      <p:tags r:id="rId1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par>
                                <p:cTn id="14" presetID="5"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heckerboard(across)">
                                      <p:cBhvr>
                                        <p:cTn id="16" dur="500"/>
                                        <p:tgtEl>
                                          <p:spTgt spid="3"/>
                                        </p:tgtEl>
                                      </p:cBhvr>
                                    </p:animEffect>
                                  </p:childTnLst>
                                </p:cTn>
                              </p:par>
                              <p:par>
                                <p:cTn id="17" presetID="5"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par>
                                <p:cTn id="20" presetID="5"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5"/>
          <p:cNvSpPr txBox="1"/>
          <p:nvPr/>
        </p:nvSpPr>
        <p:spPr>
          <a:xfrm>
            <a:off x="645478" y="2681605"/>
            <a:ext cx="8053387" cy="2030095"/>
          </a:xfrm>
          <a:prstGeom prst="rect">
            <a:avLst/>
          </a:prstGeom>
          <a:noFill/>
          <a:ln w="9525" cap="flat" cmpd="sng">
            <a:solidFill>
              <a:srgbClr val="228B8B"/>
            </a:solidFill>
            <a:prstDash val="solid"/>
            <a:bevel/>
            <a:headEnd type="none" w="med" len="med"/>
            <a:tailEnd type="none" w="med" len="med"/>
          </a:ln>
        </p:spPr>
        <p:txBody>
          <a:bodyPr wrap="squar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1" charset="-122"/>
              </a:rPr>
              <a:t>分析</a:t>
            </a:r>
            <a:r>
              <a:rPr lang="zh-CN" altLang="en-US" sz="2800" dirty="0">
                <a:latin typeface="Times New Roman" panose="02020603050405020304" pitchFamily="2" charset="0"/>
                <a:ea typeface="黑体" panose="02010609060101010101" pitchFamily="1" charset="-122"/>
              </a:rPr>
              <a:t>：在实际问题中，我们可以在表示时间的</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t</a:t>
            </a:r>
            <a:r>
              <a:rPr lang="en-US" altLang="zh-CN" sz="2800" b="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轴和表示路程的</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s </a:t>
            </a:r>
            <a:r>
              <a:rPr lang="zh-CN" altLang="en-US" sz="2800" dirty="0">
                <a:latin typeface="Times New Roman" panose="02020603050405020304" pitchFamily="2" charset="0"/>
                <a:ea typeface="黑体" panose="02010609060101010101" pitchFamily="1" charset="-122"/>
              </a:rPr>
              <a:t>轴上分别选取适当的单位长度，画出平面直角坐标系</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22546" name="文本框 6151"/>
          <p:cNvSpPr txBox="1"/>
          <p:nvPr/>
        </p:nvSpPr>
        <p:spPr>
          <a:xfrm>
            <a:off x="2490470" y="114300"/>
            <a:ext cx="44500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实际问题中的一次函数图象</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sp>
        <p:nvSpPr>
          <p:cNvPr id="4" name="文本框 3"/>
          <p:cNvSpPr txBox="1"/>
          <p:nvPr/>
        </p:nvSpPr>
        <p:spPr>
          <a:xfrm>
            <a:off x="251460" y="756285"/>
            <a:ext cx="8003540" cy="1770380"/>
          </a:xfrm>
          <a:prstGeom prst="rect">
            <a:avLst/>
          </a:prstGeom>
          <a:noFill/>
        </p:spPr>
        <p:txBody>
          <a:bodyPr wrap="square" rtlCol="0" anchor="t">
            <a:spAutoFit/>
          </a:bodyPr>
          <a:p>
            <a:pPr>
              <a:lnSpc>
                <a:spcPct val="130000"/>
              </a:lnSpc>
            </a:pP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例</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3 </a:t>
            </a:r>
            <a:r>
              <a:rPr lang="zh-CN" altLang="en-US" sz="2800">
                <a:latin typeface="Times New Roman" panose="02020603050405020304" pitchFamily="2" charset="0"/>
                <a:ea typeface="黑体" panose="02010609060101010101" pitchFamily="1" charset="-122"/>
                <a:cs typeface="Times New Roman" panose="02020603050405020304" pitchFamily="2" charset="0"/>
              </a:rPr>
              <a:t>本节问题</a:t>
            </a:r>
            <a:r>
              <a:rPr lang="en-US" altLang="zh-CN" sz="2800">
                <a:latin typeface="Times New Roman" panose="02020603050405020304" pitchFamily="2" charset="0"/>
                <a:ea typeface="黑体" panose="02010609060101010101" pitchFamily="1" charset="-122"/>
                <a:cs typeface="Times New Roman" panose="02020603050405020304" pitchFamily="2" charset="0"/>
              </a:rPr>
              <a:t>1 </a:t>
            </a:r>
            <a:r>
              <a:rPr lang="zh-CN" altLang="en-US" sz="2800">
                <a:latin typeface="Times New Roman" panose="02020603050405020304" pitchFamily="2" charset="0"/>
                <a:ea typeface="黑体" panose="02010609060101010101" pitchFamily="1" charset="-122"/>
                <a:cs typeface="Times New Roman" panose="02020603050405020304" pitchFamily="2" charset="0"/>
              </a:rPr>
              <a:t>中，汽车距北京的路程</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latin typeface="Times New Roman" panose="02020603050405020304" pitchFamily="2" charset="0"/>
                <a:ea typeface="黑体" panose="02010609060101010101" pitchFamily="1" charset="-122"/>
                <a:cs typeface="Times New Roman" panose="02020603050405020304" pitchFamily="2" charset="0"/>
              </a:rPr>
              <a:t>s</a:t>
            </a:r>
            <a:r>
              <a:rPr lang="en-US" altLang="zh-CN" sz="2800">
                <a:latin typeface="Times New Roman" panose="02020603050405020304" pitchFamily="2" charset="0"/>
                <a:ea typeface="黑体" panose="02010609060101010101" pitchFamily="1" charset="-122"/>
                <a:cs typeface="Times New Roman" panose="02020603050405020304" pitchFamily="2" charset="0"/>
              </a:rPr>
              <a:t> (km) </a:t>
            </a:r>
            <a:r>
              <a:rPr lang="zh-CN" altLang="en-US" sz="2800">
                <a:latin typeface="Times New Roman" panose="02020603050405020304" pitchFamily="2" charset="0"/>
                <a:ea typeface="黑体" panose="02010609060101010101" pitchFamily="1" charset="-122"/>
                <a:cs typeface="Times New Roman" panose="02020603050405020304" pitchFamily="2" charset="0"/>
              </a:rPr>
              <a:t>与汽车在高速公路上行驶的时间</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latin typeface="Times New Roman" panose="02020603050405020304" pitchFamily="2" charset="0"/>
                <a:ea typeface="黑体" panose="02010609060101010101" pitchFamily="1" charset="-122"/>
                <a:cs typeface="Times New Roman" panose="02020603050405020304" pitchFamily="2" charset="0"/>
                <a:sym typeface="+mn-ea"/>
              </a:rPr>
              <a:t>t</a:t>
            </a:r>
            <a:r>
              <a:rPr lang="en-US" altLang="zh-CN" sz="2800">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a:latin typeface="Times New Roman" panose="02020603050405020304" pitchFamily="2" charset="0"/>
                <a:ea typeface="黑体" panose="02010609060101010101" pitchFamily="1" charset="-122"/>
                <a:cs typeface="Times New Roman" panose="02020603050405020304" pitchFamily="2" charset="0"/>
              </a:rPr>
              <a:t> (h) </a:t>
            </a:r>
            <a:r>
              <a:rPr lang="zh-CN" altLang="en-US" sz="2800">
                <a:latin typeface="Times New Roman" panose="02020603050405020304" pitchFamily="2" charset="0"/>
                <a:ea typeface="黑体" panose="02010609060101010101" pitchFamily="1" charset="-122"/>
                <a:cs typeface="Times New Roman" panose="02020603050405020304" pitchFamily="2" charset="0"/>
              </a:rPr>
              <a:t>之间的函数关系式是</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latin typeface="Times New Roman" panose="02020603050405020304" pitchFamily="2" charset="0"/>
                <a:ea typeface="黑体" panose="02010609060101010101" pitchFamily="1" charset="-122"/>
                <a:cs typeface="Times New Roman" panose="02020603050405020304" pitchFamily="2" charset="0"/>
              </a:rPr>
              <a:t>s</a:t>
            </a:r>
            <a:r>
              <a:rPr lang="en-US" altLang="zh-CN" sz="2800">
                <a:latin typeface="Times New Roman" panose="02020603050405020304" pitchFamily="2" charset="0"/>
                <a:ea typeface="黑体" panose="02010609060101010101" pitchFamily="1" charset="-122"/>
                <a:cs typeface="Times New Roman" panose="02020603050405020304" pitchFamily="2" charset="0"/>
              </a:rPr>
              <a:t> = 285 </a:t>
            </a:r>
            <a:r>
              <a:rPr lang="en-US" altLang="zh-CN" sz="2800">
                <a:latin typeface="黑体" panose="02010609060101010101" pitchFamily="1" charset="-122"/>
                <a:ea typeface="黑体" panose="02010609060101010101" pitchFamily="1" charset="-122"/>
                <a:cs typeface="Times New Roman" panose="02020603050405020304" pitchFamily="2" charset="0"/>
              </a:rPr>
              <a:t>-</a:t>
            </a:r>
            <a:r>
              <a:rPr lang="en-US" altLang="zh-CN" sz="2800">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a:latin typeface="Times New Roman" panose="02020603050405020304" pitchFamily="2" charset="0"/>
                <a:ea typeface="黑体" panose="02010609060101010101" pitchFamily="1" charset="-122"/>
                <a:cs typeface="Times New Roman" panose="02020603050405020304" pitchFamily="2" charset="0"/>
              </a:rPr>
              <a:t>95</a:t>
            </a:r>
            <a:r>
              <a:rPr lang="en-US" altLang="zh-CN" sz="2800" i="1">
                <a:latin typeface="Times New Roman" panose="02020603050405020304" pitchFamily="2" charset="0"/>
                <a:ea typeface="黑体" panose="02010609060101010101" pitchFamily="1" charset="-122"/>
                <a:cs typeface="Times New Roman" panose="02020603050405020304" pitchFamily="2" charset="0"/>
              </a:rPr>
              <a:t>t</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latin typeface="Times New Roman" panose="02020603050405020304" pitchFamily="2" charset="0"/>
                <a:ea typeface="黑体" panose="02010609060101010101" pitchFamily="1" charset="-122"/>
                <a:cs typeface="Times New Roman" panose="02020603050405020304" pitchFamily="2" charset="0"/>
              </a:rPr>
              <a:t>，试画出这个函数的图象</a:t>
            </a:r>
            <a:r>
              <a:rPr lang="en-US" altLang="zh-CN" sz="2800">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p:txBody>
      </p:sp>
      <p:grpSp>
        <p:nvGrpSpPr>
          <p:cNvPr id="45" name="组合 44"/>
          <p:cNvGrpSpPr/>
          <p:nvPr/>
        </p:nvGrpSpPr>
        <p:grpSpPr>
          <a:xfrm>
            <a:off x="1883476" y="124632"/>
            <a:ext cx="5136622" cy="602248"/>
            <a:chOff x="1777185" y="621123"/>
            <a:chExt cx="5136622" cy="602248"/>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2</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a:off x="2091617" y="1204956"/>
              <a:ext cx="4822190" cy="1841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直接连接符 80929"/>
          <p:cNvSpPr/>
          <p:nvPr/>
        </p:nvSpPr>
        <p:spPr>
          <a:xfrm>
            <a:off x="1191895" y="3794760"/>
            <a:ext cx="2727960" cy="10795"/>
          </a:xfrm>
          <a:prstGeom prst="line">
            <a:avLst/>
          </a:prstGeom>
          <a:ln w="38100"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 name="直接连接符 80930"/>
          <p:cNvSpPr/>
          <p:nvPr/>
        </p:nvSpPr>
        <p:spPr>
          <a:xfrm flipH="1" flipV="1">
            <a:off x="1553845" y="2089785"/>
            <a:ext cx="40640" cy="2099945"/>
          </a:xfrm>
          <a:prstGeom prst="line">
            <a:avLst/>
          </a:prstGeom>
          <a:ln w="38100"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 name="直接连接符 80931"/>
          <p:cNvSpPr/>
          <p:nvPr/>
        </p:nvSpPr>
        <p:spPr>
          <a:xfrm>
            <a:off x="2412683" y="3720148"/>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 name="直接连接符 80934"/>
          <p:cNvSpPr/>
          <p:nvPr/>
        </p:nvSpPr>
        <p:spPr>
          <a:xfrm>
            <a:off x="1984058" y="3720148"/>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直接连接符 80937"/>
          <p:cNvSpPr/>
          <p:nvPr/>
        </p:nvSpPr>
        <p:spPr>
          <a:xfrm>
            <a:off x="2844483" y="3720148"/>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直接连接符 80939"/>
          <p:cNvSpPr/>
          <p:nvPr/>
        </p:nvSpPr>
        <p:spPr>
          <a:xfrm>
            <a:off x="3276283" y="3720148"/>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直接连接符 80944"/>
          <p:cNvSpPr/>
          <p:nvPr/>
        </p:nvSpPr>
        <p:spPr>
          <a:xfrm>
            <a:off x="1552258" y="2499360"/>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 name="直接连接符 80951"/>
          <p:cNvSpPr/>
          <p:nvPr/>
        </p:nvSpPr>
        <p:spPr>
          <a:xfrm>
            <a:off x="1552258" y="3362960"/>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6" name="直接连接符 80953"/>
          <p:cNvSpPr/>
          <p:nvPr/>
        </p:nvSpPr>
        <p:spPr>
          <a:xfrm>
            <a:off x="1911033" y="3794760"/>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7" name="文本框 80957"/>
          <p:cNvSpPr txBox="1"/>
          <p:nvPr/>
        </p:nvSpPr>
        <p:spPr>
          <a:xfrm>
            <a:off x="1110933" y="3740785"/>
            <a:ext cx="403225" cy="460375"/>
          </a:xfrm>
          <a:prstGeom prst="rect">
            <a:avLst/>
          </a:prstGeom>
          <a:noFill/>
          <a:ln w="9525">
            <a:noFill/>
          </a:ln>
        </p:spPr>
        <p:txBody>
          <a:bodyPr wrap="none" anchor="t" anchorCtr="0">
            <a:spAutoFit/>
          </a:bodyPr>
          <a:p>
            <a:r>
              <a:rPr lang="en-US" altLang="zh-CN" sz="2400" i="1" dirty="0">
                <a:solidFill>
                  <a:schemeClr val="tx1"/>
                </a:solidFill>
                <a:latin typeface="Times New Roman" panose="02020603050405020304" pitchFamily="2" charset="0"/>
                <a:ea typeface="宋体" panose="02010600030101010101" pitchFamily="2" charset="-122"/>
              </a:rPr>
              <a:t>O</a:t>
            </a:r>
            <a:endParaRPr lang="en-US" altLang="zh-CN" sz="2400" i="1" dirty="0">
              <a:solidFill>
                <a:schemeClr val="tx1"/>
              </a:solidFill>
              <a:latin typeface="Times New Roman" panose="02020603050405020304" pitchFamily="2" charset="0"/>
              <a:ea typeface="宋体" panose="02010600030101010101" pitchFamily="2" charset="-122"/>
            </a:endParaRPr>
          </a:p>
        </p:txBody>
      </p:sp>
      <p:sp>
        <p:nvSpPr>
          <p:cNvPr id="18" name="文本框 80959"/>
          <p:cNvSpPr txBox="1"/>
          <p:nvPr/>
        </p:nvSpPr>
        <p:spPr>
          <a:xfrm>
            <a:off x="904558" y="2710498"/>
            <a:ext cx="6400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190</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19" name="文本框 80960"/>
          <p:cNvSpPr txBox="1"/>
          <p:nvPr/>
        </p:nvSpPr>
        <p:spPr>
          <a:xfrm>
            <a:off x="904558" y="2277110"/>
            <a:ext cx="6400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285</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0" name="文本框 80961"/>
          <p:cNvSpPr txBox="1"/>
          <p:nvPr/>
        </p:nvSpPr>
        <p:spPr>
          <a:xfrm>
            <a:off x="1839595" y="3791585"/>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1</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1" name="文本框 80962"/>
          <p:cNvSpPr txBox="1"/>
          <p:nvPr/>
        </p:nvSpPr>
        <p:spPr>
          <a:xfrm>
            <a:off x="2272983" y="3791585"/>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2</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2" name="文本框 80963"/>
          <p:cNvSpPr txBox="1"/>
          <p:nvPr/>
        </p:nvSpPr>
        <p:spPr>
          <a:xfrm>
            <a:off x="2680970" y="3791585"/>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3</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3" name="文本框 80967"/>
          <p:cNvSpPr txBox="1"/>
          <p:nvPr/>
        </p:nvSpPr>
        <p:spPr>
          <a:xfrm>
            <a:off x="3491548" y="3791903"/>
            <a:ext cx="851535" cy="460375"/>
          </a:xfrm>
          <a:prstGeom prst="rect">
            <a:avLst/>
          </a:prstGeom>
          <a:noFill/>
          <a:ln w="9525">
            <a:noFill/>
          </a:ln>
        </p:spPr>
        <p:txBody>
          <a:bodyPr wrap="none" anchor="t" anchorCtr="0">
            <a:spAutoFit/>
          </a:bodyPr>
          <a:p>
            <a:r>
              <a:rPr lang="en-US" altLang="zh-CN" sz="2400" b="1" i="1" dirty="0">
                <a:solidFill>
                  <a:schemeClr val="tx1"/>
                </a:solidFill>
                <a:latin typeface="Times New Roman" panose="02020603050405020304" pitchFamily="2" charset="0"/>
                <a:ea typeface="宋体" panose="02010600030101010101" pitchFamily="2" charset="-122"/>
              </a:rPr>
              <a:t>t</a:t>
            </a:r>
            <a:r>
              <a:rPr lang="en-US" altLang="zh-CN" sz="2400" i="1" dirty="0">
                <a:solidFill>
                  <a:schemeClr val="tx1"/>
                </a:solidFill>
                <a:latin typeface="Times New Roman" panose="02020603050405020304" pitchFamily="2" charset="0"/>
                <a:ea typeface="宋体" panose="02010600030101010101" pitchFamily="2" charset="-122"/>
              </a:rPr>
              <a:t> </a:t>
            </a:r>
            <a:r>
              <a:rPr lang="en-US" altLang="zh-CN" sz="2400" dirty="0">
                <a:solidFill>
                  <a:schemeClr val="tx1"/>
                </a:solidFill>
                <a:latin typeface="Times New Roman" panose="02020603050405020304" pitchFamily="2" charset="0"/>
                <a:ea typeface="宋体" panose="02010600030101010101" pitchFamily="2" charset="-122"/>
              </a:rPr>
              <a:t>(</a:t>
            </a:r>
            <a:r>
              <a:rPr lang="zh-CN" altLang="en-US" sz="2400" dirty="0">
                <a:solidFill>
                  <a:schemeClr val="tx1"/>
                </a:solidFill>
                <a:latin typeface="Times New Roman" panose="02020603050405020304" pitchFamily="2" charset="0"/>
                <a:ea typeface="宋体" panose="02010600030101010101" pitchFamily="2" charset="-122"/>
              </a:rPr>
              <a:t>时</a:t>
            </a:r>
            <a:r>
              <a:rPr lang="en-US" altLang="zh-CN" sz="2400" dirty="0">
                <a:solidFill>
                  <a:schemeClr val="tx1"/>
                </a:solidFill>
                <a:latin typeface="Times New Roman" panose="02020603050405020304" pitchFamily="2" charset="0"/>
                <a:ea typeface="宋体" panose="02010600030101010101" pitchFamily="2" charset="-122"/>
              </a:rPr>
              <a:t>)</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4" name="文本框 80968"/>
          <p:cNvSpPr txBox="1"/>
          <p:nvPr/>
        </p:nvSpPr>
        <p:spPr>
          <a:xfrm>
            <a:off x="950595" y="3143885"/>
            <a:ext cx="504825" cy="460375"/>
          </a:xfrm>
          <a:prstGeom prst="rect">
            <a:avLst/>
          </a:prstGeom>
          <a:noFill/>
          <a:ln w="9525">
            <a:noFill/>
          </a:ln>
        </p:spPr>
        <p:txBody>
          <a:bodyPr wrap="squar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95</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6" name="直接连接符 80954"/>
          <p:cNvSpPr/>
          <p:nvPr/>
        </p:nvSpPr>
        <p:spPr>
          <a:xfrm>
            <a:off x="1536383" y="2918460"/>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7" name="文本框 80962"/>
          <p:cNvSpPr txBox="1"/>
          <p:nvPr/>
        </p:nvSpPr>
        <p:spPr>
          <a:xfrm>
            <a:off x="3117533" y="3775710"/>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4</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34" name="文本框 8"/>
          <p:cNvSpPr txBox="1"/>
          <p:nvPr/>
        </p:nvSpPr>
        <p:spPr>
          <a:xfrm>
            <a:off x="1633855" y="1940243"/>
            <a:ext cx="1243013" cy="460375"/>
          </a:xfrm>
          <a:prstGeom prst="rect">
            <a:avLst/>
          </a:prstGeom>
          <a:noFill/>
          <a:ln w="9525">
            <a:noFill/>
          </a:ln>
        </p:spPr>
        <p:txBody>
          <a:bodyPr wrap="square" anchor="t" anchorCtr="0">
            <a:spAutoFit/>
          </a:bodyPr>
          <a:p>
            <a:r>
              <a:rPr lang="en-US" altLang="zh-CN" sz="2400" b="1" i="1" dirty="0">
                <a:latin typeface="Times New Roman" panose="02020603050405020304" pitchFamily="2" charset="0"/>
                <a:ea typeface="黑体" panose="02010609060101010101" pitchFamily="1" charset="-122"/>
              </a:rPr>
              <a:t>s</a:t>
            </a:r>
            <a:r>
              <a:rPr lang="en-US" altLang="zh-CN" sz="2400" i="1" dirty="0">
                <a:latin typeface="Times New Roman" panose="02020603050405020304" pitchFamily="2" charset="0"/>
                <a:ea typeface="黑体" panose="02010609060101010101" pitchFamily="1" charset="-122"/>
              </a:rPr>
              <a:t> </a:t>
            </a:r>
            <a:r>
              <a:rPr lang="en-US" altLang="zh-CN" sz="2400" dirty="0">
                <a:latin typeface="Times New Roman" panose="02020603050405020304" pitchFamily="2" charset="0"/>
                <a:ea typeface="黑体" panose="02010609060101010101" pitchFamily="1" charset="-122"/>
              </a:rPr>
              <a:t>(</a:t>
            </a:r>
            <a:r>
              <a:rPr lang="zh-CN" altLang="en-US" sz="2400" dirty="0">
                <a:latin typeface="Times New Roman" panose="02020603050405020304" pitchFamily="2" charset="0"/>
                <a:ea typeface="黑体" panose="02010609060101010101" pitchFamily="1" charset="-122"/>
              </a:rPr>
              <a:t>千米</a:t>
            </a:r>
            <a:r>
              <a:rPr lang="en-US" altLang="zh-CN" sz="2400" dirty="0">
                <a:latin typeface="Times New Roman" panose="02020603050405020304" pitchFamily="2" charset="0"/>
                <a:ea typeface="黑体" panose="02010609060101010101" pitchFamily="1" charset="-122"/>
              </a:rPr>
              <a:t>)</a:t>
            </a:r>
            <a:endParaRPr lang="en-US" altLang="zh-CN" sz="2400" dirty="0">
              <a:latin typeface="Times New Roman" panose="02020603050405020304" pitchFamily="2" charset="0"/>
              <a:ea typeface="黑体" panose="02010609060101010101" pitchFamily="1" charset="-122"/>
            </a:endParaRPr>
          </a:p>
        </p:txBody>
      </p:sp>
      <p:sp>
        <p:nvSpPr>
          <p:cNvPr id="35" name="文本框 10"/>
          <p:cNvSpPr txBox="1"/>
          <p:nvPr/>
        </p:nvSpPr>
        <p:spPr>
          <a:xfrm>
            <a:off x="4787265" y="1859915"/>
            <a:ext cx="3900170" cy="2676525"/>
          </a:xfrm>
          <a:prstGeom prst="rect">
            <a:avLst/>
          </a:prstGeom>
          <a:noFill/>
          <a:ln w="9525">
            <a:noFill/>
          </a:ln>
        </p:spPr>
        <p:txBody>
          <a:bodyPr wrap="squar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1" charset="-122"/>
              </a:rPr>
              <a:t>当</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s </a:t>
            </a:r>
            <a:r>
              <a:rPr lang="en-US" altLang="zh-CN" sz="2800" dirty="0">
                <a:solidFill>
                  <a:srgbClr val="FF0000"/>
                </a:solidFill>
                <a:latin typeface="Times New Roman" panose="02020603050405020304" pitchFamily="2" charset="0"/>
                <a:ea typeface="黑体" panose="02010609060101010101" pitchFamily="1" charset="-122"/>
              </a:rPr>
              <a:t>= 0 </a:t>
            </a:r>
            <a:r>
              <a:rPr lang="zh-CN" altLang="en-US" sz="2800" dirty="0">
                <a:solidFill>
                  <a:srgbClr val="FF0000"/>
                </a:solidFill>
                <a:latin typeface="Times New Roman" panose="02020603050405020304" pitchFamily="2" charset="0"/>
                <a:ea typeface="黑体" panose="02010609060101010101" pitchFamily="1" charset="-122"/>
              </a:rPr>
              <a:t>时，</a:t>
            </a:r>
            <a:r>
              <a:rPr lang="en-US" altLang="zh-CN" sz="2800" i="1" dirty="0">
                <a:solidFill>
                  <a:srgbClr val="FF0000"/>
                </a:solidFill>
                <a:latin typeface="Times New Roman" panose="02020603050405020304" pitchFamily="2" charset="0"/>
                <a:ea typeface="黑体" panose="02010609060101010101" pitchFamily="1" charset="-122"/>
              </a:rPr>
              <a:t>t </a:t>
            </a:r>
            <a:r>
              <a:rPr lang="zh-CN" altLang="en-US" sz="2800" dirty="0">
                <a:solidFill>
                  <a:srgbClr val="FF0000"/>
                </a:solidFill>
                <a:latin typeface="Times New Roman" panose="02020603050405020304" pitchFamily="2" charset="0"/>
                <a:ea typeface="黑体" panose="02010609060101010101" pitchFamily="1" charset="-122"/>
              </a:rPr>
              <a:t>的值为</a:t>
            </a:r>
            <a:r>
              <a:rPr lang="en-US" altLang="zh-CN" sz="2800" dirty="0">
                <a:solidFill>
                  <a:srgbClr val="FF0000"/>
                </a:solidFill>
                <a:latin typeface="Times New Roman" panose="02020603050405020304" pitchFamily="2" charset="0"/>
                <a:ea typeface="黑体" panose="02010609060101010101" pitchFamily="1" charset="-122"/>
              </a:rPr>
              <a:t> 3</a:t>
            </a:r>
            <a:r>
              <a:rPr lang="zh-CN" altLang="en-US" sz="2800" dirty="0">
                <a:solidFill>
                  <a:srgbClr val="FF0000"/>
                </a:solidFill>
                <a:latin typeface="Times New Roman" panose="02020603050405020304" pitchFamily="2" charset="0"/>
                <a:ea typeface="黑体" panose="02010609060101010101" pitchFamily="1" charset="-122"/>
              </a:rPr>
              <a:t>，又</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t</a:t>
            </a:r>
            <a:r>
              <a:rPr lang="en-US" altLang="zh-CN" sz="2800" dirty="0">
                <a:solidFill>
                  <a:srgbClr val="FF0000"/>
                </a:solidFill>
                <a:latin typeface="宋体" panose="02010600030101010101" pitchFamily="2" charset="-122"/>
                <a:ea typeface="宋体" panose="02010600030101010101" pitchFamily="2"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，所以自变量</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t</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的取值范围为 </a:t>
            </a:r>
            <a:r>
              <a:rPr lang="en-US" altLang="zh-CN" sz="2800" dirty="0">
                <a:solidFill>
                  <a:srgbClr val="FF0000"/>
                </a:solidFill>
                <a:latin typeface="Times New Roman" panose="02020603050405020304" pitchFamily="2" charset="0"/>
                <a:ea typeface="黑体" panose="02010609060101010101" pitchFamily="1" charset="-122"/>
              </a:rPr>
              <a:t>0</a:t>
            </a:r>
            <a:r>
              <a:rPr lang="en-US" altLang="zh-CN" sz="2800" dirty="0">
                <a:solidFill>
                  <a:srgbClr val="FF0000"/>
                </a:solidFill>
                <a:latin typeface="宋体" panose="02010600030101010101" pitchFamily="2" charset="-122"/>
                <a:ea typeface="宋体" panose="02010600030101010101" pitchFamily="2" charset="-122"/>
              </a:rPr>
              <a:t>≤</a:t>
            </a:r>
            <a:r>
              <a:rPr lang="en-US" altLang="zh-CN" sz="2800" i="1" dirty="0">
                <a:solidFill>
                  <a:srgbClr val="FF0000"/>
                </a:solidFill>
                <a:latin typeface="Times New Roman" panose="02020603050405020304" pitchFamily="2" charset="0"/>
                <a:ea typeface="黑体" panose="02010609060101010101" pitchFamily="1" charset="-122"/>
              </a:rPr>
              <a:t>t</a:t>
            </a:r>
            <a:r>
              <a:rPr lang="en-US" altLang="zh-CN" sz="2800" dirty="0">
                <a:solidFill>
                  <a:srgbClr val="FF0000"/>
                </a:solidFill>
                <a:latin typeface="宋体" panose="02010600030101010101" pitchFamily="2" charset="-122"/>
                <a:ea typeface="宋体" panose="02010600030101010101" pitchFamily="2" charset="-122"/>
              </a:rPr>
              <a:t>≤</a:t>
            </a:r>
            <a:r>
              <a:rPr lang="en-US" altLang="zh-CN" sz="2800" dirty="0">
                <a:solidFill>
                  <a:srgbClr val="FF0000"/>
                </a:solidFill>
                <a:latin typeface="Times New Roman" panose="02020603050405020304" pitchFamily="2" charset="0"/>
                <a:ea typeface="黑体" panose="02010609060101010101" pitchFamily="1" charset="-122"/>
              </a:rPr>
              <a:t>3</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函数的图象是一条线段</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sp>
        <p:nvSpPr>
          <p:cNvPr id="36" name="文本框 35"/>
          <p:cNvSpPr txBox="1"/>
          <p:nvPr/>
        </p:nvSpPr>
        <p:spPr>
          <a:xfrm>
            <a:off x="474980" y="341630"/>
            <a:ext cx="8566150" cy="1210945"/>
          </a:xfrm>
          <a:prstGeom prst="rect">
            <a:avLst/>
          </a:prstGeom>
          <a:noFill/>
        </p:spPr>
        <p:txBody>
          <a:bodyPr wrap="square" rtlCol="0" anchor="t">
            <a:spAutoFit/>
          </a:bodyPr>
          <a:p>
            <a:pPr>
              <a:lnSpc>
                <a:spcPct val="130000"/>
              </a:lnSpc>
            </a:pPr>
            <a:r>
              <a:rPr lang="zh-CN" altLang="en-US" sz="2800">
                <a:latin typeface="Times New Roman" panose="02020603050405020304" pitchFamily="2" charset="0"/>
                <a:ea typeface="黑体" panose="02010609060101010101" pitchFamily="1" charset="-122"/>
                <a:cs typeface="Times New Roman" panose="02020603050405020304" pitchFamily="2" charset="0"/>
              </a:rPr>
              <a:t>画出这个函数的图象，并讨论</a:t>
            </a:r>
            <a:r>
              <a:rPr lang="en-US" altLang="zh-CN" sz="2800">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a:p>
            <a:pPr>
              <a:lnSpc>
                <a:spcPct val="130000"/>
              </a:lnSpc>
            </a:pPr>
            <a:r>
              <a:rPr lang="zh-CN" altLang="en-US" sz="2800">
                <a:latin typeface="Times New Roman" panose="02020603050405020304" pitchFamily="2" charset="0"/>
                <a:ea typeface="黑体" panose="02010609060101010101" pitchFamily="1" charset="-122"/>
                <a:cs typeface="Times New Roman" panose="02020603050405020304" pitchFamily="2" charset="0"/>
              </a:rPr>
              <a:t>这里自变量的取值范围是什么，函数的图象是怎样的</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p:txBody>
      </p:sp>
      <p:cxnSp>
        <p:nvCxnSpPr>
          <p:cNvPr id="37" name="直接连接符 36"/>
          <p:cNvCxnSpPr>
            <a:endCxn id="22" idx="0"/>
          </p:cNvCxnSpPr>
          <p:nvPr/>
        </p:nvCxnSpPr>
        <p:spPr>
          <a:xfrm>
            <a:off x="1553845" y="2493645"/>
            <a:ext cx="1294765" cy="1297940"/>
          </a:xfrm>
          <a:prstGeom prst="line">
            <a:avLst/>
          </a:prstGeom>
          <a:ln w="22225" cmpd="sng">
            <a:solidFill>
              <a:srgbClr val="FF0000"/>
            </a:solidFill>
            <a:prstDash val="soli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直接连接符 80929"/>
          <p:cNvSpPr/>
          <p:nvPr/>
        </p:nvSpPr>
        <p:spPr>
          <a:xfrm>
            <a:off x="3559810" y="2000885"/>
            <a:ext cx="2727960" cy="10795"/>
          </a:xfrm>
          <a:prstGeom prst="line">
            <a:avLst/>
          </a:prstGeom>
          <a:ln w="38100"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 name="直接连接符 80930"/>
          <p:cNvSpPr/>
          <p:nvPr/>
        </p:nvSpPr>
        <p:spPr>
          <a:xfrm flipH="1" flipV="1">
            <a:off x="3921760" y="295910"/>
            <a:ext cx="40640" cy="2099945"/>
          </a:xfrm>
          <a:prstGeom prst="line">
            <a:avLst/>
          </a:prstGeom>
          <a:ln w="38100"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 name="直接连接符 80931"/>
          <p:cNvSpPr/>
          <p:nvPr/>
        </p:nvSpPr>
        <p:spPr>
          <a:xfrm>
            <a:off x="4780598" y="1926273"/>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 name="直接连接符 80934"/>
          <p:cNvSpPr/>
          <p:nvPr/>
        </p:nvSpPr>
        <p:spPr>
          <a:xfrm>
            <a:off x="4351973" y="1926273"/>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直接连接符 80937"/>
          <p:cNvSpPr/>
          <p:nvPr/>
        </p:nvSpPr>
        <p:spPr>
          <a:xfrm>
            <a:off x="5212398" y="1926273"/>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直接连接符 80939"/>
          <p:cNvSpPr/>
          <p:nvPr/>
        </p:nvSpPr>
        <p:spPr>
          <a:xfrm>
            <a:off x="5644198" y="1926273"/>
            <a:ext cx="0" cy="71437"/>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直接连接符 80944"/>
          <p:cNvSpPr/>
          <p:nvPr/>
        </p:nvSpPr>
        <p:spPr>
          <a:xfrm>
            <a:off x="3920173" y="705485"/>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 name="直接连接符 80951"/>
          <p:cNvSpPr/>
          <p:nvPr/>
        </p:nvSpPr>
        <p:spPr>
          <a:xfrm>
            <a:off x="3920173" y="1569085"/>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6" name="直接连接符 80953"/>
          <p:cNvSpPr/>
          <p:nvPr/>
        </p:nvSpPr>
        <p:spPr>
          <a:xfrm>
            <a:off x="4278948" y="2000885"/>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7" name="文本框 80957"/>
          <p:cNvSpPr txBox="1"/>
          <p:nvPr/>
        </p:nvSpPr>
        <p:spPr>
          <a:xfrm>
            <a:off x="3478848" y="1946910"/>
            <a:ext cx="403225" cy="460375"/>
          </a:xfrm>
          <a:prstGeom prst="rect">
            <a:avLst/>
          </a:prstGeom>
          <a:noFill/>
          <a:ln w="9525">
            <a:noFill/>
          </a:ln>
        </p:spPr>
        <p:txBody>
          <a:bodyPr wrap="none" anchor="t" anchorCtr="0">
            <a:spAutoFit/>
          </a:bodyPr>
          <a:p>
            <a:r>
              <a:rPr lang="en-US" altLang="zh-CN" sz="2400" i="1" dirty="0">
                <a:solidFill>
                  <a:schemeClr val="tx1"/>
                </a:solidFill>
                <a:latin typeface="Times New Roman" panose="02020603050405020304" pitchFamily="2" charset="0"/>
                <a:ea typeface="宋体" panose="02010600030101010101" pitchFamily="2" charset="-122"/>
              </a:rPr>
              <a:t>O</a:t>
            </a:r>
            <a:endParaRPr lang="en-US" altLang="zh-CN" sz="2400" i="1" dirty="0">
              <a:solidFill>
                <a:schemeClr val="tx1"/>
              </a:solidFill>
              <a:latin typeface="Times New Roman" panose="02020603050405020304" pitchFamily="2" charset="0"/>
              <a:ea typeface="宋体" panose="02010600030101010101" pitchFamily="2" charset="-122"/>
            </a:endParaRPr>
          </a:p>
        </p:txBody>
      </p:sp>
      <p:sp>
        <p:nvSpPr>
          <p:cNvPr id="18" name="文本框 80959"/>
          <p:cNvSpPr txBox="1"/>
          <p:nvPr/>
        </p:nvSpPr>
        <p:spPr>
          <a:xfrm>
            <a:off x="3272473" y="916623"/>
            <a:ext cx="6400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190</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19" name="文本框 80960"/>
          <p:cNvSpPr txBox="1"/>
          <p:nvPr/>
        </p:nvSpPr>
        <p:spPr>
          <a:xfrm>
            <a:off x="3272473" y="483235"/>
            <a:ext cx="6400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285</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0" name="文本框 80961"/>
          <p:cNvSpPr txBox="1"/>
          <p:nvPr/>
        </p:nvSpPr>
        <p:spPr>
          <a:xfrm>
            <a:off x="4207510" y="1997710"/>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1</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1" name="文本框 80962"/>
          <p:cNvSpPr txBox="1"/>
          <p:nvPr/>
        </p:nvSpPr>
        <p:spPr>
          <a:xfrm>
            <a:off x="4640898" y="1997710"/>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2</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2" name="文本框 80963"/>
          <p:cNvSpPr txBox="1"/>
          <p:nvPr/>
        </p:nvSpPr>
        <p:spPr>
          <a:xfrm>
            <a:off x="5048885" y="1997710"/>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3</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3" name="文本框 80967"/>
          <p:cNvSpPr txBox="1"/>
          <p:nvPr/>
        </p:nvSpPr>
        <p:spPr>
          <a:xfrm>
            <a:off x="5839778" y="1998028"/>
            <a:ext cx="851535" cy="460375"/>
          </a:xfrm>
          <a:prstGeom prst="rect">
            <a:avLst/>
          </a:prstGeom>
          <a:noFill/>
          <a:ln w="9525">
            <a:noFill/>
          </a:ln>
        </p:spPr>
        <p:txBody>
          <a:bodyPr wrap="none" anchor="t" anchorCtr="0">
            <a:spAutoFit/>
          </a:bodyPr>
          <a:p>
            <a:r>
              <a:rPr lang="en-US" altLang="zh-CN" sz="2400" i="1" dirty="0">
                <a:solidFill>
                  <a:schemeClr val="tx1"/>
                </a:solidFill>
                <a:latin typeface="Times New Roman" panose="02020603050405020304" pitchFamily="2" charset="0"/>
                <a:ea typeface="宋体" panose="02010600030101010101" pitchFamily="2" charset="-122"/>
              </a:rPr>
              <a:t>t </a:t>
            </a:r>
            <a:r>
              <a:rPr lang="en-US" altLang="zh-CN" sz="2400" dirty="0">
                <a:solidFill>
                  <a:schemeClr val="tx1"/>
                </a:solidFill>
                <a:latin typeface="Times New Roman" panose="02020603050405020304" pitchFamily="2" charset="0"/>
                <a:ea typeface="宋体" panose="02010600030101010101" pitchFamily="2" charset="-122"/>
              </a:rPr>
              <a:t>(</a:t>
            </a:r>
            <a:r>
              <a:rPr lang="zh-CN" altLang="en-US" sz="2400" dirty="0">
                <a:solidFill>
                  <a:schemeClr val="tx1"/>
                </a:solidFill>
                <a:latin typeface="Times New Roman" panose="02020603050405020304" pitchFamily="2" charset="0"/>
                <a:ea typeface="宋体" panose="02010600030101010101" pitchFamily="2" charset="-122"/>
              </a:rPr>
              <a:t>时</a:t>
            </a:r>
            <a:r>
              <a:rPr lang="en-US" altLang="zh-CN" sz="2400" dirty="0">
                <a:solidFill>
                  <a:schemeClr val="tx1"/>
                </a:solidFill>
                <a:latin typeface="Times New Roman" panose="02020603050405020304" pitchFamily="2" charset="0"/>
                <a:ea typeface="宋体" panose="02010600030101010101" pitchFamily="2" charset="-122"/>
              </a:rPr>
              <a:t>)</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4" name="文本框 80968"/>
          <p:cNvSpPr txBox="1"/>
          <p:nvPr/>
        </p:nvSpPr>
        <p:spPr>
          <a:xfrm>
            <a:off x="3318510" y="1350010"/>
            <a:ext cx="504825" cy="460375"/>
          </a:xfrm>
          <a:prstGeom prst="rect">
            <a:avLst/>
          </a:prstGeom>
          <a:noFill/>
          <a:ln w="9525">
            <a:noFill/>
          </a:ln>
        </p:spPr>
        <p:txBody>
          <a:bodyPr wrap="squar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95</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26" name="直接连接符 80954"/>
          <p:cNvSpPr/>
          <p:nvPr/>
        </p:nvSpPr>
        <p:spPr>
          <a:xfrm>
            <a:off x="3904298" y="1124585"/>
            <a:ext cx="73025" cy="0"/>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7" name="文本框 80962"/>
          <p:cNvSpPr txBox="1"/>
          <p:nvPr/>
        </p:nvSpPr>
        <p:spPr>
          <a:xfrm>
            <a:off x="5485448" y="1981835"/>
            <a:ext cx="335280" cy="460375"/>
          </a:xfrm>
          <a:prstGeom prst="rect">
            <a:avLst/>
          </a:prstGeom>
          <a:noFill/>
          <a:ln w="9525">
            <a:noFill/>
          </a:ln>
        </p:spPr>
        <p:txBody>
          <a:bodyPr wrap="none" anchor="t" anchorCtr="0">
            <a:spAutoFit/>
          </a:bodyPr>
          <a:p>
            <a:r>
              <a:rPr lang="en-US" altLang="zh-CN" sz="2400" dirty="0">
                <a:solidFill>
                  <a:schemeClr val="tx1"/>
                </a:solidFill>
                <a:latin typeface="Times New Roman" panose="02020603050405020304" pitchFamily="2" charset="0"/>
                <a:ea typeface="宋体" panose="02010600030101010101" pitchFamily="2" charset="-122"/>
              </a:rPr>
              <a:t>4</a:t>
            </a:r>
            <a:endParaRPr lang="en-US" altLang="zh-CN" sz="2400" dirty="0">
              <a:solidFill>
                <a:schemeClr val="tx1"/>
              </a:solidFill>
              <a:latin typeface="Times New Roman" panose="02020603050405020304" pitchFamily="2" charset="0"/>
              <a:ea typeface="宋体" panose="02010600030101010101" pitchFamily="2" charset="-122"/>
            </a:endParaRPr>
          </a:p>
        </p:txBody>
      </p:sp>
      <p:sp>
        <p:nvSpPr>
          <p:cNvPr id="34" name="文本框 8"/>
          <p:cNvSpPr txBox="1"/>
          <p:nvPr/>
        </p:nvSpPr>
        <p:spPr>
          <a:xfrm>
            <a:off x="4001770" y="146368"/>
            <a:ext cx="1243013" cy="460375"/>
          </a:xfrm>
          <a:prstGeom prst="rect">
            <a:avLst/>
          </a:prstGeom>
          <a:noFill/>
          <a:ln w="9525">
            <a:noFill/>
          </a:ln>
        </p:spPr>
        <p:txBody>
          <a:bodyPr wrap="square" anchor="t" anchorCtr="0">
            <a:spAutoFit/>
          </a:bodyPr>
          <a:p>
            <a:r>
              <a:rPr lang="en-US" altLang="zh-CN" sz="2400" i="1" dirty="0">
                <a:latin typeface="Times New Roman" panose="02020603050405020304" pitchFamily="2" charset="0"/>
                <a:ea typeface="黑体" panose="02010609060101010101" pitchFamily="1" charset="-122"/>
              </a:rPr>
              <a:t>s</a:t>
            </a:r>
            <a:r>
              <a:rPr lang="en-US" altLang="zh-CN" sz="2400" dirty="0">
                <a:latin typeface="Times New Roman" panose="02020603050405020304" pitchFamily="2" charset="0"/>
                <a:ea typeface="黑体" panose="02010609060101010101" pitchFamily="1" charset="-122"/>
              </a:rPr>
              <a:t>(</a:t>
            </a:r>
            <a:r>
              <a:rPr lang="zh-CN" altLang="en-US" sz="2400" dirty="0">
                <a:latin typeface="Times New Roman" panose="02020603050405020304" pitchFamily="2" charset="0"/>
                <a:ea typeface="黑体" panose="02010609060101010101" pitchFamily="1" charset="-122"/>
              </a:rPr>
              <a:t>千米</a:t>
            </a:r>
            <a:r>
              <a:rPr lang="en-US" altLang="zh-CN" sz="2400" dirty="0">
                <a:latin typeface="Times New Roman" panose="02020603050405020304" pitchFamily="2" charset="0"/>
                <a:ea typeface="黑体" panose="02010609060101010101" pitchFamily="1" charset="-122"/>
              </a:rPr>
              <a:t>)</a:t>
            </a:r>
            <a:endParaRPr lang="en-US" altLang="zh-CN" sz="2400" dirty="0">
              <a:latin typeface="Times New Roman" panose="02020603050405020304" pitchFamily="2" charset="0"/>
              <a:ea typeface="黑体" panose="02010609060101010101" pitchFamily="1" charset="-122"/>
            </a:endParaRPr>
          </a:p>
        </p:txBody>
      </p:sp>
      <p:cxnSp>
        <p:nvCxnSpPr>
          <p:cNvPr id="37" name="直接连接符 36"/>
          <p:cNvCxnSpPr>
            <a:endCxn id="22" idx="0"/>
          </p:cNvCxnSpPr>
          <p:nvPr/>
        </p:nvCxnSpPr>
        <p:spPr>
          <a:xfrm>
            <a:off x="3921760" y="699770"/>
            <a:ext cx="1294765" cy="1297940"/>
          </a:xfrm>
          <a:prstGeom prst="line">
            <a:avLst/>
          </a:prstGeom>
          <a:ln w="22225" cmpd="sng">
            <a:solidFill>
              <a:srgbClr val="FF0000"/>
            </a:solidFill>
            <a:prstDash val="solid"/>
          </a:ln>
        </p:spPr>
        <p:style>
          <a:lnRef idx="2">
            <a:schemeClr val="accent1"/>
          </a:lnRef>
          <a:fillRef idx="0">
            <a:srgbClr val="FFFFFF"/>
          </a:fillRef>
          <a:effectRef idx="0">
            <a:srgbClr val="FFFFFF"/>
          </a:effectRef>
          <a:fontRef idx="minor">
            <a:schemeClr val="tx1"/>
          </a:fontRef>
        </p:style>
      </p:cxnSp>
      <p:sp>
        <p:nvSpPr>
          <p:cNvPr id="8" name="文本框 7"/>
          <p:cNvSpPr txBox="1"/>
          <p:nvPr/>
        </p:nvSpPr>
        <p:spPr>
          <a:xfrm>
            <a:off x="396875" y="2457450"/>
            <a:ext cx="8275955" cy="1124585"/>
          </a:xfrm>
          <a:prstGeom prst="rect">
            <a:avLst/>
          </a:prstGeom>
          <a:noFill/>
        </p:spPr>
        <p:txBody>
          <a:bodyPr wrap="square" rtlCol="0" anchor="t">
            <a:spAutoFit/>
          </a:bodyPr>
          <a:p>
            <a:pPr>
              <a:lnSpc>
                <a:spcPct val="120000"/>
              </a:lnSpc>
            </a:pP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rgbClr val="0070C0"/>
                </a:solidFill>
                <a:latin typeface="Times New Roman" panose="02020603050405020304" pitchFamily="2" charset="0"/>
                <a:ea typeface="黑体" panose="02010609060101010101" pitchFamily="1" charset="-122"/>
                <a:cs typeface="Times New Roman" panose="02020603050405020304" pitchFamily="2" charset="0"/>
              </a:rPr>
              <a:t>思考</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latin typeface="Times New Roman" panose="02020603050405020304" pitchFamily="2" charset="0"/>
                <a:ea typeface="黑体" panose="02010609060101010101" pitchFamily="1" charset="-122"/>
                <a:cs typeface="Times New Roman" panose="02020603050405020304" pitchFamily="2" charset="0"/>
              </a:rPr>
              <a:t>这里的图象是直线的一部分</a:t>
            </a:r>
            <a:r>
              <a:rPr lang="en-US" altLang="zh-CN" sz="2800">
                <a:latin typeface="Times New Roman" panose="02020603050405020304" pitchFamily="2" charset="0"/>
                <a:ea typeface="黑体" panose="02010609060101010101" pitchFamily="1" charset="-122"/>
                <a:cs typeface="Times New Roman" panose="02020603050405020304" pitchFamily="2" charset="0"/>
              </a:rPr>
              <a:t> ( </a:t>
            </a:r>
            <a:r>
              <a:rPr lang="zh-CN" altLang="en-US" sz="2800">
                <a:latin typeface="Times New Roman" panose="02020603050405020304" pitchFamily="2" charset="0"/>
                <a:ea typeface="黑体" panose="02010609060101010101" pitchFamily="1" charset="-122"/>
                <a:cs typeface="Times New Roman" panose="02020603050405020304" pitchFamily="2" charset="0"/>
              </a:rPr>
              <a:t>一条线段</a:t>
            </a:r>
            <a:r>
              <a:rPr lang="en-US" altLang="zh-CN" sz="2800">
                <a:latin typeface="Times New Roman" panose="02020603050405020304" pitchFamily="2" charset="0"/>
                <a:ea typeface="黑体" panose="02010609060101010101" pitchFamily="1" charset="-122"/>
                <a:cs typeface="Times New Roman" panose="02020603050405020304" pitchFamily="2" charset="0"/>
              </a:rPr>
              <a:t> ) </a:t>
            </a:r>
            <a:r>
              <a:rPr lang="zh-CN" altLang="en-US" sz="2800">
                <a:latin typeface="Times New Roman" panose="02020603050405020304" pitchFamily="2" charset="0"/>
                <a:ea typeface="黑体" panose="02010609060101010101" pitchFamily="1" charset="-122"/>
                <a:cs typeface="Times New Roman" panose="02020603050405020304" pitchFamily="2" charset="0"/>
              </a:rPr>
              <a:t>，线段的两个端点反映了怎样的实际情境</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p:txBody>
      </p:sp>
      <p:sp>
        <p:nvSpPr>
          <p:cNvPr id="10" name="文本框 9"/>
          <p:cNvSpPr txBox="1"/>
          <p:nvPr/>
        </p:nvSpPr>
        <p:spPr>
          <a:xfrm>
            <a:off x="683895" y="3540125"/>
            <a:ext cx="6178550" cy="1124585"/>
          </a:xfrm>
          <a:prstGeom prst="rect">
            <a:avLst/>
          </a:prstGeom>
          <a:noFill/>
        </p:spPr>
        <p:txBody>
          <a:bodyPr wrap="square" rtlCol="0" anchor="t">
            <a:spAutoFit/>
          </a:bodyPr>
          <a:p>
            <a:pPr>
              <a:lnSpc>
                <a:spcPct val="120000"/>
              </a:lnSpc>
            </a:pP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(0</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 285) </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表示的是刚准备出发的时候，</a:t>
            </a:r>
            <a:endPar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20000"/>
              </a:lnSpc>
            </a:pP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(3</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0) </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表示行驶了</a:t>
            </a: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 3 </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个小时刚到北京</a:t>
            </a:r>
            <a:r>
              <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3"/>
          <p:cNvSpPr/>
          <p:nvPr/>
        </p:nvSpPr>
        <p:spPr>
          <a:xfrm>
            <a:off x="124460" y="499110"/>
            <a:ext cx="6528435" cy="2934335"/>
          </a:xfrm>
          <a:prstGeom prst="rect">
            <a:avLst/>
          </a:prstGeom>
          <a:noFill/>
          <a:ln w="9525">
            <a:noFill/>
          </a:ln>
        </p:spPr>
        <p:txBody>
          <a:bodyPr wrap="square" anchor="t" anchorCtr="0">
            <a:spAutoFit/>
          </a:bodyPr>
          <a:p>
            <a:pPr>
              <a:lnSpc>
                <a:spcPct val="110000"/>
              </a:lnSpc>
            </a:pPr>
            <a:r>
              <a:rPr lang="zh-CN" altLang="en-US" sz="2800" dirty="0">
                <a:solidFill>
                  <a:srgbClr val="00B050"/>
                </a:solidFill>
                <a:latin typeface="Times New Roman" panose="02020603050405020304" pitchFamily="2" charset="0"/>
                <a:ea typeface="黑体" panose="02010609060101010101" pitchFamily="1" charset="-122"/>
                <a:sym typeface="Arial" panose="020B0604020202020204" pitchFamily="34" charset="0"/>
              </a:rPr>
              <a:t>例</a:t>
            </a:r>
            <a:r>
              <a:rPr lang="en-US" altLang="zh-CN" sz="2800" dirty="0">
                <a:solidFill>
                  <a:srgbClr val="00B050"/>
                </a:solidFill>
                <a:latin typeface="Times New Roman" panose="02020603050405020304" pitchFamily="2" charset="0"/>
                <a:ea typeface="黑体" panose="02010609060101010101" pitchFamily="1" charset="-122"/>
                <a:sym typeface="Arial" panose="020B0604020202020204" pitchFamily="34" charset="0"/>
              </a:rPr>
              <a:t>4</a:t>
            </a:r>
            <a:r>
              <a:rPr lang="en-US" altLang="zh-CN" sz="2800" dirty="0">
                <a:solidFill>
                  <a:srgbClr val="196666"/>
                </a:solidFill>
                <a:latin typeface="Times New Roman" panose="02020603050405020304" pitchFamily="2" charset="0"/>
                <a:ea typeface="黑体" panose="02010609060101010101" pitchFamily="1" charset="-122"/>
                <a:sym typeface="Arial" panose="020B0604020202020204" pitchFamily="34" charset="0"/>
              </a:rPr>
              <a:t> </a:t>
            </a:r>
            <a:r>
              <a:rPr lang="zh-CN" altLang="en-US" sz="2800" dirty="0">
                <a:latin typeface="Times New Roman" panose="02020603050405020304" pitchFamily="2" charset="0"/>
                <a:ea typeface="黑体" panose="02010609060101010101" pitchFamily="1" charset="-122"/>
                <a:sym typeface="Arial" panose="020B0604020202020204" pitchFamily="34" charset="0"/>
              </a:rPr>
              <a:t>今有一根弹簧，不悬挂重物时的长度为</a:t>
            </a:r>
            <a:r>
              <a:rPr lang="en-US" altLang="zh-CN" sz="2800" dirty="0">
                <a:latin typeface="Times New Roman" panose="02020603050405020304" pitchFamily="2" charset="0"/>
                <a:ea typeface="黑体" panose="02010609060101010101" pitchFamily="1" charset="-122"/>
                <a:sym typeface="Arial" panose="020B0604020202020204" pitchFamily="34" charset="0"/>
              </a:rPr>
              <a:t> 12 cm</a:t>
            </a:r>
            <a:r>
              <a:rPr lang="zh-CN" altLang="en-US" sz="2800" dirty="0">
                <a:latin typeface="Times New Roman" panose="02020603050405020304" pitchFamily="2" charset="0"/>
                <a:ea typeface="黑体" panose="02010609060101010101" pitchFamily="1" charset="-122"/>
                <a:sym typeface="Arial" panose="020B0604020202020204" pitchFamily="34" charset="0"/>
              </a:rPr>
              <a:t>，悬挂的重物每增加</a:t>
            </a:r>
            <a:r>
              <a:rPr lang="en-US" altLang="zh-CN" sz="2800" dirty="0">
                <a:latin typeface="Times New Roman" panose="02020603050405020304" pitchFamily="2" charset="0"/>
                <a:ea typeface="黑体" panose="02010609060101010101" pitchFamily="1" charset="-122"/>
                <a:sym typeface="Arial" panose="020B0604020202020204" pitchFamily="34" charset="0"/>
              </a:rPr>
              <a:t> 1 kg (</a:t>
            </a:r>
            <a:r>
              <a:rPr lang="zh-CN" altLang="en-US" sz="2800" dirty="0">
                <a:latin typeface="Times New Roman" panose="02020603050405020304" pitchFamily="2" charset="0"/>
                <a:ea typeface="黑体" panose="02010609060101010101" pitchFamily="1" charset="-122"/>
                <a:sym typeface="Arial" panose="020B0604020202020204" pitchFamily="34" charset="0"/>
              </a:rPr>
              <a:t>重物不超过</a:t>
            </a:r>
            <a:r>
              <a:rPr lang="en-US" altLang="zh-CN" sz="2800" dirty="0">
                <a:latin typeface="Times New Roman" panose="02020603050405020304" pitchFamily="2" charset="0"/>
                <a:ea typeface="黑体" panose="02010609060101010101" pitchFamily="1" charset="-122"/>
                <a:sym typeface="Arial" panose="020B0604020202020204" pitchFamily="34" charset="0"/>
              </a:rPr>
              <a:t> 8 kg)</a:t>
            </a:r>
            <a:r>
              <a:rPr lang="zh-CN" altLang="en-US" sz="2800" dirty="0">
                <a:latin typeface="Times New Roman" panose="02020603050405020304" pitchFamily="2" charset="0"/>
                <a:ea typeface="黑体" panose="02010609060101010101" pitchFamily="1" charset="-122"/>
                <a:sym typeface="Arial" panose="020B0604020202020204" pitchFamily="34" charset="0"/>
              </a:rPr>
              <a:t>，弹簧的长度就增加</a:t>
            </a:r>
            <a:r>
              <a:rPr lang="en-US" altLang="zh-CN" sz="2800" dirty="0">
                <a:latin typeface="Times New Roman" panose="02020603050405020304" pitchFamily="2" charset="0"/>
                <a:ea typeface="黑体" panose="02010609060101010101" pitchFamily="1" charset="-122"/>
                <a:sym typeface="Arial" panose="020B0604020202020204" pitchFamily="34" charset="0"/>
              </a:rPr>
              <a:t> 0.5 cm.</a:t>
            </a:r>
            <a:r>
              <a:rPr lang="zh-CN" altLang="en-US" sz="2800" dirty="0">
                <a:latin typeface="Times New Roman" panose="02020603050405020304" pitchFamily="2" charset="0"/>
                <a:ea typeface="黑体" panose="02010609060101010101" pitchFamily="1" charset="-122"/>
                <a:sym typeface="Arial" panose="020B0604020202020204" pitchFamily="34" charset="0"/>
              </a:rPr>
              <a:t>写出弹簧的长度</a:t>
            </a:r>
            <a:r>
              <a:rPr lang="en-US" altLang="zh-CN" sz="2800" dirty="0">
                <a:latin typeface="Times New Roman" panose="02020603050405020304" pitchFamily="2" charset="0"/>
                <a:ea typeface="黑体" panose="02010609060101010101" pitchFamily="1" charset="-122"/>
                <a:sym typeface="Arial" panose="020B0604020202020204" pitchFamily="34" charset="0"/>
              </a:rPr>
              <a:t> </a:t>
            </a:r>
            <a:r>
              <a:rPr lang="en-US" altLang="zh-CN" sz="2800" i="1" dirty="0">
                <a:latin typeface="Times New Roman" panose="02020603050405020304" pitchFamily="2" charset="0"/>
                <a:ea typeface="黑体" panose="02010609060101010101" pitchFamily="1" charset="-122"/>
                <a:sym typeface="Arial" panose="020B0604020202020204" pitchFamily="34" charset="0"/>
              </a:rPr>
              <a:t>y </a:t>
            </a:r>
            <a:r>
              <a:rPr lang="en-US" altLang="zh-CN" sz="2800" dirty="0">
                <a:latin typeface="Times New Roman" panose="02020603050405020304" pitchFamily="2" charset="0"/>
                <a:ea typeface="黑体" panose="02010609060101010101" pitchFamily="1" charset="-122"/>
                <a:sym typeface="Arial" panose="020B0604020202020204" pitchFamily="34" charset="0"/>
              </a:rPr>
              <a:t>(cm)</a:t>
            </a:r>
            <a:r>
              <a:rPr lang="zh-CN" altLang="en-US" sz="2800" dirty="0">
                <a:latin typeface="Times New Roman" panose="02020603050405020304" pitchFamily="2" charset="0"/>
                <a:ea typeface="黑体" panose="02010609060101010101" pitchFamily="1" charset="-122"/>
                <a:sym typeface="Arial" panose="020B0604020202020204" pitchFamily="34" charset="0"/>
              </a:rPr>
              <a:t>和悬挂物的质量</a:t>
            </a:r>
            <a:r>
              <a:rPr lang="en-US" altLang="zh-CN" sz="2800" dirty="0">
                <a:latin typeface="Times New Roman" panose="02020603050405020304" pitchFamily="2" charset="0"/>
                <a:ea typeface="黑体" panose="02010609060101010101" pitchFamily="1" charset="-122"/>
                <a:sym typeface="Arial" panose="020B0604020202020204" pitchFamily="34" charset="0"/>
              </a:rPr>
              <a:t> </a:t>
            </a:r>
            <a:r>
              <a:rPr lang="en-US" altLang="zh-CN" sz="2800" i="1" dirty="0">
                <a:latin typeface="Times New Roman" panose="02020603050405020304" pitchFamily="2" charset="0"/>
                <a:ea typeface="黑体" panose="02010609060101010101" pitchFamily="1" charset="-122"/>
                <a:sym typeface="Arial" panose="020B0604020202020204" pitchFamily="34" charset="0"/>
              </a:rPr>
              <a:t>x </a:t>
            </a:r>
            <a:r>
              <a:rPr lang="en-US" altLang="zh-CN" sz="2800" dirty="0">
                <a:latin typeface="Times New Roman" panose="02020603050405020304" pitchFamily="2" charset="0"/>
                <a:ea typeface="黑体" panose="02010609060101010101" pitchFamily="1" charset="-122"/>
                <a:sym typeface="Arial" panose="020B0604020202020204" pitchFamily="34" charset="0"/>
              </a:rPr>
              <a:t>(kg)</a:t>
            </a:r>
            <a:r>
              <a:rPr lang="zh-CN" altLang="en-US" sz="2800" dirty="0">
                <a:latin typeface="Times New Roman" panose="02020603050405020304" pitchFamily="2" charset="0"/>
                <a:ea typeface="黑体" panose="02010609060101010101" pitchFamily="1" charset="-122"/>
                <a:sym typeface="Arial" panose="020B0604020202020204" pitchFamily="34" charset="0"/>
              </a:rPr>
              <a:t>之间的函数关系式，指出自变量的取值范围，并画出这个函数的图象</a:t>
            </a:r>
            <a:r>
              <a:rPr lang="en-US" altLang="zh-CN" sz="2800" dirty="0">
                <a:latin typeface="Times New Roman" panose="02020603050405020304" pitchFamily="2" charset="0"/>
                <a:ea typeface="黑体" panose="02010609060101010101" pitchFamily="1" charset="-122"/>
                <a:sym typeface="Arial" panose="020B0604020202020204" pitchFamily="34" charset="0"/>
              </a:rPr>
              <a:t>.</a:t>
            </a:r>
            <a:endParaRPr lang="en-US" altLang="zh-CN" sz="2800" dirty="0">
              <a:latin typeface="Times New Roman" panose="02020603050405020304" pitchFamily="2" charset="0"/>
              <a:ea typeface="黑体" panose="02010609060101010101" pitchFamily="1" charset="-122"/>
              <a:sym typeface="Arial" panose="020B0604020202020204" pitchFamily="34" charset="0"/>
            </a:endParaRPr>
          </a:p>
        </p:txBody>
      </p:sp>
      <p:sp>
        <p:nvSpPr>
          <p:cNvPr id="4" name="矩形 3"/>
          <p:cNvSpPr/>
          <p:nvPr/>
        </p:nvSpPr>
        <p:spPr>
          <a:xfrm>
            <a:off x="539433" y="3364230"/>
            <a:ext cx="4519612" cy="650875"/>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sym typeface="Arial" panose="020B0604020202020204" pitchFamily="34" charset="0"/>
              </a:rPr>
              <a:t>解</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函数关系式为</a:t>
            </a:r>
            <a:r>
              <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  </a:t>
            </a:r>
            <a:endPar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5" name="矩形 7"/>
          <p:cNvSpPr/>
          <p:nvPr/>
        </p:nvSpPr>
        <p:spPr>
          <a:xfrm>
            <a:off x="593725" y="4050665"/>
            <a:ext cx="5369560" cy="953135"/>
          </a:xfrm>
          <a:prstGeom prst="rect">
            <a:avLst/>
          </a:prstGeom>
          <a:noFill/>
          <a:ln w="9525">
            <a:noFill/>
          </a:ln>
        </p:spPr>
        <p:txBody>
          <a:bodyPr wrap="square" anchor="t" anchorCtr="0">
            <a:spAutoFit/>
          </a:bodyPr>
          <a:p>
            <a:pPr>
              <a:lnSpc>
                <a:spcPct val="100000"/>
              </a:lnSpc>
            </a:pP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自变量 </a:t>
            </a:r>
            <a:r>
              <a:rPr lang="en-US" altLang="zh-CN" sz="2800" b="1" i="1" dirty="0">
                <a:solidFill>
                  <a:srgbClr val="FF0000"/>
                </a:solidFill>
                <a:latin typeface="Times New Roman" panose="02020603050405020304" pitchFamily="2" charset="0"/>
                <a:ea typeface="黑体" panose="02010609060101010101" pitchFamily="1" charset="-122"/>
                <a:sym typeface="Wingdings" panose="05000000000000000000" pitchFamily="2" charset="2"/>
              </a:rPr>
              <a:t>x</a:t>
            </a:r>
            <a:r>
              <a:rPr lang="en-US" altLang="zh-CN" sz="2800" i="1" dirty="0">
                <a:solidFill>
                  <a:srgbClr val="FF0000"/>
                </a:solidFill>
                <a:latin typeface="Times New Roman" panose="02020603050405020304" pitchFamily="2" charset="0"/>
                <a:ea typeface="黑体" panose="02010609060101010101" pitchFamily="1" charset="-122"/>
                <a:sym typeface="Wingdings" panose="05000000000000000000" pitchFamily="2" charset="2"/>
              </a:rPr>
              <a:t> </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的取值范围为</a:t>
            </a:r>
            <a:r>
              <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 0</a:t>
            </a:r>
            <a:r>
              <a:rPr lang="zh-CN" altLang="en-US" sz="2800" dirty="0">
                <a:solidFill>
                  <a:srgbClr val="FF0000"/>
                </a:solidFill>
                <a:latin typeface="黑体" panose="02010609060101010101" pitchFamily="1" charset="-122"/>
                <a:ea typeface="黑体" panose="02010609060101010101" pitchFamily="1" charset="-122"/>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1" charset="-122"/>
                <a:sym typeface="Wingdings" panose="05000000000000000000" pitchFamily="2" charset="2"/>
              </a:rPr>
              <a:t>x</a:t>
            </a:r>
            <a:r>
              <a:rPr lang="zh-CN" altLang="en-US" sz="2800" dirty="0">
                <a:solidFill>
                  <a:srgbClr val="FF0000"/>
                </a:solidFill>
                <a:latin typeface="黑体" panose="02010609060101010101" pitchFamily="1" charset="-122"/>
                <a:ea typeface="黑体" panose="02010609060101010101" pitchFamily="1" charset="-122"/>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8.</a:t>
            </a:r>
            <a:endPar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a:p>
            <a:pPr>
              <a:lnSpc>
                <a:spcPct val="100000"/>
              </a:lnSpc>
            </a:pP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函数图象如图：</a:t>
            </a:r>
            <a:endPar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graphicFrame>
        <p:nvGraphicFramePr>
          <p:cNvPr id="18" name="对象 17">
            <a:hlinkClick r:id="" action="ppaction://ole?verb="/>
          </p:cNvPr>
          <p:cNvGraphicFramePr>
            <a:graphicFrameLocks noChangeAspect="1"/>
          </p:cNvGraphicFramePr>
          <p:nvPr/>
        </p:nvGraphicFramePr>
        <p:xfrm>
          <a:off x="3491865" y="3340735"/>
          <a:ext cx="1573530" cy="788035"/>
        </p:xfrm>
        <a:graphic>
          <a:graphicData uri="http://schemas.openxmlformats.org/presentationml/2006/ole">
            <mc:AlternateContent xmlns:mc="http://schemas.openxmlformats.org/markup-compatibility/2006">
              <mc:Choice xmlns:v="urn:schemas-microsoft-com:vml" Requires="v">
                <p:oleObj spid="_x0000_s1025" name="" r:id="rId1" imgW="762000" imgH="393700" progId="Equation.DSMT4">
                  <p:embed/>
                </p:oleObj>
              </mc:Choice>
              <mc:Fallback>
                <p:oleObj name="" r:id="rId1" imgW="762000" imgH="393700" progId="Equation.DSMT4">
                  <p:embed/>
                  <p:pic>
                    <p:nvPicPr>
                      <p:cNvPr id="0" name="图片 1024"/>
                      <p:cNvPicPr/>
                      <p:nvPr/>
                    </p:nvPicPr>
                    <p:blipFill>
                      <a:blip r:embed="rId2"/>
                      <a:stretch>
                        <a:fillRect/>
                      </a:stretch>
                    </p:blipFill>
                    <p:spPr>
                      <a:xfrm>
                        <a:off x="3491865" y="3340735"/>
                        <a:ext cx="1573530" cy="788035"/>
                      </a:xfrm>
                      <a:prstGeom prst="rect">
                        <a:avLst/>
                      </a:prstGeom>
                    </p:spPr>
                  </p:pic>
                </p:oleObj>
              </mc:Fallback>
            </mc:AlternateContent>
          </a:graphicData>
        </a:graphic>
      </p:graphicFrame>
      <p:pic>
        <p:nvPicPr>
          <p:cNvPr id="12" name="图片 11"/>
          <p:cNvPicPr>
            <a:picLocks noChangeAspect="1"/>
          </p:cNvPicPr>
          <p:nvPr/>
        </p:nvPicPr>
        <p:blipFill>
          <a:blip r:embed="rId3"/>
          <a:stretch>
            <a:fillRect/>
          </a:stretch>
        </p:blipFill>
        <p:spPr>
          <a:xfrm>
            <a:off x="6587490" y="555625"/>
            <a:ext cx="2543810" cy="4548505"/>
          </a:xfrm>
          <a:prstGeom prst="rect">
            <a:avLst/>
          </a:prstGeom>
        </p:spPr>
      </p:pic>
      <p:sp>
        <p:nvSpPr>
          <p:cNvPr id="34" name="任意多边形 33"/>
          <p:cNvSpPr/>
          <p:nvPr userDrawn="1"/>
        </p:nvSpPr>
        <p:spPr>
          <a:xfrm>
            <a:off x="-15240"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2"/>
          <p:cNvSpPr txBox="1"/>
          <p:nvPr/>
        </p:nvSpPr>
        <p:spPr>
          <a:xfrm>
            <a:off x="158750" y="503555"/>
            <a:ext cx="8797925" cy="1210945"/>
          </a:xfrm>
          <a:prstGeom prst="rect">
            <a:avLst/>
          </a:prstGeom>
          <a:noFill/>
          <a:ln w="9525">
            <a:noFill/>
          </a:ln>
        </p:spPr>
        <p:txBody>
          <a:bodyPr wrap="square" anchor="t" anchorCtr="0">
            <a:spAutoFit/>
          </a:bodyPr>
          <a:p>
            <a:pPr>
              <a:lnSpc>
                <a:spcPct val="130000"/>
              </a:lnSpc>
              <a:spcBef>
                <a:spcPct val="50000"/>
              </a:spcBef>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5</a:t>
            </a:r>
            <a:r>
              <a:rPr lang="en-US" altLang="zh-CN" sz="2800" dirty="0">
                <a:solidFill>
                  <a:srgbClr val="196666"/>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试说明无论</a:t>
            </a:r>
            <a:r>
              <a:rPr lang="en-US" altLang="zh-CN" sz="2800" dirty="0">
                <a:latin typeface="Times New Roman" panose="02020603050405020304" pitchFamily="2" charset="0"/>
                <a:ea typeface="黑体" panose="02010609060101010101" pitchFamily="1" charset="-122"/>
              </a:rPr>
              <a:t> </a:t>
            </a:r>
            <a:r>
              <a:rPr lang="zh-CN" altLang="en-US" sz="2800" b="1" i="1" dirty="0">
                <a:solidFill>
                  <a:srgbClr val="0A0A0E"/>
                </a:solidFill>
                <a:latin typeface="Times New Roman" panose="02020603050405020304" pitchFamily="2" charset="0"/>
                <a:ea typeface="黑体" panose="02010609060101010101" pitchFamily="1" charset="-122"/>
              </a:rPr>
              <a:t>m</a:t>
            </a:r>
            <a:r>
              <a:rPr lang="en-US" altLang="zh-CN" sz="2800" i="1" dirty="0">
                <a:solidFill>
                  <a:srgbClr val="0A0A0E"/>
                </a:solidFill>
                <a:latin typeface="Times New Roman" panose="02020603050405020304" pitchFamily="2" charset="0"/>
                <a:ea typeface="黑体" panose="02010609060101010101" pitchFamily="1" charset="-122"/>
              </a:rPr>
              <a:t> </a:t>
            </a:r>
            <a:r>
              <a:rPr lang="zh-CN" altLang="en-US" sz="2800" dirty="0">
                <a:solidFill>
                  <a:srgbClr val="0A0A0E"/>
                </a:solidFill>
                <a:latin typeface="Times New Roman" panose="02020603050405020304" pitchFamily="2" charset="0"/>
                <a:ea typeface="黑体" panose="02010609060101010101" pitchFamily="1" charset="-122"/>
              </a:rPr>
              <a:t>为何值，函数 </a:t>
            </a:r>
            <a:r>
              <a:rPr lang="zh-CN" altLang="en-US" sz="2800" b="1" i="1" dirty="0">
                <a:solidFill>
                  <a:srgbClr val="0A0A0E"/>
                </a:solidFill>
                <a:latin typeface="Times New Roman" panose="02020603050405020304" pitchFamily="2" charset="0"/>
                <a:ea typeface="黑体" panose="02010609060101010101" pitchFamily="1" charset="-122"/>
              </a:rPr>
              <a:t>y</a:t>
            </a:r>
            <a:r>
              <a:rPr lang="zh-CN" altLang="en-US" sz="2800" b="1" dirty="0">
                <a:solidFill>
                  <a:srgbClr val="0A0A0E"/>
                </a:solidFill>
                <a:latin typeface="Times New Roman" panose="02020603050405020304" pitchFamily="2" charset="0"/>
                <a:ea typeface="黑体" panose="02010609060101010101" pitchFamily="1" charset="-122"/>
              </a:rPr>
              <a:t> = (</a:t>
            </a:r>
            <a:r>
              <a:rPr lang="zh-CN" altLang="en-US" sz="2800" b="1" i="1" dirty="0">
                <a:solidFill>
                  <a:srgbClr val="0A0A0E"/>
                </a:solidFill>
                <a:latin typeface="Times New Roman" panose="02020603050405020304" pitchFamily="2" charset="0"/>
                <a:ea typeface="黑体" panose="02010609060101010101" pitchFamily="1" charset="-122"/>
              </a:rPr>
              <a:t>m</a:t>
            </a:r>
            <a:r>
              <a:rPr lang="en-US" altLang="zh-CN" sz="2800" b="1" i="1" dirty="0">
                <a:solidFill>
                  <a:srgbClr val="0A0A0E"/>
                </a:solidFill>
                <a:latin typeface="Times New Roman" panose="02020603050405020304" pitchFamily="2" charset="0"/>
                <a:ea typeface="黑体" panose="02010609060101010101" pitchFamily="1" charset="-122"/>
              </a:rPr>
              <a:t> </a:t>
            </a:r>
            <a:r>
              <a:rPr lang="zh-CN" altLang="en-US" sz="2800" b="1" dirty="0">
                <a:solidFill>
                  <a:srgbClr val="0A0A0E"/>
                </a:solidFill>
                <a:latin typeface="Times New Roman" panose="02020603050405020304" pitchFamily="2" charset="0"/>
                <a:ea typeface="黑体" panose="02010609060101010101" pitchFamily="1" charset="-122"/>
              </a:rPr>
              <a:t>+</a:t>
            </a:r>
            <a:r>
              <a:rPr lang="en-US" altLang="zh-CN" sz="2800" b="1" dirty="0">
                <a:solidFill>
                  <a:srgbClr val="0A0A0E"/>
                </a:solidFill>
                <a:latin typeface="Times New Roman" panose="02020603050405020304" pitchFamily="2" charset="0"/>
                <a:ea typeface="黑体" panose="02010609060101010101" pitchFamily="1" charset="-122"/>
              </a:rPr>
              <a:t> </a:t>
            </a:r>
            <a:r>
              <a:rPr lang="zh-CN" altLang="en-US" sz="2800" b="1" dirty="0">
                <a:solidFill>
                  <a:srgbClr val="0A0A0E"/>
                </a:solidFill>
                <a:latin typeface="Times New Roman" panose="02020603050405020304" pitchFamily="2" charset="0"/>
                <a:ea typeface="黑体" panose="02010609060101010101" pitchFamily="1" charset="-122"/>
              </a:rPr>
              <a:t>1) </a:t>
            </a:r>
            <a:r>
              <a:rPr lang="zh-CN" altLang="en-US" sz="2800" b="1" i="1" dirty="0">
                <a:solidFill>
                  <a:srgbClr val="0A0A0E"/>
                </a:solidFill>
                <a:latin typeface="Times New Roman" panose="02020603050405020304" pitchFamily="2" charset="0"/>
                <a:ea typeface="黑体" panose="02010609060101010101" pitchFamily="1" charset="-122"/>
              </a:rPr>
              <a:t>x</a:t>
            </a:r>
            <a:r>
              <a:rPr lang="zh-CN" altLang="en-US" sz="2800" b="1" dirty="0">
                <a:solidFill>
                  <a:srgbClr val="0A0A0E"/>
                </a:solidFill>
                <a:latin typeface="Times New Roman" panose="02020603050405020304" pitchFamily="2" charset="0"/>
                <a:ea typeface="黑体" panose="02010609060101010101" pitchFamily="1" charset="-122"/>
              </a:rPr>
              <a:t> + 2</a:t>
            </a:r>
            <a:r>
              <a:rPr lang="zh-CN" altLang="en-US" sz="2800" b="1" i="1" dirty="0">
                <a:solidFill>
                  <a:srgbClr val="0A0A0E"/>
                </a:solidFill>
                <a:latin typeface="Times New Roman" panose="02020603050405020304" pitchFamily="2" charset="0"/>
                <a:ea typeface="黑体" panose="02010609060101010101" pitchFamily="1" charset="-122"/>
              </a:rPr>
              <a:t>m</a:t>
            </a:r>
            <a:r>
              <a:rPr lang="zh-CN" altLang="en-US" sz="2800" b="1" dirty="0">
                <a:solidFill>
                  <a:srgbClr val="0A0A0E"/>
                </a:solidFill>
                <a:latin typeface="Times New Roman" panose="02020603050405020304" pitchFamily="2" charset="0"/>
                <a:ea typeface="黑体" panose="02010609060101010101" pitchFamily="1" charset="-122"/>
              </a:rPr>
              <a:t>﹣6</a:t>
            </a:r>
            <a:r>
              <a:rPr lang="en-US" altLang="zh-CN" sz="2800" b="1" dirty="0">
                <a:solidFill>
                  <a:srgbClr val="0A0A0E"/>
                </a:solidFill>
                <a:latin typeface="Times New Roman" panose="02020603050405020304" pitchFamily="2" charset="0"/>
                <a:ea typeface="黑体" panose="02010609060101010101" pitchFamily="1" charset="-122"/>
              </a:rPr>
              <a:t> </a:t>
            </a:r>
            <a:r>
              <a:rPr lang="zh-CN" altLang="en-US" sz="2800" dirty="0">
                <a:solidFill>
                  <a:srgbClr val="0A0A0E"/>
                </a:solidFill>
                <a:latin typeface="Times New Roman" panose="02020603050405020304" pitchFamily="2" charset="0"/>
                <a:ea typeface="黑体" panose="02010609060101010101" pitchFamily="1" charset="-122"/>
              </a:rPr>
              <a:t>的</a:t>
            </a:r>
            <a:r>
              <a:rPr lang="zh-CN" altLang="en-US" sz="2800" dirty="0">
                <a:solidFill>
                  <a:srgbClr val="0A0A0E"/>
                </a:solidFill>
                <a:latin typeface="Times New Roman" panose="02020603050405020304" pitchFamily="2" charset="0"/>
                <a:ea typeface="黑体" panose="02010609060101010101" pitchFamily="1" charset="-122"/>
                <a:sym typeface="Wingdings" panose="05000000000000000000" pitchFamily="2" charset="2"/>
              </a:rPr>
              <a:t>图象都过某一定点</a:t>
            </a:r>
            <a:r>
              <a:rPr lang="en-US" altLang="zh-CN" sz="2800" dirty="0">
                <a:solidFill>
                  <a:srgbClr val="0A0A0E"/>
                </a:solidFill>
                <a:latin typeface="Times New Roman" panose="02020603050405020304" pitchFamily="2" charset="0"/>
                <a:ea typeface="黑体" panose="02010609060101010101" pitchFamily="1" charset="-122"/>
                <a:sym typeface="Wingdings" panose="05000000000000000000" pitchFamily="2" charset="2"/>
              </a:rPr>
              <a:t>.</a:t>
            </a:r>
            <a:endParaRPr lang="en-US" altLang="zh-CN" sz="2800" dirty="0">
              <a:solidFill>
                <a:srgbClr val="0A0A0E"/>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3" name="Text Box 3"/>
          <p:cNvSpPr txBox="1"/>
          <p:nvPr/>
        </p:nvSpPr>
        <p:spPr>
          <a:xfrm>
            <a:off x="372110" y="1735455"/>
            <a:ext cx="5992495" cy="521970"/>
          </a:xfrm>
          <a:prstGeom prst="rect">
            <a:avLst/>
          </a:prstGeom>
          <a:noFill/>
          <a:ln w="9525">
            <a:noFill/>
          </a:ln>
        </p:spPr>
        <p:txBody>
          <a:bodyPr wrap="square" anchor="t" anchorCtr="0">
            <a:spAutoFit/>
          </a:bodyPr>
          <a:p>
            <a:pPr>
              <a:lnSpc>
                <a:spcPct val="100000"/>
              </a:lnSpc>
              <a:spcBef>
                <a:spcPct val="50000"/>
              </a:spcBef>
            </a:pPr>
            <a:r>
              <a:rPr lang="zh-CN" altLang="en-US" sz="2800" dirty="0">
                <a:solidFill>
                  <a:srgbClr val="FF0000"/>
                </a:solidFill>
                <a:latin typeface="Times New Roman" panose="02020603050405020304" pitchFamily="2" charset="0"/>
                <a:ea typeface="黑体" panose="02010609060101010101" pitchFamily="1" charset="-122"/>
              </a:rPr>
              <a:t>解</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：由</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 </a:t>
            </a:r>
            <a:r>
              <a:rPr lang="zh-CN" altLang="en-US" sz="2800" b="1" i="1" dirty="0">
                <a:solidFill>
                  <a:srgbClr val="FF0000"/>
                </a:solidFill>
                <a:latin typeface="Times New Roman" panose="02020603050405020304" pitchFamily="2" charset="0"/>
                <a:ea typeface="黑体" panose="02010609060101010101" pitchFamily="1" charset="-122"/>
              </a:rPr>
              <a:t>y</a:t>
            </a:r>
            <a:r>
              <a:rPr lang="zh-CN" altLang="en-US" sz="2800" b="1" dirty="0">
                <a:solidFill>
                  <a:srgbClr val="FF0000"/>
                </a:solidFill>
                <a:latin typeface="Times New Roman" panose="02020603050405020304" pitchFamily="2" charset="0"/>
                <a:ea typeface="黑体" panose="02010609060101010101" pitchFamily="1" charset="-122"/>
              </a:rPr>
              <a:t> = (</a:t>
            </a:r>
            <a:r>
              <a:rPr lang="zh-CN" altLang="en-US" sz="2800" b="1" i="1" dirty="0">
                <a:solidFill>
                  <a:srgbClr val="FF0000"/>
                </a:solidFill>
                <a:latin typeface="Times New Roman" panose="02020603050405020304" pitchFamily="2" charset="0"/>
                <a:ea typeface="黑体" panose="02010609060101010101" pitchFamily="1" charset="-122"/>
              </a:rPr>
              <a:t>m</a:t>
            </a:r>
            <a:r>
              <a:rPr lang="en-US" altLang="zh-CN" sz="2800" b="1" i="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a:t>
            </a:r>
            <a:r>
              <a:rPr lang="en-US" altLang="zh-CN" sz="2800" b="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1)</a:t>
            </a:r>
            <a:r>
              <a:rPr lang="zh-CN" altLang="en-US" sz="2800" b="1" i="1" dirty="0">
                <a:solidFill>
                  <a:srgbClr val="FF0000"/>
                </a:solidFill>
                <a:latin typeface="Times New Roman" panose="02020603050405020304" pitchFamily="2" charset="0"/>
                <a:ea typeface="黑体" panose="02010609060101010101" pitchFamily="1" charset="-122"/>
              </a:rPr>
              <a:t>x</a:t>
            </a:r>
            <a:r>
              <a:rPr lang="en-US" altLang="zh-CN" sz="2800" b="1" i="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a:t>
            </a:r>
            <a:r>
              <a:rPr lang="en-US" altLang="zh-CN" sz="2800" b="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2</a:t>
            </a:r>
            <a:r>
              <a:rPr lang="zh-CN" altLang="en-US" sz="2800" b="1" i="1" dirty="0">
                <a:solidFill>
                  <a:srgbClr val="FF0000"/>
                </a:solidFill>
                <a:latin typeface="Times New Roman" panose="02020603050405020304" pitchFamily="2" charset="0"/>
                <a:ea typeface="黑体" panose="02010609060101010101" pitchFamily="1" charset="-122"/>
              </a:rPr>
              <a:t>m</a:t>
            </a:r>
            <a:r>
              <a:rPr lang="en-US" altLang="zh-CN" sz="2800" b="1" i="1" dirty="0">
                <a:solidFill>
                  <a:srgbClr val="FF0000"/>
                </a:solidFill>
                <a:latin typeface="Times New Roman" panose="02020603050405020304" pitchFamily="2" charset="0"/>
                <a:ea typeface="黑体" panose="02010609060101010101" pitchFamily="1" charset="-122"/>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rPr>
              <a:t>6</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，得</a:t>
            </a:r>
            <a:endPar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4" name="Text Box 3"/>
          <p:cNvSpPr txBox="1"/>
          <p:nvPr/>
        </p:nvSpPr>
        <p:spPr>
          <a:xfrm>
            <a:off x="5508625" y="1708150"/>
            <a:ext cx="3209925" cy="521970"/>
          </a:xfrm>
          <a:prstGeom prst="rect">
            <a:avLst/>
          </a:prstGeom>
          <a:noFill/>
          <a:ln w="9525">
            <a:noFill/>
          </a:ln>
        </p:spPr>
        <p:txBody>
          <a:bodyPr wrap="square" anchor="t" anchorCtr="0">
            <a:spAutoFit/>
          </a:bodyPr>
          <a:p>
            <a:pPr>
              <a:lnSpc>
                <a:spcPct val="100000"/>
              </a:lnSpc>
              <a:spcBef>
                <a:spcPct val="50000"/>
              </a:spcBef>
            </a:pP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y</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6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2</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m</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endPar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5" name="Text Box 3"/>
          <p:cNvSpPr txBox="1"/>
          <p:nvPr/>
        </p:nvSpPr>
        <p:spPr>
          <a:xfrm>
            <a:off x="328930" y="2285048"/>
            <a:ext cx="4827588" cy="521970"/>
          </a:xfrm>
          <a:prstGeom prst="rect">
            <a:avLst/>
          </a:prstGeom>
          <a:noFill/>
          <a:ln w="9525">
            <a:noFill/>
          </a:ln>
        </p:spPr>
        <p:txBody>
          <a:bodyPr wrap="square" anchor="t" anchorCtr="0">
            <a:spAutoFit/>
          </a:bodyPr>
          <a:p>
            <a:pPr>
              <a:lnSpc>
                <a:spcPct val="100000"/>
              </a:lnSpc>
              <a:spcBef>
                <a:spcPct val="50000"/>
              </a:spcBef>
            </a:pP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令</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y</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6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0</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b="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2</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0</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endPar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6" name="Text Box 3"/>
          <p:cNvSpPr txBox="1"/>
          <p:nvPr/>
        </p:nvSpPr>
        <p:spPr>
          <a:xfrm>
            <a:off x="325120" y="2860040"/>
            <a:ext cx="3514725" cy="521970"/>
          </a:xfrm>
          <a:prstGeom prst="rect">
            <a:avLst/>
          </a:prstGeom>
          <a:noFill/>
          <a:ln w="9525">
            <a:noFill/>
          </a:ln>
        </p:spPr>
        <p:txBody>
          <a:bodyPr wrap="square" anchor="t" anchorCtr="0">
            <a:spAutoFit/>
          </a:bodyPr>
          <a:p>
            <a:pPr>
              <a:lnSpc>
                <a:spcPct val="100000"/>
              </a:lnSpc>
              <a:spcBef>
                <a:spcPct val="50000"/>
              </a:spcBef>
            </a:pP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解得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x</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2</a:t>
            </a:r>
            <a:r>
              <a:rPr lang="zh-CN" altLang="en-US"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y</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宋体" panose="02010600030101010101" pitchFamily="2" charset="-122"/>
              </a:rPr>
              <a:t>8</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endPar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
        <p:nvSpPr>
          <p:cNvPr id="7" name="Text Box 3"/>
          <p:cNvSpPr txBox="1"/>
          <p:nvPr/>
        </p:nvSpPr>
        <p:spPr>
          <a:xfrm>
            <a:off x="330200" y="3314065"/>
            <a:ext cx="8116888" cy="1383665"/>
          </a:xfrm>
          <a:prstGeom prst="rect">
            <a:avLst/>
          </a:prstGeom>
          <a:noFill/>
          <a:ln w="9525">
            <a:noFill/>
          </a:ln>
        </p:spPr>
        <p:txBody>
          <a:bodyPr wrap="square" anchor="t" anchorCtr="0">
            <a:spAutoFit/>
          </a:bodyPr>
          <a:p>
            <a:pPr>
              <a:lnSpc>
                <a:spcPct val="150000"/>
              </a:lnSpc>
              <a:spcBef>
                <a:spcPct val="50000"/>
              </a:spcBef>
            </a:pPr>
            <a:r>
              <a:rPr lang="zh-CN" altLang="en-US" sz="2800" dirty="0">
                <a:solidFill>
                  <a:srgbClr val="FF0000"/>
                </a:solidFill>
                <a:latin typeface="Times New Roman" panose="02020603050405020304" pitchFamily="2" charset="0"/>
                <a:ea typeface="黑体" panose="02010609060101010101" pitchFamily="1" charset="-122"/>
              </a:rPr>
              <a:t>所以，无论</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b="1"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m</a:t>
            </a:r>
            <a:r>
              <a:rPr lang="en-US" altLang="zh-CN" sz="2800" i="1" dirty="0">
                <a:solidFill>
                  <a:srgbClr val="FF0000"/>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为何值，</a:t>
            </a:r>
            <a:r>
              <a:rPr lang="zh-CN" altLang="en-US" sz="2800" dirty="0">
                <a:solidFill>
                  <a:srgbClr val="FF0000"/>
                </a:solidFill>
                <a:latin typeface="Times New Roman" panose="02020603050405020304" pitchFamily="2" charset="0"/>
                <a:ea typeface="黑体" panose="02010609060101010101" pitchFamily="1" charset="-122"/>
              </a:rPr>
              <a:t>函数</a:t>
            </a:r>
            <a:r>
              <a:rPr lang="zh-CN" altLang="en-US" sz="2800" b="1" dirty="0">
                <a:solidFill>
                  <a:srgbClr val="FF0000"/>
                </a:solidFill>
                <a:latin typeface="Times New Roman" panose="02020603050405020304" pitchFamily="2" charset="0"/>
                <a:ea typeface="黑体" panose="02010609060101010101" pitchFamily="1" charset="-122"/>
              </a:rPr>
              <a:t> </a:t>
            </a:r>
            <a:r>
              <a:rPr lang="zh-CN" altLang="en-US" sz="2800" b="1" i="1" dirty="0">
                <a:solidFill>
                  <a:srgbClr val="FF0000"/>
                </a:solidFill>
                <a:latin typeface="Times New Roman" panose="02020603050405020304" pitchFamily="2" charset="0"/>
                <a:ea typeface="黑体" panose="02010609060101010101" pitchFamily="1" charset="-122"/>
              </a:rPr>
              <a:t>y</a:t>
            </a:r>
            <a:r>
              <a:rPr lang="zh-CN" altLang="en-US" sz="2800" b="1" dirty="0">
                <a:solidFill>
                  <a:srgbClr val="FF0000"/>
                </a:solidFill>
                <a:latin typeface="Times New Roman" panose="02020603050405020304" pitchFamily="2" charset="0"/>
                <a:ea typeface="黑体" panose="02010609060101010101" pitchFamily="1" charset="-122"/>
              </a:rPr>
              <a:t> = (</a:t>
            </a:r>
            <a:r>
              <a:rPr lang="zh-CN" altLang="en-US" sz="2800" b="1" i="1" dirty="0">
                <a:solidFill>
                  <a:srgbClr val="FF0000"/>
                </a:solidFill>
                <a:latin typeface="Times New Roman" panose="02020603050405020304" pitchFamily="2" charset="0"/>
                <a:ea typeface="黑体" panose="02010609060101010101" pitchFamily="1" charset="-122"/>
              </a:rPr>
              <a:t>m</a:t>
            </a:r>
            <a:r>
              <a:rPr lang="en-US" altLang="zh-CN" sz="2800" b="1" i="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a:t>
            </a:r>
            <a:r>
              <a:rPr lang="en-US" altLang="zh-CN" sz="2800" b="1" dirty="0">
                <a:solidFill>
                  <a:srgbClr val="FF0000"/>
                </a:solidFill>
                <a:latin typeface="Times New Roman" panose="02020603050405020304" pitchFamily="2" charset="0"/>
                <a:ea typeface="黑体" panose="02010609060101010101" pitchFamily="1" charset="-122"/>
              </a:rPr>
              <a:t> </a:t>
            </a:r>
            <a:r>
              <a:rPr lang="zh-CN" altLang="en-US" sz="2800" b="1" dirty="0">
                <a:solidFill>
                  <a:srgbClr val="FF0000"/>
                </a:solidFill>
                <a:latin typeface="Times New Roman" panose="02020603050405020304" pitchFamily="2" charset="0"/>
                <a:ea typeface="黑体" panose="02010609060101010101" pitchFamily="1" charset="-122"/>
              </a:rPr>
              <a:t>1)</a:t>
            </a:r>
            <a:r>
              <a:rPr lang="zh-CN" altLang="en-US" sz="2800" b="1" i="1" dirty="0">
                <a:solidFill>
                  <a:srgbClr val="FF0000"/>
                </a:solidFill>
                <a:latin typeface="Times New Roman" panose="02020603050405020304" pitchFamily="2" charset="0"/>
                <a:ea typeface="黑体" panose="02010609060101010101" pitchFamily="1" charset="-122"/>
              </a:rPr>
              <a:t>x</a:t>
            </a:r>
            <a:r>
              <a:rPr lang="zh-CN" altLang="en-US" sz="2800" b="1" dirty="0">
                <a:solidFill>
                  <a:srgbClr val="FF0000"/>
                </a:solidFill>
                <a:latin typeface="Times New Roman" panose="02020603050405020304" pitchFamily="2" charset="0"/>
                <a:ea typeface="黑体" panose="02010609060101010101" pitchFamily="1" charset="-122"/>
              </a:rPr>
              <a:t> + 2</a:t>
            </a:r>
            <a:r>
              <a:rPr lang="zh-CN" altLang="en-US" sz="2800" b="1" i="1" dirty="0">
                <a:solidFill>
                  <a:srgbClr val="FF0000"/>
                </a:solidFill>
                <a:latin typeface="Times New Roman" panose="02020603050405020304" pitchFamily="2" charset="0"/>
                <a:ea typeface="黑体" panose="02010609060101010101" pitchFamily="1" charset="-122"/>
              </a:rPr>
              <a:t>m</a:t>
            </a:r>
            <a:r>
              <a:rPr lang="en-US" altLang="zh-CN" sz="2800" b="1" i="1" dirty="0">
                <a:solidFill>
                  <a:srgbClr val="FF0000"/>
                </a:solidFill>
                <a:latin typeface="Times New Roman" panose="02020603050405020304" pitchFamily="2" charset="0"/>
                <a:ea typeface="黑体" panose="02010609060101010101" pitchFamily="1" charset="-122"/>
              </a:rPr>
              <a:t> </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i="1" dirty="0">
                <a:solidFill>
                  <a:srgbClr val="FF0000"/>
                </a:solidFill>
                <a:latin typeface="Times New Roman" panose="02020603050405020304" pitchFamily="2" charset="0"/>
                <a:ea typeface="黑体" panose="02010609060101010101" pitchFamily="1" charset="-122"/>
                <a:sym typeface="+mn-ea"/>
              </a:rPr>
              <a:t> </a:t>
            </a:r>
            <a:r>
              <a:rPr lang="zh-CN" altLang="en-US" sz="2800" b="1" dirty="0">
                <a:solidFill>
                  <a:srgbClr val="FF0000"/>
                </a:solidFill>
                <a:latin typeface="Times New Roman" panose="02020603050405020304" pitchFamily="2" charset="0"/>
                <a:ea typeface="黑体" panose="02010609060101010101" pitchFamily="1" charset="-122"/>
              </a:rPr>
              <a:t>6</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的</a:t>
            </a:r>
            <a:r>
              <a:rPr lang="zh-CN" altLang="en-US"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图象都过点</a:t>
            </a:r>
            <a:r>
              <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 </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2</a:t>
            </a:r>
            <a:r>
              <a:rPr lang="zh-CN" altLang="en-US"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r>
              <a:rPr lang="en-US" altLang="zh-CN" sz="2800" b="1" dirty="0">
                <a:solidFill>
                  <a:srgbClr val="FF0000"/>
                </a:solidFill>
                <a:latin typeface="黑体" panose="02010609060101010101" pitchFamily="1" charset="-122"/>
                <a:ea typeface="黑体" panose="02010609060101010101" pitchFamily="1" charset="-122"/>
                <a:sym typeface="宋体" panose="02010600030101010101" pitchFamily="2" charset="-122"/>
              </a:rPr>
              <a:t>-</a:t>
            </a:r>
            <a:r>
              <a:rPr lang="en-US" altLang="zh-CN" sz="2800" b="1" dirty="0">
                <a:solidFill>
                  <a:srgbClr val="FF0000"/>
                </a:solidFill>
                <a:latin typeface="Times New Roman" panose="02020603050405020304" pitchFamily="2" charset="0"/>
                <a:ea typeface="黑体" panose="02010609060101010101" pitchFamily="1" charset="-122"/>
                <a:sym typeface="Wingdings" panose="05000000000000000000" pitchFamily="2" charset="2"/>
              </a:rPr>
              <a:t>8)</a:t>
            </a:r>
            <a:r>
              <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rPr>
              <a:t>.</a:t>
            </a:r>
            <a:endParaRPr lang="en-US" altLang="zh-CN" sz="2800" dirty="0">
              <a:solidFill>
                <a:srgbClr val="FF0000"/>
              </a:solidFill>
              <a:latin typeface="Times New Roman" panose="02020603050405020304" pitchFamily="2" charset="0"/>
              <a:ea typeface="黑体" panose="02010609060101010101" pitchFamily="1" charset="-122"/>
              <a:sym typeface="Wingdings" panose="05000000000000000000" pitchFamily="2" charset="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indefinite" fill="hold">
                                          <p:stCondLst>
                                            <p:cond delay="498"/>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indefinite"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65"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65"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65"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65"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7183"/>
          <p:cNvSpPr/>
          <p:nvPr/>
        </p:nvSpPr>
        <p:spPr>
          <a:xfrm>
            <a:off x="431800" y="1104265"/>
            <a:ext cx="8280400" cy="3192145"/>
          </a:xfrm>
          <a:prstGeom prst="rect">
            <a:avLst/>
          </a:prstGeom>
          <a:noFill/>
          <a:ln w="28575" cap="flat" cmpd="sng">
            <a:solidFill>
              <a:srgbClr val="228B8B"/>
            </a:solidFill>
            <a:prstDash val="sysDash"/>
            <a:bevel/>
            <a:headEnd type="none" w="med" len="med"/>
            <a:tailEnd type="none" w="med" len="med"/>
          </a:ln>
        </p:spPr>
        <p:txBody>
          <a:bodyPr anchor="ctr" anchorCtr="0">
            <a:spAutoFit/>
          </a:bodyPr>
          <a:p>
            <a:pPr>
              <a:lnSpc>
                <a:spcPct val="180000"/>
              </a:lnSpc>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一次函数的图象可能是一条直线，也可能是一条线段，还可能是一条射线，一条折线或离散的点，这全部取决于自变量的</a:t>
            </a:r>
            <a:r>
              <a:rPr lang="en-US" altLang="zh-CN" sz="2800" dirty="0">
                <a:latin typeface="Times New Roman" panose="02020603050405020304" pitchFamily="2" charset="0"/>
                <a:ea typeface="黑体" panose="02010609060101010101" pitchFamily="1" charset="-122"/>
              </a:rPr>
              <a:t>_________</a:t>
            </a:r>
            <a:r>
              <a:rPr lang="zh-CN" altLang="en-US" sz="2800" dirty="0">
                <a:latin typeface="Times New Roman" panose="02020603050405020304" pitchFamily="2" charset="0"/>
                <a:ea typeface="黑体" panose="02010609060101010101" pitchFamily="1" charset="-122"/>
              </a:rPr>
              <a:t>，因此在解题时应具体问题具体分析．</a:t>
            </a:r>
            <a:endParaRPr lang="en-US" altLang="zh-CN" sz="2800" dirty="0">
              <a:latin typeface="Times New Roman" panose="02020603050405020304" pitchFamily="2" charset="0"/>
              <a:ea typeface="黑体" panose="02010609060101010101" pitchFamily="1" charset="-122"/>
            </a:endParaRPr>
          </a:p>
        </p:txBody>
      </p:sp>
      <p:sp>
        <p:nvSpPr>
          <p:cNvPr id="4" name="矩形 7187"/>
          <p:cNvSpPr/>
          <p:nvPr/>
        </p:nvSpPr>
        <p:spPr>
          <a:xfrm>
            <a:off x="4093845" y="2794000"/>
            <a:ext cx="1605280" cy="650875"/>
          </a:xfrm>
          <a:prstGeom prst="rect">
            <a:avLst/>
          </a:prstGeom>
          <a:noFill/>
          <a:ln w="9525">
            <a:noFill/>
          </a:ln>
        </p:spPr>
        <p:txBody>
          <a:bodyPr wrap="none" anchor="t" anchorCtr="0">
            <a:spAutoFit/>
          </a:bodyPr>
          <a:p>
            <a:pPr>
              <a:lnSpc>
                <a:spcPct val="130000"/>
              </a:lnSpc>
            </a:pPr>
            <a:r>
              <a:rPr lang="zh-CN" altLang="en-US" sz="2800" dirty="0">
                <a:solidFill>
                  <a:srgbClr val="FF0000"/>
                </a:solidFill>
                <a:latin typeface="Times New Roman" panose="02020603050405020304" pitchFamily="2" charset="0"/>
                <a:ea typeface="黑体" panose="02010609060101010101" pitchFamily="1" charset="-122"/>
              </a:rPr>
              <a:t>取值范围</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32" name="Title 6"/>
          <p:cNvSpPr txBox="1"/>
          <p:nvPr>
            <p:custDataLst>
              <p:tags r:id="rId1"/>
            </p:custDataLst>
          </p:nvPr>
        </p:nvSpPr>
        <p:spPr>
          <a:xfrm>
            <a:off x="35560" y="0"/>
            <a:ext cx="15430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方法总结</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62466"/>
          <p:cNvSpPr/>
          <p:nvPr/>
        </p:nvSpPr>
        <p:spPr>
          <a:xfrm>
            <a:off x="254635" y="988060"/>
            <a:ext cx="8529320" cy="3322955"/>
          </a:xfrm>
          <a:prstGeom prst="rect">
            <a:avLst/>
          </a:prstGeom>
          <a:noFill/>
          <a:ln w="28575" cap="flat" cmpd="sng">
            <a:solidFill>
              <a:srgbClr val="228B8B"/>
            </a:solidFill>
            <a:prstDash val="sysDash"/>
            <a:bevel/>
            <a:headEnd type="none" w="med" len="med"/>
            <a:tailEnd type="none" w="med" len="med"/>
          </a:ln>
        </p:spPr>
        <p:txBody>
          <a:bodyPr wrap="square" anchor="ctr" anchorCtr="0">
            <a:spAutoFit/>
          </a:bodyPr>
          <a:p>
            <a:pPr indent="266700">
              <a:lnSpc>
                <a:spcPct val="150000"/>
              </a:lnSpc>
            </a:pPr>
            <a:r>
              <a:rPr lang="zh-CN" altLang="en-US" sz="2800" dirty="0">
                <a:latin typeface="Times New Roman" panose="02020603050405020304" pitchFamily="2" charset="0"/>
                <a:ea typeface="黑体" panose="02010609060101010101" pitchFamily="1" charset="-122"/>
              </a:rPr>
              <a:t>一次函数</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kx</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a:t>
            </a:r>
            <a:r>
              <a:rPr lang="en-US" altLang="zh-CN" sz="2800" dirty="0">
                <a:latin typeface="Times New Roman" panose="02020603050405020304" pitchFamily="2" charset="0"/>
                <a:ea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的图象：</a:t>
            </a:r>
            <a:endParaRPr lang="zh-CN" altLang="en-US" sz="2800" dirty="0">
              <a:latin typeface="Times New Roman" panose="02020603050405020304" pitchFamily="2" charset="0"/>
              <a:ea typeface="黑体" panose="02010609060101010101" pitchFamily="1" charset="-122"/>
            </a:endParaRPr>
          </a:p>
          <a:p>
            <a:pPr indent="266700">
              <a:lnSpc>
                <a:spcPct val="150000"/>
              </a:lnSpc>
            </a:pP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a </a:t>
            </a:r>
            <a:r>
              <a:rPr lang="zh-CN" altLang="en-US" sz="2800" dirty="0">
                <a:latin typeface="Times New Roman" panose="02020603050405020304" pitchFamily="2" charset="0"/>
                <a:ea typeface="黑体" panose="02010609060101010101" pitchFamily="1" charset="-122"/>
              </a:rPr>
              <a:t>或</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a </a:t>
            </a:r>
            <a:r>
              <a:rPr lang="zh-CN" altLang="en-US" sz="2800" dirty="0">
                <a:latin typeface="Times New Roman" panose="02020603050405020304" pitchFamily="2" charset="0"/>
                <a:ea typeface="黑体" panose="02010609060101010101" pitchFamily="1" charset="-122"/>
              </a:rPr>
              <a:t>时，函数</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kx</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 </a:t>
            </a:r>
            <a:r>
              <a:rPr lang="zh-CN" altLang="en-US" sz="2800" dirty="0">
                <a:latin typeface="Times New Roman" panose="02020603050405020304" pitchFamily="2" charset="0"/>
                <a:ea typeface="黑体" panose="02010609060101010101" pitchFamily="1" charset="-122"/>
              </a:rPr>
              <a:t>的图象是</a:t>
            </a:r>
            <a:r>
              <a:rPr lang="zh-CN" altLang="en-US" sz="2800" dirty="0">
                <a:solidFill>
                  <a:srgbClr val="FF0000"/>
                </a:solidFill>
                <a:latin typeface="Times New Roman" panose="02020603050405020304" pitchFamily="2" charset="0"/>
                <a:ea typeface="黑体" panose="02010609060101010101" pitchFamily="1" charset="-122"/>
              </a:rPr>
              <a:t>射线</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50000"/>
              </a:lnSpc>
            </a:pP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a</a:t>
            </a:r>
            <a:r>
              <a:rPr lang="en-US" altLang="zh-CN" sz="2800" dirty="0">
                <a:latin typeface="黑体" panose="02010609060101010101" pitchFamily="1" charset="-122"/>
                <a:ea typeface="黑体" panose="02010609060101010101" pitchFamily="1" charset="-122"/>
                <a:sym typeface="+mn-ea"/>
              </a:rPr>
              <a:t>≤</a:t>
            </a:r>
            <a:r>
              <a:rPr lang="en-US" altLang="zh-CN" sz="280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sym typeface="+mn-ea"/>
              </a:rPr>
              <a:t>≤</a:t>
            </a:r>
            <a:r>
              <a:rPr lang="en-US" altLang="zh-CN" sz="2800" i="1" dirty="0">
                <a:latin typeface="Times New Roman" panose="02020603050405020304" pitchFamily="2" charset="0"/>
                <a:ea typeface="黑体" panose="02010609060101010101" pitchFamily="1" charset="-122"/>
              </a:rPr>
              <a:t>c</a:t>
            </a:r>
            <a:r>
              <a:rPr lang="en-US" altLang="zh-CN"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a</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c</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时，函数</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kx</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 </a:t>
            </a:r>
            <a:r>
              <a:rPr lang="zh-CN" altLang="en-US" sz="2800" dirty="0">
                <a:latin typeface="Times New Roman" panose="02020603050405020304" pitchFamily="2" charset="0"/>
                <a:ea typeface="黑体" panose="02010609060101010101" pitchFamily="1" charset="-122"/>
              </a:rPr>
              <a:t>的图象是</a:t>
            </a:r>
            <a:r>
              <a:rPr lang="zh-CN" altLang="en-US" sz="2800" dirty="0">
                <a:solidFill>
                  <a:srgbClr val="FF0000"/>
                </a:solidFill>
                <a:latin typeface="Times New Roman" panose="02020603050405020304" pitchFamily="2" charset="0"/>
                <a:ea typeface="黑体" panose="02010609060101010101" pitchFamily="1" charset="-122"/>
              </a:rPr>
              <a:t>线段</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50000"/>
              </a:lnSpc>
            </a:pP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取几个整数时，函数</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kx</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 </a:t>
            </a:r>
            <a:r>
              <a:rPr lang="zh-CN" altLang="en-US" sz="2800" dirty="0">
                <a:latin typeface="Times New Roman" panose="02020603050405020304" pitchFamily="2" charset="0"/>
                <a:ea typeface="黑体" panose="02010609060101010101" pitchFamily="1" charset="-122"/>
              </a:rPr>
              <a:t>的图象是一条直线上的</a:t>
            </a:r>
            <a:r>
              <a:rPr lang="zh-CN" altLang="en-US" sz="2800" dirty="0">
                <a:solidFill>
                  <a:srgbClr val="FF0000"/>
                </a:solidFill>
                <a:latin typeface="Times New Roman" panose="02020603050405020304" pitchFamily="2" charset="0"/>
                <a:ea typeface="黑体" panose="02010609060101010101" pitchFamily="1" charset="-122"/>
              </a:rPr>
              <a:t>几个点</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16"/>
          <p:cNvSpPr txBox="1"/>
          <p:nvPr/>
        </p:nvSpPr>
        <p:spPr>
          <a:xfrm>
            <a:off x="360680" y="2442845"/>
            <a:ext cx="1855788" cy="52197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gn="ctr"/>
            <a:r>
              <a:rPr lang="zh-CN" altLang="en-US" sz="2800" dirty="0">
                <a:solidFill>
                  <a:schemeClr val="tx1"/>
                </a:solidFill>
                <a:latin typeface="黑体" panose="02010609060101010101" pitchFamily="1" charset="-122"/>
                <a:ea typeface="黑体" panose="02010609060101010101" pitchFamily="1" charset="-122"/>
              </a:rPr>
              <a:t>一次函数</a:t>
            </a:r>
            <a:endParaRPr lang="zh-CN" altLang="en-US" sz="2800" dirty="0">
              <a:solidFill>
                <a:schemeClr val="tx1"/>
              </a:solidFill>
              <a:latin typeface="黑体" panose="02010609060101010101" pitchFamily="1" charset="-122"/>
              <a:ea typeface="黑体" panose="02010609060101010101" pitchFamily="1" charset="-122"/>
            </a:endParaRPr>
          </a:p>
        </p:txBody>
      </p:sp>
      <p:sp>
        <p:nvSpPr>
          <p:cNvPr id="3" name="左大括号 17"/>
          <p:cNvSpPr/>
          <p:nvPr/>
        </p:nvSpPr>
        <p:spPr>
          <a:xfrm>
            <a:off x="2295843" y="1114108"/>
            <a:ext cx="219075" cy="3181350"/>
          </a:xfrm>
          <a:prstGeom prst="leftBrace">
            <a:avLst>
              <a:gd name="adj1" fmla="val 11429"/>
              <a:gd name="adj2" fmla="val 50000"/>
            </a:avLst>
          </a:prstGeom>
          <a:noFill/>
          <a:ln w="25400" cap="flat" cmpd="sng">
            <a:solidFill>
              <a:srgbClr val="CC0066"/>
            </a:solidFill>
            <a:prstDash val="solid"/>
            <a:bevel/>
            <a:headEnd type="none" w="med" len="med"/>
            <a:tailEnd type="none" w="med" len="med"/>
          </a:ln>
        </p:spPr>
        <p:txBody>
          <a:bodyPr anchor="t" anchorCtr="0"/>
          <a:p>
            <a:endParaRPr lang="zh-CN" altLang="en-US" sz="2800" dirty="0">
              <a:latin typeface="Arial" panose="020B0604020202020204" pitchFamily="34" charset="0"/>
              <a:ea typeface="宋体" panose="02010600030101010101" pitchFamily="2" charset="-122"/>
            </a:endParaRPr>
          </a:p>
        </p:txBody>
      </p:sp>
      <p:sp>
        <p:nvSpPr>
          <p:cNvPr id="5" name="Text Box 18"/>
          <p:cNvSpPr txBox="1"/>
          <p:nvPr/>
        </p:nvSpPr>
        <p:spPr>
          <a:xfrm>
            <a:off x="2573655" y="810895"/>
            <a:ext cx="1679575"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spcBef>
                <a:spcPct val="50000"/>
              </a:spcBef>
            </a:pPr>
            <a:r>
              <a:rPr lang="zh-CN" altLang="en-US" sz="2800" dirty="0">
                <a:latin typeface="黑体" panose="02010609060101010101" pitchFamily="1" charset="-122"/>
                <a:ea typeface="黑体" panose="02010609060101010101" pitchFamily="1" charset="-122"/>
              </a:rPr>
              <a:t>与坐标轴的交点</a:t>
            </a:r>
            <a:endParaRPr lang="zh-CN" altLang="en-US" sz="2800" dirty="0">
              <a:latin typeface="黑体" panose="02010609060101010101" pitchFamily="1" charset="-122"/>
              <a:ea typeface="黑体" panose="02010609060101010101" pitchFamily="1" charset="-122"/>
            </a:endParaRPr>
          </a:p>
        </p:txBody>
      </p:sp>
      <p:sp>
        <p:nvSpPr>
          <p:cNvPr id="6" name="Text Box 18"/>
          <p:cNvSpPr txBox="1"/>
          <p:nvPr/>
        </p:nvSpPr>
        <p:spPr>
          <a:xfrm>
            <a:off x="2573655" y="3649345"/>
            <a:ext cx="2009775"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zh-CN" altLang="en-US" sz="2800" dirty="0">
                <a:latin typeface="Arial" panose="020B0604020202020204" pitchFamily="34" charset="0"/>
                <a:ea typeface="黑体" panose="02010609060101010101" pitchFamily="1" charset="-122"/>
              </a:rPr>
              <a:t>实际问题中的一次函数</a:t>
            </a:r>
            <a:endParaRPr lang="zh-CN" altLang="en-US" sz="2800" dirty="0">
              <a:latin typeface="Arial" panose="020B0604020202020204" pitchFamily="34" charset="0"/>
              <a:ea typeface="黑体" panose="02010609060101010101" pitchFamily="1" charset="-122"/>
            </a:endParaRPr>
          </a:p>
        </p:txBody>
      </p:sp>
      <p:sp>
        <p:nvSpPr>
          <p:cNvPr id="7" name="Text Box 18"/>
          <p:cNvSpPr txBox="1"/>
          <p:nvPr/>
        </p:nvSpPr>
        <p:spPr>
          <a:xfrm>
            <a:off x="5062855" y="485140"/>
            <a:ext cx="3143250" cy="177038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nSpc>
                <a:spcPct val="130000"/>
              </a:lnSpc>
              <a:spcBef>
                <a:spcPct val="50000"/>
              </a:spcBef>
            </a:pP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轴的交点是</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 </a:t>
            </a:r>
            <a:r>
              <a:rPr lang="zh-CN" altLang="en-US" sz="2800" dirty="0">
                <a:latin typeface="Times New Roman" panose="02020603050405020304" pitchFamily="2" charset="0"/>
                <a:ea typeface="黑体" panose="02010609060101010101" pitchFamily="1" charset="-122"/>
              </a:rPr>
              <a:t>轴的交点是</a:t>
            </a:r>
            <a:r>
              <a:rPr lang="en-US" altLang="zh-CN" sz="2800" dirty="0">
                <a:latin typeface="Times New Roman" panose="02020603050405020304" pitchFamily="2" charset="0"/>
                <a:ea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8" name="Text Box 18"/>
          <p:cNvSpPr txBox="1"/>
          <p:nvPr/>
        </p:nvSpPr>
        <p:spPr>
          <a:xfrm>
            <a:off x="5339080" y="3649345"/>
            <a:ext cx="2789238"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spcBef>
                <a:spcPct val="50000"/>
              </a:spcBef>
            </a:pPr>
            <a:r>
              <a:rPr lang="zh-CN" altLang="en-US" sz="2800" dirty="0">
                <a:latin typeface="Times New Roman" panose="02020603050405020304" pitchFamily="2" charset="0"/>
                <a:ea typeface="黑体" panose="02010609060101010101" pitchFamily="1" charset="-122"/>
                <a:sym typeface="宋体" panose="02010600030101010101" pitchFamily="2" charset="-122"/>
              </a:rPr>
              <a:t>自变量的取值范围决定函数图象</a:t>
            </a:r>
            <a:endParaRPr lang="zh-CN" altLang="en-US" sz="2800" dirty="0">
              <a:latin typeface="Times New Roman" panose="02020603050405020304" pitchFamily="2" charset="0"/>
              <a:ea typeface="黑体" panose="02010609060101010101" pitchFamily="1" charset="-122"/>
              <a:sym typeface="宋体" panose="02010600030101010101" pitchFamily="2" charset="-122"/>
            </a:endParaRPr>
          </a:p>
        </p:txBody>
      </p:sp>
      <p:sp>
        <p:nvSpPr>
          <p:cNvPr id="9" name="右箭头 13"/>
          <p:cNvSpPr/>
          <p:nvPr/>
        </p:nvSpPr>
        <p:spPr>
          <a:xfrm>
            <a:off x="4478655" y="1142683"/>
            <a:ext cx="431800" cy="287337"/>
          </a:xfrm>
          <a:prstGeom prst="rightArrow">
            <a:avLst>
              <a:gd name="adj1" fmla="val 50000"/>
              <a:gd name="adj2" fmla="val 49994"/>
            </a:avLst>
          </a:prstGeom>
          <a:solidFill>
            <a:srgbClr val="228B8B"/>
          </a:solidFill>
          <a:ln w="9525">
            <a:noFill/>
          </a:ln>
        </p:spPr>
        <p:txBody>
          <a:bodyPr anchor="t" anchorCtr="0"/>
          <a:p>
            <a:pPr defTabSz="914400"/>
            <a:endParaRPr lang="zh-CN" altLang="en-US" sz="2800" dirty="0">
              <a:latin typeface="黑体" panose="02010609060101010101" pitchFamily="1" charset="-122"/>
              <a:ea typeface="黑体" panose="02010609060101010101" pitchFamily="1" charset="-122"/>
            </a:endParaRPr>
          </a:p>
        </p:txBody>
      </p:sp>
      <p:sp>
        <p:nvSpPr>
          <p:cNvPr id="10" name="右箭头 3"/>
          <p:cNvSpPr/>
          <p:nvPr/>
        </p:nvSpPr>
        <p:spPr>
          <a:xfrm>
            <a:off x="4702493" y="4098608"/>
            <a:ext cx="431800" cy="287337"/>
          </a:xfrm>
          <a:prstGeom prst="rightArrow">
            <a:avLst>
              <a:gd name="adj1" fmla="val 50000"/>
              <a:gd name="adj2" fmla="val 49994"/>
            </a:avLst>
          </a:prstGeom>
          <a:solidFill>
            <a:srgbClr val="228B8B"/>
          </a:solidFill>
          <a:ln w="9525">
            <a:noFill/>
          </a:ln>
        </p:spPr>
        <p:txBody>
          <a:bodyPr anchor="t" anchorCtr="0"/>
          <a:p>
            <a:pPr defTabSz="914400"/>
            <a:endParaRPr lang="zh-CN" altLang="en-US" sz="2800" dirty="0">
              <a:latin typeface="黑体" panose="02010609060101010101" pitchFamily="1" charset="-122"/>
              <a:ea typeface="黑体" panose="02010609060101010101" pitchFamily="1" charset="-122"/>
            </a:endParaRPr>
          </a:p>
        </p:txBody>
      </p:sp>
      <p:graphicFrame>
        <p:nvGraphicFramePr>
          <p:cNvPr id="11" name="对象 10">
            <a:hlinkClick r:id="" action="ppaction://ole?verb="/>
          </p:cNvPr>
          <p:cNvGraphicFramePr>
            <a:graphicFrameLocks noChangeAspect="1"/>
          </p:cNvGraphicFramePr>
          <p:nvPr/>
        </p:nvGraphicFramePr>
        <p:xfrm>
          <a:off x="5292725" y="915670"/>
          <a:ext cx="511175" cy="796925"/>
        </p:xfrm>
        <a:graphic>
          <a:graphicData uri="http://schemas.openxmlformats.org/presentationml/2006/ole">
            <mc:AlternateContent xmlns:mc="http://schemas.openxmlformats.org/markup-compatibility/2006">
              <mc:Choice xmlns:v="urn:schemas-microsoft-com:vml" Requires="v">
                <p:oleObj spid="_x0000_s3076" name="" r:id="rId1" imgW="254000" imgH="393700" progId="Equation.DSMT4">
                  <p:embed/>
                </p:oleObj>
              </mc:Choice>
              <mc:Fallback>
                <p:oleObj name="" r:id="rId1" imgW="254000" imgH="393700" progId="Equation.DSMT4">
                  <p:embed/>
                  <p:pic>
                    <p:nvPicPr>
                      <p:cNvPr id="0" name="图片 3075"/>
                      <p:cNvPicPr/>
                      <p:nvPr/>
                    </p:nvPicPr>
                    <p:blipFill>
                      <a:blip r:embed="rId2"/>
                      <a:stretch>
                        <a:fillRect/>
                      </a:stretch>
                    </p:blipFill>
                    <p:spPr>
                      <a:xfrm>
                        <a:off x="5292725" y="915670"/>
                        <a:ext cx="511175" cy="796925"/>
                      </a:xfrm>
                      <a:prstGeom prst="rect">
                        <a:avLst/>
                      </a:prstGeom>
                      <a:noFill/>
                      <a:ln w="38100">
                        <a:noFill/>
                        <a:miter/>
                      </a:ln>
                    </p:spPr>
                  </p:pic>
                </p:oleObj>
              </mc:Fallback>
            </mc:AlternateContent>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5"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vertical)">
                                      <p:cBhvr>
                                        <p:cTn id="25" dur="500"/>
                                        <p:tgtEl>
                                          <p:spTgt spid="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5" presetClass="entr" presetSubtype="1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linds(vertical)">
                                      <p:cBhvr>
                                        <p:cTn id="36" dur="500"/>
                                        <p:tgtEl>
                                          <p:spTgt spid="8"/>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dissolv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P spid="7" grpId="0" bldLvl="0" animBg="1"/>
      <p:bldP spid="8" grpId="0" bldLvl="0" animBg="1"/>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Text Box 2"/>
          <p:cNvSpPr txBox="1"/>
          <p:nvPr/>
        </p:nvSpPr>
        <p:spPr>
          <a:xfrm>
            <a:off x="301625" y="610235"/>
            <a:ext cx="7922895"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请画出函数</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b="1" dirty="0">
                <a:latin typeface="Times New Roman" panose="02020603050405020304" pitchFamily="2" charset="0"/>
                <a:ea typeface="黑体" panose="02010609060101010101" pitchFamily="1" charset="-122"/>
                <a:sym typeface="+mn-ea"/>
              </a:rPr>
              <a:t> </a:t>
            </a:r>
            <a:r>
              <a:rPr lang="en-US" altLang="zh-CN" sz="2800" b="1" dirty="0">
                <a:latin typeface="黑体" panose="02010609060101010101" pitchFamily="1" charset="-122"/>
                <a:ea typeface="黑体" panose="02010609060101010101" pitchFamily="1" charset="-122"/>
              </a:rPr>
              <a:t>-</a:t>
            </a:r>
            <a:r>
              <a:rPr lang="en-US" altLang="zh-CN" sz="2800" b="1" dirty="0">
                <a:latin typeface="Times New Roman" panose="02020603050405020304" pitchFamily="2" charset="0"/>
                <a:ea typeface="黑体" panose="02010609060101010101" pitchFamily="1" charset="-122"/>
                <a:sym typeface="+mn-ea"/>
              </a:rPr>
              <a:t> </a:t>
            </a:r>
            <a:r>
              <a:rPr lang="en-US" altLang="zh-CN" sz="2800" b="1" dirty="0">
                <a:latin typeface="Times New Roman" panose="02020603050405020304" pitchFamily="2" charset="0"/>
                <a:ea typeface="黑体" panose="02010609060101010101" pitchFamily="1" charset="-122"/>
              </a:rPr>
              <a:t>1</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与函数</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a:t>
            </a:r>
            <a:r>
              <a:rPr lang="en-US" altLang="zh-CN" sz="2800" b="1" dirty="0">
                <a:latin typeface="黑体" panose="02010609060101010101" pitchFamily="1" charset="-122"/>
                <a:ea typeface="黑体" panose="02010609060101010101" pitchFamily="1" charset="-122"/>
                <a:sym typeface="+mn-ea"/>
              </a:rPr>
              <a:t>-</a:t>
            </a:r>
            <a:r>
              <a:rPr lang="en-US" altLang="zh-CN" sz="2800" b="1" dirty="0">
                <a:latin typeface="Times New Roman" panose="02020603050405020304" pitchFamily="2" charset="0"/>
                <a:ea typeface="黑体" panose="02010609060101010101" pitchFamily="1" charset="-122"/>
              </a:rPr>
              <a:t>2</a:t>
            </a:r>
            <a:r>
              <a:rPr lang="en-US" altLang="zh-CN" sz="2800" b="1" i="1" dirty="0">
                <a:latin typeface="Times New Roman" panose="02020603050405020304" pitchFamily="2" charset="0"/>
                <a:ea typeface="黑体" panose="02010609060101010101" pitchFamily="1" charset="-122"/>
              </a:rPr>
              <a:t>x</a:t>
            </a:r>
            <a:r>
              <a:rPr lang="en-US" altLang="zh-CN" sz="2800" b="1" dirty="0">
                <a:latin typeface="Times New Roman" panose="02020603050405020304" pitchFamily="2" charset="0"/>
                <a:ea typeface="黑体" panose="02010609060101010101" pitchFamily="1" charset="-122"/>
                <a:sym typeface="+mn-ea"/>
              </a:rPr>
              <a:t> </a:t>
            </a:r>
            <a:r>
              <a:rPr lang="en-US" altLang="zh-CN" sz="2800" b="1" dirty="0">
                <a:latin typeface="黑体" panose="02010609060101010101" pitchFamily="1" charset="-122"/>
                <a:ea typeface="黑体" panose="02010609060101010101" pitchFamily="1" charset="-122"/>
                <a:sym typeface="+mn-ea"/>
              </a:rPr>
              <a:t>-</a:t>
            </a:r>
            <a:r>
              <a:rPr lang="en-US" altLang="zh-CN" sz="2800" b="1" dirty="0">
                <a:latin typeface="Times New Roman" panose="02020603050405020304" pitchFamily="2" charset="0"/>
                <a:ea typeface="黑体" panose="02010609060101010101" pitchFamily="1" charset="-122"/>
                <a:sym typeface="+mn-ea"/>
              </a:rPr>
              <a:t> </a:t>
            </a:r>
            <a:r>
              <a:rPr lang="en-US" altLang="zh-CN" sz="2800" b="1" dirty="0">
                <a:latin typeface="Times New Roman" panose="02020603050405020304" pitchFamily="2" charset="0"/>
                <a:ea typeface="黑体" panose="02010609060101010101" pitchFamily="1" charset="-122"/>
              </a:rPr>
              <a:t>1</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的图象</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19459" name="Text Box 3"/>
          <p:cNvSpPr txBox="1"/>
          <p:nvPr/>
        </p:nvSpPr>
        <p:spPr>
          <a:xfrm>
            <a:off x="683895" y="1060450"/>
            <a:ext cx="1062355"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Times New Roman" panose="02020603050405020304" pitchFamily="2" charset="0"/>
                <a:ea typeface="黑体" panose="02010609060101010101" pitchFamily="1" charset="-122"/>
              </a:rPr>
              <a:t>解：</a:t>
            </a:r>
            <a:endParaRPr lang="zh-CN" altLang="en-US" sz="2800" dirty="0">
              <a:solidFill>
                <a:srgbClr val="FF0000"/>
              </a:solidFill>
              <a:latin typeface="Times New Roman" panose="02020603050405020304" pitchFamily="2" charset="0"/>
              <a:ea typeface="黑体" panose="02010609060101010101" pitchFamily="1" charset="-122"/>
            </a:endParaRPr>
          </a:p>
        </p:txBody>
      </p:sp>
      <p:grpSp>
        <p:nvGrpSpPr>
          <p:cNvPr id="19460" name="Group 4"/>
          <p:cNvGrpSpPr/>
          <p:nvPr/>
        </p:nvGrpSpPr>
        <p:grpSpPr>
          <a:xfrm>
            <a:off x="4451495" y="1726812"/>
            <a:ext cx="2398962" cy="3284505"/>
            <a:chOff x="-661" y="23"/>
            <a:chExt cx="3454" cy="3197"/>
          </a:xfrm>
        </p:grpSpPr>
        <p:sp>
          <p:nvSpPr>
            <p:cNvPr id="19461" name="Line 5"/>
            <p:cNvSpPr/>
            <p:nvPr/>
          </p:nvSpPr>
          <p:spPr>
            <a:xfrm>
              <a:off x="967" y="23"/>
              <a:ext cx="1826" cy="3197"/>
            </a:xfrm>
            <a:prstGeom prst="line">
              <a:avLst/>
            </a:prstGeom>
            <a:ln w="57150" cap="flat" cmpd="sng">
              <a:solidFill>
                <a:srgbClr val="FF9900"/>
              </a:solidFill>
              <a:prstDash val="solid"/>
              <a:bevel/>
              <a:headEnd type="none" w="med" len="med"/>
              <a:tailEnd type="none" w="med" len="med"/>
            </a:ln>
          </p:spPr>
        </p:sp>
        <p:sp>
          <p:nvSpPr>
            <p:cNvPr id="19462" name="Text Box 6"/>
            <p:cNvSpPr txBox="1"/>
            <p:nvPr/>
          </p:nvSpPr>
          <p:spPr>
            <a:xfrm>
              <a:off x="-661" y="135"/>
              <a:ext cx="2073" cy="448"/>
            </a:xfrm>
            <a:prstGeom prst="rect">
              <a:avLst/>
            </a:prstGeom>
            <a:noFill/>
            <a:ln w="9525">
              <a:noFill/>
            </a:ln>
          </p:spPr>
          <p:txBody>
            <a:bodyPr wrap="square" anchor="t" anchorCtr="0">
              <a:spAutoFit/>
            </a:bodyPr>
            <a:p>
              <a:pPr>
                <a:spcBef>
                  <a:spcPct val="50000"/>
                </a:spcBef>
              </a:pPr>
              <a:r>
                <a:rPr lang="en-US" altLang="zh-CN" sz="2400" i="1" dirty="0">
                  <a:latin typeface="Times New Roman" panose="02020603050405020304" pitchFamily="2" charset="0"/>
                  <a:ea typeface="黑体" panose="02010609060101010101" pitchFamily="1" charset="-122"/>
                </a:rPr>
                <a:t>y</a:t>
              </a:r>
              <a:r>
                <a:rPr lang="en-US" altLang="zh-CN" sz="2400" dirty="0">
                  <a:latin typeface="Times New Roman" panose="02020603050405020304" pitchFamily="2" charset="0"/>
                  <a:ea typeface="黑体" panose="02010609060101010101" pitchFamily="1" charset="-122"/>
                </a:rPr>
                <a:t> = </a:t>
              </a: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2</a:t>
              </a:r>
              <a:r>
                <a:rPr lang="en-US" altLang="zh-CN" sz="2400" i="1" dirty="0">
                  <a:latin typeface="Times New Roman" panose="02020603050405020304" pitchFamily="2" charset="0"/>
                  <a:ea typeface="黑体" panose="02010609060101010101" pitchFamily="1" charset="-122"/>
                </a:rPr>
                <a:t>x</a:t>
              </a: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grpSp>
      <p:graphicFrame>
        <p:nvGraphicFramePr>
          <p:cNvPr id="19463" name="表格 19462"/>
          <p:cNvGraphicFramePr/>
          <p:nvPr>
            <p:custDataLst>
              <p:tags r:id="rId1"/>
            </p:custDataLst>
          </p:nvPr>
        </p:nvGraphicFramePr>
        <p:xfrm>
          <a:off x="788035" y="1689100"/>
          <a:ext cx="2707005" cy="1369695"/>
        </p:xfrm>
        <a:graphic>
          <a:graphicData uri="http://schemas.openxmlformats.org/drawingml/2006/table">
            <a:tbl>
              <a:tblPr/>
              <a:tblGrid>
                <a:gridCol w="1435735"/>
                <a:gridCol w="716280"/>
                <a:gridCol w="554990"/>
              </a:tblGrid>
              <a:tr h="51816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黑体" panose="02010609060101010101" pitchFamily="1" charset="-122"/>
                        </a:rPr>
                        <a:t> </a:t>
                      </a:r>
                      <a:r>
                        <a:rPr lang="en-US" altLang="zh-CN" sz="2800" b="0" i="1" dirty="0">
                          <a:latin typeface="Times New Roman" panose="02020603050405020304" pitchFamily="2" charset="0"/>
                          <a:ea typeface="黑体" panose="02010609060101010101" pitchFamily="1" charset="-122"/>
                        </a:rPr>
                        <a:t>x</a:t>
                      </a:r>
                      <a:endParaRPr lang="en-US" altLang="zh-CN" sz="2800" b="0" i="1" dirty="0">
                        <a:latin typeface="Times New Roman" panose="02020603050405020304" pitchFamily="2" charset="0"/>
                        <a:ea typeface="黑体" panose="02010609060101010101" pitchFamily="1"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黑体" panose="02010609060101010101" pitchFamily="1" charset="-122"/>
                        </a:rPr>
                        <a:t> 0</a:t>
                      </a:r>
                      <a:endParaRPr lang="en-US" altLang="zh-CN" sz="2800" b="0" dirty="0">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黑体" panose="02010609060101010101" pitchFamily="1" charset="-122"/>
                        </a:rPr>
                        <a:t>1</a:t>
                      </a:r>
                      <a:endParaRPr lang="en-US" altLang="zh-CN" sz="2800" b="0" dirty="0">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51535">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黑体" panose="02010609060101010101" pitchFamily="1" charset="-122"/>
                        </a:rPr>
                        <a:t> </a:t>
                      </a:r>
                      <a:r>
                        <a:rPr lang="en-US" altLang="zh-CN" sz="2800" b="0" i="1" dirty="0">
                          <a:latin typeface="Times New Roman" panose="02020603050405020304" pitchFamily="2" charset="0"/>
                          <a:ea typeface="黑体" panose="02010609060101010101" pitchFamily="1" charset="-122"/>
                        </a:rPr>
                        <a:t>y </a:t>
                      </a:r>
                      <a:r>
                        <a:rPr lang="en-US" altLang="zh-CN" sz="2800" b="0" dirty="0">
                          <a:latin typeface="Times New Roman" panose="02020603050405020304" pitchFamily="2" charset="0"/>
                          <a:ea typeface="黑体" panose="02010609060101010101" pitchFamily="1" charset="-122"/>
                        </a:rPr>
                        <a:t>= </a:t>
                      </a:r>
                      <a:r>
                        <a:rPr lang="en-US" altLang="zh-CN" sz="2800" b="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sym typeface="+mn-ea"/>
                        </a:rPr>
                        <a:t>-</a:t>
                      </a:r>
                      <a:r>
                        <a:rPr lang="en-US" altLang="zh-CN" sz="2800" b="0" dirty="0">
                          <a:latin typeface="Times New Roman" panose="02020603050405020304" pitchFamily="2" charset="0"/>
                          <a:ea typeface="黑体" panose="02010609060101010101" pitchFamily="1" charset="-122"/>
                        </a:rPr>
                        <a:t>1</a:t>
                      </a:r>
                      <a:endParaRPr lang="en-US" altLang="zh-CN" sz="2800" b="0" dirty="0">
                        <a:latin typeface="Times New Roman" panose="02020603050405020304" pitchFamily="2" charset="0"/>
                        <a:ea typeface="黑体" panose="02010609060101010101" pitchFamily="1"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solidFill>
                            <a:srgbClr val="FF0000"/>
                          </a:solidFill>
                          <a:latin typeface="黑体" panose="02010609060101010101" pitchFamily="1" charset="-122"/>
                          <a:ea typeface="黑体" panose="02010609060101010101" pitchFamily="1" charset="-122"/>
                        </a:rPr>
                        <a:t>-</a:t>
                      </a:r>
                      <a:r>
                        <a:rPr lang="en-US" altLang="zh-CN" sz="2800" b="0" dirty="0">
                          <a:solidFill>
                            <a:srgbClr val="FF0000"/>
                          </a:solidFill>
                          <a:latin typeface="Times New Roman" panose="02020603050405020304" pitchFamily="2" charset="0"/>
                          <a:ea typeface="黑体" panose="02010609060101010101" pitchFamily="1" charset="-122"/>
                        </a:rPr>
                        <a:t>1</a:t>
                      </a:r>
                      <a:endParaRPr lang="en-US" altLang="zh-CN" sz="2800" b="0" dirty="0">
                        <a:solidFill>
                          <a:srgbClr val="FF0000"/>
                        </a:solidFill>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solidFill>
                            <a:srgbClr val="FF0000"/>
                          </a:solidFill>
                          <a:latin typeface="Times New Roman" panose="02020603050405020304" pitchFamily="2" charset="0"/>
                          <a:ea typeface="黑体" panose="02010609060101010101" pitchFamily="1" charset="-122"/>
                        </a:rPr>
                        <a:t> 0</a:t>
                      </a:r>
                      <a:endParaRPr lang="en-US" altLang="zh-CN" sz="2800" b="0" dirty="0">
                        <a:solidFill>
                          <a:srgbClr val="FF0000"/>
                        </a:solidFill>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19477" name="Group 21"/>
          <p:cNvGrpSpPr/>
          <p:nvPr/>
        </p:nvGrpSpPr>
        <p:grpSpPr>
          <a:xfrm>
            <a:off x="4262776" y="987845"/>
            <a:ext cx="4456098" cy="3818933"/>
            <a:chOff x="0" y="95"/>
            <a:chExt cx="3742" cy="3842"/>
          </a:xfrm>
        </p:grpSpPr>
        <p:sp>
          <p:nvSpPr>
            <p:cNvPr id="19478" name="Text Box 22"/>
            <p:cNvSpPr txBox="1"/>
            <p:nvPr/>
          </p:nvSpPr>
          <p:spPr>
            <a:xfrm>
              <a:off x="1892" y="95"/>
              <a:ext cx="318" cy="463"/>
            </a:xfrm>
            <a:prstGeom prst="rect">
              <a:avLst/>
            </a:prstGeom>
            <a:noFill/>
            <a:ln w="9525">
              <a:noFill/>
            </a:ln>
          </p:spPr>
          <p:txBody>
            <a:bodyPr anchor="t" anchorCtr="0">
              <a:spAutoFit/>
            </a:bodyPr>
            <a:p>
              <a:pPr>
                <a:spcBef>
                  <a:spcPct val="50000"/>
                </a:spcBef>
              </a:pPr>
              <a:r>
                <a:rPr lang="en-US" altLang="zh-CN" sz="2400" b="1" i="1" dirty="0">
                  <a:solidFill>
                    <a:srgbClr val="FF0066"/>
                  </a:solidFill>
                  <a:latin typeface="Times New Roman" panose="02020603050405020304" pitchFamily="2" charset="0"/>
                  <a:ea typeface="黑体" panose="02010609060101010101" pitchFamily="1" charset="-122"/>
                </a:rPr>
                <a:t>y</a:t>
              </a:r>
              <a:endParaRPr lang="en-US" altLang="zh-CN" sz="2400" b="1" i="1" dirty="0">
                <a:solidFill>
                  <a:srgbClr val="FF0066"/>
                </a:solidFill>
                <a:latin typeface="Times New Roman" panose="02020603050405020304" pitchFamily="2" charset="0"/>
                <a:ea typeface="黑体" panose="02010609060101010101" pitchFamily="1" charset="-122"/>
              </a:endParaRPr>
            </a:p>
          </p:txBody>
        </p:sp>
        <p:grpSp>
          <p:nvGrpSpPr>
            <p:cNvPr id="19479" name="Group 23"/>
            <p:cNvGrpSpPr/>
            <p:nvPr/>
          </p:nvGrpSpPr>
          <p:grpSpPr>
            <a:xfrm>
              <a:off x="0" y="273"/>
              <a:ext cx="3742" cy="3611"/>
              <a:chOff x="0" y="0"/>
              <a:chExt cx="3742" cy="3611"/>
            </a:xfrm>
          </p:grpSpPr>
          <p:sp>
            <p:nvSpPr>
              <p:cNvPr id="19480" name="Line 24"/>
              <p:cNvSpPr/>
              <p:nvPr/>
            </p:nvSpPr>
            <p:spPr>
              <a:xfrm>
                <a:off x="0" y="1859"/>
                <a:ext cx="3742" cy="0"/>
              </a:xfrm>
              <a:prstGeom prst="line">
                <a:avLst/>
              </a:prstGeom>
              <a:ln w="38100" cap="flat" cmpd="sng">
                <a:solidFill>
                  <a:srgbClr val="FF0066"/>
                </a:solidFill>
                <a:prstDash val="solid"/>
                <a:bevel/>
                <a:headEnd type="none" w="med" len="med"/>
                <a:tailEnd type="triangle" w="med" len="med"/>
              </a:ln>
            </p:spPr>
          </p:sp>
          <p:sp>
            <p:nvSpPr>
              <p:cNvPr id="19481" name="Line 25"/>
              <p:cNvSpPr/>
              <p:nvPr/>
            </p:nvSpPr>
            <p:spPr>
              <a:xfrm flipV="1">
                <a:off x="1815" y="0"/>
                <a:ext cx="0" cy="3611"/>
              </a:xfrm>
              <a:prstGeom prst="line">
                <a:avLst/>
              </a:prstGeom>
              <a:ln w="38100" cap="flat" cmpd="sng">
                <a:solidFill>
                  <a:srgbClr val="FF0066"/>
                </a:solidFill>
                <a:prstDash val="solid"/>
                <a:bevel/>
                <a:headEnd type="none" w="med" len="med"/>
                <a:tailEnd type="triangle" w="med" len="med"/>
              </a:ln>
            </p:spPr>
          </p:sp>
          <p:sp>
            <p:nvSpPr>
              <p:cNvPr id="19482" name="Text Box 26"/>
              <p:cNvSpPr txBox="1"/>
              <p:nvPr/>
            </p:nvSpPr>
            <p:spPr>
              <a:xfrm>
                <a:off x="3402" y="1451"/>
                <a:ext cx="340" cy="463"/>
              </a:xfrm>
              <a:prstGeom prst="rect">
                <a:avLst/>
              </a:prstGeom>
              <a:noFill/>
              <a:ln w="9525" cap="rnd" cmpd="sng">
                <a:solidFill>
                  <a:schemeClr val="bg1"/>
                </a:solidFill>
                <a:prstDash val="sysDot"/>
                <a:miter/>
                <a:headEnd type="none" w="med" len="med"/>
                <a:tailEnd type="none" w="med" len="med"/>
              </a:ln>
            </p:spPr>
            <p:txBody>
              <a:bodyPr anchor="t" anchorCtr="0">
                <a:spAutoFit/>
              </a:bodyPr>
              <a:p>
                <a:pPr>
                  <a:spcBef>
                    <a:spcPct val="50000"/>
                  </a:spcBef>
                </a:pPr>
                <a:r>
                  <a:rPr lang="en-US" altLang="zh-CN" sz="2400" i="1" dirty="0">
                    <a:solidFill>
                      <a:srgbClr val="FF0066"/>
                    </a:solidFill>
                    <a:latin typeface="Times New Roman" panose="02020603050405020304" pitchFamily="2" charset="0"/>
                    <a:ea typeface="黑体" panose="02010609060101010101" pitchFamily="1" charset="-122"/>
                  </a:rPr>
                  <a:t>x</a:t>
                </a:r>
                <a:endParaRPr lang="en-US" altLang="zh-CN" sz="2400" i="1" dirty="0">
                  <a:solidFill>
                    <a:srgbClr val="FF0066"/>
                  </a:solidFill>
                  <a:latin typeface="Times New Roman" panose="02020603050405020304" pitchFamily="2" charset="0"/>
                  <a:ea typeface="黑体" panose="02010609060101010101" pitchFamily="1" charset="-122"/>
                </a:endParaRPr>
              </a:p>
            </p:txBody>
          </p:sp>
          <p:sp>
            <p:nvSpPr>
              <p:cNvPr id="19483" name="Text Box 27"/>
              <p:cNvSpPr txBox="1"/>
              <p:nvPr/>
            </p:nvSpPr>
            <p:spPr>
              <a:xfrm>
                <a:off x="1796" y="1778"/>
                <a:ext cx="272" cy="463"/>
              </a:xfrm>
              <a:prstGeom prst="rect">
                <a:avLst/>
              </a:prstGeom>
              <a:noFill/>
              <a:ln w="9525">
                <a:noFill/>
              </a:ln>
            </p:spPr>
            <p:txBody>
              <a:bodyPr anchor="t" anchorCtr="0">
                <a:spAutoFit/>
              </a:bodyPr>
              <a:p>
                <a:pPr>
                  <a:spcBef>
                    <a:spcPct val="50000"/>
                  </a:spcBef>
                </a:pPr>
                <a:r>
                  <a:rPr lang="en-US" altLang="zh-CN" sz="2400" i="1" dirty="0">
                    <a:solidFill>
                      <a:srgbClr val="FF0066"/>
                    </a:solidFill>
                    <a:latin typeface="Times New Roman" panose="02020603050405020304" pitchFamily="2" charset="0"/>
                    <a:ea typeface="黑体" panose="02010609060101010101" pitchFamily="1" charset="-122"/>
                  </a:rPr>
                  <a:t>o</a:t>
                </a:r>
                <a:endParaRPr lang="en-US" altLang="zh-CN" sz="2400" i="1" dirty="0">
                  <a:solidFill>
                    <a:srgbClr val="FF0066"/>
                  </a:solidFill>
                  <a:latin typeface="Times New Roman" panose="02020603050405020304" pitchFamily="2" charset="0"/>
                  <a:ea typeface="黑体" panose="02010609060101010101" pitchFamily="1" charset="-122"/>
                </a:endParaRPr>
              </a:p>
            </p:txBody>
          </p:sp>
        </p:grpSp>
        <p:grpSp>
          <p:nvGrpSpPr>
            <p:cNvPr id="19484" name="Group 28"/>
            <p:cNvGrpSpPr/>
            <p:nvPr/>
          </p:nvGrpSpPr>
          <p:grpSpPr>
            <a:xfrm>
              <a:off x="119" y="631"/>
              <a:ext cx="3338" cy="3306"/>
              <a:chOff x="-108" y="0"/>
              <a:chExt cx="3338" cy="3306"/>
            </a:xfrm>
          </p:grpSpPr>
          <p:sp>
            <p:nvSpPr>
              <p:cNvPr id="19485" name="Text Box 29"/>
              <p:cNvSpPr txBox="1"/>
              <p:nvPr/>
            </p:nvSpPr>
            <p:spPr>
              <a:xfrm>
                <a:off x="1905" y="1501"/>
                <a:ext cx="182"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86" name="Text Box 30"/>
              <p:cNvSpPr txBox="1"/>
              <p:nvPr/>
            </p:nvSpPr>
            <p:spPr>
              <a:xfrm>
                <a:off x="2268" y="1501"/>
                <a:ext cx="227" cy="463"/>
              </a:xfrm>
              <a:prstGeom prst="rect">
                <a:avLst/>
              </a:prstGeom>
              <a:noFill/>
              <a:ln w="9525">
                <a:noFill/>
              </a:ln>
            </p:spPr>
            <p:txBody>
              <a:bodyPr anchor="t" anchorCtr="0">
                <a:spAutoFit/>
              </a:bodyPr>
              <a:p>
                <a:pPr>
                  <a:spcBef>
                    <a:spcPct val="50000"/>
                  </a:spcBef>
                </a:pPr>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sp>
            <p:nvSpPr>
              <p:cNvPr id="19487" name="Text Box 31"/>
              <p:cNvSpPr txBox="1"/>
              <p:nvPr/>
            </p:nvSpPr>
            <p:spPr>
              <a:xfrm>
                <a:off x="2585" y="1501"/>
                <a:ext cx="318"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88" name="Text Box 32"/>
              <p:cNvSpPr txBox="1"/>
              <p:nvPr/>
            </p:nvSpPr>
            <p:spPr>
              <a:xfrm>
                <a:off x="2948" y="1501"/>
                <a:ext cx="282" cy="463"/>
              </a:xfrm>
              <a:prstGeom prst="rect">
                <a:avLst/>
              </a:prstGeom>
              <a:noFill/>
              <a:ln w="9525">
                <a:noFill/>
              </a:ln>
            </p:spPr>
            <p:txBody>
              <a:bodyPr wrap="none" anchor="t" anchorCtr="0">
                <a:spAutoFit/>
              </a:bodyPr>
              <a:p>
                <a:r>
                  <a:rPr lang="en-US" altLang="zh-CN" sz="2400" dirty="0">
                    <a:latin typeface="Times New Roman" panose="02020603050405020304" pitchFamily="2" charset="0"/>
                    <a:ea typeface="黑体" panose="02010609060101010101" pitchFamily="1" charset="-122"/>
                  </a:rPr>
                  <a:t>2</a:t>
                </a:r>
                <a:endParaRPr lang="en-US" altLang="zh-CN" sz="2400" dirty="0">
                  <a:latin typeface="Times New Roman" panose="02020603050405020304" pitchFamily="2" charset="0"/>
                  <a:ea typeface="黑体" panose="02010609060101010101" pitchFamily="1" charset="-122"/>
                </a:endParaRPr>
              </a:p>
            </p:txBody>
          </p:sp>
          <p:sp>
            <p:nvSpPr>
              <p:cNvPr id="19489" name="Text Box 33"/>
              <p:cNvSpPr txBox="1"/>
              <p:nvPr/>
            </p:nvSpPr>
            <p:spPr>
              <a:xfrm>
                <a:off x="1059" y="1496"/>
                <a:ext cx="276"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90" name="Text Box 34"/>
              <p:cNvSpPr txBox="1"/>
              <p:nvPr/>
            </p:nvSpPr>
            <p:spPr>
              <a:xfrm>
                <a:off x="776" y="1550"/>
                <a:ext cx="421" cy="463"/>
              </a:xfrm>
              <a:prstGeom prst="rect">
                <a:avLst/>
              </a:prstGeom>
              <a:noFill/>
              <a:ln w="9525">
                <a:noFill/>
              </a:ln>
            </p:spPr>
            <p:txBody>
              <a:bodyPr wrap="square" anchor="t" anchorCtr="0">
                <a:spAutoFit/>
              </a:bodyPr>
              <a:p>
                <a:pPr>
                  <a:spcBef>
                    <a:spcPct val="50000"/>
                  </a:spcBef>
                </a:pP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sp>
            <p:nvSpPr>
              <p:cNvPr id="19491" name="Text Box 35"/>
              <p:cNvSpPr txBox="1"/>
              <p:nvPr/>
            </p:nvSpPr>
            <p:spPr>
              <a:xfrm>
                <a:off x="368" y="1496"/>
                <a:ext cx="277"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92" name="Text Box 36"/>
              <p:cNvSpPr txBox="1"/>
              <p:nvPr/>
            </p:nvSpPr>
            <p:spPr>
              <a:xfrm>
                <a:off x="-108" y="1496"/>
                <a:ext cx="476" cy="463"/>
              </a:xfrm>
              <a:prstGeom prst="rect">
                <a:avLst/>
              </a:prstGeom>
              <a:noFill/>
              <a:ln w="9525">
                <a:noFill/>
              </a:ln>
            </p:spPr>
            <p:txBody>
              <a:bodyPr wrap="square" anchor="t" anchorCtr="0">
                <a:spAutoFit/>
              </a:bodyPr>
              <a:p>
                <a:pPr>
                  <a:spcBef>
                    <a:spcPct val="50000"/>
                  </a:spcBef>
                </a:pP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2</a:t>
                </a:r>
                <a:endParaRPr lang="en-US" altLang="zh-CN" sz="2400" dirty="0">
                  <a:latin typeface="Times New Roman" panose="02020603050405020304" pitchFamily="2" charset="0"/>
                  <a:ea typeface="黑体" panose="02010609060101010101" pitchFamily="1" charset="-122"/>
                </a:endParaRPr>
              </a:p>
            </p:txBody>
          </p:sp>
          <p:sp>
            <p:nvSpPr>
              <p:cNvPr id="19493" name="Text Box 37"/>
              <p:cNvSpPr txBox="1"/>
              <p:nvPr/>
            </p:nvSpPr>
            <p:spPr>
              <a:xfrm>
                <a:off x="1381" y="1773"/>
                <a:ext cx="276"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94" name="Text Box 38"/>
              <p:cNvSpPr txBox="1"/>
              <p:nvPr/>
            </p:nvSpPr>
            <p:spPr>
              <a:xfrm>
                <a:off x="1181" y="2091"/>
                <a:ext cx="478" cy="463"/>
              </a:xfrm>
              <a:prstGeom prst="rect">
                <a:avLst/>
              </a:prstGeom>
              <a:noFill/>
              <a:ln w="9525">
                <a:noFill/>
              </a:ln>
            </p:spPr>
            <p:txBody>
              <a:bodyPr wrap="square" anchor="t" anchorCtr="0">
                <a:spAutoFit/>
              </a:bodyPr>
              <a:p>
                <a:pPr>
                  <a:spcBef>
                    <a:spcPct val="50000"/>
                  </a:spcBef>
                </a:pP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sp>
            <p:nvSpPr>
              <p:cNvPr id="19495" name="Text Box 39"/>
              <p:cNvSpPr txBox="1"/>
              <p:nvPr/>
            </p:nvSpPr>
            <p:spPr>
              <a:xfrm>
                <a:off x="1381" y="2408"/>
                <a:ext cx="460"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96" name="Text Box 40"/>
              <p:cNvSpPr txBox="1"/>
              <p:nvPr/>
            </p:nvSpPr>
            <p:spPr>
              <a:xfrm>
                <a:off x="1180" y="2843"/>
                <a:ext cx="643" cy="463"/>
              </a:xfrm>
              <a:prstGeom prst="rect">
                <a:avLst/>
              </a:prstGeom>
              <a:noFill/>
              <a:ln w="9525">
                <a:noFill/>
              </a:ln>
            </p:spPr>
            <p:txBody>
              <a:bodyPr wrap="square" anchor="t" anchorCtr="0">
                <a:spAutoFit/>
              </a:bodyPr>
              <a:p>
                <a:pPr>
                  <a:spcBef>
                    <a:spcPct val="50000"/>
                  </a:spcBef>
                </a:pP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2</a:t>
                </a:r>
                <a:endParaRPr lang="en-US" altLang="zh-CN" sz="2400" dirty="0">
                  <a:latin typeface="Times New Roman" panose="02020603050405020304" pitchFamily="2" charset="0"/>
                  <a:ea typeface="黑体" panose="02010609060101010101" pitchFamily="1" charset="-122"/>
                </a:endParaRPr>
              </a:p>
            </p:txBody>
          </p:sp>
          <p:sp>
            <p:nvSpPr>
              <p:cNvPr id="19497" name="Text Box 41"/>
              <p:cNvSpPr txBox="1"/>
              <p:nvPr/>
            </p:nvSpPr>
            <p:spPr>
              <a:xfrm>
                <a:off x="1368" y="1023"/>
                <a:ext cx="228"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498" name="Text Box 42"/>
              <p:cNvSpPr txBox="1"/>
              <p:nvPr/>
            </p:nvSpPr>
            <p:spPr>
              <a:xfrm>
                <a:off x="1367" y="653"/>
                <a:ext cx="282" cy="463"/>
              </a:xfrm>
              <a:prstGeom prst="rect">
                <a:avLst/>
              </a:prstGeom>
              <a:noFill/>
              <a:ln w="9525">
                <a:noFill/>
              </a:ln>
            </p:spPr>
            <p:txBody>
              <a:bodyPr wrap="none" anchor="t" anchorCtr="0">
                <a:spAutoFit/>
              </a:bodyPr>
              <a:p>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sp>
            <p:nvSpPr>
              <p:cNvPr id="19499" name="Text Box 43"/>
              <p:cNvSpPr txBox="1"/>
              <p:nvPr/>
            </p:nvSpPr>
            <p:spPr>
              <a:xfrm>
                <a:off x="1368" y="326"/>
                <a:ext cx="365" cy="463"/>
              </a:xfrm>
              <a:prstGeom prst="rect">
                <a:avLst/>
              </a:prstGeom>
              <a:noFill/>
              <a:ln w="9525">
                <a:noFill/>
              </a:ln>
            </p:spPr>
            <p:txBody>
              <a:bodyPr anchor="t" anchorCtr="0">
                <a:spAutoFit/>
              </a:bodyPr>
              <a:p>
                <a:pPr>
                  <a:spcBef>
                    <a:spcPct val="50000"/>
                  </a:spcBef>
                </a:pPr>
                <a:endParaRPr lang="zh-CN" altLang="en-US" sz="2400" i="1" dirty="0">
                  <a:latin typeface="Times New Roman" panose="02020603050405020304" pitchFamily="2" charset="0"/>
                  <a:ea typeface="黑体" panose="02010609060101010101" pitchFamily="1" charset="-122"/>
                </a:endParaRPr>
              </a:p>
            </p:txBody>
          </p:sp>
          <p:sp>
            <p:nvSpPr>
              <p:cNvPr id="19500" name="Text Box 44"/>
              <p:cNvSpPr txBox="1"/>
              <p:nvPr/>
            </p:nvSpPr>
            <p:spPr>
              <a:xfrm>
                <a:off x="1367" y="0"/>
                <a:ext cx="273" cy="463"/>
              </a:xfrm>
              <a:prstGeom prst="rect">
                <a:avLst/>
              </a:prstGeom>
              <a:noFill/>
              <a:ln w="9525">
                <a:noFill/>
              </a:ln>
            </p:spPr>
            <p:txBody>
              <a:bodyPr anchor="t" anchorCtr="0">
                <a:spAutoFit/>
              </a:bodyPr>
              <a:p>
                <a:pPr>
                  <a:spcBef>
                    <a:spcPct val="50000"/>
                  </a:spcBef>
                </a:pPr>
                <a:r>
                  <a:rPr lang="en-US" altLang="zh-CN" sz="2400" dirty="0">
                    <a:latin typeface="Times New Roman" panose="02020603050405020304" pitchFamily="2" charset="0"/>
                    <a:ea typeface="黑体" panose="02010609060101010101" pitchFamily="1" charset="-122"/>
                  </a:rPr>
                  <a:t>2</a:t>
                </a:r>
                <a:endParaRPr lang="en-US" altLang="zh-CN" sz="2400" dirty="0">
                  <a:latin typeface="Times New Roman" panose="02020603050405020304" pitchFamily="2" charset="0"/>
                  <a:ea typeface="黑体" panose="02010609060101010101" pitchFamily="1" charset="-122"/>
                </a:endParaRPr>
              </a:p>
            </p:txBody>
          </p:sp>
        </p:grpSp>
      </p:grpSp>
      <p:grpSp>
        <p:nvGrpSpPr>
          <p:cNvPr id="19501" name="Group 45"/>
          <p:cNvGrpSpPr/>
          <p:nvPr/>
        </p:nvGrpSpPr>
        <p:grpSpPr>
          <a:xfrm>
            <a:off x="4910590" y="1541228"/>
            <a:ext cx="3186670" cy="3133083"/>
            <a:chOff x="0" y="0"/>
            <a:chExt cx="2676" cy="2631"/>
          </a:xfrm>
        </p:grpSpPr>
        <p:sp>
          <p:nvSpPr>
            <p:cNvPr id="19502" name="Line 46"/>
            <p:cNvSpPr/>
            <p:nvPr/>
          </p:nvSpPr>
          <p:spPr>
            <a:xfrm flipV="1">
              <a:off x="1678" y="1225"/>
              <a:ext cx="0" cy="90"/>
            </a:xfrm>
            <a:prstGeom prst="line">
              <a:avLst/>
            </a:prstGeom>
            <a:ln w="57150" cap="flat" cmpd="sng">
              <a:solidFill>
                <a:srgbClr val="CC0066"/>
              </a:solidFill>
              <a:prstDash val="solid"/>
              <a:bevel/>
              <a:headEnd type="none" w="med" len="med"/>
              <a:tailEnd type="none" w="med" len="med"/>
            </a:ln>
          </p:spPr>
        </p:sp>
        <p:sp>
          <p:nvSpPr>
            <p:cNvPr id="19503" name="Line 47"/>
            <p:cNvSpPr/>
            <p:nvPr/>
          </p:nvSpPr>
          <p:spPr>
            <a:xfrm flipV="1">
              <a:off x="2041" y="1225"/>
              <a:ext cx="0" cy="90"/>
            </a:xfrm>
            <a:prstGeom prst="line">
              <a:avLst/>
            </a:prstGeom>
            <a:ln w="57150" cap="flat" cmpd="sng">
              <a:solidFill>
                <a:srgbClr val="CC0066"/>
              </a:solidFill>
              <a:prstDash val="solid"/>
              <a:bevel/>
              <a:headEnd type="none" w="med" len="med"/>
              <a:tailEnd type="none" w="med" len="med"/>
            </a:ln>
          </p:spPr>
        </p:sp>
        <p:sp>
          <p:nvSpPr>
            <p:cNvPr id="19504" name="Line 48"/>
            <p:cNvSpPr/>
            <p:nvPr/>
          </p:nvSpPr>
          <p:spPr>
            <a:xfrm flipV="1">
              <a:off x="2358" y="1225"/>
              <a:ext cx="0" cy="90"/>
            </a:xfrm>
            <a:prstGeom prst="line">
              <a:avLst/>
            </a:prstGeom>
            <a:ln w="57150" cap="flat" cmpd="sng">
              <a:solidFill>
                <a:srgbClr val="CC0066"/>
              </a:solidFill>
              <a:prstDash val="solid"/>
              <a:bevel/>
              <a:headEnd type="none" w="med" len="med"/>
              <a:tailEnd type="none" w="med" len="med"/>
            </a:ln>
          </p:spPr>
        </p:sp>
        <p:sp>
          <p:nvSpPr>
            <p:cNvPr id="19505" name="Line 49"/>
            <p:cNvSpPr/>
            <p:nvPr/>
          </p:nvSpPr>
          <p:spPr>
            <a:xfrm flipV="1">
              <a:off x="2676" y="1225"/>
              <a:ext cx="0" cy="90"/>
            </a:xfrm>
            <a:prstGeom prst="line">
              <a:avLst/>
            </a:prstGeom>
            <a:ln w="57150" cap="flat" cmpd="sng">
              <a:solidFill>
                <a:srgbClr val="CC0066"/>
              </a:solidFill>
              <a:prstDash val="solid"/>
              <a:bevel/>
              <a:headEnd type="none" w="med" len="med"/>
              <a:tailEnd type="none" w="med" len="med"/>
            </a:ln>
          </p:spPr>
        </p:sp>
        <p:sp>
          <p:nvSpPr>
            <p:cNvPr id="19506" name="Line 50"/>
            <p:cNvSpPr/>
            <p:nvPr/>
          </p:nvSpPr>
          <p:spPr>
            <a:xfrm flipV="1">
              <a:off x="978" y="1225"/>
              <a:ext cx="0" cy="90"/>
            </a:xfrm>
            <a:prstGeom prst="line">
              <a:avLst/>
            </a:prstGeom>
            <a:ln w="57150" cap="flat" cmpd="sng">
              <a:solidFill>
                <a:srgbClr val="CC0066"/>
              </a:solidFill>
              <a:prstDash val="solid"/>
              <a:bevel/>
              <a:headEnd type="none" w="med" len="med"/>
              <a:tailEnd type="none" w="med" len="med"/>
            </a:ln>
          </p:spPr>
        </p:sp>
        <p:sp>
          <p:nvSpPr>
            <p:cNvPr id="19507" name="Line 51"/>
            <p:cNvSpPr/>
            <p:nvPr/>
          </p:nvSpPr>
          <p:spPr>
            <a:xfrm flipV="1">
              <a:off x="0" y="1225"/>
              <a:ext cx="0" cy="90"/>
            </a:xfrm>
            <a:prstGeom prst="line">
              <a:avLst/>
            </a:prstGeom>
            <a:ln w="57150" cap="flat" cmpd="sng">
              <a:solidFill>
                <a:srgbClr val="CC0066"/>
              </a:solidFill>
              <a:prstDash val="solid"/>
              <a:bevel/>
              <a:headEnd type="none" w="med" len="med"/>
              <a:tailEnd type="none" w="med" len="med"/>
            </a:ln>
          </p:spPr>
        </p:sp>
        <p:sp>
          <p:nvSpPr>
            <p:cNvPr id="19508" name="Line 52"/>
            <p:cNvSpPr/>
            <p:nvPr/>
          </p:nvSpPr>
          <p:spPr>
            <a:xfrm flipV="1">
              <a:off x="680" y="1225"/>
              <a:ext cx="0" cy="90"/>
            </a:xfrm>
            <a:prstGeom prst="line">
              <a:avLst/>
            </a:prstGeom>
            <a:ln w="57150" cap="flat" cmpd="sng">
              <a:solidFill>
                <a:srgbClr val="CC0066"/>
              </a:solidFill>
              <a:prstDash val="solid"/>
              <a:bevel/>
              <a:headEnd type="none" w="med" len="med"/>
              <a:tailEnd type="none" w="med" len="med"/>
            </a:ln>
          </p:spPr>
        </p:sp>
        <p:sp>
          <p:nvSpPr>
            <p:cNvPr id="19509" name="Line 53"/>
            <p:cNvSpPr/>
            <p:nvPr/>
          </p:nvSpPr>
          <p:spPr>
            <a:xfrm flipV="1">
              <a:off x="363" y="1225"/>
              <a:ext cx="0" cy="90"/>
            </a:xfrm>
            <a:prstGeom prst="line">
              <a:avLst/>
            </a:prstGeom>
            <a:ln w="57150" cap="flat" cmpd="sng">
              <a:solidFill>
                <a:srgbClr val="CC0066"/>
              </a:solidFill>
              <a:prstDash val="solid"/>
              <a:bevel/>
              <a:headEnd type="none" w="med" len="med"/>
              <a:tailEnd type="none" w="med" len="med"/>
            </a:ln>
          </p:spPr>
        </p:sp>
        <p:sp>
          <p:nvSpPr>
            <p:cNvPr id="19510" name="Line 54"/>
            <p:cNvSpPr/>
            <p:nvPr/>
          </p:nvSpPr>
          <p:spPr>
            <a:xfrm flipH="1">
              <a:off x="1270" y="998"/>
              <a:ext cx="91" cy="0"/>
            </a:xfrm>
            <a:prstGeom prst="line">
              <a:avLst/>
            </a:prstGeom>
            <a:ln w="57150" cap="flat" cmpd="sng">
              <a:solidFill>
                <a:srgbClr val="CC0066"/>
              </a:solidFill>
              <a:prstDash val="solid"/>
              <a:bevel/>
              <a:headEnd type="none" w="med" len="med"/>
              <a:tailEnd type="none" w="med" len="med"/>
            </a:ln>
          </p:spPr>
        </p:sp>
        <p:sp>
          <p:nvSpPr>
            <p:cNvPr id="19511" name="Line 55"/>
            <p:cNvSpPr/>
            <p:nvPr/>
          </p:nvSpPr>
          <p:spPr>
            <a:xfrm flipH="1">
              <a:off x="1270" y="680"/>
              <a:ext cx="91" cy="0"/>
            </a:xfrm>
            <a:prstGeom prst="line">
              <a:avLst/>
            </a:prstGeom>
            <a:ln w="57150" cap="flat" cmpd="sng">
              <a:solidFill>
                <a:srgbClr val="CC0066"/>
              </a:solidFill>
              <a:prstDash val="solid"/>
              <a:bevel/>
              <a:headEnd type="none" w="med" len="med"/>
              <a:tailEnd type="none" w="med" len="med"/>
            </a:ln>
          </p:spPr>
        </p:sp>
        <p:sp>
          <p:nvSpPr>
            <p:cNvPr id="19512" name="Line 56"/>
            <p:cNvSpPr/>
            <p:nvPr/>
          </p:nvSpPr>
          <p:spPr>
            <a:xfrm flipH="1">
              <a:off x="1270" y="317"/>
              <a:ext cx="91" cy="0"/>
            </a:xfrm>
            <a:prstGeom prst="line">
              <a:avLst/>
            </a:prstGeom>
            <a:ln w="57150" cap="flat" cmpd="sng">
              <a:solidFill>
                <a:srgbClr val="CC0066"/>
              </a:solidFill>
              <a:prstDash val="solid"/>
              <a:bevel/>
              <a:headEnd type="none" w="med" len="med"/>
              <a:tailEnd type="none" w="med" len="med"/>
            </a:ln>
          </p:spPr>
        </p:sp>
        <p:sp>
          <p:nvSpPr>
            <p:cNvPr id="19513" name="Line 57"/>
            <p:cNvSpPr/>
            <p:nvPr/>
          </p:nvSpPr>
          <p:spPr>
            <a:xfrm flipH="1">
              <a:off x="1270" y="0"/>
              <a:ext cx="91" cy="0"/>
            </a:xfrm>
            <a:prstGeom prst="line">
              <a:avLst/>
            </a:prstGeom>
            <a:ln w="57150" cap="flat" cmpd="sng">
              <a:solidFill>
                <a:srgbClr val="CC0066"/>
              </a:solidFill>
              <a:prstDash val="solid"/>
              <a:bevel/>
              <a:headEnd type="none" w="med" len="med"/>
              <a:tailEnd type="none" w="med" len="med"/>
            </a:ln>
          </p:spPr>
        </p:sp>
        <p:sp>
          <p:nvSpPr>
            <p:cNvPr id="19514" name="Line 58"/>
            <p:cNvSpPr/>
            <p:nvPr/>
          </p:nvSpPr>
          <p:spPr>
            <a:xfrm flipH="1">
              <a:off x="1270" y="1633"/>
              <a:ext cx="91" cy="0"/>
            </a:xfrm>
            <a:prstGeom prst="line">
              <a:avLst/>
            </a:prstGeom>
            <a:ln w="57150" cap="flat" cmpd="sng">
              <a:solidFill>
                <a:srgbClr val="CC0066"/>
              </a:solidFill>
              <a:prstDash val="solid"/>
              <a:bevel/>
              <a:headEnd type="none" w="med" len="med"/>
              <a:tailEnd type="none" w="med" len="med"/>
            </a:ln>
          </p:spPr>
        </p:sp>
        <p:sp>
          <p:nvSpPr>
            <p:cNvPr id="19515" name="Line 59"/>
            <p:cNvSpPr/>
            <p:nvPr/>
          </p:nvSpPr>
          <p:spPr>
            <a:xfrm flipH="1">
              <a:off x="1270" y="1950"/>
              <a:ext cx="91" cy="0"/>
            </a:xfrm>
            <a:prstGeom prst="line">
              <a:avLst/>
            </a:prstGeom>
            <a:ln w="57150" cap="flat" cmpd="sng">
              <a:solidFill>
                <a:srgbClr val="CC0066"/>
              </a:solidFill>
              <a:prstDash val="solid"/>
              <a:bevel/>
              <a:headEnd type="none" w="med" len="med"/>
              <a:tailEnd type="none" w="med" len="med"/>
            </a:ln>
          </p:spPr>
        </p:sp>
        <p:sp>
          <p:nvSpPr>
            <p:cNvPr id="19516" name="Line 60"/>
            <p:cNvSpPr/>
            <p:nvPr/>
          </p:nvSpPr>
          <p:spPr>
            <a:xfrm flipH="1">
              <a:off x="1270" y="2268"/>
              <a:ext cx="91" cy="0"/>
            </a:xfrm>
            <a:prstGeom prst="line">
              <a:avLst/>
            </a:prstGeom>
            <a:ln w="57150" cap="flat" cmpd="sng">
              <a:solidFill>
                <a:srgbClr val="CC0066"/>
              </a:solidFill>
              <a:prstDash val="solid"/>
              <a:bevel/>
              <a:headEnd type="none" w="med" len="med"/>
              <a:tailEnd type="none" w="med" len="med"/>
            </a:ln>
          </p:spPr>
        </p:sp>
        <p:sp>
          <p:nvSpPr>
            <p:cNvPr id="19517" name="Line 61"/>
            <p:cNvSpPr/>
            <p:nvPr/>
          </p:nvSpPr>
          <p:spPr>
            <a:xfrm flipH="1">
              <a:off x="1270" y="2631"/>
              <a:ext cx="91" cy="0"/>
            </a:xfrm>
            <a:prstGeom prst="line">
              <a:avLst/>
            </a:prstGeom>
            <a:ln w="57150" cap="flat" cmpd="sng">
              <a:solidFill>
                <a:srgbClr val="CC0066"/>
              </a:solidFill>
              <a:prstDash val="solid"/>
              <a:bevel/>
              <a:headEnd type="none" w="med" len="med"/>
              <a:tailEnd type="none" w="med" len="med"/>
            </a:ln>
          </p:spPr>
        </p:sp>
      </p:grpSp>
      <p:sp>
        <p:nvSpPr>
          <p:cNvPr id="19518" name="Line 62"/>
          <p:cNvSpPr/>
          <p:nvPr/>
        </p:nvSpPr>
        <p:spPr>
          <a:xfrm>
            <a:off x="6476535" y="3377493"/>
            <a:ext cx="0" cy="0"/>
          </a:xfrm>
          <a:prstGeom prst="line">
            <a:avLst/>
          </a:prstGeom>
          <a:ln w="9525">
            <a:noFill/>
          </a:ln>
        </p:spPr>
      </p:sp>
      <p:grpSp>
        <p:nvGrpSpPr>
          <p:cNvPr id="19519" name="Group 65"/>
          <p:cNvGrpSpPr/>
          <p:nvPr/>
        </p:nvGrpSpPr>
        <p:grpSpPr>
          <a:xfrm>
            <a:off x="5180908" y="1883348"/>
            <a:ext cx="3753507" cy="2977923"/>
            <a:chOff x="0" y="-138"/>
            <a:chExt cx="3152" cy="2859"/>
          </a:xfrm>
        </p:grpSpPr>
        <p:sp>
          <p:nvSpPr>
            <p:cNvPr id="19520" name="Text Box 66"/>
            <p:cNvSpPr txBox="1"/>
            <p:nvPr/>
          </p:nvSpPr>
          <p:spPr>
            <a:xfrm>
              <a:off x="2018" y="-138"/>
              <a:ext cx="1134" cy="442"/>
            </a:xfrm>
            <a:prstGeom prst="rect">
              <a:avLst/>
            </a:prstGeom>
            <a:noFill/>
            <a:ln w="9525">
              <a:noFill/>
            </a:ln>
          </p:spPr>
          <p:txBody>
            <a:bodyPr anchor="t" anchorCtr="0">
              <a:spAutoFit/>
            </a:bodyPr>
            <a:p>
              <a:pPr>
                <a:spcBef>
                  <a:spcPct val="50000"/>
                </a:spcBef>
              </a:pPr>
              <a:r>
                <a:rPr lang="en-US" altLang="zh-CN" sz="2400" i="1" dirty="0">
                  <a:latin typeface="Times New Roman" panose="02020603050405020304" pitchFamily="2" charset="0"/>
                  <a:ea typeface="黑体" panose="02010609060101010101" pitchFamily="1" charset="-122"/>
                </a:rPr>
                <a:t>y </a:t>
              </a:r>
              <a:r>
                <a:rPr lang="en-US" altLang="zh-CN" sz="2400" dirty="0">
                  <a:latin typeface="Times New Roman" panose="02020603050405020304" pitchFamily="2" charset="0"/>
                  <a:ea typeface="黑体" panose="02010609060101010101" pitchFamily="1" charset="-122"/>
                </a:rPr>
                <a:t>= </a:t>
              </a:r>
              <a:r>
                <a:rPr lang="en-US" altLang="zh-CN" sz="2400" i="1" dirty="0">
                  <a:latin typeface="Times New Roman" panose="02020603050405020304" pitchFamily="2" charset="0"/>
                  <a:ea typeface="黑体" panose="02010609060101010101" pitchFamily="1" charset="-122"/>
                </a:rPr>
                <a:t>x</a:t>
              </a:r>
              <a:r>
                <a:rPr lang="en-US" altLang="zh-CN" sz="2400" dirty="0">
                  <a:latin typeface="黑体" panose="02010609060101010101" pitchFamily="1" charset="-122"/>
                  <a:ea typeface="黑体" panose="02010609060101010101" pitchFamily="1" charset="-122"/>
                  <a:sym typeface="+mn-ea"/>
                </a:rPr>
                <a:t>-</a:t>
              </a:r>
              <a:r>
                <a:rPr lang="en-US" altLang="zh-CN" sz="2400" dirty="0">
                  <a:latin typeface="Times New Roman" panose="02020603050405020304" pitchFamily="2" charset="0"/>
                  <a:ea typeface="黑体" panose="02010609060101010101" pitchFamily="1" charset="-122"/>
                </a:rPr>
                <a:t>1</a:t>
              </a:r>
              <a:endParaRPr lang="en-US" altLang="zh-CN" sz="2400" dirty="0">
                <a:latin typeface="Times New Roman" panose="02020603050405020304" pitchFamily="2" charset="0"/>
                <a:ea typeface="黑体" panose="02010609060101010101" pitchFamily="1" charset="-122"/>
              </a:endParaRPr>
            </a:p>
          </p:txBody>
        </p:sp>
        <p:sp>
          <p:nvSpPr>
            <p:cNvPr id="19521" name="Line 67"/>
            <p:cNvSpPr/>
            <p:nvPr/>
          </p:nvSpPr>
          <p:spPr>
            <a:xfrm flipH="1">
              <a:off x="0" y="317"/>
              <a:ext cx="2540" cy="2404"/>
            </a:xfrm>
            <a:prstGeom prst="line">
              <a:avLst/>
            </a:prstGeom>
            <a:ln w="57150" cap="flat" cmpd="sng">
              <a:solidFill>
                <a:schemeClr val="hlink"/>
              </a:solidFill>
              <a:prstDash val="solid"/>
              <a:bevel/>
              <a:headEnd type="none" w="med" len="med"/>
              <a:tailEnd type="none" w="med" len="med"/>
            </a:ln>
          </p:spPr>
        </p:sp>
      </p:grpSp>
      <p:graphicFrame>
        <p:nvGraphicFramePr>
          <p:cNvPr id="19522" name="表格 19521"/>
          <p:cNvGraphicFramePr/>
          <p:nvPr>
            <p:custDataLst>
              <p:tags r:id="rId2"/>
            </p:custDataLst>
          </p:nvPr>
        </p:nvGraphicFramePr>
        <p:xfrm>
          <a:off x="675640" y="3288665"/>
          <a:ext cx="3218180" cy="1416685"/>
        </p:xfrm>
        <a:graphic>
          <a:graphicData uri="http://schemas.openxmlformats.org/drawingml/2006/table">
            <a:tbl>
              <a:tblPr/>
              <a:tblGrid>
                <a:gridCol w="1597660"/>
                <a:gridCol w="814070"/>
                <a:gridCol w="806450"/>
              </a:tblGrid>
              <a:tr h="525780">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i="1" dirty="0">
                          <a:latin typeface="Times New Roman" panose="02020603050405020304" pitchFamily="2" charset="0"/>
                          <a:ea typeface="黑体" panose="02010609060101010101" pitchFamily="1" charset="-122"/>
                        </a:rPr>
                        <a:t>x</a:t>
                      </a:r>
                      <a:endParaRPr lang="en-US" altLang="zh-CN" sz="2800" b="0" i="1" dirty="0">
                        <a:latin typeface="Times New Roman" panose="02020603050405020304" pitchFamily="2" charset="0"/>
                        <a:ea typeface="黑体" panose="02010609060101010101" pitchFamily="1"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黑体" panose="02010609060101010101" pitchFamily="1" charset="-122"/>
                        </a:rPr>
                        <a:t>0</a:t>
                      </a:r>
                      <a:endParaRPr lang="en-US" altLang="zh-CN" sz="2800" b="0" dirty="0">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endParaRPr lang="en-US" altLang="zh-CN" sz="2800" b="0" dirty="0">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90905">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i="1" dirty="0">
                          <a:latin typeface="Times New Roman" panose="02020603050405020304" pitchFamily="2" charset="0"/>
                          <a:ea typeface="黑体" panose="02010609060101010101" pitchFamily="1" charset="-122"/>
                        </a:rPr>
                        <a:t>y </a:t>
                      </a:r>
                      <a:r>
                        <a:rPr lang="en-US" altLang="zh-CN" sz="2800" b="0" dirty="0">
                          <a:latin typeface="Times New Roman" panose="02020603050405020304" pitchFamily="2" charset="0"/>
                          <a:ea typeface="黑体" panose="02010609060101010101" pitchFamily="1" charset="-122"/>
                        </a:rPr>
                        <a:t>= </a:t>
                      </a:r>
                      <a:r>
                        <a:rPr lang="en-US" altLang="zh-CN" sz="2800" dirty="0">
                          <a:latin typeface="黑体" panose="02010609060101010101" pitchFamily="1" charset="-122"/>
                          <a:ea typeface="黑体" panose="02010609060101010101" pitchFamily="1" charset="-122"/>
                          <a:sym typeface="+mn-ea"/>
                        </a:rPr>
                        <a:t>-</a:t>
                      </a:r>
                      <a:r>
                        <a:rPr lang="en-US" altLang="zh-CN" sz="2800" b="0" dirty="0">
                          <a:latin typeface="Times New Roman" panose="02020603050405020304" pitchFamily="2" charset="0"/>
                          <a:ea typeface="黑体" panose="02010609060101010101" pitchFamily="1" charset="-122"/>
                        </a:rPr>
                        <a:t>2</a:t>
                      </a:r>
                      <a:r>
                        <a:rPr lang="en-US" altLang="zh-CN" sz="2800" b="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sym typeface="+mn-ea"/>
                        </a:rPr>
                        <a:t>-</a:t>
                      </a:r>
                      <a:r>
                        <a:rPr lang="en-US" altLang="zh-CN" sz="2800" b="0" dirty="0">
                          <a:latin typeface="Times New Roman" panose="02020603050405020304" pitchFamily="2" charset="0"/>
                          <a:ea typeface="黑体" panose="02010609060101010101" pitchFamily="1" charset="-122"/>
                        </a:rPr>
                        <a:t>1</a:t>
                      </a:r>
                      <a:endParaRPr lang="en-US" altLang="zh-CN" sz="2800" b="0" dirty="0">
                        <a:latin typeface="Times New Roman" panose="02020603050405020304" pitchFamily="2" charset="0"/>
                        <a:ea typeface="黑体" panose="02010609060101010101" pitchFamily="1"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solidFill>
                            <a:srgbClr val="FF0000"/>
                          </a:solidFill>
                          <a:latin typeface="黑体" panose="02010609060101010101" pitchFamily="1" charset="-122"/>
                          <a:ea typeface="黑体" panose="02010609060101010101" pitchFamily="1" charset="-122"/>
                        </a:rPr>
                        <a:t>-</a:t>
                      </a:r>
                      <a:r>
                        <a:rPr lang="en-US" altLang="zh-CN" sz="2800" b="0" dirty="0">
                          <a:solidFill>
                            <a:srgbClr val="FF0000"/>
                          </a:solidFill>
                          <a:latin typeface="Times New Roman" panose="02020603050405020304" pitchFamily="2" charset="0"/>
                          <a:ea typeface="黑体" panose="02010609060101010101" pitchFamily="1" charset="-122"/>
                        </a:rPr>
                        <a:t>1</a:t>
                      </a:r>
                      <a:endParaRPr lang="en-US" altLang="zh-CN" sz="2800" b="0" dirty="0">
                        <a:solidFill>
                          <a:srgbClr val="FF0000"/>
                        </a:solidFill>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ctr" latinLnBrk="1" hangingPunct="0">
                        <a:lnSpc>
                          <a:spcPct val="100000"/>
                        </a:lnSpc>
                        <a:spcBef>
                          <a:spcPct val="20000"/>
                        </a:spcBef>
                        <a:spcAft>
                          <a:spcPct val="0"/>
                        </a:spcAft>
                        <a:buClrTx/>
                        <a:buSzTx/>
                        <a:buFontTx/>
                        <a:buChar char="•"/>
                        <a:defRPr sz="2800" b="1" u="none" kern="1200"/>
                      </a:lvl1pPr>
                      <a:lvl2pPr marL="342900" lvl="1" indent="457200" algn="l" defTabSz="914400" eaLnBrk="0" fontAlgn="ctr" latinLnBrk="1" hangingPunct="0">
                        <a:lnSpc>
                          <a:spcPct val="100000"/>
                        </a:lnSpc>
                        <a:spcBef>
                          <a:spcPct val="20000"/>
                        </a:spcBef>
                        <a:spcAft>
                          <a:spcPct val="0"/>
                        </a:spcAft>
                        <a:buClrTx/>
                        <a:buSzTx/>
                        <a:buFontTx/>
                        <a:buChar char="•"/>
                        <a:defRPr sz="2400" b="1" i="0" u="none" kern="1200">
                          <a:latin typeface="宋体" panose="02010600030101010101" pitchFamily="2" charset="-122"/>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lrTx/>
                        <a:buSzTx/>
                        <a:buFontTx/>
                        <a:buChar char="•"/>
                        <a:defRPr sz="2000" b="1" i="0" u="none" kern="1200">
                          <a:latin typeface="宋体" panose="02010600030101010101" pitchFamily="2" charset="-122"/>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lrTx/>
                        <a:buSzTx/>
                        <a:buFontTx/>
                        <a:buChar char="•"/>
                        <a:defRPr sz="1800" b="1" i="0" u="none" kern="1200">
                          <a:latin typeface="宋体" panose="02010600030101010101" pitchFamily="2" charset="-122"/>
                          <a:sym typeface="Arial" panose="020B0604020202020204" pitchFamily="34" charset="0"/>
                        </a:defRPr>
                      </a:lvl5pPr>
                    </a:lstStyle>
                    <a:p>
                      <a:pPr marL="0" lvl="0" indent="0" algn="ctr" eaLnBrk="1" fontAlgn="base" latinLnBrk="0" hangingPunct="1">
                        <a:spcBef>
                          <a:spcPct val="20000"/>
                        </a:spcBef>
                        <a:buClr>
                          <a:schemeClr val="hlink"/>
                        </a:buClr>
                        <a:buSzPct val="70000"/>
                        <a:buFont typeface="Wingdings" panose="05000000000000000000" pitchFamily="2" charset="2"/>
                        <a:buNone/>
                      </a:pPr>
                      <a:r>
                        <a:rPr lang="en-US" altLang="zh-CN" sz="2800" b="0" dirty="0">
                          <a:solidFill>
                            <a:srgbClr val="FF0000"/>
                          </a:solidFill>
                          <a:latin typeface="Times New Roman" panose="02020603050405020304" pitchFamily="2" charset="0"/>
                          <a:ea typeface="黑体" panose="02010609060101010101" pitchFamily="1" charset="-122"/>
                        </a:rPr>
                        <a:t>0</a:t>
                      </a:r>
                      <a:endParaRPr lang="en-US" altLang="zh-CN" sz="2800" b="0" dirty="0">
                        <a:solidFill>
                          <a:srgbClr val="FF0000"/>
                        </a:solidFill>
                        <a:latin typeface="Times New Roman" panose="02020603050405020304" pitchFamily="2" charset="0"/>
                        <a:ea typeface="黑体" panose="02010609060101010101" pitchFamily="1"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9539" name="Oval 85"/>
          <p:cNvSpPr/>
          <p:nvPr/>
        </p:nvSpPr>
        <p:spPr>
          <a:xfrm>
            <a:off x="6014347" y="2949984"/>
            <a:ext cx="108366" cy="108365"/>
          </a:xfrm>
          <a:prstGeom prst="ellipse">
            <a:avLst/>
          </a:prstGeom>
          <a:solidFill>
            <a:schemeClr val="tx2"/>
          </a:solidFill>
          <a:ln w="9525" cap="flat" cmpd="sng">
            <a:solidFill>
              <a:schemeClr val="tx1"/>
            </a:solidFill>
            <a:prstDash val="solid"/>
            <a:bevel/>
            <a:headEnd type="none" w="med" len="med"/>
            <a:tailEnd type="none" w="med" len="med"/>
          </a:ln>
        </p:spPr>
        <p:txBody>
          <a:bodyPr wrap="none" anchor="ctr" anchorCtr="0"/>
          <a:p>
            <a:endParaRPr lang="zh-CN" altLang="en-US" sz="2400" dirty="0">
              <a:latin typeface="Times New Roman" panose="02020603050405020304" pitchFamily="2" charset="0"/>
              <a:ea typeface="黑体" panose="02010609060101010101" pitchFamily="1" charset="-122"/>
            </a:endParaRPr>
          </a:p>
        </p:txBody>
      </p:sp>
      <p:sp>
        <p:nvSpPr>
          <p:cNvPr id="19541" name="Oval 85"/>
          <p:cNvSpPr/>
          <p:nvPr/>
        </p:nvSpPr>
        <p:spPr>
          <a:xfrm>
            <a:off x="6378887" y="3774041"/>
            <a:ext cx="108366" cy="108365"/>
          </a:xfrm>
          <a:prstGeom prst="ellipse">
            <a:avLst/>
          </a:prstGeom>
          <a:solidFill>
            <a:schemeClr val="tx2"/>
          </a:solidFill>
          <a:ln w="9525" cap="flat" cmpd="sng">
            <a:solidFill>
              <a:schemeClr val="tx1"/>
            </a:solidFill>
            <a:prstDash val="solid"/>
            <a:bevel/>
            <a:headEnd type="none" w="med" len="med"/>
            <a:tailEnd type="none" w="med" len="med"/>
          </a:ln>
        </p:spPr>
        <p:txBody>
          <a:bodyPr wrap="none" anchor="ctr" anchorCtr="0"/>
          <a:p>
            <a:endParaRPr lang="zh-CN" altLang="en-US" sz="2400" dirty="0">
              <a:latin typeface="Times New Roman" panose="02020603050405020304" pitchFamily="2" charset="0"/>
              <a:ea typeface="黑体" panose="02010609060101010101" pitchFamily="1" charset="-122"/>
            </a:endParaRPr>
          </a:p>
        </p:txBody>
      </p:sp>
      <p:sp>
        <p:nvSpPr>
          <p:cNvPr id="19542" name="Oval 85"/>
          <p:cNvSpPr/>
          <p:nvPr/>
        </p:nvSpPr>
        <p:spPr>
          <a:xfrm>
            <a:off x="7286302" y="2958320"/>
            <a:ext cx="108366" cy="108366"/>
          </a:xfrm>
          <a:prstGeom prst="ellipse">
            <a:avLst/>
          </a:prstGeom>
          <a:solidFill>
            <a:schemeClr val="tx2"/>
          </a:solidFill>
          <a:ln w="9525" cap="flat" cmpd="sng">
            <a:solidFill>
              <a:schemeClr val="tx1"/>
            </a:solidFill>
            <a:prstDash val="solid"/>
            <a:bevel/>
            <a:headEnd type="none" w="med" len="med"/>
            <a:tailEnd type="none" w="med" len="med"/>
          </a:ln>
        </p:spPr>
        <p:txBody>
          <a:bodyPr wrap="none" anchor="ctr" anchorCtr="0"/>
          <a:p>
            <a:endParaRPr lang="zh-CN" altLang="en-US" sz="2400" dirty="0">
              <a:latin typeface="Times New Roman" panose="02020603050405020304" pitchFamily="2" charset="0"/>
              <a:ea typeface="黑体" panose="02010609060101010101" pitchFamily="1" charset="-122"/>
            </a:endParaRPr>
          </a:p>
        </p:txBody>
      </p:sp>
      <p:graphicFrame>
        <p:nvGraphicFramePr>
          <p:cNvPr id="61" name="对象 60">
            <a:hlinkClick r:id="" action="ppaction://ole?verb="/>
          </p:cNvPr>
          <p:cNvGraphicFramePr>
            <a:graphicFrameLocks noChangeAspect="1"/>
          </p:cNvGraphicFramePr>
          <p:nvPr/>
        </p:nvGraphicFramePr>
        <p:xfrm>
          <a:off x="3288030" y="3298825"/>
          <a:ext cx="330835" cy="513080"/>
        </p:xfrm>
        <a:graphic>
          <a:graphicData uri="http://schemas.openxmlformats.org/presentationml/2006/ole">
            <mc:AlternateContent xmlns:mc="http://schemas.openxmlformats.org/markup-compatibility/2006">
              <mc:Choice xmlns:v="urn:schemas-microsoft-com:vml" Requires="v">
                <p:oleObj spid="_x0000_s2049" name="" r:id="rId3" imgW="254000" imgH="393700" progId="Equation.DSMT4">
                  <p:embed/>
                </p:oleObj>
              </mc:Choice>
              <mc:Fallback>
                <p:oleObj name="" r:id="rId3" imgW="254000" imgH="393700" progId="Equation.DSMT4">
                  <p:embed/>
                  <p:pic>
                    <p:nvPicPr>
                      <p:cNvPr id="0" name="图片 2048"/>
                      <p:cNvPicPr/>
                      <p:nvPr/>
                    </p:nvPicPr>
                    <p:blipFill>
                      <a:blip r:embed="rId4"/>
                      <a:stretch>
                        <a:fillRect/>
                      </a:stretch>
                    </p:blipFill>
                    <p:spPr>
                      <a:xfrm>
                        <a:off x="3288030" y="3298825"/>
                        <a:ext cx="330835" cy="513080"/>
                      </a:xfrm>
                      <a:prstGeom prst="rect">
                        <a:avLst/>
                      </a:prstGeom>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9463"/>
                                        </p:tgtEl>
                                        <p:attrNameLst>
                                          <p:attrName>style.visibility</p:attrName>
                                        </p:attrNameLst>
                                      </p:cBhvr>
                                      <p:to>
                                        <p:strVal val="visible"/>
                                      </p:to>
                                    </p:set>
                                    <p:animEffect transition="in" filter="wipe(left)">
                                      <p:cBhvr>
                                        <p:cTn id="11" dur="500"/>
                                        <p:tgtEl>
                                          <p:spTgt spid="19463"/>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9541"/>
                                        </p:tgtEl>
                                        <p:attrNameLst>
                                          <p:attrName>style.visibility</p:attrName>
                                        </p:attrNameLst>
                                      </p:cBhvr>
                                      <p:to>
                                        <p:strVal val="visible"/>
                                      </p:to>
                                    </p:set>
                                    <p:animEffect transition="in" filter="checkerboard(across)">
                                      <p:cBhvr>
                                        <p:cTn id="16" dur="500"/>
                                        <p:tgtEl>
                                          <p:spTgt spid="19541"/>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9542"/>
                                        </p:tgtEl>
                                        <p:attrNameLst>
                                          <p:attrName>style.visibility</p:attrName>
                                        </p:attrNameLst>
                                      </p:cBhvr>
                                      <p:to>
                                        <p:strVal val="visible"/>
                                      </p:to>
                                    </p:set>
                                    <p:animEffect transition="in" filter="checkerboard(across)">
                                      <p:cBhvr>
                                        <p:cTn id="21" dur="500"/>
                                        <p:tgtEl>
                                          <p:spTgt spid="19542"/>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9519"/>
                                        </p:tgtEl>
                                        <p:attrNameLst>
                                          <p:attrName>style.visibility</p:attrName>
                                        </p:attrNameLst>
                                      </p:cBhvr>
                                      <p:to>
                                        <p:strVal val="visible"/>
                                      </p:to>
                                    </p:set>
                                    <p:animEffect transition="in" filter="checkerboard(across)">
                                      <p:cBhvr>
                                        <p:cTn id="26" dur="500"/>
                                        <p:tgtEl>
                                          <p:spTgt spid="1951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522"/>
                                        </p:tgtEl>
                                        <p:attrNameLst>
                                          <p:attrName>style.visibility</p:attrName>
                                        </p:attrNameLst>
                                      </p:cBhvr>
                                      <p:to>
                                        <p:strVal val="visible"/>
                                      </p:to>
                                    </p:set>
                                    <p:anim calcmode="lin" valueType="num">
                                      <p:cBhvr additive="base">
                                        <p:cTn id="31" dur="500" fill="hold"/>
                                        <p:tgtEl>
                                          <p:spTgt spid="19522"/>
                                        </p:tgtEl>
                                        <p:attrNameLst>
                                          <p:attrName>ppt_x</p:attrName>
                                        </p:attrNameLst>
                                      </p:cBhvr>
                                      <p:tavLst>
                                        <p:tav tm="0">
                                          <p:val>
                                            <p:strVal val="#ppt_x"/>
                                          </p:val>
                                        </p:tav>
                                        <p:tav tm="100000">
                                          <p:val>
                                            <p:strVal val="#ppt_x"/>
                                          </p:val>
                                        </p:tav>
                                      </p:tavLst>
                                    </p:anim>
                                    <p:anim calcmode="lin" valueType="num">
                                      <p:cBhvr additive="base">
                                        <p:cTn id="32" dur="500" fill="hold"/>
                                        <p:tgtEl>
                                          <p:spTgt spid="1952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1" presetClass="entr" presetSubtype="0" fill="hold" grpId="1" nodeType="clickEffect">
                                  <p:stCondLst>
                                    <p:cond delay="0"/>
                                  </p:stCondLst>
                                  <p:childTnLst>
                                    <p:set>
                                      <p:cBhvr>
                                        <p:cTn id="40" dur="1000">
                                          <p:stCondLst>
                                            <p:cond delay="0"/>
                                          </p:stCondLst>
                                        </p:cTn>
                                        <p:tgtEl>
                                          <p:spTgt spid="1954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9539"/>
                                        </p:tgtEl>
                                        <p:attrNameLst>
                                          <p:attrName>style.visibility</p:attrName>
                                        </p:attrNameLst>
                                      </p:cBhvr>
                                      <p:to>
                                        <p:strVal val="visible"/>
                                      </p:to>
                                    </p:set>
                                    <p:animEffect transition="in" filter="checkerboard(across)">
                                      <p:cBhvr>
                                        <p:cTn id="45" dur="500"/>
                                        <p:tgtEl>
                                          <p:spTgt spid="19539"/>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19460"/>
                                        </p:tgtEl>
                                        <p:attrNameLst>
                                          <p:attrName>style.visibility</p:attrName>
                                        </p:attrNameLst>
                                      </p:cBhvr>
                                      <p:to>
                                        <p:strVal val="visible"/>
                                      </p:to>
                                    </p:set>
                                    <p:animEffect transition="in" filter="box(in)">
                                      <p:cBhvr>
                                        <p:cTn id="50" dur="2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41" grpId="0" bldLvl="0" animBg="1"/>
      <p:bldP spid="19542" grpId="0" bldLvl="0" animBg="1"/>
      <p:bldP spid="19541" grpId="1" bldLvl="0" animBg="1"/>
      <p:bldP spid="1953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3189776" y="262224"/>
            <a:ext cx="2764449" cy="583493"/>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3" name="文本框 2"/>
          <p:cNvSpPr txBox="1"/>
          <p:nvPr/>
        </p:nvSpPr>
        <p:spPr>
          <a:xfrm>
            <a:off x="684530" y="1347470"/>
            <a:ext cx="8151495" cy="2550160"/>
          </a:xfrm>
          <a:prstGeom prst="rect">
            <a:avLst/>
          </a:prstGeom>
          <a:noFill/>
        </p:spPr>
        <p:txBody>
          <a:bodyPr wrap="square" rtlCol="0" anchor="t">
            <a:noAutofit/>
          </a:bodyPr>
          <a:p>
            <a:pPr>
              <a:lnSpc>
                <a:spcPct val="180000"/>
              </a:lnSpc>
            </a:pPr>
            <a:r>
              <a:rPr lang="en-US" altLang="zh-CN" sz="2800">
                <a:latin typeface="Times New Roman" panose="02020603050405020304" pitchFamily="2" charset="0"/>
                <a:ea typeface="黑体" panose="02010609060101010101" pitchFamily="1" charset="-122"/>
                <a:cs typeface="Times New Roman" panose="02020603050405020304" pitchFamily="2" charset="0"/>
              </a:rPr>
              <a:t>1.</a:t>
            </a:r>
            <a:r>
              <a:rPr lang="zh-CN" altLang="en-US" sz="2800">
                <a:latin typeface="Times New Roman" panose="02020603050405020304" pitchFamily="2" charset="0"/>
                <a:ea typeface="黑体" panose="02010609060101010101" pitchFamily="1" charset="-122"/>
                <a:cs typeface="Times New Roman" panose="02020603050405020304" pitchFamily="2" charset="0"/>
              </a:rPr>
              <a:t>会求一次函数图象与两坐标轴的交点坐标，初步感悟函数与方程的关系</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重点</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a:p>
            <a:pPr>
              <a:lnSpc>
                <a:spcPct val="180000"/>
              </a:lnSpc>
            </a:pPr>
            <a:r>
              <a:rPr lang="en-US" altLang="zh-CN" sz="2800">
                <a:latin typeface="Times New Roman" panose="02020603050405020304" pitchFamily="2" charset="0"/>
                <a:ea typeface="黑体" panose="02010609060101010101" pitchFamily="1" charset="-122"/>
                <a:cs typeface="Times New Roman" panose="02020603050405020304" pitchFamily="2" charset="0"/>
              </a:rPr>
              <a:t>2.</a:t>
            </a:r>
            <a:r>
              <a:rPr lang="zh-CN" altLang="en-US" sz="2800">
                <a:latin typeface="Times New Roman" panose="02020603050405020304" pitchFamily="2" charset="0"/>
                <a:ea typeface="黑体" panose="02010609060101010101" pitchFamily="1" charset="-122"/>
                <a:cs typeface="Times New Roman" panose="02020603050405020304" pitchFamily="2" charset="0"/>
              </a:rPr>
              <a:t>能正确画出具有实际意义的一次函数图象</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难点</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384002"/>
          <p:cNvSpPr/>
          <p:nvPr/>
        </p:nvSpPr>
        <p:spPr>
          <a:xfrm>
            <a:off x="214313" y="306070"/>
            <a:ext cx="8713787" cy="2889885"/>
          </a:xfrm>
          <a:prstGeom prst="rect">
            <a:avLst/>
          </a:prstGeom>
          <a:noFill/>
          <a:ln w="9525">
            <a:noFill/>
          </a:ln>
        </p:spPr>
        <p:txBody>
          <a:bodyPr anchor="ctr" anchorCtr="0">
            <a:spAutoFit/>
          </a:bodyPr>
          <a:p>
            <a:pPr>
              <a:lnSpc>
                <a:spcPct val="130000"/>
              </a:lnSpc>
            </a:pPr>
            <a:r>
              <a:rPr lang="en-US" altLang="zh-CN" sz="28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某单位准备和一个体车主或一国营出租车公司中的一家签订月租车合同，设汽车每月行驶</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千米，个体车主收费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en-US" altLang="zh-CN" sz="2800" baseline="-30000" dirty="0">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rPr>
              <a:t>元，国营出租车公司收费为</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en-US" altLang="zh-CN" sz="2800" baseline="-30000" dirty="0">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元，观察下列图象可知，当</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________</a:t>
            </a:r>
            <a:r>
              <a:rPr lang="zh-CN" altLang="en-US" sz="2800" dirty="0">
                <a:latin typeface="Times New Roman" panose="02020603050405020304" pitchFamily="2" charset="0"/>
                <a:ea typeface="黑体" panose="02010609060101010101" pitchFamily="1" charset="-122"/>
              </a:rPr>
              <a:t>时，</a:t>
            </a:r>
            <a:endParaRPr lang="zh-CN" altLang="en-US" sz="2800" dirty="0">
              <a:latin typeface="Times New Roman" panose="02020603050405020304" pitchFamily="2" charset="0"/>
              <a:ea typeface="黑体" panose="02010609060101010101" pitchFamily="1" charset="-122"/>
            </a:endParaRPr>
          </a:p>
          <a:p>
            <a:pPr>
              <a:lnSpc>
                <a:spcPct val="130000"/>
              </a:lnSpc>
            </a:pPr>
            <a:r>
              <a:rPr lang="zh-CN" altLang="en-US" sz="2800" dirty="0">
                <a:latin typeface="Times New Roman" panose="02020603050405020304" pitchFamily="2" charset="0"/>
                <a:ea typeface="黑体" panose="02010609060101010101" pitchFamily="1" charset="-122"/>
              </a:rPr>
              <a:t>选用个体车较合算</a:t>
            </a:r>
            <a:r>
              <a:rPr lang="zh-CN" altLang="en-US" sz="2800" dirty="0">
                <a:latin typeface="Times New Roman" panose="02020603050405020304" pitchFamily="2" charset="0"/>
                <a:ea typeface="宋体" panose="02010600030101010101" pitchFamily="2" charset="-122"/>
              </a:rPr>
              <a:t>．</a:t>
            </a:r>
            <a:endParaRPr lang="zh-CN" altLang="en-US" sz="2800" dirty="0">
              <a:latin typeface="Times New Roman" panose="02020603050405020304" pitchFamily="2" charset="0"/>
              <a:ea typeface="宋体" panose="02010600030101010101" pitchFamily="2" charset="-122"/>
            </a:endParaRPr>
          </a:p>
        </p:txBody>
      </p:sp>
      <p:pic>
        <p:nvPicPr>
          <p:cNvPr id="4" name="图片 38400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499610" y="2068195"/>
            <a:ext cx="3959860" cy="2658745"/>
          </a:xfrm>
          <a:prstGeom prst="rect">
            <a:avLst/>
          </a:prstGeom>
          <a:noFill/>
          <a:ln w="9525">
            <a:noFill/>
          </a:ln>
        </p:spPr>
      </p:pic>
      <p:sp>
        <p:nvSpPr>
          <p:cNvPr id="5" name="文本框 1"/>
          <p:cNvSpPr txBox="1"/>
          <p:nvPr/>
        </p:nvSpPr>
        <p:spPr>
          <a:xfrm>
            <a:off x="2304415" y="2078038"/>
            <a:ext cx="1349375"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rPr>
              <a:t>1500</a:t>
            </a:r>
            <a:endParaRPr lang="en-US" altLang="zh-CN"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000000"/>
                                          </p:val>
                                        </p:tav>
                                        <p:tav tm="100000">
                                          <p:val>
                                            <p:strVal val="#ppt_w"/>
                                          </p:val>
                                        </p:tav>
                                      </p:tavLst>
                                    </p:anim>
                                    <p:anim calcmode="lin" valueType="num">
                                      <p:cBhvr>
                                        <p:cTn id="8" dur="1000" fill="hold"/>
                                        <p:tgtEl>
                                          <p:spTgt spid="5"/>
                                        </p:tgtEl>
                                        <p:attrNameLst>
                                          <p:attrName>ppt_h</p:attrName>
                                        </p:attrNameLst>
                                      </p:cBhvr>
                                      <p:tavLst>
                                        <p:tav tm="0">
                                          <p:val>
                                            <p:fltVal val="0.00000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539750" y="767398"/>
            <a:ext cx="6773863"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rPr>
              <a:t>一次函数</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kx </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b</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的图象是什么图形？</a:t>
            </a:r>
            <a:endParaRPr lang="zh-CN" altLang="en-US" sz="2800" dirty="0">
              <a:latin typeface="Times New Roman" panose="02020603050405020304" pitchFamily="2" charset="0"/>
              <a:ea typeface="黑体" panose="02010609060101010101" pitchFamily="1" charset="-122"/>
            </a:endParaRPr>
          </a:p>
        </p:txBody>
      </p:sp>
      <p:sp>
        <p:nvSpPr>
          <p:cNvPr id="3" name="Text Box 4"/>
          <p:cNvSpPr txBox="1"/>
          <p:nvPr/>
        </p:nvSpPr>
        <p:spPr>
          <a:xfrm>
            <a:off x="611505" y="2028190"/>
            <a:ext cx="5082540"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几个点可以确定一条直线？</a:t>
            </a:r>
            <a:endParaRPr lang="zh-CN" altLang="en-US" sz="2800" dirty="0">
              <a:latin typeface="Times New Roman" panose="02020603050405020304" pitchFamily="2" charset="0"/>
              <a:ea typeface="黑体" panose="02010609060101010101" pitchFamily="1" charset="-122"/>
            </a:endParaRPr>
          </a:p>
        </p:txBody>
      </p:sp>
      <p:sp>
        <p:nvSpPr>
          <p:cNvPr id="4" name="Text Box 5"/>
          <p:cNvSpPr txBox="1"/>
          <p:nvPr/>
        </p:nvSpPr>
        <p:spPr>
          <a:xfrm>
            <a:off x="1042988" y="2652395"/>
            <a:ext cx="4679950"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Times New Roman" panose="02020603050405020304" pitchFamily="2" charset="0"/>
                <a:ea typeface="黑体" panose="02010609060101010101" pitchFamily="1" charset="-122"/>
              </a:rPr>
              <a:t>两点确定一条直线</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5" name="Text Box 7"/>
          <p:cNvSpPr txBox="1"/>
          <p:nvPr/>
        </p:nvSpPr>
        <p:spPr>
          <a:xfrm>
            <a:off x="1042988" y="1361123"/>
            <a:ext cx="5540375" cy="521970"/>
          </a:xfrm>
          <a:prstGeom prst="rect">
            <a:avLst/>
          </a:prstGeom>
          <a:noFill/>
          <a:ln w="9525">
            <a:noFill/>
          </a:ln>
        </p:spPr>
        <p:txBody>
          <a:bodyPr anchor="t" anchorCtr="0">
            <a:spAutoFit/>
          </a:bodyPr>
          <a:p>
            <a:r>
              <a:rPr lang="en-US" altLang="zh-CN" sz="2800" b="1" i="1" dirty="0">
                <a:solidFill>
                  <a:srgbClr val="FF0000"/>
                </a:solidFill>
                <a:latin typeface="Times New Roman" panose="02020603050405020304" pitchFamily="2" charset="0"/>
                <a:ea typeface="黑体" panose="02010609060101010101" pitchFamily="1" charset="-122"/>
              </a:rPr>
              <a:t>y </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kx </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b</a:t>
            </a:r>
            <a:r>
              <a:rPr lang="en-US" altLang="zh-CN" sz="2800" i="1"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的图象是一条直线</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6" name="Text Box 8"/>
          <p:cNvSpPr txBox="1"/>
          <p:nvPr/>
        </p:nvSpPr>
        <p:spPr>
          <a:xfrm>
            <a:off x="1022033" y="3748405"/>
            <a:ext cx="2141537"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1" charset="-122"/>
              </a:rPr>
              <a:t>确定两个点</a:t>
            </a:r>
            <a:endParaRPr lang="zh-CN" altLang="en-US" sz="2800" dirty="0">
              <a:solidFill>
                <a:srgbClr val="FF0000"/>
              </a:solidFill>
              <a:latin typeface="Times New Roman" panose="02020603050405020304" pitchFamily="2" charset="0"/>
              <a:ea typeface="黑体" panose="02010609060101010101" pitchFamily="1" charset="-122"/>
            </a:endParaRPr>
          </a:p>
        </p:txBody>
      </p:sp>
      <p:sp>
        <p:nvSpPr>
          <p:cNvPr id="7" name="Text Box 11"/>
          <p:cNvSpPr txBox="1"/>
          <p:nvPr/>
        </p:nvSpPr>
        <p:spPr>
          <a:xfrm>
            <a:off x="586105" y="3227705"/>
            <a:ext cx="7620000"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3. </a:t>
            </a:r>
            <a:r>
              <a:rPr lang="zh-CN" altLang="en-US" sz="2800" dirty="0">
                <a:latin typeface="Times New Roman" panose="02020603050405020304" pitchFamily="2" charset="0"/>
                <a:ea typeface="黑体" panose="02010609060101010101" pitchFamily="1" charset="-122"/>
              </a:rPr>
              <a:t>画一次函数图象时，只取几个点就可以了？</a:t>
            </a:r>
            <a:endParaRPr lang="zh-CN" altLang="en-US" sz="2800" dirty="0">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Group 2"/>
          <p:cNvGrpSpPr/>
          <p:nvPr/>
        </p:nvGrpSpPr>
        <p:grpSpPr>
          <a:xfrm>
            <a:off x="5722620" y="2746058"/>
            <a:ext cx="3505200" cy="2339975"/>
            <a:chOff x="0" y="0"/>
            <a:chExt cx="2208" cy="1474"/>
          </a:xfrm>
        </p:grpSpPr>
        <p:sp>
          <p:nvSpPr>
            <p:cNvPr id="3" name="Text Box 3"/>
            <p:cNvSpPr txBox="1"/>
            <p:nvPr/>
          </p:nvSpPr>
          <p:spPr>
            <a:xfrm>
              <a:off x="0" y="240"/>
              <a:ext cx="2208" cy="1234"/>
            </a:xfrm>
            <a:prstGeom prst="rect">
              <a:avLst/>
            </a:prstGeom>
            <a:noFill/>
            <a:ln w="9525">
              <a:noFill/>
            </a:ln>
          </p:spPr>
          <p:txBody>
            <a:bodyPr anchor="t" anchorCtr="0">
              <a:spAutoFit/>
            </a:bodyPr>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6</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5</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4</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3</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2</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1</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endParaRPr lang="en-US" altLang="zh-CN" sz="500" b="1" dirty="0">
                <a:solidFill>
                  <a:srgbClr val="0000FF"/>
                </a:solidFill>
                <a:latin typeface="Times New Roman" panose="02020603050405020304" pitchFamily="2" charset="0"/>
                <a:ea typeface="宋体" panose="02010600030101010101" pitchFamily="2" charset="-122"/>
              </a:endParaRPr>
            </a:p>
            <a:p>
              <a:pPr>
                <a:spcBef>
                  <a:spcPct val="50000"/>
                </a:spcBef>
              </a:pPr>
              <a:r>
                <a:rPr lang="en-US" altLang="zh-CN" sz="1000" b="1" dirty="0">
                  <a:solidFill>
                    <a:srgbClr val="0000FF"/>
                  </a:solidFill>
                  <a:latin typeface="Times New Roman" panose="02020603050405020304" pitchFamily="2" charset="0"/>
                  <a:ea typeface="宋体" panose="02010600030101010101" pitchFamily="2" charset="-122"/>
                </a:rPr>
                <a:t>0         1     2     3     4</a:t>
              </a:r>
              <a:endParaRPr lang="en-US" altLang="zh-CN" sz="1000" b="1" dirty="0">
                <a:solidFill>
                  <a:srgbClr val="0000FF"/>
                </a:solidFill>
                <a:latin typeface="Times New Roman" panose="02020603050405020304" pitchFamily="2" charset="0"/>
                <a:ea typeface="宋体" panose="02010600030101010101" pitchFamily="2" charset="-122"/>
              </a:endParaRPr>
            </a:p>
            <a:p>
              <a:pPr>
                <a:spcBef>
                  <a:spcPct val="50000"/>
                </a:spcBef>
              </a:pPr>
              <a:endParaRPr lang="en-US" altLang="zh-CN" sz="1000" b="1" dirty="0">
                <a:solidFill>
                  <a:srgbClr val="0000FF"/>
                </a:solidFill>
                <a:latin typeface="Times New Roman" panose="02020603050405020304" pitchFamily="2" charset="0"/>
                <a:ea typeface="宋体" panose="02010600030101010101" pitchFamily="2" charset="-122"/>
              </a:endParaRPr>
            </a:p>
          </p:txBody>
        </p:sp>
        <p:grpSp>
          <p:nvGrpSpPr>
            <p:cNvPr id="4" name="Group 4"/>
            <p:cNvGrpSpPr/>
            <p:nvPr/>
          </p:nvGrpSpPr>
          <p:grpSpPr>
            <a:xfrm>
              <a:off x="192" y="0"/>
              <a:ext cx="45" cy="1344"/>
              <a:chOff x="0" y="0"/>
              <a:chExt cx="45" cy="1344"/>
            </a:xfrm>
          </p:grpSpPr>
          <p:sp>
            <p:nvSpPr>
              <p:cNvPr id="5" name="Line 5"/>
              <p:cNvSpPr/>
              <p:nvPr/>
            </p:nvSpPr>
            <p:spPr>
              <a:xfrm flipV="1">
                <a:off x="0" y="0"/>
                <a:ext cx="0" cy="1344"/>
              </a:xfrm>
              <a:prstGeom prst="line">
                <a:avLst/>
              </a:prstGeom>
              <a:ln w="22225" cap="sq" cmpd="sng">
                <a:solidFill>
                  <a:srgbClr val="3366FF"/>
                </a:solidFill>
                <a:prstDash val="solid"/>
                <a:bevel/>
                <a:headEnd type="none" w="med" len="med"/>
                <a:tailEnd type="arrow" w="sm" len="med"/>
              </a:ln>
            </p:spPr>
          </p:sp>
          <p:grpSp>
            <p:nvGrpSpPr>
              <p:cNvPr id="6" name="Group 6"/>
              <p:cNvGrpSpPr/>
              <p:nvPr/>
            </p:nvGrpSpPr>
            <p:grpSpPr>
              <a:xfrm>
                <a:off x="0" y="288"/>
                <a:ext cx="45" cy="720"/>
                <a:chOff x="0" y="0"/>
                <a:chExt cx="45" cy="720"/>
              </a:xfrm>
            </p:grpSpPr>
            <p:sp>
              <p:nvSpPr>
                <p:cNvPr id="7" name="Line 7"/>
                <p:cNvSpPr/>
                <p:nvPr/>
              </p:nvSpPr>
              <p:spPr>
                <a:xfrm>
                  <a:off x="0" y="720"/>
                  <a:ext cx="45" cy="0"/>
                </a:xfrm>
                <a:prstGeom prst="line">
                  <a:avLst/>
                </a:prstGeom>
                <a:ln w="22225" cap="sq" cmpd="sng">
                  <a:solidFill>
                    <a:srgbClr val="3366FF"/>
                  </a:solidFill>
                  <a:prstDash val="solid"/>
                  <a:bevel/>
                  <a:headEnd type="none" w="med" len="med"/>
                  <a:tailEnd type="none" w="med" len="med"/>
                </a:ln>
              </p:spPr>
            </p:sp>
            <p:sp>
              <p:nvSpPr>
                <p:cNvPr id="8" name="Line 8"/>
                <p:cNvSpPr/>
                <p:nvPr/>
              </p:nvSpPr>
              <p:spPr>
                <a:xfrm>
                  <a:off x="0" y="576"/>
                  <a:ext cx="45" cy="0"/>
                </a:xfrm>
                <a:prstGeom prst="line">
                  <a:avLst/>
                </a:prstGeom>
                <a:ln w="22225" cap="sq" cmpd="sng">
                  <a:solidFill>
                    <a:srgbClr val="3366FF"/>
                  </a:solidFill>
                  <a:prstDash val="solid"/>
                  <a:bevel/>
                  <a:headEnd type="none" w="med" len="med"/>
                  <a:tailEnd type="none" w="med" len="med"/>
                </a:ln>
              </p:spPr>
            </p:sp>
            <p:sp>
              <p:nvSpPr>
                <p:cNvPr id="9" name="Line 9"/>
                <p:cNvSpPr/>
                <p:nvPr/>
              </p:nvSpPr>
              <p:spPr>
                <a:xfrm>
                  <a:off x="0" y="432"/>
                  <a:ext cx="45" cy="0"/>
                </a:xfrm>
                <a:prstGeom prst="line">
                  <a:avLst/>
                </a:prstGeom>
                <a:ln w="22225" cap="sq" cmpd="sng">
                  <a:solidFill>
                    <a:srgbClr val="3366FF"/>
                  </a:solidFill>
                  <a:prstDash val="solid"/>
                  <a:bevel/>
                  <a:headEnd type="none" w="med" len="med"/>
                  <a:tailEnd type="none" w="med" len="med"/>
                </a:ln>
              </p:spPr>
            </p:sp>
            <p:sp>
              <p:nvSpPr>
                <p:cNvPr id="10" name="Line 10"/>
                <p:cNvSpPr/>
                <p:nvPr/>
              </p:nvSpPr>
              <p:spPr>
                <a:xfrm>
                  <a:off x="0" y="288"/>
                  <a:ext cx="45" cy="0"/>
                </a:xfrm>
                <a:prstGeom prst="line">
                  <a:avLst/>
                </a:prstGeom>
                <a:ln w="22225" cap="sq" cmpd="sng">
                  <a:solidFill>
                    <a:srgbClr val="3366FF"/>
                  </a:solidFill>
                  <a:prstDash val="solid"/>
                  <a:bevel/>
                  <a:headEnd type="none" w="med" len="med"/>
                  <a:tailEnd type="none" w="med" len="med"/>
                </a:ln>
              </p:spPr>
            </p:sp>
            <p:sp>
              <p:nvSpPr>
                <p:cNvPr id="11" name="Line 11"/>
                <p:cNvSpPr/>
                <p:nvPr/>
              </p:nvSpPr>
              <p:spPr>
                <a:xfrm>
                  <a:off x="0" y="144"/>
                  <a:ext cx="45" cy="0"/>
                </a:xfrm>
                <a:prstGeom prst="line">
                  <a:avLst/>
                </a:prstGeom>
                <a:ln w="22225" cap="sq" cmpd="sng">
                  <a:solidFill>
                    <a:srgbClr val="3366FF"/>
                  </a:solidFill>
                  <a:prstDash val="solid"/>
                  <a:bevel/>
                  <a:headEnd type="none" w="med" len="med"/>
                  <a:tailEnd type="none" w="med" len="med"/>
                </a:ln>
              </p:spPr>
            </p:sp>
            <p:sp>
              <p:nvSpPr>
                <p:cNvPr id="12" name="Line 12"/>
                <p:cNvSpPr/>
                <p:nvPr/>
              </p:nvSpPr>
              <p:spPr>
                <a:xfrm>
                  <a:off x="0" y="0"/>
                  <a:ext cx="45" cy="0"/>
                </a:xfrm>
                <a:prstGeom prst="line">
                  <a:avLst/>
                </a:prstGeom>
                <a:ln w="22225" cap="sq" cmpd="sng">
                  <a:solidFill>
                    <a:srgbClr val="3366FF"/>
                  </a:solidFill>
                  <a:prstDash val="solid"/>
                  <a:bevel/>
                  <a:headEnd type="none" w="med" len="med"/>
                  <a:tailEnd type="none" w="med" len="med"/>
                </a:ln>
              </p:spPr>
            </p:sp>
          </p:grpSp>
        </p:grpSp>
        <p:grpSp>
          <p:nvGrpSpPr>
            <p:cNvPr id="13" name="Group 13"/>
            <p:cNvGrpSpPr/>
            <p:nvPr/>
          </p:nvGrpSpPr>
          <p:grpSpPr>
            <a:xfrm>
              <a:off x="0" y="1103"/>
              <a:ext cx="1200" cy="49"/>
              <a:chOff x="0" y="0"/>
              <a:chExt cx="1200" cy="49"/>
            </a:xfrm>
          </p:grpSpPr>
          <p:sp>
            <p:nvSpPr>
              <p:cNvPr id="14" name="Line 14"/>
              <p:cNvSpPr/>
              <p:nvPr/>
            </p:nvSpPr>
            <p:spPr>
              <a:xfrm>
                <a:off x="0" y="49"/>
                <a:ext cx="1200" cy="0"/>
              </a:xfrm>
              <a:prstGeom prst="line">
                <a:avLst/>
              </a:prstGeom>
              <a:ln w="22225" cap="sq" cmpd="sng">
                <a:solidFill>
                  <a:srgbClr val="0000FF"/>
                </a:solidFill>
                <a:prstDash val="solid"/>
                <a:bevel/>
                <a:headEnd type="none" w="med" len="med"/>
                <a:tailEnd type="arrow" w="sm" len="med"/>
              </a:ln>
            </p:spPr>
          </p:sp>
          <p:grpSp>
            <p:nvGrpSpPr>
              <p:cNvPr id="15" name="Group 15"/>
              <p:cNvGrpSpPr/>
              <p:nvPr/>
            </p:nvGrpSpPr>
            <p:grpSpPr>
              <a:xfrm>
                <a:off x="335" y="0"/>
                <a:ext cx="432" cy="45"/>
                <a:chOff x="0" y="0"/>
                <a:chExt cx="432" cy="45"/>
              </a:xfrm>
            </p:grpSpPr>
            <p:sp>
              <p:nvSpPr>
                <p:cNvPr id="16" name="Line 16"/>
                <p:cNvSpPr/>
                <p:nvPr/>
              </p:nvSpPr>
              <p:spPr>
                <a:xfrm rot="5400000">
                  <a:off x="-29" y="15"/>
                  <a:ext cx="45" cy="0"/>
                </a:xfrm>
                <a:prstGeom prst="line">
                  <a:avLst/>
                </a:prstGeom>
                <a:ln w="22225" cap="sq" cmpd="sng">
                  <a:solidFill>
                    <a:srgbClr val="3366FF"/>
                  </a:solidFill>
                  <a:prstDash val="solid"/>
                  <a:bevel/>
                  <a:headEnd type="none" w="med" len="med"/>
                  <a:tailEnd type="none" w="med" len="med"/>
                </a:ln>
              </p:spPr>
            </p:sp>
            <p:sp>
              <p:nvSpPr>
                <p:cNvPr id="17" name="Line 17"/>
                <p:cNvSpPr/>
                <p:nvPr/>
              </p:nvSpPr>
              <p:spPr>
                <a:xfrm rot="5400000">
                  <a:off x="113" y="15"/>
                  <a:ext cx="45" cy="0"/>
                </a:xfrm>
                <a:prstGeom prst="line">
                  <a:avLst/>
                </a:prstGeom>
                <a:ln w="22225" cap="sq" cmpd="sng">
                  <a:solidFill>
                    <a:srgbClr val="3366FF"/>
                  </a:solidFill>
                  <a:prstDash val="solid"/>
                  <a:bevel/>
                  <a:headEnd type="none" w="med" len="med"/>
                  <a:tailEnd type="none" w="med" len="med"/>
                </a:ln>
              </p:spPr>
            </p:sp>
            <p:sp>
              <p:nvSpPr>
                <p:cNvPr id="18" name="Line 18"/>
                <p:cNvSpPr/>
                <p:nvPr/>
              </p:nvSpPr>
              <p:spPr>
                <a:xfrm rot="5400000">
                  <a:off x="257" y="15"/>
                  <a:ext cx="45" cy="0"/>
                </a:xfrm>
                <a:prstGeom prst="line">
                  <a:avLst/>
                </a:prstGeom>
                <a:ln w="22225" cap="sq" cmpd="sng">
                  <a:solidFill>
                    <a:srgbClr val="3366FF"/>
                  </a:solidFill>
                  <a:prstDash val="solid"/>
                  <a:bevel/>
                  <a:headEnd type="none" w="med" len="med"/>
                  <a:tailEnd type="none" w="med" len="med"/>
                </a:ln>
              </p:spPr>
            </p:sp>
            <p:sp>
              <p:nvSpPr>
                <p:cNvPr id="19" name="Line 19"/>
                <p:cNvSpPr/>
                <p:nvPr/>
              </p:nvSpPr>
              <p:spPr>
                <a:xfrm rot="5400000">
                  <a:off x="401" y="15"/>
                  <a:ext cx="45" cy="0"/>
                </a:xfrm>
                <a:prstGeom prst="line">
                  <a:avLst/>
                </a:prstGeom>
                <a:ln w="22225" cap="sq" cmpd="sng">
                  <a:solidFill>
                    <a:srgbClr val="3366FF"/>
                  </a:solidFill>
                  <a:prstDash val="solid"/>
                  <a:bevel/>
                  <a:headEnd type="none" w="med" len="med"/>
                  <a:tailEnd type="none" w="med" len="med"/>
                </a:ln>
              </p:spPr>
            </p:sp>
          </p:grpSp>
        </p:grpSp>
      </p:grpSp>
      <p:sp>
        <p:nvSpPr>
          <p:cNvPr id="20" name="Text Box 20"/>
          <p:cNvSpPr txBox="1"/>
          <p:nvPr/>
        </p:nvSpPr>
        <p:spPr>
          <a:xfrm>
            <a:off x="396240" y="1009015"/>
            <a:ext cx="7423785" cy="521970"/>
          </a:xfrm>
          <a:prstGeom prst="rect">
            <a:avLst/>
          </a:prstGeom>
          <a:noFill/>
          <a:ln w="9525">
            <a:noFill/>
          </a:ln>
        </p:spPr>
        <p:txBody>
          <a:bodyPr wrap="square" anchor="t" anchorCtr="0">
            <a:spAutoFit/>
          </a:bodyPr>
          <a:p>
            <a:pPr>
              <a:spcBef>
                <a:spcPct val="50000"/>
              </a:spcBef>
            </a:pPr>
            <a:r>
              <a:rPr lang="zh-CN" altLang="en-US" sz="2800" dirty="0">
                <a:solidFill>
                  <a:srgbClr val="00B050"/>
                </a:solidFill>
                <a:latin typeface="Times New Roman" panose="02020603050405020304" pitchFamily="2" charset="0"/>
                <a:ea typeface="黑体" panose="02010609060101010101" pitchFamily="1" charset="-122"/>
              </a:rPr>
              <a:t>问题</a:t>
            </a:r>
            <a:r>
              <a:rPr lang="en-US" altLang="zh-CN" sz="2800" dirty="0">
                <a:solidFill>
                  <a:srgbClr val="00B050"/>
                </a:solidFill>
                <a:latin typeface="Times New Roman" panose="02020603050405020304" pitchFamily="2" charset="0"/>
                <a:ea typeface="黑体" panose="02010609060101010101" pitchFamily="1" charset="-122"/>
              </a:rPr>
              <a:t>1  </a:t>
            </a:r>
            <a:r>
              <a:rPr lang="en-US" altLang="zh-CN" sz="2800" dirty="0">
                <a:solidFill>
                  <a:srgbClr val="269999"/>
                </a:solidFill>
                <a:latin typeface="Times New Roman" panose="02020603050405020304" pitchFamily="2" charset="0"/>
                <a:ea typeface="黑体" panose="02010609060101010101" pitchFamily="1" charset="-122"/>
              </a:rPr>
              <a:t> </a:t>
            </a:r>
            <a:r>
              <a:rPr lang="zh-CN" altLang="en-US" sz="2800" dirty="0">
                <a:solidFill>
                  <a:srgbClr val="000000"/>
                </a:solidFill>
                <a:latin typeface="Times New Roman" panose="02020603050405020304" pitchFamily="2" charset="0"/>
                <a:ea typeface="黑体" panose="02010609060101010101" pitchFamily="1" charset="-122"/>
              </a:rPr>
              <a:t>作出一次函数 </a:t>
            </a:r>
            <a:r>
              <a:rPr lang="en-US" altLang="zh-CN" sz="2800" b="1" i="1" dirty="0">
                <a:solidFill>
                  <a:srgbClr val="000000"/>
                </a:solidFill>
                <a:latin typeface="Times New Roman" panose="02020603050405020304" pitchFamily="2" charset="0"/>
                <a:ea typeface="黑体" panose="02010609060101010101" pitchFamily="1" charset="-122"/>
              </a:rPr>
              <a:t>y </a:t>
            </a:r>
            <a:r>
              <a:rPr lang="en-US" altLang="zh-CN" sz="2800" b="1" dirty="0">
                <a:solidFill>
                  <a:srgbClr val="000000"/>
                </a:solidFill>
                <a:latin typeface="Times New Roman" panose="02020603050405020304" pitchFamily="2" charset="0"/>
                <a:ea typeface="黑体" panose="02010609060101010101" pitchFamily="1" charset="-122"/>
              </a:rPr>
              <a:t>= －2</a:t>
            </a:r>
            <a:r>
              <a:rPr lang="en-US" altLang="zh-CN" sz="2800" b="1" i="1" dirty="0">
                <a:solidFill>
                  <a:srgbClr val="000000"/>
                </a:solidFill>
                <a:latin typeface="Times New Roman" panose="02020603050405020304" pitchFamily="2" charset="0"/>
                <a:ea typeface="黑体" panose="02010609060101010101" pitchFamily="1" charset="-122"/>
              </a:rPr>
              <a:t>x </a:t>
            </a:r>
            <a:r>
              <a:rPr lang="en-US" altLang="zh-CN" sz="2800" b="1" dirty="0">
                <a:solidFill>
                  <a:srgbClr val="000000"/>
                </a:solidFill>
                <a:latin typeface="Times New Roman" panose="02020603050405020304" pitchFamily="2" charset="0"/>
                <a:ea typeface="黑体" panose="02010609060101010101" pitchFamily="1" charset="-122"/>
              </a:rPr>
              <a:t>+ 5</a:t>
            </a:r>
            <a:r>
              <a:rPr lang="en-US" altLang="zh-CN" sz="2800" dirty="0">
                <a:solidFill>
                  <a:srgbClr val="000000"/>
                </a:solidFill>
                <a:latin typeface="Times New Roman" panose="02020603050405020304" pitchFamily="2" charset="0"/>
                <a:ea typeface="黑体" panose="02010609060101010101" pitchFamily="1" charset="-122"/>
              </a:rPr>
              <a:t> </a:t>
            </a:r>
            <a:r>
              <a:rPr lang="zh-CN" altLang="en-US" sz="2800" dirty="0">
                <a:solidFill>
                  <a:srgbClr val="000000"/>
                </a:solidFill>
                <a:latin typeface="Times New Roman" panose="02020603050405020304" pitchFamily="2" charset="0"/>
                <a:ea typeface="黑体" panose="02010609060101010101" pitchFamily="1" charset="-122"/>
              </a:rPr>
              <a:t>的图象</a:t>
            </a:r>
            <a:r>
              <a:rPr lang="zh-CN" altLang="en-US" sz="2800" b="1" dirty="0">
                <a:solidFill>
                  <a:srgbClr val="000000"/>
                </a:solidFill>
                <a:latin typeface="Times New Roman" panose="02020603050405020304" pitchFamily="2" charset="0"/>
                <a:ea typeface="黑体" panose="02010609060101010101" pitchFamily="1" charset="-122"/>
              </a:rPr>
              <a:t>  </a:t>
            </a:r>
            <a:endParaRPr lang="zh-CN" altLang="en-US" sz="2800" b="1" dirty="0">
              <a:solidFill>
                <a:srgbClr val="000000"/>
              </a:solidFill>
              <a:latin typeface="Times New Roman" panose="02020603050405020304" pitchFamily="2" charset="0"/>
              <a:ea typeface="黑体" panose="02010609060101010101" pitchFamily="1" charset="-122"/>
            </a:endParaRPr>
          </a:p>
        </p:txBody>
      </p:sp>
      <p:sp>
        <p:nvSpPr>
          <p:cNvPr id="21" name="Text Box 22"/>
          <p:cNvSpPr txBox="1"/>
          <p:nvPr/>
        </p:nvSpPr>
        <p:spPr>
          <a:xfrm>
            <a:off x="681673" y="1923415"/>
            <a:ext cx="1417637"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黑体" panose="02010609060101010101" pitchFamily="1" charset="-122"/>
                <a:ea typeface="黑体" panose="02010609060101010101" pitchFamily="1" charset="-122"/>
              </a:rPr>
              <a:t>列表：</a:t>
            </a:r>
            <a:endParaRPr lang="zh-CN" altLang="en-US" sz="2800" dirty="0">
              <a:solidFill>
                <a:srgbClr val="FF0000"/>
              </a:solidFill>
              <a:latin typeface="黑体" panose="02010609060101010101" pitchFamily="1" charset="-122"/>
              <a:ea typeface="黑体" panose="02010609060101010101" pitchFamily="1" charset="-122"/>
            </a:endParaRPr>
          </a:p>
        </p:txBody>
      </p:sp>
      <p:graphicFrame>
        <p:nvGraphicFramePr>
          <p:cNvPr id="22" name="表格 21"/>
          <p:cNvGraphicFramePr/>
          <p:nvPr>
            <p:custDataLst>
              <p:tags r:id="rId1"/>
            </p:custDataLst>
          </p:nvPr>
        </p:nvGraphicFramePr>
        <p:xfrm>
          <a:off x="2317115" y="1630045"/>
          <a:ext cx="4752975" cy="1103630"/>
        </p:xfrm>
        <a:graphic>
          <a:graphicData uri="http://schemas.openxmlformats.org/drawingml/2006/table">
            <a:tbl>
              <a:tblPr/>
              <a:tblGrid>
                <a:gridCol w="1617980"/>
                <a:gridCol w="834390"/>
                <a:gridCol w="821055"/>
                <a:gridCol w="739775"/>
                <a:gridCol w="739775"/>
              </a:tblGrid>
              <a:tr h="518160">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i="1" dirty="0">
                          <a:latin typeface="Times New Roman" panose="02020603050405020304" pitchFamily="2" charset="0"/>
                          <a:ea typeface="宋体" panose="02010600030101010101" pitchFamily="2" charset="-122"/>
                        </a:rPr>
                        <a:t>x</a:t>
                      </a:r>
                      <a:endParaRPr lang="en-US" altLang="zh-CN" sz="2800" b="0" i="1" dirty="0">
                        <a:latin typeface="Times New Roman" panose="02020603050405020304" pitchFamily="2" charset="0"/>
                        <a:ea typeface="宋体" panose="02010600030101010101" pitchFamily="2" charset="-122"/>
                      </a:endParaRPr>
                    </a:p>
                  </a:txBody>
                  <a:tcPr vert="horz" anchor="ctr" anchorCtr="1">
                    <a:lnL cap="flat">
                      <a:noFill/>
                    </a:lnL>
                    <a:lnR w="12700" cap="flat" cmpd="sng">
                      <a:solidFill>
                        <a:srgbClr val="0000FF"/>
                      </a:solidFill>
                      <a:prstDash val="solid"/>
                      <a:headEnd type="none" w="med" len="med"/>
                      <a:tailEnd type="none" w="med" len="med"/>
                    </a:lnR>
                    <a:lnT w="381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381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0</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381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2.5</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381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cap="flat">
                      <a:noFill/>
                    </a:lnR>
                    <a:lnT w="381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r>
              <a:tr h="585470">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i="1" dirty="0">
                          <a:latin typeface="Times New Roman" panose="02020603050405020304" pitchFamily="2" charset="0"/>
                          <a:ea typeface="宋体" panose="02010600030101010101" pitchFamily="2" charset="-122"/>
                        </a:rPr>
                        <a:t>y </a:t>
                      </a:r>
                      <a:r>
                        <a:rPr lang="en-US" altLang="zh-CN" sz="2800" b="0" dirty="0">
                          <a:latin typeface="Times New Roman" panose="02020603050405020304" pitchFamily="2" charset="0"/>
                          <a:ea typeface="宋体" panose="02010600030101010101" pitchFamily="2" charset="-122"/>
                        </a:rPr>
                        <a:t>= </a:t>
                      </a:r>
                      <a:r>
                        <a:rPr lang="en-US" altLang="zh-CN" sz="2800" b="0" dirty="0">
                          <a:latin typeface="黑体" panose="02010609060101010101" pitchFamily="1" charset="-122"/>
                          <a:ea typeface="黑体" panose="02010609060101010101" pitchFamily="1" charset="-122"/>
                        </a:rPr>
                        <a:t>-</a:t>
                      </a:r>
                      <a:r>
                        <a:rPr lang="en-US" altLang="zh-CN" sz="2800" b="0" dirty="0">
                          <a:latin typeface="Times New Roman" panose="02020603050405020304" pitchFamily="2" charset="0"/>
                          <a:ea typeface="宋体" panose="02010600030101010101" pitchFamily="2" charset="-122"/>
                        </a:rPr>
                        <a:t>2</a:t>
                      </a:r>
                      <a:r>
                        <a:rPr lang="en-US" altLang="zh-CN" sz="2800" b="0" i="1" dirty="0">
                          <a:latin typeface="Times New Roman" panose="02020603050405020304" pitchFamily="2" charset="0"/>
                          <a:ea typeface="宋体" panose="02010600030101010101" pitchFamily="2" charset="-122"/>
                        </a:rPr>
                        <a:t>x</a:t>
                      </a:r>
                      <a:r>
                        <a:rPr lang="en-US" altLang="zh-CN" sz="2800" b="0" dirty="0">
                          <a:latin typeface="Times New Roman" panose="02020603050405020304" pitchFamily="2" charset="0"/>
                          <a:ea typeface="宋体" panose="02010600030101010101" pitchFamily="2" charset="-122"/>
                        </a:rPr>
                        <a:t>+5</a:t>
                      </a:r>
                      <a:endParaRPr lang="en-US" altLang="zh-CN" sz="2800" b="0" dirty="0">
                        <a:latin typeface="Times New Roman" panose="02020603050405020304" pitchFamily="2" charset="0"/>
                        <a:ea typeface="宋体" panose="02010600030101010101" pitchFamily="2" charset="-122"/>
                      </a:endParaRPr>
                    </a:p>
                  </a:txBody>
                  <a:tcPr vert="horz" anchor="ctr" anchorCtr="1">
                    <a:lnL cap="flat">
                      <a:noFill/>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381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381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endParaRPr lang="zh-CN" altLang="en-US" sz="2800">
                        <a:latin typeface="Times New Roman" panose="02020603050405020304" pitchFamily="2" charset="0"/>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381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endParaRPr lang="zh-CN" altLang="en-US" sz="2800">
                        <a:latin typeface="Times New Roman" panose="02020603050405020304" pitchFamily="2" charset="0"/>
                      </a:endParaRPr>
                    </a:p>
                  </a:txBody>
                  <a:tcPr vert="horz"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38100" cap="flat" cmpd="sng">
                      <a:solidFill>
                        <a:srgbClr val="0000FF"/>
                      </a:solidFill>
                      <a:prstDash val="solid"/>
                      <a:headEnd type="none" w="med" len="med"/>
                      <a:tailEnd type="none" w="med" len="med"/>
                    </a:lnB>
                    <a:lnTlToBr>
                      <a:noFill/>
                    </a:lnTlToBr>
                    <a:lnBlToTr>
                      <a:noFill/>
                    </a:lnBlToTr>
                    <a:noFill/>
                  </a:tcPr>
                </a:tc>
                <a:tc>
                  <a:txBody>
                    <a:bodyPr wrap="square"/>
                    <a:p>
                      <a:pPr marL="0" lvl="0" indent="0" eaLnBrk="1" fontAlgn="base" latinLnBrk="0" hangingPunct="1">
                        <a:spcBef>
                          <a:spcPct val="20000"/>
                        </a:spcBef>
                        <a:buClr>
                          <a:schemeClr val="hlink"/>
                        </a:buClr>
                        <a:buSzPct val="70000"/>
                        <a:buFont typeface="Wingdings" panose="05000000000000000000" pitchFamily="2" charset="2"/>
                        <a:buNone/>
                      </a:pPr>
                      <a:r>
                        <a:rPr lang="en-US" altLang="zh-CN" sz="2800" b="0" dirty="0">
                          <a:latin typeface="Times New Roman" panose="02020603050405020304" pitchFamily="2" charset="0"/>
                          <a:ea typeface="宋体" panose="02010600030101010101" pitchFamily="2" charset="-122"/>
                        </a:rPr>
                        <a:t>…</a:t>
                      </a:r>
                      <a:endParaRPr lang="en-US" altLang="zh-CN" sz="2800" b="0" dirty="0">
                        <a:latin typeface="Times New Roman" panose="02020603050405020304" pitchFamily="2" charset="0"/>
                        <a:ea typeface="宋体" panose="02010600030101010101" pitchFamily="2" charset="-122"/>
                      </a:endParaRPr>
                    </a:p>
                  </a:txBody>
                  <a:tcPr vert="horz" anchor="ctr" anchorCtr="1">
                    <a:lnL w="12700" cap="flat" cmpd="sng">
                      <a:solidFill>
                        <a:srgbClr val="0000FF"/>
                      </a:solidFill>
                      <a:prstDash val="solid"/>
                      <a:headEnd type="none" w="med" len="med"/>
                      <a:tailEnd type="none" w="med" len="med"/>
                    </a:lnL>
                    <a:lnR cap="flat">
                      <a:noFill/>
                    </a:lnR>
                    <a:lnT w="12700" cap="flat" cmpd="sng">
                      <a:solidFill>
                        <a:srgbClr val="0000FF"/>
                      </a:solidFill>
                      <a:prstDash val="solid"/>
                      <a:headEnd type="none" w="med" len="med"/>
                      <a:tailEnd type="none" w="med" len="med"/>
                    </a:lnT>
                    <a:lnB w="38100" cap="flat" cmpd="sng">
                      <a:solidFill>
                        <a:srgbClr val="0000FF"/>
                      </a:solidFill>
                      <a:prstDash val="solid"/>
                      <a:headEnd type="none" w="med" len="med"/>
                      <a:tailEnd type="none" w="med" len="med"/>
                    </a:lnB>
                    <a:lnTlToBr>
                      <a:noFill/>
                    </a:lnTlToBr>
                    <a:lnBlToTr>
                      <a:noFill/>
                    </a:lnBlToTr>
                    <a:noFill/>
                  </a:tcPr>
                </a:tc>
              </a:tr>
            </a:tbl>
          </a:graphicData>
        </a:graphic>
      </p:graphicFrame>
      <p:sp>
        <p:nvSpPr>
          <p:cNvPr id="23" name="Text Box 45"/>
          <p:cNvSpPr txBox="1"/>
          <p:nvPr/>
        </p:nvSpPr>
        <p:spPr>
          <a:xfrm>
            <a:off x="5796280" y="2205673"/>
            <a:ext cx="354013" cy="521970"/>
          </a:xfrm>
          <a:prstGeom prst="rect">
            <a:avLst/>
          </a:prstGeom>
          <a:noFill/>
          <a:ln w="9525">
            <a:noFill/>
          </a:ln>
        </p:spPr>
        <p:txBody>
          <a:bodyPr anchor="t" anchorCtr="0">
            <a:spAutoFit/>
          </a:bodyPr>
          <a:p>
            <a:r>
              <a:rPr lang="en-US" altLang="zh-CN" sz="2800" dirty="0">
                <a:solidFill>
                  <a:srgbClr val="FF0000"/>
                </a:solidFill>
                <a:latin typeface="Times New Roman" panose="02020603050405020304" pitchFamily="2" charset="0"/>
                <a:ea typeface="宋体" panose="02010600030101010101" pitchFamily="2" charset="-122"/>
              </a:rPr>
              <a:t>0</a:t>
            </a:r>
            <a:endParaRPr lang="en-US" altLang="zh-CN" sz="2800" dirty="0">
              <a:solidFill>
                <a:srgbClr val="FF0000"/>
              </a:solidFill>
              <a:latin typeface="Times New Roman" panose="02020603050405020304" pitchFamily="2" charset="0"/>
              <a:ea typeface="宋体" panose="02010600030101010101" pitchFamily="2" charset="-122"/>
            </a:endParaRPr>
          </a:p>
        </p:txBody>
      </p:sp>
      <p:sp>
        <p:nvSpPr>
          <p:cNvPr id="24" name="Text Box 46"/>
          <p:cNvSpPr txBox="1"/>
          <p:nvPr/>
        </p:nvSpPr>
        <p:spPr>
          <a:xfrm>
            <a:off x="4933633" y="2133918"/>
            <a:ext cx="354012" cy="521970"/>
          </a:xfrm>
          <a:prstGeom prst="rect">
            <a:avLst/>
          </a:prstGeom>
          <a:noFill/>
          <a:ln w="9525">
            <a:noFill/>
          </a:ln>
        </p:spPr>
        <p:txBody>
          <a:bodyPr anchor="t" anchorCtr="0">
            <a:spAutoFit/>
          </a:bodyPr>
          <a:p>
            <a:r>
              <a:rPr lang="en-US" altLang="zh-CN" sz="2800" dirty="0">
                <a:solidFill>
                  <a:srgbClr val="FF0000"/>
                </a:solidFill>
                <a:latin typeface="Times New Roman" panose="02020603050405020304" pitchFamily="2" charset="0"/>
                <a:ea typeface="宋体" panose="02010600030101010101" pitchFamily="2" charset="-122"/>
              </a:rPr>
              <a:t>5</a:t>
            </a:r>
            <a:endParaRPr lang="en-US" altLang="zh-CN" sz="2800" dirty="0">
              <a:solidFill>
                <a:srgbClr val="FF0000"/>
              </a:solidFill>
              <a:latin typeface="Times New Roman" panose="02020603050405020304" pitchFamily="2" charset="0"/>
              <a:ea typeface="宋体" panose="02010600030101010101" pitchFamily="2" charset="-122"/>
            </a:endParaRPr>
          </a:p>
        </p:txBody>
      </p:sp>
      <p:sp>
        <p:nvSpPr>
          <p:cNvPr id="25" name="Text Box 47"/>
          <p:cNvSpPr txBox="1"/>
          <p:nvPr/>
        </p:nvSpPr>
        <p:spPr>
          <a:xfrm>
            <a:off x="538480" y="2860358"/>
            <a:ext cx="2184400"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黑体" panose="02010609060101010101" pitchFamily="1" charset="-122"/>
                <a:ea typeface="黑体" panose="02010609060101010101" pitchFamily="1" charset="-122"/>
              </a:rPr>
              <a:t>描点、连线</a:t>
            </a:r>
            <a:r>
              <a:rPr lang="en-US" altLang="zh-CN" sz="2800" dirty="0">
                <a:solidFill>
                  <a:srgbClr val="FF0000"/>
                </a:solidFill>
                <a:latin typeface="黑体" panose="02010609060101010101" pitchFamily="1" charset="-122"/>
                <a:ea typeface="黑体" panose="02010609060101010101" pitchFamily="1" charset="-122"/>
              </a:rPr>
              <a:t>:</a:t>
            </a:r>
            <a:endParaRPr lang="en-US" altLang="zh-CN" sz="2800" dirty="0">
              <a:solidFill>
                <a:srgbClr val="FF0000"/>
              </a:solidFill>
              <a:latin typeface="黑体" panose="02010609060101010101" pitchFamily="1" charset="-122"/>
              <a:ea typeface="黑体" panose="02010609060101010101" pitchFamily="1" charset="-122"/>
            </a:endParaRPr>
          </a:p>
        </p:txBody>
      </p:sp>
      <p:sp>
        <p:nvSpPr>
          <p:cNvPr id="26" name="Oval 48"/>
          <p:cNvSpPr/>
          <p:nvPr/>
        </p:nvSpPr>
        <p:spPr>
          <a:xfrm>
            <a:off x="6024245" y="3377883"/>
            <a:ext cx="90488" cy="90487"/>
          </a:xfrm>
          <a:prstGeom prst="ellipse">
            <a:avLst/>
          </a:prstGeom>
          <a:solidFill>
            <a:srgbClr val="FF6600"/>
          </a:solidFill>
          <a:ln w="9525">
            <a:noFill/>
          </a:ln>
        </p:spPr>
        <p:txBody>
          <a:bodyPr wrap="none" anchor="ctr" anchorCtr="0"/>
          <a:p>
            <a:pPr algn="ctr"/>
            <a:r>
              <a:rPr lang="en-US" altLang="zh-CN" sz="2400" b="1" dirty="0">
                <a:solidFill>
                  <a:srgbClr val="FF5050"/>
                </a:solidFill>
                <a:latin typeface="Times New Roman" panose="02020603050405020304" pitchFamily="2" charset="0"/>
                <a:ea typeface="宋体" panose="02010600030101010101" pitchFamily="2" charset="-122"/>
              </a:rPr>
              <a:t>     </a:t>
            </a:r>
            <a:r>
              <a:rPr lang="en-US" altLang="zh-CN" sz="2400" b="1" i="1" dirty="0">
                <a:solidFill>
                  <a:srgbClr val="FF0000"/>
                </a:solidFill>
                <a:latin typeface="Times New Roman" panose="02020603050405020304" pitchFamily="2" charset="0"/>
                <a:ea typeface="宋体" panose="02010600030101010101" pitchFamily="2" charset="-122"/>
              </a:rPr>
              <a:t>A</a:t>
            </a:r>
            <a:endParaRPr lang="en-US" altLang="zh-CN" sz="2400" b="1" i="1" dirty="0">
              <a:solidFill>
                <a:srgbClr val="FF0000"/>
              </a:solidFill>
              <a:latin typeface="Times New Roman" panose="02020603050405020304" pitchFamily="2" charset="0"/>
              <a:ea typeface="宋体" panose="02010600030101010101" pitchFamily="2" charset="-122"/>
            </a:endParaRPr>
          </a:p>
        </p:txBody>
      </p:sp>
      <p:sp>
        <p:nvSpPr>
          <p:cNvPr id="27" name="Oval 49"/>
          <p:cNvSpPr/>
          <p:nvPr/>
        </p:nvSpPr>
        <p:spPr>
          <a:xfrm>
            <a:off x="6589395" y="4538345"/>
            <a:ext cx="90488" cy="90488"/>
          </a:xfrm>
          <a:prstGeom prst="ellipse">
            <a:avLst/>
          </a:prstGeom>
          <a:solidFill>
            <a:srgbClr val="FF6600"/>
          </a:solidFill>
          <a:ln w="9525">
            <a:noFill/>
          </a:ln>
        </p:spPr>
        <p:txBody>
          <a:bodyPr wrap="none" anchor="ctr" anchorCtr="0"/>
          <a:p>
            <a:pPr algn="ctr"/>
            <a:r>
              <a:rPr lang="en-US" altLang="zh-CN" sz="2400" b="1" dirty="0">
                <a:solidFill>
                  <a:srgbClr val="FF5050"/>
                </a:solidFill>
                <a:latin typeface="Times New Roman" panose="02020603050405020304" pitchFamily="2" charset="0"/>
                <a:ea typeface="宋体" panose="02010600030101010101" pitchFamily="2" charset="-122"/>
              </a:rPr>
              <a:t>    </a:t>
            </a:r>
            <a:endParaRPr lang="en-US" altLang="zh-CN" sz="2400" b="1" dirty="0">
              <a:solidFill>
                <a:srgbClr val="FF5050"/>
              </a:solidFill>
              <a:latin typeface="Times New Roman" panose="02020603050405020304" pitchFamily="2" charset="0"/>
              <a:ea typeface="宋体" panose="02010600030101010101" pitchFamily="2" charset="-122"/>
            </a:endParaRPr>
          </a:p>
          <a:p>
            <a:pPr algn="ctr"/>
            <a:r>
              <a:rPr lang="en-US" altLang="zh-CN" sz="2400" b="1" i="1" dirty="0">
                <a:solidFill>
                  <a:srgbClr val="FF0000"/>
                </a:solidFill>
                <a:latin typeface="Times New Roman" panose="02020603050405020304" pitchFamily="2" charset="0"/>
                <a:ea typeface="宋体" panose="02010600030101010101" pitchFamily="2" charset="-122"/>
              </a:rPr>
              <a:t>B</a:t>
            </a:r>
            <a:endParaRPr lang="en-US" altLang="zh-CN" sz="2400" b="1" i="1" dirty="0">
              <a:solidFill>
                <a:srgbClr val="FF0000"/>
              </a:solidFill>
              <a:latin typeface="Times New Roman" panose="02020603050405020304" pitchFamily="2" charset="0"/>
              <a:ea typeface="宋体" panose="02010600030101010101" pitchFamily="2" charset="-122"/>
            </a:endParaRPr>
          </a:p>
        </p:txBody>
      </p:sp>
      <p:sp>
        <p:nvSpPr>
          <p:cNvPr id="28" name="Line 50"/>
          <p:cNvSpPr/>
          <p:nvPr/>
        </p:nvSpPr>
        <p:spPr>
          <a:xfrm>
            <a:off x="5722620" y="2800033"/>
            <a:ext cx="1143000" cy="2286000"/>
          </a:xfrm>
          <a:prstGeom prst="line">
            <a:avLst/>
          </a:prstGeom>
          <a:ln w="25400" cap="sq" cmpd="sng">
            <a:solidFill>
              <a:srgbClr val="FF0000"/>
            </a:solidFill>
            <a:prstDash val="solid"/>
            <a:bevel/>
            <a:headEnd type="none" w="med" len="med"/>
            <a:tailEnd type="none" w="med" len="med"/>
          </a:ln>
        </p:spPr>
      </p:sp>
      <p:sp>
        <p:nvSpPr>
          <p:cNvPr id="30" name="Text Box 52"/>
          <p:cNvSpPr txBox="1"/>
          <p:nvPr/>
        </p:nvSpPr>
        <p:spPr>
          <a:xfrm>
            <a:off x="6116320" y="2631123"/>
            <a:ext cx="320675" cy="460375"/>
          </a:xfrm>
          <a:prstGeom prst="rect">
            <a:avLst/>
          </a:prstGeom>
          <a:noFill/>
          <a:ln w="9525">
            <a:noFill/>
          </a:ln>
        </p:spPr>
        <p:txBody>
          <a:bodyPr anchor="t" anchorCtr="0">
            <a:spAutoFit/>
          </a:bodyPr>
          <a:p>
            <a:pPr algn="ctr">
              <a:spcBef>
                <a:spcPct val="50000"/>
              </a:spcBef>
            </a:pPr>
            <a:r>
              <a:rPr lang="en-US" altLang="zh-CN" sz="2400" b="1" i="1" dirty="0">
                <a:solidFill>
                  <a:srgbClr val="0000FF"/>
                </a:solidFill>
                <a:latin typeface="Times New Roman" panose="02020603050405020304" pitchFamily="2" charset="0"/>
                <a:ea typeface="宋体" panose="02010600030101010101" pitchFamily="2" charset="-122"/>
              </a:rPr>
              <a:t>y</a:t>
            </a:r>
            <a:endParaRPr lang="en-US" altLang="zh-CN" sz="2400" b="1" i="1" dirty="0">
              <a:solidFill>
                <a:srgbClr val="0000FF"/>
              </a:solidFill>
              <a:latin typeface="Times New Roman" panose="02020603050405020304" pitchFamily="2" charset="0"/>
              <a:ea typeface="宋体" panose="02010600030101010101" pitchFamily="2" charset="-122"/>
            </a:endParaRPr>
          </a:p>
        </p:txBody>
      </p:sp>
      <p:sp>
        <p:nvSpPr>
          <p:cNvPr id="31" name="Text Box 53"/>
          <p:cNvSpPr txBox="1"/>
          <p:nvPr/>
        </p:nvSpPr>
        <p:spPr>
          <a:xfrm>
            <a:off x="7427595" y="4536123"/>
            <a:ext cx="304800" cy="460375"/>
          </a:xfrm>
          <a:prstGeom prst="rect">
            <a:avLst/>
          </a:prstGeom>
          <a:noFill/>
          <a:ln w="9525">
            <a:noFill/>
          </a:ln>
        </p:spPr>
        <p:txBody>
          <a:bodyPr anchor="t" anchorCtr="0">
            <a:spAutoFit/>
          </a:bodyPr>
          <a:p>
            <a:pPr algn="ctr">
              <a:spcBef>
                <a:spcPct val="50000"/>
              </a:spcBef>
            </a:pPr>
            <a:r>
              <a:rPr lang="en-US" altLang="zh-CN" sz="2400" b="1" i="1" dirty="0">
                <a:solidFill>
                  <a:srgbClr val="0000FF"/>
                </a:solidFill>
                <a:latin typeface="Times New Roman" panose="02020603050405020304" pitchFamily="2" charset="0"/>
                <a:ea typeface="宋体" panose="02010600030101010101" pitchFamily="2" charset="-122"/>
              </a:rPr>
              <a:t>x</a:t>
            </a:r>
            <a:endParaRPr lang="en-US" altLang="zh-CN" sz="2400" b="1" i="1" dirty="0">
              <a:solidFill>
                <a:srgbClr val="0000FF"/>
              </a:solidFill>
              <a:latin typeface="Times New Roman" panose="02020603050405020304" pitchFamily="2" charset="0"/>
              <a:ea typeface="宋体" panose="02010600030101010101" pitchFamily="2" charset="-122"/>
            </a:endParaRPr>
          </a:p>
        </p:txBody>
      </p:sp>
      <p:sp>
        <p:nvSpPr>
          <p:cNvPr id="32" name="Line 54"/>
          <p:cNvSpPr/>
          <p:nvPr/>
        </p:nvSpPr>
        <p:spPr>
          <a:xfrm>
            <a:off x="6055995" y="4781233"/>
            <a:ext cx="76200" cy="0"/>
          </a:xfrm>
          <a:prstGeom prst="line">
            <a:avLst/>
          </a:prstGeom>
          <a:ln w="22225" cap="sq" cmpd="sng">
            <a:solidFill>
              <a:srgbClr val="3366FF"/>
            </a:solidFill>
            <a:prstDash val="solid"/>
            <a:bevel/>
            <a:headEnd type="none" w="med" len="med"/>
            <a:tailEnd type="none" w="med" len="med"/>
          </a:ln>
        </p:spPr>
      </p:sp>
      <p:sp>
        <p:nvSpPr>
          <p:cNvPr id="33" name="Text Box 61"/>
          <p:cNvSpPr txBox="1"/>
          <p:nvPr/>
        </p:nvSpPr>
        <p:spPr>
          <a:xfrm>
            <a:off x="545465" y="3437255"/>
            <a:ext cx="4819015" cy="1383665"/>
          </a:xfrm>
          <a:prstGeom prst="rect">
            <a:avLst/>
          </a:prstGeom>
          <a:noFill/>
          <a:ln w="28575" cap="flat" cmpd="sng">
            <a:solidFill>
              <a:srgbClr val="BCBCB6"/>
            </a:solidFill>
            <a:prstDash val="sysDash"/>
            <a:bevel/>
            <a:headEnd type="none" w="med" len="med"/>
            <a:tailEnd type="none" w="med" len="med"/>
          </a:ln>
        </p:spPr>
        <p:txBody>
          <a:bodyPr wrap="square" anchor="t" anchorCtr="0">
            <a:spAutoFit/>
          </a:bodyPr>
          <a:p>
            <a:pPr>
              <a:lnSpc>
                <a:spcPct val="150000"/>
              </a:lnSpc>
              <a:spcBef>
                <a:spcPct val="50000"/>
              </a:spcBef>
            </a:pPr>
            <a:r>
              <a:rPr lang="en-US" altLang="zh-CN" sz="2800" dirty="0">
                <a:latin typeface="黑体" panose="02010609060101010101" pitchFamily="1" charset="-122"/>
                <a:ea typeface="黑体" panose="02010609060101010101" pitchFamily="1" charset="-122"/>
              </a:rPr>
              <a:t>    </a:t>
            </a:r>
            <a:r>
              <a:rPr lang="zh-CN" altLang="en-US" sz="2800" dirty="0">
                <a:latin typeface="黑体" panose="02010609060101010101" pitchFamily="1" charset="-122"/>
                <a:ea typeface="黑体" panose="02010609060101010101" pitchFamily="1" charset="-122"/>
              </a:rPr>
              <a:t>取</a:t>
            </a:r>
            <a:r>
              <a:rPr lang="zh-CN" altLang="en-US" sz="2800" u="sng" dirty="0">
                <a:solidFill>
                  <a:srgbClr val="FF0000"/>
                </a:solidFill>
                <a:latin typeface="黑体" panose="02010609060101010101" pitchFamily="1" charset="-122"/>
                <a:ea typeface="黑体" panose="02010609060101010101" pitchFamily="1" charset="-122"/>
              </a:rPr>
              <a:t>坐标轴</a:t>
            </a:r>
            <a:r>
              <a:rPr lang="zh-CN" altLang="en-US" sz="2800" dirty="0">
                <a:latin typeface="黑体" panose="02010609060101010101" pitchFamily="1" charset="-122"/>
                <a:ea typeface="黑体" panose="02010609060101010101" pitchFamily="1" charset="-122"/>
              </a:rPr>
              <a:t>上的点或是</a:t>
            </a:r>
            <a:r>
              <a:rPr lang="zh-CN" altLang="en-US" sz="2800" u="sng" dirty="0">
                <a:solidFill>
                  <a:srgbClr val="FF0000"/>
                </a:solidFill>
                <a:latin typeface="黑体" panose="02010609060101010101" pitchFamily="1" charset="-122"/>
                <a:ea typeface="黑体" panose="02010609060101010101" pitchFamily="1" charset="-122"/>
              </a:rPr>
              <a:t>坐标是整数</a:t>
            </a:r>
            <a:r>
              <a:rPr lang="zh-CN" altLang="en-US" sz="2800" dirty="0">
                <a:latin typeface="黑体" panose="02010609060101010101" pitchFamily="1" charset="-122"/>
                <a:ea typeface="黑体" panose="02010609060101010101" pitchFamily="1" charset="-122"/>
              </a:rPr>
              <a:t>的点比较简单</a:t>
            </a:r>
            <a:r>
              <a:rPr lang="en-US" altLang="zh-CN" sz="2800" dirty="0">
                <a:latin typeface="黑体" panose="02010609060101010101" pitchFamily="1" charset="-122"/>
                <a:ea typeface="黑体" panose="02010609060101010101" pitchFamily="1" charset="-122"/>
              </a:rPr>
              <a:t>.</a:t>
            </a:r>
            <a:endParaRPr lang="en-US" altLang="zh-CN" sz="2800" dirty="0">
              <a:latin typeface="黑体" panose="02010609060101010101" pitchFamily="1" charset="-122"/>
              <a:ea typeface="黑体" panose="02010609060101010101" pitchFamily="1" charset="-122"/>
            </a:endParaRPr>
          </a:p>
        </p:txBody>
      </p:sp>
      <p:sp>
        <p:nvSpPr>
          <p:cNvPr id="41" name="矩形 40"/>
          <p:cNvSpPr/>
          <p:nvPr/>
        </p:nvSpPr>
        <p:spPr>
          <a:xfrm>
            <a:off x="2505710" y="503555"/>
            <a:ext cx="4394835" cy="521970"/>
          </a:xfrm>
          <a:prstGeom prst="rect">
            <a:avLst/>
          </a:prstGeom>
        </p:spPr>
        <p:txBody>
          <a:bodyPr wrap="square">
            <a:spAutoFit/>
          </a:bodyPr>
          <a:p>
            <a:pPr marL="0" marR="0" lvl="0" indent="0" algn="ctr" defTabSz="609600" rtl="0" eaLnBrk="0" fontAlgn="base" latinLnBrk="0" hangingPunct="0">
              <a:lnSpc>
                <a:spcPct val="100000"/>
              </a:lnSpc>
              <a:spcBef>
                <a:spcPct val="0"/>
              </a:spcBef>
              <a:spcAft>
                <a:spcPct val="0"/>
              </a:spcAft>
              <a:buClrTx/>
              <a:buSzTx/>
              <a:buFontTx/>
              <a:buNone/>
              <a:defRPr/>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一次函数与坐标轴的交点</a:t>
            </a:r>
            <a:endParaRPr kumimoji="0" lang="zh-CN" altLang="en-US" sz="2800" b="1" i="0" u="none" strike="noStrike" kern="1200" cap="none" spc="0" normalizeH="0" baseline="0" noProof="0" dirty="0">
              <a:ln w="0"/>
              <a:solidFill>
                <a:srgbClr val="00B050"/>
              </a:solidFill>
              <a:effectLst>
                <a:outerShdw blurRad="38100" dist="19050" dir="2700000" algn="tl" rotWithShape="0">
                  <a:prstClr val="black">
                    <a:alpha val="40000"/>
                  </a:prstClr>
                </a:outerShdw>
              </a:effectLst>
              <a:uLnTx/>
              <a:uFillTx/>
              <a:latin typeface="微软雅黑" panose="020B0503020204020204" pitchFamily="2" charset="-122"/>
              <a:ea typeface="微软雅黑" panose="020B0503020204020204" pitchFamily="2" charset="-122"/>
              <a:cs typeface="+mn-cs"/>
              <a:sym typeface="宋体" panose="02010600030101010101" pitchFamily="2" charset="-122"/>
            </a:endParaRPr>
          </a:p>
        </p:txBody>
      </p:sp>
      <p:sp>
        <p:nvSpPr>
          <p:cNvPr id="34" name="文本框 33"/>
          <p:cNvSpPr txBox="1"/>
          <p:nvPr/>
        </p:nvSpPr>
        <p:spPr>
          <a:xfrm>
            <a:off x="2584450" y="2823210"/>
            <a:ext cx="1977390" cy="521970"/>
          </a:xfrm>
          <a:prstGeom prst="rect">
            <a:avLst/>
          </a:prstGeom>
          <a:noFill/>
        </p:spPr>
        <p:txBody>
          <a:bodyPr wrap="square" rtlCol="0" anchor="t">
            <a:spAutoFit/>
          </a:bodyPr>
          <a:p>
            <a:pPr algn="ctr"/>
            <a:r>
              <a:rPr lang="en-US" altLang="zh-CN" sz="2800" i="1" dirty="0">
                <a:solidFill>
                  <a:srgbClr val="FF0000"/>
                </a:solidFill>
                <a:latin typeface="Times New Roman" panose="02020603050405020304" pitchFamily="2" charset="0"/>
                <a:sym typeface="+mn-ea"/>
              </a:rPr>
              <a:t>y </a:t>
            </a:r>
            <a:r>
              <a:rPr lang="en-US" altLang="zh-CN" sz="2800" dirty="0">
                <a:solidFill>
                  <a:srgbClr val="FF0000"/>
                </a:solidFill>
                <a:latin typeface="Times New Roman" panose="02020603050405020304" pitchFamily="2" charset="0"/>
                <a:sym typeface="+mn-ea"/>
              </a:rPr>
              <a:t>= </a:t>
            </a:r>
            <a:r>
              <a:rPr lang="en-US" altLang="zh-CN" sz="2800" dirty="0">
                <a:solidFill>
                  <a:srgbClr val="FF0000"/>
                </a:solidFill>
                <a:latin typeface="黑体" panose="02010609060101010101" pitchFamily="1" charset="-122"/>
                <a:ea typeface="黑体" panose="02010609060101010101" pitchFamily="1" charset="-122"/>
                <a:sym typeface="+mn-ea"/>
              </a:rPr>
              <a:t>-</a:t>
            </a:r>
            <a:r>
              <a:rPr lang="en-US" altLang="zh-CN" sz="2800" dirty="0">
                <a:solidFill>
                  <a:srgbClr val="FF0000"/>
                </a:solidFill>
                <a:latin typeface="Times New Roman" panose="02020603050405020304" pitchFamily="2" charset="0"/>
                <a:sym typeface="+mn-ea"/>
              </a:rPr>
              <a:t>2</a:t>
            </a:r>
            <a:r>
              <a:rPr lang="en-US" altLang="zh-CN" sz="2800" i="1" dirty="0">
                <a:solidFill>
                  <a:srgbClr val="FF0000"/>
                </a:solidFill>
                <a:latin typeface="Times New Roman" panose="02020603050405020304" pitchFamily="2" charset="0"/>
                <a:sym typeface="+mn-ea"/>
              </a:rPr>
              <a:t>x</a:t>
            </a:r>
            <a:r>
              <a:rPr lang="en-US" altLang="zh-CN" sz="2800" dirty="0">
                <a:solidFill>
                  <a:srgbClr val="FF0000"/>
                </a:solidFill>
                <a:latin typeface="Times New Roman" panose="02020603050405020304" pitchFamily="2" charset="0"/>
                <a:sym typeface="+mn-ea"/>
              </a:rPr>
              <a:t>+5</a:t>
            </a:r>
            <a:endParaRPr lang="en-US" altLang="zh-CN"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grpSp>
        <p:nvGrpSpPr>
          <p:cNvPr id="45" name="组合 44"/>
          <p:cNvGrpSpPr/>
          <p:nvPr/>
        </p:nvGrpSpPr>
        <p:grpSpPr>
          <a:xfrm>
            <a:off x="2087946" y="459912"/>
            <a:ext cx="4643862" cy="602248"/>
            <a:chOff x="1777185" y="621123"/>
            <a:chExt cx="4643862" cy="602248"/>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a:off x="2091617" y="1204956"/>
              <a:ext cx="4329430" cy="1841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lide(fromLeft)">
                                      <p:cBhvr>
                                        <p:cTn id="17" dur="500"/>
                                        <p:tgtEl>
                                          <p:spTgt spid="24"/>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slide(fromBottom)">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000000"/>
                                          </p:val>
                                        </p:tav>
                                        <p:tav tm="100000">
                                          <p:val>
                                            <p:strVal val="#ppt_w"/>
                                          </p:val>
                                        </p:tav>
                                      </p:tavLst>
                                    </p:anim>
                                    <p:anim calcmode="lin" valueType="num">
                                      <p:cBhvr>
                                        <p:cTn id="31" dur="1000" fill="hold"/>
                                        <p:tgtEl>
                                          <p:spTgt spid="2"/>
                                        </p:tgtEl>
                                        <p:attrNameLst>
                                          <p:attrName>ppt_h</p:attrName>
                                        </p:attrNameLst>
                                      </p:cBhvr>
                                      <p:tavLst>
                                        <p:tav tm="0">
                                          <p:val>
                                            <p:fltVal val="0.00000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33"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dissolve">
                                      <p:cBhvr>
                                        <p:cTn id="38" dur="500"/>
                                        <p:tgtEl>
                                          <p:spTgt spid="31"/>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ssolve">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000000"/>
                                          </p:val>
                                        </p:tav>
                                        <p:tav tm="100000">
                                          <p:val>
                                            <p:strVal val="#ppt_w"/>
                                          </p:val>
                                        </p:tav>
                                      </p:tavLst>
                                    </p:anim>
                                    <p:anim calcmode="lin" valueType="num">
                                      <p:cBhvr>
                                        <p:cTn id="47" dur="500" fill="hold"/>
                                        <p:tgtEl>
                                          <p:spTgt spid="26"/>
                                        </p:tgtEl>
                                        <p:attrNameLst>
                                          <p:attrName>ppt_h</p:attrName>
                                        </p:attrNameLst>
                                      </p:cBhvr>
                                      <p:tavLst>
                                        <p:tav tm="0">
                                          <p:val>
                                            <p:fltVal val="0.00000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000000"/>
                                          </p:val>
                                        </p:tav>
                                        <p:tav tm="100000">
                                          <p:val>
                                            <p:strVal val="#ppt_w"/>
                                          </p:val>
                                        </p:tav>
                                      </p:tavLst>
                                    </p:anim>
                                    <p:anim calcmode="lin" valueType="num">
                                      <p:cBhvr>
                                        <p:cTn id="51" dur="500" fill="hold"/>
                                        <p:tgtEl>
                                          <p:spTgt spid="27"/>
                                        </p:tgtEl>
                                        <p:attrNameLst>
                                          <p:attrName>ppt_h</p:attrName>
                                        </p:attrNameLst>
                                      </p:cBhvr>
                                      <p:tavLst>
                                        <p:tav tm="0">
                                          <p:val>
                                            <p:fltVal val="0.00000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8" presetClass="entr" presetSubtype="6" fill="hold"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strips(downRight)">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ppt_x</p:attrName>
                                        </p:attrNameLst>
                                      </p:cBhvr>
                                      <p:tavLst>
                                        <p:tav tm="0">
                                          <p:val>
                                            <p:strVal val="0-#ppt_w/2"/>
                                          </p:val>
                                        </p:tav>
                                        <p:tav tm="100000">
                                          <p:val>
                                            <p:strVal val="#ppt_x"/>
                                          </p:val>
                                        </p:tav>
                                      </p:tavLst>
                                    </p:anim>
                                    <p:anim calcmode="lin" valueType="num">
                                      <p:cBhvr>
                                        <p:cTn id="6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bldLvl="0" animBg="1"/>
      <p:bldP spid="27" grpId="0" bldLvl="0" animBg="1"/>
      <p:bldP spid="30" grpId="0"/>
      <p:bldP spid="31" grpId="0"/>
      <p:bldP spid="3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324803" y="771525"/>
            <a:ext cx="6480175" cy="521970"/>
          </a:xfrm>
          <a:prstGeom prst="rect">
            <a:avLst/>
          </a:prstGeom>
          <a:noFill/>
          <a:ln w="9525">
            <a:noFill/>
          </a:ln>
        </p:spPr>
        <p:txBody>
          <a:bodyPr anchor="t" anchorCtr="0">
            <a:spAutoFit/>
          </a:bodyPr>
          <a:p>
            <a:pPr>
              <a:spcBef>
                <a:spcPct val="50000"/>
              </a:spcBef>
            </a:pPr>
            <a:r>
              <a:rPr lang="zh-CN" altLang="en-US" sz="2800" dirty="0">
                <a:latin typeface="Times New Roman" panose="02020603050405020304" pitchFamily="2" charset="0"/>
                <a:ea typeface="黑体" panose="02010609060101010101" pitchFamily="1" charset="-122"/>
              </a:rPr>
              <a:t>一次函数 </a:t>
            </a:r>
            <a:r>
              <a:rPr lang="zh-CN" altLang="en-US" sz="2800" b="1" i="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 kx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b</a:t>
            </a:r>
            <a:r>
              <a:rPr lang="en-US" altLang="zh-CN" sz="2800" i="1"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k</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0)</a:t>
            </a:r>
            <a:endParaRPr lang="en-US" altLang="zh-CN" sz="2800" dirty="0">
              <a:latin typeface="Times New Roman" panose="02020603050405020304" pitchFamily="2" charset="0"/>
              <a:ea typeface="黑体" panose="02010609060101010101" pitchFamily="1" charset="-122"/>
            </a:endParaRPr>
          </a:p>
        </p:txBody>
      </p:sp>
      <p:sp>
        <p:nvSpPr>
          <p:cNvPr id="3" name="Text Box 4"/>
          <p:cNvSpPr txBox="1"/>
          <p:nvPr/>
        </p:nvSpPr>
        <p:spPr>
          <a:xfrm>
            <a:off x="407670" y="1365250"/>
            <a:ext cx="7920038" cy="1168400"/>
          </a:xfrm>
          <a:prstGeom prst="rect">
            <a:avLst/>
          </a:prstGeom>
          <a:noFill/>
          <a:ln w="9525">
            <a:noFill/>
          </a:ln>
        </p:spPr>
        <p:txBody>
          <a:bodyPr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rPr>
              <a:t>当</a:t>
            </a:r>
            <a:r>
              <a:rPr lang="zh-CN" altLang="en-US" sz="2800" b="1" i="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b="1" dirty="0">
                <a:latin typeface="Times New Roman" panose="02020603050405020304" pitchFamily="2" charset="0"/>
                <a:ea typeface="黑体" panose="02010609060101010101" pitchFamily="1" charset="-122"/>
              </a:rPr>
              <a:t> = 0</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时，</a:t>
            </a:r>
            <a:r>
              <a:rPr lang="en-US" altLang="zh-CN" sz="2800" b="1" i="1" dirty="0">
                <a:latin typeface="Times New Roman" panose="02020603050405020304" pitchFamily="2" charset="0"/>
                <a:ea typeface="黑体" panose="02010609060101010101" pitchFamily="1" charset="-122"/>
              </a:rPr>
              <a:t> y</a:t>
            </a:r>
            <a:r>
              <a:rPr lang="en-US" altLang="zh-CN" sz="2800" b="1" dirty="0">
                <a:latin typeface="Times New Roman" panose="02020603050405020304" pitchFamily="2" charset="0"/>
                <a:ea typeface="黑体" panose="02010609060101010101" pitchFamily="1" charset="-122"/>
              </a:rPr>
              <a:t> =0 ·</a:t>
            </a:r>
            <a:r>
              <a:rPr lang="en-US" altLang="zh-CN" sz="2800" b="1" i="1" dirty="0">
                <a:latin typeface="Times New Roman" panose="02020603050405020304" pitchFamily="2" charset="0"/>
                <a:ea typeface="黑体" panose="02010609060101010101" pitchFamily="1" charset="-122"/>
              </a:rPr>
              <a:t> k</a:t>
            </a:r>
            <a:r>
              <a:rPr lang="en-US" altLang="zh-CN" sz="2800" b="1" dirty="0">
                <a:latin typeface="Times New Roman" panose="02020603050405020304" pitchFamily="2" charset="0"/>
                <a:ea typeface="黑体" panose="02010609060101010101" pitchFamily="1" charset="-122"/>
              </a:rPr>
              <a:t> + </a:t>
            </a:r>
            <a:r>
              <a:rPr lang="en-US" altLang="zh-CN" sz="2800" b="1" i="1" dirty="0">
                <a:latin typeface="Times New Roman" panose="02020603050405020304" pitchFamily="2" charset="0"/>
                <a:ea typeface="黑体" panose="02010609060101010101" pitchFamily="1" charset="-122"/>
              </a:rPr>
              <a:t>b </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b</a:t>
            </a:r>
            <a:r>
              <a:rPr lang="zh-CN" altLang="en-US"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a:spcBef>
                <a:spcPct val="50000"/>
              </a:spcBef>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所以一次函数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kx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b</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经过 </a:t>
            </a:r>
            <a:r>
              <a:rPr lang="en-US" altLang="zh-CN" sz="2800" dirty="0">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0 </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b</a:t>
            </a:r>
            <a:r>
              <a:rPr lang="en-US" altLang="zh-CN" sz="2800" i="1"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点</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4" name="Text Box 6"/>
          <p:cNvSpPr txBox="1"/>
          <p:nvPr/>
        </p:nvSpPr>
        <p:spPr>
          <a:xfrm>
            <a:off x="396558" y="2809875"/>
            <a:ext cx="7129462" cy="521970"/>
          </a:xfrm>
          <a:prstGeom prst="rect">
            <a:avLst/>
          </a:prstGeom>
          <a:noFill/>
          <a:ln w="9525">
            <a:noFill/>
          </a:ln>
        </p:spPr>
        <p:txBody>
          <a:bodyPr anchor="t" anchorCtr="0">
            <a:spAutoFit/>
          </a:bodyPr>
          <a:p>
            <a:pPr>
              <a:spcBef>
                <a:spcPct val="50000"/>
              </a:spcBef>
            </a:pPr>
            <a:r>
              <a:rPr lang="en-US" altLang="zh-CN" sz="2800" dirty="0">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当</a:t>
            </a:r>
            <a:r>
              <a:rPr lang="zh-CN" altLang="en-US" sz="2800" i="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0 </a:t>
            </a:r>
            <a:r>
              <a:rPr lang="zh-CN" altLang="en-US" sz="2800" dirty="0">
                <a:latin typeface="Times New Roman" panose="02020603050405020304" pitchFamily="2" charset="0"/>
                <a:ea typeface="黑体" panose="02010609060101010101" pitchFamily="1" charset="-122"/>
              </a:rPr>
              <a:t>时</a:t>
            </a:r>
            <a:r>
              <a:rPr lang="zh-CN" altLang="en-US" sz="2800" dirty="0">
                <a:latin typeface="Times New Roman" panose="02020603050405020304" pitchFamily="2" charset="0"/>
                <a:ea typeface="黑体" panose="02010609060101010101" pitchFamily="1" charset="-122"/>
                <a:sym typeface="+mn-ea"/>
              </a:rPr>
              <a:t>，</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k x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b</a:t>
            </a:r>
            <a:r>
              <a:rPr lang="en-US" altLang="zh-CN" sz="2800" b="1" dirty="0">
                <a:latin typeface="Times New Roman" panose="02020603050405020304" pitchFamily="2" charset="0"/>
                <a:ea typeface="黑体" panose="02010609060101010101" pitchFamily="1" charset="-122"/>
              </a:rPr>
              <a:t> = 0</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 =  </a:t>
            </a:r>
            <a:endParaRPr lang="en-US" altLang="zh-CN" sz="2800" dirty="0">
              <a:latin typeface="黑体" panose="02010609060101010101" pitchFamily="1" charset="-122"/>
              <a:ea typeface="黑体" panose="02010609060101010101" pitchFamily="1" charset="-122"/>
            </a:endParaRPr>
          </a:p>
        </p:txBody>
      </p:sp>
      <p:sp>
        <p:nvSpPr>
          <p:cNvPr id="5" name="Text Box 16"/>
          <p:cNvSpPr txBox="1"/>
          <p:nvPr/>
        </p:nvSpPr>
        <p:spPr>
          <a:xfrm>
            <a:off x="742950" y="3662680"/>
            <a:ext cx="6704330" cy="521970"/>
          </a:xfrm>
          <a:prstGeom prst="rect">
            <a:avLst/>
          </a:prstGeom>
          <a:noFill/>
          <a:ln w="9525">
            <a:noFill/>
          </a:ln>
        </p:spPr>
        <p:txBody>
          <a:bodyPr wrap="square" anchor="t" anchorCtr="0">
            <a:spAutoFit/>
          </a:bodyPr>
          <a:p>
            <a:pPr>
              <a:spcBef>
                <a:spcPct val="50000"/>
              </a:spcBef>
            </a:pPr>
            <a:r>
              <a:rPr lang="zh-CN" altLang="en-US" sz="2800" dirty="0">
                <a:latin typeface="Times New Roman" panose="02020603050405020304" pitchFamily="2" charset="0"/>
                <a:ea typeface="黑体" panose="02010609060101010101" pitchFamily="1" charset="-122"/>
              </a:rPr>
              <a:t>所以一次函数</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k x </a:t>
            </a:r>
            <a:r>
              <a:rPr lang="en-US" altLang="zh-CN" sz="2800" b="1" dirty="0">
                <a:latin typeface="Times New Roman" panose="02020603050405020304" pitchFamily="2" charset="0"/>
                <a:ea typeface="黑体" panose="02010609060101010101" pitchFamily="1" charset="-122"/>
              </a:rPr>
              <a:t>+</a:t>
            </a:r>
            <a:r>
              <a:rPr lang="en-US" altLang="zh-CN" sz="2800" b="1" i="1" dirty="0">
                <a:latin typeface="Times New Roman" panose="02020603050405020304" pitchFamily="2" charset="0"/>
                <a:ea typeface="黑体" panose="02010609060101010101" pitchFamily="1" charset="-122"/>
              </a:rPr>
              <a:t> b</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经过</a:t>
            </a:r>
            <a:r>
              <a:rPr lang="en-US" altLang="zh-CN" sz="2800" dirty="0">
                <a:latin typeface="Times New Roman" panose="02020603050405020304" pitchFamily="2" charset="0"/>
                <a:ea typeface="黑体" panose="02010609060101010101" pitchFamily="1" charset="-122"/>
              </a:rPr>
              <a:t>(</a:t>
            </a:r>
            <a:r>
              <a:rPr lang="en-US" altLang="zh-CN" sz="2800" dirty="0">
                <a:solidFill>
                  <a:srgbClr val="CC3399"/>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0</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点</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graphicFrame>
        <p:nvGraphicFramePr>
          <p:cNvPr id="10" name="对象 9">
            <a:hlinkClick r:id="" action="ppaction://ole?verb="/>
          </p:cNvPr>
          <p:cNvGraphicFramePr>
            <a:graphicFrameLocks noChangeAspect="1"/>
          </p:cNvGraphicFramePr>
          <p:nvPr/>
        </p:nvGraphicFramePr>
        <p:xfrm>
          <a:off x="5574348" y="2684780"/>
          <a:ext cx="534987" cy="830263"/>
        </p:xfrm>
        <a:graphic>
          <a:graphicData uri="http://schemas.openxmlformats.org/presentationml/2006/ole">
            <mc:AlternateContent xmlns:mc="http://schemas.openxmlformats.org/markup-compatibility/2006">
              <mc:Choice xmlns:v="urn:schemas-microsoft-com:vml" Requires="v">
                <p:oleObj spid="_x0000_s3087" name="" r:id="rId1" imgW="254000" imgH="393700" progId="Equation.DSMT4">
                  <p:embed/>
                </p:oleObj>
              </mc:Choice>
              <mc:Fallback>
                <p:oleObj name="" r:id="rId1" imgW="254000" imgH="393700" progId="Equation.DSMT4">
                  <p:embed/>
                  <p:pic>
                    <p:nvPicPr>
                      <p:cNvPr id="0" name="图片 3086"/>
                      <p:cNvPicPr/>
                      <p:nvPr/>
                    </p:nvPicPr>
                    <p:blipFill>
                      <a:blip r:embed="rId2"/>
                      <a:stretch>
                        <a:fillRect/>
                      </a:stretch>
                    </p:blipFill>
                    <p:spPr>
                      <a:xfrm>
                        <a:off x="5574348" y="2684780"/>
                        <a:ext cx="534987" cy="830263"/>
                      </a:xfrm>
                      <a:prstGeom prst="rect">
                        <a:avLst/>
                      </a:prstGeom>
                      <a:noFill/>
                      <a:ln w="38100">
                        <a:noFill/>
                        <a:miter/>
                      </a:ln>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5549265" y="3508375"/>
          <a:ext cx="534988" cy="830263"/>
        </p:xfrm>
        <a:graphic>
          <a:graphicData uri="http://schemas.openxmlformats.org/presentationml/2006/ole">
            <mc:AlternateContent xmlns:mc="http://schemas.openxmlformats.org/markup-compatibility/2006">
              <mc:Choice xmlns:v="urn:schemas-microsoft-com:vml" Requires="v">
                <p:oleObj spid="_x0000_s3089" name="" r:id="rId3" imgW="254000" imgH="393700" progId="Equation.DSMT4">
                  <p:embed/>
                </p:oleObj>
              </mc:Choice>
              <mc:Fallback>
                <p:oleObj name="" r:id="rId3" imgW="254000" imgH="393700" progId="Equation.DSMT4">
                  <p:embed/>
                  <p:pic>
                    <p:nvPicPr>
                      <p:cNvPr id="0" name="图片 3088"/>
                      <p:cNvPicPr/>
                      <p:nvPr/>
                    </p:nvPicPr>
                    <p:blipFill>
                      <a:blip r:embed="rId4"/>
                      <a:stretch>
                        <a:fillRect/>
                      </a:stretch>
                    </p:blipFill>
                    <p:spPr>
                      <a:xfrm>
                        <a:off x="5549265" y="3508375"/>
                        <a:ext cx="534988" cy="830263"/>
                      </a:xfrm>
                      <a:prstGeom prst="rect">
                        <a:avLst/>
                      </a:prstGeom>
                      <a:noFill/>
                      <a:ln w="38100">
                        <a:noFill/>
                        <a:miter/>
                      </a:ln>
                    </p:spPr>
                  </p:pic>
                </p:oleObj>
              </mc:Fallback>
            </mc:AlternateContent>
          </a:graphicData>
        </a:graphic>
      </p:graphicFrame>
      <p:sp>
        <p:nvSpPr>
          <p:cNvPr id="7" name="Title 6"/>
          <p:cNvSpPr txBox="1"/>
          <p:nvPr>
            <p:custDataLst>
              <p:tags r:id="rId5"/>
            </p:custDataLst>
          </p:nvPr>
        </p:nvSpPr>
        <p:spPr>
          <a:xfrm>
            <a:off x="94615" y="-5715"/>
            <a:ext cx="15430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归纳总结</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4"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ox(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par>
                                <p:cTn id="24" presetID="15"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000000"/>
                                          </p:val>
                                        </p:tav>
                                        <p:tav tm="100000">
                                          <p:val>
                                            <p:strVal val="#ppt_w"/>
                                          </p:val>
                                        </p:tav>
                                      </p:tavLst>
                                    </p:anim>
                                    <p:anim calcmode="lin" valueType="num">
                                      <p:cBhvr>
                                        <p:cTn id="27" dur="1000" fill="hold"/>
                                        <p:tgtEl>
                                          <p:spTgt spid="11"/>
                                        </p:tgtEl>
                                        <p:attrNameLst>
                                          <p:attrName>ppt_h</p:attrName>
                                        </p:attrNameLst>
                                      </p:cBhvr>
                                      <p:tavLst>
                                        <p:tav tm="0">
                                          <p:val>
                                            <p:fltVal val="0.000000"/>
                                          </p:val>
                                        </p:tav>
                                        <p:tav tm="100000">
                                          <p:val>
                                            <p:strVal val="#ppt_h"/>
                                          </p:val>
                                        </p:tav>
                                      </p:tavLst>
                                    </p:anim>
                                    <p:anim calcmode="lin" valueType="num">
                                      <p:cBhvr>
                                        <p:cTn id="28" dur="1000" fill="hold"/>
                                        <p:tgtEl>
                                          <p:spTgt spid="11"/>
                                        </p:tgtEl>
                                        <p:attrNameLst>
                                          <p:attrName>ppt_x</p:attrName>
                                        </p:attrNameLst>
                                      </p:cBhvr>
                                      <p:tavLst>
                                        <p:tav tm="0" fmla="#ppt_x+(cos(-2*pi*(1-$))*-#ppt_x-sin(-2*pi*(1-$))*(1-#ppt_y))*(1-$)">
                                          <p:val>
                                            <p:fltVal val="0.000000"/>
                                          </p:val>
                                        </p:tav>
                                        <p:tav tm="100000">
                                          <p:val>
                                            <p:fltVal val="1.000000"/>
                                          </p:val>
                                        </p:tav>
                                      </p:tavLst>
                                    </p:anim>
                                    <p:anim calcmode="lin" valueType="num">
                                      <p:cBhvr>
                                        <p:cTn id="29" dur="1000" fill="hold"/>
                                        <p:tgtEl>
                                          <p:spTgt spid="1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4"/>
          <p:cNvSpPr>
            <a:spLocks noGrp="1"/>
          </p:cNvSpPr>
          <p:nvPr/>
        </p:nvSpPr>
        <p:spPr>
          <a:xfrm>
            <a:off x="387985" y="1346200"/>
            <a:ext cx="8540750" cy="1142365"/>
          </a:xfrm>
          <a:prstGeom prst="rect">
            <a:avLst/>
          </a:prstGeom>
          <a:noFill/>
          <a:ln w="9525">
            <a:noFill/>
          </a:ln>
        </p:spPr>
        <p:txBody>
          <a:bodyPr wrap="square" anchor="ctr" anchorCtr="0"/>
          <a:lstStyle>
            <a:lvl1pPr marL="0" lvl="0" indent="0" algn="ctr" defTabSz="914400" eaLnBrk="0" fontAlgn="ctr" latinLnBrk="1" hangingPunct="0">
              <a:lnSpc>
                <a:spcPct val="100000"/>
              </a:lnSpc>
              <a:spcBef>
                <a:spcPct val="0"/>
              </a:spcBef>
              <a:spcAft>
                <a:spcPct val="0"/>
              </a:spcAft>
              <a:buNone/>
              <a:defRPr kern="1200">
                <a:latin typeface="+mj-lt"/>
                <a:ea typeface="+mj-ea"/>
                <a:cs typeface="+mj-cs"/>
              </a:defRPr>
            </a:lvl1pPr>
          </a:lstStyle>
          <a:p>
            <a:pPr algn="l" eaLnBrk="1" latinLnBrk="0" hangingPunct="1">
              <a:lnSpc>
                <a:spcPct val="140000"/>
              </a:lnSpc>
            </a:pP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因为正比例函数是一次函数</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y </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kx </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b</a:t>
            </a:r>
            <a:r>
              <a:rPr lang="zh-CN" altLang="en-US" sz="2800" dirty="0">
                <a:solidFill>
                  <a:schemeClr val="tx1"/>
                </a:solidFill>
                <a:latin typeface="Times New Roman" panose="02020603050405020304" pitchFamily="2" charset="0"/>
                <a:ea typeface="黑体" panose="02010609060101010101" pitchFamily="1" charset="-122"/>
              </a:rPr>
              <a:t>，当</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b </a:t>
            </a:r>
            <a:r>
              <a:rPr lang="en-US" altLang="zh-CN" sz="2800" b="1" dirty="0">
                <a:solidFill>
                  <a:schemeClr val="tx1"/>
                </a:solidFill>
                <a:latin typeface="Times New Roman" panose="02020603050405020304" pitchFamily="2" charset="0"/>
                <a:ea typeface="黑体" panose="02010609060101010101" pitchFamily="1" charset="-122"/>
              </a:rPr>
              <a:t>= 0 </a:t>
            </a:r>
            <a:r>
              <a:rPr lang="zh-CN" altLang="en-US" sz="2800" dirty="0">
                <a:solidFill>
                  <a:schemeClr val="tx1"/>
                </a:solidFill>
                <a:latin typeface="Times New Roman" panose="02020603050405020304" pitchFamily="2" charset="0"/>
                <a:ea typeface="黑体" panose="02010609060101010101" pitchFamily="1" charset="-122"/>
              </a:rPr>
              <a:t>时的特殊情况</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4" name="Text Box 6"/>
          <p:cNvSpPr txBox="1"/>
          <p:nvPr/>
        </p:nvSpPr>
        <p:spPr>
          <a:xfrm>
            <a:off x="323215" y="2499995"/>
            <a:ext cx="8377555" cy="1295400"/>
          </a:xfrm>
          <a:prstGeom prst="rect">
            <a:avLst/>
          </a:prstGeom>
          <a:noFill/>
          <a:ln w="9525">
            <a:noFill/>
          </a:ln>
        </p:spPr>
        <p:txBody>
          <a:bodyPr anchor="ctr" anchorCtr="0"/>
          <a:p>
            <a:pPr>
              <a:lnSpc>
                <a:spcPct val="130000"/>
              </a:lnSpc>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所以</a:t>
            </a:r>
            <a:r>
              <a:rPr lang="zh-CN" altLang="en-US" sz="2800" dirty="0">
                <a:solidFill>
                  <a:srgbClr val="FF0000"/>
                </a:solidFill>
                <a:latin typeface="Times New Roman" panose="02020603050405020304" pitchFamily="2" charset="0"/>
                <a:ea typeface="黑体" panose="02010609060101010101" pitchFamily="1" charset="-122"/>
              </a:rPr>
              <a:t>正比例函数</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y </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kx </a:t>
            </a:r>
            <a:r>
              <a:rPr lang="zh-CN" altLang="en-US" sz="2800" dirty="0">
                <a:solidFill>
                  <a:srgbClr val="FF0000"/>
                </a:solidFill>
                <a:latin typeface="Times New Roman" panose="02020603050405020304" pitchFamily="2" charset="0"/>
                <a:ea typeface="黑体" panose="02010609060101010101" pitchFamily="1" charset="-122"/>
              </a:rPr>
              <a:t>是经过</a:t>
            </a:r>
            <a:r>
              <a:rPr lang="en-US" altLang="zh-CN" sz="2800" b="1" dirty="0">
                <a:solidFill>
                  <a:srgbClr val="FF0000"/>
                </a:solidFill>
                <a:latin typeface="Times New Roman" panose="02020603050405020304" pitchFamily="2" charset="0"/>
                <a:ea typeface="黑体" panose="02010609060101010101" pitchFamily="1" charset="-122"/>
              </a:rPr>
              <a:t> ( </a:t>
            </a:r>
            <a:r>
              <a:rPr lang="en-US" altLang="zh-CN" sz="2800" b="1" dirty="0">
                <a:solidFill>
                  <a:srgbClr val="FF0000"/>
                </a:solidFill>
                <a:latin typeface="Times New Roman" panose="02020603050405020304" pitchFamily="2" charset="0"/>
                <a:ea typeface="黑体" panose="02010609060101010101" pitchFamily="1" charset="-122"/>
                <a:sym typeface="+mn-ea"/>
              </a:rPr>
              <a:t>0</a:t>
            </a:r>
            <a:r>
              <a:rPr lang="zh-CN" altLang="en-US" sz="2800" b="1" dirty="0">
                <a:solidFill>
                  <a:srgbClr val="FF0000"/>
                </a:solidFill>
                <a:latin typeface="Times New Roman" panose="02020603050405020304" pitchFamily="2" charset="0"/>
                <a:ea typeface="黑体" panose="02010609060101010101" pitchFamily="1" charset="-122"/>
                <a:sym typeface="+mn-ea"/>
              </a:rPr>
              <a:t>，</a:t>
            </a:r>
            <a:r>
              <a:rPr lang="en-US" altLang="zh-CN" sz="2800" b="1" dirty="0">
                <a:solidFill>
                  <a:srgbClr val="FF0000"/>
                </a:solidFill>
                <a:latin typeface="Times New Roman" panose="02020603050405020304" pitchFamily="2" charset="0"/>
                <a:ea typeface="黑体" panose="02010609060101010101" pitchFamily="1" charset="-122"/>
                <a:sym typeface="+mn-ea"/>
              </a:rPr>
              <a:t>0 </a:t>
            </a:r>
            <a:r>
              <a:rPr lang="en-US" altLang="zh-CN" sz="2800" b="1"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和</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dirty="0">
                <a:solidFill>
                  <a:srgbClr val="FF0000"/>
                </a:solidFill>
                <a:latin typeface="Times New Roman" panose="02020603050405020304" pitchFamily="2" charset="0"/>
                <a:ea typeface="黑体" panose="02010609060101010101" pitchFamily="1" charset="-122"/>
                <a:sym typeface="+mn-ea"/>
              </a:rPr>
              <a:t>1</a:t>
            </a:r>
            <a:r>
              <a:rPr lang="zh-CN" altLang="en-US" sz="2800" b="1" dirty="0">
                <a:solidFill>
                  <a:srgbClr val="FF0000"/>
                </a:solidFill>
                <a:latin typeface="Times New Roman" panose="02020603050405020304" pitchFamily="2" charset="0"/>
                <a:ea typeface="黑体" panose="02010609060101010101" pitchFamily="1" charset="-122"/>
                <a:sym typeface="+mn-ea"/>
              </a:rPr>
              <a:t>，</a:t>
            </a:r>
            <a:r>
              <a:rPr lang="en-US" altLang="zh-CN" sz="2800" b="1" i="1" dirty="0">
                <a:solidFill>
                  <a:srgbClr val="FF0000"/>
                </a:solidFill>
                <a:latin typeface="Times New Roman" panose="02020603050405020304" pitchFamily="2" charset="0"/>
                <a:ea typeface="黑体" panose="02010609060101010101" pitchFamily="1" charset="-122"/>
                <a:sym typeface="+mn-ea"/>
              </a:rPr>
              <a:t>k </a:t>
            </a:r>
            <a:r>
              <a:rPr lang="en-US" altLang="zh-CN" sz="2800" b="1"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的一条直线，即正比例函数过原点</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80920"/>
          <p:cNvSpPr txBox="1"/>
          <p:nvPr/>
        </p:nvSpPr>
        <p:spPr>
          <a:xfrm>
            <a:off x="261620" y="592455"/>
            <a:ext cx="8388985" cy="1210945"/>
          </a:xfrm>
          <a:prstGeom prst="rect">
            <a:avLst/>
          </a:prstGeom>
          <a:noFill/>
          <a:ln w="9525">
            <a:noFill/>
          </a:ln>
        </p:spPr>
        <p:txBody>
          <a:bodyPr wrap="square" anchor="t" anchorCtr="0">
            <a:spAutoFit/>
          </a:bodyPr>
          <a:p>
            <a:pPr>
              <a:lnSpc>
                <a:spcPct val="130000"/>
              </a:lnSpc>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1</a:t>
            </a:r>
            <a:r>
              <a:rPr lang="zh-CN" altLang="en-US" sz="2800" dirty="0">
                <a:solidFill>
                  <a:srgbClr val="008080"/>
                </a:solidFill>
                <a:latin typeface="Times New Roman" panose="02020603050405020304" pitchFamily="2" charset="0"/>
                <a:ea typeface="黑体" panose="02010609060101010101" pitchFamily="1" charset="-122"/>
              </a:rPr>
              <a:t> </a:t>
            </a:r>
            <a:r>
              <a:rPr lang="en-US" altLang="zh-CN" sz="2800" dirty="0">
                <a:solidFill>
                  <a:srgbClr val="008080"/>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求直线</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a:t>
            </a:r>
            <a:r>
              <a:rPr lang="en-US" altLang="zh-CN" sz="2800" b="1" dirty="0">
                <a:latin typeface="Times New Roman" panose="02020603050405020304" pitchFamily="2" charset="0"/>
                <a:ea typeface="黑体" panose="02010609060101010101" pitchFamily="1" charset="-122"/>
              </a:rPr>
              <a:t> = </a:t>
            </a:r>
            <a:r>
              <a:rPr lang="en-US" altLang="zh-CN" sz="2800" b="1" dirty="0">
                <a:latin typeface="黑体" panose="02010609060101010101" pitchFamily="1" charset="-122"/>
                <a:ea typeface="黑体" panose="02010609060101010101" pitchFamily="1" charset="-122"/>
              </a:rPr>
              <a:t>-</a:t>
            </a:r>
            <a:r>
              <a:rPr lang="en-US" altLang="zh-CN" sz="2800" b="1" dirty="0">
                <a:latin typeface="Times New Roman" panose="02020603050405020304" pitchFamily="2" charset="0"/>
                <a:ea typeface="黑体" panose="02010609060101010101" pitchFamily="1" charset="-122"/>
              </a:rPr>
              <a:t>2</a:t>
            </a:r>
            <a:r>
              <a:rPr lang="en-US" altLang="zh-CN" sz="2800" b="1" i="1" dirty="0">
                <a:latin typeface="Times New Roman" panose="02020603050405020304" pitchFamily="2" charset="0"/>
                <a:ea typeface="黑体" panose="02010609060101010101" pitchFamily="1" charset="-122"/>
              </a:rPr>
              <a:t>x </a:t>
            </a:r>
            <a:r>
              <a:rPr lang="en-US" altLang="zh-CN" sz="2800" b="1" dirty="0">
                <a:latin typeface="黑体" panose="02010609060101010101" pitchFamily="1" charset="-122"/>
                <a:ea typeface="黑体" panose="02010609060101010101" pitchFamily="1" charset="-122"/>
                <a:sym typeface="+mn-ea"/>
              </a:rPr>
              <a:t>-</a:t>
            </a:r>
            <a:r>
              <a:rPr lang="en-US" altLang="zh-CN" sz="2800" b="1" i="1" dirty="0">
                <a:latin typeface="Times New Roman" panose="02020603050405020304" pitchFamily="2" charset="0"/>
                <a:ea typeface="黑体" panose="02010609060101010101" pitchFamily="1" charset="-122"/>
                <a:sym typeface="+mn-ea"/>
              </a:rPr>
              <a:t> </a:t>
            </a:r>
            <a:r>
              <a:rPr lang="en-US" altLang="zh-CN" sz="2800" b="1" dirty="0">
                <a:latin typeface="Times New Roman" panose="02020603050405020304" pitchFamily="2" charset="0"/>
                <a:ea typeface="黑体" panose="02010609060101010101" pitchFamily="1" charset="-122"/>
              </a:rPr>
              <a:t>3</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与</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轴和</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zh-CN" altLang="en-US" sz="2800" dirty="0">
                <a:latin typeface="Times New Roman" panose="02020603050405020304" pitchFamily="2" charset="0"/>
                <a:ea typeface="黑体" panose="02010609060101010101" pitchFamily="1" charset="-122"/>
              </a:rPr>
              <a:t>轴的交点，并画出这条直线</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3" name="文本框 80922"/>
          <p:cNvSpPr txBox="1"/>
          <p:nvPr/>
        </p:nvSpPr>
        <p:spPr>
          <a:xfrm>
            <a:off x="556260" y="1734820"/>
            <a:ext cx="4784090" cy="2848610"/>
          </a:xfrm>
          <a:prstGeom prst="rect">
            <a:avLst/>
          </a:prstGeom>
          <a:noFill/>
          <a:ln w="9525">
            <a:noFill/>
          </a:ln>
        </p:spPr>
        <p:txBody>
          <a:bodyPr wrap="square" anchor="t" anchorCtr="0">
            <a:spAutoFit/>
          </a:bodyPr>
          <a:p>
            <a:pPr>
              <a:lnSpc>
                <a:spcPct val="160000"/>
              </a:lnSpc>
            </a:pPr>
            <a:r>
              <a:rPr lang="zh-CN" altLang="en-US" sz="2800" dirty="0">
                <a:solidFill>
                  <a:srgbClr val="FF0000"/>
                </a:solidFill>
                <a:latin typeface="Times New Roman" panose="02020603050405020304" pitchFamily="2" charset="0"/>
                <a:ea typeface="黑体" panose="02010609060101010101" pitchFamily="1" charset="-122"/>
              </a:rPr>
              <a:t>解：直线与</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x</a:t>
            </a:r>
            <a:r>
              <a:rPr lang="en-US" altLang="zh-CN" sz="2800" b="1"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轴的交点为</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60000"/>
              </a:lnSpc>
            </a:pP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sym typeface="+mn-ea"/>
              </a:rPr>
              <a:t>       ，</a:t>
            </a:r>
            <a:r>
              <a:rPr lang="en-US" altLang="zh-CN" sz="2800" dirty="0">
                <a:solidFill>
                  <a:srgbClr val="FF0000"/>
                </a:solidFill>
                <a:latin typeface="Times New Roman" panose="02020603050405020304" pitchFamily="2" charset="0"/>
                <a:ea typeface="黑体" panose="02010609060101010101" pitchFamily="1" charset="-122"/>
                <a:sym typeface="+mn-ea"/>
              </a:rPr>
              <a:t>0 </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，与</a:t>
            </a:r>
            <a:r>
              <a:rPr lang="en-US" altLang="zh-CN" sz="2800" b="1" dirty="0">
                <a:solidFill>
                  <a:srgbClr val="FF0000"/>
                </a:solidFill>
                <a:latin typeface="Times New Roman" panose="02020603050405020304" pitchFamily="2" charset="0"/>
                <a:ea typeface="黑体" panose="02010609060101010101" pitchFamily="1" charset="-122"/>
              </a:rPr>
              <a:t> </a:t>
            </a:r>
            <a:r>
              <a:rPr lang="en-US" altLang="zh-CN" sz="2800" b="1" i="1" dirty="0">
                <a:solidFill>
                  <a:srgbClr val="FF0000"/>
                </a:solidFill>
                <a:latin typeface="Times New Roman" panose="02020603050405020304" pitchFamily="2" charset="0"/>
                <a:ea typeface="黑体" panose="02010609060101010101" pitchFamily="1" charset="-122"/>
              </a:rPr>
              <a:t>y</a:t>
            </a:r>
            <a:r>
              <a:rPr lang="en-US" altLang="zh-CN" sz="2800" b="1"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轴的交点</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60000"/>
              </a:lnSpc>
            </a:pPr>
            <a:r>
              <a:rPr lang="zh-CN" altLang="en-US" sz="2800" dirty="0">
                <a:solidFill>
                  <a:srgbClr val="FF0000"/>
                </a:solidFill>
                <a:latin typeface="Times New Roman" panose="02020603050405020304" pitchFamily="2" charset="0"/>
                <a:ea typeface="黑体" panose="02010609060101010101" pitchFamily="1" charset="-122"/>
              </a:rPr>
              <a:t>为</a:t>
            </a:r>
            <a:r>
              <a:rPr lang="en-US" altLang="zh-CN" sz="2800" dirty="0">
                <a:solidFill>
                  <a:srgbClr val="FF0000"/>
                </a:solidFill>
                <a:latin typeface="Times New Roman" panose="02020603050405020304" pitchFamily="2" charset="0"/>
                <a:ea typeface="黑体" panose="02010609060101010101" pitchFamily="1" charset="-122"/>
              </a:rPr>
              <a:t> ( </a:t>
            </a:r>
            <a:r>
              <a:rPr lang="en-US" altLang="zh-CN" sz="2800" dirty="0">
                <a:solidFill>
                  <a:srgbClr val="FF0000"/>
                </a:solidFill>
                <a:latin typeface="Times New Roman" panose="02020603050405020304" pitchFamily="2" charset="0"/>
                <a:ea typeface="黑体" panose="02010609060101010101" pitchFamily="1" charset="-122"/>
                <a:sym typeface="+mn-ea"/>
              </a:rPr>
              <a:t>0</a:t>
            </a:r>
            <a:r>
              <a:rPr lang="zh-CN" altLang="en-US" sz="2800" dirty="0">
                <a:solidFill>
                  <a:srgbClr val="FF0000"/>
                </a:solidFill>
                <a:latin typeface="Times New Roman" panose="02020603050405020304" pitchFamily="2" charset="0"/>
                <a:ea typeface="黑体" panose="02010609060101010101" pitchFamily="1" charset="-122"/>
                <a:sym typeface="+mn-ea"/>
              </a:rPr>
              <a:t>，</a:t>
            </a:r>
            <a:r>
              <a:rPr lang="en-US" altLang="zh-CN" sz="2800" dirty="0">
                <a:solidFill>
                  <a:srgbClr val="FF0000"/>
                </a:solidFill>
                <a:latin typeface="黑体" panose="02010609060101010101" pitchFamily="1" charset="-122"/>
                <a:ea typeface="黑体" panose="02010609060101010101" pitchFamily="1" charset="-122"/>
                <a:sym typeface="+mn-ea"/>
              </a:rPr>
              <a:t>-</a:t>
            </a:r>
            <a:r>
              <a:rPr lang="en-US" altLang="zh-CN" sz="2800" dirty="0">
                <a:solidFill>
                  <a:srgbClr val="FF0000"/>
                </a:solidFill>
                <a:latin typeface="Times New Roman" panose="02020603050405020304" pitchFamily="2" charset="0"/>
                <a:ea typeface="黑体" panose="02010609060101010101" pitchFamily="1" charset="-122"/>
                <a:sym typeface="+mn-ea"/>
              </a:rPr>
              <a:t>3 </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a:p>
            <a:pPr>
              <a:lnSpc>
                <a:spcPct val="160000"/>
              </a:lnSpc>
            </a:pPr>
            <a:r>
              <a:rPr lang="zh-CN" altLang="en-US" sz="2800" dirty="0">
                <a:solidFill>
                  <a:srgbClr val="FF0000"/>
                </a:solidFill>
                <a:latin typeface="Times New Roman" panose="02020603050405020304" pitchFamily="2" charset="0"/>
                <a:ea typeface="黑体" panose="02010609060101010101" pitchFamily="1" charset="-122"/>
              </a:rPr>
              <a:t>过两点画出直线</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graphicFrame>
        <p:nvGraphicFramePr>
          <p:cNvPr id="5" name="对象 4">
            <a:hlinkClick r:id="" action="ppaction://ole?verb="/>
          </p:cNvPr>
          <p:cNvGraphicFramePr>
            <a:graphicFrameLocks noChangeAspect="1"/>
          </p:cNvGraphicFramePr>
          <p:nvPr/>
        </p:nvGraphicFramePr>
        <p:xfrm>
          <a:off x="853440" y="2500630"/>
          <a:ext cx="525463" cy="814388"/>
        </p:xfrm>
        <a:graphic>
          <a:graphicData uri="http://schemas.openxmlformats.org/presentationml/2006/ole">
            <mc:AlternateContent xmlns:mc="http://schemas.openxmlformats.org/markup-compatibility/2006">
              <mc:Choice xmlns:v="urn:schemas-microsoft-com:vml" Requires="v">
                <p:oleObj spid="_x0000_s3088" name="" r:id="rId1" imgW="254000" imgH="393700" progId="Equation.DSMT4">
                  <p:embed/>
                </p:oleObj>
              </mc:Choice>
              <mc:Fallback>
                <p:oleObj name="" r:id="rId1" imgW="254000" imgH="393700" progId="Equation.DSMT4">
                  <p:embed/>
                  <p:pic>
                    <p:nvPicPr>
                      <p:cNvPr id="0" name="图片 3087"/>
                      <p:cNvPicPr/>
                      <p:nvPr/>
                    </p:nvPicPr>
                    <p:blipFill>
                      <a:blip r:embed="rId2"/>
                      <a:stretch>
                        <a:fillRect/>
                      </a:stretch>
                    </p:blipFill>
                    <p:spPr>
                      <a:xfrm>
                        <a:off x="853440" y="2500630"/>
                        <a:ext cx="525463" cy="814388"/>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3"/>
          <a:stretch>
            <a:fillRect/>
          </a:stretch>
        </p:blipFill>
        <p:spPr>
          <a:xfrm>
            <a:off x="4932680" y="1275715"/>
            <a:ext cx="3896995" cy="3677285"/>
          </a:xfrm>
          <a:prstGeom prst="rect">
            <a:avLst/>
          </a:prstGeom>
        </p:spPr>
      </p:pic>
      <p:sp>
        <p:nvSpPr>
          <p:cNvPr id="34" name="任意多边形 33"/>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9231"/>
          <p:cNvSpPr/>
          <p:nvPr/>
        </p:nvSpPr>
        <p:spPr>
          <a:xfrm>
            <a:off x="0" y="1988820"/>
            <a:ext cx="449580" cy="398780"/>
          </a:xfrm>
          <a:prstGeom prst="rect">
            <a:avLst/>
          </a:prstGeom>
          <a:noFill/>
          <a:ln w="9525">
            <a:noFill/>
          </a:ln>
        </p:spPr>
        <p:txBody>
          <a:bodyPr wrap="none" anchor="ctr" anchorCtr="0">
            <a:spAutoFit/>
          </a:bodyPr>
          <a:p>
            <a:pPr indent="266700"/>
            <a:endParaRPr lang="zh-CN" altLang="en-US" sz="2000" dirty="0">
              <a:latin typeface="Arial" panose="020B0604020202020204" pitchFamily="34" charset="0"/>
              <a:ea typeface="宋体" panose="02010600030101010101" pitchFamily="2" charset="-122"/>
            </a:endParaRPr>
          </a:p>
        </p:txBody>
      </p:sp>
      <p:sp>
        <p:nvSpPr>
          <p:cNvPr id="3" name="矩形 9229"/>
          <p:cNvSpPr/>
          <p:nvPr/>
        </p:nvSpPr>
        <p:spPr>
          <a:xfrm>
            <a:off x="176213" y="470376"/>
            <a:ext cx="8666162" cy="1770380"/>
          </a:xfrm>
          <a:prstGeom prst="rect">
            <a:avLst/>
          </a:prstGeom>
          <a:noFill/>
          <a:ln w="9525">
            <a:noFill/>
          </a:ln>
        </p:spPr>
        <p:txBody>
          <a:bodyPr wrap="square" anchor="ctr" anchorCtr="0">
            <a:spAutoFit/>
          </a:bodyPr>
          <a:p>
            <a:pPr indent="266700">
              <a:lnSpc>
                <a:spcPct val="130000"/>
              </a:lnSpc>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2</a:t>
            </a:r>
            <a:r>
              <a:rPr lang="en-US" altLang="zh-CN" sz="2800" dirty="0">
                <a:solidFill>
                  <a:srgbClr val="269999"/>
                </a:solidFill>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如图，直线</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3 </a:t>
            </a:r>
            <a:r>
              <a:rPr lang="zh-CN" altLang="en-US" sz="2800" dirty="0">
                <a:latin typeface="Times New Roman" panose="02020603050405020304" pitchFamily="2" charset="0"/>
                <a:ea typeface="黑体" panose="02010609060101010101" pitchFamily="1" charset="-122"/>
              </a:rPr>
              <a:t>与</a:t>
            </a:r>
            <a:r>
              <a:rPr lang="en-US" altLang="zh-CN" sz="2800" i="1" dirty="0">
                <a:latin typeface="Times New Roman" panose="02020603050405020304" pitchFamily="2" charset="0"/>
                <a:ea typeface="黑体" panose="02010609060101010101" pitchFamily="1" charset="-122"/>
              </a:rPr>
              <a:t> x</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轴相交于点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A</a:t>
            </a: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轴相交于点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indent="266700">
              <a:lnSpc>
                <a:spcPct val="130000"/>
              </a:lnSpc>
            </a:pP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求</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A</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B </a:t>
            </a:r>
            <a:r>
              <a:rPr lang="zh-CN" altLang="en-US" sz="2800" dirty="0">
                <a:latin typeface="Times New Roman" panose="02020603050405020304" pitchFamily="2" charset="0"/>
                <a:ea typeface="黑体" panose="02010609060101010101" pitchFamily="1" charset="-122"/>
              </a:rPr>
              <a:t>两点的坐标；</a:t>
            </a:r>
            <a:endParaRPr lang="zh-CN" altLang="en-US" sz="2800" dirty="0">
              <a:latin typeface="Times New Roman" panose="02020603050405020304" pitchFamily="2" charset="0"/>
              <a:ea typeface="黑体" panose="02010609060101010101" pitchFamily="1" charset="-122"/>
            </a:endParaRPr>
          </a:p>
        </p:txBody>
      </p:sp>
      <p:pic>
        <p:nvPicPr>
          <p:cNvPr id="4" name="图片 3" descr="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723890" y="1994853"/>
            <a:ext cx="2571750" cy="2867025"/>
          </a:xfrm>
          <a:prstGeom prst="rect">
            <a:avLst/>
          </a:prstGeom>
          <a:noFill/>
          <a:ln w="9525">
            <a:noFill/>
          </a:ln>
        </p:spPr>
      </p:pic>
      <p:sp>
        <p:nvSpPr>
          <p:cNvPr id="5" name="文本框 99"/>
          <p:cNvSpPr txBox="1"/>
          <p:nvPr/>
        </p:nvSpPr>
        <p:spPr>
          <a:xfrm>
            <a:off x="241300" y="2188210"/>
            <a:ext cx="5477510" cy="2676525"/>
          </a:xfrm>
          <a:prstGeom prst="rect">
            <a:avLst/>
          </a:prstGeom>
          <a:noFill/>
          <a:ln w="9525">
            <a:noFill/>
          </a:ln>
        </p:spPr>
        <p:txBody>
          <a:bodyPr wrap="square" anchor="t" anchorCtr="0">
            <a:spAutoFit/>
          </a:bodyPr>
          <a:p>
            <a:pPr indent="609600">
              <a:lnSpc>
                <a:spcPct val="150000"/>
              </a:lnSpc>
            </a:pPr>
            <a:r>
              <a:rPr lang="zh-CN" altLang="en-US" sz="2800" dirty="0">
                <a:solidFill>
                  <a:srgbClr val="FF0000"/>
                </a:solidFill>
                <a:latin typeface="Times New Roman" panose="02020603050405020304" pitchFamily="2" charset="0"/>
                <a:ea typeface="黑体" panose="02010609060101010101" pitchFamily="1" charset="-122"/>
              </a:rPr>
              <a:t>解：</a:t>
            </a:r>
            <a:r>
              <a:rPr lang="en-US" altLang="zh-CN" sz="2800" dirty="0">
                <a:solidFill>
                  <a:srgbClr val="FF0000"/>
                </a:solidFill>
                <a:latin typeface="Times New Roman" panose="02020603050405020304" pitchFamily="2" charset="0"/>
                <a:ea typeface="黑体" panose="02010609060101010101" pitchFamily="1" charset="-122"/>
              </a:rPr>
              <a:t>(1)</a:t>
            </a:r>
            <a:r>
              <a:rPr lang="zh-CN" altLang="en-US" sz="2800" dirty="0">
                <a:solidFill>
                  <a:srgbClr val="FF0000"/>
                </a:solidFill>
                <a:latin typeface="Times New Roman" panose="02020603050405020304" pitchFamily="2" charset="0"/>
                <a:ea typeface="黑体" panose="02010609060101010101" pitchFamily="1" charset="-122"/>
              </a:rPr>
              <a:t>令</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，得</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     </a:t>
            </a:r>
            <a:endParaRPr lang="zh-CN" altLang="en-US" sz="2800" dirty="0">
              <a:solidFill>
                <a:srgbClr val="FF0000"/>
              </a:solidFill>
              <a:latin typeface="Times New Roman" panose="02020603050405020304" pitchFamily="2" charset="0"/>
              <a:ea typeface="黑体" panose="02010609060101010101" pitchFamily="1" charset="-122"/>
            </a:endParaRPr>
          </a:p>
          <a:p>
            <a:pPr indent="609600">
              <a:lnSpc>
                <a:spcPct val="150000"/>
              </a:lnSpc>
            </a:pP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A </a:t>
            </a:r>
            <a:r>
              <a:rPr lang="zh-CN" altLang="en-US" sz="2800" dirty="0">
                <a:solidFill>
                  <a:srgbClr val="FF0000"/>
                </a:solidFill>
                <a:latin typeface="Times New Roman" panose="02020603050405020304" pitchFamily="2" charset="0"/>
                <a:ea typeface="黑体" panose="02010609060101010101" pitchFamily="1" charset="-122"/>
              </a:rPr>
              <a:t>点坐标为</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sym typeface="+mn-ea"/>
              </a:rPr>
              <a:t>(</a:t>
            </a:r>
            <a:r>
              <a:rPr lang="zh-CN" altLang="en-US" sz="28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rPr>
              <a:t>0 </a:t>
            </a:r>
            <a:r>
              <a:rPr lang="en-US" altLang="zh-CN" sz="2800" dirty="0">
                <a:solidFill>
                  <a:srgbClr val="FF0000"/>
                </a:solidFill>
                <a:latin typeface="Times New Roman" panose="02020603050405020304" pitchFamily="2" charset="0"/>
                <a:ea typeface="黑体" panose="02010609060101010101" pitchFamily="1" charset="-122"/>
                <a:sym typeface="+mn-ea"/>
              </a:rPr>
              <a:t>)</a:t>
            </a:r>
            <a:r>
              <a:rPr lang="zh-CN" altLang="en-US" sz="2800" dirty="0">
                <a:solidFill>
                  <a:srgbClr val="FF0000"/>
                </a:solidFill>
                <a:latin typeface="Times New Roman" panose="02020603050405020304" pitchFamily="2" charset="0"/>
                <a:ea typeface="黑体" panose="02010609060101010101" pitchFamily="1" charset="-122"/>
              </a:rPr>
              <a:t>；</a:t>
            </a:r>
            <a:endParaRPr lang="zh-CN" altLang="en-US" sz="2800" dirty="0">
              <a:solidFill>
                <a:srgbClr val="FF0000"/>
              </a:solidFill>
              <a:latin typeface="Times New Roman" panose="02020603050405020304" pitchFamily="2" charset="0"/>
              <a:ea typeface="黑体" panose="02010609060101010101" pitchFamily="1" charset="-122"/>
            </a:endParaRPr>
          </a:p>
          <a:p>
            <a:pPr indent="609600">
              <a:lnSpc>
                <a:spcPct val="150000"/>
              </a:lnSpc>
            </a:pPr>
            <a:r>
              <a:rPr lang="zh-CN" altLang="en-US" sz="2800" dirty="0">
                <a:solidFill>
                  <a:srgbClr val="FF0000"/>
                </a:solidFill>
                <a:latin typeface="Times New Roman" panose="02020603050405020304" pitchFamily="2" charset="0"/>
                <a:ea typeface="黑体" panose="02010609060101010101" pitchFamily="1" charset="-122"/>
              </a:rPr>
              <a:t>令</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，得</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y</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3</a:t>
            </a:r>
            <a:r>
              <a:rPr lang="zh-CN" altLang="en-US" sz="2800" dirty="0">
                <a:solidFill>
                  <a:srgbClr val="FF0000"/>
                </a:solidFill>
                <a:latin typeface="Times New Roman" panose="02020603050405020304" pitchFamily="2" charset="0"/>
                <a:ea typeface="黑体" panose="02010609060101010101" pitchFamily="1" charset="-122"/>
              </a:rPr>
              <a:t>，</a:t>
            </a:r>
            <a:endParaRPr lang="zh-CN" altLang="en-US" sz="2800" dirty="0">
              <a:solidFill>
                <a:srgbClr val="FF0000"/>
              </a:solidFill>
              <a:latin typeface="Times New Roman" panose="02020603050405020304" pitchFamily="2" charset="0"/>
              <a:ea typeface="黑体" panose="02010609060101010101" pitchFamily="1" charset="-122"/>
            </a:endParaRPr>
          </a:p>
          <a:p>
            <a:pPr indent="609600">
              <a:lnSpc>
                <a:spcPct val="150000"/>
              </a:lnSpc>
            </a:pP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B </a:t>
            </a:r>
            <a:r>
              <a:rPr lang="zh-CN" altLang="en-US" sz="2800" dirty="0">
                <a:solidFill>
                  <a:srgbClr val="FF0000"/>
                </a:solidFill>
                <a:latin typeface="Times New Roman" panose="02020603050405020304" pitchFamily="2" charset="0"/>
                <a:ea typeface="黑体" panose="02010609060101010101" pitchFamily="1" charset="-122"/>
              </a:rPr>
              <a:t>点坐标为</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3)</a:t>
            </a:r>
            <a:r>
              <a:rPr lang="zh-CN" altLang="en-US"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graphicFrame>
        <p:nvGraphicFramePr>
          <p:cNvPr id="6" name="对象 5">
            <a:hlinkClick r:id="" action="ppaction://ole?verb="/>
          </p:cNvPr>
          <p:cNvGraphicFramePr>
            <a:graphicFrameLocks noChangeAspect="1"/>
          </p:cNvGraphicFramePr>
          <p:nvPr/>
        </p:nvGraphicFramePr>
        <p:xfrm>
          <a:off x="4333558" y="2175510"/>
          <a:ext cx="555625" cy="862013"/>
        </p:xfrm>
        <a:graphic>
          <a:graphicData uri="http://schemas.openxmlformats.org/presentationml/2006/ole">
            <mc:AlternateContent xmlns:mc="http://schemas.openxmlformats.org/markup-compatibility/2006">
              <mc:Choice xmlns:v="urn:schemas-microsoft-com:vml" Requires="v">
                <p:oleObj spid="_x0000_s3092" name="" r:id="rId2" imgW="254000" imgH="393700" progId="Equation.DSMT4">
                  <p:embed/>
                </p:oleObj>
              </mc:Choice>
              <mc:Fallback>
                <p:oleObj name="" r:id="rId2" imgW="254000" imgH="393700" progId="Equation.DSMT4">
                  <p:embed/>
                  <p:pic>
                    <p:nvPicPr>
                      <p:cNvPr id="0" name="图片 3091"/>
                      <p:cNvPicPr/>
                      <p:nvPr/>
                    </p:nvPicPr>
                    <p:blipFill>
                      <a:blip r:embed="rId3"/>
                      <a:stretch>
                        <a:fillRect/>
                      </a:stretch>
                    </p:blipFill>
                    <p:spPr>
                      <a:xfrm>
                        <a:off x="4333558" y="2175510"/>
                        <a:ext cx="555625" cy="862013"/>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211513" y="2879725"/>
          <a:ext cx="555625" cy="860425"/>
        </p:xfrm>
        <a:graphic>
          <a:graphicData uri="http://schemas.openxmlformats.org/presentationml/2006/ole">
            <mc:AlternateContent xmlns:mc="http://schemas.openxmlformats.org/markup-compatibility/2006">
              <mc:Choice xmlns:v="urn:schemas-microsoft-com:vml" Requires="v">
                <p:oleObj spid="_x0000_s3091" name="" r:id="rId4" imgW="254000" imgH="393700" progId="Equation.DSMT4">
                  <p:embed/>
                </p:oleObj>
              </mc:Choice>
              <mc:Fallback>
                <p:oleObj name="" r:id="rId4" imgW="254000" imgH="393700" progId="Equation.DSMT4">
                  <p:embed/>
                  <p:pic>
                    <p:nvPicPr>
                      <p:cNvPr id="0" name="图片 3090"/>
                      <p:cNvPicPr/>
                      <p:nvPr/>
                    </p:nvPicPr>
                    <p:blipFill>
                      <a:blip r:embed="rId5"/>
                      <a:stretch>
                        <a:fillRect/>
                      </a:stretch>
                    </p:blipFill>
                    <p:spPr>
                      <a:xfrm>
                        <a:off x="3211513" y="2879725"/>
                        <a:ext cx="555625" cy="860425"/>
                      </a:xfrm>
                      <a:prstGeom prst="rect">
                        <a:avLst/>
                      </a:prstGeom>
                      <a:noFill/>
                      <a:ln w="38100">
                        <a:noFill/>
                        <a:miter/>
                      </a:ln>
                    </p:spPr>
                  </p:pic>
                </p:oleObj>
              </mc:Fallback>
            </mc:AlternateContent>
          </a:graphicData>
        </a:graphic>
      </p:graphicFrame>
      <p:sp>
        <p:nvSpPr>
          <p:cNvPr id="34" name="任意多边形 33"/>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100000">
                                          <p:val>
                                            <p:strVal val="#ppt_x"/>
                                          </p:val>
                                        </p:tav>
                                      </p:tavLst>
                                    </p:anim>
                                    <p:anim calcmode="lin" valueType="num">
                                      <p:cBhvr>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9229"/>
          <p:cNvSpPr/>
          <p:nvPr/>
        </p:nvSpPr>
        <p:spPr>
          <a:xfrm>
            <a:off x="22860" y="162560"/>
            <a:ext cx="8880475" cy="1986280"/>
          </a:xfrm>
          <a:prstGeom prst="rect">
            <a:avLst/>
          </a:prstGeom>
          <a:noFill/>
          <a:ln w="9525">
            <a:noFill/>
          </a:ln>
        </p:spPr>
        <p:txBody>
          <a:bodyPr wrap="square" anchor="ctr" anchorCtr="0">
            <a:spAutoFit/>
          </a:bodyPr>
          <a:p>
            <a:pPr indent="266700">
              <a:lnSpc>
                <a:spcPct val="110000"/>
              </a:lnSpc>
            </a:pPr>
            <a:r>
              <a:rPr lang="zh-CN" altLang="en-US" sz="2800" dirty="0">
                <a:solidFill>
                  <a:srgbClr val="269999"/>
                </a:solidFill>
                <a:latin typeface="Times New Roman" panose="02020603050405020304" pitchFamily="2" charset="0"/>
                <a:ea typeface="黑体" panose="02010609060101010101" pitchFamily="1" charset="-122"/>
              </a:rPr>
              <a:t>例</a:t>
            </a:r>
            <a:r>
              <a:rPr lang="en-US" altLang="zh-CN" sz="2800" dirty="0">
                <a:solidFill>
                  <a:srgbClr val="269999"/>
                </a:solidFill>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如图，直线</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3 </a:t>
            </a: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轴相交于点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A</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10000"/>
              </a:lnSpc>
            </a:pP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轴相交于点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10000"/>
              </a:lnSpc>
            </a:pPr>
            <a:r>
              <a:rPr lang="en-US" altLang="zh-CN" sz="2800" dirty="0">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过点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作直线</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BP</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与</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轴相交于点</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P</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10000"/>
              </a:lnSpc>
            </a:pPr>
            <a:r>
              <a:rPr lang="zh-CN" altLang="en-US" sz="2800" dirty="0">
                <a:latin typeface="Times New Roman" panose="02020603050405020304" pitchFamily="2" charset="0"/>
                <a:ea typeface="黑体" panose="02010609060101010101" pitchFamily="1" charset="-122"/>
              </a:rPr>
              <a:t>且使</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OP</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a:t>
            </a:r>
            <a:r>
              <a:rPr lang="en-US" altLang="zh-CN" sz="2800" i="1" dirty="0">
                <a:latin typeface="Times New Roman" panose="02020603050405020304" pitchFamily="2" charset="0"/>
                <a:ea typeface="黑体" panose="02010609060101010101" pitchFamily="1" charset="-122"/>
              </a:rPr>
              <a:t>OA</a:t>
            </a:r>
            <a:r>
              <a:rPr lang="zh-CN" altLang="en-US" sz="2800" dirty="0">
                <a:latin typeface="Times New Roman" panose="02020603050405020304" pitchFamily="2" charset="0"/>
                <a:ea typeface="黑体" panose="02010609060101010101" pitchFamily="1" charset="-122"/>
              </a:rPr>
              <a:t>，求△</a:t>
            </a:r>
            <a:r>
              <a:rPr lang="en-US" altLang="zh-CN" sz="2800" i="1" dirty="0">
                <a:latin typeface="Times New Roman" panose="02020603050405020304" pitchFamily="2" charset="0"/>
                <a:ea typeface="黑体" panose="02010609060101010101" pitchFamily="1" charset="-122"/>
              </a:rPr>
              <a:t>ABP </a:t>
            </a:r>
            <a:r>
              <a:rPr lang="zh-CN" altLang="en-US" sz="2800" dirty="0">
                <a:latin typeface="Times New Roman" panose="02020603050405020304" pitchFamily="2" charset="0"/>
                <a:ea typeface="黑体" panose="02010609060101010101" pitchFamily="1" charset="-122"/>
              </a:rPr>
              <a:t>的面积．</a:t>
            </a:r>
            <a:endParaRPr lang="zh-CN" altLang="en-US" sz="2800" dirty="0">
              <a:latin typeface="Times New Roman" panose="02020603050405020304" pitchFamily="2" charset="0"/>
              <a:ea typeface="黑体" panose="02010609060101010101" pitchFamily="1" charset="-122"/>
            </a:endParaRPr>
          </a:p>
        </p:txBody>
      </p:sp>
      <p:pic>
        <p:nvPicPr>
          <p:cNvPr id="4" name="图片 3" descr="12"/>
          <p:cNvPicPr>
            <a:picLocks noChangeAspect="1"/>
          </p:cNvPicPr>
          <p:nvPr/>
        </p:nvPicPr>
        <p:blipFill>
          <a:blip r:embed="rId1">
            <a:clrChange>
              <a:clrFrom>
                <a:srgbClr val="FFFFFF"/>
              </a:clrFrom>
              <a:clrTo>
                <a:srgbClr val="FFFFFF">
                  <a:alpha val="0"/>
                </a:srgbClr>
              </a:clrTo>
            </a:clrChange>
          </a:blip>
          <a:stretch>
            <a:fillRect/>
          </a:stretch>
        </p:blipFill>
        <p:spPr>
          <a:xfrm>
            <a:off x="6588760" y="2788285"/>
            <a:ext cx="1908175" cy="2127250"/>
          </a:xfrm>
          <a:prstGeom prst="rect">
            <a:avLst/>
          </a:prstGeom>
          <a:noFill/>
          <a:ln w="9525">
            <a:noFill/>
          </a:ln>
        </p:spPr>
      </p:pic>
      <p:sp>
        <p:nvSpPr>
          <p:cNvPr id="5" name="文本框 99"/>
          <p:cNvSpPr txBox="1"/>
          <p:nvPr/>
        </p:nvSpPr>
        <p:spPr>
          <a:xfrm>
            <a:off x="502285" y="1875155"/>
            <a:ext cx="7551420" cy="3105150"/>
          </a:xfrm>
          <a:prstGeom prst="rect">
            <a:avLst/>
          </a:prstGeom>
          <a:noFill/>
          <a:ln w="9525">
            <a:noFill/>
          </a:ln>
        </p:spPr>
        <p:txBody>
          <a:bodyPr wrap="square" anchor="t" anchorCtr="0">
            <a:spAutoFit/>
          </a:bodyPr>
          <a:p>
            <a:pPr>
              <a:lnSpc>
                <a:spcPct val="140000"/>
              </a:lnSpc>
            </a:pPr>
            <a:r>
              <a:rPr lang="en-US" altLang="zh-CN" sz="2800" dirty="0">
                <a:solidFill>
                  <a:srgbClr val="FF0000"/>
                </a:solidFill>
                <a:latin typeface="Times New Roman" panose="02020603050405020304" pitchFamily="2" charset="0"/>
                <a:ea typeface="黑体" panose="02010609060101010101" pitchFamily="1" charset="-122"/>
              </a:rPr>
              <a:t>(2) </a:t>
            </a:r>
            <a:r>
              <a:rPr lang="zh-CN" altLang="en-US" sz="2800" dirty="0">
                <a:solidFill>
                  <a:srgbClr val="FF0000"/>
                </a:solidFill>
                <a:latin typeface="Times New Roman" panose="02020603050405020304" pitchFamily="2" charset="0"/>
                <a:ea typeface="黑体" panose="02010609060101010101" pitchFamily="1" charset="-122"/>
              </a:rPr>
              <a:t>设</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P</a:t>
            </a:r>
            <a:r>
              <a:rPr lang="en-US" altLang="zh-CN" sz="2800" dirty="0">
                <a:solidFill>
                  <a:srgbClr val="FF0000"/>
                </a:solidFill>
                <a:latin typeface="Times New Roman" panose="02020603050405020304" pitchFamily="2" charset="0"/>
                <a:ea typeface="黑体" panose="02010609060101010101" pitchFamily="1" charset="-122"/>
              </a:rPr>
              <a:t> </a:t>
            </a:r>
            <a:r>
              <a:rPr lang="zh-CN" altLang="en-US" sz="2800" dirty="0">
                <a:solidFill>
                  <a:srgbClr val="FF0000"/>
                </a:solidFill>
                <a:latin typeface="Times New Roman" panose="02020603050405020304" pitchFamily="2" charset="0"/>
                <a:ea typeface="黑体" panose="02010609060101010101" pitchFamily="1" charset="-122"/>
              </a:rPr>
              <a:t>点坐标为</a:t>
            </a: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，依题意，得</a:t>
            </a:r>
            <a:r>
              <a:rPr lang="en-US" altLang="zh-CN" sz="2800" i="1" dirty="0">
                <a:solidFill>
                  <a:srgbClr val="FF0000"/>
                </a:solidFill>
                <a:latin typeface="Times New Roman" panose="02020603050405020304" pitchFamily="2" charset="0"/>
                <a:ea typeface="黑体" panose="02010609060101010101" pitchFamily="1" charset="-122"/>
              </a:rPr>
              <a:t>x</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±3.</a:t>
            </a:r>
            <a:endParaRPr lang="en-US" altLang="zh-CN" sz="2800" dirty="0">
              <a:solidFill>
                <a:srgbClr val="FF0000"/>
              </a:solidFill>
              <a:latin typeface="Times New Roman" panose="02020603050405020304" pitchFamily="2" charset="0"/>
              <a:ea typeface="黑体" panose="02010609060101010101" pitchFamily="1" charset="-122"/>
            </a:endParaRPr>
          </a:p>
          <a:p>
            <a:pPr>
              <a:lnSpc>
                <a:spcPct val="140000"/>
              </a:lnSpc>
            </a:pP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P </a:t>
            </a:r>
            <a:r>
              <a:rPr lang="zh-CN" altLang="en-US" sz="2800" dirty="0">
                <a:solidFill>
                  <a:srgbClr val="FF0000"/>
                </a:solidFill>
                <a:latin typeface="Times New Roman" panose="02020603050405020304" pitchFamily="2" charset="0"/>
                <a:ea typeface="黑体" panose="02010609060101010101" pitchFamily="1" charset="-122"/>
              </a:rPr>
              <a:t>点坐标为</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P</a:t>
            </a:r>
            <a:r>
              <a:rPr lang="en-US" altLang="zh-CN" sz="2800" baseline="-25000" dirty="0">
                <a:solidFill>
                  <a:srgbClr val="FF0000"/>
                </a:solidFill>
                <a:latin typeface="Times New Roman" panose="02020603050405020304" pitchFamily="2" charset="0"/>
                <a:ea typeface="黑体" panose="02010609060101010101" pitchFamily="1" charset="-122"/>
              </a:rPr>
              <a:t>1</a:t>
            </a:r>
            <a:r>
              <a:rPr lang="en-US" altLang="zh-CN" sz="2800" dirty="0">
                <a:solidFill>
                  <a:srgbClr val="FF0000"/>
                </a:solidFill>
                <a:latin typeface="Times New Roman" panose="02020603050405020304" pitchFamily="2" charset="0"/>
                <a:ea typeface="黑体" panose="02010609060101010101" pitchFamily="1" charset="-122"/>
              </a:rPr>
              <a:t>(3</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或</a:t>
            </a:r>
            <a:r>
              <a:rPr lang="en-US" altLang="zh-CN" sz="2800" dirty="0">
                <a:solidFill>
                  <a:srgbClr val="FF0000"/>
                </a:solidFill>
                <a:latin typeface="Times New Roman" panose="02020603050405020304" pitchFamily="2" charset="0"/>
                <a:ea typeface="黑体" panose="02010609060101010101" pitchFamily="1" charset="-122"/>
              </a:rPr>
              <a:t> </a:t>
            </a:r>
            <a:r>
              <a:rPr lang="en-US" altLang="zh-CN" sz="2800" i="1" dirty="0">
                <a:solidFill>
                  <a:srgbClr val="FF0000"/>
                </a:solidFill>
                <a:latin typeface="Times New Roman" panose="02020603050405020304" pitchFamily="2" charset="0"/>
                <a:ea typeface="黑体" panose="02010609060101010101" pitchFamily="1" charset="-122"/>
              </a:rPr>
              <a:t>P</a:t>
            </a:r>
            <a:r>
              <a:rPr lang="en-US" altLang="zh-CN" sz="2800" baseline="-25000" dirty="0">
                <a:solidFill>
                  <a:srgbClr val="FF0000"/>
                </a:solidFill>
                <a:latin typeface="Times New Roman" panose="02020603050405020304" pitchFamily="2" charset="0"/>
                <a:ea typeface="黑体" panose="02010609060101010101" pitchFamily="1" charset="-122"/>
              </a:rPr>
              <a:t>2</a:t>
            </a:r>
            <a:r>
              <a:rPr lang="en-US" altLang="zh-CN" sz="2800" dirty="0">
                <a:solidFill>
                  <a:srgbClr val="FF0000"/>
                </a:solidFill>
                <a:latin typeface="Times New Roman" panose="02020603050405020304" pitchFamily="2" charset="0"/>
                <a:ea typeface="黑体" panose="02010609060101010101" pitchFamily="1" charset="-122"/>
              </a:rPr>
              <a:t>(</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3</a:t>
            </a:r>
            <a:r>
              <a:rPr lang="zh-CN" altLang="en-US" sz="2800" dirty="0">
                <a:solidFill>
                  <a:srgbClr val="FF0000"/>
                </a:solidFill>
                <a:latin typeface="Times New Roman" panose="02020603050405020304" pitchFamily="2" charset="0"/>
                <a:ea typeface="黑体" panose="02010609060101010101" pitchFamily="1" charset="-122"/>
              </a:rPr>
              <a:t>，</a:t>
            </a:r>
            <a:r>
              <a:rPr lang="en-US" altLang="zh-CN" sz="2800" dirty="0">
                <a:solidFill>
                  <a:srgbClr val="FF0000"/>
                </a:solidFill>
                <a:latin typeface="Times New Roman" panose="02020603050405020304" pitchFamily="2" charset="0"/>
                <a:ea typeface="黑体" panose="02010609060101010101" pitchFamily="1" charset="-122"/>
              </a:rPr>
              <a:t>0)</a:t>
            </a:r>
            <a:r>
              <a:rPr lang="zh-CN" altLang="en-US" sz="2800" dirty="0">
                <a:solidFill>
                  <a:srgbClr val="FF0000"/>
                </a:solidFill>
                <a:latin typeface="Times New Roman" panose="02020603050405020304" pitchFamily="2" charset="0"/>
                <a:ea typeface="黑体" panose="02010609060101010101" pitchFamily="1" charset="-122"/>
              </a:rPr>
              <a:t>．</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40000"/>
              </a:lnSpc>
            </a:pP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S</a:t>
            </a:r>
            <a:r>
              <a:rPr lang="en-US" altLang="zh-CN" sz="2800" baseline="-25000" dirty="0">
                <a:solidFill>
                  <a:srgbClr val="FF0000"/>
                </a:solidFill>
                <a:latin typeface="Times New Roman" panose="02020603050405020304" pitchFamily="2" charset="0"/>
                <a:ea typeface="黑体" panose="02010609060101010101" pitchFamily="1" charset="-122"/>
              </a:rPr>
              <a:t>△</a:t>
            </a:r>
            <a:r>
              <a:rPr lang="en-US" altLang="zh-CN" sz="2800" i="1" baseline="-25000" dirty="0">
                <a:solidFill>
                  <a:srgbClr val="FF0000"/>
                </a:solidFill>
                <a:latin typeface="Times New Roman" panose="02020603050405020304" pitchFamily="2" charset="0"/>
                <a:ea typeface="黑体" panose="02010609060101010101" pitchFamily="1" charset="-122"/>
              </a:rPr>
              <a:t>ABP</a:t>
            </a:r>
            <a:r>
              <a:rPr lang="en-US" altLang="zh-CN" sz="2000" baseline="-50000" dirty="0">
                <a:solidFill>
                  <a:srgbClr val="FF0000"/>
                </a:solidFill>
                <a:latin typeface="Times New Roman" panose="02020603050405020304" pitchFamily="2" charset="0"/>
                <a:ea typeface="黑体" panose="02010609060101010101" pitchFamily="1" charset="-122"/>
              </a:rPr>
              <a:t>1</a:t>
            </a:r>
            <a:r>
              <a:rPr lang="zh-CN" altLang="en-US" sz="28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rPr>
              <a:t>×    ×3</a:t>
            </a:r>
            <a:r>
              <a:rPr lang="zh-CN" altLang="en-US" sz="2800" dirty="0">
                <a:solidFill>
                  <a:srgbClr val="FF0000"/>
                </a:solidFill>
                <a:latin typeface="Times New Roman" panose="02020603050405020304" pitchFamily="2" charset="0"/>
                <a:ea typeface="黑体" panose="02010609060101010101" pitchFamily="1" charset="-122"/>
              </a:rPr>
              <a:t>＝      ，</a:t>
            </a:r>
            <a:endParaRPr lang="zh-CN" altLang="en-US" sz="2800" dirty="0">
              <a:solidFill>
                <a:srgbClr val="FF0000"/>
              </a:solidFill>
              <a:latin typeface="Times New Roman" panose="02020603050405020304" pitchFamily="2" charset="0"/>
              <a:ea typeface="黑体" panose="02010609060101010101" pitchFamily="1" charset="-122"/>
            </a:endParaRPr>
          </a:p>
          <a:p>
            <a:pPr>
              <a:lnSpc>
                <a:spcPct val="140000"/>
              </a:lnSpc>
            </a:pPr>
            <a:r>
              <a:rPr lang="en-US" altLang="zh-CN" sz="2800" i="1" dirty="0">
                <a:solidFill>
                  <a:srgbClr val="FF0000"/>
                </a:solidFill>
                <a:latin typeface="Times New Roman" panose="02020603050405020304" pitchFamily="2" charset="0"/>
                <a:ea typeface="黑体" panose="02010609060101010101" pitchFamily="1" charset="-122"/>
              </a:rPr>
              <a:t>S</a:t>
            </a:r>
            <a:r>
              <a:rPr lang="en-US" altLang="zh-CN" sz="2800" baseline="-25000" dirty="0">
                <a:solidFill>
                  <a:srgbClr val="FF0000"/>
                </a:solidFill>
                <a:latin typeface="Times New Roman" panose="02020603050405020304" pitchFamily="2" charset="0"/>
                <a:ea typeface="黑体" panose="02010609060101010101" pitchFamily="1" charset="-122"/>
              </a:rPr>
              <a:t>△</a:t>
            </a:r>
            <a:r>
              <a:rPr lang="en-US" altLang="zh-CN" sz="2800" i="1" baseline="-25000" dirty="0">
                <a:solidFill>
                  <a:srgbClr val="FF0000"/>
                </a:solidFill>
                <a:latin typeface="Times New Roman" panose="02020603050405020304" pitchFamily="2" charset="0"/>
                <a:ea typeface="黑体" panose="02010609060101010101" pitchFamily="1" charset="-122"/>
              </a:rPr>
              <a:t>ABP</a:t>
            </a:r>
            <a:r>
              <a:rPr lang="en-US" altLang="zh-CN" sz="2000" i="1" baseline="-50000" dirty="0">
                <a:solidFill>
                  <a:srgbClr val="FF0000"/>
                </a:solidFill>
                <a:latin typeface="Times New Roman" panose="02020603050405020304" pitchFamily="2" charset="0"/>
                <a:ea typeface="黑体" panose="02010609060101010101" pitchFamily="1" charset="-122"/>
              </a:rPr>
              <a:t>2</a:t>
            </a:r>
            <a:r>
              <a:rPr lang="zh-CN" altLang="en-US" sz="28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rPr>
              <a:t>×   ×3</a:t>
            </a:r>
            <a:r>
              <a:rPr lang="zh-CN" altLang="en-US" sz="2800" dirty="0">
                <a:solidFill>
                  <a:srgbClr val="FF0000"/>
                </a:solidFill>
                <a:latin typeface="Times New Roman" panose="02020603050405020304" pitchFamily="2" charset="0"/>
                <a:ea typeface="黑体" panose="02010609060101010101" pitchFamily="1" charset="-122"/>
              </a:rPr>
              <a:t>＝     </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a:p>
            <a:pPr>
              <a:lnSpc>
                <a:spcPct val="140000"/>
              </a:lnSpc>
            </a:pPr>
            <a:r>
              <a:rPr lang="en-US" altLang="zh-CN" sz="2800" dirty="0">
                <a:solidFill>
                  <a:srgbClr val="FF0000"/>
                </a:solidFill>
                <a:latin typeface="Times New Roman" panose="02020603050405020304" pitchFamily="2" charset="0"/>
                <a:ea typeface="黑体" panose="02010609060101010101" pitchFamily="1" charset="-122"/>
              </a:rPr>
              <a:t>∴△</a:t>
            </a:r>
            <a:r>
              <a:rPr lang="en-US" altLang="zh-CN" sz="2800" i="1" dirty="0">
                <a:solidFill>
                  <a:srgbClr val="FF0000"/>
                </a:solidFill>
                <a:latin typeface="Times New Roman" panose="02020603050405020304" pitchFamily="2" charset="0"/>
                <a:ea typeface="黑体" panose="02010609060101010101" pitchFamily="1" charset="-122"/>
              </a:rPr>
              <a:t>ABP </a:t>
            </a:r>
            <a:r>
              <a:rPr lang="zh-CN" altLang="en-US" sz="2800" dirty="0">
                <a:solidFill>
                  <a:srgbClr val="FF0000"/>
                </a:solidFill>
                <a:latin typeface="Times New Roman" panose="02020603050405020304" pitchFamily="2" charset="0"/>
                <a:ea typeface="黑体" panose="02010609060101010101" pitchFamily="1" charset="-122"/>
              </a:rPr>
              <a:t>的面积为     或     </a:t>
            </a:r>
            <a:r>
              <a:rPr lang="en-US" altLang="zh-CN" sz="2800" dirty="0">
                <a:solidFill>
                  <a:srgbClr val="FF0000"/>
                </a:solidFill>
                <a:latin typeface="Times New Roman" panose="02020603050405020304" pitchFamily="2" charset="0"/>
                <a:ea typeface="黑体" panose="02010609060101010101" pitchFamily="1" charset="-122"/>
              </a:rPr>
              <a:t>.</a:t>
            </a:r>
            <a:endParaRPr lang="en-US" altLang="zh-CN" sz="2800" dirty="0">
              <a:solidFill>
                <a:srgbClr val="FF0000"/>
              </a:solidFill>
              <a:latin typeface="Times New Roman" panose="02020603050405020304" pitchFamily="2" charset="0"/>
              <a:ea typeface="黑体" panose="02010609060101010101" pitchFamily="1" charset="-122"/>
            </a:endParaRPr>
          </a:p>
        </p:txBody>
      </p:sp>
      <p:graphicFrame>
        <p:nvGraphicFramePr>
          <p:cNvPr id="6" name="对象 5">
            <a:hlinkClick r:id="" action="ppaction://ole?verb="/>
          </p:cNvPr>
          <p:cNvGraphicFramePr>
            <a:graphicFrameLocks noChangeAspect="1"/>
          </p:cNvGraphicFramePr>
          <p:nvPr/>
        </p:nvGraphicFramePr>
        <p:xfrm>
          <a:off x="2273618" y="3026410"/>
          <a:ext cx="411162" cy="771525"/>
        </p:xfrm>
        <a:graphic>
          <a:graphicData uri="http://schemas.openxmlformats.org/presentationml/2006/ole">
            <mc:AlternateContent xmlns:mc="http://schemas.openxmlformats.org/markup-compatibility/2006">
              <mc:Choice xmlns:v="urn:schemas-microsoft-com:vml" Requires="v">
                <p:oleObj spid="_x0000_s7" name="" r:id="rId2" imgW="152400" imgH="393700" progId="Equation.DSMT4">
                  <p:embed/>
                </p:oleObj>
              </mc:Choice>
              <mc:Fallback>
                <p:oleObj name="" r:id="rId2" imgW="152400" imgH="393700" progId="Equation.DSMT4">
                  <p:embed/>
                  <p:pic>
                    <p:nvPicPr>
                      <p:cNvPr id="0" name="图片 3089"/>
                      <p:cNvPicPr/>
                      <p:nvPr/>
                    </p:nvPicPr>
                    <p:blipFill>
                      <a:blip r:embed="rId3"/>
                      <a:stretch>
                        <a:fillRect/>
                      </a:stretch>
                    </p:blipFill>
                    <p:spPr>
                      <a:xfrm>
                        <a:off x="2273618" y="3026410"/>
                        <a:ext cx="411162" cy="771525"/>
                      </a:xfrm>
                      <a:prstGeom prst="rect">
                        <a:avLst/>
                      </a:prstGeom>
                      <a:noFill/>
                      <a:ln w="38100">
                        <a:noFill/>
                        <a:miter/>
                      </a:ln>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040380" y="2974023"/>
          <a:ext cx="320675" cy="827087"/>
        </p:xfrm>
        <a:graphic>
          <a:graphicData uri="http://schemas.openxmlformats.org/presentationml/2006/ole">
            <mc:AlternateContent xmlns:mc="http://schemas.openxmlformats.org/markup-compatibility/2006">
              <mc:Choice xmlns:v="urn:schemas-microsoft-com:vml" Requires="v">
                <p:oleObj spid="_x0000_s3094" name="" r:id="rId4" imgW="152400" imgH="393700" progId="Equation.DSMT4">
                  <p:embed/>
                </p:oleObj>
              </mc:Choice>
              <mc:Fallback>
                <p:oleObj name="" r:id="rId4" imgW="152400" imgH="393700" progId="Equation.DSMT4">
                  <p:embed/>
                  <p:pic>
                    <p:nvPicPr>
                      <p:cNvPr id="0" name="图片 3093"/>
                      <p:cNvPicPr/>
                      <p:nvPr/>
                    </p:nvPicPr>
                    <p:blipFill>
                      <a:blip r:embed="rId5"/>
                      <a:stretch>
                        <a:fillRect/>
                      </a:stretch>
                    </p:blipFill>
                    <p:spPr>
                      <a:xfrm>
                        <a:off x="3040380" y="2974023"/>
                        <a:ext cx="320675" cy="827087"/>
                      </a:xfrm>
                      <a:prstGeom prst="rect">
                        <a:avLst/>
                      </a:prstGeom>
                      <a:noFill/>
                      <a:ln w="38100">
                        <a:noFill/>
                        <a:miter/>
                      </a:ln>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4264978" y="2988310"/>
          <a:ext cx="509587" cy="874713"/>
        </p:xfrm>
        <a:graphic>
          <a:graphicData uri="http://schemas.openxmlformats.org/presentationml/2006/ole">
            <mc:AlternateContent xmlns:mc="http://schemas.openxmlformats.org/markup-compatibility/2006">
              <mc:Choice xmlns:v="urn:schemas-microsoft-com:vml" Requires="v">
                <p:oleObj spid="_x0000_s3078" name="" r:id="rId6" imgW="228600" imgH="393700" progId="Equation.DSMT4">
                  <p:embed/>
                </p:oleObj>
              </mc:Choice>
              <mc:Fallback>
                <p:oleObj name="" r:id="rId6" imgW="228600" imgH="393700" progId="Equation.DSMT4">
                  <p:embed/>
                  <p:pic>
                    <p:nvPicPr>
                      <p:cNvPr id="0" name="图片 3077"/>
                      <p:cNvPicPr/>
                      <p:nvPr/>
                    </p:nvPicPr>
                    <p:blipFill>
                      <a:blip r:embed="rId7"/>
                      <a:stretch>
                        <a:fillRect/>
                      </a:stretch>
                    </p:blipFill>
                    <p:spPr>
                      <a:xfrm>
                        <a:off x="4264978" y="2988310"/>
                        <a:ext cx="509587" cy="874713"/>
                      </a:xfrm>
                      <a:prstGeom prst="rect">
                        <a:avLst/>
                      </a:prstGeom>
                      <a:noFill/>
                      <a:ln w="38100">
                        <a:noFill/>
                        <a:miter/>
                      </a:ln>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1959928" y="3673793"/>
          <a:ext cx="404812" cy="758825"/>
        </p:xfrm>
        <a:graphic>
          <a:graphicData uri="http://schemas.openxmlformats.org/presentationml/2006/ole">
            <mc:AlternateContent xmlns:mc="http://schemas.openxmlformats.org/markup-compatibility/2006">
              <mc:Choice xmlns:v="urn:schemas-microsoft-com:vml" Requires="v">
                <p:oleObj spid="_x0000_s3077" name="" r:id="rId8" imgW="152400" imgH="393700" progId="Equation.DSMT4">
                  <p:embed/>
                </p:oleObj>
              </mc:Choice>
              <mc:Fallback>
                <p:oleObj name="" r:id="rId8" imgW="152400" imgH="393700" progId="Equation.DSMT4">
                  <p:embed/>
                  <p:pic>
                    <p:nvPicPr>
                      <p:cNvPr id="0" name="图片 3076"/>
                      <p:cNvPicPr/>
                      <p:nvPr/>
                    </p:nvPicPr>
                    <p:blipFill>
                      <a:blip r:embed="rId9"/>
                      <a:stretch>
                        <a:fillRect/>
                      </a:stretch>
                    </p:blipFill>
                    <p:spPr>
                      <a:xfrm>
                        <a:off x="1959928" y="3673793"/>
                        <a:ext cx="404812" cy="758825"/>
                      </a:xfrm>
                      <a:prstGeom prst="rect">
                        <a:avLst/>
                      </a:prstGeom>
                      <a:noFill/>
                      <a:ln w="38100">
                        <a:noFill/>
                        <a:miter/>
                      </a:ln>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2691765" y="3673793"/>
          <a:ext cx="295275" cy="765175"/>
        </p:xfrm>
        <a:graphic>
          <a:graphicData uri="http://schemas.openxmlformats.org/presentationml/2006/ole">
            <mc:AlternateContent xmlns:mc="http://schemas.openxmlformats.org/markup-compatibility/2006">
              <mc:Choice xmlns:v="urn:schemas-microsoft-com:vml" Requires="v">
                <p:oleObj spid="_x0000_s3079" name="" r:id="rId10" imgW="152400" imgH="393700" progId="Equation.DSMT4">
                  <p:embed/>
                </p:oleObj>
              </mc:Choice>
              <mc:Fallback>
                <p:oleObj name="" r:id="rId10" imgW="152400" imgH="393700" progId="Equation.DSMT4">
                  <p:embed/>
                  <p:pic>
                    <p:nvPicPr>
                      <p:cNvPr id="0" name="图片 3078"/>
                      <p:cNvPicPr/>
                      <p:nvPr/>
                    </p:nvPicPr>
                    <p:blipFill>
                      <a:blip r:embed="rId11"/>
                      <a:stretch>
                        <a:fillRect/>
                      </a:stretch>
                    </p:blipFill>
                    <p:spPr>
                      <a:xfrm>
                        <a:off x="2691765" y="3673793"/>
                        <a:ext cx="295275" cy="765175"/>
                      </a:xfrm>
                      <a:prstGeom prst="rect">
                        <a:avLst/>
                      </a:prstGeom>
                      <a:noFill/>
                      <a:ln w="38100">
                        <a:noFill/>
                        <a:miter/>
                      </a:ln>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3913188" y="3629343"/>
          <a:ext cx="330200" cy="847725"/>
        </p:xfrm>
        <a:graphic>
          <a:graphicData uri="http://schemas.openxmlformats.org/presentationml/2006/ole">
            <mc:AlternateContent xmlns:mc="http://schemas.openxmlformats.org/markup-compatibility/2006">
              <mc:Choice xmlns:v="urn:schemas-microsoft-com:vml" Requires="v">
                <p:oleObj spid="_x0000_s3080" name="" r:id="rId12" imgW="152400" imgH="393700" progId="Equation.DSMT4">
                  <p:embed/>
                </p:oleObj>
              </mc:Choice>
              <mc:Fallback>
                <p:oleObj name="" r:id="rId12" imgW="152400" imgH="393700" progId="Equation.DSMT4">
                  <p:embed/>
                  <p:pic>
                    <p:nvPicPr>
                      <p:cNvPr id="0" name="图片 3079"/>
                      <p:cNvPicPr/>
                      <p:nvPr/>
                    </p:nvPicPr>
                    <p:blipFill>
                      <a:blip r:embed="rId13"/>
                      <a:stretch>
                        <a:fillRect/>
                      </a:stretch>
                    </p:blipFill>
                    <p:spPr>
                      <a:xfrm>
                        <a:off x="3913188" y="3629343"/>
                        <a:ext cx="330200" cy="847725"/>
                      </a:xfrm>
                      <a:prstGeom prst="rect">
                        <a:avLst/>
                      </a:prstGeom>
                      <a:noFill/>
                      <a:ln w="38100">
                        <a:noFill/>
                        <a:miter/>
                      </a:ln>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3487103" y="4296093"/>
          <a:ext cx="454025" cy="781050"/>
        </p:xfrm>
        <a:graphic>
          <a:graphicData uri="http://schemas.openxmlformats.org/presentationml/2006/ole">
            <mc:AlternateContent xmlns:mc="http://schemas.openxmlformats.org/markup-compatibility/2006">
              <mc:Choice xmlns:v="urn:schemas-microsoft-com:vml" Requires="v">
                <p:oleObj spid="_x0000_s3076" name="" r:id="rId14" imgW="228600" imgH="393700" progId="Equation.DSMT4">
                  <p:embed/>
                </p:oleObj>
              </mc:Choice>
              <mc:Fallback>
                <p:oleObj name="" r:id="rId14" imgW="228600" imgH="393700" progId="Equation.DSMT4">
                  <p:embed/>
                  <p:pic>
                    <p:nvPicPr>
                      <p:cNvPr id="0" name="图片 3075"/>
                      <p:cNvPicPr/>
                      <p:nvPr/>
                    </p:nvPicPr>
                    <p:blipFill>
                      <a:blip r:embed="rId15"/>
                      <a:stretch>
                        <a:fillRect/>
                      </a:stretch>
                    </p:blipFill>
                    <p:spPr>
                      <a:xfrm>
                        <a:off x="3487103" y="4296093"/>
                        <a:ext cx="454025" cy="781050"/>
                      </a:xfrm>
                      <a:prstGeom prst="rect">
                        <a:avLst/>
                      </a:prstGeom>
                      <a:noFill/>
                      <a:ln w="38100">
                        <a:noFill/>
                        <a:miter/>
                      </a:ln>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4270058" y="4253230"/>
          <a:ext cx="320675" cy="823913"/>
        </p:xfrm>
        <a:graphic>
          <a:graphicData uri="http://schemas.openxmlformats.org/presentationml/2006/ole">
            <mc:AlternateContent xmlns:mc="http://schemas.openxmlformats.org/markup-compatibility/2006">
              <mc:Choice xmlns:v="urn:schemas-microsoft-com:vml" Requires="v">
                <p:oleObj spid="_x0000_s3081" name="" r:id="rId16" imgW="152400" imgH="393700" progId="Equation.DSMT4">
                  <p:embed/>
                </p:oleObj>
              </mc:Choice>
              <mc:Fallback>
                <p:oleObj name="" r:id="rId16" imgW="152400" imgH="393700" progId="Equation.DSMT4">
                  <p:embed/>
                  <p:pic>
                    <p:nvPicPr>
                      <p:cNvPr id="0" name="图片 3080"/>
                      <p:cNvPicPr/>
                      <p:nvPr/>
                    </p:nvPicPr>
                    <p:blipFill>
                      <a:blip r:embed="rId17"/>
                      <a:stretch>
                        <a:fillRect/>
                      </a:stretch>
                    </p:blipFill>
                    <p:spPr>
                      <a:xfrm>
                        <a:off x="4270058" y="4253230"/>
                        <a:ext cx="320675" cy="823913"/>
                      </a:xfrm>
                      <a:prstGeom prst="rect">
                        <a:avLst/>
                      </a:prstGeom>
                      <a:noFill/>
                      <a:ln w="38100">
                        <a:noFill/>
                        <a:miter/>
                      </a:ln>
                    </p:spPr>
                  </p:pic>
                </p:oleObj>
              </mc:Fallback>
            </mc:AlternateContent>
          </a:graphicData>
        </a:graphic>
      </p:graphicFrame>
    </p:spTree>
    <p:custDataLst>
      <p:tags r:id="rId1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100000">
                                          <p:val>
                                            <p:strVal val="#ppt_x"/>
                                          </p:val>
                                        </p:tav>
                                      </p:tavLst>
                                    </p:anim>
                                    <p:anim calcmode="lin" valueType="num">
                                      <p:cBhvr>
                                        <p:cTn id="11" dur="5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TEMPLATE_CATEGORY" val="custom"/>
  <p:tag name="KSO_WM_TEMPLATE_INDEX" val="20181493"/>
  <p:tag name="KSO_WM_TAG_VERSION" val="1.0"/>
  <p:tag name="KSO_WM_BEAUTIFY_FLAG" val="#wm#"/>
  <p:tag name="KSO_WM_UNIT_TYPE" val="b"/>
  <p:tag name="KSO_WM_UNIT_INDEX" val="1"/>
  <p:tag name="KSO_WM_UNIT_LAYERLEVEL" val="1"/>
  <p:tag name="KSO_WM_UNIT_VALUE" val="156"/>
  <p:tag name="KSO_WM_UNIT_ISCONTENTSTITLE" val="0"/>
  <p:tag name="KSO_WM_UNIT_HIGHLIGHT" val="0"/>
  <p:tag name="KSO_WM_UNIT_COMPATIBLE" val="0"/>
  <p:tag name="KSO_WM_UNIT_PRESET_TEXT_INDEX" val="4"/>
  <p:tag name="KSO_WM_UNIT_PRESET_TEXT_LEN" val="26"/>
  <p:tag name="KSO_WM_UNIT_ID" val="custom20181493_1*b*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UNIT_TABLE_BEAUTIFY" val="smartTable{5d399274-66ae-49a3-91e5-dcc1574c65b3}"/>
  <p:tag name="TABLE_ENDDRAG_ORIGIN_RECT" val="374*80"/>
  <p:tag name="TABLE_ENDDRAG_RECT" val="171*117*374*80"/>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UNIT_TABLE_BEAUTIFY" val="smartTable{355ad9c4-f790-4aee-a91f-787ff3a48682}"/>
  <p:tag name="TABLE_ENDDRAG_ORIGIN_RECT" val="213*103"/>
  <p:tag name="TABLE_ENDDRAG_RECT" val="62*121*213*103"/>
</p:tagLst>
</file>

<file path=ppt/tags/tag34.xml><?xml version="1.0" encoding="utf-8"?>
<p:tagLst xmlns:p="http://schemas.openxmlformats.org/presentationml/2006/main">
  <p:tag name="KSO_WM_UNIT_TABLE_BEAUTIFY" val="smartTable{338cce5b-d66d-4f07-8527-cfd3a0ae7e12}"/>
  <p:tag name="TABLE_ENDDRAG_ORIGIN_RECT" val="253*111"/>
  <p:tag name="TABLE_ENDDRAG_RECT" val="53*247*253*111"/>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COMMONDATA" val="eyJoZGlkIjoiMjE3MGZlOWM0YjUxY2M3MWI4YzI3MDMxNTIyMDU2NmQifQ=="/>
  <p:tag name="KSO_WPP_MARK_KEY" val="3a125006-7e07-4ef7-bc5f-beb8658af4c2"/>
  <p:tag name="commondata" val="eyJoZGlkIjoiOGI2ZmZhNGJlZjIxNjcyOWUyNzJhY2NmNzYwNzI0YzI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1"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1"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2474</Words>
  <Application>WPS 演示</Application>
  <PresentationFormat>全屏显示(4:3)</PresentationFormat>
  <Paragraphs>290</Paragraphs>
  <Slides>20</Slides>
  <Notes>2</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20</vt:i4>
      </vt:variant>
      <vt:variant>
        <vt:lpstr>幻灯片标题</vt:lpstr>
      </vt:variant>
      <vt:variant>
        <vt:i4>20</vt:i4>
      </vt:variant>
    </vt:vector>
  </HeadingPairs>
  <TitlesOfParts>
    <vt:vector size="56" baseType="lpstr">
      <vt:lpstr>Arial</vt:lpstr>
      <vt:lpstr>宋体</vt:lpstr>
      <vt:lpstr>Wingdings</vt:lpstr>
      <vt:lpstr>Times New Roman</vt:lpstr>
      <vt:lpstr>黑体</vt:lpstr>
      <vt:lpstr>Wingdings</vt:lpstr>
      <vt:lpstr>微软雅黑</vt:lpstr>
      <vt:lpstr>楷体</vt:lpstr>
      <vt:lpstr>Calibri</vt:lpstr>
      <vt:lpstr>Calibri</vt:lpstr>
      <vt:lpstr>等线</vt:lpstr>
      <vt:lpstr>Segoe UI</vt:lpstr>
      <vt:lpstr>有爱魔兽圆体 CN Medium</vt:lpstr>
      <vt:lpstr>思源黑体</vt:lpstr>
      <vt:lpstr>Arial Unicode MS</vt:lpstr>
      <vt:lpstr>4_自定义设计方案</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642</cp:revision>
  <dcterms:created xsi:type="dcterms:W3CDTF">2015-07-09T08:14:00Z</dcterms:created>
  <dcterms:modified xsi:type="dcterms:W3CDTF">2025-12-15T03:39:15Z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CC100CAF2582406B995D7901E1BBD0CA</vt:lpwstr>
  </property>
</Properties>
</file>