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69" r:id="rId3"/>
    <p:sldId id="573" r:id="rId4"/>
    <p:sldId id="541" r:id="rId5"/>
    <p:sldId id="518" r:id="rId6"/>
    <p:sldId id="542" r:id="rId7"/>
    <p:sldId id="543" r:id="rId8"/>
    <p:sldId id="544" r:id="rId9"/>
    <p:sldId id="545" r:id="rId10"/>
    <p:sldId id="546" r:id="rId11"/>
    <p:sldId id="547" r:id="rId12"/>
    <p:sldId id="548" r:id="rId13"/>
    <p:sldId id="556" r:id="rId14"/>
    <p:sldId id="550" r:id="rId15"/>
    <p:sldId id="551" r:id="rId16"/>
    <p:sldId id="552" r:id="rId17"/>
    <p:sldId id="553" r:id="rId18"/>
    <p:sldId id="557" r:id="rId19"/>
    <p:sldId id="554" r:id="rId20"/>
    <p:sldId id="555" r:id="rId21"/>
    <p:sldId id="558" r:id="rId22"/>
    <p:sldId id="559" r:id="rId23"/>
    <p:sldId id="560" r:id="rId24"/>
    <p:sldId id="561" r:id="rId25"/>
    <p:sldId id="562" r:id="rId26"/>
    <p:sldId id="359" r:id="rId27"/>
    <p:sldId id="563" r:id="rId28"/>
    <p:sldId id="564" r:id="rId29"/>
    <p:sldId id="566" r:id="rId30"/>
    <p:sldId id="567" r:id="rId31"/>
    <p:sldId id="568" r:id="rId32"/>
    <p:sldId id="569" r:id="rId33"/>
  </p:sldIdLst>
  <p:sldSz cx="9144000" cy="5144135" type="screen16x9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4" userDrawn="1">
          <p15:clr>
            <a:srgbClr val="A4A3A4"/>
          </p15:clr>
        </p15:guide>
        <p15:guide id="2" pos="280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3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564"/>
        <p:guide pos="280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5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8.vml.rels><?xml version="1.0" encoding="UTF-8" standalone="yes"?>
<Relationships xmlns="http://schemas.openxmlformats.org/package/2006/relationships"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7" Type="http://schemas.openxmlformats.org/officeDocument/2006/relationships/image" Target="../media/image20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22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18.bin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.xml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21.bin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29.wmf"/><Relationship Id="rId1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5.xml"/><Relationship Id="rId2" Type="http://schemas.openxmlformats.org/officeDocument/2006/relationships/image" Target="../media/image29.wmf"/><Relationship Id="rId1" Type="http://schemas.openxmlformats.org/officeDocument/2006/relationships/oleObject" Target="../embeddings/oleObject25.bin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image" Target="../media/image30.wmf"/><Relationship Id="rId1" Type="http://schemas.openxmlformats.org/officeDocument/2006/relationships/oleObject" Target="../embeddings/oleObject26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1.xml"/><Relationship Id="rId2" Type="http://schemas.openxmlformats.org/officeDocument/2006/relationships/image" Target="../media/image31.wmf"/><Relationship Id="rId1" Type="http://schemas.openxmlformats.org/officeDocument/2006/relationships/oleObject" Target="../embeddings/oleObject2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2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4.png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8.bin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8" Type="http://schemas.openxmlformats.org/officeDocument/2006/relationships/vmlDrawing" Target="../drawings/vmlDrawing14.vml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45.xml"/><Relationship Id="rId15" Type="http://schemas.openxmlformats.org/officeDocument/2006/relationships/tags" Target="../tags/tag44.xml"/><Relationship Id="rId14" Type="http://schemas.openxmlformats.org/officeDocument/2006/relationships/image" Target="../media/image37.png"/><Relationship Id="rId13" Type="http://schemas.openxmlformats.org/officeDocument/2006/relationships/tags" Target="../tags/tag43.xml"/><Relationship Id="rId12" Type="http://schemas.openxmlformats.org/officeDocument/2006/relationships/image" Target="../media/image36.png"/><Relationship Id="rId11" Type="http://schemas.openxmlformats.org/officeDocument/2006/relationships/tags" Target="../tags/tag42.xml"/><Relationship Id="rId10" Type="http://schemas.openxmlformats.org/officeDocument/2006/relationships/image" Target="../media/image35.png"/><Relationship Id="rId1" Type="http://schemas.openxmlformats.org/officeDocument/2006/relationships/tags" Target="../tags/tag36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Relationship Id="rId3" Type="http://schemas.openxmlformats.org/officeDocument/2006/relationships/image" Target="../media/image39.png"/><Relationship Id="rId2" Type="http://schemas.openxmlformats.org/officeDocument/2006/relationships/image" Target="../media/image38.wmf"/><Relationship Id="rId1" Type="http://schemas.openxmlformats.org/officeDocument/2006/relationships/oleObject" Target="../embeddings/oleObject29.bin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7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0.bin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7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8.xml"/><Relationship Id="rId2" Type="http://schemas.openxmlformats.org/officeDocument/2006/relationships/image" Target="../media/image41.wmf"/><Relationship Id="rId1" Type="http://schemas.openxmlformats.org/officeDocument/2006/relationships/oleObject" Target="../embeddings/oleObject31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3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image" Target="../media/image45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42.wmf"/><Relationship Id="rId15" Type="http://schemas.openxmlformats.org/officeDocument/2006/relationships/vmlDrawing" Target="../drawings/vmlDrawing18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49.xml"/><Relationship Id="rId12" Type="http://schemas.openxmlformats.org/officeDocument/2006/relationships/image" Target="../media/image47.wmf"/><Relationship Id="rId11" Type="http://schemas.openxmlformats.org/officeDocument/2006/relationships/oleObject" Target="../embeddings/oleObject37.bin"/><Relationship Id="rId10" Type="http://schemas.openxmlformats.org/officeDocument/2006/relationships/image" Target="../media/image46.wmf"/><Relationship Id="rId1" Type="http://schemas.openxmlformats.org/officeDocument/2006/relationships/oleObject" Target="../embeddings/oleObject32.bin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0.xml"/><Relationship Id="rId2" Type="http://schemas.openxmlformats.org/officeDocument/2006/relationships/image" Target="../media/image48.wmf"/><Relationship Id="rId1" Type="http://schemas.openxmlformats.org/officeDocument/2006/relationships/oleObject" Target="../embeddings/oleObject3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14.x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Relationship Id="rId3" Type="http://schemas.openxmlformats.org/officeDocument/2006/relationships/image" Target="../media/image13.png"/><Relationship Id="rId2" Type="http://schemas.openxmlformats.org/officeDocument/2006/relationships/image" Target="../media/image12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8.bin"/><Relationship Id="rId21" Type="http://schemas.openxmlformats.org/officeDocument/2006/relationships/vmlDrawing" Target="../drawings/vmlDrawing5.v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14.wmf"/><Relationship Id="rId19" Type="http://schemas.openxmlformats.org/officeDocument/2006/relationships/audio" Target="../media/audio1.wav"/><Relationship Id="rId18" Type="http://schemas.openxmlformats.org/officeDocument/2006/relationships/tags" Target="../tags/tag18.xml"/><Relationship Id="rId17" Type="http://schemas.openxmlformats.org/officeDocument/2006/relationships/image" Target="../media/image22.wmf"/><Relationship Id="rId16" Type="http://schemas.openxmlformats.org/officeDocument/2006/relationships/image" Target="../media/image21.wmf"/><Relationship Id="rId15" Type="http://schemas.openxmlformats.org/officeDocument/2006/relationships/oleObject" Target="../embeddings/oleObject14.bin"/><Relationship Id="rId14" Type="http://schemas.openxmlformats.org/officeDocument/2006/relationships/image" Target="../media/image20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tags" Target="../tags/tag19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Rectangle 5"/>
          <p:cNvSpPr/>
          <p:nvPr/>
        </p:nvSpPr>
        <p:spPr>
          <a:xfrm>
            <a:off x="3531870" y="2348865"/>
            <a:ext cx="56292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32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15.3  </a:t>
            </a:r>
            <a:r>
              <a:rPr lang="zh-CN" altLang="en-US" sz="32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可化为一元一次方程的</a:t>
            </a:r>
            <a:endParaRPr lang="zh-CN" altLang="en-US" sz="3200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algn="ctr"/>
            <a:r>
              <a:rPr lang="zh-CN" altLang="en-US" sz="32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分式方程</a:t>
            </a:r>
            <a:endParaRPr lang="zh-CN" altLang="en-US" sz="3200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9" name="Rectangle 5"/>
          <p:cNvSpPr/>
          <p:nvPr/>
        </p:nvSpPr>
        <p:spPr>
          <a:xfrm>
            <a:off x="3979545" y="3389630"/>
            <a:ext cx="4878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课时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分式方程及其解法</a:t>
            </a:r>
            <a:r>
              <a:rPr lang="zh-CN" altLang="en-US" sz="2800" b="1" dirty="0">
                <a:latin typeface="Times New Roman" panose="02020603050405020304" pitchFamily="2" charset="0"/>
                <a:sym typeface="+mn-ea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4498340" y="1564005"/>
            <a:ext cx="4319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15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 式</a:t>
            </a:r>
            <a:endParaRPr lang="zh-CN" altLang="en-US" sz="48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7"/>
          <p:cNvSpPr/>
          <p:nvPr/>
        </p:nvSpPr>
        <p:spPr>
          <a:xfrm>
            <a:off x="396875" y="1199515"/>
            <a:ext cx="6490335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方程的最简公分母是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390525" y="1692910"/>
            <a:ext cx="8227695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方程两边都乘以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+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，约去分母，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15"/>
          <p:cNvSpPr txBox="1"/>
          <p:nvPr/>
        </p:nvSpPr>
        <p:spPr>
          <a:xfrm>
            <a:off x="1403668" y="2278380"/>
            <a:ext cx="35534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= 60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+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550545" y="2969260"/>
            <a:ext cx="4791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解这个整式方程，得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21.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云形标注 18"/>
          <p:cNvSpPr/>
          <p:nvPr/>
        </p:nvSpPr>
        <p:spPr>
          <a:xfrm>
            <a:off x="5292090" y="2162175"/>
            <a:ext cx="3738880" cy="1329055"/>
          </a:xfrm>
          <a:prstGeom prst="cloudCallout">
            <a:avLst>
              <a:gd name="adj1" fmla="val -40013"/>
              <a:gd name="adj2" fmla="val 44409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defTabSz="914400">
              <a:lnSpc>
                <a:spcPct val="110000"/>
              </a:lnSpc>
            </a:pP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21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是原分式方程的解吗？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0190" y="3491865"/>
            <a:ext cx="8529955" cy="1421130"/>
            <a:chOff x="620" y="5499"/>
            <a:chExt cx="13433" cy="2238"/>
          </a:xfrm>
        </p:grpSpPr>
        <p:sp>
          <p:nvSpPr>
            <p:cNvPr id="4" name="Text Box 11"/>
            <p:cNvSpPr txBox="1"/>
            <p:nvPr/>
          </p:nvSpPr>
          <p:spPr>
            <a:xfrm>
              <a:off x="620" y="5556"/>
              <a:ext cx="13433" cy="2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 anchor="t" anchorCtr="0">
              <a:spAutoFit/>
            </a:bodyPr>
            <a:p>
              <a:pPr defTabSz="91440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28B8B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检验：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将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zh-CN" altLang="en-US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=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21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代入原分式方程中，左边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=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=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右边，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因此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lang="zh-CN" altLang="en-US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=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21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是原分式方程的解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aphicFrame>
          <p:nvGraphicFramePr>
            <p:cNvPr id="11" name="对象 10"/>
            <p:cNvGraphicFramePr/>
            <p:nvPr/>
          </p:nvGraphicFramePr>
          <p:xfrm>
            <a:off x="11332" y="5499"/>
            <a:ext cx="758" cy="1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1" imgW="203200" imgH="393700" progId="Equation.DSMT4">
                    <p:embed/>
                  </p:oleObj>
                </mc:Choice>
                <mc:Fallback>
                  <p:oleObj name="" r:id="rId1" imgW="203200" imgH="3937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332" y="5499"/>
                          <a:ext cx="758" cy="14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00020" y="195580"/>
          <a:ext cx="2390775" cy="1032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876300" imgH="405765" progId="Equation.DSMT4">
                  <p:embed/>
                </p:oleObj>
              </mc:Choice>
              <mc:Fallback>
                <p:oleObj name="" r:id="rId3" imgW="8763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0020" y="195580"/>
                        <a:ext cx="2390775" cy="1032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5" grpId="0"/>
      <p:bldP spid="7" grpId="0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13"/>
          <p:cNvSpPr txBox="1"/>
          <p:nvPr/>
        </p:nvSpPr>
        <p:spPr>
          <a:xfrm>
            <a:off x="539115" y="1297940"/>
            <a:ext cx="8109585" cy="2677795"/>
          </a:xfrm>
          <a:prstGeom prst="rect">
            <a:avLst/>
          </a:prstGeom>
          <a:noFill/>
          <a:ln w="19050">
            <a:solidFill>
              <a:srgbClr val="0000FF"/>
            </a:solidFill>
            <a:prstDash val="sysDash"/>
          </a:ln>
        </p:spPr>
        <p:txBody>
          <a:bodyPr wrap="square" lIns="90000" tIns="46800" rIns="90000" bIns="46800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  解分式方程的基本思路：是将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方程的两边都乘同一个整式，约去分母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，把分式方程转化为整式方程来解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所乘的整式通常取方程中出现的各分式的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最简公分母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31"/>
          <p:cNvSpPr/>
          <p:nvPr/>
        </p:nvSpPr>
        <p:spPr>
          <a:xfrm>
            <a:off x="36195" y="-20637"/>
            <a:ext cx="1868488" cy="554037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归纳总结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3347"/>
          <p:cNvSpPr txBox="1"/>
          <p:nvPr/>
        </p:nvSpPr>
        <p:spPr>
          <a:xfrm>
            <a:off x="523875" y="756920"/>
            <a:ext cx="2253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解方程：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777491" y="593566"/>
          <a:ext cx="1958975" cy="78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76300" imgH="393700" progId="Equation.DSMT4">
                  <p:embed/>
                </p:oleObj>
              </mc:Choice>
              <mc:Fallback>
                <p:oleObj name="" r:id="rId1" imgW="8763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7491" y="593566"/>
                        <a:ext cx="1958975" cy="788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13349"/>
          <p:cNvSpPr txBox="1"/>
          <p:nvPr/>
        </p:nvSpPr>
        <p:spPr>
          <a:xfrm>
            <a:off x="1069975" y="1504315"/>
            <a:ext cx="7239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 ：方程两边都乘以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，约去分母，得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47892" y="2098199"/>
          <a:ext cx="1162685" cy="411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571500" imgH="177165" progId="Equation.DSMT4">
                  <p:embed/>
                </p:oleObj>
              </mc:Choice>
              <mc:Fallback>
                <p:oleObj name="" r:id="rId3" imgW="571500" imgH="17716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47892" y="2098199"/>
                        <a:ext cx="1162685" cy="411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13351"/>
          <p:cNvSpPr txBox="1"/>
          <p:nvPr/>
        </p:nvSpPr>
        <p:spPr>
          <a:xfrm>
            <a:off x="1263650" y="261334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解这个整式方程，得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1.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右箭头 13357"/>
          <p:cNvSpPr/>
          <p:nvPr/>
        </p:nvSpPr>
        <p:spPr>
          <a:xfrm>
            <a:off x="5147628" y="898525"/>
            <a:ext cx="720725" cy="381000"/>
          </a:xfrm>
          <a:prstGeom prst="rightArrow">
            <a:avLst>
              <a:gd name="adj1" fmla="val 50000"/>
              <a:gd name="adj2" fmla="val 47204"/>
            </a:avLst>
          </a:prstGeom>
          <a:solidFill>
            <a:schemeClr val="accent5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154420" y="826611"/>
          <a:ext cx="802005" cy="436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368300" imgH="203200" progId="Equation.DSMT4">
                  <p:embed/>
                </p:oleObj>
              </mc:Choice>
              <mc:Fallback>
                <p:oleObj name="" r:id="rId5" imgW="368300" imgH="2032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54420" y="826611"/>
                        <a:ext cx="802005" cy="436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任意多边形 20"/>
          <p:cNvSpPr/>
          <p:nvPr userDrawn="1"/>
        </p:nvSpPr>
        <p:spPr>
          <a:xfrm>
            <a:off x="48704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  <p:sp>
        <p:nvSpPr>
          <p:cNvPr id="12" name="云形标注 16"/>
          <p:cNvSpPr/>
          <p:nvPr/>
        </p:nvSpPr>
        <p:spPr>
          <a:xfrm>
            <a:off x="5005070" y="3074670"/>
            <a:ext cx="3752850" cy="1821815"/>
          </a:xfrm>
          <a:prstGeom prst="cloudCallout">
            <a:avLst>
              <a:gd name="adj1" fmla="val -42639"/>
              <a:gd name="adj2" fmla="val -43342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defTabSz="914400">
              <a:lnSpc>
                <a:spcPct val="150000"/>
              </a:lnSpc>
            </a:pPr>
            <a:r>
              <a:rPr lang="en-US" altLang="zh-CN" sz="2800" b="1" i="1" dirty="0">
                <a:solidFill>
                  <a:srgbClr val="0000FF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0000FF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</a:rPr>
              <a:t>= 1 </a:t>
            </a:r>
            <a:r>
              <a:rPr lang="zh-CN" altLang="en-US" sz="2800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是原分式方程的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解吗？</a:t>
            </a:r>
            <a:endParaRPr lang="zh-CN" altLang="en-US" sz="2800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Text Box 9"/>
          <p:cNvSpPr txBox="1"/>
          <p:nvPr/>
        </p:nvSpPr>
        <p:spPr>
          <a:xfrm>
            <a:off x="247650" y="1425575"/>
            <a:ext cx="8733790" cy="302133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p>
            <a:pPr defTabSz="914400">
              <a:lnSpc>
                <a:spcPct val="17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837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检验：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代入原分式方程检验，发现这时分母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的值都为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，相应的分式方程无意义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>
              <a:lnSpc>
                <a:spcPct val="17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虽是整式方程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的解，但不是原分式方程           的解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实际上，这个分式方程无解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102361" y="3651091"/>
          <a:ext cx="1845945" cy="78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25500" imgH="393700" progId="Equation.DSMT4">
                  <p:embed/>
                </p:oleObj>
              </mc:Choice>
              <mc:Fallback>
                <p:oleObj name="" r:id="rId1" imgW="8255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2361" y="3651091"/>
                        <a:ext cx="1845945" cy="788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972436" y="698341"/>
          <a:ext cx="1845945" cy="78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3" imgW="825500" imgH="393700" progId="Equation.DSMT4">
                  <p:embed/>
                </p:oleObj>
              </mc:Choice>
              <mc:Fallback>
                <p:oleObj name="" r:id="rId3" imgW="8255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2436" y="698341"/>
                        <a:ext cx="1845945" cy="788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TextBox 2"/>
          <p:cNvSpPr txBox="1"/>
          <p:nvPr/>
        </p:nvSpPr>
        <p:spPr>
          <a:xfrm>
            <a:off x="539750" y="621665"/>
            <a:ext cx="8123555" cy="3537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想一想：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上面两个分式方程中，为什么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去分母后所得整式方程的解就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原分式方程的解，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而            去分母后所得整式方程的解却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原分式方程的解呢？  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52135" y="1315720"/>
          <a:ext cx="1964690" cy="84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876300" imgH="405765" progId="Equation.DSMT4">
                  <p:embed/>
                </p:oleObj>
              </mc:Choice>
              <mc:Fallback>
                <p:oleObj name="" r:id="rId1" imgW="8763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52135" y="1315720"/>
                        <a:ext cx="1964690" cy="848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089025" y="2716530"/>
          <a:ext cx="1899920" cy="813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901700" imgH="405765" progId="Equation.DSMT4">
                  <p:embed/>
                </p:oleObj>
              </mc:Choice>
              <mc:Fallback>
                <p:oleObj name="" r:id="rId3" imgW="901700" imgH="405765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9025" y="2716530"/>
                        <a:ext cx="1899920" cy="813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0"/>
          <p:cNvSpPr txBox="1"/>
          <p:nvPr/>
        </p:nvSpPr>
        <p:spPr>
          <a:xfrm>
            <a:off x="107950" y="2788920"/>
            <a:ext cx="87928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真相揭秘：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分式两边同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乘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不为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0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的式子，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所得整式方程的解与分式方程的解相同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30"/>
          <p:cNvSpPr txBox="1"/>
          <p:nvPr/>
        </p:nvSpPr>
        <p:spPr>
          <a:xfrm>
            <a:off x="251143" y="486093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我们再来观察去分母的过程：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22"/>
          <p:cNvGrpSpPr/>
          <p:nvPr/>
        </p:nvGrpSpPr>
        <p:grpSpPr>
          <a:xfrm>
            <a:off x="107633" y="1204913"/>
            <a:ext cx="8921750" cy="1278890"/>
            <a:chOff x="0" y="0"/>
            <a:chExt cx="8920185" cy="1278606"/>
          </a:xfrm>
          <a:noFill/>
        </p:grpSpPr>
        <p:sp>
          <p:nvSpPr>
            <p:cNvPr id="7" name="矩形 21"/>
            <p:cNvSpPr/>
            <p:nvPr/>
          </p:nvSpPr>
          <p:spPr>
            <a:xfrm>
              <a:off x="0" y="0"/>
              <a:ext cx="8920185" cy="1278606"/>
            </a:xfrm>
            <a:prstGeom prst="rect">
              <a:avLst/>
            </a:prstGeom>
            <a:grpFill/>
            <a:ln w="25400" cap="flat" cmpd="sng">
              <a:solidFill>
                <a:srgbClr val="72BFC5"/>
              </a:solidFill>
              <a:prstDash val="sysDash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defTabSz="914400">
                <a:buFont typeface="Arial" panose="020B0604020202020204" pitchFamily="34" charset="0"/>
              </a:pP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8" name="组合 20"/>
            <p:cNvGrpSpPr/>
            <p:nvPr/>
          </p:nvGrpSpPr>
          <p:grpSpPr>
            <a:xfrm>
              <a:off x="2073526" y="25354"/>
              <a:ext cx="6718391" cy="1191428"/>
              <a:chOff x="2001518" y="-83787"/>
              <a:chExt cx="6718391" cy="1191428"/>
            </a:xfrm>
            <a:grpFill/>
          </p:grpSpPr>
          <p:sp>
            <p:nvSpPr>
              <p:cNvPr id="9" name="Text Box 13"/>
              <p:cNvSpPr txBox="1"/>
              <p:nvPr/>
            </p:nvSpPr>
            <p:spPr>
              <a:xfrm>
                <a:off x="5831166" y="230468"/>
                <a:ext cx="2888743" cy="5218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l"/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华文中宋" panose="02010600040101010101" pitchFamily="2" charset="-122"/>
                  </a:rPr>
                  <a:t>80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3)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华文中宋" panose="02010600040101010101" pitchFamily="2" charset="-122"/>
                  </a:rPr>
                  <a:t>=60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+3)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1" name="Text Box 16"/>
              <p:cNvSpPr txBox="1"/>
              <p:nvPr/>
            </p:nvSpPr>
            <p:spPr>
              <a:xfrm>
                <a:off x="2151378" y="-83787"/>
                <a:ext cx="3170634" cy="5218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l"/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两边同乘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(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+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)(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x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-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)</a:t>
                </a:r>
                <a:endPara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Text Box 17"/>
              <p:cNvSpPr txBox="1"/>
              <p:nvPr/>
            </p:nvSpPr>
            <p:spPr>
              <a:xfrm>
                <a:off x="2001518" y="585787"/>
                <a:ext cx="4088048" cy="5218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l"/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当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=21</a:t>
                </a:r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时</a:t>
                </a:r>
                <a:r>
                  <a:rPr lang="zh-CN" altLang="en-US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，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(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+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)(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x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-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)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≠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0</a:t>
                </a:r>
                <a:endPara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4" name="Line 12"/>
              <p:cNvSpPr/>
              <p:nvPr/>
            </p:nvSpPr>
            <p:spPr>
              <a:xfrm flipV="1">
                <a:off x="2195384" y="548190"/>
                <a:ext cx="3635362" cy="0"/>
              </a:xfrm>
              <a:prstGeom prst="line">
                <a:avLst/>
              </a:prstGeom>
              <a:grpFill/>
              <a:ln w="38100" cap="flat" cmpd="sng">
                <a:solidFill>
                  <a:srgbClr val="0070C0"/>
                </a:solidFill>
                <a:prstDash val="solid"/>
                <a:bevel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defTabSz="914400">
                  <a:buFont typeface="Arial" panose="020B0604020202020204" pitchFamily="34" charset="0"/>
                </a:pPr>
                <a:endParaRPr lang="zh-CN" altLang="en-US" sz="24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9070" y="1381125"/>
          <a:ext cx="1964690" cy="84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876300" imgH="405765" progId="Equation.DSMT4">
                  <p:embed/>
                </p:oleObj>
              </mc:Choice>
              <mc:Fallback>
                <p:oleObj name="" r:id="rId1" imgW="8763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070" y="1381125"/>
                        <a:ext cx="1964690" cy="848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16"/>
          <p:cNvSpPr txBox="1"/>
          <p:nvPr/>
        </p:nvSpPr>
        <p:spPr>
          <a:xfrm>
            <a:off x="374650" y="2062480"/>
            <a:ext cx="812419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真相揭秘：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分式两边同乘了等于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0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的式子，所得整式方程的等式必然成立（即整式方程的解与原分式方程无关），但其解使原分式方程中的分母为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，故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这个整式方程的解就不是原分式方程的解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8"/>
          <p:cNvGrpSpPr/>
          <p:nvPr/>
        </p:nvGrpSpPr>
        <p:grpSpPr>
          <a:xfrm>
            <a:off x="302895" y="766445"/>
            <a:ext cx="8573135" cy="1223645"/>
            <a:chOff x="0" y="0"/>
            <a:chExt cx="8220252" cy="1223962"/>
          </a:xfrm>
        </p:grpSpPr>
        <p:sp>
          <p:nvSpPr>
            <p:cNvPr id="5" name="Text Box 12"/>
            <p:cNvSpPr txBox="1"/>
            <p:nvPr/>
          </p:nvSpPr>
          <p:spPr>
            <a:xfrm>
              <a:off x="6541618" y="331556"/>
              <a:ext cx="1642102" cy="522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华文中宋" panose="02010600040101010101" pitchFamily="2" charset="-122"/>
                </a:rPr>
                <a:t>x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华文中宋" panose="02010600040101010101" pitchFamily="2" charset="-122"/>
                </a:rPr>
                <a:t>+ 1 = 2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华文中宋" panose="02010600040101010101" pitchFamily="2" charset="-122"/>
              </a:endParaRPr>
            </a:p>
          </p:txBody>
        </p:sp>
        <p:sp>
          <p:nvSpPr>
            <p:cNvPr id="6" name="Line 13"/>
            <p:cNvSpPr/>
            <p:nvPr/>
          </p:nvSpPr>
          <p:spPr>
            <a:xfrm flipV="1">
              <a:off x="2738663" y="635800"/>
              <a:ext cx="3802955" cy="635"/>
            </a:xfrm>
            <a:prstGeom prst="line">
              <a:avLst/>
            </a:prstGeom>
            <a:ln w="25400" cap="flat" cmpd="sng">
              <a:solidFill>
                <a:srgbClr val="000099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pPr defTabSz="914400">
                <a:buFont typeface="Arial" panose="020B0604020202020204" pitchFamily="34" charset="0"/>
              </a:pPr>
              <a:endPara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" name="Text Box 14"/>
            <p:cNvSpPr txBox="1"/>
            <p:nvPr/>
          </p:nvSpPr>
          <p:spPr>
            <a:xfrm>
              <a:off x="2811118" y="71774"/>
              <a:ext cx="2862262" cy="522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两边同乘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(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x</a:t>
              </a:r>
              <a:r>
                <a:rPr lang="en-US" altLang="zh-CN" sz="2800" baseline="30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2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－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1)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  <p:sp>
          <p:nvSpPr>
            <p:cNvPr id="8" name="Text Box 15"/>
            <p:cNvSpPr txBox="1"/>
            <p:nvPr/>
          </p:nvSpPr>
          <p:spPr>
            <a:xfrm>
              <a:off x="2597407" y="690424"/>
              <a:ext cx="3494870" cy="522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l"/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当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=1 </a:t>
              </a:r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时，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(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x</a:t>
              </a:r>
              <a:r>
                <a:rPr lang="en-US" altLang="zh-CN" sz="2800" baseline="30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2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－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1)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=0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0" name="矩形 23"/>
            <p:cNvSpPr/>
            <p:nvPr/>
          </p:nvSpPr>
          <p:spPr>
            <a:xfrm>
              <a:off x="0" y="0"/>
              <a:ext cx="8220252" cy="1223962"/>
            </a:xfrm>
            <a:prstGeom prst="rect">
              <a:avLst/>
            </a:prstGeom>
            <a:noFill/>
            <a:ln w="25400" cap="flat" cmpd="sng">
              <a:solidFill>
                <a:srgbClr val="72BFC5"/>
              </a:solidFill>
              <a:prstDash val="sysDash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defTabSz="914400">
                <a:buFont typeface="Arial" panose="020B0604020202020204" pitchFamily="34" charset="0"/>
              </a:pP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7360" y="852170"/>
          <a:ext cx="2310130" cy="989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" imgW="901700" imgH="405765" progId="Equation.DSMT4">
                  <p:embed/>
                </p:oleObj>
              </mc:Choice>
              <mc:Fallback>
                <p:oleObj name="" r:id="rId1" imgW="901700" imgH="405765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7360" y="852170"/>
                        <a:ext cx="2310130" cy="9893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252095" y="555625"/>
            <a:ext cx="8477885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在将分式方程变形为整式方程时，方程两边都乘以同一个含有未知数的整式，并约去了分母，有时可能产生不适合原分式方程的解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或根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，这种根通常称为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增根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因此，在解分式方程时必须进行检验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35560" y="3093085"/>
            <a:ext cx="88328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解分式方程时，去分母后所得整式方程的解有可能使原方程的分母为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，所以分式方程的解必须检验．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396240" y="2644775"/>
            <a:ext cx="6578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00837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分式方程解的检验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必不可少的步骤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AutoShape 8"/>
          <p:cNvSpPr/>
          <p:nvPr/>
        </p:nvSpPr>
        <p:spPr>
          <a:xfrm>
            <a:off x="6372860" y="4289425"/>
            <a:ext cx="2375535" cy="659130"/>
          </a:xfrm>
          <a:prstGeom prst="wedgeEllipseCallout">
            <a:avLst>
              <a:gd name="adj1" fmla="val -11507"/>
              <a:gd name="adj2" fmla="val -77456"/>
            </a:avLst>
          </a:prstGeom>
          <a:solidFill>
            <a:schemeClr val="tx2">
              <a:lumMod val="10000"/>
              <a:lumOff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怎样检验？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 31"/>
          <p:cNvSpPr/>
          <p:nvPr/>
        </p:nvSpPr>
        <p:spPr>
          <a:xfrm>
            <a:off x="36195" y="-20637"/>
            <a:ext cx="1868488" cy="554037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归纳总结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TextBox 11"/>
          <p:cNvSpPr txBox="1"/>
          <p:nvPr/>
        </p:nvSpPr>
        <p:spPr>
          <a:xfrm>
            <a:off x="323533" y="772795"/>
            <a:ext cx="8353425" cy="1986280"/>
          </a:xfrm>
          <a:prstGeom prst="rect">
            <a:avLst/>
          </a:prstGeom>
          <a:noFill/>
          <a:ln w="25400" cap="flat" cmpd="sng">
            <a:solidFill>
              <a:srgbClr val="3C8C93"/>
            </a:solidFill>
            <a:prstDash val="sysDash"/>
            <a:bevel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defTabSz="914400"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00837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检验方法：</a:t>
            </a:r>
            <a:endParaRPr lang="zh-CN" altLang="en-US" sz="2800" dirty="0">
              <a:solidFill>
                <a:srgbClr val="00837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>
              <a:lnSpc>
                <a:spcPct val="11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17174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将整式方程的解代入最简公分母，若最简公分母的值不为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，则整式方程的解是原分式方程的解；如果为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，即为增根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140" y="3004820"/>
            <a:ext cx="70084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如例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中，把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1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代入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－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，其值为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可知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1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是原分式方程的增根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Rectangle 6"/>
          <p:cNvSpPr/>
          <p:nvPr/>
        </p:nvSpPr>
        <p:spPr>
          <a:xfrm>
            <a:off x="265430" y="989965"/>
            <a:ext cx="8523605" cy="370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在方程的两边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同乘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最简公分母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，约去分母，化成整式方程；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解这个整式方程；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把整式方程的解代入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最简公分母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，若最简公分母的值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，则整式方程的解是原分式方程的解，否则该解须舍去； 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写出原方程的解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3467100" y="4168775"/>
            <a:ext cx="489966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简记为：“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一化二解三检验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31"/>
          <p:cNvSpPr/>
          <p:nvPr/>
        </p:nvSpPr>
        <p:spPr>
          <a:xfrm>
            <a:off x="-35560" y="-20320"/>
            <a:ext cx="1798955" cy="501650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知识要点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112"/>
          <p:cNvSpPr/>
          <p:nvPr/>
        </p:nvSpPr>
        <p:spPr>
          <a:xfrm>
            <a:off x="2002155" y="543878"/>
            <a:ext cx="52324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“去分母法”解分式方程的步骤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806065" y="477203"/>
            <a:ext cx="2764790" cy="583565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52095" y="1060450"/>
            <a:ext cx="8662670" cy="3570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23850" indent="-457200"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理解分式方程的意义，掌握解分式方程的一般方法和步骤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323850" indent="-457200"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理解解分式方程时可能无解的原因，并掌握解分式方程中验根的方法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在将分式方程转化为整式方程，在解分式方程的方法中培养探究、合作学习的习惯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458788" y="162243"/>
            <a:ext cx="4560887" cy="5191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266700" eaLnBrk="0" hangingPunct="0"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用框图的方式总结为：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Group 61"/>
          <p:cNvGrpSpPr/>
          <p:nvPr/>
        </p:nvGrpSpPr>
        <p:grpSpPr>
          <a:xfrm>
            <a:off x="584200" y="675323"/>
            <a:ext cx="8312150" cy="4346575"/>
            <a:chOff x="0" y="0"/>
            <a:chExt cx="5236" cy="2738"/>
          </a:xfrm>
        </p:grpSpPr>
        <p:grpSp>
          <p:nvGrpSpPr>
            <p:cNvPr id="4" name="Group 17"/>
            <p:cNvGrpSpPr/>
            <p:nvPr/>
          </p:nvGrpSpPr>
          <p:grpSpPr>
            <a:xfrm>
              <a:off x="1926" y="0"/>
              <a:ext cx="1269" cy="338"/>
              <a:chOff x="0" y="0"/>
              <a:chExt cx="1269" cy="338"/>
            </a:xfrm>
          </p:grpSpPr>
          <p:sp>
            <p:nvSpPr>
              <p:cNvPr id="5" name="Rectangle 15"/>
              <p:cNvSpPr/>
              <p:nvPr/>
            </p:nvSpPr>
            <p:spPr>
              <a:xfrm>
                <a:off x="0" y="0"/>
                <a:ext cx="1269" cy="3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分式方程 </a:t>
                </a:r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6" name="Rectangle 16"/>
              <p:cNvSpPr/>
              <p:nvPr/>
            </p:nvSpPr>
            <p:spPr>
              <a:xfrm>
                <a:off x="34" y="43"/>
                <a:ext cx="960" cy="272"/>
              </a:xfrm>
              <a:prstGeom prst="rect">
                <a:avLst/>
              </a:prstGeom>
              <a:noFill/>
              <a:ln w="2857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7" name="Group 18"/>
            <p:cNvGrpSpPr/>
            <p:nvPr/>
          </p:nvGrpSpPr>
          <p:grpSpPr>
            <a:xfrm>
              <a:off x="1942" y="495"/>
              <a:ext cx="1405" cy="338"/>
              <a:chOff x="0" y="0"/>
              <a:chExt cx="1405" cy="338"/>
            </a:xfrm>
          </p:grpSpPr>
          <p:sp>
            <p:nvSpPr>
              <p:cNvPr id="8" name="Rectangle 19"/>
              <p:cNvSpPr/>
              <p:nvPr/>
            </p:nvSpPr>
            <p:spPr>
              <a:xfrm>
                <a:off x="0" y="0"/>
                <a:ext cx="1405" cy="3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整式方程  </a:t>
                </a:r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9" name="Rectangle 20"/>
              <p:cNvSpPr/>
              <p:nvPr/>
            </p:nvSpPr>
            <p:spPr>
              <a:xfrm>
                <a:off x="34" y="43"/>
                <a:ext cx="960" cy="272"/>
              </a:xfrm>
              <a:prstGeom prst="rect">
                <a:avLst/>
              </a:prstGeom>
              <a:noFill/>
              <a:ln w="2857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0" name="Group 24"/>
            <p:cNvGrpSpPr/>
            <p:nvPr/>
          </p:nvGrpSpPr>
          <p:grpSpPr>
            <a:xfrm>
              <a:off x="3342" y="236"/>
              <a:ext cx="1146" cy="338"/>
              <a:chOff x="0" y="0"/>
              <a:chExt cx="1146" cy="338"/>
            </a:xfrm>
          </p:grpSpPr>
          <p:sp>
            <p:nvSpPr>
              <p:cNvPr id="11" name="Rectangle 22"/>
              <p:cNvSpPr/>
              <p:nvPr/>
            </p:nvSpPr>
            <p:spPr>
              <a:xfrm>
                <a:off x="0" y="0"/>
                <a:ext cx="1146" cy="3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去分母  </a:t>
                </a:r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Rectangle 23"/>
              <p:cNvSpPr/>
              <p:nvPr/>
            </p:nvSpPr>
            <p:spPr>
              <a:xfrm>
                <a:off x="34" y="43"/>
                <a:ext cx="744" cy="272"/>
              </a:xfrm>
              <a:prstGeom prst="rect">
                <a:avLst/>
              </a:prstGeom>
              <a:noFill/>
              <a:ln w="2857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3" name="Group 28"/>
            <p:cNvGrpSpPr/>
            <p:nvPr/>
          </p:nvGrpSpPr>
          <p:grpSpPr>
            <a:xfrm>
              <a:off x="3350" y="743"/>
              <a:ext cx="1663" cy="338"/>
              <a:chOff x="0" y="0"/>
              <a:chExt cx="1663" cy="338"/>
            </a:xfrm>
          </p:grpSpPr>
          <p:sp>
            <p:nvSpPr>
              <p:cNvPr id="14" name="Rectangle 26"/>
              <p:cNvSpPr/>
              <p:nvPr/>
            </p:nvSpPr>
            <p:spPr>
              <a:xfrm>
                <a:off x="0" y="0"/>
                <a:ext cx="1663" cy="3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解整式方程  </a:t>
                </a:r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5" name="Rectangle 27"/>
              <p:cNvSpPr/>
              <p:nvPr/>
            </p:nvSpPr>
            <p:spPr>
              <a:xfrm>
                <a:off x="34" y="43"/>
                <a:ext cx="1200" cy="272"/>
              </a:xfrm>
              <a:prstGeom prst="rect">
                <a:avLst/>
              </a:prstGeom>
              <a:noFill/>
              <a:ln w="2857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6" name="Group 32"/>
            <p:cNvGrpSpPr/>
            <p:nvPr/>
          </p:nvGrpSpPr>
          <p:grpSpPr>
            <a:xfrm>
              <a:off x="2118" y="997"/>
              <a:ext cx="841" cy="354"/>
              <a:chOff x="0" y="0"/>
              <a:chExt cx="841" cy="354"/>
            </a:xfrm>
          </p:grpSpPr>
          <p:sp>
            <p:nvSpPr>
              <p:cNvPr id="17" name="Rectangle 30"/>
              <p:cNvSpPr/>
              <p:nvPr/>
            </p:nvSpPr>
            <p:spPr>
              <a:xfrm>
                <a:off x="0" y="0"/>
                <a:ext cx="841" cy="3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x 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=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a</a:t>
                </a:r>
                <a:r>
                  <a:rPr lang="en-US" altLang="zh-CN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</a:t>
                </a:r>
                <a:endPara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8" name="Rectangle 31"/>
              <p:cNvSpPr/>
              <p:nvPr/>
            </p:nvSpPr>
            <p:spPr>
              <a:xfrm>
                <a:off x="34" y="29"/>
                <a:ext cx="488" cy="272"/>
              </a:xfrm>
              <a:prstGeom prst="rect">
                <a:avLst/>
              </a:prstGeom>
              <a:noFill/>
              <a:ln w="2857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9" name="Group 36"/>
            <p:cNvGrpSpPr/>
            <p:nvPr/>
          </p:nvGrpSpPr>
          <p:grpSpPr>
            <a:xfrm>
              <a:off x="3366" y="1215"/>
              <a:ext cx="750" cy="338"/>
              <a:chOff x="0" y="0"/>
              <a:chExt cx="750" cy="338"/>
            </a:xfrm>
          </p:grpSpPr>
          <p:sp>
            <p:nvSpPr>
              <p:cNvPr id="20" name="Rectangle 34"/>
              <p:cNvSpPr/>
              <p:nvPr/>
            </p:nvSpPr>
            <p:spPr>
              <a:xfrm>
                <a:off x="0" y="0"/>
                <a:ext cx="750" cy="3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检验      </a:t>
                </a:r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1" name="Rectangle 35"/>
              <p:cNvSpPr/>
              <p:nvPr/>
            </p:nvSpPr>
            <p:spPr>
              <a:xfrm>
                <a:off x="24" y="43"/>
                <a:ext cx="554" cy="272"/>
              </a:xfrm>
              <a:prstGeom prst="rect">
                <a:avLst/>
              </a:prstGeom>
              <a:noFill/>
              <a:ln w="2857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22" name="Group 58"/>
            <p:cNvGrpSpPr/>
            <p:nvPr/>
          </p:nvGrpSpPr>
          <p:grpSpPr>
            <a:xfrm>
              <a:off x="0" y="1853"/>
              <a:ext cx="1702" cy="601"/>
              <a:chOff x="0" y="0"/>
              <a:chExt cx="1702" cy="601"/>
            </a:xfrm>
          </p:grpSpPr>
          <p:sp>
            <p:nvSpPr>
              <p:cNvPr id="23" name="Rectangle 38"/>
              <p:cNvSpPr/>
              <p:nvPr/>
            </p:nvSpPr>
            <p:spPr>
              <a:xfrm>
                <a:off x="0" y="0"/>
                <a:ext cx="1702" cy="6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x 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=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a</a:t>
                </a:r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是分式   </a:t>
                </a:r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  <a:p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方程的解</a:t>
                </a:r>
                <a:r>
                  <a:rPr lang="en-US" altLang="zh-CN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</a:t>
                </a:r>
                <a:endPara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4" name="Rectangle 39"/>
              <p:cNvSpPr/>
              <p:nvPr/>
            </p:nvSpPr>
            <p:spPr>
              <a:xfrm>
                <a:off x="0" y="29"/>
                <a:ext cx="1168" cy="560"/>
              </a:xfrm>
              <a:prstGeom prst="rect">
                <a:avLst/>
              </a:prstGeom>
              <a:noFill/>
              <a:ln w="2857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25" name="Group 57"/>
            <p:cNvGrpSpPr/>
            <p:nvPr/>
          </p:nvGrpSpPr>
          <p:grpSpPr>
            <a:xfrm>
              <a:off x="3593" y="1845"/>
              <a:ext cx="1643" cy="605"/>
              <a:chOff x="0" y="0"/>
              <a:chExt cx="1643" cy="605"/>
            </a:xfrm>
          </p:grpSpPr>
          <p:sp>
            <p:nvSpPr>
              <p:cNvPr id="26" name="Rectangle 42"/>
              <p:cNvSpPr/>
              <p:nvPr/>
            </p:nvSpPr>
            <p:spPr>
              <a:xfrm>
                <a:off x="0" y="0"/>
                <a:ext cx="1643" cy="5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x 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=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a</a:t>
                </a:r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不是分式  </a:t>
                </a:r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  <a:p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方程的解</a:t>
                </a:r>
                <a:r>
                  <a:rPr lang="en-US" altLang="zh-CN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</a:t>
                </a:r>
                <a:endPara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7" name="Rectangle 43"/>
              <p:cNvSpPr/>
              <p:nvPr/>
            </p:nvSpPr>
            <p:spPr>
              <a:xfrm>
                <a:off x="0" y="29"/>
                <a:ext cx="1408" cy="576"/>
              </a:xfrm>
              <a:prstGeom prst="rect">
                <a:avLst/>
              </a:prstGeom>
              <a:noFill/>
              <a:ln w="2857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28" name="Group 48"/>
            <p:cNvGrpSpPr/>
            <p:nvPr/>
          </p:nvGrpSpPr>
          <p:grpSpPr>
            <a:xfrm>
              <a:off x="1408" y="1530"/>
              <a:ext cx="1945" cy="1208"/>
              <a:chOff x="0" y="0"/>
              <a:chExt cx="1945" cy="1208"/>
            </a:xfrm>
          </p:grpSpPr>
          <p:sp>
            <p:nvSpPr>
              <p:cNvPr id="29" name="AutoShape 45"/>
              <p:cNvSpPr/>
              <p:nvPr/>
            </p:nvSpPr>
            <p:spPr>
              <a:xfrm>
                <a:off x="0" y="0"/>
                <a:ext cx="1920" cy="1208"/>
              </a:xfrm>
              <a:prstGeom prst="diamond">
                <a:avLst/>
              </a:prstGeom>
              <a:noFill/>
              <a:ln w="2857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0" name="Rectangle 47"/>
              <p:cNvSpPr/>
              <p:nvPr/>
            </p:nvSpPr>
            <p:spPr>
              <a:xfrm>
                <a:off x="249" y="121"/>
                <a:ext cx="1696" cy="8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i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x </a:t>
                </a:r>
                <a:r>
                  <a:rPr lang="en-US" altLang="zh-CN" sz="2800" b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=</a:t>
                </a:r>
                <a:r>
                  <a:rPr lang="en-US" altLang="zh-CN" sz="2800" b="1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a</a:t>
                </a: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时</a:t>
                </a:r>
                <a:endPara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  <a:p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最简公分母是</a:t>
                </a:r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  <a:p>
                <a:r>
                  <a:rPr lang="zh-CN" altLang="en-US" sz="28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否为零？</a:t>
                </a:r>
                <a:endPara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31" name="Line 49"/>
            <p:cNvSpPr/>
            <p:nvPr/>
          </p:nvSpPr>
          <p:spPr>
            <a:xfrm>
              <a:off x="2376" y="314"/>
              <a:ext cx="0" cy="20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Line 52"/>
            <p:cNvSpPr/>
            <p:nvPr/>
          </p:nvSpPr>
          <p:spPr>
            <a:xfrm>
              <a:off x="2384" y="407"/>
              <a:ext cx="98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Line 53"/>
            <p:cNvSpPr/>
            <p:nvPr/>
          </p:nvSpPr>
          <p:spPr>
            <a:xfrm>
              <a:off x="2384" y="911"/>
              <a:ext cx="98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Line 54"/>
            <p:cNvSpPr/>
            <p:nvPr/>
          </p:nvSpPr>
          <p:spPr>
            <a:xfrm>
              <a:off x="2392" y="1383"/>
              <a:ext cx="98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Line 55"/>
            <p:cNvSpPr/>
            <p:nvPr/>
          </p:nvSpPr>
          <p:spPr>
            <a:xfrm flipH="1">
              <a:off x="1184" y="2130"/>
              <a:ext cx="22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Line 56"/>
            <p:cNvSpPr/>
            <p:nvPr/>
          </p:nvSpPr>
          <p:spPr>
            <a:xfrm>
              <a:off x="3336" y="2130"/>
              <a:ext cx="24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Line 59"/>
            <p:cNvSpPr/>
            <p:nvPr/>
          </p:nvSpPr>
          <p:spPr>
            <a:xfrm>
              <a:off x="2376" y="810"/>
              <a:ext cx="0" cy="20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Line 60"/>
            <p:cNvSpPr/>
            <p:nvPr/>
          </p:nvSpPr>
          <p:spPr>
            <a:xfrm>
              <a:off x="2384" y="1298"/>
              <a:ext cx="0" cy="20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9" name="Rectangle 62"/>
          <p:cNvSpPr/>
          <p:nvPr/>
        </p:nvSpPr>
        <p:spPr>
          <a:xfrm>
            <a:off x="2438400" y="3586798"/>
            <a:ext cx="5381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否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Rectangle 63"/>
          <p:cNvSpPr/>
          <p:nvPr/>
        </p:nvSpPr>
        <p:spPr>
          <a:xfrm>
            <a:off x="5753100" y="3561398"/>
            <a:ext cx="5381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42290" y="1587500"/>
            <a:ext cx="735203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方程两边都乘以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7 )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，约去分母，得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100 (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7 ) = 30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解这个整式方程，得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10 .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1" name="文本框 13347"/>
          <p:cNvSpPr txBox="1"/>
          <p:nvPr/>
        </p:nvSpPr>
        <p:spPr>
          <a:xfrm>
            <a:off x="1097915" y="756920"/>
            <a:ext cx="44640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解方程：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330576" y="622141"/>
          <a:ext cx="1760855" cy="78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" imgW="787400" imgH="393700" progId="Equation.DSMT4">
                  <p:embed/>
                </p:oleObj>
              </mc:Choice>
              <mc:Fallback>
                <p:oleObj name="" r:id="rId1" imgW="7874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30576" y="622141"/>
                        <a:ext cx="1760855" cy="788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70535" y="3215640"/>
            <a:ext cx="8062595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检验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: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把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10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代入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(10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7) ≠ 0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所以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10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是原方程的解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1" name="任意多边形 20"/>
          <p:cNvSpPr/>
          <p:nvPr userDrawn="1"/>
        </p:nvSpPr>
        <p:spPr>
          <a:xfrm>
            <a:off x="91757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317500" y="611505"/>
            <a:ext cx="8260715" cy="1383665"/>
            <a:chOff x="429" y="3085"/>
            <a:chExt cx="13009" cy="2179"/>
          </a:xfrm>
        </p:grpSpPr>
        <p:sp>
          <p:nvSpPr>
            <p:cNvPr id="2" name="文本框 99"/>
            <p:cNvSpPr txBox="1"/>
            <p:nvPr/>
          </p:nvSpPr>
          <p:spPr>
            <a:xfrm>
              <a:off x="429" y="3085"/>
              <a:ext cx="13009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indent="26670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B05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例</a:t>
              </a:r>
              <a:r>
                <a:rPr lang="en-US" altLang="zh-CN" sz="2800" b="1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3</a:t>
              </a:r>
              <a:r>
                <a:rPr lang="en-US" altLang="zh-CN" sz="2800" b="1" dirty="0">
                  <a:solidFill>
                    <a:srgbClr val="00837B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若关于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的分式方程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          无解，求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m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的值．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69" y="3224"/>
              <a:ext cx="4095" cy="118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334010" y="2027555"/>
            <a:ext cx="84099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解析：先把分式方程化为整式方程，再分两种情况讨论求解：整式方程无解与或其解使分式方程的最简公分母为零．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任意多边形 20"/>
          <p:cNvSpPr/>
          <p:nvPr userDrawn="1"/>
        </p:nvSpPr>
        <p:spPr>
          <a:xfrm>
            <a:off x="91757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5"/>
          <p:cNvSpPr txBox="1"/>
          <p:nvPr/>
        </p:nvSpPr>
        <p:spPr>
          <a:xfrm>
            <a:off x="251460" y="339090"/>
            <a:ext cx="8731250" cy="4569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解：方程两边</a:t>
            </a:r>
            <a:r>
              <a:rPr lang="zh-CN" altLang="en-US" sz="280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2(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1)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①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时，此方程无解，此时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②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整式方程的解使分式方程的最简公分母为零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即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1)×2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1)×(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6.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的值是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文本框 99"/>
          <p:cNvSpPr txBox="1"/>
          <p:nvPr/>
        </p:nvSpPr>
        <p:spPr>
          <a:xfrm>
            <a:off x="765810" y="988695"/>
            <a:ext cx="7612380" cy="3322955"/>
          </a:xfrm>
          <a:prstGeom prst="rect">
            <a:avLst/>
          </a:prstGeom>
          <a:noFill/>
          <a:ln w="25400" cap="flat" cmpd="sng">
            <a:solidFill>
              <a:srgbClr val="269999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分式方程无解与分式方程有增根所表达的意义是不一样的．分式方程有增根仅仅针对使最简公分母为</a:t>
            </a: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的数，分式方程无解不但包括使最简公分母为</a:t>
            </a: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的数，而且还包括分式方程化为整式方程后，使整式方程无解的数．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1" name="圆角矩形 31"/>
          <p:cNvSpPr/>
          <p:nvPr/>
        </p:nvSpPr>
        <p:spPr>
          <a:xfrm>
            <a:off x="-34925" y="-20320"/>
            <a:ext cx="1866900" cy="611505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方法总结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" name="TextBox 2"/>
          <p:cNvSpPr txBox="1"/>
          <p:nvPr/>
        </p:nvSpPr>
        <p:spPr>
          <a:xfrm>
            <a:off x="120650" y="2132330"/>
            <a:ext cx="894080" cy="865505"/>
          </a:xfrm>
          <a:prstGeom prst="rect">
            <a:avLst/>
          </a:prstGeom>
          <a:noFill/>
          <a:ln w="25400" cap="flat" cmpd="sng">
            <a:solidFill>
              <a:srgbClr val="7F7F7F">
                <a:alpha val="53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9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 defTabSz="914400">
              <a:lnSpc>
                <a:spcPct val="9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方程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左大括号 54"/>
          <p:cNvSpPr/>
          <p:nvPr/>
        </p:nvSpPr>
        <p:spPr>
          <a:xfrm>
            <a:off x="1082040" y="981710"/>
            <a:ext cx="220980" cy="3147695"/>
          </a:xfrm>
          <a:prstGeom prst="leftBrace">
            <a:avLst>
              <a:gd name="adj1" fmla="val 6005"/>
              <a:gd name="adj2" fmla="val 50000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28"/>
          <p:cNvSpPr/>
          <p:nvPr/>
        </p:nvSpPr>
        <p:spPr>
          <a:xfrm>
            <a:off x="1347470" y="3856990"/>
            <a:ext cx="1127760" cy="521970"/>
          </a:xfrm>
          <a:prstGeom prst="rect">
            <a:avLst/>
          </a:prstGeom>
          <a:noFill/>
          <a:ln w="25400" cap="flat" cmpd="sng">
            <a:solidFill>
              <a:schemeClr val="tx1">
                <a:alpha val="78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误区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29"/>
          <p:cNvSpPr/>
          <p:nvPr/>
        </p:nvSpPr>
        <p:spPr>
          <a:xfrm>
            <a:off x="2975610" y="3106420"/>
            <a:ext cx="6036310" cy="521970"/>
          </a:xfrm>
          <a:prstGeom prst="rect">
            <a:avLst/>
          </a:prstGeom>
          <a:noFill/>
          <a:ln w="25400" cap="flat" cmpd="sng">
            <a:solidFill>
              <a:schemeClr val="tx1">
                <a:alpha val="31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去分母时，原方程的整式部分漏乘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1347470" y="1346835"/>
            <a:ext cx="1131570" cy="151257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10000"/>
              </a:lnSpc>
              <a:buFont typeface="Arial" panose="020B0604020202020204" pitchFamily="34" charset="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步骤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 defTabSz="914400">
              <a:lnSpc>
                <a:spcPct val="110000"/>
              </a:lnSpc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去分母法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" name="Text Box 10"/>
          <p:cNvSpPr txBox="1"/>
          <p:nvPr/>
        </p:nvSpPr>
        <p:spPr>
          <a:xfrm>
            <a:off x="2987040" y="1203325"/>
            <a:ext cx="5503545" cy="1814830"/>
          </a:xfrm>
          <a:prstGeom prst="rect">
            <a:avLst/>
          </a:prstGeom>
          <a:noFill/>
          <a:ln w="25400" cap="flat" cmpd="sng">
            <a:solidFill>
              <a:schemeClr val="tx1">
                <a:alpha val="23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一化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分式方程转化为整式方程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二解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整式方程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三检验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把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代入到最简公分母中，看是否为零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3" name="右箭头 16"/>
          <p:cNvSpPr/>
          <p:nvPr/>
        </p:nvSpPr>
        <p:spPr>
          <a:xfrm>
            <a:off x="2640965" y="1988820"/>
            <a:ext cx="313055" cy="25590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22267"/>
          </a:solidFill>
          <a:ln w="9525">
            <a:noFill/>
          </a:ln>
        </p:spPr>
        <p:txBody>
          <a:bodyPr anchor="t" anchorCtr="0"/>
          <a:p>
            <a:pPr defTabSz="914400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2"/>
          <p:cNvSpPr/>
          <p:nvPr/>
        </p:nvSpPr>
        <p:spPr>
          <a:xfrm>
            <a:off x="2960370" y="3685540"/>
            <a:ext cx="6050280" cy="865505"/>
          </a:xfrm>
          <a:prstGeom prst="rect">
            <a:avLst/>
          </a:prstGeom>
          <a:noFill/>
          <a:ln w="25400" cap="flat" cmpd="sng">
            <a:solidFill>
              <a:schemeClr val="tx1">
                <a:alpha val="34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去分母后，分子是多项式时，没有添括号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因分数线有括号的作用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矩形 23"/>
          <p:cNvSpPr/>
          <p:nvPr/>
        </p:nvSpPr>
        <p:spPr>
          <a:xfrm>
            <a:off x="2975293" y="4607878"/>
            <a:ext cx="2108200" cy="521970"/>
          </a:xfrm>
          <a:prstGeom prst="rect">
            <a:avLst/>
          </a:prstGeom>
          <a:noFill/>
          <a:ln w="25400" cap="flat" cmpd="sng">
            <a:solidFill>
              <a:schemeClr val="bg2">
                <a:lumMod val="75000"/>
                <a:alpha val="56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忘记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检验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左大括号 24"/>
          <p:cNvSpPr/>
          <p:nvPr/>
        </p:nvSpPr>
        <p:spPr>
          <a:xfrm>
            <a:off x="2627630" y="3286125"/>
            <a:ext cx="189865" cy="1664335"/>
          </a:xfrm>
          <a:prstGeom prst="leftBrace">
            <a:avLst>
              <a:gd name="adj1" fmla="val 44816"/>
              <a:gd name="adj2" fmla="val 50000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 Box 3"/>
          <p:cNvSpPr txBox="1"/>
          <p:nvPr/>
        </p:nvSpPr>
        <p:spPr>
          <a:xfrm>
            <a:off x="1346518" y="691833"/>
            <a:ext cx="1079500" cy="478155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 defTabSz="914400">
              <a:lnSpc>
                <a:spcPct val="9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定义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Text Box 10"/>
          <p:cNvSpPr txBox="1"/>
          <p:nvPr/>
        </p:nvSpPr>
        <p:spPr>
          <a:xfrm>
            <a:off x="2987675" y="643255"/>
            <a:ext cx="5952490" cy="521970"/>
          </a:xfrm>
          <a:prstGeom prst="rect">
            <a:avLst/>
          </a:prstGeom>
          <a:noFill/>
          <a:ln w="25400" cap="flat" cmpd="sng">
            <a:solidFill>
              <a:schemeClr val="tx1">
                <a:alpha val="23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分母中含未知数的方程叫作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分式方程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9" name="右箭头 31"/>
          <p:cNvSpPr/>
          <p:nvPr/>
        </p:nvSpPr>
        <p:spPr>
          <a:xfrm>
            <a:off x="2555240" y="763905"/>
            <a:ext cx="360680" cy="31559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7" grpId="0" bldLvl="0" animBg="1"/>
      <p:bldP spid="19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1" bldLvl="0" animBg="1"/>
      <p:bldP spid="27" grpId="0" bldLvl="0" animBg="1"/>
      <p:bldP spid="28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"/>
          <p:cNvSpPr txBox="1"/>
          <p:nvPr>
            <p:custDataLst>
              <p:tags r:id="rId1"/>
            </p:custDataLst>
          </p:nvPr>
        </p:nvSpPr>
        <p:spPr>
          <a:xfrm>
            <a:off x="251460" y="3037523"/>
            <a:ext cx="8208963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2.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要把方程           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化为整式方程，方程两边可以同乘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Text Box 7"/>
          <p:cNvSpPr txBox="1"/>
          <p:nvPr>
            <p:custDataLst>
              <p:tags r:id="rId2"/>
            </p:custDataLst>
          </p:nvPr>
        </p:nvSpPr>
        <p:spPr>
          <a:xfrm>
            <a:off x="2486978" y="3855403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235835" y="3056255"/>
          <a:ext cx="2344420" cy="902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979170" imgH="419735" progId="Equation.DSMT4">
                  <p:embed/>
                </p:oleObj>
              </mc:Choice>
              <mc:Fallback>
                <p:oleObj name="" r:id="rId4" imgW="979170" imgH="419735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5835" y="3056255"/>
                        <a:ext cx="2344420" cy="9023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6"/>
          <p:cNvSpPr txBox="1"/>
          <p:nvPr/>
        </p:nvSpPr>
        <p:spPr>
          <a:xfrm>
            <a:off x="323850" y="4380230"/>
            <a:ext cx="8392795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A. 3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6       B. 3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     C. 3 (3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6 )      D. 3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( 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2 )</a:t>
            </a:r>
            <a:endParaRPr lang="zh-CN" altLang="en-US" sz="2800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" name="文本框 100"/>
          <p:cNvSpPr txBox="1"/>
          <p:nvPr>
            <p:custDataLst>
              <p:tags r:id="rId6"/>
            </p:custDataLst>
          </p:nvPr>
        </p:nvSpPr>
        <p:spPr>
          <a:xfrm>
            <a:off x="176848" y="391160"/>
            <a:ext cx="7804150" cy="2590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下列关于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的方程中，是分式方程的是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　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A.                                  B.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C.                                   D.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11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4620" y="1418590"/>
            <a:ext cx="1781175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0445" y="1418590"/>
            <a:ext cx="1428750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9710" y="2342198"/>
            <a:ext cx="1781175" cy="77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1728" y="2309178"/>
            <a:ext cx="1790700" cy="80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 Box 7"/>
          <p:cNvSpPr txBox="1"/>
          <p:nvPr>
            <p:custDataLst>
              <p:tags r:id="rId15"/>
            </p:custDataLst>
          </p:nvPr>
        </p:nvSpPr>
        <p:spPr>
          <a:xfrm>
            <a:off x="7012940" y="770255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323850" y="266065"/>
            <a:ext cx="8226425" cy="2503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解分式方程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时，去分母后得到的整式方程是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)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A. 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16(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7)       B. 2(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C. 2(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16(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7)       D. 2(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590800" y="273685"/>
          <a:ext cx="2846705" cy="871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156970" imgH="394335" progId="Equation.DSMT4">
                  <p:embed/>
                </p:oleObj>
              </mc:Choice>
              <mc:Fallback>
                <p:oleObj name="" r:id="rId1" imgW="1156970" imgH="39433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90800" y="273685"/>
                        <a:ext cx="2846705" cy="8718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4"/>
          <p:cNvSpPr txBox="1"/>
          <p:nvPr/>
        </p:nvSpPr>
        <p:spPr>
          <a:xfrm>
            <a:off x="2856865" y="1080770"/>
            <a:ext cx="5816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" name="文本框 100"/>
          <p:cNvSpPr txBox="1"/>
          <p:nvPr/>
        </p:nvSpPr>
        <p:spPr>
          <a:xfrm>
            <a:off x="351155" y="2796540"/>
            <a:ext cx="805561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若关于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的分式方程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无解，则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的值为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      	         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      		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或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   	         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0.5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或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1.5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1835468" y="3388995"/>
            <a:ext cx="5381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9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6868" y="2724468"/>
            <a:ext cx="2057400" cy="8239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0"/>
          <p:cNvSpPr txBox="1"/>
          <p:nvPr/>
        </p:nvSpPr>
        <p:spPr>
          <a:xfrm>
            <a:off x="601663" y="593725"/>
            <a:ext cx="1871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5.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解方程：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355533" y="350838"/>
          <a:ext cx="166846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648335" imgH="393700" progId="Equation.DSMT4">
                  <p:embed/>
                </p:oleObj>
              </mc:Choice>
              <mc:Fallback>
                <p:oleObj name="" r:id="rId1" imgW="648335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55533" y="350838"/>
                        <a:ext cx="1668462" cy="911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13"/>
          <p:cNvSpPr txBox="1"/>
          <p:nvPr/>
        </p:nvSpPr>
        <p:spPr>
          <a:xfrm>
            <a:off x="889635" y="1457960"/>
            <a:ext cx="45993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方程两边乘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14"/>
          <p:cNvSpPr txBox="1"/>
          <p:nvPr/>
        </p:nvSpPr>
        <p:spPr>
          <a:xfrm>
            <a:off x="3194685" y="2105660"/>
            <a:ext cx="17208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9.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6" name="TextBox 15"/>
          <p:cNvSpPr txBox="1"/>
          <p:nvPr/>
        </p:nvSpPr>
        <p:spPr>
          <a:xfrm>
            <a:off x="1872298" y="2824798"/>
            <a:ext cx="12493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解得 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3229610" y="2793048"/>
            <a:ext cx="1007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9.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1872298" y="3396933"/>
            <a:ext cx="45523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91440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检验：当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9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3) ≠0.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1872298" y="4046855"/>
            <a:ext cx="49193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所以，原分式方程的解为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9.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7"/>
          <p:cNvSpPr txBox="1"/>
          <p:nvPr/>
        </p:nvSpPr>
        <p:spPr>
          <a:xfrm>
            <a:off x="1049973" y="56419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/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6.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解方程：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731135" y="312420"/>
          <a:ext cx="382270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1487170" imgH="419735" progId="Equation.DSMT4">
                  <p:embed/>
                </p:oleObj>
              </mc:Choice>
              <mc:Fallback>
                <p:oleObj name="" r:id="rId1" imgW="1487170" imgH="419735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31135" y="312420"/>
                        <a:ext cx="3822700" cy="969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9"/>
          <p:cNvSpPr txBox="1"/>
          <p:nvPr/>
        </p:nvSpPr>
        <p:spPr>
          <a:xfrm>
            <a:off x="682625" y="1293178"/>
            <a:ext cx="51288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方程两边乘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+2)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1617663" y="1965008"/>
            <a:ext cx="3547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+2)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+2) = 3.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5295583" y="1963420"/>
            <a:ext cx="124936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解得 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6226493" y="1910715"/>
            <a:ext cx="1007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1.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1558608" y="2592070"/>
            <a:ext cx="595788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检验：当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1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+2) = 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因此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不是原分式方程的解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558608" y="4052253"/>
            <a:ext cx="38274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所以，原分式方程无解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505" y="648335"/>
            <a:ext cx="4040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什么是一元一次方程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260" y="2966720"/>
            <a:ext cx="26606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什么是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分式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650875" y="1054100"/>
            <a:ext cx="875728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只含有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一个未知数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，并且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含有未知数的式子都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是整式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未知数的次数是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，这样的方程叫做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一元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一次方程</a:t>
            </a:r>
            <a:r>
              <a:rPr lang="en-US" altLang="zh-CN" sz="2800" dirty="0">
                <a:solidFill>
                  <a:srgbClr val="200A8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200A8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0870" y="3584575"/>
            <a:ext cx="8193405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rgbClr val="66003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形如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(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、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是整式，且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中含有字母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的式子，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叫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 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aphicFrame>
        <p:nvGraphicFramePr>
          <p:cNvPr id="13" name="Object 4"/>
          <p:cNvGraphicFramePr/>
          <p:nvPr/>
        </p:nvGraphicFramePr>
        <p:xfrm>
          <a:off x="1695451" y="3514222"/>
          <a:ext cx="49085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177800" imgH="394335" progId="Equation.DSMT4">
                  <p:embed/>
                </p:oleObj>
              </mc:Choice>
              <mc:Fallback>
                <p:oleObj name="" r:id="rId1" imgW="177800" imgH="394335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33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695451" y="3514222"/>
                        <a:ext cx="490855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7" name="Object 2"/>
          <p:cNvGraphicFramePr/>
          <p:nvPr/>
        </p:nvGraphicFramePr>
        <p:xfrm>
          <a:off x="3011170" y="1231265"/>
          <a:ext cx="465074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1765300" imgH="228600" progId="Equation.DSMT4">
                  <p:embed/>
                </p:oleObj>
              </mc:Choice>
              <mc:Fallback>
                <p:oleObj name="" r:id="rId1" imgW="1765300" imgH="2286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170" y="1231265"/>
                        <a:ext cx="4650740" cy="596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/>
          <p:cNvGraphicFramePr/>
          <p:nvPr/>
        </p:nvGraphicFramePr>
        <p:xfrm>
          <a:off x="1968500" y="1839410"/>
          <a:ext cx="1314450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520700" imgH="393700" progId="Equation.DSMT4">
                  <p:embed/>
                </p:oleObj>
              </mc:Choice>
              <mc:Fallback>
                <p:oleObj name="" r:id="rId3" imgW="520700" imgH="3937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68500" y="1839410"/>
                        <a:ext cx="1314450" cy="995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/>
          <p:nvPr/>
        </p:nvGraphicFramePr>
        <p:xfrm>
          <a:off x="6218873" y="2770505"/>
          <a:ext cx="2702560" cy="1021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5" imgW="1143000" imgH="393700" progId="Equation.DSMT4">
                  <p:embed/>
                </p:oleObj>
              </mc:Choice>
              <mc:Fallback>
                <p:oleObj name="" r:id="rId5" imgW="1143000" imgH="3937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18873" y="2770505"/>
                        <a:ext cx="2702560" cy="1021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TextBox 10"/>
          <p:cNvSpPr txBox="1"/>
          <p:nvPr/>
        </p:nvSpPr>
        <p:spPr>
          <a:xfrm>
            <a:off x="826135" y="340995"/>
            <a:ext cx="43973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7.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解方程：</a:t>
            </a: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8677" name="Object 6"/>
          <p:cNvGraphicFramePr>
            <a:graphicFrameLocks noChangeAspect="1"/>
          </p:cNvGraphicFramePr>
          <p:nvPr/>
        </p:nvGraphicFramePr>
        <p:xfrm>
          <a:off x="2514600" y="269240"/>
          <a:ext cx="2659380" cy="925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7" imgW="1017270" imgH="393700" progId="Equation.DSMT4">
                  <p:embed/>
                </p:oleObj>
              </mc:Choice>
              <mc:Fallback>
                <p:oleObj name="" r:id="rId7" imgW="1017270" imgH="393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14600" y="269240"/>
                        <a:ext cx="2659380" cy="9258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5923" y="1277435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解：去分母，得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9" name="TextBox 13"/>
          <p:cNvSpPr txBox="1"/>
          <p:nvPr/>
        </p:nvSpPr>
        <p:spPr>
          <a:xfrm>
            <a:off x="1043623" y="207055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6240" y="3005588"/>
            <a:ext cx="5872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检验：把      代入最简公分母，得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8439" name="Object 7"/>
          <p:cNvGraphicFramePr/>
          <p:nvPr/>
        </p:nvGraphicFramePr>
        <p:xfrm>
          <a:off x="1957070" y="2789555"/>
          <a:ext cx="1028700" cy="965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9" imgW="482600" imgH="393700" progId="Equation.DSMT4">
                  <p:embed/>
                </p:oleObj>
              </mc:Choice>
              <mc:Fallback>
                <p:oleObj name="" r:id="rId9" imgW="4826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57070" y="2789555"/>
                        <a:ext cx="1028700" cy="9658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1" name="TextBox 16"/>
          <p:cNvSpPr txBox="1"/>
          <p:nvPr/>
        </p:nvSpPr>
        <p:spPr>
          <a:xfrm>
            <a:off x="396240" y="3899668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所以原方程的解为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8440" name="Object 8"/>
          <p:cNvGraphicFramePr/>
          <p:nvPr/>
        </p:nvGraphicFramePr>
        <p:xfrm>
          <a:off x="3404553" y="3683450"/>
          <a:ext cx="1314450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1" imgW="520700" imgH="393700" progId="Equation.DSMT4">
                  <p:embed/>
                </p:oleObj>
              </mc:Choice>
              <mc:Fallback>
                <p:oleObj name="" r:id="rId11" imgW="520700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04553" y="3683450"/>
                        <a:ext cx="1314450" cy="995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349" grpId="0"/>
      <p:bldP spid="15" grpId="0"/>
      <p:bldP spid="1435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29699"/>
          <p:cNvSpPr/>
          <p:nvPr/>
        </p:nvSpPr>
        <p:spPr>
          <a:xfrm>
            <a:off x="348615" y="434023"/>
            <a:ext cx="8159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若关于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的方程                          有增根，求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260725" y="309245"/>
          <a:ext cx="20891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066800" imgH="393700" progId="Equation.DSMT4">
                  <p:embed/>
                </p:oleObj>
              </mc:Choice>
              <mc:Fallback>
                <p:oleObj name="" r:id="rId1" imgW="1066800" imgH="3937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60725" y="309245"/>
                        <a:ext cx="2089150" cy="771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29701"/>
          <p:cNvSpPr/>
          <p:nvPr/>
        </p:nvSpPr>
        <p:spPr>
          <a:xfrm>
            <a:off x="1177925" y="1123633"/>
            <a:ext cx="6551930" cy="37077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解：方程两边同乘以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合并同类项，得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6+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该分式方程有增根，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7171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053" y="3219768"/>
            <a:ext cx="2089150" cy="16224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341938" y="3716973"/>
          <a:ext cx="1905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915035" imgH="198755" progId="Equation.DSMT4">
                  <p:embed/>
                </p:oleObj>
              </mc:Choice>
              <mc:Fallback>
                <p:oleObj name="" r:id="rId2" imgW="915035" imgH="19875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41938" y="3716973"/>
                        <a:ext cx="190500" cy="295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5"/>
          <p:cNvSpPr txBox="1"/>
          <p:nvPr/>
        </p:nvSpPr>
        <p:spPr>
          <a:xfrm>
            <a:off x="179705" y="965200"/>
            <a:ext cx="8731885" cy="17716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问题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轮船在顺水时航行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80 km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所需的时间和在逆水中航行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60 km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所需的时间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相同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已知水流的速度是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/h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，问轮船在静水中的速度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3880" y="459740"/>
            <a:ext cx="31889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分式方程的概念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823276" y="449752"/>
            <a:ext cx="3116687" cy="595576"/>
            <a:chOff x="1777185" y="621123"/>
            <a:chExt cx="3116687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2802255" cy="1016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395605" y="2692400"/>
            <a:ext cx="68110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分析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设轮船在静水中的速度为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km/h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，根据题意，得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8720" y="3597275"/>
          <a:ext cx="2633345" cy="1137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4" imgW="876300" imgH="405765" progId="Equation.DSMT4">
                  <p:embed/>
                </p:oleObj>
              </mc:Choice>
              <mc:Fallback>
                <p:oleObj name="" r:id="rId4" imgW="8763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8720" y="3597275"/>
                        <a:ext cx="2633345" cy="1137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Box 3"/>
          <p:cNvSpPr txBox="1"/>
          <p:nvPr/>
        </p:nvSpPr>
        <p:spPr>
          <a:xfrm>
            <a:off x="109220" y="408305"/>
            <a:ext cx="8995410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为了帮助遭受自然灾害的地区重建家园，某校团总支号召同学们自愿捐款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已知第一次捐款总额为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4800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元，第二次捐款总额为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5000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元，第二次捐款人数比第一次多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20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人，而且两次人均捐款额恰好相等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.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如果设第一次捐款人数为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人，那么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应满足怎样的方程？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7171" name="对象 7170"/>
          <p:cNvGraphicFramePr>
            <a:graphicFrameLocks noChangeAspect="1"/>
          </p:cNvGraphicFramePr>
          <p:nvPr/>
        </p:nvGraphicFramePr>
        <p:xfrm>
          <a:off x="1259523" y="3508058"/>
          <a:ext cx="2303780" cy="998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939800" imgH="405765" progId="Equation.DSMT4">
                  <p:embed/>
                </p:oleObj>
              </mc:Choice>
              <mc:Fallback>
                <p:oleObj name="" r:id="rId1" imgW="939800" imgH="40576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59523" y="3508058"/>
                        <a:ext cx="2303780" cy="998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3298190"/>
            <a:ext cx="2463800" cy="16363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3"/>
          <p:cNvSpPr txBox="1"/>
          <p:nvPr/>
        </p:nvSpPr>
        <p:spPr>
          <a:xfrm>
            <a:off x="435293" y="2038350"/>
            <a:ext cx="830738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D0D0D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上面问题中我们得到的两个方程有什么特点？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610870" y="3024823"/>
            <a:ext cx="358775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分母中都含有未知数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4620" y="772160"/>
          <a:ext cx="2633345" cy="1137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876300" imgH="405765" progId="Equation.DSMT4">
                  <p:embed/>
                </p:oleObj>
              </mc:Choice>
              <mc:Fallback>
                <p:oleObj name="" r:id="rId1" imgW="8763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4620" y="772160"/>
                        <a:ext cx="2633345" cy="1137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对象 7170"/>
          <p:cNvGraphicFramePr>
            <a:graphicFrameLocks noChangeAspect="1"/>
          </p:cNvGraphicFramePr>
          <p:nvPr/>
        </p:nvGraphicFramePr>
        <p:xfrm>
          <a:off x="4787900" y="772795"/>
          <a:ext cx="2589530" cy="1122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939800" imgH="405765" progId="Equation.DSMT4">
                  <p:embed/>
                </p:oleObj>
              </mc:Choice>
              <mc:Fallback>
                <p:oleObj name="" r:id="rId3" imgW="939800" imgH="40576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7900" y="772795"/>
                        <a:ext cx="2589530" cy="1122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3"/>
          <p:cNvSpPr txBox="1"/>
          <p:nvPr/>
        </p:nvSpPr>
        <p:spPr>
          <a:xfrm>
            <a:off x="252413" y="727075"/>
            <a:ext cx="32137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  <a:sym typeface="Calibri" panose="020F0502020204030204" pitchFamily="2" charset="0"/>
              </a:rPr>
              <a:t>分式方程的概念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Calibri" panose="020F0502020204030204" pitchFamily="2" charset="0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324168" y="2427605"/>
            <a:ext cx="30359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分式方程的特征</a:t>
            </a:r>
            <a:endParaRPr lang="zh-CN" altLang="en-US" sz="2800" b="1" dirty="0">
              <a:solidFill>
                <a:srgbClr val="228B8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541020" y="1308735"/>
            <a:ext cx="7578725" cy="1038860"/>
          </a:xfrm>
          <a:prstGeom prst="rect">
            <a:avLst/>
          </a:prstGeom>
          <a:noFill/>
          <a:ln w="9525" cap="flat" cmpd="sng">
            <a:solidFill>
              <a:srgbClr val="228B8B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方程中含有分式，并且分母中含有未知数，像这样的方程叫做分式方程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612775" y="2734945"/>
            <a:ext cx="425005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是等式；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方程中含有分母；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(3)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分母中含有未知数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6" name="圆角矩形 31"/>
          <p:cNvSpPr/>
          <p:nvPr/>
        </p:nvSpPr>
        <p:spPr>
          <a:xfrm>
            <a:off x="36195" y="-20637"/>
            <a:ext cx="1868488" cy="554037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知识要点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1266" name="对象 11265"/>
          <p:cNvGraphicFramePr/>
          <p:nvPr/>
        </p:nvGraphicFramePr>
        <p:xfrm>
          <a:off x="4201160" y="1060450"/>
          <a:ext cx="150241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" imgW="815975" imgH="394970" progId="Equation.DSMT4">
                  <p:embed/>
                </p:oleObj>
              </mc:Choice>
              <mc:Fallback>
                <p:oleObj name="" r:id="rId1" imgW="815975" imgH="39497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rcRect l="30237" b="-1628"/>
                      <a:stretch>
                        <a:fillRect/>
                      </a:stretch>
                    </p:blipFill>
                    <p:spPr>
                      <a:xfrm>
                        <a:off x="4201160" y="1060450"/>
                        <a:ext cx="1502410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对象 11266"/>
          <p:cNvGraphicFramePr/>
          <p:nvPr/>
        </p:nvGraphicFramePr>
        <p:xfrm>
          <a:off x="536575" y="1087120"/>
          <a:ext cx="13017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790575" imgH="394970" progId="Equation.DSMT4">
                  <p:embed/>
                </p:oleObj>
              </mc:Choice>
              <mc:Fallback>
                <p:oleObj name="" r:id="rId3" imgW="790575" imgH="39497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rcRect l="23511" b="-1961"/>
                      <a:stretch>
                        <a:fillRect/>
                      </a:stretch>
                    </p:blipFill>
                    <p:spPr>
                      <a:xfrm>
                        <a:off x="536575" y="1087120"/>
                        <a:ext cx="1301750" cy="96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对象 11267"/>
          <p:cNvGraphicFramePr/>
          <p:nvPr/>
        </p:nvGraphicFramePr>
        <p:xfrm>
          <a:off x="2316163" y="2185035"/>
          <a:ext cx="1183005" cy="802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800100" imgH="393700" progId="Equation.DSMT4">
                  <p:embed/>
                </p:oleObj>
              </mc:Choice>
              <mc:Fallback>
                <p:oleObj name="" r:id="rId5" imgW="8001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rcRect l="25551" b="-4025"/>
                      <a:stretch>
                        <a:fillRect/>
                      </a:stretch>
                    </p:blipFill>
                    <p:spPr>
                      <a:xfrm>
                        <a:off x="2316163" y="2185035"/>
                        <a:ext cx="1183005" cy="802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对象 11268"/>
          <p:cNvGraphicFramePr/>
          <p:nvPr/>
        </p:nvGraphicFramePr>
        <p:xfrm>
          <a:off x="528955" y="2183130"/>
          <a:ext cx="1413510" cy="894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7" imgW="1019810" imgH="394970" progId="Equation.DSMT4">
                  <p:embed/>
                </p:oleObj>
              </mc:Choice>
              <mc:Fallback>
                <p:oleObj name="" r:id="rId7" imgW="1019810" imgH="39497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8"/>
                      <a:srcRect l="21790" b="-4523"/>
                      <a:stretch>
                        <a:fillRect/>
                      </a:stretch>
                    </p:blipFill>
                    <p:spPr>
                      <a:xfrm>
                        <a:off x="528955" y="2183130"/>
                        <a:ext cx="1413510" cy="894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对象 11269"/>
          <p:cNvGraphicFramePr/>
          <p:nvPr/>
        </p:nvGraphicFramePr>
        <p:xfrm>
          <a:off x="3940810" y="2183130"/>
          <a:ext cx="17557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9" imgW="1096645" imgH="394970" progId="Equation.3">
                  <p:embed/>
                </p:oleObj>
              </mc:Choice>
              <mc:Fallback>
                <p:oleObj name="" r:id="rId9" imgW="1096645" imgH="39497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0"/>
                      <a:srcRect l="18994" b="2040"/>
                      <a:stretch>
                        <a:fillRect/>
                      </a:stretch>
                    </p:blipFill>
                    <p:spPr>
                      <a:xfrm>
                        <a:off x="3940810" y="2183130"/>
                        <a:ext cx="1755775" cy="819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1" name="对象 11270"/>
          <p:cNvGraphicFramePr/>
          <p:nvPr/>
        </p:nvGraphicFramePr>
        <p:xfrm>
          <a:off x="586105" y="3005455"/>
          <a:ext cx="13017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1" imgW="841375" imgH="394970" progId="Equation.3">
                  <p:embed/>
                </p:oleObj>
              </mc:Choice>
              <mc:Fallback>
                <p:oleObj name="" r:id="rId11" imgW="841375" imgH="394970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2"/>
                      <a:srcRect l="30438"/>
                      <a:stretch>
                        <a:fillRect/>
                      </a:stretch>
                    </p:blipFill>
                    <p:spPr>
                      <a:xfrm>
                        <a:off x="586105" y="3005455"/>
                        <a:ext cx="1301750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对象 11271"/>
          <p:cNvGraphicFramePr/>
          <p:nvPr/>
        </p:nvGraphicFramePr>
        <p:xfrm>
          <a:off x="2256790" y="3083560"/>
          <a:ext cx="1906270" cy="845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3" imgW="892175" imgH="394970" progId="Equation.DSMT4">
                  <p:embed/>
                </p:oleObj>
              </mc:Choice>
              <mc:Fallback>
                <p:oleObj name="" r:id="rId13" imgW="892175" imgH="39497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56790" y="3083560"/>
                        <a:ext cx="1906270" cy="8451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3" name="对象 11272"/>
          <p:cNvGraphicFramePr/>
          <p:nvPr/>
        </p:nvGraphicFramePr>
        <p:xfrm>
          <a:off x="2308225" y="1102995"/>
          <a:ext cx="137096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5" imgW="624840" imgH="421005" progId="Equation.DSMT4">
                  <p:embed/>
                </p:oleObj>
              </mc:Choice>
              <mc:Fallback>
                <p:oleObj name="" r:id="rId15" imgW="624840" imgH="42100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08225" y="1102995"/>
                        <a:ext cx="1370965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4" name="Text Box 10"/>
          <p:cNvSpPr txBox="1"/>
          <p:nvPr/>
        </p:nvSpPr>
        <p:spPr>
          <a:xfrm>
            <a:off x="66675" y="416560"/>
            <a:ext cx="912431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2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判一判</a:t>
            </a:r>
            <a:r>
              <a:rPr lang="en-US" altLang="zh-CN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下列方程中，哪些是分式方程？哪些是整式方程？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1275" name="Group 11"/>
          <p:cNvGrpSpPr/>
          <p:nvPr/>
        </p:nvGrpSpPr>
        <p:grpSpPr>
          <a:xfrm>
            <a:off x="6051219" y="701107"/>
            <a:ext cx="2881821" cy="1508785"/>
            <a:chOff x="-365" y="-75"/>
            <a:chExt cx="2931" cy="1584"/>
          </a:xfrm>
        </p:grpSpPr>
        <p:pic>
          <p:nvPicPr>
            <p:cNvPr id="11276" name="Picture 12" descr="ri3hqoey[1]"/>
            <p:cNvPicPr/>
            <p:nvPr/>
          </p:nvPicPr>
          <p:blipFill>
            <a:blip r:embed="rId17"/>
            <a:stretch>
              <a:fillRect/>
            </a:stretch>
          </p:blipFill>
          <p:spPr>
            <a:xfrm>
              <a:off x="-365" y="-75"/>
              <a:ext cx="1824" cy="1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7" name="Text Box 13"/>
            <p:cNvSpPr txBox="1"/>
            <p:nvPr/>
          </p:nvSpPr>
          <p:spPr>
            <a:xfrm>
              <a:off x="1499" y="377"/>
              <a:ext cx="1067" cy="1001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整式方程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1278" name="Group 14"/>
          <p:cNvGrpSpPr/>
          <p:nvPr/>
        </p:nvGrpSpPr>
        <p:grpSpPr>
          <a:xfrm>
            <a:off x="6156386" y="1924711"/>
            <a:ext cx="2775434" cy="1785059"/>
            <a:chOff x="829" y="-79"/>
            <a:chExt cx="2839" cy="1680"/>
          </a:xfrm>
        </p:grpSpPr>
        <p:pic>
          <p:nvPicPr>
            <p:cNvPr id="11279" name="Picture 15" descr="ri3hqoey[1]"/>
            <p:cNvPicPr/>
            <p:nvPr/>
          </p:nvPicPr>
          <p:blipFill>
            <a:blip r:embed="rId17"/>
            <a:stretch>
              <a:fillRect/>
            </a:stretch>
          </p:blipFill>
          <p:spPr>
            <a:xfrm>
              <a:off x="829" y="-79"/>
              <a:ext cx="1776" cy="1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0" name="Text Box 16"/>
            <p:cNvSpPr txBox="1"/>
            <p:nvPr/>
          </p:nvSpPr>
          <p:spPr>
            <a:xfrm>
              <a:off x="2627" y="541"/>
              <a:ext cx="1041" cy="897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分式方程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1281" name="文本框 99"/>
          <p:cNvSpPr txBox="1"/>
          <p:nvPr/>
        </p:nvSpPr>
        <p:spPr>
          <a:xfrm>
            <a:off x="340360" y="3996690"/>
            <a:ext cx="8458835" cy="103886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判断一个方程是否为分式方程，主要是看分母中是否含有未知数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注意：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是常数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21965E-6 L 0.70434 0.0314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00" y="1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093 L 0.472431 0.315000 " pathEditMode="relative" rAng="0" ptsTypes="">
                                      <p:cBhvr>
                                        <p:cTn id="45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0" y="26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5549E-6 L 0.25052 0.3290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6.35838E-7 L 0.6783 0.1216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6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79769E-6 L 0.55243 -0.19307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9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295278 -0.219259 " pathEditMode="relative" rAng="0" ptsTypes="">
                                      <p:cBhvr>
                                        <p:cTn id="61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0" y="-12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7341E-7 L 0.68785 -0.01734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00" y="-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84 -0.01434 L 0.43524 -0.0790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0" y="-3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bldLvl="0"/>
      <p:bldP spid="1128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7"/>
          <p:cNvSpPr txBox="1"/>
          <p:nvPr/>
        </p:nvSpPr>
        <p:spPr>
          <a:xfrm>
            <a:off x="466408" y="2219325"/>
            <a:ext cx="3209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（2）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怎样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去分母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8"/>
          <p:cNvSpPr txBox="1"/>
          <p:nvPr/>
        </p:nvSpPr>
        <p:spPr>
          <a:xfrm>
            <a:off x="463550" y="2630805"/>
            <a:ext cx="841184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（3）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在方程两边乘什么样的式子才能把每一个分母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都约去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466408" y="3723958"/>
            <a:ext cx="46316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（4）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这样做的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依据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是什么？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10"/>
          <p:cNvSpPr txBox="1"/>
          <p:nvPr/>
        </p:nvSpPr>
        <p:spPr>
          <a:xfrm>
            <a:off x="682943" y="4264025"/>
            <a:ext cx="5516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/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解分式方程最关键的问题是什么？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466408" y="1713230"/>
            <a:ext cx="5698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（1）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如何把它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转化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为整式方程呢？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6155055" y="4257040"/>
            <a:ext cx="2113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如何去分母</a:t>
            </a:r>
            <a:endParaRPr lang="zh-CN" altLang="en-US" sz="2800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"/>
          <p:cNvSpPr/>
          <p:nvPr/>
        </p:nvSpPr>
        <p:spPr>
          <a:xfrm>
            <a:off x="755650" y="1094740"/>
            <a:ext cx="4801235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你能试着解这个分式方程吗？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3488055" y="236855"/>
            <a:ext cx="26720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分式方程的解法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931226" y="278937"/>
            <a:ext cx="3368782" cy="595576"/>
            <a:chOff x="1777185" y="621123"/>
            <a:chExt cx="336878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3526"/>
              <a:ext cx="3054350" cy="1143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08625" y="812800"/>
          <a:ext cx="2390775" cy="1032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876300" imgH="405765" progId="Equation.DSMT4">
                  <p:embed/>
                </p:oleObj>
              </mc:Choice>
              <mc:Fallback>
                <p:oleObj name="" r:id="rId1" imgW="8763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08625" y="812800"/>
                        <a:ext cx="2390775" cy="1032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/>
      <p:bldP spid="5" grpId="0" bldLvl="0"/>
      <p:bldP spid="6" grpId="0" bldLvl="0"/>
      <p:bldP spid="2" grpId="0" bldLvl="0"/>
      <p:bldP spid="12" grpId="0" bldLvl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  <p:tag name="resource_record_key" val="{&quot;13&quot;:[4364943]}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DIAGRAM_VIRTUALLY_FRAME" val="{&quot;height&quot;:317.32503937007874,&quot;left&quot;:13.925039370078741,&quot;top&quot;:30.8,&quot;width&quot;:652.25}"/>
</p:tagLst>
</file>

<file path=ppt/tags/tag37.xml><?xml version="1.0" encoding="utf-8"?>
<p:tagLst xmlns:p="http://schemas.openxmlformats.org/presentationml/2006/main">
  <p:tag name="KSO_WM_DIAGRAM_VIRTUALLY_FRAME" val="{&quot;height&quot;:317.32503937007874,&quot;left&quot;:13.925039370078741,&quot;top&quot;:30.8,&quot;width&quot;:652.25}"/>
</p:tagLst>
</file>

<file path=ppt/tags/tag38.xml><?xml version="1.0" encoding="utf-8"?>
<p:tagLst xmlns:p="http://schemas.openxmlformats.org/presentationml/2006/main">
  <p:tag name="KSO_WM_DIAGRAM_VIRTUALLY_FRAME" val="{&quot;height&quot;:317.32503937007874,&quot;left&quot;:13.925039370078741,&quot;top&quot;:30.8,&quot;width&quot;:652.25}"/>
</p:tagLst>
</file>

<file path=ppt/tags/tag39.xml><?xml version="1.0" encoding="utf-8"?>
<p:tagLst xmlns:p="http://schemas.openxmlformats.org/presentationml/2006/main">
  <p:tag name="KSO_WM_DIAGRAM_VIRTUALLY_FRAME" val="{&quot;height&quot;:317.32503937007874,&quot;left&quot;:13.925039370078741,&quot;top&quot;:30.8,&quot;width&quot;:652.25}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17.32503937007874,&quot;left&quot;:13.925039370078741,&quot;top&quot;:30.8,&quot;width&quot;:652.25}"/>
</p:tagLst>
</file>

<file path=ppt/tags/tag41.xml><?xml version="1.0" encoding="utf-8"?>
<p:tagLst xmlns:p="http://schemas.openxmlformats.org/presentationml/2006/main">
  <p:tag name="KSO_WM_DIAGRAM_VIRTUALLY_FRAME" val="{&quot;height&quot;:317.32503937007874,&quot;left&quot;:13.925039370078741,&quot;top&quot;:30.8,&quot;width&quot;:652.25}"/>
</p:tagLst>
</file>

<file path=ppt/tags/tag42.xml><?xml version="1.0" encoding="utf-8"?>
<p:tagLst xmlns:p="http://schemas.openxmlformats.org/presentationml/2006/main">
  <p:tag name="KSO_WM_DIAGRAM_VIRTUALLY_FRAME" val="{&quot;height&quot;:317.32503937007874,&quot;left&quot;:13.925039370078741,&quot;top&quot;:30.8,&quot;width&quot;:652.25}"/>
</p:tagLst>
</file>

<file path=ppt/tags/tag43.xml><?xml version="1.0" encoding="utf-8"?>
<p:tagLst xmlns:p="http://schemas.openxmlformats.org/presentationml/2006/main">
  <p:tag name="KSO_WM_DIAGRAM_VIRTUALLY_FRAME" val="{&quot;height&quot;:317.32503937007874,&quot;left&quot;:13.925039370078741,&quot;top&quot;:30.8,&quot;width&quot;:652.25}"/>
</p:tagLst>
</file>

<file path=ppt/tags/tag44.xml><?xml version="1.0" encoding="utf-8"?>
<p:tagLst xmlns:p="http://schemas.openxmlformats.org/presentationml/2006/main">
  <p:tag name="KSO_WM_DIAGRAM_VIRTUALLY_FRAME" val="{&quot;height&quot;:317.32503937007874,&quot;left&quot;:13.925039370078741,&quot;top&quot;:30.8,&quot;width&quot;:652.25}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COMMONDATA" val="eyJoZGlkIjoiMjE3MGZlOWM0YjUxY2M3MWI4YzI3MDMxNTIyMDU2NmQifQ=="/>
  <p:tag name="KSO_WPP_MARK_KEY" val="9d37dd49-d657-4fcf-bce9-2d20edd0dc60"/>
  <p:tag name="commondata" val="eyJoZGlkIjoiOGI2ZmZhNGJlZjIxNjcyOWUyNzJhY2NmNzYwNzI0YzIifQ=="/>
  <p:tag name="resource_record_key" val="{&quot;13&quot;:[4364943]}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3764</Words>
  <Application>WPS 演示</Application>
  <PresentationFormat>在屏幕上显示</PresentationFormat>
  <Paragraphs>307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38</vt:i4>
      </vt:variant>
      <vt:variant>
        <vt:lpstr>幻灯片标题</vt:lpstr>
      </vt:variant>
      <vt:variant>
        <vt:i4>31</vt:i4>
      </vt:variant>
    </vt:vector>
  </HeadingPairs>
  <TitlesOfParts>
    <vt:vector size="85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Arial Unicode MS</vt:lpstr>
      <vt:lpstr>有爱魔兽圆体 CN Medium</vt:lpstr>
      <vt:lpstr>思源黑体</vt:lpstr>
      <vt:lpstr>华文中宋</vt:lpstr>
      <vt:lpstr>4_自定义设计方案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942</cp:revision>
  <dcterms:created xsi:type="dcterms:W3CDTF">2015-07-09T08:14:00Z</dcterms:created>
  <dcterms:modified xsi:type="dcterms:W3CDTF">2025-12-15T03:36:54Z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8404EB3B32C4487FBF3A6AB1B04806C5</vt:lpwstr>
  </property>
</Properties>
</file>