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477" r:id="rId3"/>
    <p:sldId id="442" r:id="rId4"/>
    <p:sldId id="443" r:id="rId5"/>
    <p:sldId id="444" r:id="rId6"/>
    <p:sldId id="445" r:id="rId7"/>
    <p:sldId id="446" r:id="rId8"/>
    <p:sldId id="448" r:id="rId9"/>
    <p:sldId id="449" r:id="rId10"/>
    <p:sldId id="450" r:id="rId11"/>
    <p:sldId id="451" r:id="rId12"/>
    <p:sldId id="452" r:id="rId13"/>
    <p:sldId id="370" r:id="rId14"/>
    <p:sldId id="371" r:id="rId15"/>
    <p:sldId id="453" r:id="rId16"/>
    <p:sldId id="406" r:id="rId17"/>
    <p:sldId id="455" r:id="rId18"/>
    <p:sldId id="454" r:id="rId19"/>
    <p:sldId id="428" r:id="rId20"/>
    <p:sldId id="457" r:id="rId21"/>
    <p:sldId id="460" r:id="rId22"/>
    <p:sldId id="461" r:id="rId23"/>
    <p:sldId id="456" r:id="rId24"/>
    <p:sldId id="458" r:id="rId25"/>
    <p:sldId id="459" r:id="rId26"/>
    <p:sldId id="462" r:id="rId27"/>
    <p:sldId id="463" r:id="rId28"/>
    <p:sldId id="464" r:id="rId29"/>
    <p:sldId id="465" r:id="rId30"/>
    <p:sldId id="466" r:id="rId31"/>
    <p:sldId id="437" r:id="rId32"/>
    <p:sldId id="431" r:id="rId33"/>
    <p:sldId id="432" r:id="rId34"/>
    <p:sldId id="433" r:id="rId35"/>
    <p:sldId id="372" r:id="rId36"/>
  </p:sldIdLst>
  <p:sldSz cx="9144000" cy="5144135" type="screen16x9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0" userDrawn="1">
          <p15:clr>
            <a:srgbClr val="A4A3A4"/>
          </p15:clr>
        </p15:guide>
        <p15:guide id="2" pos="27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  <p:cmAuthor id="14" name="Administrator" initials="A" lastIdx="0" clrIdx="1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610"/>
        <p:guide pos="2754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91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60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6.vml.rels><?xml version="1.0" encoding="UTF-8" standalone="yes"?>
<Relationships xmlns="http://schemas.openxmlformats.org/package/2006/relationships"><Relationship Id="rId6" Type="http://schemas.openxmlformats.org/officeDocument/2006/relationships/image" Target="../media/image68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7.vml.rels><?xml version="1.0" encoding="UTF-8" standalone="yes"?>
<Relationships xmlns="http://schemas.openxmlformats.org/package/2006/relationships"><Relationship Id="rId7" Type="http://schemas.openxmlformats.org/officeDocument/2006/relationships/image" Target="../media/image75.wmf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7" Type="http://schemas.openxmlformats.org/officeDocument/2006/relationships/image" Target="../media/image36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9.xml"/><Relationship Id="rId5" Type="http://schemas.openxmlformats.org/officeDocument/2006/relationships/image" Target="../media/image7.png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5053965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635500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56" name="文本框 55"/>
          <p:cNvSpPr txBox="1"/>
          <p:nvPr userDrawn="1"/>
        </p:nvSpPr>
        <p:spPr>
          <a:xfrm>
            <a:off x="110490" y="134002"/>
            <a:ext cx="2162175" cy="521970"/>
          </a:xfrm>
          <a:prstGeom prst="rect">
            <a:avLst/>
          </a:prstGeom>
          <a:noFill/>
          <a:ln w="222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prstDash val="sysDot"/>
          </a:ln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2800" b="1" kern="100" dirty="0" smtClean="0">
                <a:latin typeface="微软雅黑" panose="020B0503020204020204" pitchFamily="2" charset="-122"/>
                <a:ea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▞</a:t>
            </a:r>
            <a:r>
              <a:rPr lang="zh-CN" altLang="en-US" sz="2800" b="1" spc="120">
                <a:sym typeface="+mn-ea"/>
              </a:rPr>
              <a:t>对点演练</a:t>
            </a:r>
            <a:endParaRPr lang="zh-CN" altLang="en-US" sz="28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0e9b630705a2abe99b84265c438249e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6260" y="99056"/>
            <a:ext cx="859790" cy="356235"/>
          </a:xfrm>
          <a:prstGeom prst="rect">
            <a:avLst/>
          </a:prstGeom>
        </p:spPr>
      </p:pic>
      <p:pic>
        <p:nvPicPr>
          <p:cNvPr id="18" name="图片 17" descr="千库网_大海海水海浪_元素编号131675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46000"/>
          </a:blip>
          <a:stretch>
            <a:fillRect/>
          </a:stretch>
        </p:blipFill>
        <p:spPr>
          <a:xfrm>
            <a:off x="0" y="1751546"/>
            <a:ext cx="9144000" cy="3402115"/>
          </a:xfrm>
          <a:prstGeom prst="rect">
            <a:avLst/>
          </a:prstGeom>
        </p:spPr>
      </p:pic>
      <p:sp>
        <p:nvSpPr>
          <p:cNvPr id="11" name="圆角矩形 10"/>
          <p:cNvSpPr/>
          <p:nvPr>
            <p:custDataLst>
              <p:tags r:id="rId6"/>
            </p:custDataLst>
          </p:nvPr>
        </p:nvSpPr>
        <p:spPr>
          <a:xfrm>
            <a:off x="180340" y="1039623"/>
            <a:ext cx="8781415" cy="3974321"/>
          </a:xfrm>
          <a:prstGeom prst="roundRect">
            <a:avLst>
              <a:gd name="adj" fmla="val 3666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要点梳理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考点讲练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课堂小结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课后作业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tags" Target="../tags/tag13.xml"/><Relationship Id="rId14" Type="http://schemas.openxmlformats.org/officeDocument/2006/relationships/image" Target="../media/image8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0.bin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image" Target="../media/image19.png"/><Relationship Id="rId3" Type="http://schemas.openxmlformats.org/officeDocument/2006/relationships/tags" Target="../tags/tag29.xml"/><Relationship Id="rId2" Type="http://schemas.openxmlformats.org/officeDocument/2006/relationships/image" Target="../media/image18.png"/><Relationship Id="rId1" Type="http://schemas.openxmlformats.org/officeDocument/2006/relationships/tags" Target="../tags/tag2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image" Target="../media/image18.png"/><Relationship Id="rId7" Type="http://schemas.openxmlformats.org/officeDocument/2006/relationships/tags" Target="../tags/tag32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20.wmf"/><Relationship Id="rId14" Type="http://schemas.openxmlformats.org/officeDocument/2006/relationships/vmlDrawing" Target="../drawings/vmlDrawing6.v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image" Target="../media/image19.png"/><Relationship Id="rId1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image" Target="../media/image25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4.bin"/><Relationship Id="rId2" Type="http://schemas.openxmlformats.org/officeDocument/2006/relationships/tags" Target="../tags/tag37.xml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3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image" Target="../media/image29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6.wmf"/><Relationship Id="rId16" Type="http://schemas.openxmlformats.org/officeDocument/2006/relationships/vmlDrawing" Target="../drawings/vmlDrawing8.v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image" Target="../media/image19.png"/><Relationship Id="rId11" Type="http://schemas.openxmlformats.org/officeDocument/2006/relationships/tags" Target="../tags/tag40.xml"/><Relationship Id="rId10" Type="http://schemas.openxmlformats.org/officeDocument/2006/relationships/image" Target="../media/image18.png"/><Relationship Id="rId1" Type="http://schemas.openxmlformats.org/officeDocument/2006/relationships/oleObject" Target="../embeddings/oleObject17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30.wmf"/><Relationship Id="rId17" Type="http://schemas.openxmlformats.org/officeDocument/2006/relationships/vmlDrawing" Target="../drawings/vmlDrawing9.vml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43.xml"/><Relationship Id="rId14" Type="http://schemas.openxmlformats.org/officeDocument/2006/relationships/image" Target="../media/image36.wmf"/><Relationship Id="rId13" Type="http://schemas.openxmlformats.org/officeDocument/2006/relationships/oleObject" Target="../embeddings/oleObject27.bin"/><Relationship Id="rId12" Type="http://schemas.openxmlformats.org/officeDocument/2006/relationships/image" Target="../media/image35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21.bin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19.png"/><Relationship Id="rId3" Type="http://schemas.openxmlformats.org/officeDocument/2006/relationships/tags" Target="../tags/tag45.xml"/><Relationship Id="rId2" Type="http://schemas.openxmlformats.org/officeDocument/2006/relationships/image" Target="../media/image18.png"/><Relationship Id="rId1" Type="http://schemas.openxmlformats.org/officeDocument/2006/relationships/tags" Target="../tags/tag4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37.wmf"/><Relationship Id="rId19" Type="http://schemas.openxmlformats.org/officeDocument/2006/relationships/vmlDrawing" Target="../drawings/vmlDrawing10.vml"/><Relationship Id="rId18" Type="http://schemas.openxmlformats.org/officeDocument/2006/relationships/slideLayout" Target="../slideLayouts/slideLayout3.xml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image" Target="../media/image19.png"/><Relationship Id="rId14" Type="http://schemas.openxmlformats.org/officeDocument/2006/relationships/tags" Target="../tags/tag49.xml"/><Relationship Id="rId13" Type="http://schemas.openxmlformats.org/officeDocument/2006/relationships/image" Target="../media/image18.png"/><Relationship Id="rId12" Type="http://schemas.openxmlformats.org/officeDocument/2006/relationships/tags" Target="../tags/tag48.xml"/><Relationship Id="rId11" Type="http://schemas.openxmlformats.org/officeDocument/2006/relationships/image" Target="../media/image41.wmf"/><Relationship Id="rId10" Type="http://schemas.openxmlformats.org/officeDocument/2006/relationships/oleObject" Target="../embeddings/oleObject33.bin"/><Relationship Id="rId1" Type="http://schemas.openxmlformats.org/officeDocument/2006/relationships/oleObject" Target="../embeddings/oleObject28.bin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5.xml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52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5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image" Target="../media/image53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52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50.wmf"/><Relationship Id="rId16" Type="http://schemas.openxmlformats.org/officeDocument/2006/relationships/vmlDrawing" Target="../drawings/vmlDrawing11.v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image" Target="../media/image19.png"/><Relationship Id="rId11" Type="http://schemas.openxmlformats.org/officeDocument/2006/relationships/tags" Target="../tags/tag55.xml"/><Relationship Id="rId10" Type="http://schemas.openxmlformats.org/officeDocument/2006/relationships/image" Target="../media/image18.png"/><Relationship Id="rId1" Type="http://schemas.openxmlformats.org/officeDocument/2006/relationships/oleObject" Target="../embeddings/oleObject34.bin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60.xml"/><Relationship Id="rId4" Type="http://schemas.openxmlformats.org/officeDocument/2006/relationships/image" Target="../media/image54.wmf"/><Relationship Id="rId3" Type="http://schemas.openxmlformats.org/officeDocument/2006/relationships/oleObject" Target="../embeddings/oleObject38.bin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image" Target="../media/image19.png"/><Relationship Id="rId3" Type="http://schemas.openxmlformats.org/officeDocument/2006/relationships/tags" Target="../tags/tag62.xml"/><Relationship Id="rId2" Type="http://schemas.openxmlformats.org/officeDocument/2006/relationships/image" Target="../media/image18.png"/><Relationship Id="rId1" Type="http://schemas.openxmlformats.org/officeDocument/2006/relationships/tags" Target="../tags/tag6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image" Target="../media/image19.png"/><Relationship Id="rId5" Type="http://schemas.openxmlformats.org/officeDocument/2006/relationships/tags" Target="../tags/tag66.xml"/><Relationship Id="rId4" Type="http://schemas.openxmlformats.org/officeDocument/2006/relationships/image" Target="../media/image18.png"/><Relationship Id="rId3" Type="http://schemas.openxmlformats.org/officeDocument/2006/relationships/tags" Target="../tags/tag65.xml"/><Relationship Id="rId2" Type="http://schemas.openxmlformats.org/officeDocument/2006/relationships/image" Target="../media/image55.wmf"/><Relationship Id="rId10" Type="http://schemas.openxmlformats.org/officeDocument/2006/relationships/vmlDrawing" Target="../drawings/vmlDrawing13.vml"/><Relationship Id="rId1" Type="http://schemas.openxmlformats.org/officeDocument/2006/relationships/oleObject" Target="../embeddings/oleObject39.bin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3.xml"/><Relationship Id="rId1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image" Target="../media/image60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59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58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57.wmf"/><Relationship Id="rId16" Type="http://schemas.openxmlformats.org/officeDocument/2006/relationships/vmlDrawing" Target="../drawings/vmlDrawing14.v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image" Target="../media/image19.png"/><Relationship Id="rId11" Type="http://schemas.openxmlformats.org/officeDocument/2006/relationships/tags" Target="../tags/tag75.xml"/><Relationship Id="rId10" Type="http://schemas.openxmlformats.org/officeDocument/2006/relationships/image" Target="../media/image18.png"/><Relationship Id="rId1" Type="http://schemas.openxmlformats.org/officeDocument/2006/relationships/oleObject" Target="../embeddings/oleObject40.bin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6.xml"/><Relationship Id="rId4" Type="http://schemas.openxmlformats.org/officeDocument/2006/relationships/image" Target="../media/image11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3.bin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5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78.xml"/><Relationship Id="rId4" Type="http://schemas.openxmlformats.org/officeDocument/2006/relationships/image" Target="../media/image62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61.wmf"/><Relationship Id="rId1" Type="http://schemas.openxmlformats.org/officeDocument/2006/relationships/oleObject" Target="../embeddings/oleObject44.bin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9.bin"/><Relationship Id="rId8" Type="http://schemas.openxmlformats.org/officeDocument/2006/relationships/image" Target="../media/image65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64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63.wmf"/><Relationship Id="rId3" Type="http://schemas.openxmlformats.org/officeDocument/2006/relationships/oleObject" Target="../embeddings/oleObject46.bin"/><Relationship Id="rId2" Type="http://schemas.openxmlformats.org/officeDocument/2006/relationships/tags" Target="../tags/tag80.xml"/><Relationship Id="rId17" Type="http://schemas.openxmlformats.org/officeDocument/2006/relationships/vmlDrawing" Target="../drawings/vmlDrawing16.vml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81.xml"/><Relationship Id="rId14" Type="http://schemas.openxmlformats.org/officeDocument/2006/relationships/image" Target="../media/image68.wmf"/><Relationship Id="rId13" Type="http://schemas.openxmlformats.org/officeDocument/2006/relationships/oleObject" Target="../embeddings/oleObject51.bin"/><Relationship Id="rId12" Type="http://schemas.openxmlformats.org/officeDocument/2006/relationships/image" Target="../media/image67.wmf"/><Relationship Id="rId11" Type="http://schemas.openxmlformats.org/officeDocument/2006/relationships/oleObject" Target="../embeddings/oleObject50.bin"/><Relationship Id="rId10" Type="http://schemas.openxmlformats.org/officeDocument/2006/relationships/image" Target="../media/image66.wmf"/><Relationship Id="rId1" Type="http://schemas.openxmlformats.org/officeDocument/2006/relationships/tags" Target="../tags/tag79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image" Target="../media/image19.png"/><Relationship Id="rId3" Type="http://schemas.openxmlformats.org/officeDocument/2006/relationships/tags" Target="../tags/tag83.xml"/><Relationship Id="rId2" Type="http://schemas.openxmlformats.org/officeDocument/2006/relationships/image" Target="../media/image18.png"/><Relationship Id="rId1" Type="http://schemas.openxmlformats.org/officeDocument/2006/relationships/tags" Target="../tags/tag8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6.bin"/><Relationship Id="rId8" Type="http://schemas.openxmlformats.org/officeDocument/2006/relationships/image" Target="../media/image72.wmf"/><Relationship Id="rId7" Type="http://schemas.openxmlformats.org/officeDocument/2006/relationships/oleObject" Target="../embeddings/oleObject55.bin"/><Relationship Id="rId6" Type="http://schemas.openxmlformats.org/officeDocument/2006/relationships/image" Target="../media/image71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70.wmf"/><Relationship Id="rId3" Type="http://schemas.openxmlformats.org/officeDocument/2006/relationships/oleObject" Target="../embeddings/oleObject53.bin"/><Relationship Id="rId22" Type="http://schemas.openxmlformats.org/officeDocument/2006/relationships/vmlDrawing" Target="../drawings/vmlDrawing17.vml"/><Relationship Id="rId21" Type="http://schemas.openxmlformats.org/officeDocument/2006/relationships/slideLayout" Target="../slideLayouts/slideLayout3.xml"/><Relationship Id="rId20" Type="http://schemas.openxmlformats.org/officeDocument/2006/relationships/tags" Target="../tags/tag89.xml"/><Relationship Id="rId2" Type="http://schemas.openxmlformats.org/officeDocument/2006/relationships/image" Target="../media/image69.wmf"/><Relationship Id="rId19" Type="http://schemas.openxmlformats.org/officeDocument/2006/relationships/tags" Target="../tags/tag88.xml"/><Relationship Id="rId18" Type="http://schemas.openxmlformats.org/officeDocument/2006/relationships/image" Target="../media/image19.png"/><Relationship Id="rId17" Type="http://schemas.openxmlformats.org/officeDocument/2006/relationships/tags" Target="../tags/tag87.xml"/><Relationship Id="rId16" Type="http://schemas.openxmlformats.org/officeDocument/2006/relationships/image" Target="../media/image18.png"/><Relationship Id="rId15" Type="http://schemas.openxmlformats.org/officeDocument/2006/relationships/tags" Target="../tags/tag86.xml"/><Relationship Id="rId14" Type="http://schemas.openxmlformats.org/officeDocument/2006/relationships/image" Target="../media/image75.wmf"/><Relationship Id="rId13" Type="http://schemas.openxmlformats.org/officeDocument/2006/relationships/oleObject" Target="../embeddings/oleObject58.bin"/><Relationship Id="rId12" Type="http://schemas.openxmlformats.org/officeDocument/2006/relationships/image" Target="../media/image74.wmf"/><Relationship Id="rId11" Type="http://schemas.openxmlformats.org/officeDocument/2006/relationships/oleObject" Target="../embeddings/oleObject57.bin"/><Relationship Id="rId10" Type="http://schemas.openxmlformats.org/officeDocument/2006/relationships/image" Target="../media/image73.wmf"/><Relationship Id="rId1" Type="http://schemas.openxmlformats.org/officeDocument/2006/relationships/oleObject" Target="../embeddings/oleObject52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9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20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1.xml"/><Relationship Id="rId4" Type="http://schemas.openxmlformats.org/officeDocument/2006/relationships/image" Target="../media/image16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Rectangle 5"/>
          <p:cNvSpPr/>
          <p:nvPr/>
        </p:nvSpPr>
        <p:spPr>
          <a:xfrm>
            <a:off x="5153025" y="2715737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4000" dirty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小结与复习</a:t>
            </a:r>
            <a:endParaRPr lang="zh-CN" altLang="en-US" sz="4000" b="1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4426585" y="1707515"/>
            <a:ext cx="4319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15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分 式</a:t>
            </a:r>
            <a:endParaRPr lang="zh-CN" altLang="en-US" sz="48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3"/>
          <p:cNvSpPr txBox="1"/>
          <p:nvPr/>
        </p:nvSpPr>
        <p:spPr>
          <a:xfrm>
            <a:off x="377825" y="231775"/>
            <a:ext cx="2438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三、分式方程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449263" y="695008"/>
            <a:ext cx="3043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分式方程的定义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Text Box 21"/>
          <p:cNvSpPr txBox="1"/>
          <p:nvPr/>
        </p:nvSpPr>
        <p:spPr>
          <a:xfrm>
            <a:off x="768350" y="1066800"/>
            <a:ext cx="6176963" cy="5232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 anchorCtr="0">
            <a:spAutoFit/>
          </a:bodyPr>
          <a:p>
            <a:pPr defTabSz="914400">
              <a:lnSpc>
                <a:spcPct val="10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分母中含未知数的方程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叫做</a:t>
            </a: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分式方程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436245" y="1490663"/>
            <a:ext cx="3044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分式方程的解法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683895" y="1853565"/>
            <a:ext cx="7839075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在方程的两边都乘以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最简公分母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，约去分母，化成整式方程；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解这个整式方程；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把整式方程的解代入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最简公分母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，如果最简公分母的值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不为</a:t>
            </a:r>
            <a:r>
              <a:rPr lang="en-US" altLang="zh-CN" sz="2800" dirty="0">
                <a:solidFill>
                  <a:srgbClr val="000099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，那么整式方程的解就是原分式方程的解，否则须舍去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3"/>
          <p:cNvSpPr txBox="1"/>
          <p:nvPr/>
        </p:nvSpPr>
        <p:spPr>
          <a:xfrm>
            <a:off x="292735" y="171133"/>
            <a:ext cx="3044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分式方程的应用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251778" y="632460"/>
            <a:ext cx="551180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列分式方程解应用题的一般步骤</a:t>
            </a:r>
            <a:endParaRPr lang="zh-CN" altLang="en-US" sz="2800" dirty="0">
              <a:solidFill>
                <a:srgbClr val="228B8B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396875" y="1124585"/>
            <a:ext cx="8030210" cy="3709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t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审：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审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清题意，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找出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相等关系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fontAlgn="t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设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设出未知数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fontAlgn="t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(3)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列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出方程；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fontAlgn="t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(4)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解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这个分式方程；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fontAlgn="t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(5)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根（包括两方面</a:t>
            </a:r>
            <a:r>
              <a:rPr 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：①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是否是分式方程的根；</a:t>
            </a:r>
            <a:r>
              <a:rPr 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②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是否符合题意）；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fontAlgn="t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(6)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答：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写答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charRg st="47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rot="0">
            <a:off x="1832610" y="572135"/>
            <a:ext cx="5069205" cy="648970"/>
            <a:chOff x="2664" y="235"/>
            <a:chExt cx="5302" cy="1107"/>
          </a:xfrm>
        </p:grpSpPr>
        <p:sp>
          <p:nvSpPr>
            <p:cNvPr id="3" name="平行四边形 2"/>
            <p:cNvSpPr/>
            <p:nvPr>
              <p:custDataLst>
                <p:tags r:id="rId1"/>
              </p:custDataLst>
            </p:nvPr>
          </p:nvSpPr>
          <p:spPr>
            <a:xfrm>
              <a:off x="2780" y="369"/>
              <a:ext cx="5186" cy="973"/>
            </a:xfrm>
            <a:prstGeom prst="parallelogram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4" name="平行四边形 3"/>
            <p:cNvSpPr/>
            <p:nvPr>
              <p:custDataLst>
                <p:tags r:id="rId2"/>
              </p:custDataLst>
            </p:nvPr>
          </p:nvSpPr>
          <p:spPr>
            <a:xfrm>
              <a:off x="2664" y="235"/>
              <a:ext cx="5163" cy="986"/>
            </a:xfrm>
            <a:prstGeom prst="parallelogram">
              <a:avLst/>
            </a:prstGeom>
            <a:solidFill>
              <a:srgbClr val="D5F6FF"/>
            </a:solidFill>
            <a:ln w="9525">
              <a:solidFill>
                <a:srgbClr val="000000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14" name="文本框 19"/>
          <p:cNvSpPr/>
          <p:nvPr/>
        </p:nvSpPr>
        <p:spPr>
          <a:xfrm>
            <a:off x="2267585" y="627380"/>
            <a:ext cx="42157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</a:rPr>
              <a:t>考点一   分式的有关概念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15" name="组合 15"/>
          <p:cNvGrpSpPr/>
          <p:nvPr/>
        </p:nvGrpSpPr>
        <p:grpSpPr>
          <a:xfrm>
            <a:off x="393065" y="1241426"/>
            <a:ext cx="8105775" cy="939800"/>
            <a:chOff x="0" y="-43780"/>
            <a:chExt cx="8105775" cy="939079"/>
          </a:xfrm>
        </p:grpSpPr>
        <p:sp>
          <p:nvSpPr>
            <p:cNvPr id="16" name="TextBox 43"/>
            <p:cNvSpPr txBox="1"/>
            <p:nvPr/>
          </p:nvSpPr>
          <p:spPr>
            <a:xfrm>
              <a:off x="0" y="1"/>
              <a:ext cx="8105775" cy="7366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例</a:t>
              </a:r>
              <a:r>
                <a:rPr lang="en-US" altLang="zh-CN" sz="2800" b="1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1</a:t>
              </a:r>
              <a:r>
                <a:rPr lang="en-US" altLang="zh-CN" sz="2800" b="1" dirty="0">
                  <a:solidFill>
                    <a:srgbClr val="269999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如果分式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     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    的值为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0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，那么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的值为</a:t>
              </a:r>
              <a:r>
                <a:rPr lang="zh-CN" altLang="en-US" sz="2800" u="sng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    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.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aphicFrame>
          <p:nvGraphicFramePr>
            <p:cNvPr id="17" name="对象 16"/>
            <p:cNvGraphicFramePr/>
            <p:nvPr/>
          </p:nvGraphicFramePr>
          <p:xfrm>
            <a:off x="2206625" y="-43780"/>
            <a:ext cx="1123315" cy="9390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3" imgW="394970" imgH="420370" progId="Equation.DSMT4">
                    <p:embed/>
                  </p:oleObj>
                </mc:Choice>
                <mc:Fallback>
                  <p:oleObj name="" r:id="rId3" imgW="394970" imgH="42037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06625" y="-43780"/>
                          <a:ext cx="1123315" cy="9390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TextBox 43"/>
          <p:cNvSpPr txBox="1"/>
          <p:nvPr/>
        </p:nvSpPr>
        <p:spPr>
          <a:xfrm>
            <a:off x="250190" y="2206625"/>
            <a:ext cx="8339455" cy="2460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根据分式值为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的条件：分子为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而分母不为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，列出关于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的方程，求出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的值，并检验当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的取值时分式的分母的对应值是否为零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由题意可得：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 =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±1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+ 1 = 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；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1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+ 1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7739380" y="1320800"/>
            <a:ext cx="8270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Wingdings" panose="05000000000000000000" pitchFamily="2" charset="2"/>
            </a:endParaRPr>
          </a:p>
        </p:txBody>
      </p:sp>
    </p:spTree>
    <p:custDataLst>
      <p:tags r:id="rId5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43"/>
          <p:cNvSpPr txBox="1"/>
          <p:nvPr/>
        </p:nvSpPr>
        <p:spPr>
          <a:xfrm>
            <a:off x="609600" y="1483360"/>
            <a:ext cx="8007350" cy="203009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分式有意义的条件是分母不为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分式无意义的条件是分母的值为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；分式的值为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的条件是：分子为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而分母不为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025" y="104775"/>
            <a:ext cx="2564448" cy="787303"/>
            <a:chOff x="231" y="174"/>
            <a:chExt cx="4039" cy="1240"/>
          </a:xfrm>
        </p:grpSpPr>
        <p:grpSp>
          <p:nvGrpSpPr>
            <p:cNvPr id="9" name="组合 8"/>
            <p:cNvGrpSpPr/>
            <p:nvPr/>
          </p:nvGrpSpPr>
          <p:grpSpPr>
            <a:xfrm>
              <a:off x="231" y="174"/>
              <a:ext cx="4039" cy="1240"/>
              <a:chOff x="3895799" y="1568983"/>
              <a:chExt cx="3079398" cy="896567"/>
            </a:xfrm>
          </p:grpSpPr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>
                <a:off x="4709297" y="1710698"/>
                <a:ext cx="2265900" cy="736776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16" name="矩形 15"/>
            <p:cNvSpPr/>
            <p:nvPr>
              <p:custDataLst>
                <p:tags r:id="rId5"/>
              </p:custDataLst>
            </p:nvPr>
          </p:nvSpPr>
          <p:spPr>
            <a:xfrm>
              <a:off x="1298" y="485"/>
              <a:ext cx="25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i="0" dirty="0">
                  <a:solidFill>
                    <a:srgbClr val="309190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归纳总结</a:t>
              </a:r>
              <a:endParaRPr lang="zh-CN" altLang="en-US" sz="2800" b="1" i="0" dirty="0">
                <a:solidFill>
                  <a:srgbClr val="309190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" name="组合 8"/>
          <p:cNvGrpSpPr/>
          <p:nvPr/>
        </p:nvGrpSpPr>
        <p:grpSpPr>
          <a:xfrm>
            <a:off x="463868" y="2854960"/>
            <a:ext cx="8054340" cy="955675"/>
            <a:chOff x="0" y="-58350"/>
            <a:chExt cx="8053297" cy="954522"/>
          </a:xfrm>
        </p:grpSpPr>
        <p:sp>
          <p:nvSpPr>
            <p:cNvPr id="8" name="矩形 32"/>
            <p:cNvSpPr/>
            <p:nvPr/>
          </p:nvSpPr>
          <p:spPr>
            <a:xfrm>
              <a:off x="0" y="0"/>
              <a:ext cx="8053297" cy="736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2.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如果分式      的值为零，那么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a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的值为</a:t>
              </a:r>
              <a:r>
                <a:rPr lang="zh-CN" altLang="en-US" sz="2800" u="sng" dirty="0">
                  <a:latin typeface="黑体" panose="02010609060101010101" pitchFamily="2" charset="-122"/>
                  <a:ea typeface="黑体" panose="02010609060101010101" pitchFamily="2" charset="-122"/>
                </a:rPr>
                <a:t>    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9" name="对象 8"/>
            <p:cNvGraphicFramePr/>
            <p:nvPr/>
          </p:nvGraphicFramePr>
          <p:xfrm>
            <a:off x="1906659" y="-58350"/>
            <a:ext cx="1001900" cy="9545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1" imgW="407670" imgH="420370" progId="Equation.DSMT4">
                    <p:embed/>
                  </p:oleObj>
                </mc:Choice>
                <mc:Fallback>
                  <p:oleObj name="" r:id="rId1" imgW="407670" imgH="42037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906659" y="-58350"/>
                          <a:ext cx="1001900" cy="9545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TextBox 7"/>
          <p:cNvSpPr txBox="1"/>
          <p:nvPr/>
        </p:nvSpPr>
        <p:spPr>
          <a:xfrm>
            <a:off x="7580313" y="3073718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pSp>
        <p:nvGrpSpPr>
          <p:cNvPr id="12" name="组合 30738"/>
          <p:cNvGrpSpPr/>
          <p:nvPr/>
        </p:nvGrpSpPr>
        <p:grpSpPr>
          <a:xfrm>
            <a:off x="467043" y="1592263"/>
            <a:ext cx="7812087" cy="887413"/>
            <a:chOff x="0" y="-12"/>
            <a:chExt cx="4921" cy="559"/>
          </a:xfrm>
        </p:grpSpPr>
        <p:sp>
          <p:nvSpPr>
            <p:cNvPr id="13" name="矩形 32"/>
            <p:cNvSpPr/>
            <p:nvPr/>
          </p:nvSpPr>
          <p:spPr>
            <a:xfrm>
              <a:off x="0" y="0"/>
              <a:ext cx="4921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1.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若分式     无意义，则  的值为</a:t>
              </a:r>
              <a:r>
                <a:rPr lang="zh-CN" altLang="en-US" sz="2800" u="sng" dirty="0">
                  <a:latin typeface="黑体" panose="02010609060101010101" pitchFamily="2" charset="-122"/>
                  <a:ea typeface="黑体" panose="02010609060101010101" pitchFamily="2" charset="-122"/>
                </a:rPr>
                <a:t>    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4" name="对象 13"/>
            <p:cNvGraphicFramePr/>
            <p:nvPr/>
          </p:nvGraphicFramePr>
          <p:xfrm>
            <a:off x="990" y="-12"/>
            <a:ext cx="527" cy="5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3" imgW="355600" imgH="393700" progId="Equation.DSMT4">
                    <p:embed/>
                  </p:oleObj>
                </mc:Choice>
                <mc:Fallback>
                  <p:oleObj name="" r:id="rId3" imgW="355600" imgH="3937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90" y="-12"/>
                          <a:ext cx="527" cy="5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TextBox 7"/>
          <p:cNvSpPr txBox="1"/>
          <p:nvPr/>
        </p:nvSpPr>
        <p:spPr>
          <a:xfrm>
            <a:off x="6196965" y="177546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aphicFrame>
        <p:nvGraphicFramePr>
          <p:cNvPr id="16" name="对象 15"/>
          <p:cNvGraphicFramePr/>
          <p:nvPr/>
        </p:nvGraphicFramePr>
        <p:xfrm>
          <a:off x="4612005" y="1865313"/>
          <a:ext cx="44767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321945" imgH="359410" progId="Equation.DSMT4">
                  <p:embed/>
                </p:oleObj>
              </mc:Choice>
              <mc:Fallback>
                <p:oleObj name="" r:id="rId5" imgW="321945" imgH="35941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12005" y="1865313"/>
                        <a:ext cx="447675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17700" y="18415"/>
            <a:ext cx="2564448" cy="787303"/>
            <a:chOff x="231" y="174"/>
            <a:chExt cx="4039" cy="1240"/>
          </a:xfrm>
        </p:grpSpPr>
        <p:grpSp>
          <p:nvGrpSpPr>
            <p:cNvPr id="18" name="组合 17"/>
            <p:cNvGrpSpPr/>
            <p:nvPr/>
          </p:nvGrpSpPr>
          <p:grpSpPr>
            <a:xfrm>
              <a:off x="231" y="174"/>
              <a:ext cx="4039" cy="1240"/>
              <a:chOff x="3895799" y="1568983"/>
              <a:chExt cx="3079398" cy="896567"/>
            </a:xfrm>
          </p:grpSpPr>
          <p:pic>
            <p:nvPicPr>
              <p:cNvPr id="19" name="图片 18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 rotWithShape="1">
              <a:blip r:embed="rId8" cstate="screen"/>
              <a:srcRect/>
              <a:stretch>
                <a:fillRect/>
              </a:stretch>
            </p:blipFill>
            <p:spPr>
              <a:xfrm>
                <a:off x="4709297" y="1710698"/>
                <a:ext cx="2265900" cy="736776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0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21" name="矩形 20"/>
            <p:cNvSpPr/>
            <p:nvPr>
              <p:custDataLst>
                <p:tags r:id="rId11"/>
              </p:custDataLst>
            </p:nvPr>
          </p:nvSpPr>
          <p:spPr>
            <a:xfrm>
              <a:off x="1298" y="485"/>
              <a:ext cx="25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i="0" dirty="0">
                  <a:solidFill>
                    <a:srgbClr val="309190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针对训练</a:t>
              </a:r>
              <a:endParaRPr lang="zh-CN" altLang="en-US" sz="2800" b="1" i="0" dirty="0">
                <a:solidFill>
                  <a:srgbClr val="309190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rot="0">
            <a:off x="1545590" y="412115"/>
            <a:ext cx="5623560" cy="648970"/>
            <a:chOff x="2664" y="235"/>
            <a:chExt cx="5302" cy="1107"/>
          </a:xfrm>
        </p:grpSpPr>
        <p:sp>
          <p:nvSpPr>
            <p:cNvPr id="3" name="平行四边形 2"/>
            <p:cNvSpPr/>
            <p:nvPr>
              <p:custDataLst>
                <p:tags r:id="rId1"/>
              </p:custDataLst>
            </p:nvPr>
          </p:nvSpPr>
          <p:spPr>
            <a:xfrm>
              <a:off x="2780" y="369"/>
              <a:ext cx="5186" cy="973"/>
            </a:xfrm>
            <a:prstGeom prst="parallelogram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4" name="平行四边形 13"/>
            <p:cNvSpPr/>
            <p:nvPr>
              <p:custDataLst>
                <p:tags r:id="rId2"/>
              </p:custDataLst>
            </p:nvPr>
          </p:nvSpPr>
          <p:spPr>
            <a:xfrm>
              <a:off x="2664" y="235"/>
              <a:ext cx="5163" cy="986"/>
            </a:xfrm>
            <a:prstGeom prst="parallelogram">
              <a:avLst/>
            </a:prstGeom>
            <a:solidFill>
              <a:srgbClr val="D5F6FF"/>
            </a:solidFill>
            <a:ln w="9525">
              <a:solidFill>
                <a:srgbClr val="000000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grpSp>
        <p:nvGrpSpPr>
          <p:cNvPr id="6" name="组合 6"/>
          <p:cNvGrpSpPr/>
          <p:nvPr/>
        </p:nvGrpSpPr>
        <p:grpSpPr>
          <a:xfrm>
            <a:off x="396875" y="1152843"/>
            <a:ext cx="8453755" cy="1425575"/>
            <a:chOff x="-1" y="0"/>
            <a:chExt cx="13313" cy="2245"/>
          </a:xfrm>
        </p:grpSpPr>
        <p:sp>
          <p:nvSpPr>
            <p:cNvPr id="7" name="文本框 13313"/>
            <p:cNvSpPr txBox="1"/>
            <p:nvPr/>
          </p:nvSpPr>
          <p:spPr>
            <a:xfrm>
              <a:off x="-1" y="66"/>
              <a:ext cx="13313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例2</a:t>
              </a:r>
              <a:r>
                <a:rPr lang="zh-CN" altLang="en-US" sz="2800" dirty="0">
                  <a:solidFill>
                    <a:srgbClr val="269999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如果把分式　　　中的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和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的值都变为原来的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3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倍，那么分式的值（　　）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308" y="0"/>
            <a:ext cx="1397" cy="15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3" imgW="381635" imgH="419735" progId="Equation.DSMT4">
                    <p:embed/>
                  </p:oleObj>
                </mc:Choice>
                <mc:Fallback>
                  <p:oleObj name="" r:id="rId3" imgW="381635" imgH="419735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308" y="0"/>
                          <a:ext cx="1397" cy="15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文本框 19"/>
          <p:cNvSpPr/>
          <p:nvPr/>
        </p:nvSpPr>
        <p:spPr>
          <a:xfrm>
            <a:off x="1710055" y="489585"/>
            <a:ext cx="5358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微软雅黑" panose="020B0503020204020204" pitchFamily="2" charset="-122"/>
                <a:cs typeface="Times New Roman" panose="02020603050405020304" pitchFamily="2" charset="0"/>
                <a:sym typeface="+mn-ea"/>
              </a:rPr>
              <a:t>考点二   分式的性质及有关计算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2" charset="0"/>
              <a:ea typeface="微软雅黑" panose="020B0503020204020204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5" name="文本框 13314"/>
          <p:cNvSpPr txBox="1"/>
          <p:nvPr/>
        </p:nvSpPr>
        <p:spPr>
          <a:xfrm>
            <a:off x="4096068" y="1991360"/>
            <a:ext cx="4238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0" name="组合 13327"/>
          <p:cNvGrpSpPr/>
          <p:nvPr/>
        </p:nvGrpSpPr>
        <p:grpSpPr>
          <a:xfrm>
            <a:off x="466725" y="2824480"/>
            <a:ext cx="6659563" cy="1501775"/>
            <a:chOff x="0" y="15"/>
            <a:chExt cx="4195" cy="946"/>
          </a:xfrm>
        </p:grpSpPr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453" y="414"/>
            <a:ext cx="192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5" imgW="139700" imgH="394335" progId="Equation.DSMT4">
                    <p:embed/>
                  </p:oleObj>
                </mc:Choice>
                <mc:Fallback>
                  <p:oleObj name="" r:id="rId5" imgW="139700" imgH="394335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453" y="414"/>
                          <a:ext cx="192" cy="5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000" y="411"/>
            <a:ext cx="195" cy="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7" imgW="139700" imgH="394335" progId="Equation.DSMT4">
                    <p:embed/>
                  </p:oleObj>
                </mc:Choice>
                <mc:Fallback>
                  <p:oleObj name="" r:id="rId7" imgW="139700" imgH="394335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000" y="411"/>
                          <a:ext cx="195" cy="5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文本框 13321"/>
            <p:cNvSpPr txBox="1"/>
            <p:nvPr/>
          </p:nvSpPr>
          <p:spPr>
            <a:xfrm>
              <a:off x="0" y="15"/>
              <a:ext cx="4184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A.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变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为原来的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3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倍　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B.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不变　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C.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变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为原来的　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D.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变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为原来的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4"/>
          <p:cNvGrpSpPr/>
          <p:nvPr/>
        </p:nvGrpSpPr>
        <p:grpSpPr>
          <a:xfrm>
            <a:off x="539433" y="1203325"/>
            <a:ext cx="6504613" cy="2969249"/>
            <a:chOff x="-1" y="-1"/>
            <a:chExt cx="10243" cy="4675"/>
          </a:xfrm>
        </p:grpSpPr>
        <p:sp>
          <p:nvSpPr>
            <p:cNvPr id="9" name="文本框 11271"/>
            <p:cNvSpPr txBox="1"/>
            <p:nvPr/>
          </p:nvSpPr>
          <p:spPr>
            <a:xfrm>
              <a:off x="-1" y="-1"/>
              <a:ext cx="723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3.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下列变形正确的是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       )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18" y="1248"/>
            <a:ext cx="2717" cy="16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" imgW="634365" imgH="419100" progId="Equation.DSMT4">
                    <p:embed/>
                  </p:oleObj>
                </mc:Choice>
                <mc:Fallback>
                  <p:oleObj name="" r:id="rId1" imgW="634365" imgH="419100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8" y="1248"/>
                          <a:ext cx="2717" cy="16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6090" y="1248"/>
            <a:ext cx="4152" cy="15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3" imgW="1028700" imgH="419100" progId="Equation.DSMT4">
                    <p:embed/>
                  </p:oleObj>
                </mc:Choice>
                <mc:Fallback>
                  <p:oleObj name="" r:id="rId3" imgW="1028700" imgH="4191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090" y="1248"/>
                          <a:ext cx="4152" cy="15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18" y="3159"/>
            <a:ext cx="4145" cy="15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5" imgW="965200" imgH="393700" progId="Equation.DSMT4">
                    <p:embed/>
                  </p:oleObj>
                </mc:Choice>
                <mc:Fallback>
                  <p:oleObj name="" r:id="rId5" imgW="965200" imgH="393700" progId="Equation.DSMT4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8" y="3159"/>
                          <a:ext cx="4145" cy="15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6076" y="3159"/>
            <a:ext cx="3196" cy="1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7" imgW="838200" imgH="393700" progId="Equation.3">
                    <p:embed/>
                  </p:oleObj>
                </mc:Choice>
                <mc:Fallback>
                  <p:oleObj name="" r:id="rId7" imgW="838200" imgH="393700" progId="Equation.3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076" y="3159"/>
                          <a:ext cx="3196" cy="15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文本框 11275"/>
          <p:cNvSpPr txBox="1"/>
          <p:nvPr/>
        </p:nvSpPr>
        <p:spPr>
          <a:xfrm>
            <a:off x="4142740" y="1207135"/>
            <a:ext cx="492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700" y="18415"/>
            <a:ext cx="2564448" cy="787303"/>
            <a:chOff x="231" y="174"/>
            <a:chExt cx="4039" cy="1240"/>
          </a:xfrm>
        </p:grpSpPr>
        <p:grpSp>
          <p:nvGrpSpPr>
            <p:cNvPr id="18" name="组合 17"/>
            <p:cNvGrpSpPr/>
            <p:nvPr/>
          </p:nvGrpSpPr>
          <p:grpSpPr>
            <a:xfrm>
              <a:off x="231" y="174"/>
              <a:ext cx="4039" cy="1240"/>
              <a:chOff x="3895799" y="1568983"/>
              <a:chExt cx="3079398" cy="896567"/>
            </a:xfrm>
          </p:grpSpPr>
          <p:pic>
            <p:nvPicPr>
              <p:cNvPr id="19" name="图片 18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 rotWithShape="1">
              <a:blip r:embed="rId10" cstate="screen"/>
              <a:srcRect/>
              <a:stretch>
                <a:fillRect/>
              </a:stretch>
            </p:blipFill>
            <p:spPr>
              <a:xfrm>
                <a:off x="4709297" y="1710698"/>
                <a:ext cx="2265900" cy="736776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12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21" name="矩形 20"/>
            <p:cNvSpPr/>
            <p:nvPr>
              <p:custDataLst>
                <p:tags r:id="rId13"/>
              </p:custDataLst>
            </p:nvPr>
          </p:nvSpPr>
          <p:spPr>
            <a:xfrm>
              <a:off x="1298" y="485"/>
              <a:ext cx="25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i="0" dirty="0">
                  <a:solidFill>
                    <a:srgbClr val="309190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针对训练</a:t>
              </a:r>
              <a:endParaRPr lang="zh-CN" altLang="en-US" sz="2800" b="1" i="0" dirty="0">
                <a:solidFill>
                  <a:srgbClr val="309190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6"/>
          <p:cNvGrpSpPr/>
          <p:nvPr/>
        </p:nvGrpSpPr>
        <p:grpSpPr>
          <a:xfrm>
            <a:off x="41275" y="511810"/>
            <a:ext cx="9149080" cy="962025"/>
            <a:chOff x="0" y="-40011"/>
            <a:chExt cx="8701356" cy="962169"/>
          </a:xfrm>
        </p:grpSpPr>
        <p:sp>
          <p:nvSpPr>
            <p:cNvPr id="3" name="TextBox 43"/>
            <p:cNvSpPr txBox="1"/>
            <p:nvPr/>
          </p:nvSpPr>
          <p:spPr>
            <a:xfrm>
              <a:off x="0" y="0"/>
              <a:ext cx="8701356" cy="7373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例3</a:t>
              </a:r>
              <a:r>
                <a:rPr lang="zh-CN" altLang="en-US" sz="2800" dirty="0">
                  <a:solidFill>
                    <a:srgbClr val="269999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已知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=          </a:t>
              </a:r>
              <a:r>
                <a:rPr lang="zh-CN" altLang="en-US" sz="2800" b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=          </a:t>
              </a:r>
              <a:r>
                <a:rPr lang="zh-CN" altLang="en-US" sz="2800" b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求                 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值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4" name="对象 3"/>
            <p:cNvGraphicFramePr/>
            <p:nvPr/>
          </p:nvGraphicFramePr>
          <p:xfrm>
            <a:off x="1834194" y="185766"/>
            <a:ext cx="836764" cy="4610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1" imgW="419100" imgH="215900" progId="Equation.DSMT4">
                    <p:embed/>
                  </p:oleObj>
                </mc:Choice>
                <mc:Fallback>
                  <p:oleObj name="" r:id="rId1" imgW="419100" imgH="215900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834194" y="185766"/>
                          <a:ext cx="836764" cy="4610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/>
            <p:nvPr/>
          </p:nvGraphicFramePr>
          <p:xfrm>
            <a:off x="3378200" y="163855"/>
            <a:ext cx="878205" cy="474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3" imgW="419735" imgH="216535" progId="Equation.DSMT4">
                    <p:embed/>
                  </p:oleObj>
                </mc:Choice>
                <mc:Fallback>
                  <p:oleObj name="" r:id="rId3" imgW="419735" imgH="216535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378200" y="163855"/>
                          <a:ext cx="878205" cy="4744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4785366" y="-40011"/>
            <a:ext cx="3475590" cy="9621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1930400" imgH="457200" progId="Equation.DSMT4">
                    <p:embed/>
                  </p:oleObj>
                </mc:Choice>
                <mc:Fallback>
                  <p:oleObj name="" r:id="rId5" imgW="1930400" imgH="457200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785366" y="-40011"/>
                          <a:ext cx="3475590" cy="9621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19"/>
          <p:cNvGrpSpPr/>
          <p:nvPr/>
        </p:nvGrpSpPr>
        <p:grpSpPr>
          <a:xfrm>
            <a:off x="1493203" y="3004799"/>
            <a:ext cx="5281930" cy="521970"/>
            <a:chOff x="0" y="11462"/>
            <a:chExt cx="5281668" cy="524375"/>
          </a:xfrm>
        </p:grpSpPr>
        <p:sp>
          <p:nvSpPr>
            <p:cNvPr id="10" name="TextBox 11"/>
            <p:cNvSpPr txBox="1"/>
            <p:nvPr/>
          </p:nvSpPr>
          <p:spPr>
            <a:xfrm>
              <a:off x="0" y="11462"/>
              <a:ext cx="5281668" cy="524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把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           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             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代入得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11" name="对象 10"/>
            <p:cNvGraphicFramePr/>
            <p:nvPr/>
          </p:nvGraphicFramePr>
          <p:xfrm>
            <a:off x="1079445" y="45210"/>
            <a:ext cx="1022934" cy="4317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7" imgW="419735" imgH="216535" progId="Equation.DSMT4">
                    <p:embed/>
                  </p:oleObj>
                </mc:Choice>
                <mc:Fallback>
                  <p:oleObj name="" r:id="rId7" imgW="419735" imgH="216535" progId="Equation.DSMT4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79445" y="45210"/>
                          <a:ext cx="1022934" cy="4317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/>
            <p:nvPr/>
          </p:nvGraphicFramePr>
          <p:xfrm>
            <a:off x="2937678" y="22232"/>
            <a:ext cx="1036269" cy="4573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" r:id="rId9" imgW="419100" imgH="215900" progId="Equation.DSMT4">
                    <p:embed/>
                  </p:oleObj>
                </mc:Choice>
                <mc:Fallback>
                  <p:oleObj name="" r:id="rId9" imgW="419100" imgH="215900" progId="Equation.DSMT4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937678" y="22232"/>
                          <a:ext cx="1036269" cy="4573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8"/>
          <p:cNvGrpSpPr/>
          <p:nvPr/>
        </p:nvGrpSpPr>
        <p:grpSpPr>
          <a:xfrm>
            <a:off x="824548" y="1611631"/>
            <a:ext cx="6856412" cy="1105535"/>
            <a:chOff x="0" y="-94856"/>
            <a:chExt cx="6856095" cy="1104646"/>
          </a:xfrm>
        </p:grpSpPr>
        <p:sp>
          <p:nvSpPr>
            <p:cNvPr id="16" name="TextBox 45"/>
            <p:cNvSpPr txBox="1"/>
            <p:nvPr/>
          </p:nvSpPr>
          <p:spPr>
            <a:xfrm>
              <a:off x="0" y="2538"/>
              <a:ext cx="6856095" cy="7366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解：原式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=</a:t>
              </a:r>
              <a:endPara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17" name="对象 16"/>
            <p:cNvGraphicFramePr/>
            <p:nvPr/>
          </p:nvGraphicFramePr>
          <p:xfrm>
            <a:off x="1741407" y="-94856"/>
            <a:ext cx="4727991" cy="11046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11" imgW="2019300" imgH="444500" progId="Equation.DSMT4">
                    <p:embed/>
                  </p:oleObj>
                </mc:Choice>
                <mc:Fallback>
                  <p:oleObj name="" r:id="rId11" imgW="2019300" imgH="444500" progId="Equation.DSMT4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741407" y="-94856"/>
                          <a:ext cx="4727991" cy="110464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组合 20"/>
          <p:cNvGrpSpPr/>
          <p:nvPr/>
        </p:nvGrpSpPr>
        <p:grpSpPr>
          <a:xfrm>
            <a:off x="880110" y="3750310"/>
            <a:ext cx="6641465" cy="995680"/>
            <a:chOff x="0" y="-52197"/>
            <a:chExt cx="6641465" cy="998103"/>
          </a:xfrm>
        </p:grpSpPr>
        <p:sp>
          <p:nvSpPr>
            <p:cNvPr id="20" name="TextBox 45"/>
            <p:cNvSpPr txBox="1"/>
            <p:nvPr/>
          </p:nvSpPr>
          <p:spPr>
            <a:xfrm>
              <a:off x="0" y="0"/>
              <a:ext cx="5645150" cy="7390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原式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=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aphicFrame>
          <p:nvGraphicFramePr>
            <p:cNvPr id="21" name="对象 20"/>
            <p:cNvGraphicFramePr/>
            <p:nvPr/>
          </p:nvGraphicFramePr>
          <p:xfrm>
            <a:off x="1511935" y="-52197"/>
            <a:ext cx="5129530" cy="9981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" name="" r:id="rId13" imgW="2044700" imgH="457200" progId="Equation.DSMT4">
                    <p:embed/>
                  </p:oleObj>
                </mc:Choice>
                <mc:Fallback>
                  <p:oleObj name="" r:id="rId13" imgW="2044700" imgH="4572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511935" y="-52197"/>
                          <a:ext cx="5129530" cy="9981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43"/>
          <p:cNvSpPr txBox="1"/>
          <p:nvPr/>
        </p:nvSpPr>
        <p:spPr>
          <a:xfrm>
            <a:off x="498475" y="1275080"/>
            <a:ext cx="8140700" cy="293433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对于一个分式，如果给出其中字母的取值，我们可以先将分式进行化简，再把字母取值代入，即可求出分式的值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但对于某些分式的求值问题，却没有直接给出字母的取值，而只是给出字母满足的条件，这样的问题较复杂，需要根据具体情况选择适当的方法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025" y="104775"/>
            <a:ext cx="2564448" cy="787303"/>
            <a:chOff x="231" y="174"/>
            <a:chExt cx="4039" cy="1240"/>
          </a:xfrm>
        </p:grpSpPr>
        <p:grpSp>
          <p:nvGrpSpPr>
            <p:cNvPr id="9" name="组合 8"/>
            <p:cNvGrpSpPr/>
            <p:nvPr/>
          </p:nvGrpSpPr>
          <p:grpSpPr>
            <a:xfrm>
              <a:off x="231" y="174"/>
              <a:ext cx="4039" cy="1240"/>
              <a:chOff x="3895799" y="1568983"/>
              <a:chExt cx="3079398" cy="896567"/>
            </a:xfrm>
          </p:grpSpPr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>
                <a:off x="4709297" y="1710698"/>
                <a:ext cx="2265900" cy="736776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16" name="矩形 15"/>
            <p:cNvSpPr/>
            <p:nvPr>
              <p:custDataLst>
                <p:tags r:id="rId5"/>
              </p:custDataLst>
            </p:nvPr>
          </p:nvSpPr>
          <p:spPr>
            <a:xfrm>
              <a:off x="1298" y="485"/>
              <a:ext cx="25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i="0" dirty="0">
                  <a:solidFill>
                    <a:srgbClr val="309190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归纳总结</a:t>
              </a:r>
              <a:endParaRPr lang="zh-CN" altLang="en-US" sz="2800" b="1" i="0" dirty="0">
                <a:solidFill>
                  <a:srgbClr val="309190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内容占位符 64514"/>
          <p:cNvSpPr>
            <a:spLocks noGrp="1"/>
          </p:cNvSpPr>
          <p:nvPr/>
        </p:nvSpPr>
        <p:spPr>
          <a:xfrm>
            <a:off x="312420" y="697230"/>
            <a:ext cx="8650605" cy="216090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+mn-lt"/>
                <a:ea typeface="+mn-ea"/>
                <a:cs typeface="+mn-cs"/>
              </a:defRPr>
            </a:lvl1pPr>
            <a:lvl2pPr marL="342900" lvl="1" indent="4572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2pPr>
            <a:lvl3pPr marL="342900" lvl="2" indent="9144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3pPr>
            <a:lvl4pPr marL="342900" lvl="3" indent="13716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4pPr>
            <a:lvl5pPr marL="342900" lvl="4" indent="18288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5pPr>
            <a:lvl6pPr marL="2514600" lvl="5" indent="-2286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6pPr>
            <a:lvl7pPr marL="2971800" lvl="6" indent="-2286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7pPr>
            <a:lvl8pPr marL="3429000" lvl="7" indent="-2286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8pPr>
            <a:lvl9pPr marL="3886200" lvl="8" indent="-2286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有一道题：“先化简，再求值：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                    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其中              ”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小玲做题时把               错抄成            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但她的计算结果也是正确的，请你解释这是怎么回事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b="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657215" y="659765"/>
          <a:ext cx="2738755" cy="897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1384300" imgH="393700" progId="Equation.3">
                  <p:embed/>
                </p:oleObj>
              </mc:Choice>
              <mc:Fallback>
                <p:oleObj name="" r:id="rId1" imgW="1384300" imgH="393700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57215" y="659765"/>
                        <a:ext cx="2738755" cy="8978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1139508" y="1478280"/>
          <a:ext cx="1220787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546100" imgH="228600" progId="Equation.3">
                  <p:embed/>
                </p:oleObj>
              </mc:Choice>
              <mc:Fallback>
                <p:oleObj name="" r:id="rId3" imgW="546100" imgH="228600" progId="Equation.3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9508" y="1478280"/>
                        <a:ext cx="1220787" cy="517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7467600" y="1497648"/>
          <a:ext cx="10287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5" imgW="457835" imgH="228600" progId="Equation.3">
                  <p:embed/>
                </p:oleObj>
              </mc:Choice>
              <mc:Fallback>
                <p:oleObj name="" r:id="rId5" imgW="457835" imgH="2286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67600" y="1497648"/>
                        <a:ext cx="1028700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1029335" y="2638425"/>
          <a:ext cx="6148705" cy="1821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7" imgW="2984500" imgH="862965" progId="Equation.DSMT4">
                  <p:embed/>
                </p:oleObj>
              </mc:Choice>
              <mc:Fallback>
                <p:oleObj name="" r:id="rId7" imgW="2984500" imgH="862965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9335" y="2638425"/>
                        <a:ext cx="6148705" cy="18211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5042535" y="1497965"/>
          <a:ext cx="12985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9" imgW="546100" imgH="228600" progId="Equation.3">
                  <p:embed/>
                </p:oleObj>
              </mc:Choice>
              <mc:Fallback>
                <p:oleObj name="" r:id="rId9" imgW="546100" imgH="228600" progId="Equation.3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2535" y="1497965"/>
                        <a:ext cx="129857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3"/>
          <p:cNvSpPr txBox="1"/>
          <p:nvPr/>
        </p:nvSpPr>
        <p:spPr>
          <a:xfrm>
            <a:off x="312420" y="274828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文本框 4"/>
          <p:cNvSpPr txBox="1"/>
          <p:nvPr/>
        </p:nvSpPr>
        <p:spPr>
          <a:xfrm>
            <a:off x="4206240" y="4420235"/>
            <a:ext cx="3896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结果与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的符号无关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8" name="对象 17"/>
          <p:cNvGraphicFramePr/>
          <p:nvPr/>
        </p:nvGraphicFramePr>
        <p:xfrm>
          <a:off x="1068547" y="4385469"/>
          <a:ext cx="3063875" cy="548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0" imgW="1371600" imgH="241300" progId="Equation.DSMT4">
                  <p:embed/>
                </p:oleObj>
              </mc:Choice>
              <mc:Fallback>
                <p:oleObj name="" r:id="rId10" imgW="1371600" imgH="2413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8547" y="4385469"/>
                        <a:ext cx="3063875" cy="548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107235" y="-19685"/>
            <a:ext cx="2564448" cy="787303"/>
            <a:chOff x="231" y="174"/>
            <a:chExt cx="4039" cy="1240"/>
          </a:xfrm>
        </p:grpSpPr>
        <p:grpSp>
          <p:nvGrpSpPr>
            <p:cNvPr id="10" name="组合 9"/>
            <p:cNvGrpSpPr/>
            <p:nvPr/>
          </p:nvGrpSpPr>
          <p:grpSpPr>
            <a:xfrm>
              <a:off x="231" y="174"/>
              <a:ext cx="4039" cy="1240"/>
              <a:chOff x="3895799" y="1568983"/>
              <a:chExt cx="3079398" cy="896567"/>
            </a:xfrm>
          </p:grpSpPr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 rotWithShape="1">
              <a:blip r:embed="rId13" cstate="screen"/>
              <a:srcRect/>
              <a:stretch>
                <a:fillRect/>
              </a:stretch>
            </p:blipFill>
            <p:spPr>
              <a:xfrm>
                <a:off x="4709297" y="1710698"/>
                <a:ext cx="2265900" cy="736776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15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21" name="矩形 20"/>
            <p:cNvSpPr/>
            <p:nvPr>
              <p:custDataLst>
                <p:tags r:id="rId16"/>
              </p:custDataLst>
            </p:nvPr>
          </p:nvSpPr>
          <p:spPr>
            <a:xfrm>
              <a:off x="1298" y="485"/>
              <a:ext cx="25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i="0" dirty="0">
                  <a:solidFill>
                    <a:srgbClr val="309190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针对训练</a:t>
              </a:r>
              <a:endParaRPr lang="zh-CN" altLang="en-US" sz="2800" b="1" i="0" dirty="0">
                <a:solidFill>
                  <a:srgbClr val="309190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charRg st="0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3"/>
          <p:cNvSpPr txBox="1"/>
          <p:nvPr/>
        </p:nvSpPr>
        <p:spPr>
          <a:xfrm>
            <a:off x="162560" y="604520"/>
            <a:ext cx="1830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一、分式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403225" y="1042035"/>
            <a:ext cx="290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分式的概念：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5" name="组合 63"/>
          <p:cNvGrpSpPr/>
          <p:nvPr/>
        </p:nvGrpSpPr>
        <p:grpSpPr>
          <a:xfrm>
            <a:off x="411163" y="1430655"/>
            <a:ext cx="8178165" cy="1899285"/>
            <a:chOff x="0" y="71737"/>
            <a:chExt cx="9511703" cy="1898813"/>
          </a:xfrm>
        </p:grpSpPr>
        <p:sp>
          <p:nvSpPr>
            <p:cNvPr id="6" name="Text Box 3"/>
            <p:cNvSpPr txBox="1"/>
            <p:nvPr/>
          </p:nvSpPr>
          <p:spPr>
            <a:xfrm>
              <a:off x="0" y="71737"/>
              <a:ext cx="9511703" cy="18988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altLang="zh-CN" sz="2800" dirty="0">
                  <a:solidFill>
                    <a:srgbClr val="660033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一般地，如果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都表示整式，且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中含有字母，那么称   为分式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其中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称为分式的分子，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称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为分式的分母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7" name="对象 6"/>
            <p:cNvGraphicFramePr/>
            <p:nvPr/>
          </p:nvGraphicFramePr>
          <p:xfrm>
            <a:off x="2661713" y="665950"/>
            <a:ext cx="502948" cy="812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1" imgW="177800" imgH="394335" progId="Equation.DSMT4">
                    <p:embed/>
                  </p:oleObj>
                </mc:Choice>
                <mc:Fallback>
                  <p:oleObj name="" r:id="rId1" imgW="177800" imgH="394335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661713" y="665950"/>
                          <a:ext cx="502948" cy="8125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文本框 14"/>
          <p:cNvSpPr txBox="1"/>
          <p:nvPr/>
        </p:nvSpPr>
        <p:spPr>
          <a:xfrm>
            <a:off x="460375" y="3332480"/>
            <a:ext cx="3826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分式有意义的条件：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矩形 119810"/>
          <p:cNvSpPr/>
          <p:nvPr/>
        </p:nvSpPr>
        <p:spPr>
          <a:xfrm>
            <a:off x="777875" y="3887788"/>
            <a:ext cx="24971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对于分式     ：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1" name="矩形 119812"/>
          <p:cNvSpPr/>
          <p:nvPr/>
        </p:nvSpPr>
        <p:spPr>
          <a:xfrm>
            <a:off x="2987358" y="3702051"/>
            <a:ext cx="484981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时分式有意义；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时无意义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2" name="文本框 17"/>
          <p:cNvSpPr txBox="1"/>
          <p:nvPr/>
        </p:nvSpPr>
        <p:spPr>
          <a:xfrm>
            <a:off x="3616960" y="3888740"/>
            <a:ext cx="1002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3" name="文本框 18"/>
          <p:cNvSpPr txBox="1"/>
          <p:nvPr/>
        </p:nvSpPr>
        <p:spPr>
          <a:xfrm>
            <a:off x="3634740" y="4517390"/>
            <a:ext cx="1041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B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= 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graphicFrame>
        <p:nvGraphicFramePr>
          <p:cNvPr id="14" name="对象 13"/>
          <p:cNvGraphicFramePr/>
          <p:nvPr/>
        </p:nvGraphicFramePr>
        <p:xfrm>
          <a:off x="2348230" y="3747135"/>
          <a:ext cx="40449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177800" imgH="394335" progId="Equation.DSMT4">
                  <p:embed/>
                </p:oleObj>
              </mc:Choice>
              <mc:Fallback>
                <p:oleObj name="" r:id="rId3" imgW="177800" imgH="39433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348230" y="3747135"/>
                        <a:ext cx="404495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8"/>
          <p:cNvGrpSpPr/>
          <p:nvPr/>
        </p:nvGrpSpPr>
        <p:grpSpPr>
          <a:xfrm>
            <a:off x="753745" y="584835"/>
            <a:ext cx="5689323" cy="771525"/>
            <a:chOff x="0" y="0"/>
            <a:chExt cx="8216" cy="1215"/>
          </a:xfrm>
        </p:grpSpPr>
        <p:sp>
          <p:nvSpPr>
            <p:cNvPr id="3" name="文本框 3"/>
            <p:cNvSpPr txBox="1"/>
            <p:nvPr/>
          </p:nvSpPr>
          <p:spPr>
            <a:xfrm>
              <a:off x="0" y="180"/>
              <a:ext cx="1128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例</a:t>
              </a:r>
              <a:r>
                <a:rPr lang="en-US" altLang="zh-CN" sz="2800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4</a:t>
              </a:r>
              <a:endPara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4" name="图片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8" y="0"/>
              <a:ext cx="7008" cy="121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9"/>
          <p:cNvGrpSpPr/>
          <p:nvPr/>
        </p:nvGrpSpPr>
        <p:grpSpPr>
          <a:xfrm>
            <a:off x="644843" y="1166813"/>
            <a:ext cx="7634287" cy="3538220"/>
            <a:chOff x="0" y="0"/>
            <a:chExt cx="12022" cy="5572"/>
          </a:xfrm>
        </p:grpSpPr>
        <p:sp>
          <p:nvSpPr>
            <p:cNvPr id="6" name="文本框 99"/>
            <p:cNvSpPr txBox="1"/>
            <p:nvPr/>
          </p:nvSpPr>
          <p:spPr>
            <a:xfrm>
              <a:off x="0" y="0"/>
              <a:ext cx="12022" cy="55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indent="266700">
                <a:lnSpc>
                  <a:spcPct val="200000"/>
                </a:lnSpc>
              </a:pP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解析：本题若先求出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a 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的值，再代入求值，显然现在解不出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的值，如果将         的分子、分母颠倒过来，即求                   的值，再利用公式变形求值就简单多了．</a:t>
              </a:r>
              <a:endPara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24" y="1646"/>
              <a:ext cx="2340" cy="12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0" y="3060"/>
              <a:ext cx="4979" cy="123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803" y="361633"/>
            <a:ext cx="5427662" cy="77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3465" y="314008"/>
            <a:ext cx="2266950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2830" y="1122680"/>
            <a:ext cx="438848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5768" y="1323975"/>
            <a:ext cx="1638300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6340" y="1948498"/>
            <a:ext cx="2779713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99"/>
          <p:cNvSpPr txBox="1"/>
          <p:nvPr/>
        </p:nvSpPr>
        <p:spPr>
          <a:xfrm>
            <a:off x="475615" y="3509645"/>
            <a:ext cx="8169275" cy="151257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indent="266700">
              <a:lnSpc>
                <a:spcPct val="11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2" charset="-122"/>
              </a:rPr>
              <a:t>归纳总结</a:t>
            </a:r>
            <a:r>
              <a:rPr lang="en-US" altLang="zh-CN" sz="2800" b="1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2" charset="-122"/>
              </a:rPr>
              <a:t>: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利用互为倒数的关系，构造已知条件与所求未知代数式的关系，可以使一些分式求值问题的思路豁然开朗，使解题过程简捷．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9"/>
          <p:cNvGrpSpPr/>
          <p:nvPr/>
        </p:nvGrpSpPr>
        <p:grpSpPr>
          <a:xfrm>
            <a:off x="824865" y="671831"/>
            <a:ext cx="6734175" cy="968375"/>
            <a:chOff x="0" y="-67972"/>
            <a:chExt cx="6735445" cy="968772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735445" cy="7375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5.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已知 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</a:t>
              </a:r>
              <a:r>
                <a:rPr lang="en-US" altLang="zh-CN" sz="2800" b="1" baseline="300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2" charset="0"/>
                </a:rPr>
                <a:t>-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5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 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+ 1 = 0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，求出      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   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的值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.</a:t>
              </a:r>
              <a:endPara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aphicFrame>
          <p:nvGraphicFramePr>
            <p:cNvPr id="4" name="对象 3"/>
            <p:cNvGraphicFramePr/>
            <p:nvPr/>
          </p:nvGraphicFramePr>
          <p:xfrm>
            <a:off x="4465527" y="-67972"/>
            <a:ext cx="1151472" cy="9687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1" imgW="495935" imgH="394335" progId="Equation.DSMT4">
                    <p:embed/>
                  </p:oleObj>
                </mc:Choice>
                <mc:Fallback>
                  <p:oleObj name="" r:id="rId1" imgW="495935" imgH="394335" progId="Equation.DSMT4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465527" y="-67972"/>
                          <a:ext cx="1151472" cy="9687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10"/>
          <p:cNvGrpSpPr/>
          <p:nvPr/>
        </p:nvGrpSpPr>
        <p:grpSpPr>
          <a:xfrm>
            <a:off x="693103" y="1515142"/>
            <a:ext cx="7912403" cy="889922"/>
            <a:chOff x="0" y="27296"/>
            <a:chExt cx="7912076" cy="888618"/>
          </a:xfrm>
        </p:grpSpPr>
        <p:sp>
          <p:nvSpPr>
            <p:cNvPr id="6" name="TextBox 43"/>
            <p:cNvSpPr txBox="1"/>
            <p:nvPr/>
          </p:nvSpPr>
          <p:spPr>
            <a:xfrm>
              <a:off x="0" y="27296"/>
              <a:ext cx="7640321" cy="7361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解：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∵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-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5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+ 1 = 0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得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       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即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7" name="对象 6"/>
            <p:cNvGraphicFramePr/>
            <p:nvPr/>
          </p:nvGraphicFramePr>
          <p:xfrm>
            <a:off x="4165931" y="72443"/>
            <a:ext cx="1767767" cy="8433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3" imgW="825500" imgH="393700" progId="Equation.DSMT4">
                    <p:embed/>
                  </p:oleObj>
                </mc:Choice>
                <mc:Fallback>
                  <p:oleObj name="" r:id="rId3" imgW="825500" imgH="393700" progId="Equation.DSMT4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65931" y="72443"/>
                          <a:ext cx="1767767" cy="8433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/>
            <p:nvPr/>
          </p:nvGraphicFramePr>
          <p:xfrm>
            <a:off x="6405221" y="76093"/>
            <a:ext cx="1506855" cy="8398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5" imgW="622935" imgH="394335" progId="Equation.DSMT4">
                    <p:embed/>
                  </p:oleObj>
                </mc:Choice>
                <mc:Fallback>
                  <p:oleObj name="" r:id="rId5" imgW="622935" imgH="394335" progId="Equation.DSMT4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405221" y="76093"/>
                          <a:ext cx="1506855" cy="8398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TextBox 43"/>
          <p:cNvSpPr txBox="1"/>
          <p:nvPr/>
        </p:nvSpPr>
        <p:spPr>
          <a:xfrm>
            <a:off x="1398905" y="2222500"/>
            <a:ext cx="6102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1908969" y="2223453"/>
          <a:ext cx="3448050" cy="2522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7" imgW="1473200" imgH="1168400" progId="Equation.DSMT4">
                  <p:embed/>
                </p:oleObj>
              </mc:Choice>
              <mc:Fallback>
                <p:oleObj name="" r:id="rId7" imgW="1473200" imgH="11684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08969" y="2223453"/>
                        <a:ext cx="3448050" cy="2522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17700" y="18415"/>
            <a:ext cx="2564448" cy="787303"/>
            <a:chOff x="231" y="174"/>
            <a:chExt cx="4039" cy="1240"/>
          </a:xfrm>
        </p:grpSpPr>
        <p:grpSp>
          <p:nvGrpSpPr>
            <p:cNvPr id="18" name="组合 17"/>
            <p:cNvGrpSpPr/>
            <p:nvPr/>
          </p:nvGrpSpPr>
          <p:grpSpPr>
            <a:xfrm>
              <a:off x="231" y="174"/>
              <a:ext cx="4039" cy="1240"/>
              <a:chOff x="3895799" y="1568983"/>
              <a:chExt cx="3079398" cy="896567"/>
            </a:xfrm>
          </p:grpSpPr>
          <p:pic>
            <p:nvPicPr>
              <p:cNvPr id="19" name="图片 18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 rotWithShape="1">
              <a:blip r:embed="rId10" cstate="screen"/>
              <a:srcRect/>
              <a:stretch>
                <a:fillRect/>
              </a:stretch>
            </p:blipFill>
            <p:spPr>
              <a:xfrm>
                <a:off x="4709297" y="1710698"/>
                <a:ext cx="2265900" cy="736776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12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21" name="矩形 20"/>
            <p:cNvSpPr/>
            <p:nvPr>
              <p:custDataLst>
                <p:tags r:id="rId13"/>
              </p:custDataLst>
            </p:nvPr>
          </p:nvSpPr>
          <p:spPr>
            <a:xfrm>
              <a:off x="1298" y="485"/>
              <a:ext cx="25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i="0" dirty="0">
                  <a:solidFill>
                    <a:srgbClr val="309190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针对训练</a:t>
              </a:r>
              <a:endParaRPr lang="zh-CN" altLang="en-US" sz="2800" b="1" i="0" dirty="0">
                <a:solidFill>
                  <a:srgbClr val="309190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rot="0">
            <a:off x="1835785" y="192405"/>
            <a:ext cx="5069205" cy="648970"/>
            <a:chOff x="2664" y="235"/>
            <a:chExt cx="5302" cy="1107"/>
          </a:xfrm>
        </p:grpSpPr>
        <p:sp>
          <p:nvSpPr>
            <p:cNvPr id="3" name="平行四边形 2"/>
            <p:cNvSpPr/>
            <p:nvPr>
              <p:custDataLst>
                <p:tags r:id="rId1"/>
              </p:custDataLst>
            </p:nvPr>
          </p:nvSpPr>
          <p:spPr>
            <a:xfrm>
              <a:off x="2780" y="369"/>
              <a:ext cx="5186" cy="973"/>
            </a:xfrm>
            <a:prstGeom prst="parallelogram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4" name="平行四边形 3"/>
            <p:cNvSpPr/>
            <p:nvPr>
              <p:custDataLst>
                <p:tags r:id="rId2"/>
              </p:custDataLst>
            </p:nvPr>
          </p:nvSpPr>
          <p:spPr>
            <a:xfrm>
              <a:off x="2664" y="235"/>
              <a:ext cx="5163" cy="986"/>
            </a:xfrm>
            <a:prstGeom prst="parallelogram">
              <a:avLst/>
            </a:prstGeom>
            <a:solidFill>
              <a:srgbClr val="D5F6FF"/>
            </a:solidFill>
            <a:ln w="9525">
              <a:solidFill>
                <a:srgbClr val="000000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5" name="矩形 76804"/>
          <p:cNvSpPr/>
          <p:nvPr/>
        </p:nvSpPr>
        <p:spPr>
          <a:xfrm>
            <a:off x="403225" y="834708"/>
            <a:ext cx="5660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例5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解下列分式方程：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1129030" y="1275715"/>
          <a:ext cx="5499735" cy="814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3" imgW="2451100" imgH="393700" progId="Equation.DSMT4">
                  <p:embed/>
                </p:oleObj>
              </mc:Choice>
              <mc:Fallback>
                <p:oleObj name="" r:id="rId3" imgW="2451100" imgH="39370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9030" y="1275715"/>
                        <a:ext cx="5499735" cy="814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194560" y="192405"/>
            <a:ext cx="4572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考点三   分式方程的解法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1460" y="3004820"/>
            <a:ext cx="86410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去分母得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+ 1 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 =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0.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           经检验，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是分式方程的解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24130" y="2131695"/>
            <a:ext cx="92824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解析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】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两分式方程去分母转化为整式方程，求出整式方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程的解得到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的值，经检验即可确定出分式方程的解．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4855" y="3888740"/>
            <a:ext cx="72059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去分母得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4 =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+ 2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     经检验，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是分式方程的解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77825"/>
          <p:cNvSpPr/>
          <p:nvPr/>
        </p:nvSpPr>
        <p:spPr>
          <a:xfrm>
            <a:off x="754698" y="1698943"/>
            <a:ext cx="7489825" cy="189928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解分式方程的基本思想是“转化思想”，把分式方程转化为整式方程求解．解分式方程一定注意要验根．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025" y="33020"/>
            <a:ext cx="2564448" cy="787303"/>
            <a:chOff x="231" y="174"/>
            <a:chExt cx="4039" cy="1240"/>
          </a:xfrm>
        </p:grpSpPr>
        <p:grpSp>
          <p:nvGrpSpPr>
            <p:cNvPr id="9" name="组合 8"/>
            <p:cNvGrpSpPr/>
            <p:nvPr/>
          </p:nvGrpSpPr>
          <p:grpSpPr>
            <a:xfrm>
              <a:off x="231" y="174"/>
              <a:ext cx="4039" cy="1240"/>
              <a:chOff x="3895799" y="1568983"/>
              <a:chExt cx="3079398" cy="896567"/>
            </a:xfrm>
          </p:grpSpPr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>
                <a:off x="4709297" y="1710698"/>
                <a:ext cx="2265900" cy="736776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16" name="矩形 15"/>
            <p:cNvSpPr/>
            <p:nvPr>
              <p:custDataLst>
                <p:tags r:id="rId5"/>
              </p:custDataLst>
            </p:nvPr>
          </p:nvSpPr>
          <p:spPr>
            <a:xfrm>
              <a:off x="1298" y="485"/>
              <a:ext cx="25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i="0" dirty="0">
                  <a:solidFill>
                    <a:srgbClr val="309190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归纳总结</a:t>
              </a:r>
              <a:endParaRPr lang="zh-CN" altLang="en-US" sz="2800" b="1" i="0" dirty="0">
                <a:solidFill>
                  <a:srgbClr val="309190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/>
          <p:nvPr/>
        </p:nvGraphicFramePr>
        <p:xfrm>
          <a:off x="603885" y="1005205"/>
          <a:ext cx="4819015" cy="918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" imgW="1841500" imgH="393700" progId="Equation.DSMT4">
                  <p:embed/>
                </p:oleObj>
              </mc:Choice>
              <mc:Fallback>
                <p:oleObj name="" r:id="rId1" imgW="1841500" imgH="393700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3885" y="1005205"/>
                        <a:ext cx="4819015" cy="918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77831"/>
          <p:cNvSpPr/>
          <p:nvPr/>
        </p:nvSpPr>
        <p:spPr>
          <a:xfrm>
            <a:off x="398145" y="2002790"/>
            <a:ext cx="7378065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解：最简公分母为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+ 2)(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﹣2)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去分母得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﹣2)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+2)(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﹣2)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=16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整理得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﹣4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+ 8 = 16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=﹣2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经检验，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=﹣2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是增根，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故原分式方程无解．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00" y="18415"/>
            <a:ext cx="2564448" cy="787303"/>
            <a:chOff x="231" y="174"/>
            <a:chExt cx="4039" cy="1240"/>
          </a:xfrm>
        </p:grpSpPr>
        <p:grpSp>
          <p:nvGrpSpPr>
            <p:cNvPr id="18" name="组合 17"/>
            <p:cNvGrpSpPr/>
            <p:nvPr/>
          </p:nvGrpSpPr>
          <p:grpSpPr>
            <a:xfrm>
              <a:off x="231" y="174"/>
              <a:ext cx="4039" cy="1240"/>
              <a:chOff x="3895799" y="1568983"/>
              <a:chExt cx="3079398" cy="896567"/>
            </a:xfrm>
          </p:grpSpPr>
          <p:pic>
            <p:nvPicPr>
              <p:cNvPr id="19" name="图片 18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4709297" y="1710698"/>
                <a:ext cx="2265900" cy="736776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21" name="矩形 20"/>
            <p:cNvSpPr/>
            <p:nvPr>
              <p:custDataLst>
                <p:tags r:id="rId7"/>
              </p:custDataLst>
            </p:nvPr>
          </p:nvSpPr>
          <p:spPr>
            <a:xfrm>
              <a:off x="1298" y="485"/>
              <a:ext cx="25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i="0" dirty="0">
                  <a:solidFill>
                    <a:srgbClr val="309190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针对训练</a:t>
              </a:r>
              <a:endParaRPr lang="zh-CN" altLang="en-US" sz="2800" b="1" i="0" dirty="0">
                <a:solidFill>
                  <a:srgbClr val="309190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charRg st="2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2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charRg st="2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/>
        </p:nvGrpSpPr>
        <p:grpSpPr>
          <a:xfrm rot="0">
            <a:off x="1760220" y="212090"/>
            <a:ext cx="5019675" cy="648970"/>
            <a:chOff x="2664" y="235"/>
            <a:chExt cx="5302" cy="1107"/>
          </a:xfrm>
        </p:grpSpPr>
        <p:sp>
          <p:nvSpPr>
            <p:cNvPr id="23" name="平行四边形 22"/>
            <p:cNvSpPr/>
            <p:nvPr>
              <p:custDataLst>
                <p:tags r:id="rId1"/>
              </p:custDataLst>
            </p:nvPr>
          </p:nvSpPr>
          <p:spPr>
            <a:xfrm>
              <a:off x="2780" y="369"/>
              <a:ext cx="5186" cy="973"/>
            </a:xfrm>
            <a:prstGeom prst="parallelogram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24" name="平行四边形 23"/>
            <p:cNvSpPr/>
            <p:nvPr>
              <p:custDataLst>
                <p:tags r:id="rId2"/>
              </p:custDataLst>
            </p:nvPr>
          </p:nvSpPr>
          <p:spPr>
            <a:xfrm>
              <a:off x="2664" y="235"/>
              <a:ext cx="5163" cy="986"/>
            </a:xfrm>
            <a:prstGeom prst="parallelogram">
              <a:avLst/>
            </a:prstGeom>
            <a:solidFill>
              <a:srgbClr val="D5F6FF"/>
            </a:solidFill>
            <a:ln w="9525">
              <a:solidFill>
                <a:srgbClr val="000000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5" name="文本框 99"/>
          <p:cNvSpPr txBox="1"/>
          <p:nvPr/>
        </p:nvSpPr>
        <p:spPr>
          <a:xfrm>
            <a:off x="187325" y="958215"/>
            <a:ext cx="880554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0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例6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从广州到某市，可乘坐普通列车或高铁，已知高铁的行驶路程是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400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千米，普通列车的行驶路程是高铁的行驶路程的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1.3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倍．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求普通列车的行驶路程；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291465" y="2604770"/>
            <a:ext cx="85661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解析：根据高铁的行驶路程是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400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千米和普通列车的行驶路程是高铁的行驶路程的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1.3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倍，两数相乘即可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35560" y="3866515"/>
            <a:ext cx="743585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解：根据题意得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400×1.3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520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答：普通列车的行驶路程是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520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18360" y="195580"/>
            <a:ext cx="4203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考点四   分式方程的应用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2"/>
          <p:cNvSpPr txBox="1"/>
          <p:nvPr/>
        </p:nvSpPr>
        <p:spPr>
          <a:xfrm>
            <a:off x="347345" y="397510"/>
            <a:ext cx="8467090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6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若高铁的平均速度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千米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是普通列车平均速度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千米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2.5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倍，且乘坐高铁所需时间比乘坐普通列车所需时间缩短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3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小时，求高铁的平均速度．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462915" y="2639060"/>
            <a:ext cx="82073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解析：设普通列车的平均速度是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时，根据高铁所需时间比乘坐普通列车所需时间缩短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3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小时，列出分式方程，然后求解即可．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9"/>
          <p:cNvSpPr txBox="1"/>
          <p:nvPr/>
        </p:nvSpPr>
        <p:spPr>
          <a:xfrm>
            <a:off x="831215" y="227965"/>
            <a:ext cx="732028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解：设普通列车的平均速度是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时，则高铁的平均速度是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2.5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时，根据题意得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774065" y="2499360"/>
            <a:ext cx="78720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，经检验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是原方程的解，则高铁的平均速度是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120×2.5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300(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810895" y="4142105"/>
            <a:ext cx="6343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答：高铁的平均速度是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300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9288" y="1656398"/>
            <a:ext cx="2047875" cy="7715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" name="组合 1"/>
          <p:cNvGrpSpPr/>
          <p:nvPr/>
        </p:nvGrpSpPr>
        <p:grpSpPr>
          <a:xfrm>
            <a:off x="330182" y="770558"/>
            <a:ext cx="8560153" cy="4083395"/>
            <a:chOff x="-669" y="338"/>
            <a:chExt cx="13480" cy="6431"/>
          </a:xfrm>
        </p:grpSpPr>
        <p:sp>
          <p:nvSpPr>
            <p:cNvPr id="8" name="文本框 1"/>
            <p:cNvSpPr txBox="1"/>
            <p:nvPr/>
          </p:nvSpPr>
          <p:spPr>
            <a:xfrm>
              <a:off x="-669" y="338"/>
              <a:ext cx="13480" cy="33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7.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某施工队挖掘一条长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 90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米的隧道，开工后每天比原计划多挖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 1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米，结果提前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 3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天完成任务，原计划每天挖多少米？若设原计划每天挖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米，则依题意列出正确的方程为（       ）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9" name="对象 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30" y="3964"/>
            <a:ext cx="3107" cy="1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1" imgW="864870" imgH="394335" progId="Equation.3">
                    <p:embed/>
                  </p:oleObj>
                </mc:Choice>
                <mc:Fallback>
                  <p:oleObj name="" r:id="rId1" imgW="864870" imgH="394335" progId="Equation.3">
                    <p:embed/>
                    <p:pic>
                      <p:nvPicPr>
                        <p:cNvPr id="0" name="图片 310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30" y="3964"/>
                          <a:ext cx="3107" cy="141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370" y="3967"/>
            <a:ext cx="3072" cy="14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" r:id="rId3" imgW="865505" imgH="394335" progId="Equation.3">
                    <p:embed/>
                  </p:oleObj>
                </mc:Choice>
                <mc:Fallback>
                  <p:oleObj name="" r:id="rId3" imgW="865505" imgH="394335" progId="Equation.3">
                    <p:embed/>
                    <p:pic>
                      <p:nvPicPr>
                        <p:cNvPr id="0" name="图片 310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370" y="3967"/>
                          <a:ext cx="3072" cy="14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32" y="5554"/>
            <a:ext cx="2665" cy="1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" r:id="rId5" imgW="865505" imgH="394335" progId="Equation.3">
                    <p:embed/>
                  </p:oleObj>
                </mc:Choice>
                <mc:Fallback>
                  <p:oleObj name="" r:id="rId5" imgW="865505" imgH="394335" progId="Equation.3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32" y="5554"/>
                          <a:ext cx="2665" cy="12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484" y="5555"/>
            <a:ext cx="2577" cy="1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3" name="" r:id="rId7" imgW="865505" imgH="394335" progId="Equation.3">
                    <p:embed/>
                  </p:oleObj>
                </mc:Choice>
                <mc:Fallback>
                  <p:oleObj name="" r:id="rId7" imgW="865505" imgH="394335" progId="Equation.3">
                    <p:embed/>
                    <p:pic>
                      <p:nvPicPr>
                        <p:cNvPr id="0" name="图片 311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484" y="5555"/>
                          <a:ext cx="2577" cy="11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文本框 8198"/>
            <p:cNvSpPr txBox="1"/>
            <p:nvPr/>
          </p:nvSpPr>
          <p:spPr>
            <a:xfrm>
              <a:off x="336" y="4306"/>
              <a:ext cx="99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A.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" name="文本框 8199"/>
            <p:cNvSpPr txBox="1"/>
            <p:nvPr/>
          </p:nvSpPr>
          <p:spPr>
            <a:xfrm>
              <a:off x="6576" y="4306"/>
              <a:ext cx="9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B.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" name="文本框 8200"/>
            <p:cNvSpPr txBox="1"/>
            <p:nvPr/>
          </p:nvSpPr>
          <p:spPr>
            <a:xfrm>
              <a:off x="336" y="5781"/>
              <a:ext cx="99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C.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" name="文本框 8201"/>
            <p:cNvSpPr txBox="1"/>
            <p:nvPr/>
          </p:nvSpPr>
          <p:spPr>
            <a:xfrm>
              <a:off x="6575" y="5782"/>
              <a:ext cx="102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D.</a:t>
              </a:r>
              <a:endPara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文本框 11275"/>
          <p:cNvSpPr txBox="1"/>
          <p:nvPr/>
        </p:nvSpPr>
        <p:spPr>
          <a:xfrm>
            <a:off x="2628265" y="2353945"/>
            <a:ext cx="448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700" y="18415"/>
            <a:ext cx="2564448" cy="787303"/>
            <a:chOff x="231" y="174"/>
            <a:chExt cx="4039" cy="1240"/>
          </a:xfrm>
        </p:grpSpPr>
        <p:grpSp>
          <p:nvGrpSpPr>
            <p:cNvPr id="3" name="组合 2"/>
            <p:cNvGrpSpPr/>
            <p:nvPr/>
          </p:nvGrpSpPr>
          <p:grpSpPr>
            <a:xfrm>
              <a:off x="231" y="174"/>
              <a:ext cx="4039" cy="1240"/>
              <a:chOff x="3895799" y="1568983"/>
              <a:chExt cx="3079398" cy="896567"/>
            </a:xfrm>
          </p:grpSpPr>
          <p:pic>
            <p:nvPicPr>
              <p:cNvPr id="4" name="图片 3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 rotWithShape="1">
              <a:blip r:embed="rId10" cstate="screen"/>
              <a:srcRect/>
              <a:stretch>
                <a:fillRect/>
              </a:stretch>
            </p:blipFill>
            <p:spPr>
              <a:xfrm>
                <a:off x="4709297" y="1710698"/>
                <a:ext cx="2265900" cy="736776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12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21" name="矩形 20"/>
            <p:cNvSpPr/>
            <p:nvPr>
              <p:custDataLst>
                <p:tags r:id="rId13"/>
              </p:custDataLst>
            </p:nvPr>
          </p:nvSpPr>
          <p:spPr>
            <a:xfrm>
              <a:off x="1298" y="485"/>
              <a:ext cx="25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i="0" dirty="0">
                  <a:solidFill>
                    <a:srgbClr val="309190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针对训练</a:t>
              </a:r>
              <a:endParaRPr lang="zh-CN" altLang="en-US" sz="2800" b="1" i="0" dirty="0">
                <a:solidFill>
                  <a:srgbClr val="309190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4"/>
          <p:cNvSpPr txBox="1"/>
          <p:nvPr/>
        </p:nvSpPr>
        <p:spPr>
          <a:xfrm>
            <a:off x="626110" y="859790"/>
            <a:ext cx="3792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分式值为零的条件：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" name="组合 14"/>
          <p:cNvGrpSpPr/>
          <p:nvPr/>
        </p:nvGrpSpPr>
        <p:grpSpPr>
          <a:xfrm>
            <a:off x="970915" y="1356995"/>
            <a:ext cx="6645910" cy="968375"/>
            <a:chOff x="0" y="0"/>
            <a:chExt cx="6645910" cy="969392"/>
          </a:xfrm>
        </p:grpSpPr>
        <p:sp>
          <p:nvSpPr>
            <p:cNvPr id="4" name="Text Box 10"/>
            <p:cNvSpPr txBox="1"/>
            <p:nvPr/>
          </p:nvSpPr>
          <p:spPr>
            <a:xfrm>
              <a:off x="0" y="231383"/>
              <a:ext cx="6645910" cy="522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当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Wingdings" panose="05000000000000000000" pitchFamily="2" charset="2"/>
                </a:rPr>
                <a:t>______________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时，分式   的值为零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5" name="对象 4"/>
            <p:cNvGraphicFramePr/>
            <p:nvPr/>
          </p:nvGraphicFramePr>
          <p:xfrm>
            <a:off x="4391025" y="0"/>
            <a:ext cx="593725" cy="969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" imgW="140335" imgH="229235" progId="Equation.DSMT4">
                    <p:embed/>
                  </p:oleObj>
                </mc:Choice>
                <mc:Fallback>
                  <p:oleObj name="" r:id="rId1" imgW="140335" imgH="229235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391025" y="0"/>
                          <a:ext cx="593725" cy="9693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文本框 1"/>
          <p:cNvSpPr txBox="1"/>
          <p:nvPr/>
        </p:nvSpPr>
        <p:spPr>
          <a:xfrm>
            <a:off x="1566545" y="1517015"/>
            <a:ext cx="22332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且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626110" y="2325370"/>
            <a:ext cx="33572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分式的基本性质：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074420" y="3004185"/>
          <a:ext cx="4594225" cy="1061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4178300" imgH="838200" progId="Equation.DSMT4">
                  <p:embed/>
                </p:oleObj>
              </mc:Choice>
              <mc:Fallback>
                <p:oleObj name="" r:id="rId3" imgW="4178300" imgH="838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4420" y="3004185"/>
                        <a:ext cx="4594225" cy="1061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4"/>
          <p:cNvSpPr txBox="1"/>
          <p:nvPr/>
        </p:nvSpPr>
        <p:spPr>
          <a:xfrm>
            <a:off x="250825" y="287655"/>
            <a:ext cx="8353425" cy="21583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8.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某商店第一次用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600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元购进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2B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铅笔若干支，第二次又用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600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元购进该款铅笔，但这次每支的进价是第一次进价的   倍，购进数量比第一次少了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30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支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求第一次每支铅笔的进价是多少元？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2527935" y="1240790"/>
          <a:ext cx="4667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1" imgW="153035" imgH="394970" progId="Equation.DSMT4">
                  <p:embed/>
                </p:oleObj>
              </mc:Choice>
              <mc:Fallback>
                <p:oleObj name="" r:id="rId1" imgW="153035" imgH="394970" progId="Equation.DSMT4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27935" y="1240790"/>
                        <a:ext cx="466725" cy="723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7"/>
          <p:cNvSpPr txBox="1"/>
          <p:nvPr/>
        </p:nvSpPr>
        <p:spPr>
          <a:xfrm>
            <a:off x="44768" y="2260918"/>
            <a:ext cx="9072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解：设第一次每支铅笔进价为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元，根据题意列方程，得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2554605" y="2695893"/>
          <a:ext cx="2244725" cy="129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3" imgW="1017270" imgH="584835" progId="Equation.DSMT4">
                  <p:embed/>
                </p:oleObj>
              </mc:Choice>
              <mc:Fallback>
                <p:oleObj name="" r:id="rId3" imgW="1017270" imgH="584835" progId="Equation.DSMT4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4605" y="2695893"/>
                        <a:ext cx="2244725" cy="1290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9"/>
          <p:cNvSpPr txBox="1"/>
          <p:nvPr/>
        </p:nvSpPr>
        <p:spPr>
          <a:xfrm>
            <a:off x="706438" y="3634740"/>
            <a:ext cx="1896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解得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4.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690563" y="4109403"/>
            <a:ext cx="55416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经检验，故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4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原分式方程的解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90563" y="4613910"/>
            <a:ext cx="5694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答：第一次每支铅笔的进价为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/>
        </p:nvGrpSpPr>
        <p:grpSpPr>
          <a:xfrm rot="0">
            <a:off x="1551305" y="195580"/>
            <a:ext cx="6129655" cy="648970"/>
            <a:chOff x="2664" y="235"/>
            <a:chExt cx="5302" cy="1107"/>
          </a:xfrm>
        </p:grpSpPr>
        <p:sp>
          <p:nvSpPr>
            <p:cNvPr id="23" name="平行四边形 22"/>
            <p:cNvSpPr/>
            <p:nvPr>
              <p:custDataLst>
                <p:tags r:id="rId1"/>
              </p:custDataLst>
            </p:nvPr>
          </p:nvSpPr>
          <p:spPr>
            <a:xfrm>
              <a:off x="2780" y="369"/>
              <a:ext cx="5186" cy="973"/>
            </a:xfrm>
            <a:prstGeom prst="parallelogram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24" name="平行四边形 23"/>
            <p:cNvSpPr/>
            <p:nvPr>
              <p:custDataLst>
                <p:tags r:id="rId2"/>
              </p:custDataLst>
            </p:nvPr>
          </p:nvSpPr>
          <p:spPr>
            <a:xfrm>
              <a:off x="2664" y="235"/>
              <a:ext cx="5163" cy="986"/>
            </a:xfrm>
            <a:prstGeom prst="parallelogram">
              <a:avLst/>
            </a:prstGeom>
            <a:solidFill>
              <a:srgbClr val="D5F6FF"/>
            </a:solidFill>
            <a:ln w="9525">
              <a:solidFill>
                <a:srgbClr val="000000"/>
              </a:solidFill>
            </a:ln>
          </p:spPr>
          <p:txBody>
            <a:bodyPr wrap="square" anchor="t" anchorCtr="0">
              <a:noAutofit/>
            </a:bodyPr>
            <a:p>
              <a:pPr eaLnBrk="0" hangingPunct="0"/>
              <a:endParaRPr lang="zh-CN" altLang="en-US" sz="32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  <p:sp>
        <p:nvSpPr>
          <p:cNvPr id="4" name="文本框 19"/>
          <p:cNvSpPr/>
          <p:nvPr/>
        </p:nvSpPr>
        <p:spPr>
          <a:xfrm>
            <a:off x="1787525" y="195580"/>
            <a:ext cx="5485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考点五   本章数学思想和解题方法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2740" y="986473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主元法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组合 15"/>
          <p:cNvGrpSpPr/>
          <p:nvPr/>
        </p:nvGrpSpPr>
        <p:grpSpPr>
          <a:xfrm>
            <a:off x="323215" y="1330960"/>
            <a:ext cx="6247765" cy="860425"/>
            <a:chOff x="0" y="-7620"/>
            <a:chExt cx="6247765" cy="860414"/>
          </a:xfrm>
        </p:grpSpPr>
        <p:sp>
          <p:nvSpPr>
            <p:cNvPr id="7" name="TextBox 43"/>
            <p:cNvSpPr txBox="1"/>
            <p:nvPr/>
          </p:nvSpPr>
          <p:spPr>
            <a:xfrm>
              <a:off x="0" y="26035"/>
              <a:ext cx="6247765" cy="7372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B05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例</a:t>
              </a:r>
              <a:r>
                <a:rPr lang="en-US" altLang="zh-CN" sz="2800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7 </a:t>
              </a:r>
              <a:r>
                <a:rPr lang="en-US" altLang="zh-CN" sz="2800" dirty="0">
                  <a:solidFill>
                    <a:srgbClr val="269999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已知：        ，求      的值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8" name="对象 7"/>
            <p:cNvGraphicFramePr/>
            <p:nvPr/>
          </p:nvGraphicFramePr>
          <p:xfrm>
            <a:off x="1872615" y="74294"/>
            <a:ext cx="1500505" cy="778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8" name="" r:id="rId3" imgW="750570" imgH="394335" progId="Equation.DSMT4">
                    <p:embed/>
                  </p:oleObj>
                </mc:Choice>
                <mc:Fallback>
                  <p:oleObj name="" r:id="rId3" imgW="750570" imgH="394335" progId="Equation.DSMT4">
                    <p:embed/>
                    <p:pic>
                      <p:nvPicPr>
                        <p:cNvPr id="0" name="图片 311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72615" y="74294"/>
                          <a:ext cx="1500505" cy="7785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/>
            <p:nvPr/>
          </p:nvGraphicFramePr>
          <p:xfrm>
            <a:off x="4155440" y="-7620"/>
            <a:ext cx="1002030" cy="8604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7" name="" r:id="rId5" imgW="495935" imgH="419735" progId="Equation.DSMT4">
                    <p:embed/>
                  </p:oleObj>
                </mc:Choice>
                <mc:Fallback>
                  <p:oleObj name="" r:id="rId5" imgW="495935" imgH="419735" progId="Equation.DSMT4">
                    <p:embed/>
                    <p:pic>
                      <p:nvPicPr>
                        <p:cNvPr id="0" name="图片 311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155440" y="-7620"/>
                          <a:ext cx="1002030" cy="86041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16"/>
          <p:cNvGrpSpPr/>
          <p:nvPr/>
        </p:nvGrpSpPr>
        <p:grpSpPr>
          <a:xfrm>
            <a:off x="404178" y="2038985"/>
            <a:ext cx="8394065" cy="1447166"/>
            <a:chOff x="0" y="71749"/>
            <a:chExt cx="8394065" cy="1447051"/>
          </a:xfrm>
        </p:grpSpPr>
        <p:sp>
          <p:nvSpPr>
            <p:cNvPr id="11" name="TextBox 43"/>
            <p:cNvSpPr txBox="1"/>
            <p:nvPr/>
          </p:nvSpPr>
          <p:spPr>
            <a:xfrm>
              <a:off x="0" y="71749"/>
              <a:ext cx="8394065" cy="12965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【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解析</a:t>
              </a:r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】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由已知可以变形为用</a:t>
              </a: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 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来表示</a:t>
              </a: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 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的形式，可得      ，代入约分即可求值</a:t>
              </a:r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12" name="对象 11"/>
            <p:cNvGraphicFramePr/>
            <p:nvPr/>
          </p:nvGraphicFramePr>
          <p:xfrm>
            <a:off x="496570" y="648284"/>
            <a:ext cx="1057275" cy="8705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9" name="" r:id="rId7" imgW="469900" imgH="393700" progId="Equation.DSMT4">
                    <p:embed/>
                  </p:oleObj>
                </mc:Choice>
                <mc:Fallback>
                  <p:oleObj name="" r:id="rId7" imgW="469900" imgH="393700" progId="Equation.DSMT4">
                    <p:embed/>
                    <p:pic>
                      <p:nvPicPr>
                        <p:cNvPr id="0" name="图片 311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96570" y="648284"/>
                          <a:ext cx="1057275" cy="8705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7"/>
          <p:cNvGrpSpPr/>
          <p:nvPr/>
        </p:nvGrpSpPr>
        <p:grpSpPr>
          <a:xfrm>
            <a:off x="466090" y="3668354"/>
            <a:ext cx="5612765" cy="883920"/>
            <a:chOff x="0" y="15888"/>
            <a:chExt cx="5566410" cy="924012"/>
          </a:xfrm>
        </p:grpSpPr>
        <p:sp>
          <p:nvSpPr>
            <p:cNvPr id="14" name="TextBox 45"/>
            <p:cNvSpPr txBox="1"/>
            <p:nvPr/>
          </p:nvSpPr>
          <p:spPr>
            <a:xfrm>
              <a:off x="0" y="15888"/>
              <a:ext cx="5566410" cy="770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解：∵         ，∴      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5" name="对象 14"/>
            <p:cNvGraphicFramePr/>
            <p:nvPr/>
          </p:nvGraphicFramePr>
          <p:xfrm>
            <a:off x="1115297" y="64348"/>
            <a:ext cx="1668223" cy="8490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1" name="" r:id="rId9" imgW="750570" imgH="394335" progId="Equation.DSMT4">
                    <p:embed/>
                  </p:oleObj>
                </mc:Choice>
                <mc:Fallback>
                  <p:oleObj name="" r:id="rId9" imgW="750570" imgH="394335" progId="Equation.DSMT4">
                    <p:embed/>
                    <p:pic>
                      <p:nvPicPr>
                        <p:cNvPr id="0" name="图片 312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115297" y="64348"/>
                          <a:ext cx="1668223" cy="8490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/>
            <p:nvPr/>
          </p:nvGraphicFramePr>
          <p:xfrm>
            <a:off x="3439097" y="53061"/>
            <a:ext cx="1066176" cy="8868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11" imgW="471170" imgH="394970" progId="Equation.DSMT4">
                    <p:embed/>
                  </p:oleObj>
                </mc:Choice>
                <mc:Fallback>
                  <p:oleObj name="" r:id="rId11" imgW="471170" imgH="394970" progId="Equation.DSMT4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439097" y="53061"/>
                          <a:ext cx="1066176" cy="88683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组合 18"/>
          <p:cNvGrpSpPr/>
          <p:nvPr/>
        </p:nvGrpSpPr>
        <p:grpSpPr>
          <a:xfrm>
            <a:off x="5223510" y="3190875"/>
            <a:ext cx="3100705" cy="1833245"/>
            <a:chOff x="-151352" y="-165735"/>
            <a:chExt cx="3270147" cy="2080337"/>
          </a:xfrm>
        </p:grpSpPr>
        <p:sp>
          <p:nvSpPr>
            <p:cNvPr id="18" name="TextBox 13"/>
            <p:cNvSpPr txBox="1"/>
            <p:nvPr/>
          </p:nvSpPr>
          <p:spPr>
            <a:xfrm>
              <a:off x="-151352" y="551147"/>
              <a:ext cx="627321" cy="5923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∴ 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graphicFrame>
          <p:nvGraphicFramePr>
            <p:cNvPr id="19" name="对象 18"/>
            <p:cNvGraphicFramePr/>
            <p:nvPr/>
          </p:nvGraphicFramePr>
          <p:xfrm>
            <a:off x="377042" y="-165735"/>
            <a:ext cx="2741753" cy="2080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13" imgW="1219200" imgH="889000" progId="Equation.DSMT4">
                    <p:embed/>
                  </p:oleObj>
                </mc:Choice>
                <mc:Fallback>
                  <p:oleObj name="" r:id="rId13" imgW="1219200" imgH="889000" progId="Equation.DSMT4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77042" y="-165735"/>
                          <a:ext cx="2741753" cy="208033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43"/>
          <p:cNvSpPr txBox="1"/>
          <p:nvPr/>
        </p:nvSpPr>
        <p:spPr>
          <a:xfrm>
            <a:off x="430530" y="1278890"/>
            <a:ext cx="8260080" cy="215836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已知字母之间的关系式，求分式的值时，可以先用含有一个字母的代数式来表示另一个字母，然后把这个关系式代入到分式中即可求值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这种方法即是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主元法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它可以起到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化繁入简，化难为易的作用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025" y="104775"/>
            <a:ext cx="2564448" cy="787303"/>
            <a:chOff x="231" y="174"/>
            <a:chExt cx="4039" cy="1240"/>
          </a:xfrm>
        </p:grpSpPr>
        <p:grpSp>
          <p:nvGrpSpPr>
            <p:cNvPr id="9" name="组合 8"/>
            <p:cNvGrpSpPr/>
            <p:nvPr/>
          </p:nvGrpSpPr>
          <p:grpSpPr>
            <a:xfrm>
              <a:off x="231" y="174"/>
              <a:ext cx="4039" cy="1240"/>
              <a:chOff x="3895799" y="1568983"/>
              <a:chExt cx="3079398" cy="896567"/>
            </a:xfrm>
          </p:grpSpPr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>
                <a:off x="4709297" y="1710698"/>
                <a:ext cx="2265900" cy="736776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16" name="矩形 15"/>
            <p:cNvSpPr/>
            <p:nvPr>
              <p:custDataLst>
                <p:tags r:id="rId5"/>
              </p:custDataLst>
            </p:nvPr>
          </p:nvSpPr>
          <p:spPr>
            <a:xfrm>
              <a:off x="1298" y="485"/>
              <a:ext cx="25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i="0" dirty="0">
                  <a:solidFill>
                    <a:srgbClr val="309190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归纳总结</a:t>
              </a:r>
              <a:endParaRPr lang="zh-CN" altLang="en-US" sz="2800" b="1" i="0" dirty="0">
                <a:solidFill>
                  <a:srgbClr val="309190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4"/>
          <p:cNvGrpSpPr/>
          <p:nvPr/>
        </p:nvGrpSpPr>
        <p:grpSpPr>
          <a:xfrm>
            <a:off x="768103" y="1702435"/>
            <a:ext cx="8601322" cy="3375660"/>
            <a:chOff x="107308" y="0"/>
            <a:chExt cx="8830115" cy="3525114"/>
          </a:xfrm>
        </p:grpSpPr>
        <p:sp>
          <p:nvSpPr>
            <p:cNvPr id="3" name="TextBox 45"/>
            <p:cNvSpPr txBox="1"/>
            <p:nvPr/>
          </p:nvSpPr>
          <p:spPr>
            <a:xfrm>
              <a:off x="107308" y="0"/>
              <a:ext cx="5564791" cy="7698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解：由     ，得      ， 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4" name="对象 3"/>
            <p:cNvGraphicFramePr/>
            <p:nvPr/>
          </p:nvGraphicFramePr>
          <p:xfrm>
            <a:off x="1331813" y="49070"/>
            <a:ext cx="829205" cy="7937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4" name="" r:id="rId1" imgW="407670" imgH="420370" progId="Equation.DSMT4">
                    <p:embed/>
                  </p:oleObj>
                </mc:Choice>
                <mc:Fallback>
                  <p:oleObj name="" r:id="rId1" imgW="407670" imgH="420370" progId="Equation.DSMT4">
                    <p:embed/>
                    <p:pic>
                      <p:nvPicPr>
                        <p:cNvPr id="0" name="图片 312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331813" y="49070"/>
                          <a:ext cx="829205" cy="7937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/>
            <p:nvPr/>
          </p:nvGraphicFramePr>
          <p:xfrm>
            <a:off x="2975881" y="124003"/>
            <a:ext cx="923077" cy="7294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5" name="" r:id="rId3" imgW="483870" imgH="394970" progId="Equation.DSMT4">
                    <p:embed/>
                  </p:oleObj>
                </mc:Choice>
                <mc:Fallback>
                  <p:oleObj name="" r:id="rId3" imgW="483870" imgH="394970" progId="Equation.DSMT4">
                    <p:embed/>
                    <p:pic>
                      <p:nvPicPr>
                        <p:cNvPr id="0" name="图片 311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975881" y="124003"/>
                          <a:ext cx="923077" cy="7294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1183833" y="763244"/>
            <a:ext cx="3355282" cy="27618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6" name="" r:id="rId5" imgW="1663700" imgH="1320165" progId="Equation.DSMT4">
                    <p:embed/>
                  </p:oleObj>
                </mc:Choice>
                <mc:Fallback>
                  <p:oleObj name="" r:id="rId5" imgW="1663700" imgH="1320165" progId="Equation.DSMT4">
                    <p:embed/>
                    <p:pic>
                      <p:nvPicPr>
                        <p:cNvPr id="0" name="图片 311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83833" y="763244"/>
                          <a:ext cx="3355282" cy="27618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45"/>
            <p:cNvSpPr txBox="1"/>
            <p:nvPr/>
          </p:nvSpPr>
          <p:spPr>
            <a:xfrm>
              <a:off x="2238593" y="2636204"/>
              <a:ext cx="6698830" cy="7698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把        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代入可得原式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8" name="对象 7"/>
            <p:cNvGraphicFramePr/>
            <p:nvPr/>
          </p:nvGraphicFramePr>
          <p:xfrm>
            <a:off x="3016299" y="2740650"/>
            <a:ext cx="861800" cy="6995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7" imgW="483870" imgH="394970" progId="Equation.DSMT4">
                    <p:embed/>
                  </p:oleObj>
                </mc:Choice>
                <mc:Fallback>
                  <p:oleObj name="" r:id="rId7" imgW="483870" imgH="394970" progId="Equation.DSMT4">
                    <p:embed/>
                    <p:pic>
                      <p:nvPicPr>
                        <p:cNvPr id="0" name="图片 311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016299" y="2740650"/>
                          <a:ext cx="861800" cy="6995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/>
            <p:nvPr/>
          </p:nvGraphicFramePr>
          <p:xfrm>
            <a:off x="6378101" y="2335489"/>
            <a:ext cx="1338984" cy="11511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9" imgW="572135" imgH="597535" progId="Equation.DSMT4">
                    <p:embed/>
                  </p:oleObj>
                </mc:Choice>
                <mc:Fallback>
                  <p:oleObj name="" r:id="rId9" imgW="572135" imgH="597535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378101" y="2335489"/>
                          <a:ext cx="1338984" cy="11511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2"/>
          <p:cNvGrpSpPr/>
          <p:nvPr/>
        </p:nvGrpSpPr>
        <p:grpSpPr>
          <a:xfrm>
            <a:off x="521018" y="749300"/>
            <a:ext cx="6685280" cy="906145"/>
            <a:chOff x="0" y="-20294"/>
            <a:chExt cx="6684627" cy="904988"/>
          </a:xfrm>
        </p:grpSpPr>
        <p:sp>
          <p:nvSpPr>
            <p:cNvPr id="12" name="矩形 1"/>
            <p:cNvSpPr/>
            <p:nvPr/>
          </p:nvSpPr>
          <p:spPr>
            <a:xfrm>
              <a:off x="0" y="0"/>
              <a:ext cx="6684627" cy="7362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9.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已知          ，求                                 的值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.</a:t>
              </a:r>
              <a:endPara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3" name="对象 12"/>
            <p:cNvGraphicFramePr/>
            <p:nvPr/>
          </p:nvGraphicFramePr>
          <p:xfrm>
            <a:off x="1242574" y="79273"/>
            <a:ext cx="800022" cy="7673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1" imgW="407670" imgH="420370" progId="Equation.DSMT4">
                    <p:embed/>
                  </p:oleObj>
                </mc:Choice>
                <mc:Fallback>
                  <p:oleObj name="" r:id="rId11" imgW="407670" imgH="42037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242574" y="79273"/>
                          <a:ext cx="800022" cy="7673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2775313" y="-20294"/>
            <a:ext cx="2880714" cy="9049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3" imgW="1599565" imgH="444500" progId="Equation.DSMT4">
                    <p:embed/>
                  </p:oleObj>
                </mc:Choice>
                <mc:Fallback>
                  <p:oleObj name="" r:id="rId13" imgW="1599565" imgH="4445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775313" y="-20294"/>
                          <a:ext cx="2880714" cy="9049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云形标注 11"/>
          <p:cNvSpPr/>
          <p:nvPr/>
        </p:nvSpPr>
        <p:spPr>
          <a:xfrm>
            <a:off x="5148580" y="1462405"/>
            <a:ext cx="3840480" cy="2391410"/>
          </a:xfrm>
          <a:prstGeom prst="cloudCallout">
            <a:avLst>
              <a:gd name="adj1" fmla="val -10763"/>
              <a:gd name="adj2" fmla="val 66197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defTabSz="914400"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本题还可以由已知条件设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</a:t>
            </a:r>
            <a:r>
              <a:rPr lang="en-US" altLang="zh-CN" sz="2800" b="1" i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b="1" i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3</a:t>
            </a:r>
            <a:r>
              <a:rPr lang="en-US" altLang="zh-CN" sz="2800" b="1" i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228B8B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700" y="18415"/>
            <a:ext cx="2564448" cy="787303"/>
            <a:chOff x="231" y="174"/>
            <a:chExt cx="4039" cy="1240"/>
          </a:xfrm>
        </p:grpSpPr>
        <p:grpSp>
          <p:nvGrpSpPr>
            <p:cNvPr id="18" name="组合 17"/>
            <p:cNvGrpSpPr/>
            <p:nvPr/>
          </p:nvGrpSpPr>
          <p:grpSpPr>
            <a:xfrm>
              <a:off x="231" y="174"/>
              <a:ext cx="4039" cy="1240"/>
              <a:chOff x="3895799" y="1568983"/>
              <a:chExt cx="3079398" cy="896567"/>
            </a:xfrm>
          </p:grpSpPr>
          <p:pic>
            <p:nvPicPr>
              <p:cNvPr id="19" name="图片 18"/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 rotWithShape="1">
              <a:blip r:embed="rId16" cstate="screen"/>
              <a:srcRect/>
              <a:stretch>
                <a:fillRect/>
              </a:stretch>
            </p:blipFill>
            <p:spPr>
              <a:xfrm>
                <a:off x="4709297" y="1710698"/>
                <a:ext cx="2265900" cy="736776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18" cstate="screen"/>
              <a:stretch>
                <a:fillRect/>
              </a:stretch>
            </p:blipFill>
            <p:spPr>
              <a:xfrm>
                <a:off x="3895799" y="1568983"/>
                <a:ext cx="896567" cy="896567"/>
              </a:xfrm>
              <a:prstGeom prst="rect">
                <a:avLst/>
              </a:prstGeom>
            </p:spPr>
          </p:pic>
        </p:grpSp>
        <p:sp>
          <p:nvSpPr>
            <p:cNvPr id="16" name="矩形 15"/>
            <p:cNvSpPr/>
            <p:nvPr>
              <p:custDataLst>
                <p:tags r:id="rId19"/>
              </p:custDataLst>
            </p:nvPr>
          </p:nvSpPr>
          <p:spPr>
            <a:xfrm>
              <a:off x="1298" y="485"/>
              <a:ext cx="25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800" b="1" i="0" dirty="0">
                  <a:solidFill>
                    <a:srgbClr val="309190"/>
                  </a:solidFill>
                  <a:latin typeface="楷体" panose="02010609060101010101" charset="-122"/>
                  <a:ea typeface="楷体" panose="02010609060101010101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针对训练</a:t>
              </a:r>
              <a:endParaRPr lang="zh-CN" altLang="en-US" sz="2800" b="1" i="0" dirty="0">
                <a:solidFill>
                  <a:srgbClr val="309190"/>
                </a:solidFill>
                <a:latin typeface="楷体" panose="02010609060101010101" charset="-122"/>
                <a:ea typeface="楷体" panose="02010609060101010101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32"/>
          <p:cNvSpPr txBox="1"/>
          <p:nvPr/>
        </p:nvSpPr>
        <p:spPr>
          <a:xfrm>
            <a:off x="239395" y="2309495"/>
            <a:ext cx="1127125" cy="521970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左大括号 11"/>
          <p:cNvSpPr/>
          <p:nvPr/>
        </p:nvSpPr>
        <p:spPr>
          <a:xfrm>
            <a:off x="1435735" y="909955"/>
            <a:ext cx="234950" cy="3291205"/>
          </a:xfrm>
          <a:prstGeom prst="leftBrace">
            <a:avLst>
              <a:gd name="adj1" fmla="val 8328"/>
              <a:gd name="adj2" fmla="val 50000"/>
            </a:avLst>
          </a:prstGeom>
          <a:noFill/>
          <a:ln w="2540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1814513" y="848995"/>
            <a:ext cx="1366837" cy="521970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3518535" y="541020"/>
            <a:ext cx="4822190" cy="521970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分式的定义及有意义的条件等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1784985" y="2048510"/>
            <a:ext cx="1661160" cy="521970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分式方程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22"/>
          <p:cNvSpPr txBox="1"/>
          <p:nvPr/>
        </p:nvSpPr>
        <p:spPr>
          <a:xfrm>
            <a:off x="1814830" y="3627755"/>
            <a:ext cx="1636395" cy="953135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分式方程的应用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左大括号 24"/>
          <p:cNvSpPr/>
          <p:nvPr/>
        </p:nvSpPr>
        <p:spPr>
          <a:xfrm>
            <a:off x="3517583" y="3410585"/>
            <a:ext cx="215900" cy="1439863"/>
          </a:xfrm>
          <a:prstGeom prst="leftBrace">
            <a:avLst>
              <a:gd name="adj1" fmla="val 8305"/>
              <a:gd name="adj2" fmla="val 50000"/>
            </a:avLst>
          </a:prstGeom>
          <a:noFill/>
          <a:ln w="2540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25"/>
          <p:cNvSpPr txBox="1"/>
          <p:nvPr/>
        </p:nvSpPr>
        <p:spPr>
          <a:xfrm>
            <a:off x="3804920" y="3235960"/>
            <a:ext cx="936625" cy="521970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步骤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右箭头 26"/>
          <p:cNvSpPr/>
          <p:nvPr/>
        </p:nvSpPr>
        <p:spPr>
          <a:xfrm>
            <a:off x="4814570" y="3337878"/>
            <a:ext cx="431800" cy="360362"/>
          </a:xfrm>
          <a:prstGeom prst="rightArrow">
            <a:avLst>
              <a:gd name="adj1" fmla="val 50000"/>
              <a:gd name="adj2" fmla="val 49998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5326380" y="2905760"/>
            <a:ext cx="3601720" cy="1252855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一审二设三列四解五检六答，尤其不要忘了验根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3804920" y="4389120"/>
            <a:ext cx="936625" cy="521970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类型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右箭头 29"/>
          <p:cNvSpPr/>
          <p:nvPr/>
        </p:nvSpPr>
        <p:spPr>
          <a:xfrm>
            <a:off x="4814570" y="4491038"/>
            <a:ext cx="431800" cy="360362"/>
          </a:xfrm>
          <a:prstGeom prst="rightArrow">
            <a:avLst>
              <a:gd name="adj1" fmla="val 50000"/>
              <a:gd name="adj2" fmla="val 49998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30"/>
          <p:cNvSpPr txBox="1"/>
          <p:nvPr/>
        </p:nvSpPr>
        <p:spPr>
          <a:xfrm>
            <a:off x="5327015" y="4216400"/>
            <a:ext cx="3600450" cy="865505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行程问题、工程问题、销售问题等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3518535" y="1125220"/>
            <a:ext cx="3799205" cy="521970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分式的运算及化简求值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左大括号 35"/>
          <p:cNvSpPr/>
          <p:nvPr/>
        </p:nvSpPr>
        <p:spPr>
          <a:xfrm>
            <a:off x="3262630" y="749935"/>
            <a:ext cx="180975" cy="720725"/>
          </a:xfrm>
          <a:prstGeom prst="leftBrace">
            <a:avLst>
              <a:gd name="adj1" fmla="val 8326"/>
              <a:gd name="adj2" fmla="val 50000"/>
            </a:avLst>
          </a:prstGeom>
          <a:noFill/>
          <a:ln w="2540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左大括号 36"/>
          <p:cNvSpPr/>
          <p:nvPr/>
        </p:nvSpPr>
        <p:spPr>
          <a:xfrm>
            <a:off x="3515995" y="1948815"/>
            <a:ext cx="217805" cy="720725"/>
          </a:xfrm>
          <a:prstGeom prst="leftBrace">
            <a:avLst>
              <a:gd name="adj1" fmla="val 8326"/>
              <a:gd name="adj2" fmla="val 50000"/>
            </a:avLst>
          </a:prstGeom>
          <a:noFill/>
          <a:ln w="2540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37"/>
          <p:cNvSpPr txBox="1"/>
          <p:nvPr/>
        </p:nvSpPr>
        <p:spPr>
          <a:xfrm>
            <a:off x="3804920" y="1733550"/>
            <a:ext cx="2753995" cy="521970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分式方程的定义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0" name="TextBox 38"/>
          <p:cNvSpPr txBox="1"/>
          <p:nvPr/>
        </p:nvSpPr>
        <p:spPr>
          <a:xfrm>
            <a:off x="3820795" y="2345690"/>
            <a:ext cx="2750185" cy="521970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分式方程的解法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3"/>
          <p:cNvSpPr txBox="1"/>
          <p:nvPr/>
        </p:nvSpPr>
        <p:spPr>
          <a:xfrm>
            <a:off x="396875" y="332740"/>
            <a:ext cx="2846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5.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分式的约分：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矩形 112"/>
          <p:cNvSpPr/>
          <p:nvPr/>
        </p:nvSpPr>
        <p:spPr>
          <a:xfrm>
            <a:off x="763588" y="854393"/>
            <a:ext cx="1979612" cy="504825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约分的定义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" name="Rectangle 17"/>
          <p:cNvSpPr/>
          <p:nvPr/>
        </p:nvSpPr>
        <p:spPr>
          <a:xfrm>
            <a:off x="396240" y="1327785"/>
            <a:ext cx="82486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根据分式的基本性质，把一个分式的分子与分母的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公因式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约去，叫做分式的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约分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112"/>
          <p:cNvSpPr/>
          <p:nvPr/>
        </p:nvSpPr>
        <p:spPr>
          <a:xfrm>
            <a:off x="779145" y="2501265"/>
            <a:ext cx="2676525" cy="504825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最简分式的定义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755650" y="3054985"/>
            <a:ext cx="7472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分子与分母没有公因式的式子，叫做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最简分式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680720" y="3648075"/>
            <a:ext cx="7735888" cy="121094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分式的约分，一般要约去分子和分母所有的公因式，使所得的结果成为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最简分式或整式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 bldLvl="0" animBg="1"/>
      <p:bldP spid="6" grpId="0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12"/>
          <p:cNvSpPr/>
          <p:nvPr/>
        </p:nvSpPr>
        <p:spPr>
          <a:xfrm>
            <a:off x="466725" y="532130"/>
            <a:ext cx="2690813" cy="522288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约分的基本步骤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323850" y="1198880"/>
            <a:ext cx="8280400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若分子，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分母都是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单项式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，则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约去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系数的最大公约数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，并约去相同字母的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最低次幂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；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若分子，分母含有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多项式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，则先将多项式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分解因式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，然后约去分子，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分母所有的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公因式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．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3"/>
          <p:cNvSpPr txBox="1"/>
          <p:nvPr/>
        </p:nvSpPr>
        <p:spPr>
          <a:xfrm>
            <a:off x="323533" y="195263"/>
            <a:ext cx="2635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6.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分式的通分：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矩形 112"/>
          <p:cNvSpPr/>
          <p:nvPr/>
        </p:nvSpPr>
        <p:spPr>
          <a:xfrm>
            <a:off x="467995" y="772160"/>
            <a:ext cx="3059113" cy="503238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分式的通分的定义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" name="矩形 21"/>
          <p:cNvSpPr/>
          <p:nvPr/>
        </p:nvSpPr>
        <p:spPr>
          <a:xfrm>
            <a:off x="502920" y="1198245"/>
            <a:ext cx="810895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根据分式的基本性质，使分子，分母同乘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适当的整式（即最简公分母），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分母不相同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的分式变成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分母相同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的分式，这种变形叫分式的通分.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112"/>
          <p:cNvSpPr/>
          <p:nvPr/>
        </p:nvSpPr>
        <p:spPr>
          <a:xfrm>
            <a:off x="584200" y="3174048"/>
            <a:ext cx="2043113" cy="577850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最简公分母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6" name="Rectangle 25"/>
          <p:cNvSpPr/>
          <p:nvPr/>
        </p:nvSpPr>
        <p:spPr>
          <a:xfrm>
            <a:off x="467995" y="3653473"/>
            <a:ext cx="8408988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通分先要确定各分式的公分母，一般取各分母的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所有因式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最高次幂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的积作公分母，叫做最简公分母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5" grpId="0" bldLvl="0" animBg="1"/>
      <p:bldP spid="6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3"/>
          <p:cNvSpPr txBox="1"/>
          <p:nvPr/>
        </p:nvSpPr>
        <p:spPr>
          <a:xfrm>
            <a:off x="521335" y="661988"/>
            <a:ext cx="29765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二、分式的运算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1331913" y="1923733"/>
          <a:ext cx="2160587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737870" imgH="394335" progId="Equation.DSMT4">
                  <p:embed/>
                </p:oleObj>
              </mc:Choice>
              <mc:Fallback>
                <p:oleObj name="" r:id="rId1" imgW="737870" imgH="394335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31913" y="1923733"/>
                        <a:ext cx="2160587" cy="1273175"/>
                      </a:xfrm>
                      <a:prstGeom prst="rect">
                        <a:avLst/>
                      </a:prstGeom>
                      <a:solidFill>
                        <a:srgbClr val="66FF99">
                          <a:alpha val="42999"/>
                        </a:srgb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4134485" y="1935480"/>
          <a:ext cx="3643313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233805" imgH="394335" progId="Equation.DSMT4">
                  <p:embed/>
                </p:oleObj>
              </mc:Choice>
              <mc:Fallback>
                <p:oleObj name="" r:id="rId3" imgW="1233805" imgH="394335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4485" y="1935480"/>
                        <a:ext cx="3643313" cy="1285875"/>
                      </a:xfrm>
                      <a:prstGeom prst="rect">
                        <a:avLst/>
                      </a:prstGeom>
                      <a:solidFill>
                        <a:srgbClr val="33CCCC">
                          <a:alpha val="28999"/>
                        </a:srgb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4"/>
          <p:cNvSpPr txBox="1"/>
          <p:nvPr/>
        </p:nvSpPr>
        <p:spPr>
          <a:xfrm>
            <a:off x="546735" y="1257300"/>
            <a:ext cx="34461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分式的乘除法则：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4068287" y="3580131"/>
          <a:ext cx="1884680" cy="120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736600" imgH="469900" progId="Equation.DSMT4">
                  <p:embed/>
                </p:oleObj>
              </mc:Choice>
              <mc:Fallback>
                <p:oleObj name="" r:id="rId5" imgW="736600" imgH="4699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8287" y="3580131"/>
                        <a:ext cx="1884680" cy="12020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6"/>
          <p:cNvSpPr txBox="1"/>
          <p:nvPr/>
        </p:nvSpPr>
        <p:spPr>
          <a:xfrm>
            <a:off x="755650" y="3928110"/>
            <a:ext cx="3461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分式的乘方法则：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4"/>
          <p:cNvSpPr txBox="1"/>
          <p:nvPr/>
        </p:nvSpPr>
        <p:spPr>
          <a:xfrm>
            <a:off x="403225" y="396875"/>
            <a:ext cx="31226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分式的加减法则：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474663" y="1059815"/>
            <a:ext cx="4965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同分母分式的加减法则：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474663" y="2931795"/>
            <a:ext cx="4965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异分母分式的加减法则：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1619885" y="1779588"/>
          <a:ext cx="247015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1041400" imgH="393700" progId="Equation.DSMT4">
                  <p:embed/>
                </p:oleObj>
              </mc:Choice>
              <mc:Fallback>
                <p:oleObj name="" r:id="rId1" imgW="10414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19885" y="1779588"/>
                        <a:ext cx="2470150" cy="933450"/>
                      </a:xfrm>
                      <a:prstGeom prst="rect">
                        <a:avLst/>
                      </a:prstGeom>
                      <a:noFill/>
                      <a:ln w="25400" cap="flat" cmpd="sng">
                        <a:solidFill>
                          <a:srgbClr val="FFCC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1331278" y="3580765"/>
          <a:ext cx="4365625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1841500" imgH="393700" progId="Equation.DSMT4">
                  <p:embed/>
                </p:oleObj>
              </mc:Choice>
              <mc:Fallback>
                <p:oleObj name="" r:id="rId3" imgW="1841500" imgH="3937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1278" y="3580765"/>
                        <a:ext cx="4365625" cy="935038"/>
                      </a:xfrm>
                      <a:prstGeom prst="rect">
                        <a:avLst/>
                      </a:prstGeom>
                      <a:noFill/>
                      <a:ln w="25400" cap="flat" cmpd="sng">
                        <a:solidFill>
                          <a:srgbClr val="FFCC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4"/>
          <p:cNvSpPr txBox="1"/>
          <p:nvPr/>
        </p:nvSpPr>
        <p:spPr>
          <a:xfrm>
            <a:off x="403225" y="755650"/>
            <a:ext cx="31226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分式的混合运算：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Text Box 12"/>
          <p:cNvSpPr txBox="1"/>
          <p:nvPr/>
        </p:nvSpPr>
        <p:spPr>
          <a:xfrm>
            <a:off x="566738" y="1390650"/>
            <a:ext cx="7708900" cy="2030095"/>
          </a:xfrm>
          <a:prstGeom prst="rect">
            <a:avLst/>
          </a:prstGeom>
          <a:noFill/>
          <a:ln w="25400" cap="flat" cmpd="sng">
            <a:solidFill>
              <a:srgbClr val="FCF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先算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乘方，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再算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乘除，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最后算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加减，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有括号的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先算括号里面的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914400">
              <a:lnSpc>
                <a:spcPct val="150000"/>
              </a:lnSpc>
            </a:pP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 Box 8"/>
          <p:cNvSpPr txBox="1"/>
          <p:nvPr/>
        </p:nvSpPr>
        <p:spPr>
          <a:xfrm>
            <a:off x="1279525" y="2784475"/>
            <a:ext cx="52603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计算结果要化为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最简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分式或整式</a:t>
            </a:r>
            <a:r>
              <a:rPr lang="en-US" altLang="zh-CN" sz="2800" dirty="0"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SPECIAL_SOURCE" val="bdnull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SPECIAL_SOURCE" val="bdnull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SPECIAL_SOURCE" val="bdnull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SPECIAL_SOURCE" val="bdnull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SPECIAL_SOURCE" val="bdnull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SPECIAL_SOURCE" val="bdnull"/>
</p:tagLst>
</file>

<file path=ppt/tags/tag72.xml><?xml version="1.0" encoding="utf-8"?>
<p:tagLst xmlns:p="http://schemas.openxmlformats.org/presentationml/2006/main">
  <p:tag name="KSO_WM_SPECIAL_SOURCE" val="bdnull"/>
</p:tagLst>
</file>

<file path=ppt/tags/tag73.xml><?xml version="1.0" encoding="utf-8"?>
<p:tagLst xmlns:p="http://schemas.openxmlformats.org/presentationml/2006/main">
  <p:tag name="KSO_WM_SPECIAL_SOURCE" val="bdnull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SPECIAL_SOURCE" val="bdnull"/>
</p:tagLst>
</file>

<file path=ppt/tags/tag78.xml><?xml version="1.0" encoding="utf-8"?>
<p:tagLst xmlns:p="http://schemas.openxmlformats.org/presentationml/2006/main">
  <p:tag name="KSO_WM_SPECIAL_SOURCE" val="bdnull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SPECIAL_SOURCE" val="bdnull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SPECIAL_SOURCE" val="bdnull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p="http://schemas.openxmlformats.org/presentationml/2006/main">
  <p:tag name="KSO_WM_SPECIAL_SOURCE" val="bdnull"/>
</p:tagLst>
</file>

<file path=ppt/tags/tag91.xml><?xml version="1.0" encoding="utf-8"?>
<p:tagLst xmlns:p="http://schemas.openxmlformats.org/presentationml/2006/main">
  <p:tag name="COMMONDATA" val="eyJoZGlkIjoiMjE3MGZlOWM0YjUxY2M3MWI4YzI3MDMxNTIyMDU2NmQifQ=="/>
  <p:tag name="KSO_WPP_MARK_KEY" val="3537327f-93be-4130-9e10-b0f0937d8dac"/>
  <p:tag name="commondata" val="eyJoZGlkIjoiOGI2ZmZhNGJlZjIxNjcyOWUyNzJhY2NmNzYwNzI0YzIifQ==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3585</Words>
  <Application>WPS 演示</Application>
  <PresentationFormat>在屏幕上显示</PresentationFormat>
  <Paragraphs>290</Paragraphs>
  <Slides>34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58</vt:i4>
      </vt:variant>
      <vt:variant>
        <vt:lpstr>幻灯片标题</vt:lpstr>
      </vt:variant>
      <vt:variant>
        <vt:i4>34</vt:i4>
      </vt:variant>
    </vt:vector>
  </HeadingPairs>
  <TitlesOfParts>
    <vt:vector size="106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Arial Unicode MS</vt:lpstr>
      <vt:lpstr>隶书</vt:lpstr>
      <vt:lpstr>有爱魔兽圆体 CN Medium</vt:lpstr>
      <vt:lpstr>思源黑体</vt:lpstr>
      <vt:lpstr>4_自定义设计方案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847</cp:revision>
  <dcterms:created xsi:type="dcterms:W3CDTF">2015-07-09T08:14:00Z</dcterms:created>
  <dcterms:modified xsi:type="dcterms:W3CDTF">2025-12-15T03:37:40Z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B47890179CD342A797B59FAEA7DCB310</vt:lpwstr>
  </property>
</Properties>
</file>