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369" r:id="rId3"/>
    <p:sldId id="477" r:id="rId4"/>
    <p:sldId id="449" r:id="rId5"/>
    <p:sldId id="450" r:id="rId6"/>
    <p:sldId id="451" r:id="rId7"/>
    <p:sldId id="452" r:id="rId8"/>
    <p:sldId id="453" r:id="rId9"/>
    <p:sldId id="476" r:id="rId10"/>
    <p:sldId id="473" r:id="rId11"/>
    <p:sldId id="471" r:id="rId12"/>
    <p:sldId id="475" r:id="rId13"/>
    <p:sldId id="454" r:id="rId14"/>
    <p:sldId id="436" r:id="rId15"/>
    <p:sldId id="457" r:id="rId16"/>
    <p:sldId id="458" r:id="rId17"/>
    <p:sldId id="459" r:id="rId18"/>
    <p:sldId id="460" r:id="rId19"/>
    <p:sldId id="461" r:id="rId20"/>
    <p:sldId id="462" r:id="rId21"/>
    <p:sldId id="463" r:id="rId22"/>
    <p:sldId id="470" r:id="rId23"/>
    <p:sldId id="464" r:id="rId24"/>
    <p:sldId id="465" r:id="rId25"/>
    <p:sldId id="466" r:id="rId26"/>
    <p:sldId id="467" r:id="rId27"/>
    <p:sldId id="468" r:id="rId28"/>
    <p:sldId id="469" r:id="rId29"/>
  </p:sldIdLst>
  <p:sldSz cx="9144000" cy="5144135" type="screen16x9"/>
  <p:notesSz cx="6858000" cy="9144000"/>
  <p:custDataLst>
    <p:tags r:id="rId35"/>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0000"/>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89" userDrawn="1">
          <p15:clr>
            <a:srgbClr val="A4A3A4"/>
          </p15:clr>
        </p15:guide>
        <p15:guide id="2" pos="291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 id="2" name="ZhangS" initials="Z" lastIdx="0" clrIdx="1"/>
  <p:cmAuthor id="3" name="优翼" initials="校" lastIdx="0" clrIdx="2"/>
  <p:cmAuthor id="4" name="HJZX010" initials="" lastIdx="0" clrIdx="3"/>
  <p:cmAuthor id="5" name="Taylor Hartwell" initials="TH [6]" lastIdx="0" clrIdx="4"/>
  <p:cmAuthor id="6" name="TuWY" initials="T" lastIdx="0" clrIdx="5"/>
  <p:cmAuthor id="7" name="作者" initials="A" lastIdx="0" clrIdx="6"/>
  <p:cmAuthor id="8" name="尹澳" initials="尹" lastIdx="0" clrIdx="7"/>
  <p:cmAuthor id="9" name="fafa" initials="f" lastIdx="0" clrIdx="8"/>
  <p:cmAuthor id="10" name="王习习" initials="王" lastIdx="0" clrIdx="9"/>
  <p:cmAuthor id="11" name="心语" initials="心" lastIdx="0" clrIdx="10"/>
  <p:cmAuthor id="12" name="youyi" initials="y" lastIdx="0" clrIdx="11"/>
  <p:cmAuthor id="13" name="602656769@qq.com" initials="" lastIdx="0" clrIdx="12"/>
  <p:cmAuthor id="14" name="hp" initials="h" lastIdx="0" clrIdx="1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E2EAEE"/>
    <a:srgbClr val="1D36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1689"/>
        <p:guide pos="2913"/>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43.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9" Type="http://schemas.openxmlformats.org/officeDocument/2006/relationships/image" Target="../media/image29.wmf"/><Relationship Id="rId8" Type="http://schemas.openxmlformats.org/officeDocument/2006/relationships/image" Target="../media/image28.wmf"/><Relationship Id="rId7" Type="http://schemas.openxmlformats.org/officeDocument/2006/relationships/image" Target="../media/image27.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 Id="rId3" Type="http://schemas.openxmlformats.org/officeDocument/2006/relationships/image" Target="../media/image23.wmf"/><Relationship Id="rId2" Type="http://schemas.openxmlformats.org/officeDocument/2006/relationships/image" Target="../media/image22.wmf"/><Relationship Id="rId13" Type="http://schemas.openxmlformats.org/officeDocument/2006/relationships/image" Target="../media/image33.wmf"/><Relationship Id="rId12" Type="http://schemas.openxmlformats.org/officeDocument/2006/relationships/image" Target="../media/image32.wmf"/><Relationship Id="rId11" Type="http://schemas.openxmlformats.org/officeDocument/2006/relationships/image" Target="../media/image31.wmf"/><Relationship Id="rId10" Type="http://schemas.openxmlformats.org/officeDocument/2006/relationships/image" Target="../media/image30.wmf"/><Relationship Id="rId1" Type="http://schemas.openxmlformats.org/officeDocument/2006/relationships/image" Target="../media/image21.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2050" name="Rectangle 2"/>
          <p:cNvSpPr>
            <a:spLocks noGrp="1"/>
          </p:cNvSpPr>
          <p:nvPr>
            <p:ph type="sldImg"/>
          </p:nvPr>
        </p:nvSpPr>
        <p:spPr>
          <a:xfrm>
            <a:off x="409382" y="754063"/>
            <a:ext cx="5855086" cy="3294062"/>
          </a:xfrm>
          <a:prstGeom prst="rect">
            <a:avLst/>
          </a:prstGeom>
          <a:noFill/>
          <a:ln w="9525">
            <a:noFill/>
          </a:ln>
        </p:spPr>
      </p:sp>
      <p:sp>
        <p:nvSpPr>
          <p:cNvPr id="2051" name="Rectangle 3"/>
          <p:cNvSpPr>
            <a:spLocks noGrp="1"/>
          </p:cNvSpPr>
          <p:nvPr>
            <p:ph type="body" sz="quarter"/>
          </p:nvPr>
        </p:nvSpPr>
        <p:spPr>
          <a:xfrm>
            <a:off x="538163" y="4387850"/>
            <a:ext cx="5780087" cy="3952875"/>
          </a:xfrm>
          <a:prstGeom prst="rect">
            <a:avLst/>
          </a:prstGeom>
          <a:noFill/>
          <a:ln w="9525">
            <a:noFill/>
          </a:ln>
        </p:spPr>
        <p:txBody>
          <a:bodyPr wrap="square" anchor="t" anchorCtr="0"/>
          <a:p>
            <a:pPr lvl="0"/>
            <a:r>
              <a:rPr lang="zh-CN" altLang="en-US" dirty="0"/>
              <a:t>单击此处编辑母版文本样式
第二级
第三级
第四级
第五级</a:t>
            </a:r>
            <a:endParaRPr lang="zh-CN" altLang="en-US" dirty="0"/>
          </a:p>
        </p:txBody>
      </p:sp>
      <p:sp>
        <p:nvSpPr>
          <p:cNvPr id="2052" name="Rectangle 4"/>
          <p:cNvSpPr>
            <a:spLocks noGrp="1"/>
          </p:cNvSpPr>
          <p:nvPr>
            <p:ph type="hdr" sz="quarter"/>
          </p:nvPr>
        </p:nvSpPr>
        <p:spPr>
          <a:xfrm>
            <a:off x="0" y="0"/>
            <a:ext cx="2973388" cy="457200"/>
          </a:xfrm>
          <a:prstGeom prst="rect">
            <a:avLst/>
          </a:prstGeom>
          <a:noFill/>
          <a:ln w="9525">
            <a:noFill/>
          </a:ln>
        </p:spPr>
        <p:txBody>
          <a:bodyPr wrap="square" anchor="t" anchorCtr="0"/>
          <a:p>
            <a:pPr lvl="0" indent="0" defTabSz="914400"/>
            <a:endParaRPr lang="zh-CN" altLang="en-US" sz="1200" dirty="0">
              <a:solidFill>
                <a:schemeClr val="tx1"/>
              </a:solidFill>
            </a:endParaRPr>
          </a:p>
        </p:txBody>
      </p:sp>
      <p:sp>
        <p:nvSpPr>
          <p:cNvPr id="2053" name="Rectangle 5"/>
          <p:cNvSpPr>
            <a:spLocks noGrp="1"/>
          </p:cNvSpPr>
          <p:nvPr>
            <p:ph type="dt"/>
          </p:nvPr>
        </p:nvSpPr>
        <p:spPr>
          <a:xfrm>
            <a:off x="3883025" y="0"/>
            <a:ext cx="2974975" cy="457200"/>
          </a:xfrm>
          <a:prstGeom prst="rect">
            <a:avLst/>
          </a:prstGeom>
          <a:noFill/>
          <a:ln w="9525">
            <a:noFill/>
          </a:ln>
        </p:spPr>
        <p:txBody>
          <a:bodyPr wrap="square" anchor="t" anchorCtr="0"/>
          <a:p>
            <a:pPr lvl="0" indent="0" algn="r" defTabSz="914400"/>
            <a:endParaRPr lang="zh-CN" altLang="en-US" sz="1200" dirty="0">
              <a:solidFill>
                <a:schemeClr val="tx1"/>
              </a:solidFill>
            </a:endParaRPr>
          </a:p>
        </p:txBody>
      </p:sp>
      <p:sp>
        <p:nvSpPr>
          <p:cNvPr id="2054" name="Rectangle 6"/>
          <p:cNvSpPr>
            <a:spLocks noGrp="1"/>
          </p:cNvSpPr>
          <p:nvPr>
            <p:ph type="ftr" sz="quarter"/>
          </p:nvPr>
        </p:nvSpPr>
        <p:spPr>
          <a:xfrm>
            <a:off x="0" y="8686800"/>
            <a:ext cx="2973388" cy="457200"/>
          </a:xfrm>
          <a:prstGeom prst="rect">
            <a:avLst/>
          </a:prstGeom>
          <a:noFill/>
          <a:ln w="9525">
            <a:noFill/>
          </a:ln>
        </p:spPr>
        <p:txBody>
          <a:bodyPr wrap="square" anchor="t" anchorCtr="0"/>
          <a:p>
            <a:pPr lvl="0" indent="0" defTabSz="914400"/>
            <a:endParaRPr lang="zh-CN" altLang="en-US" sz="1200" dirty="0">
              <a:solidFill>
                <a:schemeClr val="tx1"/>
              </a:solidFill>
            </a:endParaRPr>
          </a:p>
        </p:txBody>
      </p:sp>
      <p:sp>
        <p:nvSpPr>
          <p:cNvPr id="2055" name="Rectangle 7"/>
          <p:cNvSpPr>
            <a:spLocks noGrp="1"/>
          </p:cNvSpPr>
          <p:nvPr>
            <p:ph type="sldNum" sz="quarter"/>
          </p:nvPr>
        </p:nvSpPr>
        <p:spPr>
          <a:xfrm>
            <a:off x="3883025" y="8686800"/>
            <a:ext cx="2974975" cy="457200"/>
          </a:xfrm>
          <a:prstGeom prst="rect">
            <a:avLst/>
          </a:prstGeom>
          <a:noFill/>
          <a:ln w="9525">
            <a:noFill/>
          </a:ln>
        </p:spPr>
        <p:txBody>
          <a:bodyPr wrap="square" anchor="t" anchorCtr="0"/>
          <a:p>
            <a:pPr lvl="0" indent="0" algn="r"/>
            <a:fld id="{9A0DB2DC-4C9A-4742-B13C-FB6460FD3503}" type="slidenum">
              <a:rPr lang="zh-CN" altLang="en-US" sz="1200" dirty="0">
                <a:solidFill>
                  <a:schemeClr val="tx1"/>
                </a:solidFill>
              </a:rPr>
            </a:fld>
            <a:endParaRPr lang="zh-CN" altLang="en-US" sz="1200" dirty="0">
              <a:solidFill>
                <a:schemeClr val="tx1"/>
              </a:solidFill>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ctr" latinLnBrk="1" hangingPunct="0">
      <a:lnSpc>
        <a:spcPct val="100000"/>
      </a:lnSpc>
      <a:spcBef>
        <a:spcPct val="30000"/>
      </a:spcBef>
      <a:spcAft>
        <a:spcPct val="0"/>
      </a:spcAft>
      <a:buNone/>
      <a:defRPr sz="1200" b="1" i="0" u="none" kern="1200"/>
    </a:lvl1pPr>
    <a:lvl2pPr marL="0" lvl="1" indent="0" algn="l" defTabSz="914400" eaLnBrk="0" fontAlgn="ctr" latinLnBrk="1" hangingPunct="0">
      <a:lnSpc>
        <a:spcPct val="100000"/>
      </a:lnSpc>
      <a:spcBef>
        <a:spcPct val="30000"/>
      </a:spcBef>
      <a:spcAft>
        <a:spcPct val="0"/>
      </a:spcAft>
      <a:buNone/>
      <a:defRPr sz="1200" b="1" i="0" u="none" kern="1200"/>
    </a:lvl2pPr>
    <a:lvl3pPr marL="0" lvl="2" indent="0" algn="l" defTabSz="914400" eaLnBrk="0" fontAlgn="ctr" latinLnBrk="1" hangingPunct="0">
      <a:lnSpc>
        <a:spcPct val="100000"/>
      </a:lnSpc>
      <a:spcBef>
        <a:spcPct val="30000"/>
      </a:spcBef>
      <a:spcAft>
        <a:spcPct val="0"/>
      </a:spcAft>
      <a:buNone/>
      <a:defRPr sz="1200" b="1" i="0" u="none" kern="1200"/>
    </a:lvl3pPr>
    <a:lvl4pPr marL="0" lvl="3" indent="0" algn="l" defTabSz="914400" eaLnBrk="0" fontAlgn="ctr" latinLnBrk="1" hangingPunct="0">
      <a:lnSpc>
        <a:spcPct val="100000"/>
      </a:lnSpc>
      <a:spcBef>
        <a:spcPct val="30000"/>
      </a:spcBef>
      <a:spcAft>
        <a:spcPct val="0"/>
      </a:spcAft>
      <a:buChar char="•"/>
      <a:defRPr sz="1200" b="1" i="0" u="none" kern="1200"/>
    </a:lvl4pPr>
    <a:lvl5pPr marL="0" lvl="4" indent="0" algn="l" defTabSz="914400" eaLnBrk="0" fontAlgn="ctr" latinLnBrk="1" hangingPunct="0">
      <a:lnSpc>
        <a:spcPct val="100000"/>
      </a:lnSpc>
      <a:spcBef>
        <a:spcPct val="30000"/>
      </a:spcBef>
      <a:spcAft>
        <a:spcPct val="0"/>
      </a:spcAft>
      <a:buChar char="•"/>
      <a:defRPr sz="1200" b="1" i="0" u="none" kern="1200"/>
    </a:lvl5pPr>
    <a:lvl6pPr marL="2286000" lvl="5" indent="0" algn="l" defTabSz="914400" eaLnBrk="0" fontAlgn="ctr" latinLnBrk="1" hangingPunct="0">
      <a:lnSpc>
        <a:spcPct val="100000"/>
      </a:lnSpc>
      <a:spcBef>
        <a:spcPct val="30000"/>
      </a:spcBef>
      <a:spcAft>
        <a:spcPct val="0"/>
      </a:spcAft>
      <a:buChar char="•"/>
      <a:defRPr sz="1200" b="1" i="0" u="none" kern="1200"/>
    </a:lvl6pPr>
    <a:lvl7pPr marL="2743200" lvl="6" indent="0" algn="l" defTabSz="914400" eaLnBrk="0" fontAlgn="ctr" latinLnBrk="1" hangingPunct="0">
      <a:lnSpc>
        <a:spcPct val="100000"/>
      </a:lnSpc>
      <a:spcBef>
        <a:spcPct val="30000"/>
      </a:spcBef>
      <a:spcAft>
        <a:spcPct val="0"/>
      </a:spcAft>
      <a:buChar char="•"/>
      <a:defRPr sz="1200" b="1" i="0" u="none" kern="1200"/>
    </a:lvl7pPr>
    <a:lvl8pPr marL="3200400" lvl="7" indent="0" algn="l" defTabSz="914400" eaLnBrk="0" fontAlgn="ctr" latinLnBrk="1" hangingPunct="0">
      <a:lnSpc>
        <a:spcPct val="100000"/>
      </a:lnSpc>
      <a:spcBef>
        <a:spcPct val="30000"/>
      </a:spcBef>
      <a:spcAft>
        <a:spcPct val="0"/>
      </a:spcAft>
      <a:buChar char="•"/>
      <a:defRPr sz="1200" b="1" i="0" u="none" kern="1200"/>
    </a:lvl8pPr>
    <a:lvl9pPr marL="3657600" lvl="8" indent="0" algn="l" defTabSz="914400" eaLnBrk="0" fontAlgn="ctr" latinLnBrk="1" hangingPunct="0">
      <a:lnSpc>
        <a:spcPct val="100000"/>
      </a:lnSpc>
      <a:spcBef>
        <a:spcPct val="30000"/>
      </a:spcBef>
      <a:spcAft>
        <a:spcPct val="0"/>
      </a:spcAft>
      <a:buChar char="•"/>
      <a:defRPr sz="1200" b="1" i="0" u="none" kern="1200"/>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4.png"/><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tags" Target="../tags/tag7.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5" name="矩形 24"/>
          <p:cNvSpPr/>
          <p:nvPr userDrawn="1"/>
        </p:nvSpPr>
        <p:spPr>
          <a:xfrm>
            <a:off x="0" y="1535430"/>
            <a:ext cx="9153525" cy="23964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a:p>
        </p:txBody>
      </p:sp>
      <p:sp>
        <p:nvSpPr>
          <p:cNvPr id="3" name="矩形 2"/>
          <p:cNvSpPr/>
          <p:nvPr userDrawn="1"/>
        </p:nvSpPr>
        <p:spPr>
          <a:xfrm>
            <a:off x="635" y="-635"/>
            <a:ext cx="3412490" cy="514477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a:p>
        </p:txBody>
      </p:sp>
      <p:sp>
        <p:nvSpPr>
          <p:cNvPr id="5" name="任意形状 2"/>
          <p:cNvSpPr/>
          <p:nvPr userDrawn="1"/>
        </p:nvSpPr>
        <p:spPr>
          <a:xfrm rot="5400000">
            <a:off x="-48260" y="479425"/>
            <a:ext cx="3506470" cy="3418205"/>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b="1">
              <a:latin typeface="微软雅黑" panose="020B0503020204020204" pitchFamily="2" charset="-122"/>
              <a:ea typeface="微软雅黑" panose="020B0503020204020204" pitchFamily="2" charset="-122"/>
            </a:endParaRPr>
          </a:p>
        </p:txBody>
      </p:sp>
      <p:sp>
        <p:nvSpPr>
          <p:cNvPr id="9" name="任意形状 3"/>
          <p:cNvSpPr/>
          <p:nvPr userDrawn="1"/>
        </p:nvSpPr>
        <p:spPr>
          <a:xfrm rot="5400000">
            <a:off x="152400" y="678180"/>
            <a:ext cx="3108960" cy="3418840"/>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00" b="1">
              <a:latin typeface="微软雅黑" panose="020B0503020204020204" pitchFamily="2" charset="-122"/>
              <a:ea typeface="微软雅黑" panose="020B0503020204020204" pitchFamily="2" charset="-122"/>
            </a:endParaRPr>
          </a:p>
        </p:txBody>
      </p:sp>
      <p:pic>
        <p:nvPicPr>
          <p:cNvPr id="13" name="图片 12" descr="优翼初中LOGO（202404）"/>
          <p:cNvPicPr>
            <a:picLocks noChangeAspect="1"/>
          </p:cNvPicPr>
          <p:nvPr userDrawn="1"/>
        </p:nvPicPr>
        <p:blipFill>
          <a:blip r:embed="rId2"/>
          <a:srcRect r="47951" b="32610"/>
          <a:stretch>
            <a:fillRect/>
          </a:stretch>
        </p:blipFill>
        <p:spPr>
          <a:xfrm>
            <a:off x="-36830" y="0"/>
            <a:ext cx="1119505" cy="434340"/>
          </a:xfrm>
          <a:prstGeom prst="rect">
            <a:avLst/>
          </a:prstGeom>
        </p:spPr>
      </p:pic>
      <p:pic>
        <p:nvPicPr>
          <p:cNvPr id="26" name="图片 25"/>
          <p:cNvPicPr>
            <a:picLocks noChangeAspect="1"/>
          </p:cNvPicPr>
          <p:nvPr userDrawn="1"/>
        </p:nvPicPr>
        <p:blipFill rotWithShape="1">
          <a:blip r:embed="rId3" cstate="hqprint"/>
          <a:srcRect b="14794"/>
          <a:stretch>
            <a:fillRect/>
          </a:stretch>
        </p:blipFill>
        <p:spPr>
          <a:xfrm>
            <a:off x="1780540" y="2555875"/>
            <a:ext cx="1610360" cy="1372235"/>
          </a:xfrm>
          <a:prstGeom prst="rect">
            <a:avLst/>
          </a:prstGeom>
        </p:spPr>
      </p:pic>
      <p:pic>
        <p:nvPicPr>
          <p:cNvPr id="27" name="图片 26"/>
          <p:cNvPicPr>
            <a:picLocks noChangeAspect="1"/>
          </p:cNvPicPr>
          <p:nvPr userDrawn="1"/>
        </p:nvPicPr>
        <p:blipFill rotWithShape="1">
          <a:blip r:embed="rId4" cstate="hqprint"/>
          <a:srcRect l="16676" b="36487"/>
          <a:stretch>
            <a:fillRect/>
          </a:stretch>
        </p:blipFill>
        <p:spPr>
          <a:xfrm>
            <a:off x="107315" y="2656205"/>
            <a:ext cx="1712595" cy="1305560"/>
          </a:xfrm>
          <a:prstGeom prst="rect">
            <a:avLst/>
          </a:prstGeom>
        </p:spPr>
      </p:pic>
      <p:sp>
        <p:nvSpPr>
          <p:cNvPr id="2" name="圆角矩形 1"/>
          <p:cNvSpPr/>
          <p:nvPr userDrawn="1">
            <p:custDataLst>
              <p:tags r:id="rId5"/>
            </p:custDataLst>
          </p:nvPr>
        </p:nvSpPr>
        <p:spPr>
          <a:xfrm>
            <a:off x="4982210" y="46355"/>
            <a:ext cx="4023360" cy="432435"/>
          </a:xfrm>
          <a:prstGeom prst="roundRect">
            <a:avLst>
              <a:gd name="adj" fmla="val 50000"/>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a:p>
            <a:pPr algn="ctr"/>
            <a:r>
              <a:rPr lang="en-US" altLang="zh-CN"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八年级下册数学（华师版）</a:t>
            </a: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a:p>
            <a:pPr algn="ctr"/>
            <a:endParaRPr lang="zh-CN" altLang="en-US" sz="24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p:txBody>
      </p:sp>
      <p:pic>
        <p:nvPicPr>
          <p:cNvPr id="8" name="图片 7" descr="world_book_fun_fb_06 [转换]"/>
          <p:cNvPicPr>
            <a:picLocks noChangeAspect="1"/>
          </p:cNvPicPr>
          <p:nvPr userDrawn="1">
            <p:custDataLst>
              <p:tags r:id="rId6"/>
            </p:custDataLst>
          </p:nvPr>
        </p:nvPicPr>
        <p:blipFill>
          <a:blip r:embed="rId7"/>
          <a:srcRect l="-4240" t="75415" r="75673" b="-2194"/>
          <a:stretch>
            <a:fillRect/>
          </a:stretch>
        </p:blipFill>
        <p:spPr>
          <a:xfrm flipH="1">
            <a:off x="4563745" y="-92075"/>
            <a:ext cx="669925" cy="81724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2" name="图片 1" descr="优翼初中LOGO（202404）"/>
          <p:cNvPicPr>
            <a:picLocks noChangeAspect="1"/>
          </p:cNvPicPr>
          <p:nvPr userDrawn="1"/>
        </p:nvPicPr>
        <p:blipFill>
          <a:blip r:embed="rId2"/>
          <a:srcRect r="47951" b="32610"/>
          <a:stretch>
            <a:fillRect/>
          </a:stretch>
        </p:blipFill>
        <p:spPr>
          <a:xfrm>
            <a:off x="7962900" y="51441"/>
            <a:ext cx="1163320" cy="45090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8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sp>
        <p:nvSpPr>
          <p:cNvPr id="17" name="任意多边形 16"/>
          <p:cNvSpPr/>
          <p:nvPr userDrawn="1"/>
        </p:nvSpPr>
        <p:spPr>
          <a:xfrm>
            <a:off x="-7620" y="0"/>
            <a:ext cx="7810500" cy="49980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b="1" kern="100" noProof="0" dirty="0" smtClean="0">
              <a:ln w="0"/>
              <a:solidFill>
                <a:schemeClr val="tx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showMasterSp="0">
  <p:cSld name="1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265170" cy="1002154"/>
            <a:chOff x="0" y="-331"/>
            <a:chExt cx="5142" cy="1578"/>
          </a:xfrm>
        </p:grpSpPr>
        <p:sp>
          <p:nvSpPr>
            <p:cNvPr id="17" name="任意多边形 16"/>
            <p:cNvSpPr/>
            <p:nvPr userDrawn="1"/>
          </p:nvSpPr>
          <p:spPr>
            <a:xfrm>
              <a:off x="0" y="0"/>
              <a:ext cx="5142"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sp>
          <p:nvSpPr>
            <p:cNvPr id="5" name="文本框 4"/>
            <p:cNvSpPr txBox="1"/>
            <p:nvPr/>
          </p:nvSpPr>
          <p:spPr>
            <a:xfrm>
              <a:off x="1415" y="-32"/>
              <a:ext cx="2717"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复习回顾</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showMasterSp="0">
  <p:cSld name="3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6" name="组合 5"/>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情境导入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4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5" name="组合 4"/>
          <p:cNvGrpSpPr/>
          <p:nvPr userDrawn="1"/>
        </p:nvGrpSpPr>
        <p:grpSpPr>
          <a:xfrm>
            <a:off x="0" y="-210211"/>
            <a:ext cx="3644900" cy="1002154"/>
            <a:chOff x="0" y="-331"/>
            <a:chExt cx="5740" cy="1578"/>
          </a:xfrm>
        </p:grpSpPr>
        <p:sp>
          <p:nvSpPr>
            <p:cNvPr id="17" name="任意多边形 1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3" name="文本框 2"/>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探究新知</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showMasterSp="0">
  <p:cSld name="5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3" name="组合 2"/>
          <p:cNvGrpSpPr/>
          <p:nvPr userDrawn="1"/>
        </p:nvGrpSpPr>
        <p:grpSpPr>
          <a:xfrm>
            <a:off x="0" y="-210211"/>
            <a:ext cx="3644900" cy="1002154"/>
            <a:chOff x="0" y="-331"/>
            <a:chExt cx="5740" cy="1578"/>
          </a:xfrm>
        </p:grpSpPr>
        <p:sp>
          <p:nvSpPr>
            <p:cNvPr id="5" name="任意多边形 4"/>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6" name="文本框 5"/>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当堂小结</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25" name="图片 24"/>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showMasterSp="0">
  <p:cSld name="6_标题幻灯片">
    <p:spTree>
      <p:nvGrpSpPr>
        <p:cNvPr id="1" name=""/>
        <p:cNvGrpSpPr/>
        <p:nvPr/>
      </p:nvGrpSpPr>
      <p:grpSpPr>
        <a:xfrm>
          <a:off x="0" y="0"/>
          <a:ext cx="0" cy="0"/>
          <a:chOff x="0" y="0"/>
          <a:chExt cx="0" cy="0"/>
        </a:xfrm>
      </p:grpSpPr>
      <p:pic>
        <p:nvPicPr>
          <p:cNvPr id="4" name="图片 3" descr="优翼初中LOGO（202404）"/>
          <p:cNvPicPr>
            <a:picLocks noChangeAspect="1"/>
          </p:cNvPicPr>
          <p:nvPr userDrawn="1"/>
        </p:nvPicPr>
        <p:blipFill>
          <a:blip r:embed="rId2"/>
          <a:srcRect r="47951" b="32610"/>
          <a:stretch>
            <a:fillRect/>
          </a:stretch>
        </p:blipFill>
        <p:spPr>
          <a:xfrm>
            <a:off x="7962900" y="-20323"/>
            <a:ext cx="1163320" cy="450906"/>
          </a:xfrm>
          <a:prstGeom prst="rect">
            <a:avLst/>
          </a:prstGeom>
        </p:spPr>
      </p:pic>
      <p:grpSp>
        <p:nvGrpSpPr>
          <p:cNvPr id="9" name="组合 8"/>
          <p:cNvGrpSpPr/>
          <p:nvPr userDrawn="1"/>
        </p:nvGrpSpPr>
        <p:grpSpPr>
          <a:xfrm>
            <a:off x="0" y="-210211"/>
            <a:ext cx="3644900" cy="1002154"/>
            <a:chOff x="0" y="-331"/>
            <a:chExt cx="5740" cy="1578"/>
          </a:xfrm>
        </p:grpSpPr>
        <p:sp>
          <p:nvSpPr>
            <p:cNvPr id="7" name="任意多边形 6"/>
            <p:cNvSpPr/>
            <p:nvPr userDrawn="1"/>
          </p:nvSpPr>
          <p:spPr>
            <a:xfrm>
              <a:off x="0" y="0"/>
              <a:ext cx="5740" cy="787"/>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solidFill>
              <a:srgbClr val="00B050"/>
            </a:solidFill>
            <a:ln>
              <a:noFill/>
            </a:ln>
          </p:spPr>
          <p:txBody>
            <a:bodyPr vert="horz" wrap="none" lIns="91428" tIns="45714" rIns="91428" bIns="45714" numCol="1" anchor="ctr" anchorCtr="0" compatLnSpc="1">
              <a:noAutofit/>
            </a:bodyPr>
            <a:p>
              <a:pPr algn="just">
                <a:spcAft>
                  <a:spcPts val="0"/>
                </a:spcAft>
              </a:pPr>
              <a:endParaRPr lang="zh-CN" altLang="en-US" sz="2800" kern="100" dirty="0" smtClean="0">
                <a:solidFill>
                  <a:srgbClr val="FF0000"/>
                </a:solidFill>
              </a:endParaRPr>
            </a:p>
          </p:txBody>
        </p:sp>
        <p:sp>
          <p:nvSpPr>
            <p:cNvPr id="8" name="文本框 7"/>
            <p:cNvSpPr txBox="1"/>
            <p:nvPr/>
          </p:nvSpPr>
          <p:spPr>
            <a:xfrm>
              <a:off x="1417" y="0"/>
              <a:ext cx="3293" cy="822"/>
            </a:xfrm>
            <a:prstGeom prst="rect">
              <a:avLst/>
            </a:prstGeom>
            <a:noFill/>
          </p:spPr>
          <p:txBody>
            <a:bodyPr wrap="square" rtlCol="0" anchor="t">
              <a:spAutoFit/>
            </a:bodyPr>
            <a:p>
              <a:r>
                <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rPr>
                <a:t>当堂练习</a:t>
              </a:r>
              <a:endParaRPr lang="zh-CN" altLang="en-US" sz="2800" b="1" noProof="0" dirty="0">
                <a:ln w="0"/>
                <a:solidFill>
                  <a:schemeClr val="bg1"/>
                </a:solidFill>
                <a:effectLst>
                  <a:outerShdw blurRad="38100" dist="19050" dir="2700000" algn="tl" rotWithShape="0">
                    <a:prstClr val="black">
                      <a:alpha val="40000"/>
                    </a:prstClr>
                  </a:outerShdw>
                </a:effectLst>
                <a:uLnTx/>
                <a:uFillTx/>
                <a:latin typeface="楷体" panose="02010609060101010101" charset="-122"/>
                <a:ea typeface="楷体" panose="02010609060101010101" charset="-122"/>
                <a:cs typeface="黑体" panose="02010609060101010101" pitchFamily="2" charset="-122"/>
                <a:sym typeface="+mn-ea"/>
              </a:endParaRPr>
            </a:p>
          </p:txBody>
        </p:sp>
        <p:pic>
          <p:nvPicPr>
            <p:cNvPr id="10" name="图片 9"/>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7" y="-331"/>
              <a:ext cx="1544" cy="1578"/>
            </a:xfrm>
            <a:prstGeom prst="rect">
              <a:avLst/>
            </a:prstGeom>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showMasterSp="0">
  <p:cSld name="1_两栏内容">
    <p:spTree>
      <p:nvGrpSpPr>
        <p:cNvPr id="1" name=""/>
        <p:cNvGrpSpPr/>
        <p:nvPr/>
      </p:nvGrpSpPr>
      <p:grpSpPr>
        <a:xfrm>
          <a:off x="0" y="0"/>
          <a:ext cx="0" cy="0"/>
          <a:chOff x="0" y="0"/>
          <a:chExt cx="0" cy="0"/>
        </a:xfrm>
      </p:grpSpPr>
      <p:sp>
        <p:nvSpPr>
          <p:cNvPr id="8" name="文本框 4"/>
          <p:cNvSpPr txBox="1"/>
          <p:nvPr>
            <p:custDataLst>
              <p:tags r:id="rId2"/>
            </p:custDataLst>
          </p:nvPr>
        </p:nvSpPr>
        <p:spPr>
          <a:xfrm>
            <a:off x="402590" y="1203960"/>
            <a:ext cx="8339455" cy="3415030"/>
          </a:xfrm>
          <a:prstGeom prst="rect">
            <a:avLst/>
          </a:prstGeom>
          <a:noFill/>
          <a:ln w="9525">
            <a:noFill/>
          </a:ln>
        </p:spPr>
        <p:txBody>
          <a:bodyPr wrap="square" anchor="t">
            <a:spAutoFit/>
          </a:bodyPr>
          <a:p>
            <a:pPr algn="just" latinLnBrk="0">
              <a:lnSpc>
                <a:spcPct val="150000"/>
              </a:lnSpc>
            </a:pPr>
            <a:r>
              <a:rPr lang="en-US" altLang="zh-CN" sz="3200" b="1">
                <a:solidFill>
                  <a:schemeClr val="tx1"/>
                </a:solidFill>
                <a:latin typeface="Calibri" panose="020F0502020204030204" charset="0"/>
                <a:ea typeface="宋体" panose="02010600030101010101" pitchFamily="2" charset="-122"/>
              </a:rPr>
              <a:t>         </a:t>
            </a:r>
            <a:r>
              <a:rPr lang="zh-CN" altLang="zh-CN" sz="2800" b="1">
                <a:solidFill>
                  <a:schemeClr val="tx1"/>
                </a:solidFill>
                <a:latin typeface="Calibri" panose="020F0502020204030204" charset="0"/>
                <a:ea typeface="宋体" panose="02010600030101010101" pitchFamily="2" charset="-122"/>
              </a:rPr>
              <a:t>本文件著作权为创作公司所有, 仅限于教师教学及其他非商业性和非盈利性用途。如发现盗用、转卖、网络传播等侵权行为, 本公司将依法追究其相应法律责任。</a:t>
            </a:r>
            <a:endParaRPr lang="zh-CN" altLang="zh-CN" sz="2800" b="1">
              <a:solidFill>
                <a:schemeClr val="tx1"/>
              </a:solidFill>
              <a:latin typeface="Calibri" panose="020F0502020204030204" charset="0"/>
              <a:ea typeface="宋体" panose="02010600030101010101" pitchFamily="2" charset="-122"/>
            </a:endParaRPr>
          </a:p>
          <a:p>
            <a:pPr algn="just" latinLnBrk="0">
              <a:lnSpc>
                <a:spcPct val="150000"/>
              </a:lnSpc>
            </a:pPr>
            <a:r>
              <a:rPr lang="zh-CN" altLang="zh-CN" sz="2800" b="1">
                <a:solidFill>
                  <a:schemeClr val="tx1"/>
                </a:solidFill>
                <a:latin typeface="Calibri" panose="020F0502020204030204" charset="0"/>
                <a:ea typeface="宋体" panose="02010600030101010101" pitchFamily="2" charset="-122"/>
              </a:rPr>
              <a:t>        部分素材选自网络, 如有争议, 请联系删改。</a:t>
            </a:r>
            <a:endParaRPr lang="zh-CN" altLang="zh-CN" sz="2800" b="1">
              <a:solidFill>
                <a:schemeClr val="tx1"/>
              </a:solidFill>
              <a:latin typeface="Calibri" panose="020F0502020204030204" charset="0"/>
              <a:ea typeface="宋体" panose="02010600030101010101" pitchFamily="2" charset="-122"/>
            </a:endParaRPr>
          </a:p>
        </p:txBody>
      </p:sp>
      <p:sp>
        <p:nvSpPr>
          <p:cNvPr id="9" name="矩形 8"/>
          <p:cNvSpPr/>
          <p:nvPr>
            <p:custDataLst>
              <p:tags r:id="rId3"/>
            </p:custDataLst>
          </p:nvPr>
        </p:nvSpPr>
        <p:spPr>
          <a:xfrm>
            <a:off x="3491230" y="339725"/>
            <a:ext cx="2413635" cy="706755"/>
          </a:xfrm>
          <a:prstGeom prst="rect">
            <a:avLst/>
          </a:prstGeom>
          <a:noFill/>
          <a:ln w="9525">
            <a:noFill/>
          </a:ln>
        </p:spPr>
        <p:txBody>
          <a:bodyPr wrap="square" anchor="t">
            <a:spAutoFit/>
          </a:bodyPr>
          <a:p>
            <a:pPr algn="ctr"/>
            <a:r>
              <a:rPr lang="zh-CN" altLang="en-US" sz="4000" b="1">
                <a:solidFill>
                  <a:schemeClr val="tx1"/>
                </a:solidFill>
                <a:latin typeface="黑体" panose="02010609060101010101" pitchFamily="2" charset="-122"/>
                <a:ea typeface="黑体" panose="02010609060101010101" pitchFamily="2" charset="-122"/>
              </a:rPr>
              <a:t>声  明</a:t>
            </a:r>
            <a:endParaRPr lang="zh-CN" altLang="en-US" sz="4000" b="1">
              <a:solidFill>
                <a:schemeClr val="tx1"/>
              </a:solidFill>
              <a:latin typeface="黑体" panose="02010609060101010101" pitchFamily="2" charset="-122"/>
              <a:ea typeface="黑体" panose="02010609060101010101" pitchFamily="2" charset="-122"/>
            </a:endParaRPr>
          </a:p>
        </p:txBody>
      </p:sp>
      <p:cxnSp>
        <p:nvCxnSpPr>
          <p:cNvPr id="10" name="直接连接符 9"/>
          <p:cNvCxnSpPr/>
          <p:nvPr>
            <p:custDataLst>
              <p:tags r:id="rId4"/>
            </p:custDataLst>
          </p:nvPr>
        </p:nvCxnSpPr>
        <p:spPr>
          <a:xfrm>
            <a:off x="2195222" y="1276002"/>
            <a:ext cx="484060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11.xml"/><Relationship Id="rId15" Type="http://schemas.openxmlformats.org/officeDocument/2006/relationships/image" Target="../media/image6.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5"/>
          <a:stretch>
            <a:fillRect/>
          </a:stretch>
        </a:blipFill>
        <a:effectLst/>
      </p:bgPr>
    </p:bg>
    <p:spTree>
      <p:nvGrpSpPr>
        <p:cNvPr id="1" name=""/>
        <p:cNvGrpSpPr/>
        <p:nvPr/>
      </p:nvGrpSpPr>
      <p:grpSpPr>
        <a:xfrm>
          <a:off x="0" y="0"/>
          <a:ext cx="0" cy="0"/>
          <a:chOff x="0" y="0"/>
          <a:chExt cx="0" cy="0"/>
        </a:xfrm>
      </p:grpSpPr>
    </p:spTree>
    <p:custDataLst>
      <p:tags r:id="rId1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302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oleObject" Target="../embeddings/oleObject5.bin"/><Relationship Id="rId2" Type="http://schemas.openxmlformats.org/officeDocument/2006/relationships/image" Target="../media/image13.wmf"/><Relationship Id="rId1"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xml"/><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3.xml"/><Relationship Id="rId4" Type="http://schemas.openxmlformats.org/officeDocument/2006/relationships/tags" Target="../tags/tag23.xml"/><Relationship Id="rId3" Type="http://schemas.openxmlformats.org/officeDocument/2006/relationships/oleObject" Target="../embeddings/oleObject7.bin"/><Relationship Id="rId2" Type="http://schemas.openxmlformats.org/officeDocument/2006/relationships/image" Target="../media/image13.wmf"/><Relationship Id="rId1"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image" Target="../media/image14.e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7" Type="http://schemas.openxmlformats.org/officeDocument/2006/relationships/vmlDrawing" Target="../drawings/vmlDrawing5.vml"/><Relationship Id="rId6" Type="http://schemas.openxmlformats.org/officeDocument/2006/relationships/slideLayout" Target="../slideLayouts/slideLayout3.xml"/><Relationship Id="rId5" Type="http://schemas.openxmlformats.org/officeDocument/2006/relationships/tags" Target="../tags/tag32.xml"/><Relationship Id="rId4" Type="http://schemas.openxmlformats.org/officeDocument/2006/relationships/oleObject" Target="../embeddings/oleObject9.bin"/><Relationship Id="rId3" Type="http://schemas.openxmlformats.org/officeDocument/2006/relationships/image" Target="../media/image16.wmf"/><Relationship Id="rId2" Type="http://schemas.openxmlformats.org/officeDocument/2006/relationships/oleObject" Target="../embeddings/oleObject8.bin"/><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9" Type="http://schemas.openxmlformats.org/officeDocument/2006/relationships/image" Target="../media/image19.wmf"/><Relationship Id="rId8" Type="http://schemas.openxmlformats.org/officeDocument/2006/relationships/oleObject" Target="../embeddings/oleObject14.bin"/><Relationship Id="rId7" Type="http://schemas.openxmlformats.org/officeDocument/2006/relationships/oleObject" Target="../embeddings/oleObject13.bin"/><Relationship Id="rId6" Type="http://schemas.openxmlformats.org/officeDocument/2006/relationships/oleObject" Target="../embeddings/oleObject12.bin"/><Relationship Id="rId5" Type="http://schemas.openxmlformats.org/officeDocument/2006/relationships/image" Target="../media/image18.wmf"/><Relationship Id="rId4" Type="http://schemas.openxmlformats.org/officeDocument/2006/relationships/oleObject" Target="../embeddings/oleObject11.bin"/><Relationship Id="rId3" Type="http://schemas.openxmlformats.org/officeDocument/2006/relationships/image" Target="../media/image17.wmf"/><Relationship Id="rId2" Type="http://schemas.openxmlformats.org/officeDocument/2006/relationships/oleObject" Target="../embeddings/oleObject10.bin"/><Relationship Id="rId14" Type="http://schemas.openxmlformats.org/officeDocument/2006/relationships/vmlDrawing" Target="../drawings/vmlDrawing6.vml"/><Relationship Id="rId13" Type="http://schemas.openxmlformats.org/officeDocument/2006/relationships/slideLayout" Target="../slideLayouts/slideLayout2.xml"/><Relationship Id="rId12" Type="http://schemas.openxmlformats.org/officeDocument/2006/relationships/tags" Target="../tags/tag33.xml"/><Relationship Id="rId11" Type="http://schemas.openxmlformats.org/officeDocument/2006/relationships/oleObject" Target="../embeddings/oleObject16.bin"/><Relationship Id="rId10" Type="http://schemas.openxmlformats.org/officeDocument/2006/relationships/oleObject" Target="../embeddings/oleObject15.bin"/><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9" Type="http://schemas.openxmlformats.org/officeDocument/2006/relationships/oleObject" Target="../embeddings/oleObject21.bin"/><Relationship Id="rId8" Type="http://schemas.openxmlformats.org/officeDocument/2006/relationships/image" Target="../media/image24.wmf"/><Relationship Id="rId7" Type="http://schemas.openxmlformats.org/officeDocument/2006/relationships/oleObject" Target="../embeddings/oleObject20.bin"/><Relationship Id="rId6" Type="http://schemas.openxmlformats.org/officeDocument/2006/relationships/image" Target="../media/image23.wmf"/><Relationship Id="rId5" Type="http://schemas.openxmlformats.org/officeDocument/2006/relationships/oleObject" Target="../embeddings/oleObject19.bin"/><Relationship Id="rId4" Type="http://schemas.openxmlformats.org/officeDocument/2006/relationships/image" Target="../media/image22.wmf"/><Relationship Id="rId3" Type="http://schemas.openxmlformats.org/officeDocument/2006/relationships/oleObject" Target="../embeddings/oleObject18.bin"/><Relationship Id="rId29" Type="http://schemas.openxmlformats.org/officeDocument/2006/relationships/vmlDrawing" Target="../drawings/vmlDrawing7.vml"/><Relationship Id="rId28" Type="http://schemas.openxmlformats.org/officeDocument/2006/relationships/slideLayout" Target="../slideLayouts/slideLayout2.xml"/><Relationship Id="rId27" Type="http://schemas.openxmlformats.org/officeDocument/2006/relationships/tags" Target="../tags/tag38.xml"/><Relationship Id="rId26" Type="http://schemas.openxmlformats.org/officeDocument/2006/relationships/image" Target="../media/image33.wmf"/><Relationship Id="rId25" Type="http://schemas.openxmlformats.org/officeDocument/2006/relationships/oleObject" Target="../embeddings/oleObject29.bin"/><Relationship Id="rId24" Type="http://schemas.openxmlformats.org/officeDocument/2006/relationships/image" Target="../media/image32.wmf"/><Relationship Id="rId23" Type="http://schemas.openxmlformats.org/officeDocument/2006/relationships/oleObject" Target="../embeddings/oleObject28.bin"/><Relationship Id="rId22" Type="http://schemas.openxmlformats.org/officeDocument/2006/relationships/image" Target="../media/image31.wmf"/><Relationship Id="rId21" Type="http://schemas.openxmlformats.org/officeDocument/2006/relationships/oleObject" Target="../embeddings/oleObject27.bin"/><Relationship Id="rId20" Type="http://schemas.openxmlformats.org/officeDocument/2006/relationships/image" Target="../media/image30.wmf"/><Relationship Id="rId2" Type="http://schemas.openxmlformats.org/officeDocument/2006/relationships/image" Target="../media/image21.wmf"/><Relationship Id="rId19" Type="http://schemas.openxmlformats.org/officeDocument/2006/relationships/oleObject" Target="../embeddings/oleObject26.bin"/><Relationship Id="rId18" Type="http://schemas.openxmlformats.org/officeDocument/2006/relationships/image" Target="../media/image29.wmf"/><Relationship Id="rId17" Type="http://schemas.openxmlformats.org/officeDocument/2006/relationships/oleObject" Target="../embeddings/oleObject25.bin"/><Relationship Id="rId16" Type="http://schemas.openxmlformats.org/officeDocument/2006/relationships/image" Target="../media/image28.wmf"/><Relationship Id="rId15" Type="http://schemas.openxmlformats.org/officeDocument/2006/relationships/oleObject" Target="../embeddings/oleObject24.bin"/><Relationship Id="rId14" Type="http://schemas.openxmlformats.org/officeDocument/2006/relationships/image" Target="../media/image27.wmf"/><Relationship Id="rId13" Type="http://schemas.openxmlformats.org/officeDocument/2006/relationships/oleObject" Target="../embeddings/oleObject23.bin"/><Relationship Id="rId12" Type="http://schemas.openxmlformats.org/officeDocument/2006/relationships/image" Target="../media/image26.wmf"/><Relationship Id="rId11" Type="http://schemas.openxmlformats.org/officeDocument/2006/relationships/oleObject" Target="../embeddings/oleObject22.bin"/><Relationship Id="rId10" Type="http://schemas.openxmlformats.org/officeDocument/2006/relationships/image" Target="../media/image25.wmf"/><Relationship Id="rId1" Type="http://schemas.openxmlformats.org/officeDocument/2006/relationships/oleObject" Target="../embeddings/oleObject17.bin"/></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27.xml.rels><?xml version="1.0" encoding="UTF-8" standalone="yes"?>
<Relationships xmlns="http://schemas.openxmlformats.org/package/2006/relationships"><Relationship Id="rId7" Type="http://schemas.openxmlformats.org/officeDocument/2006/relationships/vmlDrawing" Target="../drawings/vmlDrawing8.vml"/><Relationship Id="rId6" Type="http://schemas.openxmlformats.org/officeDocument/2006/relationships/slideLayout" Target="../slideLayouts/slideLayout2.xml"/><Relationship Id="rId5" Type="http://schemas.openxmlformats.org/officeDocument/2006/relationships/tags" Target="../tags/tag42.xml"/><Relationship Id="rId4" Type="http://schemas.openxmlformats.org/officeDocument/2006/relationships/image" Target="../media/image35.wmf"/><Relationship Id="rId3" Type="http://schemas.openxmlformats.org/officeDocument/2006/relationships/oleObject" Target="../embeddings/oleObject31.bin"/><Relationship Id="rId2" Type="http://schemas.openxmlformats.org/officeDocument/2006/relationships/image" Target="../media/image34.wmf"/><Relationship Id="rId1" Type="http://schemas.openxmlformats.org/officeDocument/2006/relationships/oleObject" Target="../embeddings/oleObject30.bin"/></Relationships>
</file>

<file path=ppt/slides/_rels/slide3.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4.xml"/><Relationship Id="rId5" Type="http://schemas.openxmlformats.org/officeDocument/2006/relationships/tags" Target="../tags/tag14.xml"/><Relationship Id="rId4" Type="http://schemas.openxmlformats.org/officeDocument/2006/relationships/image" Target="../media/image9.wmf"/><Relationship Id="rId3" Type="http://schemas.openxmlformats.org/officeDocument/2006/relationships/oleObject" Target="../embeddings/oleObject2.bin"/><Relationship Id="rId2" Type="http://schemas.openxmlformats.org/officeDocument/2006/relationships/image" Target="../media/image8.w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3.xml"/><Relationship Id="rId3" Type="http://schemas.openxmlformats.org/officeDocument/2006/relationships/tags" Target="../tags/tag16.xml"/><Relationship Id="rId2" Type="http://schemas.openxmlformats.org/officeDocument/2006/relationships/image" Target="../media/image11.wmf"/><Relationship Id="rId1"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image" Target="../media/image12.png"/><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9" name="Rectangle 5"/>
          <p:cNvSpPr/>
          <p:nvPr/>
        </p:nvSpPr>
        <p:spPr>
          <a:xfrm>
            <a:off x="3707765" y="3220720"/>
            <a:ext cx="5095240" cy="583565"/>
          </a:xfrm>
          <a:prstGeom prst="rect">
            <a:avLst/>
          </a:prstGeom>
          <a:noFill/>
          <a:ln w="9525">
            <a:noFill/>
          </a:ln>
        </p:spPr>
        <p:txBody>
          <a:bodyPr wrap="square" anchor="ctr" anchorCtr="0">
            <a:spAutoFit/>
          </a:bodyPr>
          <a:p>
            <a:pPr algn="ctr"/>
            <a:r>
              <a:rPr lang="en-US" altLang="zh-CN" sz="3200" dirty="0">
                <a:solidFill>
                  <a:schemeClr val="tx1"/>
                </a:solidFill>
                <a:latin typeface="Times New Roman" panose="02020603050405020304" pitchFamily="2" charset="0"/>
                <a:ea typeface="黑体" panose="02010609060101010101" pitchFamily="2" charset="-122"/>
                <a:sym typeface="+mn-ea"/>
              </a:rPr>
              <a:t>4.</a:t>
            </a:r>
            <a:r>
              <a:rPr lang="zh-CN" altLang="en-US" sz="3200" dirty="0">
                <a:solidFill>
                  <a:schemeClr val="tx1"/>
                </a:solidFill>
                <a:latin typeface="Times New Roman" panose="02020603050405020304" pitchFamily="2" charset="0"/>
                <a:ea typeface="黑体" panose="02010609060101010101" pitchFamily="2" charset="-122"/>
                <a:sym typeface="+mn-ea"/>
              </a:rPr>
              <a:t>求一次函数的表达式</a:t>
            </a:r>
            <a:endParaRPr lang="zh-CN" altLang="en-US" sz="3200" dirty="0">
              <a:solidFill>
                <a:schemeClr val="tx1"/>
              </a:solidFill>
              <a:latin typeface="Times New Roman" panose="02020603050405020304" pitchFamily="2" charset="0"/>
              <a:ea typeface="黑体" panose="02010609060101010101" pitchFamily="2" charset="-122"/>
              <a:sym typeface="+mn-ea"/>
            </a:endParaRPr>
          </a:p>
        </p:txBody>
      </p:sp>
      <p:sp>
        <p:nvSpPr>
          <p:cNvPr id="2" name="Rectangle 5"/>
          <p:cNvSpPr/>
          <p:nvPr/>
        </p:nvSpPr>
        <p:spPr>
          <a:xfrm>
            <a:off x="4476115" y="2356485"/>
            <a:ext cx="3736340" cy="706755"/>
          </a:xfrm>
          <a:prstGeom prst="rect">
            <a:avLst/>
          </a:prstGeom>
          <a:noFill/>
          <a:ln w="9525">
            <a:noFill/>
          </a:ln>
        </p:spPr>
        <p:txBody>
          <a:bodyPr vert="horz" wrap="square" lIns="91440" tIns="45720" rIns="91440" bIns="45720" rtlCol="0" anchor="ctr" anchorCtr="0">
            <a:noAutofit/>
          </a:bodyPr>
          <a:lstStyle>
            <a:lvl1pPr algn="ctr" defTabSz="685800" rtl="0" eaLnBrk="1" latinLnBrk="0" hangingPunct="1">
              <a:lnSpc>
                <a:spcPct val="90000"/>
              </a:lnSpc>
              <a:spcBef>
                <a:spcPct val="0"/>
              </a:spcBef>
              <a:buNone/>
              <a:defRPr sz="3600" b="1" kern="1200">
                <a:solidFill>
                  <a:schemeClr val="accent1"/>
                </a:solidFill>
                <a:latin typeface="+mj-lt"/>
                <a:ea typeface="+mj-ea"/>
                <a:cs typeface="+mj-cs"/>
              </a:defRPr>
            </a:lvl1pPr>
          </a:lstStyle>
          <a:p>
            <a:pPr lvl="0" algn="ctr" defTabSz="914400">
              <a:lnSpc>
                <a:spcPct val="100000"/>
              </a:lnSpc>
              <a:buClrTx/>
              <a:buSzTx/>
            </a:pPr>
            <a:r>
              <a:rPr lang="en-US" altLang="zh-CN" dirty="0">
                <a:solidFill>
                  <a:srgbClr val="CC0066"/>
                </a:solidFill>
                <a:latin typeface="Times New Roman" panose="02020603050405020304" pitchFamily="2" charset="0"/>
                <a:ea typeface="黑体" panose="02010609060101010101" pitchFamily="2" charset="-122"/>
                <a:cs typeface="+mn-cs"/>
                <a:sym typeface="+mn-ea"/>
              </a:rPr>
              <a:t>1</a:t>
            </a:r>
            <a:r>
              <a:rPr lang="en-US" altLang="zh-CN" dirty="0">
                <a:solidFill>
                  <a:srgbClr val="CC0066"/>
                </a:solidFill>
                <a:latin typeface="Times New Roman" panose="02020603050405020304" pitchFamily="2" charset="0"/>
                <a:ea typeface="黑体" panose="02010609060101010101" pitchFamily="2" charset="-122"/>
                <a:cs typeface="+mn-cs"/>
                <a:sym typeface="+mn-ea"/>
              </a:rPr>
              <a:t>6</a:t>
            </a:r>
            <a:r>
              <a:rPr lang="en-US" altLang="zh-CN" dirty="0">
                <a:solidFill>
                  <a:srgbClr val="CC0066"/>
                </a:solidFill>
                <a:latin typeface="Times New Roman" panose="02020603050405020304" pitchFamily="2" charset="0"/>
                <a:ea typeface="黑体" panose="02010609060101010101" pitchFamily="2" charset="-122"/>
                <a:cs typeface="+mn-cs"/>
                <a:sym typeface="+mn-ea"/>
              </a:rPr>
              <a:t>.3</a:t>
            </a:r>
            <a:r>
              <a:rPr lang="en-US" altLang="zh-CN" dirty="0">
                <a:solidFill>
                  <a:srgbClr val="CC0066"/>
                </a:solidFill>
                <a:latin typeface="Times New Roman" panose="02020603050405020304" pitchFamily="2" charset="0"/>
                <a:ea typeface="黑体" panose="02010609060101010101" pitchFamily="2" charset="-122"/>
                <a:cs typeface="+mn-cs"/>
                <a:sym typeface="+mn-ea"/>
              </a:rPr>
              <a:t> 一次函数</a:t>
            </a:r>
            <a:endParaRPr lang="en-US" altLang="zh-CN" dirty="0">
              <a:solidFill>
                <a:srgbClr val="CC0066"/>
              </a:solidFill>
              <a:latin typeface="Times New Roman" panose="02020603050405020304" pitchFamily="2" charset="0"/>
              <a:ea typeface="黑体" panose="02010609060101010101" pitchFamily="2" charset="-122"/>
              <a:cs typeface="+mn-cs"/>
              <a:sym typeface="+mn-ea"/>
            </a:endParaRPr>
          </a:p>
        </p:txBody>
      </p:sp>
      <p:sp>
        <p:nvSpPr>
          <p:cNvPr id="14" name="副标题 13"/>
          <p:cNvSpPr txBox="1">
            <a:spLocks noGrp="1"/>
          </p:cNvSpPr>
          <p:nvPr>
            <p:custDataLst>
              <p:tags r:id="rId1"/>
            </p:custDataLst>
          </p:nvPr>
        </p:nvSpPr>
        <p:spPr>
          <a:xfrm>
            <a:off x="3565525" y="1564005"/>
            <a:ext cx="5530215" cy="871855"/>
          </a:xfrm>
          <a:prstGeom prst="rect">
            <a:avLst/>
          </a:prstGeom>
          <a:noFill/>
          <a:ln w="9525">
            <a:noFill/>
          </a:ln>
        </p:spPr>
        <p:txBody>
          <a:bodyPr vert="horz" wrap="square" lIns="91440" tIns="45720" rIns="91440" bIns="45720" rtlCol="0" anchor="t" anchorCtr="0">
            <a:noAutofit/>
          </a:bodyPr>
          <a:lstStyle>
            <a:lvl1pPr marL="0" indent="0" algn="ctr" defTabSz="685800" rtl="0" eaLnBrk="1" latinLnBrk="0" hangingPunct="1">
              <a:lnSpc>
                <a:spcPct val="90000"/>
              </a:lnSpc>
              <a:spcBef>
                <a:spcPts val="750"/>
              </a:spcBef>
              <a:buFont typeface="Arial" panose="020B0604020202020204" pitchFamily="34" charset="0"/>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lgn="l" defTabSz="914400">
              <a:lnSpc>
                <a:spcPct val="100000"/>
              </a:lnSpc>
              <a:buClrTx/>
              <a:buSzTx/>
            </a:pP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第</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1</a:t>
            </a:r>
            <a:r>
              <a:rPr lang="en-US" altLang="zh-CN"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6</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rPr>
              <a:t>章  函数及其图象</a:t>
            </a:r>
            <a:endParaRPr lang="zh-CN" altLang="en-US" sz="4000" b="1" dirty="0">
              <a:solidFill>
                <a:srgbClr val="070707"/>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252730" y="557530"/>
            <a:ext cx="8342630" cy="1641475"/>
          </a:xfrm>
          <a:prstGeom prst="rect">
            <a:avLst/>
          </a:prstGeom>
          <a:noFill/>
        </p:spPr>
        <p:txBody>
          <a:bodyPr wrap="square" rtlCol="0" anchor="t">
            <a:spAutoFit/>
          </a:bodyPr>
          <a:p>
            <a:pPr>
              <a:lnSpc>
                <a:spcPct val="120000"/>
              </a:lnSpc>
            </a:pP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这种先设待求函数的表达式</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其中含有待定系数</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，再根据条件列出方程或方程组，求出待定系数，从而得到所求结果的方法，叫做</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待定系数法</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4" name="文本框 3"/>
          <p:cNvSpPr txBox="1"/>
          <p:nvPr/>
        </p:nvSpPr>
        <p:spPr>
          <a:xfrm>
            <a:off x="252095" y="2215515"/>
            <a:ext cx="8264525" cy="1124585"/>
          </a:xfrm>
          <a:prstGeom prst="rect">
            <a:avLst/>
          </a:prstGeom>
          <a:noFill/>
        </p:spPr>
        <p:txBody>
          <a:bodyPr wrap="square" rtlCol="0" anchor="t">
            <a:spAutoFit/>
          </a:bodyPr>
          <a:p>
            <a:pPr>
              <a:lnSpc>
                <a:spcPct val="120000"/>
              </a:lnSpc>
            </a:pP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想一想</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刚才所求的</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一次函数的表达式</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i="1">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y</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 1.8</a:t>
            </a:r>
            <a:r>
              <a:rPr lang="en-US" altLang="zh-CN" sz="2800" b="1" i="1">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x</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 + 32</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中的</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一次项系数</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1.8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和常数项</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 32</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有怎样的实际意义</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5" name="文本框 4"/>
          <p:cNvSpPr txBox="1"/>
          <p:nvPr/>
        </p:nvSpPr>
        <p:spPr>
          <a:xfrm>
            <a:off x="415925" y="3365500"/>
            <a:ext cx="8178800" cy="1383665"/>
          </a:xfrm>
          <a:prstGeom prst="rect">
            <a:avLst/>
          </a:prstGeom>
          <a:noFill/>
        </p:spPr>
        <p:txBody>
          <a:bodyPr wrap="square" rtlCol="0" anchor="t">
            <a:spAutoFit/>
          </a:bodyPr>
          <a:p>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一次项系数</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a:latin typeface="Times New Roman" panose="02020603050405020304" pitchFamily="2" charset="0"/>
                <a:ea typeface="黑体" panose="02010609060101010101" pitchFamily="2" charset="-122"/>
                <a:cs typeface="Times New Roman" panose="02020603050405020304" pitchFamily="2" charset="0"/>
              </a:rPr>
              <a:t>1.8</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表示摄氏温度：每增加</a:t>
            </a:r>
            <a:r>
              <a:rPr lang="en-US" altLang="zh-CN" sz="2800" b="1">
                <a:latin typeface="Times New Roman" panose="02020603050405020304" pitchFamily="2" charset="0"/>
                <a:ea typeface="黑体" panose="02010609060101010101" pitchFamily="2" charset="-122"/>
                <a:cs typeface="Times New Roman" panose="02020603050405020304" pitchFamily="2" charset="0"/>
              </a:rPr>
              <a:t> 1 </a:t>
            </a:r>
            <a:r>
              <a:rPr lang="zh-CN" altLang="en-US" sz="2800">
                <a:latin typeface="Times New Roman" panose="02020603050405020304" pitchFamily="2" charset="0"/>
                <a:ea typeface="黑体" panose="02010609060101010101" pitchFamily="2" charset="-122"/>
                <a:cs typeface="Times New Roman" panose="02020603050405020304" pitchFamily="2" charset="0"/>
              </a:rPr>
              <a:t>摄氏度时华氏温度增加的度数，常数项</a:t>
            </a:r>
            <a:r>
              <a:rPr lang="en-US" altLang="zh-CN" sz="2800" b="1">
                <a:latin typeface="Times New Roman" panose="02020603050405020304" pitchFamily="2" charset="0"/>
                <a:ea typeface="黑体" panose="02010609060101010101" pitchFamily="2" charset="-122"/>
                <a:cs typeface="Times New Roman" panose="02020603050405020304" pitchFamily="2" charset="0"/>
              </a:rPr>
              <a:t> 32 </a:t>
            </a:r>
            <a:r>
              <a:rPr lang="zh-CN" altLang="en-US" sz="2800">
                <a:latin typeface="Times New Roman" panose="02020603050405020304" pitchFamily="2" charset="0"/>
                <a:ea typeface="黑体" panose="02010609060101010101" pitchFamily="2" charset="-122"/>
                <a:cs typeface="Times New Roman" panose="02020603050405020304" pitchFamily="2" charset="0"/>
              </a:rPr>
              <a:t>表示摄氏温度为</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a:latin typeface="Times New Roman" panose="02020603050405020304" pitchFamily="2" charset="0"/>
                <a:ea typeface="黑体" panose="02010609060101010101" pitchFamily="2" charset="-122"/>
                <a:cs typeface="Times New Roman" panose="02020603050405020304" pitchFamily="2" charset="0"/>
              </a:rPr>
              <a:t>0</a:t>
            </a:r>
            <a:r>
              <a:rPr lang="en-US" altLang="zh-CN" sz="2800">
                <a:latin typeface="Times New Roman" panose="02020603050405020304" pitchFamily="2" charset="0"/>
                <a:ea typeface="黑体" panose="02010609060101010101" pitchFamily="2" charset="-122"/>
                <a:cs typeface="Times New Roman" panose="02020603050405020304" pitchFamily="2" charset="0"/>
              </a:rPr>
              <a:t> </a:t>
            </a:r>
            <a:r>
              <a:rPr lang="zh-CN" altLang="en-US" sz="2800">
                <a:latin typeface="Times New Roman" panose="02020603050405020304" pitchFamily="2" charset="0"/>
                <a:ea typeface="黑体" panose="02010609060101010101" pitchFamily="2" charset="-122"/>
                <a:cs typeface="Times New Roman" panose="02020603050405020304" pitchFamily="2" charset="0"/>
              </a:rPr>
              <a:t>摄氏度时所对应的华氏温度的度数</a:t>
            </a:r>
            <a:r>
              <a:rPr lang="en-US" altLang="zh-CN" sz="2800">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latin typeface="Times New Roman" panose="02020603050405020304" pitchFamily="2" charset="0"/>
              <a:ea typeface="黑体" panose="02010609060101010101" pitchFamily="2" charset="-122"/>
              <a:cs typeface="Times New Roman" panose="02020603050405020304" pitchFamily="2" charset="0"/>
            </a:endParaRPr>
          </a:p>
        </p:txBody>
      </p:sp>
      <p:sp>
        <p:nvSpPr>
          <p:cNvPr id="2" name="Title 6"/>
          <p:cNvSpPr txBox="1"/>
          <p:nvPr>
            <p:custDataLst>
              <p:tags r:id="rId1"/>
            </p:custDataLst>
          </p:nvPr>
        </p:nvSpPr>
        <p:spPr>
          <a:xfrm>
            <a:off x="94615" y="-5715"/>
            <a:ext cx="15430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rPr>
              <a:t>知识要点</a:t>
            </a:r>
            <a:endParaRPr lang="zh-CN" altLang="en-US" sz="2800" b="1" spc="355">
              <a:ln w="3175">
                <a:noFill/>
                <a:prstDash val="dash"/>
              </a:ln>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251460" y="555625"/>
            <a:ext cx="8703945" cy="1210945"/>
          </a:xfrm>
          <a:prstGeom prst="rect">
            <a:avLst/>
          </a:prstGeom>
          <a:noFill/>
        </p:spPr>
        <p:txBody>
          <a:bodyPr wrap="square" rtlCol="0" anchor="t">
            <a:spAutoFit/>
          </a:bodyPr>
          <a:p>
            <a:pPr>
              <a:lnSpc>
                <a:spcPct val="130000"/>
              </a:lnSpc>
            </a:pPr>
            <a:r>
              <a:rPr lang="zh-CN" altLang="en-US" sz="2800">
                <a:solidFill>
                  <a:srgbClr val="0070C0"/>
                </a:solidFill>
                <a:latin typeface="Times New Roman" panose="02020603050405020304" pitchFamily="2" charset="0"/>
                <a:ea typeface="黑体" panose="02010609060101010101" pitchFamily="2" charset="-122"/>
                <a:cs typeface="Times New Roman" panose="02020603050405020304" pitchFamily="2" charset="0"/>
              </a:rPr>
              <a:t>做一做</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已知一次函数</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 = </a:t>
            </a:r>
            <a:r>
              <a:rPr lang="en-US" altLang="zh-CN" sz="2800" b="1" i="1">
                <a:solidFill>
                  <a:schemeClr val="tx1"/>
                </a:solidFill>
                <a:latin typeface="Times New Roman" panose="02020603050405020304" pitchFamily="2" charset="0"/>
                <a:ea typeface="黑体" panose="02010609060101010101" pitchFamily="2" charset="-122"/>
                <a:cs typeface="Times New Roman" panose="02020603050405020304" pitchFamily="2" charset="0"/>
              </a:rPr>
              <a:t>kx </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2" charset="-122"/>
                <a:cs typeface="Times New Roman" panose="02020603050405020304" pitchFamily="2" charset="0"/>
              </a:rPr>
              <a:t>b</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的图象经过点</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a:solidFill>
                  <a:schemeClr val="tx1"/>
                </a:solidFill>
                <a:latin typeface="黑体" panose="02010609060101010101" pitchFamily="2" charset="-122"/>
                <a:ea typeface="黑体" panose="02010609060101010101" pitchFamily="2" charset="-122"/>
                <a:cs typeface="Times New Roman" panose="02020603050405020304" pitchFamily="2" charset="0"/>
              </a:rPr>
              <a:t>-</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1</a:t>
            </a:r>
            <a:r>
              <a:rPr lang="zh-CN" altLang="en-US"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1)</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和点</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(1</a:t>
            </a:r>
            <a:r>
              <a:rPr lang="zh-CN" altLang="en-US"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r>
              <a:rPr lang="en-US" altLang="zh-CN" sz="2800" b="1">
                <a:solidFill>
                  <a:schemeClr val="tx1"/>
                </a:solidFill>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5)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，求当</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2" charset="-122"/>
                <a:cs typeface="Times New Roman" panose="02020603050405020304" pitchFamily="2" charset="0"/>
              </a:rPr>
              <a:t>x</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 = 5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时的函数值</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5" name="文本框 1"/>
          <p:cNvSpPr txBox="1"/>
          <p:nvPr/>
        </p:nvSpPr>
        <p:spPr>
          <a:xfrm>
            <a:off x="481330" y="1783080"/>
            <a:ext cx="7890510" cy="521970"/>
          </a:xfrm>
          <a:prstGeom prst="rect">
            <a:avLst/>
          </a:prstGeom>
          <a:noFill/>
          <a:ln w="9525">
            <a:noFill/>
          </a:ln>
        </p:spPr>
        <p:txBody>
          <a:bodyPr wrap="square" anchor="t" anchorCtr="0">
            <a:spAutoFit/>
          </a:bodyPr>
          <a:p>
            <a:pPr>
              <a:lnSpc>
                <a:spcPct val="100000"/>
              </a:lnSpc>
            </a:pP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解：设所求的函数表达式为</a:t>
            </a:r>
            <a:r>
              <a:rPr lang="en-US" altLang="zh-CN" sz="2800" b="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y </a:t>
            </a:r>
            <a:r>
              <a:rPr lang="en-US" altLang="zh-CN" sz="2800" b="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kx </a:t>
            </a:r>
            <a:r>
              <a:rPr lang="zh-CN" altLang="en-US" sz="2800" b="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r>
              <a:rPr lang="en-US" altLang="zh-CN" sz="2800" b="1"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b</a:t>
            </a:r>
            <a:r>
              <a:rPr lang="en-US" altLang="zh-CN" sz="28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r>
              <a:rPr lang="en-US" altLang="zh-CN" sz="2800"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k</a:t>
            </a:r>
            <a:r>
              <a:rPr lang="zh-CN" altLang="en-US" sz="2800" dirty="0">
                <a:solidFill>
                  <a:srgbClr val="FF0000"/>
                </a:solidFill>
                <a:latin typeface="黑体" panose="02010609060101010101" pitchFamily="2" charset="-122"/>
                <a:ea typeface="黑体" panose="02010609060101010101" pitchFamily="2" charset="-122"/>
                <a:cs typeface="Times New Roman" panose="02020603050405020304" pitchFamily="2" charset="0"/>
              </a:rPr>
              <a:t>≠</a:t>
            </a:r>
            <a:r>
              <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rPr>
              <a:t>0)，                </a:t>
            </a:r>
            <a:endParaRPr lang="zh-CN" altLang="en-US" sz="2800"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9" name="文本框 8"/>
          <p:cNvSpPr txBox="1"/>
          <p:nvPr/>
        </p:nvSpPr>
        <p:spPr>
          <a:xfrm>
            <a:off x="481330" y="3940810"/>
            <a:ext cx="5484495" cy="521970"/>
          </a:xfrm>
          <a:prstGeom prst="rect">
            <a:avLst/>
          </a:prstGeom>
          <a:noFill/>
        </p:spPr>
        <p:txBody>
          <a:bodyPr wrap="square" rtlCol="0" anchor="t">
            <a:spAutoFit/>
          </a:bodyPr>
          <a:p>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当</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x</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 5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时</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y</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 </a:t>
            </a:r>
            <a:r>
              <a:rPr lang="en-US" altLang="zh-CN" sz="2800" b="1">
                <a:solidFill>
                  <a:srgbClr val="FF0000"/>
                </a:solidFill>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3</a:t>
            </a:r>
            <a:r>
              <a:rPr lang="zh-CN" altLang="en-US" sz="2800" b="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5</a:t>
            </a:r>
            <a:r>
              <a:rPr lang="en-US" altLang="zh-CN" sz="2800" b="1" i="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a:solidFill>
                  <a:srgbClr val="FF0000"/>
                </a:solidFill>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2 = </a:t>
            </a:r>
            <a:r>
              <a:rPr lang="en-US" altLang="zh-CN" sz="2800" b="1">
                <a:solidFill>
                  <a:srgbClr val="FF0000"/>
                </a:solidFill>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17.</a:t>
            </a:r>
            <a:endParaRPr lang="en-US" altLang="zh-CN" sz="2800" b="1" dirty="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
        <p:nvSpPr>
          <p:cNvPr id="10" name="文本框 9"/>
          <p:cNvSpPr txBox="1"/>
          <p:nvPr/>
        </p:nvSpPr>
        <p:spPr>
          <a:xfrm>
            <a:off x="481330" y="3382645"/>
            <a:ext cx="7322820" cy="521970"/>
          </a:xfrm>
          <a:prstGeom prst="rect">
            <a:avLst/>
          </a:prstGeom>
          <a:noFill/>
        </p:spPr>
        <p:txBody>
          <a:bodyPr wrap="square" rtlCol="0" anchor="t">
            <a:spAutoFit/>
          </a:bodyPr>
          <a:p>
            <a:pPr>
              <a:lnSpc>
                <a:spcPct val="100000"/>
              </a:lnSpc>
            </a:pPr>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所以，所求的函数表达式为</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i="1" dirty="0">
                <a:latin typeface="Times New Roman" panose="02020603050405020304" pitchFamily="2" charset="0"/>
                <a:ea typeface="黑体" panose="02010609060101010101" pitchFamily="2" charset="-122"/>
                <a:cs typeface="Times New Roman" panose="02020603050405020304" pitchFamily="2" charset="0"/>
                <a:sym typeface="+mn-ea"/>
              </a:rPr>
              <a:t>y</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3</a:t>
            </a:r>
            <a:r>
              <a:rPr lang="zh-CN" altLang="en-US" sz="2800" b="1" i="1" dirty="0">
                <a:latin typeface="Times New Roman" panose="02020603050405020304" pitchFamily="2" charset="0"/>
                <a:ea typeface="黑体" panose="02010609060101010101" pitchFamily="2" charset="-122"/>
                <a:cs typeface="Times New Roman" panose="02020603050405020304" pitchFamily="2" charset="0"/>
                <a:sym typeface="+mn-ea"/>
              </a:rPr>
              <a:t>x</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2.</a:t>
            </a:r>
            <a:endPar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endParaRPr>
          </a:p>
        </p:txBody>
      </p:sp>
      <p:grpSp>
        <p:nvGrpSpPr>
          <p:cNvPr id="12" name="组合 11"/>
          <p:cNvGrpSpPr/>
          <p:nvPr/>
        </p:nvGrpSpPr>
        <p:grpSpPr>
          <a:xfrm>
            <a:off x="4716145" y="2356485"/>
            <a:ext cx="2426970" cy="953135"/>
            <a:chOff x="7427" y="4108"/>
            <a:chExt cx="3822" cy="1501"/>
          </a:xfrm>
        </p:grpSpPr>
        <p:graphicFrame>
          <p:nvGraphicFramePr>
            <p:cNvPr id="7" name="对象 6">
              <a:hlinkClick r:id="" action="ppaction://ole?verb="/>
            </p:cNvPr>
            <p:cNvGraphicFramePr>
              <a:graphicFrameLocks noChangeAspect="1"/>
            </p:cNvGraphicFramePr>
            <p:nvPr/>
          </p:nvGraphicFramePr>
          <p:xfrm>
            <a:off x="8859" y="4109"/>
            <a:ext cx="630" cy="1499"/>
          </p:xfrm>
          <a:graphic>
            <a:graphicData uri="http://schemas.openxmlformats.org/presentationml/2006/ole">
              <mc:AlternateContent xmlns:mc="http://schemas.openxmlformats.org/markup-compatibility/2006">
                <mc:Choice xmlns:v="urn:schemas-microsoft-com:vml" Requires="v">
                  <p:oleObj spid="_x0000_s3099" name="" r:id="rId1" imgW="177800" imgH="254000" progId="Equation.DSMT4">
                    <p:embed/>
                  </p:oleObj>
                </mc:Choice>
                <mc:Fallback>
                  <p:oleObj name="" r:id="rId1" imgW="177800" imgH="254000" progId="Equation.DSMT4">
                    <p:embed/>
                    <p:pic>
                      <p:nvPicPr>
                        <p:cNvPr id="0" name="图片 3098"/>
                        <p:cNvPicPr/>
                        <p:nvPr/>
                      </p:nvPicPr>
                      <p:blipFill>
                        <a:blip r:embed="rId2"/>
                        <a:stretch>
                          <a:fillRect/>
                        </a:stretch>
                      </p:blipFill>
                      <p:spPr>
                        <a:xfrm>
                          <a:off x="8859" y="4109"/>
                          <a:ext cx="630" cy="1499"/>
                        </a:xfrm>
                        <a:prstGeom prst="rect">
                          <a:avLst/>
                        </a:prstGeom>
                        <a:noFill/>
                        <a:ln w="38100">
                          <a:noFill/>
                          <a:miter/>
                        </a:ln>
                      </p:spPr>
                    </p:pic>
                  </p:oleObj>
                </mc:Fallback>
              </mc:AlternateContent>
            </a:graphicData>
          </a:graphic>
        </p:graphicFrame>
        <p:sp>
          <p:nvSpPr>
            <p:cNvPr id="8" name="文本框 2"/>
            <p:cNvSpPr txBox="1"/>
            <p:nvPr/>
          </p:nvSpPr>
          <p:spPr>
            <a:xfrm>
              <a:off x="7427" y="4447"/>
              <a:ext cx="1408" cy="822"/>
            </a:xfrm>
            <a:prstGeom prst="rect">
              <a:avLst/>
            </a:prstGeom>
            <a:noFill/>
            <a:ln w="9525">
              <a:noFill/>
            </a:ln>
          </p:spPr>
          <p:txBody>
            <a:bodyPr wrap="none" anchor="t" anchorCtr="0">
              <a:spAutoFit/>
            </a:bodyPr>
            <a:p>
              <a:r>
                <a:rPr lang="zh-CN" altLang="en-US" sz="2800" dirty="0">
                  <a:solidFill>
                    <a:srgbClr val="FF0000"/>
                  </a:solidFill>
                  <a:latin typeface="Times New Roman" panose="02020603050405020304" pitchFamily="2" charset="0"/>
                  <a:ea typeface="黑体" panose="02010609060101010101" pitchFamily="2" charset="-122"/>
                </a:rPr>
                <a:t>解得</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11" name="文本框 10"/>
            <p:cNvSpPr txBox="1"/>
            <p:nvPr/>
          </p:nvSpPr>
          <p:spPr>
            <a:xfrm>
              <a:off x="9128" y="4108"/>
              <a:ext cx="2121" cy="1501"/>
            </a:xfrm>
            <a:prstGeom prst="rect">
              <a:avLst/>
            </a:prstGeom>
            <a:noFill/>
          </p:spPr>
          <p:txBody>
            <a:bodyPr wrap="square" rtlCol="0" anchor="t">
              <a:spAutoFit/>
            </a:bodyPr>
            <a:p>
              <a:r>
                <a:rPr lang="zh-CN" altLang="en-US" sz="2800" b="1" i="1" dirty="0">
                  <a:latin typeface="Times New Roman" panose="02020603050405020304" pitchFamily="2" charset="0"/>
                  <a:ea typeface="黑体" panose="02010609060101010101" pitchFamily="2" charset="-122"/>
                  <a:cs typeface="Times New Roman" panose="02020603050405020304" pitchFamily="2" charset="0"/>
                  <a:sym typeface="+mn-ea"/>
                </a:rPr>
                <a:t>k</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3,</a:t>
              </a:r>
              <a:endPar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endParaRPr>
            </a:p>
            <a:p>
              <a:r>
                <a:rPr lang="zh-CN" altLang="en-US" sz="2800" b="1" i="1" dirty="0">
                  <a:latin typeface="Times New Roman" panose="02020603050405020304" pitchFamily="2" charset="0"/>
                  <a:ea typeface="黑体" panose="02010609060101010101" pitchFamily="2" charset="-122"/>
                  <a:cs typeface="Times New Roman" panose="02020603050405020304" pitchFamily="2" charset="0"/>
                  <a:sym typeface="+mn-ea"/>
                </a:rPr>
                <a:t>b</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2.</a:t>
              </a:r>
              <a:endPar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endParaRPr>
            </a:p>
          </p:txBody>
        </p:sp>
      </p:grpSp>
      <p:grpSp>
        <p:nvGrpSpPr>
          <p:cNvPr id="14" name="组合 13"/>
          <p:cNvGrpSpPr/>
          <p:nvPr/>
        </p:nvGrpSpPr>
        <p:grpSpPr>
          <a:xfrm>
            <a:off x="2483485" y="2248535"/>
            <a:ext cx="1901825" cy="1124585"/>
            <a:chOff x="1642" y="3611"/>
            <a:chExt cx="2995" cy="1771"/>
          </a:xfrm>
        </p:grpSpPr>
        <p:graphicFrame>
          <p:nvGraphicFramePr>
            <p:cNvPr id="6" name="对象 5">
              <a:hlinkClick r:id="" action="ppaction://ole?verb="/>
            </p:cNvPr>
            <p:cNvGraphicFramePr>
              <a:graphicFrameLocks noChangeAspect="1"/>
            </p:cNvGraphicFramePr>
            <p:nvPr/>
          </p:nvGraphicFramePr>
          <p:xfrm>
            <a:off x="1642" y="3654"/>
            <a:ext cx="585" cy="1685"/>
          </p:xfrm>
          <a:graphic>
            <a:graphicData uri="http://schemas.openxmlformats.org/presentationml/2006/ole">
              <mc:AlternateContent xmlns:mc="http://schemas.openxmlformats.org/markup-compatibility/2006">
                <mc:Choice xmlns:v="urn:schemas-microsoft-com:vml" Requires="v">
                  <p:oleObj spid="_x0000_s3098" name="" r:id="rId3" imgW="177800" imgH="254000" progId="Equation.DSMT4">
                    <p:embed/>
                  </p:oleObj>
                </mc:Choice>
                <mc:Fallback>
                  <p:oleObj name="" r:id="rId3" imgW="177800" imgH="254000" progId="Equation.DSMT4">
                    <p:embed/>
                    <p:pic>
                      <p:nvPicPr>
                        <p:cNvPr id="0" name="图片 3097"/>
                        <p:cNvPicPr/>
                        <p:nvPr/>
                      </p:nvPicPr>
                      <p:blipFill>
                        <a:blip r:embed="rId2"/>
                        <a:stretch>
                          <a:fillRect/>
                        </a:stretch>
                      </p:blipFill>
                      <p:spPr>
                        <a:xfrm>
                          <a:off x="1642" y="3654"/>
                          <a:ext cx="585" cy="1685"/>
                        </a:xfrm>
                        <a:prstGeom prst="rect">
                          <a:avLst/>
                        </a:prstGeom>
                        <a:noFill/>
                        <a:ln w="38100">
                          <a:noFill/>
                          <a:miter/>
                        </a:ln>
                      </p:spPr>
                    </p:pic>
                  </p:oleObj>
                </mc:Fallback>
              </mc:AlternateContent>
            </a:graphicData>
          </a:graphic>
        </p:graphicFrame>
        <p:sp>
          <p:nvSpPr>
            <p:cNvPr id="13" name="文本框 12"/>
            <p:cNvSpPr txBox="1"/>
            <p:nvPr/>
          </p:nvSpPr>
          <p:spPr>
            <a:xfrm>
              <a:off x="1870" y="3611"/>
              <a:ext cx="2767" cy="1771"/>
            </a:xfrm>
            <a:prstGeom prst="rect">
              <a:avLst/>
            </a:prstGeom>
            <a:noFill/>
          </p:spPr>
          <p:txBody>
            <a:bodyPr wrap="square" rtlCol="0" anchor="t">
              <a:spAutoFit/>
            </a:bodyPr>
            <a:p>
              <a:pPr>
                <a:lnSpc>
                  <a:spcPct val="120000"/>
                </a:lnSpc>
              </a:pPr>
              <a:r>
                <a:rPr lang="en-US" altLang="zh-CN" sz="2800" b="1">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k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i="1" dirty="0">
                  <a:latin typeface="Times New Roman" panose="02020603050405020304" pitchFamily="2" charset="0"/>
                  <a:ea typeface="黑体" panose="02010609060101010101" pitchFamily="2" charset="-122"/>
                  <a:cs typeface="Times New Roman" panose="02020603050405020304" pitchFamily="2" charset="0"/>
                  <a:sym typeface="+mn-ea"/>
                </a:rPr>
                <a:t>b</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1</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                </a:t>
              </a:r>
              <a:endParaRPr lang="zh-CN" altLang="en-US" sz="2800" b="1" dirty="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a:p>
              <a:pPr>
                <a:lnSpc>
                  <a:spcPct val="120000"/>
                </a:lnSpc>
              </a:pP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k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i="1" dirty="0">
                  <a:latin typeface="Times New Roman" panose="02020603050405020304" pitchFamily="2" charset="0"/>
                  <a:ea typeface="黑体" panose="02010609060101010101" pitchFamily="2" charset="-122"/>
                  <a:cs typeface="Times New Roman" panose="02020603050405020304" pitchFamily="2" charset="0"/>
                  <a:sym typeface="+mn-ea"/>
                </a:rPr>
                <a:t>b</a:t>
              </a:r>
              <a:r>
                <a:rPr lang="en-US" altLang="zh-CN" sz="2800" b="1" i="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dirty="0">
                  <a:latin typeface="Times New Roman" panose="02020603050405020304" pitchFamily="2" charset="0"/>
                  <a:ea typeface="黑体" panose="02010609060101010101" pitchFamily="2" charset="-122"/>
                  <a:cs typeface="Times New Roman" panose="02020603050405020304" pitchFamily="2" charset="0"/>
                  <a:sym typeface="+mn-ea"/>
                </a:rPr>
                <a:t> </a:t>
              </a:r>
              <a:r>
                <a:rPr lang="en-US" altLang="zh-CN" sz="2800" b="1">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b="1">
                  <a:latin typeface="Times New Roman" panose="02020603050405020304" pitchFamily="2" charset="0"/>
                  <a:ea typeface="黑体" panose="02010609060101010101" pitchFamily="2" charset="-122"/>
                  <a:cs typeface="Times New Roman" panose="02020603050405020304" pitchFamily="2" charset="0"/>
                  <a:sym typeface="+mn-ea"/>
                </a:rPr>
                <a:t>5,</a:t>
              </a:r>
              <a:r>
                <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rPr>
                <a:t>   </a:t>
              </a:r>
              <a:endParaRPr lang="zh-CN" altLang="en-US" sz="2800" b="1" dirty="0">
                <a:latin typeface="Times New Roman" panose="02020603050405020304" pitchFamily="2" charset="0"/>
                <a:ea typeface="黑体" panose="02010609060101010101" pitchFamily="2" charset="-122"/>
                <a:cs typeface="Times New Roman" panose="02020603050405020304" pitchFamily="2" charset="0"/>
                <a:sym typeface="+mn-ea"/>
              </a:endParaRPr>
            </a:p>
          </p:txBody>
        </p:sp>
      </p:grpSp>
      <p:sp>
        <p:nvSpPr>
          <p:cNvPr id="15" name="文本框 14"/>
          <p:cNvSpPr txBox="1"/>
          <p:nvPr/>
        </p:nvSpPr>
        <p:spPr>
          <a:xfrm>
            <a:off x="481330" y="2572385"/>
            <a:ext cx="2261235" cy="521970"/>
          </a:xfrm>
          <a:prstGeom prst="rect">
            <a:avLst/>
          </a:prstGeom>
          <a:noFill/>
        </p:spPr>
        <p:txBody>
          <a:bodyPr wrap="square" rtlCol="0" anchor="t">
            <a:spAutoFit/>
          </a:bodyPr>
          <a:p>
            <a:r>
              <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rPr>
              <a:t>根据题意得</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P spid="10"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2"/>
          <p:cNvSpPr txBox="1"/>
          <p:nvPr/>
        </p:nvSpPr>
        <p:spPr>
          <a:xfrm>
            <a:off x="285750" y="500380"/>
            <a:ext cx="8312150" cy="1641475"/>
          </a:xfrm>
          <a:prstGeom prst="rect">
            <a:avLst/>
          </a:prstGeom>
          <a:noFill/>
          <a:ln w="9525">
            <a:noFill/>
          </a:ln>
        </p:spPr>
        <p:txBody>
          <a:bodyPr wrap="square" anchor="t" anchorCtr="0">
            <a:spAutoFit/>
          </a:bodyPr>
          <a:p>
            <a:pPr>
              <a:lnSpc>
                <a:spcPct val="120000"/>
              </a:lnSpc>
            </a:pP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一次函数的一般形式是</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y </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kx </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b </a:t>
            </a:r>
            <a:r>
              <a:rPr lang="en-US" altLang="zh-CN" sz="2800" i="1" dirty="0">
                <a:solidFill>
                  <a:schemeClr val="tx1"/>
                </a:solidFill>
                <a:latin typeface="Times New Roman" panose="02020603050405020304" pitchFamily="2" charset="0"/>
                <a:ea typeface="黑体" panose="02010609060101010101" pitchFamily="2" charset="-122"/>
              </a:rPr>
              <a:t> </a:t>
            </a:r>
            <a:r>
              <a:rPr lang="en-US" altLang="zh-CN" sz="2800" dirty="0">
                <a:solidFill>
                  <a:schemeClr val="tx1"/>
                </a:solidFill>
                <a:latin typeface="Times New Roman" panose="02020603050405020304" pitchFamily="2" charset="0"/>
                <a:ea typeface="黑体" panose="02010609060101010101" pitchFamily="2" charset="-122"/>
              </a:rPr>
              <a:t>(</a:t>
            </a:r>
            <a:r>
              <a:rPr lang="zh-CN" altLang="en-US" sz="2800" b="1" i="1" dirty="0">
                <a:solidFill>
                  <a:schemeClr val="tx1"/>
                </a:solidFill>
                <a:latin typeface="Times New Roman" panose="02020603050405020304" pitchFamily="2" charset="0"/>
                <a:ea typeface="黑体" panose="02010609060101010101" pitchFamily="2" charset="-122"/>
                <a:sym typeface="+mn-ea"/>
              </a:rPr>
              <a:t>k</a:t>
            </a:r>
            <a:r>
              <a:rPr lang="zh-CN" altLang="en-US" sz="2800" dirty="0">
                <a:solidFill>
                  <a:schemeClr val="tx1"/>
                </a:solidFill>
                <a:latin typeface="Times New Roman" panose="02020603050405020304" pitchFamily="2" charset="0"/>
                <a:ea typeface="黑体" panose="02010609060101010101" pitchFamily="2" charset="-122"/>
                <a:sym typeface="+mn-ea"/>
              </a:rPr>
              <a:t>，</a:t>
            </a:r>
            <a:r>
              <a:rPr lang="zh-CN" altLang="en-US" sz="2800" b="1" i="1" dirty="0">
                <a:solidFill>
                  <a:schemeClr val="tx1"/>
                </a:solidFill>
                <a:latin typeface="Times New Roman" panose="02020603050405020304" pitchFamily="2" charset="0"/>
                <a:ea typeface="黑体" panose="02010609060101010101" pitchFamily="2" charset="-122"/>
                <a:sym typeface="+mn-ea"/>
              </a:rPr>
              <a:t>b</a:t>
            </a:r>
            <a:r>
              <a:rPr lang="zh-CN" altLang="en-US" sz="2800" dirty="0">
                <a:solidFill>
                  <a:schemeClr val="tx1"/>
                </a:solidFill>
                <a:latin typeface="Times New Roman" panose="02020603050405020304" pitchFamily="2" charset="0"/>
                <a:ea typeface="黑体" panose="02010609060101010101" pitchFamily="2" charset="-122"/>
                <a:sym typeface="+mn-ea"/>
              </a:rPr>
              <a:t>为常数，</a:t>
            </a:r>
            <a:r>
              <a:rPr lang="zh-CN" altLang="en-US" sz="2800" b="1" i="1" dirty="0">
                <a:solidFill>
                  <a:schemeClr val="tx1"/>
                </a:solidFill>
                <a:latin typeface="Times New Roman" panose="02020603050405020304" pitchFamily="2" charset="0"/>
                <a:ea typeface="黑体" panose="02010609060101010101" pitchFamily="2" charset="-122"/>
                <a:sym typeface="+mn-ea"/>
              </a:rPr>
              <a:t>k</a:t>
            </a:r>
            <a:r>
              <a:rPr lang="en-US" altLang="zh-CN" sz="2800" b="1" i="1" dirty="0">
                <a:solidFill>
                  <a:schemeClr val="tx1"/>
                </a:solidFill>
                <a:latin typeface="Times New Roman" panose="02020603050405020304" pitchFamily="2" charset="0"/>
                <a:ea typeface="黑体" panose="02010609060101010101" pitchFamily="2" charset="-122"/>
                <a:sym typeface="+mn-ea"/>
              </a:rPr>
              <a:t> </a:t>
            </a:r>
            <a:r>
              <a:rPr lang="zh-CN" altLang="en-US" sz="2800" b="1" dirty="0">
                <a:solidFill>
                  <a:schemeClr val="tx1"/>
                </a:solidFill>
                <a:latin typeface="Times New Roman" panose="02020603050405020304" pitchFamily="2" charset="0"/>
                <a:ea typeface="黑体" panose="02010609060101010101" pitchFamily="2" charset="-122"/>
                <a:sym typeface="+mn-ea"/>
              </a:rPr>
              <a:t>≠</a:t>
            </a:r>
            <a:r>
              <a:rPr lang="en-US" altLang="zh-CN" sz="2800" b="1" dirty="0">
                <a:solidFill>
                  <a:schemeClr val="tx1"/>
                </a:solidFill>
                <a:latin typeface="Times New Roman" panose="02020603050405020304" pitchFamily="2" charset="0"/>
                <a:ea typeface="黑体" panose="02010609060101010101" pitchFamily="2" charset="-122"/>
                <a:sym typeface="+mn-ea"/>
              </a:rPr>
              <a:t> </a:t>
            </a:r>
            <a:r>
              <a:rPr lang="zh-CN" altLang="en-US" sz="2800" b="1" dirty="0">
                <a:solidFill>
                  <a:schemeClr val="tx1"/>
                </a:solidFill>
                <a:latin typeface="Times New Roman" panose="02020603050405020304" pitchFamily="2" charset="0"/>
                <a:ea typeface="黑体" panose="02010609060101010101" pitchFamily="2" charset="-122"/>
                <a:sym typeface="+mn-ea"/>
              </a:rPr>
              <a:t>0</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，要求出一次函数的表达式，关键是要确定</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k</a:t>
            </a:r>
            <a:r>
              <a:rPr lang="en-US" altLang="zh-CN" sz="2800" i="1"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和</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b</a:t>
            </a:r>
            <a:r>
              <a:rPr lang="en-US" altLang="zh-CN" sz="2800" i="1"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的值</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sym typeface="+mn-ea"/>
              </a:rPr>
              <a:t>即待定的系数</a:t>
            </a:r>
            <a:r>
              <a:rPr lang="en-US" altLang="zh-CN" sz="2800" dirty="0">
                <a:solidFill>
                  <a:schemeClr val="tx1"/>
                </a:solidFill>
                <a:latin typeface="Times New Roman" panose="02020603050405020304" pitchFamily="2" charset="0"/>
                <a:ea typeface="黑体" panose="02010609060101010101" pitchFamily="2" charset="-122"/>
              </a:rPr>
              <a:t>) .</a:t>
            </a:r>
            <a:endParaRPr lang="en-US" altLang="zh-CN" sz="2800" dirty="0">
              <a:solidFill>
                <a:schemeClr val="tx1"/>
              </a:solidFill>
              <a:latin typeface="Times New Roman" panose="02020603050405020304" pitchFamily="2" charset="0"/>
              <a:ea typeface="黑体" panose="02010609060101010101" pitchFamily="2" charset="-122"/>
            </a:endParaRPr>
          </a:p>
        </p:txBody>
      </p:sp>
      <p:grpSp>
        <p:nvGrpSpPr>
          <p:cNvPr id="3" name="Group 3"/>
          <p:cNvGrpSpPr/>
          <p:nvPr/>
        </p:nvGrpSpPr>
        <p:grpSpPr>
          <a:xfrm>
            <a:off x="619125" y="2110740"/>
            <a:ext cx="2895600" cy="1309711"/>
            <a:chOff x="0" y="0"/>
            <a:chExt cx="1488" cy="492"/>
          </a:xfrm>
        </p:grpSpPr>
        <p:sp>
          <p:nvSpPr>
            <p:cNvPr id="4" name="Rectangle 4"/>
            <p:cNvSpPr/>
            <p:nvPr/>
          </p:nvSpPr>
          <p:spPr>
            <a:xfrm>
              <a:off x="144" y="4"/>
              <a:ext cx="1200" cy="480"/>
            </a:xfrm>
            <a:prstGeom prst="rect">
              <a:avLst/>
            </a:prstGeom>
            <a:solidFill>
              <a:schemeClr val="accent1">
                <a:lumMod val="20000"/>
                <a:lumOff val="80000"/>
              </a:schemeClr>
            </a:solidFill>
            <a:ln w="9525">
              <a:noFill/>
            </a:ln>
          </p:spPr>
          <p:txBody>
            <a:bodyPr wrap="none" anchor="ctr" anchorCtr="0"/>
            <a:p>
              <a:pPr>
                <a:lnSpc>
                  <a:spcPct val="150000"/>
                </a:lnSpc>
              </a:pPr>
              <a:endParaRPr lang="zh-CN" altLang="en-US" sz="2400" dirty="0">
                <a:solidFill>
                  <a:schemeClr val="tx1"/>
                </a:solidFill>
                <a:latin typeface="Times New Roman" panose="02020603050405020304" pitchFamily="2" charset="0"/>
                <a:ea typeface="黑体" panose="02010609060101010101" pitchFamily="2" charset="-122"/>
              </a:endParaRPr>
            </a:p>
          </p:txBody>
        </p:sp>
        <p:sp>
          <p:nvSpPr>
            <p:cNvPr id="5" name="Text Box 5"/>
            <p:cNvSpPr txBox="1"/>
            <p:nvPr/>
          </p:nvSpPr>
          <p:spPr>
            <a:xfrm>
              <a:off x="0" y="0"/>
              <a:ext cx="1488" cy="277"/>
            </a:xfrm>
            <a:prstGeom prst="rect">
              <a:avLst/>
            </a:prstGeom>
            <a:noFill/>
            <a:ln w="9525">
              <a:noFill/>
            </a:ln>
          </p:spPr>
          <p:txBody>
            <a:bodyPr anchor="t" anchorCtr="0">
              <a:spAutoFit/>
            </a:bodyPr>
            <a:p>
              <a:pPr algn="ctr">
                <a:lnSpc>
                  <a:spcPct val="150000"/>
                </a:lnSpc>
              </a:pPr>
              <a:r>
                <a:rPr lang="zh-CN" altLang="en-US" sz="2800" dirty="0">
                  <a:solidFill>
                    <a:schemeClr val="tx1"/>
                  </a:solidFill>
                  <a:latin typeface="Times New Roman" panose="02020603050405020304" pitchFamily="2" charset="0"/>
                  <a:ea typeface="黑体" panose="02010609060101010101" pitchFamily="2" charset="-122"/>
                </a:rPr>
                <a:t>函数表达式</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6" name="Text Box 6"/>
            <p:cNvSpPr txBox="1"/>
            <p:nvPr/>
          </p:nvSpPr>
          <p:spPr>
            <a:xfrm>
              <a:off x="240" y="215"/>
              <a:ext cx="1032" cy="277"/>
            </a:xfrm>
            <a:prstGeom prst="rect">
              <a:avLst/>
            </a:prstGeom>
            <a:noFill/>
            <a:ln w="9525">
              <a:noFill/>
            </a:ln>
          </p:spPr>
          <p:txBody>
            <a:bodyPr anchor="t" anchorCtr="0">
              <a:spAutoFit/>
            </a:bodyPr>
            <a:p>
              <a:pPr algn="ctr">
                <a:lnSpc>
                  <a:spcPct val="150000"/>
                </a:lnSpc>
              </a:pPr>
              <a:r>
                <a:rPr lang="en-US" altLang="zh-CN" sz="2800" b="1" i="1" dirty="0">
                  <a:solidFill>
                    <a:schemeClr val="tx1"/>
                  </a:solidFill>
                  <a:latin typeface="Times New Roman" panose="02020603050405020304" pitchFamily="2" charset="0"/>
                  <a:ea typeface="黑体" panose="02010609060101010101" pitchFamily="2" charset="-122"/>
                </a:rPr>
                <a:t>y </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kx </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b</a:t>
              </a:r>
              <a:endParaRPr lang="en-US" altLang="zh-CN" sz="2800" b="1" i="1" dirty="0">
                <a:solidFill>
                  <a:schemeClr val="tx1"/>
                </a:solidFill>
                <a:latin typeface="Times New Roman" panose="02020603050405020304" pitchFamily="2" charset="0"/>
                <a:ea typeface="黑体" panose="02010609060101010101" pitchFamily="2" charset="-122"/>
              </a:endParaRPr>
            </a:p>
          </p:txBody>
        </p:sp>
      </p:grpSp>
      <p:grpSp>
        <p:nvGrpSpPr>
          <p:cNvPr id="7" name="Group 7"/>
          <p:cNvGrpSpPr/>
          <p:nvPr/>
        </p:nvGrpSpPr>
        <p:grpSpPr>
          <a:xfrm>
            <a:off x="4272280" y="2115185"/>
            <a:ext cx="3962400" cy="1284605"/>
            <a:chOff x="0" y="0"/>
            <a:chExt cx="1488" cy="482"/>
          </a:xfrm>
        </p:grpSpPr>
        <p:sp>
          <p:nvSpPr>
            <p:cNvPr id="8" name="Rectangle 8"/>
            <p:cNvSpPr/>
            <p:nvPr/>
          </p:nvSpPr>
          <p:spPr>
            <a:xfrm>
              <a:off x="192" y="2"/>
              <a:ext cx="1152" cy="480"/>
            </a:xfrm>
            <a:prstGeom prst="rect">
              <a:avLst/>
            </a:prstGeom>
            <a:solidFill>
              <a:schemeClr val="accent6">
                <a:lumMod val="20000"/>
                <a:lumOff val="80000"/>
              </a:schemeClr>
            </a:solidFill>
            <a:ln w="9525">
              <a:noFill/>
            </a:ln>
          </p:spPr>
          <p:txBody>
            <a:bodyPr wrap="none" anchor="ctr" anchorCtr="0"/>
            <a:p>
              <a:pPr>
                <a:lnSpc>
                  <a:spcPct val="150000"/>
                </a:lnSpc>
              </a:pPr>
              <a:endParaRPr lang="zh-CN" altLang="en-US" sz="2400" dirty="0">
                <a:solidFill>
                  <a:schemeClr val="tx1"/>
                </a:solidFill>
                <a:latin typeface="Times New Roman" panose="02020603050405020304" pitchFamily="2" charset="0"/>
                <a:ea typeface="黑体" panose="02010609060101010101" pitchFamily="2" charset="-122"/>
              </a:endParaRPr>
            </a:p>
          </p:txBody>
        </p:sp>
        <p:sp>
          <p:nvSpPr>
            <p:cNvPr id="9" name="Text Box 9"/>
            <p:cNvSpPr txBox="1"/>
            <p:nvPr/>
          </p:nvSpPr>
          <p:spPr>
            <a:xfrm>
              <a:off x="0" y="0"/>
              <a:ext cx="1488" cy="277"/>
            </a:xfrm>
            <a:prstGeom prst="rect">
              <a:avLst/>
            </a:prstGeom>
            <a:noFill/>
            <a:ln w="9525">
              <a:noFill/>
            </a:ln>
          </p:spPr>
          <p:txBody>
            <a:bodyPr anchor="t" anchorCtr="0">
              <a:spAutoFit/>
            </a:bodyPr>
            <a:p>
              <a:pPr algn="ctr">
                <a:lnSpc>
                  <a:spcPct val="150000"/>
                </a:lnSpc>
              </a:pPr>
              <a:r>
                <a:rPr lang="zh-CN" altLang="en-US" sz="2800" dirty="0">
                  <a:solidFill>
                    <a:schemeClr val="tx1"/>
                  </a:solidFill>
                  <a:latin typeface="Times New Roman" panose="02020603050405020304" pitchFamily="2" charset="0"/>
                  <a:ea typeface="黑体" panose="02010609060101010101" pitchFamily="2" charset="-122"/>
                </a:rPr>
                <a:t>满足条件的两点</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10" name="Text Box 10"/>
            <p:cNvSpPr txBox="1"/>
            <p:nvPr/>
          </p:nvSpPr>
          <p:spPr>
            <a:xfrm>
              <a:off x="96" y="159"/>
              <a:ext cx="1344" cy="277"/>
            </a:xfrm>
            <a:prstGeom prst="rect">
              <a:avLst/>
            </a:prstGeom>
            <a:noFill/>
            <a:ln w="9525">
              <a:noFill/>
            </a:ln>
          </p:spPr>
          <p:txBody>
            <a:bodyPr anchor="t" anchorCtr="0">
              <a:spAutoFit/>
            </a:bodyPr>
            <a:p>
              <a:pPr algn="ctr">
                <a:lnSpc>
                  <a:spcPct val="150000"/>
                </a:lnSpc>
              </a:pPr>
              <a:r>
                <a:rPr lang="en-US" altLang="zh-CN" sz="2800" b="1" dirty="0">
                  <a:solidFill>
                    <a:schemeClr val="tx1"/>
                  </a:solidFill>
                  <a:latin typeface="Times New Roman" panose="02020603050405020304" pitchFamily="2" charset="0"/>
                  <a:ea typeface="黑体" panose="02010609060101010101" pitchFamily="2" charset="-122"/>
                </a:rPr>
                <a:t>(</a:t>
              </a:r>
              <a:r>
                <a:rPr lang="en-US" altLang="zh-CN" sz="2800" b="1" i="1" dirty="0">
                  <a:solidFill>
                    <a:schemeClr val="tx1"/>
                  </a:solidFill>
                  <a:latin typeface="Times New Roman" panose="02020603050405020304" pitchFamily="2" charset="0"/>
                  <a:ea typeface="黑体" panose="02010609060101010101" pitchFamily="2" charset="-122"/>
                </a:rPr>
                <a:t>x</a:t>
              </a:r>
              <a:r>
                <a:rPr lang="en-US" altLang="zh-CN" sz="2800" b="1" baseline="-25000" dirty="0">
                  <a:solidFill>
                    <a:schemeClr val="tx1"/>
                  </a:solidFill>
                  <a:latin typeface="Times New Roman" panose="02020603050405020304" pitchFamily="2" charset="0"/>
                  <a:ea typeface="黑体" panose="02010609060101010101" pitchFamily="2" charset="-122"/>
                </a:rPr>
                <a:t>1</a:t>
              </a:r>
              <a:r>
                <a:rPr lang="zh-CN" altLang="en-US" sz="2800" b="1" dirty="0">
                  <a:solidFill>
                    <a:schemeClr val="tx1"/>
                  </a:solidFill>
                  <a:latin typeface="Times New Roman" panose="02020603050405020304" pitchFamily="2" charset="0"/>
                  <a:ea typeface="黑体" panose="02010609060101010101" pitchFamily="2" charset="-122"/>
                  <a:sym typeface="+mn-ea"/>
                </a:rPr>
                <a:t>，</a:t>
              </a:r>
              <a:r>
                <a:rPr lang="en-US" altLang="zh-CN" sz="2800" b="1" i="1" dirty="0">
                  <a:solidFill>
                    <a:schemeClr val="tx1"/>
                  </a:solidFill>
                  <a:latin typeface="Times New Roman" panose="02020603050405020304" pitchFamily="2" charset="0"/>
                  <a:ea typeface="黑体" panose="02010609060101010101" pitchFamily="2" charset="-122"/>
                </a:rPr>
                <a:t>y</a:t>
              </a:r>
              <a:r>
                <a:rPr lang="en-US" altLang="zh-CN" sz="2800" b="1" baseline="-25000" dirty="0">
                  <a:solidFill>
                    <a:schemeClr val="tx1"/>
                  </a:solidFill>
                  <a:latin typeface="Times New Roman" panose="02020603050405020304" pitchFamily="2" charset="0"/>
                  <a:ea typeface="黑体" panose="02010609060101010101" pitchFamily="2" charset="-122"/>
                </a:rPr>
                <a:t>1</a:t>
              </a:r>
              <a:r>
                <a:rPr lang="en-US" altLang="zh-CN" sz="2800" b="1" dirty="0">
                  <a:solidFill>
                    <a:schemeClr val="tx1"/>
                  </a:solidFill>
                  <a:latin typeface="Times New Roman" panose="02020603050405020304" pitchFamily="2" charset="0"/>
                  <a:ea typeface="黑体" panose="02010609060101010101" pitchFamily="2" charset="-122"/>
                </a:rPr>
                <a:t>)</a:t>
              </a:r>
              <a:r>
                <a:rPr lang="zh-CN" altLang="en-US" sz="2800" b="1" dirty="0">
                  <a:solidFill>
                    <a:schemeClr val="tx1"/>
                  </a:solidFill>
                  <a:latin typeface="Times New Roman" panose="02020603050405020304" pitchFamily="2" charset="0"/>
                  <a:ea typeface="黑体" panose="02010609060101010101" pitchFamily="2" charset="-122"/>
                  <a:sym typeface="+mn-ea"/>
                </a:rPr>
                <a:t>，</a:t>
              </a:r>
              <a:r>
                <a:rPr lang="en-US" altLang="zh-CN" sz="2800" b="1" dirty="0">
                  <a:solidFill>
                    <a:schemeClr val="tx1"/>
                  </a:solidFill>
                  <a:latin typeface="Times New Roman" panose="02020603050405020304" pitchFamily="2" charset="0"/>
                  <a:ea typeface="黑体" panose="02010609060101010101" pitchFamily="2" charset="-122"/>
                </a:rPr>
                <a:t>(</a:t>
              </a:r>
              <a:r>
                <a:rPr lang="en-US" altLang="zh-CN" sz="2800" b="1" i="1" dirty="0">
                  <a:solidFill>
                    <a:schemeClr val="tx1"/>
                  </a:solidFill>
                  <a:latin typeface="Times New Roman" panose="02020603050405020304" pitchFamily="2" charset="0"/>
                  <a:ea typeface="黑体" panose="02010609060101010101" pitchFamily="2" charset="-122"/>
                </a:rPr>
                <a:t>x</a:t>
              </a:r>
              <a:r>
                <a:rPr lang="en-US" altLang="zh-CN" sz="2800" b="1" baseline="-25000" dirty="0">
                  <a:solidFill>
                    <a:schemeClr val="tx1"/>
                  </a:solidFill>
                  <a:latin typeface="Times New Roman" panose="02020603050405020304" pitchFamily="2" charset="0"/>
                  <a:ea typeface="黑体" panose="02010609060101010101" pitchFamily="2" charset="-122"/>
                </a:rPr>
                <a:t>2</a:t>
              </a:r>
              <a:r>
                <a:rPr lang="zh-CN" altLang="en-US" sz="2800" b="1" dirty="0">
                  <a:solidFill>
                    <a:schemeClr val="tx1"/>
                  </a:solidFill>
                  <a:latin typeface="Times New Roman" panose="02020603050405020304" pitchFamily="2" charset="0"/>
                  <a:ea typeface="黑体" panose="02010609060101010101" pitchFamily="2" charset="-122"/>
                  <a:sym typeface="+mn-ea"/>
                </a:rPr>
                <a:t>，</a:t>
              </a:r>
              <a:r>
                <a:rPr lang="en-US" altLang="zh-CN" sz="2800" b="1" i="1" dirty="0">
                  <a:solidFill>
                    <a:schemeClr val="tx1"/>
                  </a:solidFill>
                  <a:latin typeface="Times New Roman" panose="02020603050405020304" pitchFamily="2" charset="0"/>
                  <a:ea typeface="黑体" panose="02010609060101010101" pitchFamily="2" charset="-122"/>
                </a:rPr>
                <a:t>y</a:t>
              </a:r>
              <a:r>
                <a:rPr lang="en-US" altLang="zh-CN" sz="2800" b="1" baseline="-25000" dirty="0">
                  <a:solidFill>
                    <a:schemeClr val="tx1"/>
                  </a:solidFill>
                  <a:latin typeface="Times New Roman" panose="02020603050405020304" pitchFamily="2" charset="0"/>
                  <a:ea typeface="黑体" panose="02010609060101010101" pitchFamily="2" charset="-122"/>
                </a:rPr>
                <a:t>2</a:t>
              </a:r>
              <a:r>
                <a:rPr lang="en-US" altLang="zh-CN" sz="2800" b="1" dirty="0">
                  <a:solidFill>
                    <a:schemeClr val="tx1"/>
                  </a:solidFill>
                  <a:latin typeface="Times New Roman" panose="02020603050405020304" pitchFamily="2" charset="0"/>
                  <a:ea typeface="黑体" panose="02010609060101010101" pitchFamily="2" charset="-122"/>
                </a:rPr>
                <a:t>)</a:t>
              </a:r>
              <a:endParaRPr lang="en-US" altLang="zh-CN" sz="2800" b="1" dirty="0">
                <a:solidFill>
                  <a:schemeClr val="tx1"/>
                </a:solidFill>
                <a:latin typeface="Times New Roman" panose="02020603050405020304" pitchFamily="2" charset="0"/>
                <a:ea typeface="黑体" panose="02010609060101010101" pitchFamily="2" charset="-122"/>
              </a:endParaRPr>
            </a:p>
          </p:txBody>
        </p:sp>
      </p:grpSp>
      <p:grpSp>
        <p:nvGrpSpPr>
          <p:cNvPr id="11" name="Group 11"/>
          <p:cNvGrpSpPr/>
          <p:nvPr/>
        </p:nvGrpSpPr>
        <p:grpSpPr>
          <a:xfrm>
            <a:off x="2556080" y="3900805"/>
            <a:ext cx="3303639" cy="1062830"/>
            <a:chOff x="144" y="0"/>
            <a:chExt cx="1152" cy="480"/>
          </a:xfrm>
        </p:grpSpPr>
        <p:sp>
          <p:nvSpPr>
            <p:cNvPr id="12" name="Rectangle 12"/>
            <p:cNvSpPr/>
            <p:nvPr/>
          </p:nvSpPr>
          <p:spPr>
            <a:xfrm>
              <a:off x="144" y="0"/>
              <a:ext cx="1152" cy="480"/>
            </a:xfrm>
            <a:prstGeom prst="rect">
              <a:avLst/>
            </a:prstGeom>
            <a:solidFill>
              <a:schemeClr val="accent3">
                <a:lumMod val="20000"/>
                <a:lumOff val="80000"/>
              </a:schemeClr>
            </a:solidFill>
            <a:ln w="9525">
              <a:noFill/>
            </a:ln>
          </p:spPr>
          <p:txBody>
            <a:bodyPr wrap="none" anchor="ctr" anchorCtr="0"/>
            <a:p>
              <a:pPr>
                <a:lnSpc>
                  <a:spcPct val="150000"/>
                </a:lnSpc>
              </a:pPr>
              <a:endParaRPr lang="zh-CN" altLang="en-US" sz="2400" dirty="0">
                <a:solidFill>
                  <a:schemeClr val="tx1"/>
                </a:solidFill>
                <a:latin typeface="Times New Roman" panose="02020603050405020304" pitchFamily="2" charset="0"/>
                <a:ea typeface="黑体" panose="02010609060101010101" pitchFamily="2" charset="-122"/>
              </a:endParaRPr>
            </a:p>
          </p:txBody>
        </p:sp>
        <p:sp>
          <p:nvSpPr>
            <p:cNvPr id="13" name="Text Box 13"/>
            <p:cNvSpPr txBox="1"/>
            <p:nvPr/>
          </p:nvSpPr>
          <p:spPr>
            <a:xfrm>
              <a:off x="175" y="0"/>
              <a:ext cx="1096" cy="469"/>
            </a:xfrm>
            <a:prstGeom prst="rect">
              <a:avLst/>
            </a:prstGeom>
            <a:noFill/>
            <a:ln w="9525">
              <a:noFill/>
            </a:ln>
          </p:spPr>
          <p:txBody>
            <a:bodyPr wrap="square" anchor="t" anchorCtr="0">
              <a:spAutoFit/>
            </a:bodyPr>
            <a:p>
              <a:pPr algn="ctr">
                <a:lnSpc>
                  <a:spcPct val="110000"/>
                </a:lnSpc>
              </a:pPr>
              <a:r>
                <a:rPr lang="zh-CN" altLang="en-US" sz="2800" dirty="0">
                  <a:solidFill>
                    <a:schemeClr val="tx1"/>
                  </a:solidFill>
                  <a:latin typeface="Times New Roman" panose="02020603050405020304" pitchFamily="2" charset="0"/>
                  <a:ea typeface="黑体" panose="02010609060101010101" pitchFamily="2" charset="-122"/>
                </a:rPr>
                <a:t>一次函数的图象</a:t>
              </a:r>
              <a:endParaRPr lang="zh-CN" altLang="en-US" sz="2800" dirty="0">
                <a:solidFill>
                  <a:schemeClr val="tx1"/>
                </a:solidFill>
                <a:latin typeface="Times New Roman" panose="02020603050405020304" pitchFamily="2" charset="0"/>
                <a:ea typeface="黑体" panose="02010609060101010101" pitchFamily="2" charset="-122"/>
              </a:endParaRPr>
            </a:p>
            <a:p>
              <a:pPr algn="ctr">
                <a:lnSpc>
                  <a:spcPct val="110000"/>
                </a:lnSpc>
              </a:pPr>
              <a:r>
                <a:rPr lang="zh-CN" altLang="en-US" sz="2800" dirty="0">
                  <a:solidFill>
                    <a:schemeClr val="tx1"/>
                  </a:solidFill>
                  <a:latin typeface="Times New Roman" panose="02020603050405020304" pitchFamily="2" charset="0"/>
                  <a:ea typeface="黑体" panose="02010609060101010101" pitchFamily="2" charset="-122"/>
                </a:rPr>
                <a:t>直线</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l</a:t>
              </a:r>
              <a:endParaRPr lang="en-US" altLang="zh-CN" sz="2800" b="1" i="1" dirty="0">
                <a:solidFill>
                  <a:schemeClr val="tx1"/>
                </a:solidFill>
                <a:latin typeface="Times New Roman" panose="02020603050405020304" pitchFamily="2" charset="0"/>
                <a:ea typeface="黑体" panose="02010609060101010101" pitchFamily="2" charset="-122"/>
              </a:endParaRPr>
            </a:p>
          </p:txBody>
        </p:sp>
      </p:grpSp>
      <p:sp>
        <p:nvSpPr>
          <p:cNvPr id="14" name="Line 14"/>
          <p:cNvSpPr/>
          <p:nvPr/>
        </p:nvSpPr>
        <p:spPr>
          <a:xfrm flipV="1">
            <a:off x="3281680" y="2644140"/>
            <a:ext cx="1447800" cy="0"/>
          </a:xfrm>
          <a:prstGeom prst="line">
            <a:avLst/>
          </a:prstGeom>
          <a:ln w="28575" cap="flat" cmpd="sng">
            <a:solidFill>
              <a:srgbClr val="FF6600"/>
            </a:solidFill>
            <a:prstDash val="solid"/>
            <a:bevel/>
            <a:headEnd type="none" w="med" len="med"/>
            <a:tailEnd type="triangle" w="med" len="lg"/>
          </a:ln>
        </p:spPr>
      </p:sp>
      <p:sp>
        <p:nvSpPr>
          <p:cNvPr id="15" name="Line 15"/>
          <p:cNvSpPr/>
          <p:nvPr/>
        </p:nvSpPr>
        <p:spPr>
          <a:xfrm flipH="1">
            <a:off x="3286125" y="2844483"/>
            <a:ext cx="1371600" cy="0"/>
          </a:xfrm>
          <a:prstGeom prst="line">
            <a:avLst/>
          </a:prstGeom>
          <a:ln w="28575" cap="flat" cmpd="sng">
            <a:solidFill>
              <a:srgbClr val="008000"/>
            </a:solidFill>
            <a:prstDash val="solid"/>
            <a:bevel/>
            <a:headEnd type="none" w="med" len="med"/>
            <a:tailEnd type="triangle" w="med" len="lg"/>
          </a:ln>
        </p:spPr>
      </p:sp>
      <p:sp>
        <p:nvSpPr>
          <p:cNvPr id="16" name="Line 16"/>
          <p:cNvSpPr/>
          <p:nvPr/>
        </p:nvSpPr>
        <p:spPr>
          <a:xfrm flipH="1">
            <a:off x="4711700" y="3416935"/>
            <a:ext cx="708025" cy="523875"/>
          </a:xfrm>
          <a:prstGeom prst="line">
            <a:avLst/>
          </a:prstGeom>
          <a:ln w="28575" cap="flat" cmpd="sng">
            <a:solidFill>
              <a:srgbClr val="FF6600"/>
            </a:solidFill>
            <a:prstDash val="solid"/>
            <a:bevel/>
            <a:headEnd type="none" w="med" len="med"/>
            <a:tailEnd type="triangle" w="med" len="lg"/>
          </a:ln>
        </p:spPr>
      </p:sp>
      <p:sp>
        <p:nvSpPr>
          <p:cNvPr id="17" name="Line 17"/>
          <p:cNvSpPr/>
          <p:nvPr/>
        </p:nvSpPr>
        <p:spPr>
          <a:xfrm flipV="1">
            <a:off x="5768975" y="3416935"/>
            <a:ext cx="717550" cy="547370"/>
          </a:xfrm>
          <a:prstGeom prst="line">
            <a:avLst/>
          </a:prstGeom>
          <a:ln w="28575" cap="flat" cmpd="sng">
            <a:solidFill>
              <a:srgbClr val="008000"/>
            </a:solidFill>
            <a:prstDash val="solid"/>
            <a:bevel/>
            <a:headEnd type="none" w="med" len="med"/>
            <a:tailEnd type="triangle" w="med" len="lg"/>
          </a:ln>
        </p:spPr>
      </p:sp>
      <p:sp>
        <p:nvSpPr>
          <p:cNvPr id="18" name="Text Box 18"/>
          <p:cNvSpPr txBox="1"/>
          <p:nvPr/>
        </p:nvSpPr>
        <p:spPr>
          <a:xfrm>
            <a:off x="3586480" y="1958340"/>
            <a:ext cx="914400" cy="737235"/>
          </a:xfrm>
          <a:prstGeom prst="rect">
            <a:avLst/>
          </a:prstGeom>
          <a:noFill/>
          <a:ln w="9525">
            <a:noFill/>
          </a:ln>
        </p:spPr>
        <p:txBody>
          <a:bodyPr anchor="t" anchorCtr="0">
            <a:spAutoFit/>
          </a:bodyPr>
          <a:p>
            <a:pPr algn="ctr">
              <a:lnSpc>
                <a:spcPct val="150000"/>
              </a:lnSpc>
            </a:pPr>
            <a:r>
              <a:rPr lang="zh-CN" altLang="en-US" sz="2800" dirty="0">
                <a:solidFill>
                  <a:srgbClr val="FF6600"/>
                </a:solidFill>
                <a:latin typeface="Times New Roman" panose="02020603050405020304" pitchFamily="2" charset="0"/>
                <a:ea typeface="黑体" panose="02010609060101010101" pitchFamily="2" charset="-122"/>
              </a:rPr>
              <a:t>选取</a:t>
            </a:r>
            <a:endParaRPr lang="zh-CN" altLang="en-US" sz="2800" dirty="0">
              <a:solidFill>
                <a:srgbClr val="FF6600"/>
              </a:solidFill>
              <a:latin typeface="Times New Roman" panose="02020603050405020304" pitchFamily="2" charset="0"/>
              <a:ea typeface="黑体" panose="02010609060101010101" pitchFamily="2" charset="-122"/>
            </a:endParaRPr>
          </a:p>
        </p:txBody>
      </p:sp>
      <p:sp>
        <p:nvSpPr>
          <p:cNvPr id="19" name="Text Box 19"/>
          <p:cNvSpPr txBox="1"/>
          <p:nvPr/>
        </p:nvSpPr>
        <p:spPr>
          <a:xfrm>
            <a:off x="3586480" y="2679700"/>
            <a:ext cx="914400" cy="737235"/>
          </a:xfrm>
          <a:prstGeom prst="rect">
            <a:avLst/>
          </a:prstGeom>
          <a:noFill/>
          <a:ln w="9525">
            <a:noFill/>
          </a:ln>
        </p:spPr>
        <p:txBody>
          <a:bodyPr anchor="t" anchorCtr="0">
            <a:spAutoFit/>
          </a:bodyPr>
          <a:p>
            <a:pPr algn="ctr">
              <a:lnSpc>
                <a:spcPct val="150000"/>
              </a:lnSpc>
            </a:pPr>
            <a:r>
              <a:rPr lang="zh-CN" altLang="en-US" sz="2800" dirty="0">
                <a:solidFill>
                  <a:srgbClr val="008000"/>
                </a:solidFill>
                <a:latin typeface="Times New Roman" panose="02020603050405020304" pitchFamily="2" charset="0"/>
                <a:ea typeface="黑体" panose="02010609060101010101" pitchFamily="2" charset="-122"/>
              </a:rPr>
              <a:t>解出</a:t>
            </a:r>
            <a:endParaRPr lang="zh-CN" altLang="en-US" sz="2800" dirty="0">
              <a:solidFill>
                <a:srgbClr val="008000"/>
              </a:solidFill>
              <a:latin typeface="Times New Roman" panose="02020603050405020304" pitchFamily="2" charset="0"/>
              <a:ea typeface="黑体" panose="02010609060101010101" pitchFamily="2" charset="-122"/>
            </a:endParaRPr>
          </a:p>
        </p:txBody>
      </p:sp>
      <p:sp>
        <p:nvSpPr>
          <p:cNvPr id="20" name="Text Box 20"/>
          <p:cNvSpPr txBox="1"/>
          <p:nvPr/>
        </p:nvSpPr>
        <p:spPr>
          <a:xfrm>
            <a:off x="4119880" y="3134360"/>
            <a:ext cx="914400" cy="737235"/>
          </a:xfrm>
          <a:prstGeom prst="rect">
            <a:avLst/>
          </a:prstGeom>
          <a:noFill/>
          <a:ln w="9525">
            <a:noFill/>
          </a:ln>
        </p:spPr>
        <p:txBody>
          <a:bodyPr anchor="t" anchorCtr="0">
            <a:spAutoFit/>
          </a:bodyPr>
          <a:p>
            <a:pPr algn="ctr">
              <a:lnSpc>
                <a:spcPct val="150000"/>
              </a:lnSpc>
            </a:pPr>
            <a:r>
              <a:rPr lang="zh-CN" altLang="en-US" sz="2800" dirty="0">
                <a:solidFill>
                  <a:srgbClr val="FF6600"/>
                </a:solidFill>
                <a:latin typeface="Times New Roman" panose="02020603050405020304" pitchFamily="2" charset="0"/>
                <a:ea typeface="黑体" panose="02010609060101010101" pitchFamily="2" charset="-122"/>
              </a:rPr>
              <a:t>画出</a:t>
            </a:r>
            <a:endParaRPr lang="zh-CN" altLang="en-US" sz="2800" dirty="0">
              <a:solidFill>
                <a:srgbClr val="FF6600"/>
              </a:solidFill>
              <a:latin typeface="Times New Roman" panose="02020603050405020304" pitchFamily="2" charset="0"/>
              <a:ea typeface="黑体" panose="02010609060101010101" pitchFamily="2" charset="-122"/>
            </a:endParaRPr>
          </a:p>
        </p:txBody>
      </p:sp>
      <p:sp>
        <p:nvSpPr>
          <p:cNvPr id="21" name="Text Box 21"/>
          <p:cNvSpPr txBox="1"/>
          <p:nvPr/>
        </p:nvSpPr>
        <p:spPr>
          <a:xfrm>
            <a:off x="6168390" y="3286760"/>
            <a:ext cx="914400" cy="737235"/>
          </a:xfrm>
          <a:prstGeom prst="rect">
            <a:avLst/>
          </a:prstGeom>
          <a:noFill/>
          <a:ln w="9525">
            <a:noFill/>
          </a:ln>
        </p:spPr>
        <p:txBody>
          <a:bodyPr anchor="t" anchorCtr="0">
            <a:spAutoFit/>
          </a:bodyPr>
          <a:p>
            <a:pPr algn="ctr">
              <a:lnSpc>
                <a:spcPct val="150000"/>
              </a:lnSpc>
            </a:pPr>
            <a:r>
              <a:rPr lang="zh-CN" altLang="en-US" sz="2800" dirty="0">
                <a:solidFill>
                  <a:srgbClr val="008000"/>
                </a:solidFill>
                <a:latin typeface="Times New Roman" panose="02020603050405020304" pitchFamily="2" charset="0"/>
                <a:ea typeface="黑体" panose="02010609060101010101" pitchFamily="2" charset="-122"/>
              </a:rPr>
              <a:t>选取</a:t>
            </a:r>
            <a:endParaRPr lang="zh-CN" altLang="en-US" sz="2800" dirty="0">
              <a:solidFill>
                <a:srgbClr val="008000"/>
              </a:solidFill>
              <a:latin typeface="Times New Roman" panose="02020603050405020304" pitchFamily="2" charset="0"/>
              <a:ea typeface="黑体" panose="02010609060101010101" pitchFamily="2" charset="-122"/>
            </a:endParaRPr>
          </a:p>
        </p:txBody>
      </p:sp>
      <p:sp>
        <p:nvSpPr>
          <p:cNvPr id="22" name="Title 6"/>
          <p:cNvSpPr txBox="1"/>
          <p:nvPr>
            <p:custDataLst>
              <p:tags r:id="rId1"/>
            </p:custDataLst>
          </p:nvPr>
        </p:nvSpPr>
        <p:spPr>
          <a:xfrm>
            <a:off x="94615" y="-5715"/>
            <a:ext cx="15430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rPr>
              <a:t>归纳总结</a:t>
            </a:r>
            <a:endParaRPr lang="zh-CN" altLang="en-US" sz="2800" b="1" spc="355">
              <a:ln w="3175">
                <a:noFill/>
                <a:prstDash val="dash"/>
              </a:ln>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000"/>
                            </p:stCondLst>
                            <p:childTnLst>
                              <p:par>
                                <p:cTn id="17" presetID="1"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500"/>
                                        <p:tgtEl>
                                          <p:spTgt spid="16"/>
                                        </p:tgtEl>
                                      </p:cBhvr>
                                    </p:animEffect>
                                  </p:childTnLst>
                                </p:cTn>
                              </p:par>
                            </p:childTnLst>
                          </p:cTn>
                        </p:par>
                        <p:par>
                          <p:cTn id="24" fill="hold">
                            <p:stCondLst>
                              <p:cond delay="5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1000"/>
                            </p:stCondLst>
                            <p:childTnLst>
                              <p:par>
                                <p:cTn id="29" presetID="22" presetClass="entr" presetSubtype="1" fill="hold" nodeType="afterEffect">
                                  <p:stCondLst>
                                    <p:cond delay="80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par>
                          <p:cTn id="37" fill="hold">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right)">
                                      <p:cBhvr>
                                        <p:cTn id="45" dur="500"/>
                                        <p:tgtEl>
                                          <p:spTgt spid="15"/>
                                        </p:tgtEl>
                                      </p:cBhvr>
                                    </p:animEffect>
                                  </p:childTnLst>
                                </p:cTn>
                              </p:par>
                            </p:childTnLst>
                          </p:cTn>
                        </p:par>
                        <p:par>
                          <p:cTn id="46" fill="hold">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243840" y="495300"/>
            <a:ext cx="8522970" cy="2460625"/>
          </a:xfrm>
          <a:prstGeom prst="rect">
            <a:avLst/>
          </a:prstGeom>
          <a:noFill/>
          <a:ln w="9525">
            <a:noFill/>
          </a:ln>
        </p:spPr>
        <p:txBody>
          <a:bodyPr wrap="square" anchor="t" anchorCtr="0">
            <a:spAutoFit/>
          </a:bodyPr>
          <a:p>
            <a:pPr>
              <a:lnSpc>
                <a:spcPct val="110000"/>
              </a:lnSpc>
            </a:pPr>
            <a:r>
              <a:rPr lang="zh-CN" altLang="en-US" sz="2800" dirty="0">
                <a:solidFill>
                  <a:srgbClr val="00B050"/>
                </a:solidFill>
                <a:latin typeface="Times New Roman" panose="02020603050405020304" pitchFamily="2" charset="0"/>
                <a:ea typeface="黑体" panose="02010609060101010101" pitchFamily="2" charset="-122"/>
                <a:cs typeface="Times New Roman" panose="02020603050405020304" pitchFamily="2" charset="0"/>
              </a:rPr>
              <a:t>例</a:t>
            </a:r>
            <a:r>
              <a:rPr lang="en-US" altLang="zh-CN" sz="2800" dirty="0">
                <a:solidFill>
                  <a:srgbClr val="00B050"/>
                </a:solidFill>
                <a:latin typeface="Times New Roman" panose="02020603050405020304" pitchFamily="2" charset="0"/>
                <a:ea typeface="黑体" panose="02010609060101010101" pitchFamily="2" charset="-122"/>
                <a:cs typeface="Times New Roman" panose="02020603050405020304" pitchFamily="2" charset="0"/>
              </a:rPr>
              <a:t>2</a:t>
            </a:r>
            <a:r>
              <a:rPr lang="en-US" altLang="zh-CN" sz="2800" dirty="0">
                <a:solidFill>
                  <a:srgbClr val="228B8B"/>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温度计是利用水银或酒精热胀冷缩的工作原理制作的，温度计中水银柱的高度</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y</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厘米</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是温度</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x</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的一次函数</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某种型号的实验用水银温度计能测量</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黑体" panose="02010609060101010101" pitchFamily="2" charset="-122"/>
                <a:ea typeface="黑体" panose="02010609060101010101" pitchFamily="2" charset="-122"/>
                <a:cs typeface="Times New Roman" panose="02020603050405020304" pitchFamily="2" charset="0"/>
              </a:rPr>
              <a:t>-</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20℃</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至</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100℃</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的温度，已知</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10℃ 时水银柱高</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10</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厘米，50℃</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时水银柱高</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18</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厘米，求这个函数的表达式</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endParaRPr>
          </a:p>
        </p:txBody>
      </p:sp>
      <p:grpSp>
        <p:nvGrpSpPr>
          <p:cNvPr id="3" name="组合 3"/>
          <p:cNvGrpSpPr/>
          <p:nvPr/>
        </p:nvGrpSpPr>
        <p:grpSpPr>
          <a:xfrm>
            <a:off x="122555" y="2787650"/>
            <a:ext cx="8853170" cy="2330182"/>
            <a:chOff x="-417" y="0"/>
            <a:chExt cx="13942" cy="3670"/>
          </a:xfrm>
        </p:grpSpPr>
        <p:sp>
          <p:nvSpPr>
            <p:cNvPr id="4" name="文本框 1"/>
            <p:cNvSpPr txBox="1"/>
            <p:nvPr/>
          </p:nvSpPr>
          <p:spPr>
            <a:xfrm>
              <a:off x="-417" y="0"/>
              <a:ext cx="13942" cy="3670"/>
            </a:xfrm>
            <a:prstGeom prst="rect">
              <a:avLst/>
            </a:prstGeom>
            <a:noFill/>
            <a:ln w="9525">
              <a:noFill/>
            </a:ln>
          </p:spPr>
          <p:txBody>
            <a:bodyPr wrap="square" anchor="t" anchorCtr="0">
              <a:spAutoFit/>
            </a:bodyPr>
            <a:p>
              <a:pPr>
                <a:lnSpc>
                  <a:spcPct val="130000"/>
                </a:lnSpc>
              </a:pPr>
              <a:r>
                <a:rPr lang="zh-CN" altLang="en-US"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解：设所求的函数表达式为</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y </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kx</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b</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k</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≠0)，根据题意得</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endParaRPr>
            </a:p>
            <a:p>
              <a:pPr>
                <a:lnSpc>
                  <a:spcPct val="130000"/>
                </a:lnSpc>
              </a:pPr>
              <a:r>
                <a:rPr lang="zh-CN" altLang="en-US" sz="2800" dirty="0">
                  <a:latin typeface="Times New Roman" panose="02020603050405020304" pitchFamily="2" charset="0"/>
                  <a:ea typeface="黑体" panose="02010609060101010101" pitchFamily="2" charset="-122"/>
                  <a:cs typeface="Times New Roman" panose="02020603050405020304" pitchFamily="2" charset="0"/>
                </a:rPr>
                <a:t>             10</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k</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a:t>
              </a:r>
              <a:r>
                <a:rPr lang="zh-CN" altLang="en-US" sz="2800" i="1" dirty="0">
                  <a:latin typeface="Times New Roman" panose="02020603050405020304" pitchFamily="2" charset="0"/>
                  <a:ea typeface="黑体" panose="02010609060101010101" pitchFamily="2" charset="-122"/>
                  <a:cs typeface="Times New Roman" panose="02020603050405020304" pitchFamily="2" charset="0"/>
                </a:rPr>
                <a:t>b</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10</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i="1" dirty="0">
                  <a:latin typeface="Times New Roman" panose="02020603050405020304" pitchFamily="2" charset="0"/>
                  <a:ea typeface="黑体" panose="02010609060101010101" pitchFamily="2" charset="-122"/>
                  <a:cs typeface="Times New Roman" panose="02020603050405020304" pitchFamily="2" charset="0"/>
                </a:rPr>
                <a:t>k</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0.2</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endParaRPr>
            </a:p>
            <a:p>
              <a:pPr>
                <a:lnSpc>
                  <a:spcPct val="130000"/>
                </a:lnSpc>
              </a:pPr>
              <a:r>
                <a:rPr lang="zh-CN" altLang="en-US" sz="2800" dirty="0">
                  <a:latin typeface="Times New Roman" panose="02020603050405020304" pitchFamily="2" charset="0"/>
                  <a:ea typeface="黑体" panose="02010609060101010101" pitchFamily="2" charset="-122"/>
                  <a:cs typeface="Times New Roman" panose="02020603050405020304" pitchFamily="2" charset="0"/>
                </a:rPr>
                <a:t>             5</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0</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k</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a:t>
              </a:r>
              <a:r>
                <a:rPr lang="zh-CN" altLang="en-US" sz="2800" i="1" dirty="0">
                  <a:latin typeface="Times New Roman" panose="02020603050405020304" pitchFamily="2" charset="0"/>
                  <a:ea typeface="黑体" panose="02010609060101010101" pitchFamily="2" charset="-122"/>
                  <a:cs typeface="Times New Roman" panose="02020603050405020304" pitchFamily="2" charset="0"/>
                </a:rPr>
                <a:t>b</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18</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i="1" dirty="0">
                  <a:latin typeface="Times New Roman" panose="02020603050405020304" pitchFamily="2" charset="0"/>
                  <a:ea typeface="黑体" panose="02010609060101010101" pitchFamily="2" charset="-122"/>
                  <a:cs typeface="Times New Roman" panose="02020603050405020304" pitchFamily="2" charset="0"/>
                </a:rPr>
                <a:t>b</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8 </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     </a:t>
              </a:r>
              <a:endParaRPr lang="zh-CN" altLang="en-US" sz="2800" dirty="0">
                <a:latin typeface="Times New Roman" panose="02020603050405020304" pitchFamily="2" charset="0"/>
                <a:ea typeface="黑体" panose="02010609060101010101" pitchFamily="2" charset="-122"/>
                <a:cs typeface="Times New Roman" panose="02020603050405020304" pitchFamily="2" charset="0"/>
              </a:endParaRPr>
            </a:p>
            <a:p>
              <a:pPr>
                <a:lnSpc>
                  <a:spcPct val="130000"/>
                </a:lnSpc>
              </a:pPr>
              <a:r>
                <a:rPr lang="zh-CN" altLang="en-US" sz="2800" dirty="0">
                  <a:latin typeface="Times New Roman" panose="02020603050405020304" pitchFamily="2" charset="0"/>
                  <a:ea typeface="黑体" panose="02010609060101010101" pitchFamily="2" charset="-122"/>
                  <a:cs typeface="Times New Roman" panose="02020603050405020304" pitchFamily="2" charset="0"/>
                </a:rPr>
                <a:t>        所以，所求的函数表达式是</a:t>
              </a:r>
              <a:r>
                <a:rPr lang="zh-CN" altLang="en-US" sz="2800" i="1" dirty="0">
                  <a:latin typeface="Times New Roman" panose="02020603050405020304" pitchFamily="2" charset="0"/>
                  <a:ea typeface="黑体" panose="02010609060101010101" pitchFamily="2" charset="-122"/>
                  <a:cs typeface="Times New Roman" panose="02020603050405020304" pitchFamily="2" charset="0"/>
                </a:rPr>
                <a:t>y</a:t>
              </a:r>
              <a:r>
                <a:rPr lang="en-US" altLang="zh-CN" sz="2800" i="1"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0.2</a:t>
              </a:r>
              <a:r>
                <a:rPr lang="zh-CN" altLang="en-US" sz="2800" i="1" dirty="0">
                  <a:latin typeface="Times New Roman" panose="02020603050405020304" pitchFamily="2" charset="0"/>
                  <a:ea typeface="黑体" panose="02010609060101010101" pitchFamily="2" charset="-122"/>
                  <a:cs typeface="Times New Roman" panose="02020603050405020304" pitchFamily="2" charset="0"/>
                </a:rPr>
                <a:t>x</a:t>
              </a:r>
              <a:r>
                <a:rPr lang="zh-CN" altLang="en-US" sz="2800" dirty="0">
                  <a:latin typeface="Times New Roman" panose="02020603050405020304" pitchFamily="2" charset="0"/>
                  <a:ea typeface="黑体" panose="02010609060101010101" pitchFamily="2" charset="-122"/>
                  <a:cs typeface="Times New Roman" panose="02020603050405020304" pitchFamily="2" charset="0"/>
                </a:rPr>
                <a:t>+8</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dirty="0">
                <a:latin typeface="Times New Roman" panose="02020603050405020304" pitchFamily="2" charset="0"/>
                <a:ea typeface="黑体" panose="02010609060101010101" pitchFamily="2" charset="-122"/>
                <a:cs typeface="Times New Roman" panose="02020603050405020304" pitchFamily="2" charset="0"/>
              </a:endParaRPr>
            </a:p>
          </p:txBody>
        </p:sp>
        <p:graphicFrame>
          <p:nvGraphicFramePr>
            <p:cNvPr id="5" name="对象 4">
              <a:hlinkClick r:id="" action="ppaction://ole?verb="/>
            </p:cNvPr>
            <p:cNvGraphicFramePr>
              <a:graphicFrameLocks noChangeAspect="1"/>
            </p:cNvGraphicFramePr>
            <p:nvPr/>
          </p:nvGraphicFramePr>
          <p:xfrm>
            <a:off x="1377" y="967"/>
            <a:ext cx="585" cy="1685"/>
          </p:xfrm>
          <a:graphic>
            <a:graphicData uri="http://schemas.openxmlformats.org/presentationml/2006/ole">
              <mc:AlternateContent xmlns:mc="http://schemas.openxmlformats.org/markup-compatibility/2006">
                <mc:Choice xmlns:v="urn:schemas-microsoft-com:vml" Requires="v">
                  <p:oleObj spid="_x0000_s3098" name="" r:id="rId1" imgW="177800" imgH="254000" progId="Equation.DSMT4">
                    <p:embed/>
                  </p:oleObj>
                </mc:Choice>
                <mc:Fallback>
                  <p:oleObj name="" r:id="rId1" imgW="177800" imgH="254000" progId="Equation.DSMT4">
                    <p:embed/>
                    <p:pic>
                      <p:nvPicPr>
                        <p:cNvPr id="0" name="图片 3097"/>
                        <p:cNvPicPr/>
                        <p:nvPr/>
                      </p:nvPicPr>
                      <p:blipFill>
                        <a:blip r:embed="rId2"/>
                        <a:stretch>
                          <a:fillRect/>
                        </a:stretch>
                      </p:blipFill>
                      <p:spPr>
                        <a:xfrm>
                          <a:off x="1377" y="967"/>
                          <a:ext cx="585" cy="1685"/>
                        </a:xfrm>
                        <a:prstGeom prst="rect">
                          <a:avLst/>
                        </a:prstGeom>
                        <a:noFill/>
                        <a:ln w="38100">
                          <a:noFill/>
                          <a:miter/>
                        </a:ln>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6071" y="967"/>
            <a:ext cx="585" cy="1685"/>
          </p:xfrm>
          <a:graphic>
            <a:graphicData uri="http://schemas.openxmlformats.org/presentationml/2006/ole">
              <mc:AlternateContent xmlns:mc="http://schemas.openxmlformats.org/markup-compatibility/2006">
                <mc:Choice xmlns:v="urn:schemas-microsoft-com:vml" Requires="v">
                  <p:oleObj spid="_x0000_s3099" name="" r:id="rId3" imgW="177800" imgH="254000" progId="Equation.DSMT4">
                    <p:embed/>
                  </p:oleObj>
                </mc:Choice>
                <mc:Fallback>
                  <p:oleObj name="" r:id="rId3" imgW="177800" imgH="254000" progId="Equation.DSMT4">
                    <p:embed/>
                    <p:pic>
                      <p:nvPicPr>
                        <p:cNvPr id="0" name="图片 3098"/>
                        <p:cNvPicPr/>
                        <p:nvPr/>
                      </p:nvPicPr>
                      <p:blipFill>
                        <a:blip r:embed="rId2"/>
                        <a:stretch>
                          <a:fillRect/>
                        </a:stretch>
                      </p:blipFill>
                      <p:spPr>
                        <a:xfrm>
                          <a:off x="6071" y="967"/>
                          <a:ext cx="585" cy="1685"/>
                        </a:xfrm>
                        <a:prstGeom prst="rect">
                          <a:avLst/>
                        </a:prstGeom>
                        <a:noFill/>
                        <a:ln w="38100">
                          <a:noFill/>
                          <a:miter/>
                        </a:ln>
                      </p:spPr>
                    </p:pic>
                  </p:oleObj>
                </mc:Fallback>
              </mc:AlternateContent>
            </a:graphicData>
          </a:graphic>
        </p:graphicFrame>
        <p:sp>
          <p:nvSpPr>
            <p:cNvPr id="7" name="文本框 2"/>
            <p:cNvSpPr txBox="1"/>
            <p:nvPr/>
          </p:nvSpPr>
          <p:spPr>
            <a:xfrm>
              <a:off x="4833" y="1400"/>
              <a:ext cx="1408" cy="822"/>
            </a:xfrm>
            <a:prstGeom prst="rect">
              <a:avLst/>
            </a:prstGeom>
            <a:noFill/>
            <a:ln w="9525">
              <a:noFill/>
            </a:ln>
          </p:spPr>
          <p:txBody>
            <a:bodyPr wrap="none" anchor="t" anchorCtr="0">
              <a:spAutoFit/>
            </a:bodyPr>
            <a:p>
              <a:r>
                <a:rPr lang="zh-CN" altLang="en-US" sz="2800" dirty="0">
                  <a:latin typeface="Times New Roman" panose="02020603050405020304" pitchFamily="2" charset="0"/>
                  <a:ea typeface="黑体" panose="02010609060101010101" pitchFamily="2" charset="-122"/>
                </a:rPr>
                <a:t>解得</a:t>
              </a:r>
              <a:endParaRPr lang="zh-CN" altLang="en-US" sz="2800" dirty="0">
                <a:latin typeface="Times New Roman" panose="02020603050405020304" pitchFamily="2" charset="0"/>
                <a:ea typeface="黑体" panose="02010609060101010101" pitchFamily="2" charset="-122"/>
              </a:endParaRPr>
            </a:p>
          </p:txBody>
        </p:sp>
      </p:grpSp>
      <p:sp>
        <p:nvSpPr>
          <p:cNvPr id="34" name="任意多边形 33"/>
          <p:cNvSpPr/>
          <p:nvPr userDrawn="1"/>
        </p:nvSpPr>
        <p:spPr>
          <a:xfrm>
            <a:off x="5651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4"/>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 name="文本框 82969"/>
          <p:cNvSpPr txBox="1"/>
          <p:nvPr/>
        </p:nvSpPr>
        <p:spPr>
          <a:xfrm>
            <a:off x="247650" y="1953260"/>
            <a:ext cx="5945505" cy="3210560"/>
          </a:xfrm>
          <a:prstGeom prst="rect">
            <a:avLst/>
          </a:prstGeom>
          <a:noFill/>
          <a:ln w="9525">
            <a:noFill/>
          </a:ln>
        </p:spPr>
        <p:txBody>
          <a:bodyPr wrap="square" anchor="t" anchorCtr="0">
            <a:noAutofit/>
          </a:bodyPr>
          <a:p>
            <a:pPr>
              <a:lnSpc>
                <a:spcPct val="130000"/>
              </a:lnSpc>
            </a:pPr>
            <a:r>
              <a:rPr lang="zh-CN" altLang="en-US" sz="2800" dirty="0">
                <a:latin typeface="黑体" panose="02010609060101010101" pitchFamily="2" charset="-122"/>
                <a:ea typeface="黑体" panose="02010609060101010101" pitchFamily="2" charset="-122"/>
              </a:rPr>
              <a:t>解：</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latin typeface="Times New Roman" panose="02020603050405020304" pitchFamily="2" charset="0"/>
                <a:ea typeface="黑体" panose="02010609060101010101" pitchFamily="2" charset="-122"/>
              </a:rPr>
              <a:t>y </a:t>
            </a:r>
            <a:r>
              <a:rPr lang="zh-CN" altLang="en-US" sz="2800" dirty="0">
                <a:latin typeface="黑体" panose="02010609060101010101" pitchFamily="2" charset="-122"/>
                <a:ea typeface="黑体" panose="02010609060101010101" pitchFamily="2" charset="-122"/>
              </a:rPr>
              <a:t>是</a:t>
            </a:r>
            <a:r>
              <a:rPr lang="en-US" altLang="zh-CN" sz="2800" i="1" dirty="0">
                <a:latin typeface="Times New Roman" panose="02020603050405020304" pitchFamily="2" charset="0"/>
                <a:ea typeface="黑体" panose="02010609060101010101" pitchFamily="2" charset="-122"/>
                <a:sym typeface="+mn-ea"/>
              </a:rPr>
              <a:t> </a:t>
            </a:r>
            <a:r>
              <a:rPr lang="en-US" altLang="zh-CN" sz="2800" i="1" dirty="0">
                <a:latin typeface="Times New Roman" panose="02020603050405020304" pitchFamily="2" charset="0"/>
                <a:ea typeface="黑体" panose="02010609060101010101" pitchFamily="2" charset="-122"/>
              </a:rPr>
              <a:t>x </a:t>
            </a:r>
            <a:r>
              <a:rPr lang="zh-CN" altLang="en-US" sz="2800" dirty="0">
                <a:latin typeface="黑体" panose="02010609060101010101" pitchFamily="2" charset="-122"/>
                <a:ea typeface="黑体" panose="02010609060101010101" pitchFamily="2" charset="-122"/>
              </a:rPr>
              <a:t>的一次函数，设其表达式为</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kx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a:t>
            </a:r>
            <a:endParaRPr lang="en-US" altLang="zh-CN" sz="2800" i="1" dirty="0">
              <a:latin typeface="Times New Roman" panose="02020603050405020304" pitchFamily="2" charset="0"/>
              <a:ea typeface="黑体" panose="02010609060101010101" pitchFamily="2" charset="-122"/>
            </a:endParaRPr>
          </a:p>
          <a:p>
            <a:pPr>
              <a:lnSpc>
                <a:spcPct val="150000"/>
              </a:lnSpc>
            </a:pPr>
            <a:r>
              <a:rPr lang="zh-CN" altLang="en-US" sz="2800" dirty="0">
                <a:latin typeface="黑体" panose="02010609060101010101" pitchFamily="2" charset="-122"/>
                <a:ea typeface="黑体" panose="02010609060101010101" pitchFamily="2" charset="-122"/>
              </a:rPr>
              <a:t>由题意得          </a:t>
            </a: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解得</a:t>
            </a:r>
            <a:endParaRPr lang="zh-CN" altLang="en-US" sz="2800" dirty="0">
              <a:latin typeface="黑体" panose="02010609060101010101" pitchFamily="2" charset="-122"/>
              <a:ea typeface="黑体" panose="02010609060101010101" pitchFamily="2" charset="-122"/>
            </a:endParaRPr>
          </a:p>
          <a:p>
            <a:pPr>
              <a:lnSpc>
                <a:spcPct val="130000"/>
              </a:lnSpc>
            </a:pP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sp>
        <p:nvSpPr>
          <p:cNvPr id="13" name="文本框 82971"/>
          <p:cNvSpPr txBox="1"/>
          <p:nvPr/>
        </p:nvSpPr>
        <p:spPr>
          <a:xfrm>
            <a:off x="1968500" y="2815590"/>
            <a:ext cx="2209800" cy="1254125"/>
          </a:xfrm>
          <a:prstGeom prst="rect">
            <a:avLst/>
          </a:prstGeom>
          <a:noFill/>
          <a:ln w="9525">
            <a:noFill/>
          </a:ln>
        </p:spPr>
        <p:txBody>
          <a:bodyPr wrap="square" anchor="t" anchorCtr="0">
            <a:spAutoFit/>
          </a:bodyPr>
          <a:p>
            <a:pPr>
              <a:lnSpc>
                <a:spcPct val="150000"/>
              </a:lnSpc>
            </a:pPr>
            <a:r>
              <a:rPr lang="en-US" altLang="zh-CN" sz="2800" dirty="0">
                <a:solidFill>
                  <a:srgbClr val="FF0000"/>
                </a:solidFill>
                <a:latin typeface="Times New Roman" panose="02020603050405020304" pitchFamily="2" charset="0"/>
                <a:ea typeface="宋体" panose="02010600030101010101" pitchFamily="2" charset="-122"/>
              </a:rPr>
              <a:t>4</a:t>
            </a:r>
            <a:r>
              <a:rPr lang="en-US" altLang="zh-CN" sz="2800" i="1" dirty="0">
                <a:solidFill>
                  <a:srgbClr val="FF0000"/>
                </a:solidFill>
                <a:latin typeface="Times New Roman" panose="02020603050405020304" pitchFamily="2" charset="0"/>
                <a:ea typeface="宋体" panose="02010600030101010101" pitchFamily="2" charset="-122"/>
              </a:rPr>
              <a:t>k </a:t>
            </a:r>
            <a:r>
              <a:rPr lang="en-US" altLang="zh-CN" sz="2800" dirty="0">
                <a:solidFill>
                  <a:srgbClr val="FF0000"/>
                </a:solidFill>
                <a:latin typeface="Times New Roman" panose="02020603050405020304" pitchFamily="2" charset="0"/>
                <a:ea typeface="宋体" panose="02010600030101010101" pitchFamily="2" charset="-122"/>
              </a:rPr>
              <a:t>+ </a:t>
            </a:r>
            <a:r>
              <a:rPr lang="en-US" altLang="zh-CN" sz="2800" i="1" dirty="0">
                <a:solidFill>
                  <a:srgbClr val="FF0000"/>
                </a:solidFill>
                <a:latin typeface="Times New Roman" panose="02020603050405020304" pitchFamily="2" charset="0"/>
                <a:ea typeface="宋体" panose="02010600030101010101" pitchFamily="2" charset="-122"/>
              </a:rPr>
              <a:t>b </a:t>
            </a:r>
            <a:r>
              <a:rPr lang="en-US" altLang="zh-CN" sz="2800" dirty="0">
                <a:solidFill>
                  <a:srgbClr val="FF0000"/>
                </a:solidFill>
                <a:latin typeface="Times New Roman" panose="02020603050405020304" pitchFamily="2" charset="0"/>
                <a:ea typeface="宋体" panose="02010600030101010101" pitchFamily="2" charset="-122"/>
              </a:rPr>
              <a:t>= 5</a:t>
            </a:r>
            <a:r>
              <a:rPr lang="zh-CN" altLang="en-US" sz="2800" dirty="0">
                <a:solidFill>
                  <a:srgbClr val="FF0000"/>
                </a:solidFill>
                <a:latin typeface="Times New Roman" panose="02020603050405020304" pitchFamily="2" charset="0"/>
                <a:ea typeface="黑体" panose="02010609060101010101" pitchFamily="2" charset="-122"/>
                <a:sym typeface="+mn-ea"/>
              </a:rPr>
              <a:t>，</a:t>
            </a:r>
            <a:endParaRPr lang="en-US" altLang="zh-CN" sz="2800" dirty="0">
              <a:solidFill>
                <a:srgbClr val="FF0000"/>
              </a:solidFill>
              <a:latin typeface="Times New Roman" panose="02020603050405020304" pitchFamily="2" charset="0"/>
              <a:ea typeface="宋体" panose="02010600030101010101" pitchFamily="2" charset="-122"/>
            </a:endParaRPr>
          </a:p>
          <a:p>
            <a:pPr>
              <a:lnSpc>
                <a:spcPct val="120000"/>
              </a:lnSpc>
            </a:pPr>
            <a:r>
              <a:rPr lang="en-US" altLang="zh-CN" sz="2800" dirty="0">
                <a:solidFill>
                  <a:srgbClr val="FF0000"/>
                </a:solidFill>
                <a:latin typeface="Times New Roman" panose="02020603050405020304" pitchFamily="2" charset="0"/>
                <a:ea typeface="宋体" panose="02010600030101010101" pitchFamily="2" charset="-122"/>
              </a:rPr>
              <a:t>5</a:t>
            </a:r>
            <a:r>
              <a:rPr lang="en-US" altLang="zh-CN" sz="2800" i="1" dirty="0">
                <a:solidFill>
                  <a:srgbClr val="FF0000"/>
                </a:solidFill>
                <a:latin typeface="Times New Roman" panose="02020603050405020304" pitchFamily="2" charset="0"/>
                <a:ea typeface="宋体" panose="02010600030101010101" pitchFamily="2" charset="-122"/>
              </a:rPr>
              <a:t>k </a:t>
            </a:r>
            <a:r>
              <a:rPr lang="en-US" altLang="zh-CN" sz="2800" dirty="0">
                <a:solidFill>
                  <a:srgbClr val="FF0000"/>
                </a:solidFill>
                <a:latin typeface="Times New Roman" panose="02020603050405020304" pitchFamily="2" charset="0"/>
                <a:ea typeface="宋体" panose="02010600030101010101" pitchFamily="2" charset="-122"/>
              </a:rPr>
              <a:t>+ </a:t>
            </a:r>
            <a:r>
              <a:rPr lang="en-US" altLang="zh-CN" sz="2800" i="1" dirty="0">
                <a:solidFill>
                  <a:srgbClr val="FF0000"/>
                </a:solidFill>
                <a:latin typeface="Times New Roman" panose="02020603050405020304" pitchFamily="2" charset="0"/>
                <a:ea typeface="宋体" panose="02010600030101010101" pitchFamily="2" charset="-122"/>
              </a:rPr>
              <a:t>b </a:t>
            </a:r>
            <a:r>
              <a:rPr lang="en-US" altLang="zh-CN" sz="2800" dirty="0">
                <a:solidFill>
                  <a:srgbClr val="FF0000"/>
                </a:solidFill>
                <a:latin typeface="Times New Roman" panose="02020603050405020304" pitchFamily="2" charset="0"/>
                <a:ea typeface="宋体" panose="02010600030101010101" pitchFamily="2" charset="-122"/>
              </a:rPr>
              <a:t>= 2</a:t>
            </a:r>
            <a:r>
              <a:rPr lang="zh-CN" altLang="en-US" sz="2800" dirty="0">
                <a:solidFill>
                  <a:srgbClr val="FF0000"/>
                </a:solidFill>
                <a:latin typeface="Times New Roman" panose="02020603050405020304" pitchFamily="2" charset="0"/>
                <a:ea typeface="黑体" panose="02010609060101010101" pitchFamily="2" charset="-122"/>
                <a:sym typeface="+mn-ea"/>
              </a:rPr>
              <a:t>，</a:t>
            </a:r>
            <a:endParaRPr lang="zh-CN" altLang="en-US" sz="2800" dirty="0">
              <a:solidFill>
                <a:srgbClr val="FF0000"/>
              </a:solidFill>
              <a:latin typeface="Times New Roman" panose="02020603050405020304" pitchFamily="2" charset="0"/>
              <a:ea typeface="黑体" panose="02010609060101010101" pitchFamily="2" charset="-122"/>
              <a:sym typeface="+mn-ea"/>
            </a:endParaRPr>
          </a:p>
        </p:txBody>
      </p:sp>
      <p:sp>
        <p:nvSpPr>
          <p:cNvPr id="11" name="文本框 82947"/>
          <p:cNvSpPr txBox="1"/>
          <p:nvPr/>
        </p:nvSpPr>
        <p:spPr>
          <a:xfrm>
            <a:off x="178753" y="269240"/>
            <a:ext cx="6659562" cy="1770380"/>
          </a:xfrm>
          <a:prstGeom prst="rect">
            <a:avLst/>
          </a:prstGeom>
          <a:noFill/>
          <a:ln w="9525">
            <a:noFill/>
          </a:ln>
        </p:spPr>
        <p:txBody>
          <a:bodyPr anchor="t" anchorCtr="0">
            <a:spAutoFit/>
          </a:bodyPr>
          <a:p>
            <a:pPr>
              <a:lnSpc>
                <a:spcPct val="130000"/>
              </a:lnSpc>
            </a:pPr>
            <a:r>
              <a:rPr lang="zh-CN" altLang="en-US" sz="2800" dirty="0">
                <a:solidFill>
                  <a:srgbClr val="00B050"/>
                </a:solidFill>
                <a:latin typeface="Times New Roman" panose="02020603050405020304" pitchFamily="2" charset="0"/>
                <a:ea typeface="黑体" panose="02010609060101010101" pitchFamily="2" charset="-122"/>
              </a:rPr>
              <a:t>例</a:t>
            </a:r>
            <a:r>
              <a:rPr lang="en-US" altLang="zh-CN" sz="2800" dirty="0">
                <a:solidFill>
                  <a:srgbClr val="00B050"/>
                </a:solidFill>
                <a:latin typeface="Times New Roman" panose="02020603050405020304" pitchFamily="2" charset="0"/>
                <a:ea typeface="黑体" panose="02010609060101010101" pitchFamily="2" charset="-122"/>
              </a:rPr>
              <a:t>3</a:t>
            </a:r>
            <a:r>
              <a:rPr lang="zh-CN" altLang="en-US" sz="2800" dirty="0">
                <a:solidFill>
                  <a:srgbClr val="008080"/>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已知一个一次函数，当自变量</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sym typeface="+mn-ea"/>
              </a:rPr>
              <a:t>x </a:t>
            </a:r>
            <a:r>
              <a:rPr lang="en-US" altLang="zh-CN" sz="2800" dirty="0">
                <a:solidFill>
                  <a:schemeClr val="tx1"/>
                </a:solidFill>
                <a:latin typeface="Times New Roman" panose="02020603050405020304" pitchFamily="2" charset="0"/>
                <a:ea typeface="黑体" panose="02010609060101010101" pitchFamily="2" charset="-122"/>
                <a:sym typeface="+mn-ea"/>
              </a:rPr>
              <a:t>= 4</a:t>
            </a:r>
            <a:endParaRPr lang="zh-CN" altLang="en-US" sz="2800" dirty="0">
              <a:solidFill>
                <a:schemeClr val="tx1"/>
              </a:solidFill>
              <a:latin typeface="Times New Roman" panose="02020603050405020304" pitchFamily="2" charset="0"/>
              <a:ea typeface="黑体" panose="02010609060101010101" pitchFamily="2" charset="-122"/>
            </a:endParaRPr>
          </a:p>
          <a:p>
            <a:pPr>
              <a:lnSpc>
                <a:spcPct val="130000"/>
              </a:lnSpc>
            </a:pPr>
            <a:r>
              <a:rPr lang="zh-CN" altLang="en-US" sz="2800" dirty="0">
                <a:solidFill>
                  <a:schemeClr val="tx1"/>
                </a:solidFill>
                <a:latin typeface="Times New Roman" panose="02020603050405020304" pitchFamily="2" charset="0"/>
                <a:ea typeface="黑体" panose="02010609060101010101" pitchFamily="2" charset="-122"/>
              </a:rPr>
              <a:t>时，函数值</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en-US" altLang="zh-CN" sz="2800" dirty="0">
                <a:solidFill>
                  <a:schemeClr val="tx1"/>
                </a:solidFill>
                <a:latin typeface="Times New Roman" panose="02020603050405020304" pitchFamily="2" charset="0"/>
                <a:ea typeface="黑体" panose="02010609060101010101" pitchFamily="2" charset="-122"/>
              </a:rPr>
              <a:t>= 5</a:t>
            </a:r>
            <a:r>
              <a:rPr lang="zh-CN" altLang="en-US" sz="2800" dirty="0">
                <a:solidFill>
                  <a:schemeClr val="tx1"/>
                </a:solidFill>
                <a:latin typeface="Times New Roman" panose="02020603050405020304" pitchFamily="2" charset="0"/>
                <a:ea typeface="黑体" panose="02010609060101010101" pitchFamily="2" charset="-122"/>
              </a:rPr>
              <a:t>；当</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x </a:t>
            </a:r>
            <a:r>
              <a:rPr lang="en-US" altLang="zh-CN" sz="2800" dirty="0">
                <a:solidFill>
                  <a:schemeClr val="tx1"/>
                </a:solidFill>
                <a:latin typeface="Times New Roman" panose="02020603050405020304" pitchFamily="2" charset="0"/>
                <a:ea typeface="黑体" panose="02010609060101010101" pitchFamily="2" charset="-122"/>
              </a:rPr>
              <a:t>= 5 </a:t>
            </a:r>
            <a:r>
              <a:rPr lang="zh-CN" altLang="en-US" sz="2800" dirty="0">
                <a:solidFill>
                  <a:schemeClr val="tx1"/>
                </a:solidFill>
                <a:latin typeface="Times New Roman" panose="02020603050405020304" pitchFamily="2" charset="0"/>
                <a:ea typeface="黑体" panose="02010609060101010101" pitchFamily="2" charset="-122"/>
              </a:rPr>
              <a:t>时，</a:t>
            </a:r>
            <a:r>
              <a:rPr lang="en-US" altLang="zh-CN" sz="2800" i="1" dirty="0">
                <a:solidFill>
                  <a:schemeClr val="tx1"/>
                </a:solidFill>
                <a:latin typeface="Times New Roman" panose="02020603050405020304" pitchFamily="2" charset="0"/>
                <a:ea typeface="黑体" panose="02010609060101010101" pitchFamily="2" charset="-122"/>
              </a:rPr>
              <a:t>y </a:t>
            </a:r>
            <a:r>
              <a:rPr lang="en-US" altLang="zh-CN" sz="2800" dirty="0">
                <a:solidFill>
                  <a:schemeClr val="tx1"/>
                </a:solidFill>
                <a:latin typeface="Times New Roman" panose="02020603050405020304" pitchFamily="2" charset="0"/>
                <a:ea typeface="黑体" panose="02010609060101010101" pitchFamily="2" charset="-122"/>
              </a:rPr>
              <a:t>= 2. </a:t>
            </a:r>
            <a:r>
              <a:rPr lang="zh-CN" altLang="en-US" sz="2800" dirty="0">
                <a:solidFill>
                  <a:schemeClr val="tx1"/>
                </a:solidFill>
                <a:latin typeface="Times New Roman" panose="02020603050405020304" pitchFamily="2" charset="0"/>
                <a:ea typeface="黑体" panose="02010609060101010101" pitchFamily="2" charset="-122"/>
              </a:rPr>
              <a:t>你能画出它的图象，并写出函数表达式吗？</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14" name="文本框 82972"/>
          <p:cNvSpPr txBox="1"/>
          <p:nvPr/>
        </p:nvSpPr>
        <p:spPr>
          <a:xfrm>
            <a:off x="470535" y="3961130"/>
            <a:ext cx="5097145" cy="1038860"/>
          </a:xfrm>
          <a:prstGeom prst="rect">
            <a:avLst/>
          </a:prstGeom>
          <a:noFill/>
          <a:ln w="9525">
            <a:noFill/>
          </a:ln>
        </p:spPr>
        <p:txBody>
          <a:bodyPr wrap="square" anchor="t" anchorCtr="0">
            <a:spAutoFit/>
          </a:bodyPr>
          <a:p>
            <a:pPr>
              <a:lnSpc>
                <a:spcPct val="110000"/>
              </a:lnSpc>
            </a:pPr>
            <a:r>
              <a:rPr lang="en-US" altLang="zh-CN" sz="2800" dirty="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函数表达式为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3</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+ 17</a:t>
            </a:r>
            <a:r>
              <a:rPr lang="zh-CN" altLang="en-US" sz="2800" dirty="0">
                <a:solidFill>
                  <a:srgbClr val="FF0000"/>
                </a:solidFill>
                <a:latin typeface="Times New Roman" panose="02020603050405020304" pitchFamily="2" charset="0"/>
                <a:ea typeface="黑体" panose="02010609060101010101" pitchFamily="2" charset="-122"/>
                <a:sym typeface="+mn-ea"/>
              </a:rPr>
              <a:t>，</a:t>
            </a:r>
            <a:endParaRPr lang="zh-CN" altLang="en-US" sz="2800" dirty="0">
              <a:solidFill>
                <a:srgbClr val="FF0000"/>
              </a:solidFill>
              <a:latin typeface="Times New Roman" panose="02020603050405020304" pitchFamily="2" charset="0"/>
              <a:ea typeface="黑体" panose="02010609060101010101" pitchFamily="2" charset="-122"/>
              <a:sym typeface="+mn-ea"/>
            </a:endParaRPr>
          </a:p>
          <a:p>
            <a:pPr>
              <a:lnSpc>
                <a:spcPct val="110000"/>
              </a:lnSpc>
            </a:pPr>
            <a:r>
              <a:rPr lang="zh-CN" altLang="en-US" sz="2800" dirty="0">
                <a:latin typeface="Times New Roman" panose="02020603050405020304" pitchFamily="2" charset="0"/>
                <a:ea typeface="黑体" panose="02010609060101010101" pitchFamily="2" charset="-122"/>
              </a:rPr>
              <a:t>其图象如图所示</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sp>
        <p:nvSpPr>
          <p:cNvPr id="15" name="文本框 82975"/>
          <p:cNvSpPr txBox="1"/>
          <p:nvPr/>
        </p:nvSpPr>
        <p:spPr>
          <a:xfrm>
            <a:off x="4726305" y="2764155"/>
            <a:ext cx="1387475" cy="1297305"/>
          </a:xfrm>
          <a:prstGeom prst="rect">
            <a:avLst/>
          </a:prstGeom>
          <a:noFill/>
          <a:ln w="9525">
            <a:noFill/>
          </a:ln>
        </p:spPr>
        <p:txBody>
          <a:bodyPr anchor="t" anchorCtr="0">
            <a:spAutoFit/>
          </a:bodyPr>
          <a:p>
            <a:pPr>
              <a:lnSpc>
                <a:spcPct val="150000"/>
              </a:lnSpc>
            </a:pPr>
            <a:r>
              <a:rPr lang="en-US" altLang="zh-CN" sz="2800" i="1" dirty="0">
                <a:latin typeface="Times New Roman" panose="02020603050405020304" pitchFamily="2" charset="0"/>
                <a:ea typeface="宋体" panose="02010600030101010101" pitchFamily="2" charset="-122"/>
              </a:rPr>
              <a:t>k </a:t>
            </a:r>
            <a:r>
              <a:rPr lang="en-US" altLang="zh-CN" sz="2800" dirty="0">
                <a:latin typeface="Times New Roman" panose="02020603050405020304" pitchFamily="2" charset="0"/>
                <a:ea typeface="宋体" panose="02010600030101010101" pitchFamily="2" charset="-122"/>
              </a:rPr>
              <a:t>= </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宋体" panose="02010600030101010101" pitchFamily="2" charset="-122"/>
              </a:rPr>
              <a:t>3</a:t>
            </a:r>
            <a:r>
              <a:rPr lang="zh-CN" altLang="en-US" sz="2800" dirty="0">
                <a:solidFill>
                  <a:srgbClr val="FF0000"/>
                </a:solidFill>
                <a:latin typeface="Times New Roman" panose="02020603050405020304" pitchFamily="2" charset="0"/>
                <a:ea typeface="黑体" panose="02010609060101010101" pitchFamily="2" charset="-122"/>
                <a:sym typeface="+mn-ea"/>
              </a:rPr>
              <a:t>，</a:t>
            </a:r>
            <a:endParaRPr lang="en-US" altLang="zh-CN" sz="2800" dirty="0">
              <a:latin typeface="Times New Roman" panose="02020603050405020304" pitchFamily="2" charset="0"/>
              <a:ea typeface="宋体" panose="02010600030101010101" pitchFamily="2" charset="-122"/>
            </a:endParaRPr>
          </a:p>
          <a:p>
            <a:pPr>
              <a:lnSpc>
                <a:spcPct val="130000"/>
              </a:lnSpc>
            </a:pPr>
            <a:r>
              <a:rPr lang="en-US" altLang="zh-CN" sz="2800" i="1" dirty="0">
                <a:latin typeface="Times New Roman" panose="02020603050405020304" pitchFamily="2" charset="0"/>
                <a:ea typeface="宋体" panose="02010600030101010101" pitchFamily="2" charset="-122"/>
              </a:rPr>
              <a:t>b </a:t>
            </a:r>
            <a:r>
              <a:rPr lang="en-US" altLang="zh-CN" sz="2800" dirty="0">
                <a:latin typeface="Times New Roman" panose="02020603050405020304" pitchFamily="2" charset="0"/>
                <a:ea typeface="宋体" panose="02010600030101010101" pitchFamily="2" charset="-122"/>
              </a:rPr>
              <a:t>= 17</a:t>
            </a:r>
            <a:r>
              <a:rPr lang="en-US" altLang="zh-CN" sz="2800" dirty="0">
                <a:solidFill>
                  <a:srgbClr val="FF0000"/>
                </a:solidFill>
                <a:latin typeface="Times New Roman" panose="02020603050405020304" pitchFamily="2" charset="0"/>
                <a:ea typeface="黑体" panose="02010609060101010101" pitchFamily="2" charset="-122"/>
                <a:sym typeface="+mn-ea"/>
              </a:rPr>
              <a:t>.</a:t>
            </a:r>
            <a:endParaRPr lang="en-US" altLang="zh-CN" sz="2800" dirty="0">
              <a:solidFill>
                <a:srgbClr val="FF0000"/>
              </a:solidFill>
              <a:latin typeface="Times New Roman" panose="02020603050405020304" pitchFamily="2" charset="0"/>
              <a:ea typeface="黑体" panose="02010609060101010101" pitchFamily="2" charset="-122"/>
              <a:sym typeface="+mn-ea"/>
            </a:endParaRPr>
          </a:p>
        </p:txBody>
      </p:sp>
      <p:sp>
        <p:nvSpPr>
          <p:cNvPr id="16" name="左大括号 82970"/>
          <p:cNvSpPr/>
          <p:nvPr/>
        </p:nvSpPr>
        <p:spPr>
          <a:xfrm>
            <a:off x="1866265" y="3189605"/>
            <a:ext cx="82550" cy="735330"/>
          </a:xfrm>
          <a:prstGeom prst="leftBrace">
            <a:avLst>
              <a:gd name="adj1" fmla="val 108653"/>
              <a:gd name="adj2" fmla="val 50000"/>
            </a:avLst>
          </a:prstGeom>
          <a:noFill/>
          <a:ln w="25400" cap="flat" cmpd="sng">
            <a:solidFill>
              <a:srgbClr val="FF0000"/>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7" name="左大括号 82974"/>
          <p:cNvSpPr/>
          <p:nvPr/>
        </p:nvSpPr>
        <p:spPr>
          <a:xfrm>
            <a:off x="4655185" y="3148330"/>
            <a:ext cx="76200" cy="706755"/>
          </a:xfrm>
          <a:prstGeom prst="leftBrace">
            <a:avLst>
              <a:gd name="adj1" fmla="val 108653"/>
              <a:gd name="adj2" fmla="val 50000"/>
            </a:avLst>
          </a:prstGeom>
          <a:noFill/>
          <a:ln w="25400" cap="flat" cmpd="sng">
            <a:solidFill>
              <a:srgbClr val="FF0000"/>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pic>
        <p:nvPicPr>
          <p:cNvPr id="27" name="图片 26"/>
          <p:cNvPicPr>
            <a:picLocks noChangeAspect="1"/>
          </p:cNvPicPr>
          <p:nvPr/>
        </p:nvPicPr>
        <p:blipFill>
          <a:blip r:embed="rId1"/>
          <a:stretch>
            <a:fillRect/>
          </a:stretch>
        </p:blipFill>
        <p:spPr>
          <a:xfrm>
            <a:off x="6453505" y="556260"/>
            <a:ext cx="2491740" cy="45148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par>
                                <p:cTn id="17" presetID="3"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3"/>
          <p:cNvSpPr/>
          <p:nvPr/>
        </p:nvSpPr>
        <p:spPr>
          <a:xfrm>
            <a:off x="325120" y="716915"/>
            <a:ext cx="8380095" cy="3766820"/>
          </a:xfrm>
          <a:prstGeom prst="rect">
            <a:avLst/>
          </a:prstGeom>
          <a:noFill/>
          <a:ln w="9525">
            <a:noFill/>
          </a:ln>
        </p:spPr>
        <p:txBody>
          <a:bodyPr anchor="t" anchorCtr="0"/>
          <a:p>
            <a:pPr marL="228600" indent="-228600" eaLnBrk="0" hangingPunct="0">
              <a:lnSpc>
                <a:spcPct val="130000"/>
              </a:lnSpc>
              <a:spcBef>
                <a:spcPct val="20000"/>
              </a:spcBef>
            </a:pPr>
            <a:r>
              <a:rPr lang="zh-CN" altLang="en-US" sz="2800" dirty="0">
                <a:solidFill>
                  <a:schemeClr val="tx1"/>
                </a:solidFill>
                <a:latin typeface="Times New Roman" panose="02020603050405020304" pitchFamily="2" charset="0"/>
                <a:ea typeface="黑体" panose="02010609060101010101" pitchFamily="2" charset="-122"/>
              </a:rPr>
              <a:t>利用二元一次方程组求一次函数表达式的一般步骤：</a:t>
            </a:r>
            <a:endParaRPr lang="zh-CN" altLang="en-US" sz="2800" dirty="0">
              <a:solidFill>
                <a:schemeClr val="tx1"/>
              </a:solidFill>
              <a:latin typeface="Times New Roman" panose="02020603050405020304" pitchFamily="2" charset="0"/>
              <a:ea typeface="黑体" panose="02010609060101010101" pitchFamily="2" charset="-122"/>
            </a:endParaRPr>
          </a:p>
          <a:p>
            <a:pPr marL="228600" indent="-228600" eaLnBrk="0" hangingPunct="0">
              <a:lnSpc>
                <a:spcPct val="130000"/>
              </a:lnSpc>
              <a:spcBef>
                <a:spcPct val="20000"/>
              </a:spcBef>
            </a:pPr>
            <a:r>
              <a:rPr lang="en-US" altLang="zh-CN" sz="2800" dirty="0">
                <a:solidFill>
                  <a:schemeClr val="tx1"/>
                </a:solidFill>
                <a:latin typeface="Times New Roman" panose="02020603050405020304" pitchFamily="2" charset="0"/>
                <a:ea typeface="黑体" panose="02010609060101010101" pitchFamily="2" charset="-122"/>
              </a:rPr>
              <a:t>1. </a:t>
            </a:r>
            <a:r>
              <a:rPr lang="zh-CN" altLang="en-US" sz="2800" dirty="0">
                <a:solidFill>
                  <a:schemeClr val="tx1"/>
                </a:solidFill>
                <a:latin typeface="Times New Roman" panose="02020603050405020304" pitchFamily="2" charset="0"/>
                <a:ea typeface="黑体" panose="02010609060101010101" pitchFamily="2" charset="-122"/>
              </a:rPr>
              <a:t>设出</a:t>
            </a:r>
            <a:r>
              <a:rPr lang="zh-CN" altLang="en-US" sz="2800" dirty="0">
                <a:solidFill>
                  <a:schemeClr val="tx1"/>
                </a:solidFill>
                <a:latin typeface="Times New Roman" panose="02020603050405020304" pitchFamily="2" charset="0"/>
                <a:ea typeface="黑体" panose="02010609060101010101" pitchFamily="2" charset="-122"/>
                <a:sym typeface="+mn-ea"/>
              </a:rPr>
              <a:t>含字母系数的</a:t>
            </a:r>
            <a:r>
              <a:rPr lang="zh-CN" altLang="en-US" sz="2800" dirty="0">
                <a:solidFill>
                  <a:schemeClr val="tx1"/>
                </a:solidFill>
                <a:latin typeface="Times New Roman" panose="02020603050405020304" pitchFamily="2" charset="0"/>
                <a:ea typeface="黑体" panose="02010609060101010101" pitchFamily="2" charset="-122"/>
              </a:rPr>
              <a:t>一次函数表达式：</a:t>
            </a:r>
            <a:r>
              <a:rPr lang="en-US" altLang="zh-CN" sz="2800" b="1" i="1" dirty="0">
                <a:solidFill>
                  <a:schemeClr val="tx1"/>
                </a:solidFill>
                <a:latin typeface="Times New Roman" panose="02020603050405020304" pitchFamily="2" charset="0"/>
                <a:ea typeface="黑体" panose="02010609060101010101" pitchFamily="2" charset="-122"/>
              </a:rPr>
              <a:t>y </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kx </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b</a:t>
            </a:r>
            <a:r>
              <a:rPr lang="zh-CN" altLang="en-US" sz="2800" dirty="0">
                <a:solidFill>
                  <a:schemeClr val="tx1"/>
                </a:solidFill>
                <a:latin typeface="Times New Roman" panose="02020603050405020304" pitchFamily="2" charset="0"/>
                <a:ea typeface="黑体" panose="02010609060101010101" pitchFamily="2" charset="-122"/>
              </a:rPr>
              <a:t>；</a:t>
            </a:r>
            <a:endParaRPr lang="zh-CN" altLang="en-US" sz="2800" dirty="0">
              <a:solidFill>
                <a:schemeClr val="tx1"/>
              </a:solidFill>
              <a:latin typeface="Times New Roman" panose="02020603050405020304" pitchFamily="2" charset="0"/>
              <a:ea typeface="黑体" panose="02010609060101010101" pitchFamily="2" charset="-122"/>
            </a:endParaRPr>
          </a:p>
          <a:p>
            <a:pPr marL="228600" indent="-228600" eaLnBrk="0" hangingPunct="0">
              <a:lnSpc>
                <a:spcPct val="130000"/>
              </a:lnSpc>
              <a:spcBef>
                <a:spcPct val="20000"/>
              </a:spcBef>
            </a:pPr>
            <a:r>
              <a:rPr lang="en-US" altLang="zh-CN" sz="2800" dirty="0">
                <a:solidFill>
                  <a:schemeClr val="tx1"/>
                </a:solidFill>
                <a:latin typeface="Times New Roman" panose="02020603050405020304" pitchFamily="2" charset="0"/>
                <a:ea typeface="黑体" panose="02010609060101010101" pitchFamily="2" charset="-122"/>
              </a:rPr>
              <a:t>2. </a:t>
            </a:r>
            <a:r>
              <a:rPr lang="zh-CN" altLang="en-US" sz="2800" dirty="0">
                <a:solidFill>
                  <a:schemeClr val="tx1"/>
                </a:solidFill>
                <a:latin typeface="Times New Roman" panose="02020603050405020304" pitchFamily="2" charset="0"/>
                <a:ea typeface="黑体" panose="02010609060101010101" pitchFamily="2" charset="-122"/>
              </a:rPr>
              <a:t>将已知条件代入上述表达式中，得到关于</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k</a:t>
            </a:r>
            <a:r>
              <a:rPr lang="zh-CN" altLang="en-US" sz="2800" b="1" dirty="0">
                <a:solidFill>
                  <a:schemeClr val="tx1"/>
                </a:solidFill>
                <a:latin typeface="Times New Roman" panose="02020603050405020304" pitchFamily="2" charset="0"/>
                <a:ea typeface="黑体" panose="02010609060101010101" pitchFamily="2" charset="-122"/>
              </a:rPr>
              <a:t>，</a:t>
            </a:r>
            <a:r>
              <a:rPr lang="en-US" altLang="zh-CN" sz="2800" b="1" i="1" dirty="0">
                <a:solidFill>
                  <a:schemeClr val="tx1"/>
                </a:solidFill>
                <a:latin typeface="Times New Roman" panose="02020603050405020304" pitchFamily="2" charset="0"/>
                <a:ea typeface="黑体" panose="02010609060101010101" pitchFamily="2" charset="-122"/>
              </a:rPr>
              <a:t>b</a:t>
            </a:r>
            <a:r>
              <a:rPr lang="en-US" altLang="zh-CN" sz="2800" i="1"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的二元一次方程组；</a:t>
            </a:r>
            <a:endParaRPr lang="en-US" altLang="zh-CN" sz="2800" dirty="0">
              <a:solidFill>
                <a:schemeClr val="tx1"/>
              </a:solidFill>
              <a:latin typeface="Times New Roman" panose="02020603050405020304" pitchFamily="2" charset="0"/>
              <a:ea typeface="黑体" panose="02010609060101010101" pitchFamily="2" charset="-122"/>
            </a:endParaRPr>
          </a:p>
          <a:p>
            <a:pPr marL="228600" indent="-228600" eaLnBrk="0" hangingPunct="0">
              <a:lnSpc>
                <a:spcPct val="130000"/>
              </a:lnSpc>
              <a:spcBef>
                <a:spcPct val="20000"/>
              </a:spcBef>
            </a:pPr>
            <a:r>
              <a:rPr lang="en-US" altLang="zh-CN" sz="2800" dirty="0">
                <a:solidFill>
                  <a:schemeClr val="tx1"/>
                </a:solidFill>
                <a:latin typeface="Times New Roman" panose="02020603050405020304" pitchFamily="2" charset="0"/>
                <a:ea typeface="黑体" panose="02010609060101010101" pitchFamily="2" charset="-122"/>
              </a:rPr>
              <a:t>3. </a:t>
            </a:r>
            <a:r>
              <a:rPr lang="zh-CN" altLang="en-US" sz="2800" dirty="0">
                <a:solidFill>
                  <a:schemeClr val="tx1"/>
                </a:solidFill>
                <a:latin typeface="Times New Roman" panose="02020603050405020304" pitchFamily="2" charset="0"/>
                <a:ea typeface="黑体" panose="02010609060101010101" pitchFamily="2" charset="-122"/>
              </a:rPr>
              <a:t>解这个二元一次方程组，得</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k</a:t>
            </a:r>
            <a:r>
              <a:rPr lang="zh-CN" altLang="en-US" sz="2800" b="1" dirty="0">
                <a:solidFill>
                  <a:schemeClr val="tx1"/>
                </a:solidFill>
                <a:latin typeface="Times New Roman" panose="02020603050405020304" pitchFamily="2" charset="0"/>
                <a:ea typeface="黑体" panose="02010609060101010101" pitchFamily="2" charset="-122"/>
              </a:rPr>
              <a:t>，</a:t>
            </a:r>
            <a:r>
              <a:rPr lang="en-US" altLang="zh-CN" sz="2800" b="1" i="1" dirty="0">
                <a:solidFill>
                  <a:schemeClr val="tx1"/>
                </a:solidFill>
                <a:latin typeface="Times New Roman" panose="02020603050405020304" pitchFamily="2" charset="0"/>
                <a:ea typeface="黑体" panose="02010609060101010101" pitchFamily="2" charset="-122"/>
              </a:rPr>
              <a:t>b</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的值；</a:t>
            </a:r>
            <a:endParaRPr lang="zh-CN" altLang="en-US" sz="2800" i="1" dirty="0">
              <a:solidFill>
                <a:schemeClr val="tx1"/>
              </a:solidFill>
              <a:latin typeface="Times New Roman" panose="02020603050405020304" pitchFamily="2" charset="0"/>
              <a:ea typeface="黑体" panose="02010609060101010101" pitchFamily="2" charset="-122"/>
            </a:endParaRPr>
          </a:p>
          <a:p>
            <a:pPr marL="228600" indent="-228600" eaLnBrk="0" hangingPunct="0">
              <a:lnSpc>
                <a:spcPct val="130000"/>
              </a:lnSpc>
              <a:spcBef>
                <a:spcPct val="20000"/>
              </a:spcBef>
            </a:pPr>
            <a:r>
              <a:rPr lang="en-US" altLang="zh-CN" sz="2800" dirty="0">
                <a:solidFill>
                  <a:schemeClr val="tx1"/>
                </a:solidFill>
                <a:latin typeface="Times New Roman" panose="02020603050405020304" pitchFamily="2" charset="0"/>
                <a:ea typeface="黑体" panose="02010609060101010101" pitchFamily="2" charset="-122"/>
              </a:rPr>
              <a:t>4</a:t>
            </a:r>
            <a:r>
              <a:rPr lang="en-US" altLang="zh-CN" sz="2800" i="1" dirty="0">
                <a:solidFill>
                  <a:schemeClr val="tx1"/>
                </a:solidFill>
                <a:latin typeface="Times New Roman" panose="02020603050405020304" pitchFamily="2" charset="0"/>
                <a:ea typeface="黑体" panose="0201060906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写出一次函数的表达式</a:t>
            </a:r>
            <a:r>
              <a:rPr lang="en-US" altLang="zh-CN" sz="2800" dirty="0">
                <a:solidFill>
                  <a:schemeClr val="tx1"/>
                </a:solidFill>
                <a:latin typeface="Times New Roman" panose="02020603050405020304" pitchFamily="2" charset="0"/>
                <a:ea typeface="黑体" panose="02010609060101010101" pitchFamily="2" charset="-122"/>
              </a:rPr>
              <a:t>.</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32" name="Title 6"/>
          <p:cNvSpPr txBox="1"/>
          <p:nvPr>
            <p:custDataLst>
              <p:tags r:id="rId1"/>
            </p:custDataLst>
          </p:nvPr>
        </p:nvSpPr>
        <p:spPr>
          <a:xfrm>
            <a:off x="107315" y="0"/>
            <a:ext cx="16567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rPr>
              <a:t>方法总结</a:t>
            </a:r>
            <a:endParaRPr lang="zh-CN" altLang="en-US" sz="2800" b="1" spc="355">
              <a:ln w="3175">
                <a:noFill/>
                <a:prstDash val="dash"/>
              </a:ln>
              <a:solidFill>
                <a:schemeClr val="bg1"/>
              </a:solidFill>
              <a:latin typeface="微软雅黑" panose="020B0503020204020204" pitchFamily="2" charset="-122"/>
              <a:ea typeface="微软雅黑" panose="020B0503020204020204" pitchFamily="2" charset="-122"/>
              <a:cs typeface="Times New Roman" panose="02020603050405020304" pitchFamily="2"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charRg st="24" end="5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charRg st="52" end="8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charRg st="81" end="9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charRg st="99" end="1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5"/>
          <p:cNvSpPr txBox="1"/>
          <p:nvPr/>
        </p:nvSpPr>
        <p:spPr>
          <a:xfrm>
            <a:off x="381000" y="1546225"/>
            <a:ext cx="8458200" cy="737235"/>
          </a:xfrm>
          <a:prstGeom prst="rect">
            <a:avLst/>
          </a:prstGeom>
          <a:noFill/>
          <a:ln w="9525">
            <a:noFill/>
          </a:ln>
        </p:spPr>
        <p:txBody>
          <a:bodyPr anchor="t" anchorCtr="0">
            <a:spAutoFit/>
          </a:bodyPr>
          <a:p>
            <a:pPr>
              <a:lnSpc>
                <a:spcPct val="150000"/>
              </a:lnSpc>
            </a:pPr>
            <a:r>
              <a:rPr lang="en-US" altLang="zh-CN" sz="2800" dirty="0">
                <a:solidFill>
                  <a:srgbClr val="001A00"/>
                </a:solidFill>
                <a:latin typeface="Times New Roman" panose="02020603050405020304" pitchFamily="2" charset="0"/>
                <a:ea typeface="黑体" panose="02010609060101010101" pitchFamily="2" charset="-122"/>
              </a:rPr>
              <a:t> </a:t>
            </a:r>
            <a:endParaRPr lang="en-US" altLang="zh-CN" sz="2800" dirty="0">
              <a:solidFill>
                <a:srgbClr val="001A00"/>
              </a:solidFill>
              <a:latin typeface="Times New Roman" panose="02020603050405020304" pitchFamily="2" charset="0"/>
              <a:ea typeface="黑体" panose="02010609060101010101" pitchFamily="2" charset="-122"/>
            </a:endParaRPr>
          </a:p>
        </p:txBody>
      </p:sp>
      <p:sp>
        <p:nvSpPr>
          <p:cNvPr id="3" name="矩形 11272"/>
          <p:cNvSpPr/>
          <p:nvPr/>
        </p:nvSpPr>
        <p:spPr>
          <a:xfrm>
            <a:off x="154940" y="1092835"/>
            <a:ext cx="8924290" cy="3150235"/>
          </a:xfrm>
          <a:prstGeom prst="rect">
            <a:avLst/>
          </a:prstGeom>
          <a:noFill/>
          <a:ln w="9525">
            <a:noFill/>
          </a:ln>
        </p:spPr>
        <p:txBody>
          <a:bodyPr wrap="square" anchor="ctr" anchorCtr="0">
            <a:spAutoFit/>
          </a:bodyPr>
          <a:p>
            <a:pPr indent="66675" eaLnBrk="0" hangingPunct="0">
              <a:lnSpc>
                <a:spcPct val="150000"/>
              </a:lnSpc>
            </a:pPr>
            <a:r>
              <a:rPr lang="en-US" altLang="zh-CN" sz="2800" dirty="0">
                <a:solidFill>
                  <a:schemeClr val="tx1"/>
                </a:solidFill>
                <a:latin typeface="Times New Roman" panose="02020603050405020304" pitchFamily="2" charset="0"/>
                <a:ea typeface="黑体" panose="02010609060101010101" pitchFamily="2" charset="-122"/>
              </a:rPr>
              <a:t>1. </a:t>
            </a:r>
            <a:r>
              <a:rPr lang="zh-CN" altLang="en-US" sz="2800" dirty="0">
                <a:solidFill>
                  <a:schemeClr val="tx1"/>
                </a:solidFill>
                <a:latin typeface="Times New Roman" panose="02020603050405020304" pitchFamily="2" charset="0"/>
                <a:ea typeface="黑体" panose="02010609060101010101" pitchFamily="2" charset="-122"/>
              </a:rPr>
              <a:t>已知一次函数</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y </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kx </a:t>
            </a:r>
            <a:r>
              <a:rPr lang="en-US" altLang="zh-CN" sz="2800" b="1" dirty="0">
                <a:solidFill>
                  <a:schemeClr val="tx1"/>
                </a:solidFill>
                <a:latin typeface="Times New Roman" panose="02020603050405020304" pitchFamily="2" charset="0"/>
                <a:ea typeface="黑体" panose="02010609060101010101" pitchFamily="2" charset="-122"/>
              </a:rPr>
              <a:t>+ 5</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的图象经过点</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b="1" dirty="0">
                <a:solidFill>
                  <a:schemeClr val="tx1"/>
                </a:solidFill>
                <a:latin typeface="Times New Roman" panose="02020603050405020304" pitchFamily="2" charset="0"/>
                <a:ea typeface="黑体" panose="02010609060101010101" pitchFamily="2" charset="-122"/>
              </a:rPr>
              <a:t>(</a:t>
            </a:r>
            <a:r>
              <a:rPr lang="en-US" altLang="zh-CN" sz="2800" b="1" dirty="0">
                <a:solidFill>
                  <a:schemeClr val="tx1"/>
                </a:solidFill>
                <a:latin typeface="黑体" panose="02010609060101010101" pitchFamily="2" charset="-122"/>
                <a:ea typeface="黑体" panose="02010609060101010101" pitchFamily="2" charset="-122"/>
              </a:rPr>
              <a:t>-</a:t>
            </a:r>
            <a:r>
              <a:rPr lang="en-US" altLang="zh-CN" sz="2800" b="1" dirty="0">
                <a:solidFill>
                  <a:schemeClr val="tx1"/>
                </a:solidFill>
                <a:latin typeface="Times New Roman" panose="02020603050405020304" pitchFamily="2" charset="0"/>
                <a:ea typeface="黑体" panose="02010609060101010101" pitchFamily="2" charset="-122"/>
              </a:rPr>
              <a:t>1</a:t>
            </a:r>
            <a:r>
              <a:rPr lang="zh-CN" altLang="en-US" sz="2800" b="1" dirty="0">
                <a:solidFill>
                  <a:schemeClr val="tx1"/>
                </a:solidFill>
                <a:latin typeface="Times New Roman" panose="02020603050405020304" pitchFamily="2" charset="0"/>
                <a:ea typeface="黑体" panose="02010609060101010101" pitchFamily="2" charset="-122"/>
              </a:rPr>
              <a:t>，</a:t>
            </a:r>
            <a:r>
              <a:rPr lang="en-US" altLang="zh-CN" sz="2800" b="1" dirty="0">
                <a:solidFill>
                  <a:schemeClr val="tx1"/>
                </a:solidFill>
                <a:latin typeface="Times New Roman" panose="02020603050405020304" pitchFamily="2" charset="0"/>
                <a:ea typeface="黑体" panose="02010609060101010101" pitchFamily="2" charset="-122"/>
              </a:rPr>
              <a:t>2)</a:t>
            </a:r>
            <a:r>
              <a:rPr lang="zh-CN" altLang="en-US" sz="2800" dirty="0">
                <a:solidFill>
                  <a:schemeClr val="tx1"/>
                </a:solidFill>
                <a:latin typeface="Times New Roman" panose="02020603050405020304" pitchFamily="2" charset="0"/>
                <a:ea typeface="黑体" panose="02010609060101010101" pitchFamily="2" charset="-122"/>
              </a:rPr>
              <a:t>，</a:t>
            </a:r>
            <a:endParaRPr lang="zh-CN" altLang="en-US" sz="2800" dirty="0">
              <a:solidFill>
                <a:schemeClr val="tx1"/>
              </a:solidFill>
              <a:latin typeface="Times New Roman" panose="02020603050405020304" pitchFamily="2" charset="0"/>
              <a:ea typeface="黑体" panose="02010609060101010101" pitchFamily="2" charset="-122"/>
            </a:endParaRPr>
          </a:p>
          <a:p>
            <a:pPr indent="66675" eaLnBrk="0" hangingPunct="0">
              <a:lnSpc>
                <a:spcPct val="150000"/>
              </a:lnSpc>
            </a:pPr>
            <a:r>
              <a:rPr lang="zh-CN" altLang="en-US" sz="2800" dirty="0">
                <a:solidFill>
                  <a:schemeClr val="tx1"/>
                </a:solidFill>
                <a:latin typeface="Times New Roman" panose="02020603050405020304" pitchFamily="2" charset="0"/>
                <a:ea typeface="黑体" panose="02010609060101010101" pitchFamily="2" charset="-122"/>
                <a:sym typeface="+mn-ea"/>
              </a:rPr>
              <a:t>则</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k </a:t>
            </a:r>
            <a:r>
              <a:rPr lang="en-US" altLang="zh-CN" sz="2800" b="1" dirty="0">
                <a:solidFill>
                  <a:schemeClr val="tx1"/>
                </a:solidFill>
                <a:latin typeface="Times New Roman" panose="02020603050405020304" pitchFamily="2" charset="0"/>
                <a:ea typeface="黑体" panose="02010609060101010101" pitchFamily="2" charset="-122"/>
              </a:rPr>
              <a:t>=_____.</a:t>
            </a:r>
            <a:endParaRPr lang="en-US" altLang="zh-CN" sz="2800" dirty="0">
              <a:solidFill>
                <a:schemeClr val="tx1"/>
              </a:solidFill>
              <a:latin typeface="Times New Roman" panose="02020603050405020304" pitchFamily="2" charset="0"/>
              <a:ea typeface="黑体" panose="02010609060101010101" pitchFamily="2" charset="-122"/>
            </a:endParaRPr>
          </a:p>
          <a:p>
            <a:pPr indent="66675" eaLnBrk="0" hangingPunct="0">
              <a:lnSpc>
                <a:spcPct val="110000"/>
              </a:lnSpc>
            </a:pPr>
            <a:endParaRPr lang="en-US" altLang="zh-CN" sz="2800" dirty="0">
              <a:solidFill>
                <a:schemeClr val="tx1"/>
              </a:solidFill>
              <a:latin typeface="Times New Roman" panose="02020603050405020304" pitchFamily="2" charset="0"/>
              <a:ea typeface="黑体" panose="02010609060101010101" pitchFamily="2" charset="-122"/>
            </a:endParaRPr>
          </a:p>
          <a:p>
            <a:pPr indent="66675" eaLnBrk="0" hangingPunct="0">
              <a:lnSpc>
                <a:spcPct val="150000"/>
              </a:lnSpc>
            </a:pPr>
            <a:r>
              <a:rPr lang="en-US" altLang="zh-CN" sz="2800" dirty="0">
                <a:solidFill>
                  <a:schemeClr val="tx1"/>
                </a:solidFill>
                <a:latin typeface="Times New Roman" panose="02020603050405020304" pitchFamily="2" charset="0"/>
                <a:ea typeface="黑体" panose="02010609060101010101" pitchFamily="2" charset="-122"/>
              </a:rPr>
              <a:t>2. </a:t>
            </a:r>
            <a:r>
              <a:rPr lang="zh-CN" altLang="en-US" sz="2800" dirty="0">
                <a:solidFill>
                  <a:schemeClr val="tx1"/>
                </a:solidFill>
                <a:latin typeface="Times New Roman" panose="02020603050405020304" pitchFamily="2" charset="0"/>
                <a:ea typeface="黑体" panose="02010609060101010101" pitchFamily="2" charset="-122"/>
              </a:rPr>
              <a:t>已知函数</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y </a:t>
            </a:r>
            <a:r>
              <a:rPr lang="en-US" altLang="zh-CN" sz="2800" b="1" dirty="0">
                <a:solidFill>
                  <a:schemeClr val="tx1"/>
                </a:solidFill>
                <a:latin typeface="Times New Roman" panose="02020603050405020304" pitchFamily="2" charset="0"/>
                <a:ea typeface="黑体" panose="02010609060101010101" pitchFamily="2" charset="-122"/>
              </a:rPr>
              <a:t>= 2</a:t>
            </a:r>
            <a:r>
              <a:rPr lang="en-US" altLang="zh-CN" sz="2800" b="1" i="1" dirty="0">
                <a:solidFill>
                  <a:schemeClr val="tx1"/>
                </a:solidFill>
                <a:latin typeface="Times New Roman" panose="02020603050405020304" pitchFamily="2" charset="0"/>
                <a:ea typeface="黑体" panose="02010609060101010101" pitchFamily="2" charset="-122"/>
              </a:rPr>
              <a:t>x </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b </a:t>
            </a:r>
            <a:r>
              <a:rPr lang="zh-CN" altLang="en-US" sz="2800" dirty="0">
                <a:solidFill>
                  <a:schemeClr val="tx1"/>
                </a:solidFill>
                <a:latin typeface="Times New Roman" panose="02020603050405020304" pitchFamily="2" charset="0"/>
                <a:ea typeface="黑体" panose="02010609060101010101" pitchFamily="2" charset="-122"/>
              </a:rPr>
              <a:t>的图象经过点</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a</a:t>
            </a:r>
            <a:r>
              <a:rPr lang="zh-CN" altLang="en-US" sz="2800" b="1" dirty="0">
                <a:solidFill>
                  <a:schemeClr val="tx1"/>
                </a:solidFill>
                <a:latin typeface="Times New Roman" panose="02020603050405020304" pitchFamily="2" charset="0"/>
                <a:ea typeface="黑体" panose="02010609060101010101" pitchFamily="2" charset="-122"/>
              </a:rPr>
              <a:t>，</a:t>
            </a:r>
            <a:r>
              <a:rPr lang="en-US" altLang="zh-CN" sz="2800" b="1" dirty="0">
                <a:solidFill>
                  <a:schemeClr val="tx1"/>
                </a:solidFill>
                <a:latin typeface="Times New Roman" panose="02020603050405020304" pitchFamily="2" charset="0"/>
                <a:ea typeface="黑体" panose="02010609060101010101" pitchFamily="2" charset="-122"/>
              </a:rPr>
              <a:t>7)</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和</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b="1" dirty="0">
                <a:solidFill>
                  <a:schemeClr val="tx1"/>
                </a:solidFill>
                <a:latin typeface="Times New Roman" panose="02020603050405020304" pitchFamily="2" charset="0"/>
                <a:ea typeface="黑体" panose="02010609060101010101" pitchFamily="2" charset="-122"/>
              </a:rPr>
              <a:t>(</a:t>
            </a:r>
            <a:r>
              <a:rPr lang="en-US" altLang="zh-CN" sz="2800" b="1" dirty="0">
                <a:solidFill>
                  <a:schemeClr val="tx1"/>
                </a:solidFill>
                <a:latin typeface="黑体" panose="02010609060101010101" pitchFamily="2" charset="-122"/>
                <a:ea typeface="黑体" panose="02010609060101010101" pitchFamily="2" charset="-122"/>
                <a:sym typeface="+mn-ea"/>
              </a:rPr>
              <a:t>-</a:t>
            </a:r>
            <a:r>
              <a:rPr lang="en-US" altLang="zh-CN" sz="2800" b="1" dirty="0">
                <a:solidFill>
                  <a:schemeClr val="tx1"/>
                </a:solidFill>
                <a:latin typeface="Times New Roman" panose="02020603050405020304" pitchFamily="2" charset="0"/>
                <a:ea typeface="黑体" panose="02010609060101010101" pitchFamily="2" charset="-122"/>
              </a:rPr>
              <a:t>2</a:t>
            </a:r>
            <a:r>
              <a:rPr lang="zh-CN" altLang="en-US" sz="2800" b="1" dirty="0">
                <a:solidFill>
                  <a:schemeClr val="tx1"/>
                </a:solidFill>
                <a:latin typeface="Times New Roman" panose="02020603050405020304" pitchFamily="2" charset="0"/>
                <a:ea typeface="黑体" panose="02010609060101010101" pitchFamily="2" charset="-122"/>
              </a:rPr>
              <a:t>，</a:t>
            </a:r>
            <a:r>
              <a:rPr lang="en-US" altLang="zh-CN" sz="2800" b="1" i="1" dirty="0">
                <a:solidFill>
                  <a:schemeClr val="tx1"/>
                </a:solidFill>
                <a:latin typeface="Times New Roman" panose="02020603050405020304" pitchFamily="2" charset="0"/>
                <a:ea typeface="黑体" panose="02010609060101010101" pitchFamily="2" charset="-122"/>
              </a:rPr>
              <a:t>a</a:t>
            </a:r>
            <a:r>
              <a:rPr lang="en-US" altLang="zh-CN" sz="2800" b="1" dirty="0">
                <a:solidFill>
                  <a:schemeClr val="tx1"/>
                </a:solidFill>
                <a:latin typeface="Times New Roman" panose="02020603050405020304" pitchFamily="2" charset="0"/>
                <a:ea typeface="黑体" panose="02010609060101010101" pitchFamily="2" charset="-122"/>
              </a:rPr>
              <a:t>)</a:t>
            </a:r>
            <a:r>
              <a:rPr lang="zh-CN" altLang="en-US" sz="2800" dirty="0">
                <a:solidFill>
                  <a:schemeClr val="tx1"/>
                </a:solidFill>
                <a:latin typeface="Times New Roman" panose="02020603050405020304" pitchFamily="2" charset="0"/>
                <a:ea typeface="黑体" panose="02010609060101010101" pitchFamily="2" charset="-122"/>
              </a:rPr>
              <a:t>，</a:t>
            </a:r>
            <a:endParaRPr lang="zh-CN" altLang="en-US" sz="2800" dirty="0">
              <a:solidFill>
                <a:schemeClr val="tx1"/>
              </a:solidFill>
              <a:latin typeface="Times New Roman" panose="02020603050405020304" pitchFamily="2" charset="0"/>
              <a:ea typeface="黑体" panose="02010609060101010101" pitchFamily="2" charset="-122"/>
            </a:endParaRPr>
          </a:p>
          <a:p>
            <a:pPr indent="66675" eaLnBrk="0" hangingPunct="0">
              <a:lnSpc>
                <a:spcPct val="150000"/>
              </a:lnSpc>
            </a:pP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则这个函数的表达式为</a:t>
            </a:r>
            <a:r>
              <a:rPr lang="en-US" altLang="zh-CN" sz="2800" dirty="0">
                <a:solidFill>
                  <a:schemeClr val="tx1"/>
                </a:solidFill>
                <a:latin typeface="Times New Roman" panose="02020603050405020304" pitchFamily="2" charset="0"/>
                <a:ea typeface="黑体" panose="02010609060101010101" pitchFamily="2" charset="-122"/>
              </a:rPr>
              <a:t>____________.</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5" name="文本框 11293"/>
          <p:cNvSpPr txBox="1"/>
          <p:nvPr/>
        </p:nvSpPr>
        <p:spPr>
          <a:xfrm>
            <a:off x="1446848" y="1724978"/>
            <a:ext cx="635000" cy="737235"/>
          </a:xfrm>
          <a:prstGeom prst="rect">
            <a:avLst/>
          </a:prstGeom>
          <a:noFill/>
          <a:ln w="9525">
            <a:noFill/>
          </a:ln>
        </p:spPr>
        <p:txBody>
          <a:bodyPr wrap="square" anchor="t" anchorCtr="0">
            <a:spAutoFit/>
          </a:bodyPr>
          <a:p>
            <a:pPr>
              <a:lnSpc>
                <a:spcPct val="150000"/>
              </a:lnSpc>
              <a:spcBef>
                <a:spcPct val="50000"/>
              </a:spcBef>
            </a:pPr>
            <a:r>
              <a:rPr lang="en-US" altLang="zh-CN" sz="2800" b="1" dirty="0">
                <a:latin typeface="Times New Roman" panose="02020603050405020304" pitchFamily="2" charset="0"/>
                <a:ea typeface="黑体" panose="02010609060101010101" pitchFamily="2" charset="-122"/>
              </a:rPr>
              <a:t>3</a:t>
            </a:r>
            <a:endParaRPr lang="en-US" altLang="zh-CN" sz="2800" b="1" dirty="0">
              <a:latin typeface="Times New Roman" panose="02020603050405020304" pitchFamily="2" charset="0"/>
              <a:ea typeface="黑体" panose="02010609060101010101" pitchFamily="2" charset="-122"/>
            </a:endParaRPr>
          </a:p>
        </p:txBody>
      </p:sp>
      <p:sp>
        <p:nvSpPr>
          <p:cNvPr id="6" name="文本框 11294"/>
          <p:cNvSpPr txBox="1"/>
          <p:nvPr/>
        </p:nvSpPr>
        <p:spPr>
          <a:xfrm>
            <a:off x="4449128" y="3611563"/>
            <a:ext cx="1676400" cy="521970"/>
          </a:xfrm>
          <a:prstGeom prst="rect">
            <a:avLst/>
          </a:prstGeom>
          <a:noFill/>
          <a:ln w="9525">
            <a:noFill/>
          </a:ln>
        </p:spPr>
        <p:txBody>
          <a:bodyPr anchor="t" anchorCtr="0">
            <a:spAutoFit/>
          </a:bodyPr>
          <a:p>
            <a:pPr>
              <a:lnSpc>
                <a:spcPct val="100000"/>
              </a:lnSpc>
              <a:spcBef>
                <a:spcPct val="50000"/>
              </a:spcBef>
            </a:pPr>
            <a:r>
              <a:rPr lang="en-US" altLang="zh-CN" sz="2800" b="1" i="1" dirty="0">
                <a:latin typeface="Times New Roman" panose="02020603050405020304" pitchFamily="2" charset="0"/>
                <a:ea typeface="黑体" panose="02010609060101010101" pitchFamily="2" charset="-122"/>
              </a:rPr>
              <a:t>y </a:t>
            </a:r>
            <a:r>
              <a:rPr lang="en-US" altLang="zh-CN" sz="2800" b="1" dirty="0">
                <a:latin typeface="Times New Roman" panose="02020603050405020304" pitchFamily="2" charset="0"/>
                <a:ea typeface="黑体" panose="02010609060101010101" pitchFamily="2" charset="-122"/>
              </a:rPr>
              <a:t>= 2</a:t>
            </a:r>
            <a:r>
              <a:rPr lang="en-US" altLang="zh-CN" sz="2800" b="1" i="1" dirty="0">
                <a:latin typeface="Times New Roman" panose="02020603050405020304" pitchFamily="2" charset="0"/>
                <a:ea typeface="黑体" panose="02010609060101010101" pitchFamily="2" charset="-122"/>
              </a:rPr>
              <a:t>x </a:t>
            </a:r>
            <a:r>
              <a:rPr lang="en-US" altLang="zh-CN" sz="2800" b="1" dirty="0">
                <a:latin typeface="Times New Roman" panose="02020603050405020304" pitchFamily="2" charset="0"/>
                <a:ea typeface="黑体" panose="02010609060101010101" pitchFamily="2" charset="-122"/>
              </a:rPr>
              <a:t>+ 5</a:t>
            </a:r>
            <a:endParaRPr lang="en-US" altLang="zh-CN" sz="2800" b="1" dirty="0">
              <a:latin typeface="Times New Roman" panose="02020603050405020304" pitchFamily="2" charset="0"/>
              <a:ea typeface="黑体" panose="02010609060101010101" pitchFamily="2" charset="-122"/>
            </a:endParaRPr>
          </a:p>
        </p:txBody>
      </p:sp>
      <p:grpSp>
        <p:nvGrpSpPr>
          <p:cNvPr id="4" name="组合 3" descr="7b0a202020202274657874626f78223a2022220a7d0a"/>
          <p:cNvGrpSpPr/>
          <p:nvPr/>
        </p:nvGrpSpPr>
        <p:grpSpPr>
          <a:xfrm>
            <a:off x="404178" y="473710"/>
            <a:ext cx="2063115" cy="593090"/>
            <a:chOff x="633" y="9364"/>
            <a:chExt cx="3249" cy="934"/>
          </a:xfrm>
        </p:grpSpPr>
        <p:grpSp>
          <p:nvGrpSpPr>
            <p:cNvPr id="317" name="组合 316"/>
            <p:cNvGrpSpPr/>
            <p:nvPr>
              <p:custDataLst>
                <p:tags r:id="rId1"/>
              </p:custDataLst>
            </p:nvPr>
          </p:nvGrpSpPr>
          <p:grpSpPr>
            <a:xfrm>
              <a:off x="633" y="9364"/>
              <a:ext cx="934" cy="934"/>
              <a:chOff x="150" y="633"/>
              <a:chExt cx="800" cy="800"/>
            </a:xfrm>
          </p:grpSpPr>
          <p:sp>
            <p:nvSpPr>
              <p:cNvPr id="318" name="矩形 317"/>
              <p:cNvSpPr/>
              <p:nvPr>
                <p:custDataLst>
                  <p:tags r:id="rId2"/>
                </p:custDataLst>
              </p:nvPr>
            </p:nvSpPr>
            <p:spPr>
              <a:xfrm>
                <a:off x="150" y="633"/>
                <a:ext cx="600" cy="6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矩形 318"/>
              <p:cNvSpPr/>
              <p:nvPr>
                <p:custDataLst>
                  <p:tags r:id="rId3"/>
                </p:custDataLst>
              </p:nvPr>
            </p:nvSpPr>
            <p:spPr>
              <a:xfrm>
                <a:off x="350" y="833"/>
                <a:ext cx="600" cy="600"/>
              </a:xfrm>
              <a:prstGeom prst="rect">
                <a:avLst/>
              </a:prstGeom>
              <a:gradFill>
                <a:gsLst>
                  <a:gs pos="0">
                    <a:srgbClr val="CFF9AE"/>
                  </a:gs>
                  <a:gs pos="90000">
                    <a:srgbClr val="49E7CE"/>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0" name="Title 6"/>
            <p:cNvSpPr txBox="1"/>
            <p:nvPr>
              <p:custDataLst>
                <p:tags r:id="rId4"/>
              </p:custDataLst>
            </p:nvPr>
          </p:nvSpPr>
          <p:spPr>
            <a:xfrm>
              <a:off x="1754" y="9436"/>
              <a:ext cx="2128" cy="79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练一练</a:t>
              </a:r>
              <a:endParaRPr lang="zh-CN" altLang="en-US" sz="2800" b="1" spc="355">
                <a:ln w="3175">
                  <a:noFill/>
                  <a:prstDash val="dash"/>
                </a:ln>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 Box 3"/>
          <p:cNvSpPr txBox="1"/>
          <p:nvPr/>
        </p:nvSpPr>
        <p:spPr>
          <a:xfrm>
            <a:off x="163513" y="505778"/>
            <a:ext cx="8816975" cy="1641475"/>
          </a:xfrm>
          <a:prstGeom prst="rect">
            <a:avLst/>
          </a:prstGeom>
          <a:noFill/>
          <a:ln w="9525">
            <a:noFill/>
          </a:ln>
        </p:spPr>
        <p:txBody>
          <a:bodyPr wrap="square" anchor="t" anchorCtr="0">
            <a:spAutoFit/>
          </a:bodyPr>
          <a:p>
            <a:pPr>
              <a:lnSpc>
                <a:spcPct val="120000"/>
              </a:lnSpc>
            </a:pPr>
            <a:r>
              <a:rPr lang="zh-CN" altLang="en-US" sz="2800" dirty="0">
                <a:solidFill>
                  <a:srgbClr val="00B050"/>
                </a:solidFill>
                <a:latin typeface="Times New Roman" panose="02020603050405020304" pitchFamily="2" charset="0"/>
                <a:ea typeface="黑体" panose="02010609060101010101" pitchFamily="2" charset="-122"/>
              </a:rPr>
              <a:t>例</a:t>
            </a:r>
            <a:r>
              <a:rPr lang="en-US" altLang="zh-CN" sz="2800" dirty="0">
                <a:solidFill>
                  <a:srgbClr val="00B050"/>
                </a:solidFill>
                <a:latin typeface="Times New Roman" panose="02020603050405020304" pitchFamily="2" charset="0"/>
                <a:ea typeface="黑体" panose="02010609060101010101" pitchFamily="2" charset="-122"/>
              </a:rPr>
              <a:t>4</a:t>
            </a:r>
            <a:r>
              <a:rPr lang="en-US" altLang="zh-CN" sz="2800" dirty="0">
                <a:solidFill>
                  <a:srgbClr val="008080"/>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正比例函数与一次函数的图象如图所示，它们的交点为</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i="1" dirty="0">
                <a:solidFill>
                  <a:schemeClr val="tx1"/>
                </a:solidFill>
                <a:latin typeface="Times New Roman" panose="02020603050405020304" pitchFamily="2" charset="0"/>
                <a:ea typeface="黑体" panose="02010609060101010101" pitchFamily="2" charset="-122"/>
              </a:rPr>
              <a:t>A</a:t>
            </a:r>
            <a:r>
              <a:rPr lang="zh-CN" altLang="en-US" sz="2800" dirty="0">
                <a:solidFill>
                  <a:schemeClr val="tx1"/>
                </a:solidFill>
                <a:latin typeface="Times New Roman" panose="02020603050405020304" pitchFamily="2" charset="0"/>
                <a:ea typeface="黑体" panose="02010609060101010101" pitchFamily="2" charset="-122"/>
              </a:rPr>
              <a:t>(4，3)，</a:t>
            </a:r>
            <a:r>
              <a:rPr lang="zh-CN" altLang="en-US" sz="2800" i="1" dirty="0">
                <a:solidFill>
                  <a:schemeClr val="tx1"/>
                </a:solidFill>
                <a:latin typeface="Times New Roman" panose="02020603050405020304" pitchFamily="2" charset="0"/>
                <a:ea typeface="黑体" panose="02010609060101010101" pitchFamily="2" charset="-122"/>
              </a:rPr>
              <a:t>B</a:t>
            </a:r>
            <a:r>
              <a:rPr lang="en-US" altLang="zh-CN" sz="2800" i="1"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为一次函数的图象与</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i="1" dirty="0">
                <a:solidFill>
                  <a:schemeClr val="tx1"/>
                </a:solidFill>
                <a:latin typeface="Times New Roman" panose="02020603050405020304" pitchFamily="2" charset="0"/>
                <a:ea typeface="黑体" panose="02010609060101010101" pitchFamily="2" charset="-122"/>
              </a:rPr>
              <a:t>y</a:t>
            </a:r>
            <a:r>
              <a:rPr lang="en-US" altLang="zh-CN" sz="2800" i="1"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轴的交点，且</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i="1" dirty="0">
                <a:solidFill>
                  <a:schemeClr val="tx1"/>
                </a:solidFill>
                <a:latin typeface="Times New Roman" panose="02020603050405020304" pitchFamily="2" charset="0"/>
                <a:ea typeface="黑体" panose="02010609060101010101" pitchFamily="2" charset="-122"/>
              </a:rPr>
              <a:t>OA</a:t>
            </a:r>
            <a:r>
              <a:rPr lang="en-US" altLang="zh-CN" sz="2800" i="1"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2</a:t>
            </a:r>
            <a:r>
              <a:rPr lang="zh-CN" altLang="en-US" sz="2800" i="1" dirty="0">
                <a:solidFill>
                  <a:schemeClr val="tx1"/>
                </a:solidFill>
                <a:latin typeface="Times New Roman" panose="02020603050405020304" pitchFamily="2" charset="0"/>
                <a:ea typeface="黑体" panose="02010609060101010101" pitchFamily="2" charset="-122"/>
              </a:rPr>
              <a:t>OB</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求正比例函数与一次函数的表达式．</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4" name="文本框 99"/>
          <p:cNvSpPr txBox="1"/>
          <p:nvPr/>
        </p:nvSpPr>
        <p:spPr>
          <a:xfrm>
            <a:off x="314325" y="2027555"/>
            <a:ext cx="6649085" cy="2891155"/>
          </a:xfrm>
          <a:prstGeom prst="rect">
            <a:avLst/>
          </a:prstGeom>
          <a:noFill/>
          <a:ln w="9525">
            <a:noFill/>
          </a:ln>
        </p:spPr>
        <p:txBody>
          <a:bodyPr wrap="square" anchor="t" anchorCtr="0">
            <a:spAutoFit/>
          </a:bodyPr>
          <a:p>
            <a:pPr>
              <a:lnSpc>
                <a:spcPct val="110000"/>
              </a:lnSpc>
            </a:pPr>
            <a:r>
              <a:rPr lang="zh-CN" altLang="en-US" sz="2800" dirty="0">
                <a:latin typeface="Times New Roman" panose="02020603050405020304" pitchFamily="2" charset="0"/>
                <a:ea typeface="黑体" panose="02010609060101010101" pitchFamily="2" charset="-122"/>
              </a:rPr>
              <a:t>解：设正比例函数的表达式为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a:t>
            </a:r>
            <a:r>
              <a:rPr lang="en-US" altLang="zh-CN" sz="2800" baseline="-25000" dirty="0">
                <a:latin typeface="Times New Roman" panose="02020603050405020304" pitchFamily="2" charset="0"/>
                <a:ea typeface="黑体" panose="02010609060101010101" pitchFamily="2" charset="-122"/>
              </a:rPr>
              <a:t>1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a:t>
            </a:r>
            <a:r>
              <a:rPr lang="en-US" altLang="zh-CN" sz="2800" baseline="-25000" dirty="0">
                <a:latin typeface="Times New Roman" panose="02020603050405020304" pitchFamily="2" charset="0"/>
                <a:ea typeface="黑体" panose="02010609060101010101" pitchFamily="2" charset="-122"/>
              </a:rPr>
              <a:t>1</a:t>
            </a:r>
            <a:r>
              <a:rPr lang="en-US" altLang="zh-CN"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，一次函数的表达式为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a:t>
            </a:r>
            <a:r>
              <a:rPr lang="en-US" altLang="zh-CN" sz="2800" baseline="-25000" dirty="0">
                <a:latin typeface="Times New Roman" panose="02020603050405020304" pitchFamily="2" charset="0"/>
                <a:ea typeface="黑体" panose="02010609060101010101" pitchFamily="2" charset="-122"/>
              </a:rPr>
              <a:t>2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a:t>
            </a:r>
            <a:r>
              <a:rPr lang="en-US" altLang="zh-CN" sz="2800" baseline="-25000" dirty="0">
                <a:latin typeface="Times New Roman" panose="02020603050405020304" pitchFamily="2" charset="0"/>
                <a:ea typeface="黑体" panose="02010609060101010101" pitchFamily="2" charset="-122"/>
              </a:rPr>
              <a:t>2</a:t>
            </a:r>
            <a:r>
              <a:rPr lang="en-US" altLang="zh-CN"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a:p>
            <a:pPr>
              <a:lnSpc>
                <a:spcPct val="110000"/>
              </a:lnSpc>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点</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A </a:t>
            </a:r>
            <a:r>
              <a:rPr lang="en-US" altLang="zh-CN" sz="2800" dirty="0">
                <a:latin typeface="Times New Roman" panose="02020603050405020304" pitchFamily="2" charset="0"/>
                <a:ea typeface="黑体" panose="02010609060101010101" pitchFamily="2" charset="-122"/>
              </a:rPr>
              <a:t>(4</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3)</a:t>
            </a:r>
            <a:r>
              <a:rPr lang="zh-CN" altLang="en-US" sz="2800" dirty="0">
                <a:latin typeface="Times New Roman" panose="02020603050405020304" pitchFamily="2" charset="0"/>
                <a:ea typeface="黑体" panose="02010609060101010101" pitchFamily="2" charset="-122"/>
              </a:rPr>
              <a:t>是它们的交点，</a:t>
            </a:r>
            <a:endParaRPr lang="zh-CN" altLang="en-US" sz="2800" dirty="0">
              <a:latin typeface="Times New Roman" panose="02020603050405020304" pitchFamily="2" charset="0"/>
              <a:ea typeface="黑体" panose="02010609060101010101" pitchFamily="2" charset="-122"/>
            </a:endParaRPr>
          </a:p>
          <a:p>
            <a:pPr>
              <a:lnSpc>
                <a:spcPct val="110000"/>
              </a:lnSpc>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将</a:t>
            </a:r>
            <a:r>
              <a:rPr lang="zh-CN" altLang="en-US" sz="2800" dirty="0">
                <a:latin typeface="Times New Roman" panose="02020603050405020304" pitchFamily="2" charset="0"/>
                <a:ea typeface="黑体" panose="02010609060101010101" pitchFamily="2" charset="-122"/>
                <a:sym typeface="+mn-ea"/>
              </a:rPr>
              <a:t>点</a:t>
            </a:r>
            <a:r>
              <a:rPr lang="en-US" altLang="zh-CN" sz="2800" dirty="0">
                <a:latin typeface="Times New Roman" panose="02020603050405020304" pitchFamily="2" charset="0"/>
                <a:ea typeface="黑体" panose="02010609060101010101" pitchFamily="2" charset="-122"/>
                <a:sym typeface="+mn-ea"/>
              </a:rPr>
              <a:t> </a:t>
            </a:r>
            <a:r>
              <a:rPr lang="en-US" altLang="zh-CN" sz="2800" i="1" dirty="0">
                <a:latin typeface="Times New Roman" panose="02020603050405020304" pitchFamily="2" charset="0"/>
                <a:ea typeface="黑体" panose="02010609060101010101" pitchFamily="2" charset="-122"/>
                <a:sym typeface="+mn-ea"/>
              </a:rPr>
              <a:t>A </a:t>
            </a:r>
            <a:r>
              <a:rPr lang="en-US" altLang="zh-CN" sz="2800" dirty="0">
                <a:latin typeface="Times New Roman" panose="02020603050405020304" pitchFamily="2" charset="0"/>
                <a:ea typeface="黑体" panose="02010609060101010101" pitchFamily="2" charset="-122"/>
                <a:sym typeface="+mn-ea"/>
              </a:rPr>
              <a:t>(4</a:t>
            </a:r>
            <a:r>
              <a:rPr lang="zh-CN" altLang="en-US" sz="2800" dirty="0">
                <a:latin typeface="Times New Roman" panose="02020603050405020304" pitchFamily="2" charset="0"/>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sym typeface="+mn-ea"/>
              </a:rPr>
              <a:t>3)</a:t>
            </a:r>
            <a:r>
              <a:rPr lang="zh-CN" altLang="en-US" sz="2800" dirty="0">
                <a:latin typeface="Times New Roman" panose="02020603050405020304" pitchFamily="2" charset="0"/>
                <a:ea typeface="黑体" panose="02010609060101010101" pitchFamily="2" charset="-122"/>
              </a:rPr>
              <a:t>代入上述表达式中，</a:t>
            </a:r>
            <a:endParaRPr lang="zh-CN" altLang="en-US" sz="2800" dirty="0">
              <a:latin typeface="Times New Roman" panose="02020603050405020304" pitchFamily="2" charset="0"/>
              <a:ea typeface="黑体" panose="02010609060101010101" pitchFamily="2" charset="-122"/>
            </a:endParaRPr>
          </a:p>
          <a:p>
            <a:pPr>
              <a:lnSpc>
                <a:spcPct val="110000"/>
              </a:lnSpc>
            </a:pPr>
            <a:r>
              <a:rPr lang="zh-CN" altLang="en-US" sz="2800" dirty="0">
                <a:latin typeface="Times New Roman" panose="02020603050405020304" pitchFamily="2" charset="0"/>
                <a:ea typeface="黑体" panose="02010609060101010101" pitchFamily="2" charset="-122"/>
              </a:rPr>
              <a:t>得</a:t>
            </a:r>
            <a:r>
              <a:rPr lang="en-US" altLang="zh-CN" sz="2800" dirty="0">
                <a:latin typeface="Times New Roman" panose="02020603050405020304" pitchFamily="2" charset="0"/>
                <a:ea typeface="黑体" panose="02010609060101010101" pitchFamily="2" charset="-122"/>
              </a:rPr>
              <a:t> 3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4</a:t>
            </a:r>
            <a:r>
              <a:rPr lang="en-US" altLang="zh-CN" sz="2800" i="1" dirty="0">
                <a:latin typeface="Times New Roman" panose="02020603050405020304" pitchFamily="2" charset="0"/>
                <a:ea typeface="黑体" panose="02010609060101010101" pitchFamily="2" charset="-122"/>
              </a:rPr>
              <a:t>k</a:t>
            </a:r>
            <a:r>
              <a:rPr lang="en-US" altLang="zh-CN" sz="2800" baseline="-25000" dirty="0">
                <a:latin typeface="Times New Roman" panose="02020603050405020304" pitchFamily="2" charset="0"/>
                <a:ea typeface="黑体" panose="02010609060101010101" pitchFamily="2" charset="-122"/>
              </a:rPr>
              <a:t>1</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3</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4</a:t>
            </a:r>
            <a:r>
              <a:rPr lang="en-US" altLang="zh-CN" sz="2800" i="1" dirty="0">
                <a:latin typeface="Times New Roman" panose="02020603050405020304" pitchFamily="2" charset="0"/>
                <a:ea typeface="黑体" panose="02010609060101010101" pitchFamily="2" charset="-122"/>
              </a:rPr>
              <a:t>k</a:t>
            </a:r>
            <a:r>
              <a:rPr lang="en-US" altLang="zh-CN" sz="2800" baseline="-250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a:t>
            </a:r>
            <a:r>
              <a:rPr lang="en-US" altLang="zh-CN" sz="2800" baseline="-25000" dirty="0">
                <a:latin typeface="Times New Roman" panose="02020603050405020304" pitchFamily="2" charset="0"/>
                <a:ea typeface="黑体" panose="02010609060101010101" pitchFamily="2" charset="-122"/>
              </a:rPr>
              <a:t>1 </a:t>
            </a: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  ，</a:t>
            </a:r>
            <a:endParaRPr lang="zh-CN" altLang="en-US" sz="2800" dirty="0">
              <a:latin typeface="Times New Roman" panose="02020603050405020304" pitchFamily="2" charset="0"/>
              <a:ea typeface="黑体" panose="02010609060101010101" pitchFamily="2" charset="-122"/>
            </a:endParaRPr>
          </a:p>
          <a:p>
            <a:pPr>
              <a:lnSpc>
                <a:spcPct val="100000"/>
              </a:lnSpc>
            </a:pPr>
            <a:r>
              <a:rPr lang="zh-CN" altLang="en-US" sz="2800" dirty="0">
                <a:latin typeface="Times New Roman" panose="02020603050405020304" pitchFamily="2" charset="0"/>
                <a:ea typeface="黑体" panose="02010609060101010101" pitchFamily="2" charset="-122"/>
              </a:rPr>
              <a:t>即正比例函数的表达式为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zh-CN" altLang="en-US"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pic>
        <p:nvPicPr>
          <p:cNvPr id="5" name="图片 -214748261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664325" y="2052320"/>
            <a:ext cx="2278380" cy="3085465"/>
          </a:xfrm>
          <a:prstGeom prst="rect">
            <a:avLst/>
          </a:prstGeom>
          <a:noFill/>
          <a:ln w="9525">
            <a:noFill/>
          </a:ln>
        </p:spPr>
      </p:pic>
      <p:graphicFrame>
        <p:nvGraphicFramePr>
          <p:cNvPr id="6" name="对象 5">
            <a:hlinkClick r:id="" action="ppaction://ole?verb="/>
          </p:cNvPr>
          <p:cNvGraphicFramePr>
            <a:graphicFrameLocks noChangeAspect="1"/>
          </p:cNvGraphicFramePr>
          <p:nvPr/>
        </p:nvGraphicFramePr>
        <p:xfrm>
          <a:off x="6083935" y="3779520"/>
          <a:ext cx="318135" cy="827405"/>
        </p:xfrm>
        <a:graphic>
          <a:graphicData uri="http://schemas.openxmlformats.org/presentationml/2006/ole">
            <mc:AlternateContent xmlns:mc="http://schemas.openxmlformats.org/markup-compatibility/2006">
              <mc:Choice xmlns:v="urn:schemas-microsoft-com:vml" Requires="v">
                <p:oleObj spid="_x0000_s3082" name="" r:id="rId2" imgW="152400" imgH="393700" progId="Equation.DSMT4">
                  <p:embed/>
                </p:oleObj>
              </mc:Choice>
              <mc:Fallback>
                <p:oleObj name="" r:id="rId2" imgW="152400" imgH="393700" progId="Equation.DSMT4">
                  <p:embed/>
                  <p:pic>
                    <p:nvPicPr>
                      <p:cNvPr id="0" name="图片 3081"/>
                      <p:cNvPicPr/>
                      <p:nvPr/>
                    </p:nvPicPr>
                    <p:blipFill>
                      <a:blip r:embed="rId3"/>
                      <a:stretch>
                        <a:fillRect/>
                      </a:stretch>
                    </p:blipFill>
                    <p:spPr>
                      <a:xfrm>
                        <a:off x="6083935" y="3779520"/>
                        <a:ext cx="318135" cy="827405"/>
                      </a:xfrm>
                      <a:prstGeom prst="rect">
                        <a:avLst/>
                      </a:prstGeom>
                      <a:noFill/>
                      <a:ln w="38100">
                        <a:noFill/>
                        <a:miter/>
                      </a:ln>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076190" y="4297680"/>
          <a:ext cx="271780" cy="704215"/>
        </p:xfrm>
        <a:graphic>
          <a:graphicData uri="http://schemas.openxmlformats.org/presentationml/2006/ole">
            <mc:AlternateContent xmlns:mc="http://schemas.openxmlformats.org/markup-compatibility/2006">
              <mc:Choice xmlns:v="urn:schemas-microsoft-com:vml" Requires="v">
                <p:oleObj spid="_x0000_s3083" name="" r:id="rId4" imgW="152400" imgH="393700" progId="Equation.DSMT4">
                  <p:embed/>
                </p:oleObj>
              </mc:Choice>
              <mc:Fallback>
                <p:oleObj name="" r:id="rId4" imgW="152400" imgH="393700" progId="Equation.DSMT4">
                  <p:embed/>
                  <p:pic>
                    <p:nvPicPr>
                      <p:cNvPr id="0" name="图片 3082"/>
                      <p:cNvPicPr/>
                      <p:nvPr/>
                    </p:nvPicPr>
                    <p:blipFill>
                      <a:blip r:embed="rId3"/>
                      <a:stretch>
                        <a:fillRect/>
                      </a:stretch>
                    </p:blipFill>
                    <p:spPr>
                      <a:xfrm>
                        <a:off x="5076190" y="4297680"/>
                        <a:ext cx="271780" cy="704215"/>
                      </a:xfrm>
                      <a:prstGeom prst="rect">
                        <a:avLst/>
                      </a:prstGeom>
                      <a:noFill/>
                      <a:ln w="38100">
                        <a:noFill/>
                        <a:miter/>
                      </a:ln>
                    </p:spPr>
                  </p:pic>
                </p:oleObj>
              </mc:Fallback>
            </mc:AlternateContent>
          </a:graphicData>
        </a:graphic>
      </p:graphicFrame>
      <p:sp>
        <p:nvSpPr>
          <p:cNvPr id="34" name="任意多边形 33"/>
          <p:cNvSpPr/>
          <p:nvPr userDrawn="1"/>
        </p:nvSpPr>
        <p:spPr>
          <a:xfrm>
            <a:off x="-15240"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0" end="39"/>
                                            </p:txEl>
                                          </p:spTgt>
                                        </p:tgtEl>
                                        <p:attrNameLst>
                                          <p:attrName>style.visibility</p:attrName>
                                        </p:attrNameLst>
                                      </p:cBhvr>
                                      <p:to>
                                        <p:strVal val="visible"/>
                                      </p:to>
                                    </p:set>
                                    <p:animEffect transition="in" filter="blinds(horizontal)">
                                      <p:cBhvr>
                                        <p:cTn id="7" dur="500"/>
                                        <p:tgtEl>
                                          <p:spTgt spid="4">
                                            <p:txEl>
                                              <p:charRg st="0" end="3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charRg st="39" end="55"/>
                                            </p:txEl>
                                          </p:spTgt>
                                        </p:tgtEl>
                                        <p:attrNameLst>
                                          <p:attrName>style.visibility</p:attrName>
                                        </p:attrNameLst>
                                      </p:cBhvr>
                                      <p:to>
                                        <p:strVal val="visible"/>
                                      </p:to>
                                    </p:set>
                                    <p:animEffect transition="in" filter="blinds(horizontal)">
                                      <p:cBhvr>
                                        <p:cTn id="12" dur="500"/>
                                        <p:tgtEl>
                                          <p:spTgt spid="4">
                                            <p:txEl>
                                              <p:charRg st="39" end="5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charRg st="55" end="66"/>
                                            </p:txEl>
                                          </p:spTgt>
                                        </p:tgtEl>
                                        <p:attrNameLst>
                                          <p:attrName>style.visibility</p:attrName>
                                        </p:attrNameLst>
                                      </p:cBhvr>
                                      <p:to>
                                        <p:strVal val="visible"/>
                                      </p:to>
                                    </p:set>
                                    <p:animEffect transition="in" filter="blinds(horizontal)">
                                      <p:cBhvr>
                                        <p:cTn id="17" dur="500"/>
                                        <p:tgtEl>
                                          <p:spTgt spid="4">
                                            <p:txEl>
                                              <p:charRg st="55" end="6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blinds(horizontal)">
                                      <p:cBhvr>
                                        <p:cTn id="30" dur="500"/>
                                        <p:tgtEl>
                                          <p:spTgt spid="4">
                                            <p:txEl>
                                              <p:pRg st="4" end="4"/>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 name="图片 -214748261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483985" y="431800"/>
            <a:ext cx="2477770" cy="3357245"/>
          </a:xfrm>
          <a:prstGeom prst="rect">
            <a:avLst/>
          </a:prstGeom>
          <a:noFill/>
          <a:ln w="9525">
            <a:noFill/>
          </a:ln>
        </p:spPr>
      </p:pic>
      <p:sp>
        <p:nvSpPr>
          <p:cNvPr id="2" name="文本框 99"/>
          <p:cNvSpPr txBox="1"/>
          <p:nvPr/>
        </p:nvSpPr>
        <p:spPr>
          <a:xfrm>
            <a:off x="78423" y="347663"/>
            <a:ext cx="7935912" cy="4527550"/>
          </a:xfrm>
          <a:prstGeom prst="rect">
            <a:avLst/>
          </a:prstGeom>
          <a:noFill/>
          <a:ln w="9525">
            <a:noFill/>
          </a:ln>
        </p:spPr>
        <p:txBody>
          <a:bodyPr wrap="square" anchor="t" anchorCtr="0">
            <a:spAutoFit/>
          </a:bodyPr>
          <a:p>
            <a:pPr>
              <a:lnSpc>
                <a:spcPct val="120000"/>
              </a:lnSpc>
            </a:pP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OA</a:t>
            </a: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5</a:t>
            </a:r>
            <a:r>
              <a:rPr lang="zh-CN" altLang="en-US" sz="2800" dirty="0">
                <a:latin typeface="Times New Roman" panose="02020603050405020304" pitchFamily="2" charset="0"/>
                <a:ea typeface="黑体" panose="02010609060101010101" pitchFamily="2" charset="-122"/>
              </a:rPr>
              <a:t>，且</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OA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2</a:t>
            </a:r>
            <a:r>
              <a:rPr lang="en-US" altLang="zh-CN" sz="2800" i="1" dirty="0">
                <a:latin typeface="Times New Roman" panose="02020603050405020304" pitchFamily="2" charset="0"/>
                <a:ea typeface="黑体" panose="02010609060101010101" pitchFamily="2" charset="-122"/>
              </a:rPr>
              <a:t>OB</a:t>
            </a:r>
            <a:r>
              <a:rPr lang="zh-CN" altLang="en-US"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a:p>
            <a:pPr>
              <a:lnSpc>
                <a:spcPct val="150000"/>
              </a:lnSpc>
            </a:pP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OB </a:t>
            </a: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a:p>
            <a:pPr>
              <a:lnSpc>
                <a:spcPct val="120000"/>
              </a:lnSpc>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点</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 </a:t>
            </a:r>
            <a:r>
              <a:rPr lang="zh-CN" altLang="en-US" sz="2800" dirty="0">
                <a:latin typeface="Times New Roman" panose="02020603050405020304" pitchFamily="2" charset="0"/>
                <a:ea typeface="黑体" panose="02010609060101010101" pitchFamily="2" charset="-122"/>
              </a:rPr>
              <a:t>在</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zh-CN" altLang="en-US" sz="2800" dirty="0">
                <a:latin typeface="Times New Roman" panose="02020603050405020304" pitchFamily="2" charset="0"/>
                <a:ea typeface="黑体" panose="02010609060101010101" pitchFamily="2" charset="-122"/>
              </a:rPr>
              <a:t>轴的负半轴上，</a:t>
            </a:r>
            <a:endParaRPr lang="zh-CN" altLang="en-US" sz="2800" dirty="0">
              <a:latin typeface="Times New Roman" panose="02020603050405020304" pitchFamily="2" charset="0"/>
              <a:ea typeface="黑体" panose="02010609060101010101" pitchFamily="2" charset="-122"/>
            </a:endParaRPr>
          </a:p>
          <a:p>
            <a:pPr>
              <a:lnSpc>
                <a:spcPct val="120000"/>
              </a:lnSpc>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sym typeface="+mn-ea"/>
              </a:rPr>
              <a:t>点</a:t>
            </a:r>
            <a:r>
              <a:rPr lang="en-US" altLang="zh-CN" sz="2800" dirty="0">
                <a:latin typeface="Times New Roman" panose="02020603050405020304" pitchFamily="2" charset="0"/>
                <a:ea typeface="黑体" panose="02010609060101010101" pitchFamily="2" charset="-122"/>
                <a:sym typeface="+mn-ea"/>
              </a:rPr>
              <a:t> </a:t>
            </a:r>
            <a:r>
              <a:rPr lang="en-US" altLang="zh-CN" sz="2800" i="1" dirty="0">
                <a:latin typeface="Times New Roman" panose="02020603050405020304" pitchFamily="2" charset="0"/>
                <a:ea typeface="黑体" panose="02010609060101010101" pitchFamily="2" charset="-122"/>
              </a:rPr>
              <a:t>B </a:t>
            </a:r>
            <a:r>
              <a:rPr lang="zh-CN" altLang="en-US" sz="2800" dirty="0">
                <a:latin typeface="Times New Roman" panose="02020603050405020304" pitchFamily="2" charset="0"/>
                <a:ea typeface="黑体" panose="02010609060101010101" pitchFamily="2" charset="-122"/>
              </a:rPr>
              <a:t>的坐标为</a:t>
            </a:r>
            <a:r>
              <a:rPr lang="en-US" altLang="zh-CN" sz="2800" dirty="0">
                <a:latin typeface="Times New Roman" panose="02020603050405020304" pitchFamily="2" charset="0"/>
                <a:ea typeface="黑体" panose="02010609060101010101" pitchFamily="2" charset="-122"/>
              </a:rPr>
              <a:t> (0</a:t>
            </a: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a:p>
            <a:pPr>
              <a:lnSpc>
                <a:spcPct val="120000"/>
              </a:lnSpc>
            </a:pPr>
            <a:r>
              <a:rPr lang="zh-CN" altLang="en-US" sz="2800" dirty="0">
                <a:latin typeface="Times New Roman" panose="02020603050405020304" pitchFamily="2" charset="0"/>
                <a:ea typeface="黑体" panose="02010609060101010101" pitchFamily="2" charset="-122"/>
              </a:rPr>
              <a:t>又</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点</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 </a:t>
            </a:r>
            <a:r>
              <a:rPr lang="zh-CN" altLang="en-US" sz="2800" dirty="0">
                <a:latin typeface="Times New Roman" panose="02020603050405020304" pitchFamily="2" charset="0"/>
                <a:ea typeface="黑体" panose="02010609060101010101" pitchFamily="2" charset="-122"/>
              </a:rPr>
              <a:t>在一次函数</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a:t>
            </a:r>
            <a:r>
              <a:rPr lang="en-US" altLang="zh-CN" sz="2800" baseline="-250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k</a:t>
            </a:r>
            <a:r>
              <a:rPr lang="en-US" altLang="zh-CN" sz="2800" baseline="-25000" dirty="0">
                <a:latin typeface="Times New Roman" panose="02020603050405020304" pitchFamily="2" charset="0"/>
                <a:ea typeface="黑体" panose="02010609060101010101" pitchFamily="2" charset="-122"/>
              </a:rPr>
              <a:t>2</a:t>
            </a:r>
            <a:r>
              <a:rPr lang="en-US" altLang="zh-CN"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 </a:t>
            </a:r>
            <a:r>
              <a:rPr lang="zh-CN" altLang="en-US" sz="2800" dirty="0">
                <a:latin typeface="Times New Roman" panose="02020603050405020304" pitchFamily="2" charset="0"/>
                <a:ea typeface="黑体" panose="02010609060101010101" pitchFamily="2" charset="-122"/>
              </a:rPr>
              <a:t>的图象上，</a:t>
            </a:r>
            <a:endParaRPr lang="zh-CN" altLang="en-US" sz="2800" dirty="0">
              <a:latin typeface="Times New Roman" panose="02020603050405020304" pitchFamily="2" charset="0"/>
              <a:ea typeface="黑体" panose="02010609060101010101" pitchFamily="2" charset="-122"/>
            </a:endParaRPr>
          </a:p>
          <a:p>
            <a:pPr>
              <a:lnSpc>
                <a:spcPct val="120000"/>
              </a:lnSpc>
            </a:pPr>
            <a:r>
              <a:rPr lang="en-US" altLang="zh-CN" sz="2800" dirty="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a:t>
            </a:r>
            <a:r>
              <a:rPr lang="en-US" altLang="zh-CN"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a:p>
            <a:pPr>
              <a:lnSpc>
                <a:spcPct val="120000"/>
              </a:lnSpc>
            </a:pPr>
            <a:r>
              <a:rPr lang="zh-CN" altLang="en-US" sz="2800" dirty="0">
                <a:latin typeface="Times New Roman" panose="02020603050405020304" pitchFamily="2" charset="0"/>
                <a:ea typeface="黑体" panose="02010609060101010101" pitchFamily="2" charset="-122"/>
              </a:rPr>
              <a:t>代入</a:t>
            </a:r>
            <a:r>
              <a:rPr lang="en-US" altLang="zh-CN" sz="2800" dirty="0">
                <a:latin typeface="Times New Roman" panose="02020603050405020304" pitchFamily="2" charset="0"/>
                <a:ea typeface="黑体" panose="02010609060101010101" pitchFamily="2" charset="-122"/>
              </a:rPr>
              <a:t> 3</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4</a:t>
            </a:r>
            <a:r>
              <a:rPr lang="en-US" altLang="zh-CN" sz="2800" i="1" dirty="0">
                <a:latin typeface="Times New Roman" panose="02020603050405020304" pitchFamily="2" charset="0"/>
                <a:ea typeface="黑体" panose="02010609060101010101" pitchFamily="2" charset="-122"/>
              </a:rPr>
              <a:t>k</a:t>
            </a:r>
            <a:r>
              <a:rPr lang="en-US" altLang="zh-CN" sz="2800" baseline="-250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 </a:t>
            </a:r>
            <a:r>
              <a:rPr lang="zh-CN" altLang="en-US" sz="2800" dirty="0">
                <a:latin typeface="Times New Roman" panose="02020603050405020304" pitchFamily="2" charset="0"/>
                <a:ea typeface="黑体" panose="02010609060101010101" pitchFamily="2" charset="-122"/>
              </a:rPr>
              <a:t>中，得</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a:t>
            </a:r>
            <a:r>
              <a:rPr lang="en-US" altLang="zh-CN" sz="2800" baseline="-250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a:p>
            <a:pPr>
              <a:lnSpc>
                <a:spcPct val="160000"/>
              </a:lnSpc>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一次函数的表达式为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a:t>
            </a:r>
            <a:r>
              <a:rPr lang="en-US" altLang="zh-CN" sz="2800" baseline="-250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graphicFrame>
        <p:nvGraphicFramePr>
          <p:cNvPr id="4" name="对象 3">
            <a:hlinkClick r:id="" action="ppaction://ole?verb="/>
          </p:cNvPr>
          <p:cNvGraphicFramePr>
            <a:graphicFrameLocks noChangeAspect="1"/>
          </p:cNvGraphicFramePr>
          <p:nvPr/>
        </p:nvGraphicFramePr>
        <p:xfrm>
          <a:off x="1381760" y="348615"/>
          <a:ext cx="1339850" cy="594360"/>
        </p:xfrm>
        <a:graphic>
          <a:graphicData uri="http://schemas.openxmlformats.org/presentationml/2006/ole">
            <mc:AlternateContent xmlns:mc="http://schemas.openxmlformats.org/markup-compatibility/2006">
              <mc:Choice xmlns:v="urn:schemas-microsoft-com:vml" Requires="v">
                <p:oleObj spid="_x0000_s3081" name="" r:id="rId2" imgW="571500" imgH="254000" progId="Equation.DSMT4">
                  <p:embed/>
                </p:oleObj>
              </mc:Choice>
              <mc:Fallback>
                <p:oleObj name="" r:id="rId2" imgW="571500" imgH="254000" progId="Equation.DSMT4">
                  <p:embed/>
                  <p:pic>
                    <p:nvPicPr>
                      <p:cNvPr id="0" name="图片 3080"/>
                      <p:cNvPicPr/>
                      <p:nvPr/>
                    </p:nvPicPr>
                    <p:blipFill>
                      <a:blip r:embed="rId3"/>
                      <a:stretch>
                        <a:fillRect/>
                      </a:stretch>
                    </p:blipFill>
                    <p:spPr>
                      <a:xfrm>
                        <a:off x="1381760" y="348615"/>
                        <a:ext cx="1339850" cy="594360"/>
                      </a:xfrm>
                      <a:prstGeom prst="rect">
                        <a:avLst/>
                      </a:prstGeom>
                      <a:noFill/>
                      <a:ln w="38100">
                        <a:noFill/>
                        <a:miter/>
                      </a:ln>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1525270" y="863600"/>
          <a:ext cx="306388" cy="790575"/>
        </p:xfrm>
        <a:graphic>
          <a:graphicData uri="http://schemas.openxmlformats.org/presentationml/2006/ole">
            <mc:AlternateContent xmlns:mc="http://schemas.openxmlformats.org/markup-compatibility/2006">
              <mc:Choice xmlns:v="urn:schemas-microsoft-com:vml" Requires="v">
                <p:oleObj spid="_x0000_s3080" name="" r:id="rId4" imgW="152400" imgH="393700" progId="Equation.DSMT4">
                  <p:embed/>
                </p:oleObj>
              </mc:Choice>
              <mc:Fallback>
                <p:oleObj name="" r:id="rId4" imgW="152400" imgH="393700" progId="Equation.DSMT4">
                  <p:embed/>
                  <p:pic>
                    <p:nvPicPr>
                      <p:cNvPr id="0" name="图片 3079"/>
                      <p:cNvPicPr/>
                      <p:nvPr/>
                    </p:nvPicPr>
                    <p:blipFill>
                      <a:blip r:embed="rId5"/>
                      <a:stretch>
                        <a:fillRect/>
                      </a:stretch>
                    </p:blipFill>
                    <p:spPr>
                      <a:xfrm>
                        <a:off x="1525270" y="863600"/>
                        <a:ext cx="306388" cy="790575"/>
                      </a:xfrm>
                      <a:prstGeom prst="rect">
                        <a:avLst/>
                      </a:prstGeom>
                      <a:noFill/>
                      <a:ln w="38100">
                        <a:noFill/>
                        <a:miter/>
                      </a:ln>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3860800" y="1922145"/>
          <a:ext cx="306388" cy="790575"/>
        </p:xfrm>
        <a:graphic>
          <a:graphicData uri="http://schemas.openxmlformats.org/presentationml/2006/ole">
            <mc:AlternateContent xmlns:mc="http://schemas.openxmlformats.org/markup-compatibility/2006">
              <mc:Choice xmlns:v="urn:schemas-microsoft-com:vml" Requires="v">
                <p:oleObj spid="_x0000_s3078" name="" r:id="rId6" imgW="152400" imgH="393700" progId="Equation.DSMT4">
                  <p:embed/>
                </p:oleObj>
              </mc:Choice>
              <mc:Fallback>
                <p:oleObj name="" r:id="rId6" imgW="152400" imgH="393700" progId="Equation.DSMT4">
                  <p:embed/>
                  <p:pic>
                    <p:nvPicPr>
                      <p:cNvPr id="0" name="图片 3077"/>
                      <p:cNvPicPr/>
                      <p:nvPr/>
                    </p:nvPicPr>
                    <p:blipFill>
                      <a:blip r:embed="rId5"/>
                      <a:stretch>
                        <a:fillRect/>
                      </a:stretch>
                    </p:blipFill>
                    <p:spPr>
                      <a:xfrm>
                        <a:off x="3860800" y="1922145"/>
                        <a:ext cx="306388" cy="790575"/>
                      </a:xfrm>
                      <a:prstGeom prst="rect">
                        <a:avLst/>
                      </a:prstGeom>
                      <a:noFill/>
                      <a:ln w="38100">
                        <a:noFill/>
                        <a:miter/>
                      </a:ln>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881063" y="2953385"/>
          <a:ext cx="306387" cy="792163"/>
        </p:xfrm>
        <a:graphic>
          <a:graphicData uri="http://schemas.openxmlformats.org/presentationml/2006/ole">
            <mc:AlternateContent xmlns:mc="http://schemas.openxmlformats.org/markup-compatibility/2006">
              <mc:Choice xmlns:v="urn:schemas-microsoft-com:vml" Requires="v">
                <p:oleObj spid="_x0000_s3077" name="" r:id="rId7" imgW="152400" imgH="393700" progId="Equation.DSMT4">
                  <p:embed/>
                </p:oleObj>
              </mc:Choice>
              <mc:Fallback>
                <p:oleObj name="" r:id="rId7" imgW="152400" imgH="393700" progId="Equation.DSMT4">
                  <p:embed/>
                  <p:pic>
                    <p:nvPicPr>
                      <p:cNvPr id="0" name="图片 3076"/>
                      <p:cNvPicPr/>
                      <p:nvPr/>
                    </p:nvPicPr>
                    <p:blipFill>
                      <a:blip r:embed="rId5"/>
                      <a:stretch>
                        <a:fillRect/>
                      </a:stretch>
                    </p:blipFill>
                    <p:spPr>
                      <a:xfrm>
                        <a:off x="881063" y="2953385"/>
                        <a:ext cx="306387" cy="792163"/>
                      </a:xfrm>
                      <a:prstGeom prst="rect">
                        <a:avLst/>
                      </a:prstGeom>
                      <a:noFill/>
                      <a:ln w="38100">
                        <a:noFill/>
                        <a:miter/>
                      </a:ln>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4364990" y="3457575"/>
          <a:ext cx="384175" cy="790575"/>
        </p:xfrm>
        <a:graphic>
          <a:graphicData uri="http://schemas.openxmlformats.org/presentationml/2006/ole">
            <mc:AlternateContent xmlns:mc="http://schemas.openxmlformats.org/markup-compatibility/2006">
              <mc:Choice xmlns:v="urn:schemas-microsoft-com:vml" Requires="v">
                <p:oleObj spid="_x0000_s3079" name="" r:id="rId8" imgW="190500" imgH="393700" progId="Equation.DSMT4">
                  <p:embed/>
                </p:oleObj>
              </mc:Choice>
              <mc:Fallback>
                <p:oleObj name="" r:id="rId8" imgW="190500" imgH="393700" progId="Equation.DSMT4">
                  <p:embed/>
                  <p:pic>
                    <p:nvPicPr>
                      <p:cNvPr id="0" name="图片 3078"/>
                      <p:cNvPicPr/>
                      <p:nvPr/>
                    </p:nvPicPr>
                    <p:blipFill>
                      <a:blip r:embed="rId9"/>
                      <a:stretch>
                        <a:fillRect/>
                      </a:stretch>
                    </p:blipFill>
                    <p:spPr>
                      <a:xfrm>
                        <a:off x="4364990" y="3457575"/>
                        <a:ext cx="384175" cy="790575"/>
                      </a:xfrm>
                      <a:prstGeom prst="rect">
                        <a:avLst/>
                      </a:prstGeom>
                      <a:noFill/>
                      <a:ln w="38100">
                        <a:noFill/>
                        <a:miter/>
                      </a:ln>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4500880" y="4143375"/>
          <a:ext cx="362585" cy="747395"/>
        </p:xfrm>
        <a:graphic>
          <a:graphicData uri="http://schemas.openxmlformats.org/presentationml/2006/ole">
            <mc:AlternateContent xmlns:mc="http://schemas.openxmlformats.org/markup-compatibility/2006">
              <mc:Choice xmlns:v="urn:schemas-microsoft-com:vml" Requires="v">
                <p:oleObj spid="_x0000_s3076" name="" r:id="rId10" imgW="190500" imgH="393700" progId="Equation.DSMT4">
                  <p:embed/>
                </p:oleObj>
              </mc:Choice>
              <mc:Fallback>
                <p:oleObj name="" r:id="rId10" imgW="190500" imgH="393700" progId="Equation.DSMT4">
                  <p:embed/>
                  <p:pic>
                    <p:nvPicPr>
                      <p:cNvPr id="0" name="图片 3075"/>
                      <p:cNvPicPr/>
                      <p:nvPr/>
                    </p:nvPicPr>
                    <p:blipFill>
                      <a:blip r:embed="rId9"/>
                      <a:stretch>
                        <a:fillRect/>
                      </a:stretch>
                    </p:blipFill>
                    <p:spPr>
                      <a:xfrm>
                        <a:off x="4500880" y="4143375"/>
                        <a:ext cx="362585" cy="747395"/>
                      </a:xfrm>
                      <a:prstGeom prst="rect">
                        <a:avLst/>
                      </a:prstGeom>
                      <a:noFill/>
                      <a:ln w="38100">
                        <a:noFill/>
                        <a:miter/>
                      </a:ln>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5400675" y="4100195"/>
          <a:ext cx="306388" cy="790575"/>
        </p:xfrm>
        <a:graphic>
          <a:graphicData uri="http://schemas.openxmlformats.org/presentationml/2006/ole">
            <mc:AlternateContent xmlns:mc="http://schemas.openxmlformats.org/markup-compatibility/2006">
              <mc:Choice xmlns:v="urn:schemas-microsoft-com:vml" Requires="v">
                <p:oleObj spid="_x0000_s11" name="" r:id="rId11" imgW="152400" imgH="393700" progId="Equation.DSMT4">
                  <p:embed/>
                </p:oleObj>
              </mc:Choice>
              <mc:Fallback>
                <p:oleObj name="" r:id="rId11" imgW="152400" imgH="393700" progId="Equation.DSMT4">
                  <p:embed/>
                  <p:pic>
                    <p:nvPicPr>
                      <p:cNvPr id="0" name="图片 3096"/>
                      <p:cNvPicPr/>
                      <p:nvPr/>
                    </p:nvPicPr>
                    <p:blipFill>
                      <a:blip r:embed="rId5"/>
                      <a:stretch>
                        <a:fillRect/>
                      </a:stretch>
                    </p:blipFill>
                    <p:spPr>
                      <a:xfrm>
                        <a:off x="5400675" y="4100195"/>
                        <a:ext cx="306388" cy="790575"/>
                      </a:xfrm>
                      <a:prstGeom prst="rect">
                        <a:avLst/>
                      </a:prstGeom>
                      <a:noFill/>
                      <a:ln w="38100">
                        <a:noFill/>
                        <a:miter/>
                      </a:ln>
                    </p:spPr>
                  </p:pic>
                </p:oleObj>
              </mc:Fallback>
            </mc:AlternateContent>
          </a:graphicData>
        </a:graphic>
      </p:graphicFrame>
    </p:spTree>
    <p:custDataLst>
      <p:tags r:id="rId1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charRg st="0" end="29"/>
                                            </p:txEl>
                                          </p:spTgt>
                                        </p:tgtEl>
                                        <p:attrNameLst>
                                          <p:attrName>style.visibility</p:attrName>
                                        </p:attrNameLst>
                                      </p:cBhvr>
                                      <p:to>
                                        <p:strVal val="visible"/>
                                      </p:to>
                                    </p:set>
                                    <p:animEffect transition="in" filter="blinds(horizontal)">
                                      <p:cBhvr>
                                        <p:cTn id="7" dur="500"/>
                                        <p:tgtEl>
                                          <p:spTgt spid="2">
                                            <p:txEl>
                                              <p:charRg st="0" end="29"/>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xEl>
                                              <p:charRg st="29" end="39"/>
                                            </p:txEl>
                                          </p:spTgt>
                                        </p:tgtEl>
                                        <p:attrNameLst>
                                          <p:attrName>style.visibility</p:attrName>
                                        </p:attrNameLst>
                                      </p:cBhvr>
                                      <p:to>
                                        <p:strVal val="visible"/>
                                      </p:to>
                                    </p:set>
                                    <p:animEffect transition="in" filter="blinds(horizontal)">
                                      <p:cBhvr>
                                        <p:cTn id="15" dur="500"/>
                                        <p:tgtEl>
                                          <p:spTgt spid="2">
                                            <p:txEl>
                                              <p:charRg st="29" end="39"/>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
                                            <p:txEl>
                                              <p:charRg st="39" end="52"/>
                                            </p:txEl>
                                          </p:spTgt>
                                        </p:tgtEl>
                                        <p:attrNameLst>
                                          <p:attrName>style.visibility</p:attrName>
                                        </p:attrNameLst>
                                      </p:cBhvr>
                                      <p:to>
                                        <p:strVal val="visible"/>
                                      </p:to>
                                    </p:set>
                                    <p:animEffect transition="in" filter="blinds(horizontal)">
                                      <p:cBhvr>
                                        <p:cTn id="23" dur="500"/>
                                        <p:tgtEl>
                                          <p:spTgt spid="2">
                                            <p:txEl>
                                              <p:charRg st="39" end="5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
                                            <p:txEl>
                                              <p:charRg st="52" end="70"/>
                                            </p:txEl>
                                          </p:spTgt>
                                        </p:tgtEl>
                                        <p:attrNameLst>
                                          <p:attrName>style.visibility</p:attrName>
                                        </p:attrNameLst>
                                      </p:cBhvr>
                                      <p:to>
                                        <p:strVal val="visible"/>
                                      </p:to>
                                    </p:set>
                                    <p:animEffect transition="in" filter="blinds(horizontal)">
                                      <p:cBhvr>
                                        <p:cTn id="28" dur="500"/>
                                        <p:tgtEl>
                                          <p:spTgt spid="2">
                                            <p:txEl>
                                              <p:charRg st="52" end="70"/>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2">
                                            <p:txEl>
                                              <p:charRg st="70" end="93"/>
                                            </p:txEl>
                                          </p:spTgt>
                                        </p:tgtEl>
                                        <p:attrNameLst>
                                          <p:attrName>style.visibility</p:attrName>
                                        </p:attrNameLst>
                                      </p:cBhvr>
                                      <p:to>
                                        <p:strVal val="visible"/>
                                      </p:to>
                                    </p:set>
                                    <p:animEffect transition="in" filter="blinds(horizontal)">
                                      <p:cBhvr>
                                        <p:cTn id="36" dur="500"/>
                                        <p:tgtEl>
                                          <p:spTgt spid="2">
                                            <p:txEl>
                                              <p:charRg st="70" end="9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2">
                                            <p:txEl>
                                              <p:charRg st="93" end="103"/>
                                            </p:txEl>
                                          </p:spTgt>
                                        </p:tgtEl>
                                        <p:attrNameLst>
                                          <p:attrName>style.visibility</p:attrName>
                                        </p:attrNameLst>
                                      </p:cBhvr>
                                      <p:to>
                                        <p:strVal val="visible"/>
                                      </p:to>
                                    </p:set>
                                    <p:animEffect transition="in" filter="blinds(horizontal)">
                                      <p:cBhvr>
                                        <p:cTn id="41" dur="500"/>
                                        <p:tgtEl>
                                          <p:spTgt spid="2">
                                            <p:txEl>
                                              <p:charRg st="93" end="103"/>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linds(horizontal)">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2">
                                            <p:txEl>
                                              <p:charRg st="103" end="124"/>
                                            </p:txEl>
                                          </p:spTgt>
                                        </p:tgtEl>
                                        <p:attrNameLst>
                                          <p:attrName>style.visibility</p:attrName>
                                        </p:attrNameLst>
                                      </p:cBhvr>
                                      <p:to>
                                        <p:strVal val="visible"/>
                                      </p:to>
                                    </p:set>
                                    <p:animEffect transition="in" filter="blinds(horizontal)">
                                      <p:cBhvr>
                                        <p:cTn id="49" dur="500"/>
                                        <p:tgtEl>
                                          <p:spTgt spid="2">
                                            <p:txEl>
                                              <p:charRg st="103" end="124"/>
                                            </p:txEl>
                                          </p:spTgt>
                                        </p:tgtEl>
                                      </p:cBhvr>
                                    </p:animEffect>
                                  </p:childTnLst>
                                </p:cTn>
                              </p:par>
                              <p:par>
                                <p:cTn id="50" presetID="3" presetClass="entr" presetSubtype="1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2">
                                            <p:txEl>
                                              <p:charRg st="124" end="149"/>
                                            </p:txEl>
                                          </p:spTgt>
                                        </p:tgtEl>
                                        <p:attrNameLst>
                                          <p:attrName>style.visibility</p:attrName>
                                        </p:attrNameLst>
                                      </p:cBhvr>
                                      <p:to>
                                        <p:strVal val="visible"/>
                                      </p:to>
                                    </p:set>
                                    <p:animEffect transition="in" filter="blinds(horizontal)">
                                      <p:cBhvr>
                                        <p:cTn id="57" dur="500"/>
                                        <p:tgtEl>
                                          <p:spTgt spid="2">
                                            <p:txEl>
                                              <p:charRg st="124" end="149"/>
                                            </p:txEl>
                                          </p:spTgt>
                                        </p:tgtEl>
                                      </p:cBhvr>
                                    </p:animEffect>
                                  </p:childTnLst>
                                </p:cTn>
                              </p:par>
                              <p:par>
                                <p:cTn id="58" presetID="3" presetClass="entr" presetSubtype="10"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blinds(horizontal)">
                                      <p:cBhvr>
                                        <p:cTn id="60" dur="500"/>
                                        <p:tgtEl>
                                          <p:spTgt spid="9"/>
                                        </p:tgtEl>
                                      </p:cBhvr>
                                    </p:animEffect>
                                  </p:childTnLst>
                                </p:cTn>
                              </p:par>
                              <p:par>
                                <p:cTn id="61" presetID="3" presetClass="entr" presetSubtype="10"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blinds(horizontal)">
                                      <p:cBhvr>
                                        <p:cTn id="6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 Box 3"/>
          <p:cNvSpPr txBox="1"/>
          <p:nvPr/>
        </p:nvSpPr>
        <p:spPr>
          <a:xfrm>
            <a:off x="106680" y="414655"/>
            <a:ext cx="8936990" cy="4310380"/>
          </a:xfrm>
          <a:prstGeom prst="rect">
            <a:avLst/>
          </a:prstGeom>
          <a:noFill/>
          <a:ln w="9525">
            <a:noFill/>
          </a:ln>
        </p:spPr>
        <p:txBody>
          <a:bodyPr wrap="square" anchor="t" anchorCtr="0">
            <a:spAutoFit/>
          </a:bodyPr>
          <a:p>
            <a:pPr marL="342900" indent="-342900">
              <a:lnSpc>
                <a:spcPct val="140000"/>
              </a:lnSpc>
            </a:pPr>
            <a:r>
              <a:rPr lang="zh-CN" altLang="en-US" sz="2800" dirty="0">
                <a:solidFill>
                  <a:srgbClr val="0070C0"/>
                </a:solidFill>
                <a:latin typeface="黑体" panose="02010609060101010101" pitchFamily="2" charset="-122"/>
                <a:ea typeface="黑体" panose="02010609060101010101" pitchFamily="2" charset="-122"/>
              </a:rPr>
              <a:t>做一做</a:t>
            </a:r>
            <a:r>
              <a:rPr lang="en-US" altLang="zh-CN" sz="2800" dirty="0">
                <a:solidFill>
                  <a:schemeClr val="tx1"/>
                </a:solidFill>
                <a:latin typeface="黑体" panose="02010609060101010101" pitchFamily="2" charset="-122"/>
                <a:ea typeface="黑体" panose="02010609060101010101" pitchFamily="2" charset="-122"/>
              </a:rPr>
              <a:t> </a:t>
            </a:r>
            <a:r>
              <a:rPr lang="zh-CN" altLang="en-US" sz="2800" dirty="0">
                <a:solidFill>
                  <a:schemeClr val="tx1"/>
                </a:solidFill>
                <a:latin typeface="黑体" panose="02010609060101010101" pitchFamily="2" charset="-122"/>
                <a:ea typeface="黑体" panose="02010609060101010101" pitchFamily="2" charset="-122"/>
              </a:rPr>
              <a:t>某种拖拉机的油箱可储油</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solidFill>
                  <a:schemeClr val="tx1"/>
                </a:solidFill>
                <a:latin typeface="Times New Roman" panose="02020603050405020304" pitchFamily="2" charset="0"/>
                <a:ea typeface="黑体" panose="02010609060101010101" pitchFamily="2" charset="-122"/>
              </a:rPr>
              <a:t>40 L</a:t>
            </a:r>
            <a:r>
              <a:rPr lang="zh-CN" altLang="en-US" sz="2800" dirty="0">
                <a:solidFill>
                  <a:schemeClr val="tx1"/>
                </a:solidFill>
                <a:latin typeface="黑体" panose="02010609060101010101" pitchFamily="2" charset="-122"/>
                <a:ea typeface="黑体" panose="02010609060101010101" pitchFamily="2" charset="-122"/>
              </a:rPr>
              <a:t>，加满油并开始</a:t>
            </a:r>
            <a:endParaRPr lang="zh-CN" altLang="en-US" sz="2800" dirty="0">
              <a:solidFill>
                <a:schemeClr val="tx1"/>
              </a:solidFill>
              <a:latin typeface="黑体" panose="02010609060101010101" pitchFamily="2" charset="-122"/>
              <a:ea typeface="黑体" panose="02010609060101010101" pitchFamily="2" charset="-122"/>
            </a:endParaRPr>
          </a:p>
          <a:p>
            <a:pPr marL="342900" indent="-342900">
              <a:lnSpc>
                <a:spcPct val="140000"/>
              </a:lnSpc>
            </a:pPr>
            <a:r>
              <a:rPr lang="zh-CN" altLang="en-US" sz="2800" dirty="0">
                <a:solidFill>
                  <a:schemeClr val="tx1"/>
                </a:solidFill>
                <a:latin typeface="黑体" panose="02010609060101010101" pitchFamily="2" charset="-122"/>
                <a:ea typeface="黑体" panose="02010609060101010101" pitchFamily="2" charset="-122"/>
              </a:rPr>
              <a:t>工作后，油箱中的剩余油量</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2" charset="-122"/>
              </a:rPr>
              <a:t>y</a:t>
            </a:r>
            <a:r>
              <a:rPr lang="zh-CN" altLang="en-US" sz="2800" dirty="0">
                <a:solidFill>
                  <a:schemeClr val="tx1"/>
                </a:solidFill>
                <a:latin typeface="宋体" panose="02010600030101010101" pitchFamily="2" charset="-122"/>
                <a:ea typeface="宋体" panose="0201060003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L</a:t>
            </a:r>
            <a:r>
              <a:rPr lang="zh-CN" altLang="en-US" sz="2800" dirty="0">
                <a:solidFill>
                  <a:schemeClr val="tx1"/>
                </a:solidFill>
                <a:latin typeface="宋体" panose="02010600030101010101" pitchFamily="2" charset="-122"/>
                <a:ea typeface="宋体" panose="02010600030101010101" pitchFamily="2" charset="-122"/>
              </a:rPr>
              <a:t>）</a:t>
            </a:r>
            <a:r>
              <a:rPr lang="zh-CN" altLang="en-US" sz="2800" dirty="0">
                <a:solidFill>
                  <a:schemeClr val="tx1"/>
                </a:solidFill>
                <a:latin typeface="黑体" panose="02010609060101010101" pitchFamily="2" charset="-122"/>
                <a:ea typeface="黑体" panose="02010609060101010101" pitchFamily="2" charset="-122"/>
              </a:rPr>
              <a:t>与工作时间</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solidFill>
                  <a:schemeClr val="tx1"/>
                </a:solidFill>
                <a:latin typeface="Times New Roman" panose="02020603050405020304" pitchFamily="2" charset="0"/>
                <a:ea typeface="黑体" panose="02010609060101010101" pitchFamily="2" charset="-122"/>
              </a:rPr>
              <a:t>x</a:t>
            </a:r>
            <a:r>
              <a:rPr lang="zh-CN" altLang="en-US" sz="2800" dirty="0">
                <a:solidFill>
                  <a:schemeClr val="tx1"/>
                </a:solidFill>
                <a:latin typeface="宋体" panose="02010600030101010101" pitchFamily="2" charset="-122"/>
                <a:ea typeface="宋体" panose="0201060003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h</a:t>
            </a:r>
            <a:r>
              <a:rPr lang="zh-CN" altLang="en-US" sz="2800" dirty="0">
                <a:solidFill>
                  <a:schemeClr val="tx1"/>
                </a:solidFill>
                <a:latin typeface="宋体" panose="02010600030101010101" pitchFamily="2" charset="-122"/>
                <a:ea typeface="宋体" panose="0201060003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0</a:t>
            </a:r>
            <a:r>
              <a:rPr lang="en-US" altLang="zh-CN" sz="2800" dirty="0">
                <a:solidFill>
                  <a:schemeClr val="tx1"/>
                </a:solidFill>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i="1"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x</a:t>
            </a:r>
            <a:r>
              <a:rPr lang="en-US" altLang="zh-CN" sz="2800" dirty="0">
                <a:solidFill>
                  <a:schemeClr val="tx1"/>
                </a:solidFill>
                <a:latin typeface="黑体" panose="02010609060101010101" pitchFamily="2" charset="-122"/>
                <a:ea typeface="黑体" panose="02010609060101010101" pitchFamily="2" charset="-122"/>
                <a:cs typeface="Times New Roman" panose="02020603050405020304" pitchFamily="2" charset="0"/>
                <a:sym typeface="+mn-ea"/>
              </a:rPr>
              <a:t>≤</a:t>
            </a:r>
            <a:r>
              <a:rPr lang="en-US" altLang="zh-CN" sz="2800" dirty="0">
                <a:solidFill>
                  <a:schemeClr val="tx1"/>
                </a:solidFill>
                <a:latin typeface="Times New Roman" panose="02020603050405020304" pitchFamily="2" charset="0"/>
                <a:ea typeface="黑体" panose="02010609060101010101" pitchFamily="2" charset="-122"/>
                <a:cs typeface="Times New Roman" panose="02020603050405020304" pitchFamily="2" charset="0"/>
                <a:sym typeface="+mn-ea"/>
              </a:rPr>
              <a:t>8</a:t>
            </a:r>
            <a:r>
              <a:rPr lang="zh-CN" altLang="en-US" sz="2800" dirty="0">
                <a:solidFill>
                  <a:schemeClr val="tx1"/>
                </a:solidFill>
                <a:latin typeface="宋体" panose="02010600030101010101" pitchFamily="2" charset="-122"/>
                <a:ea typeface="宋体" panose="02010600030101010101" pitchFamily="2" charset="-122"/>
              </a:rPr>
              <a:t>）</a:t>
            </a:r>
            <a:r>
              <a:rPr lang="zh-CN" altLang="en-US" sz="2800" dirty="0">
                <a:solidFill>
                  <a:schemeClr val="tx1"/>
                </a:solidFill>
                <a:latin typeface="黑体" panose="02010609060101010101" pitchFamily="2" charset="-122"/>
                <a:ea typeface="黑体" panose="02010609060101010101" pitchFamily="2" charset="-122"/>
              </a:rPr>
              <a:t>之间为一次函数关系，函数图象如图所示</a:t>
            </a:r>
            <a:r>
              <a:rPr lang="en-US" altLang="zh-CN" sz="2800" dirty="0">
                <a:solidFill>
                  <a:schemeClr val="tx1"/>
                </a:solidFill>
                <a:latin typeface="Times New Roman" panose="02020603050405020304" pitchFamily="2" charset="0"/>
                <a:ea typeface="黑体" panose="02010609060101010101" pitchFamily="2" charset="-122"/>
              </a:rPr>
              <a:t>.</a:t>
            </a:r>
            <a:endParaRPr lang="en-US" altLang="zh-CN" sz="2800" dirty="0">
              <a:solidFill>
                <a:schemeClr val="tx1"/>
              </a:solidFill>
              <a:latin typeface="Times New Roman" panose="02020603050405020304" pitchFamily="2" charset="0"/>
              <a:ea typeface="黑体" panose="02010609060101010101" pitchFamily="2" charset="-122"/>
            </a:endParaRPr>
          </a:p>
          <a:p>
            <a:pPr marL="342900" indent="-342900">
              <a:lnSpc>
                <a:spcPct val="140000"/>
              </a:lnSpc>
            </a:pPr>
            <a:r>
              <a:rPr lang="en-US" altLang="zh-CN" sz="2800" dirty="0">
                <a:solidFill>
                  <a:schemeClr val="tx1"/>
                </a:solidFill>
                <a:latin typeface="Times New Roman" panose="02020603050405020304" pitchFamily="2" charset="0"/>
                <a:ea typeface="黑体" panose="02010609060101010101" pitchFamily="2" charset="-122"/>
              </a:rPr>
              <a:t>(1) </a:t>
            </a:r>
            <a:r>
              <a:rPr lang="zh-CN" altLang="en-US" sz="2800" dirty="0">
                <a:solidFill>
                  <a:schemeClr val="tx1"/>
                </a:solidFill>
                <a:latin typeface="黑体" panose="02010609060101010101" pitchFamily="2" charset="-122"/>
                <a:ea typeface="黑体" panose="02010609060101010101" pitchFamily="2" charset="-122"/>
              </a:rPr>
              <a:t>求</a:t>
            </a:r>
            <a:r>
              <a:rPr lang="en-US" altLang="zh-CN" sz="2800" i="1" dirty="0">
                <a:solidFill>
                  <a:schemeClr val="tx1"/>
                </a:solidFill>
                <a:latin typeface="Times New Roman" panose="02020603050405020304" pitchFamily="2" charset="0"/>
                <a:ea typeface="黑体" panose="02010609060101010101" pitchFamily="2" charset="-122"/>
                <a:sym typeface="+mn-ea"/>
              </a:rPr>
              <a:t> </a:t>
            </a:r>
            <a:r>
              <a:rPr lang="en-US" altLang="zh-CN" sz="2800" i="1" dirty="0">
                <a:solidFill>
                  <a:schemeClr val="tx1"/>
                </a:solidFill>
                <a:latin typeface="Times New Roman" panose="02020603050405020304" pitchFamily="2" charset="0"/>
                <a:ea typeface="黑体" panose="02010609060101010101" pitchFamily="2" charset="-122"/>
              </a:rPr>
              <a:t>y </a:t>
            </a:r>
            <a:r>
              <a:rPr lang="zh-CN" altLang="en-US" sz="2800" dirty="0">
                <a:solidFill>
                  <a:schemeClr val="tx1"/>
                </a:solidFill>
                <a:latin typeface="黑体" panose="02010609060101010101" pitchFamily="2" charset="-122"/>
                <a:ea typeface="黑体" panose="02010609060101010101" pitchFamily="2" charset="-122"/>
              </a:rPr>
              <a:t>关于</a:t>
            </a:r>
            <a:r>
              <a:rPr lang="en-US" altLang="zh-CN" sz="2800" i="1" dirty="0">
                <a:solidFill>
                  <a:schemeClr val="tx1"/>
                </a:solidFill>
                <a:latin typeface="Times New Roman" panose="02020603050405020304" pitchFamily="2" charset="0"/>
                <a:ea typeface="黑体" panose="02010609060101010101" pitchFamily="2" charset="-122"/>
                <a:sym typeface="+mn-ea"/>
              </a:rPr>
              <a:t> </a:t>
            </a:r>
            <a:r>
              <a:rPr lang="en-US" altLang="zh-CN" sz="2800" i="1" dirty="0">
                <a:solidFill>
                  <a:schemeClr val="tx1"/>
                </a:solidFill>
                <a:latin typeface="Times New Roman" panose="02020603050405020304" pitchFamily="2" charset="0"/>
                <a:ea typeface="黑体" panose="02010609060101010101" pitchFamily="2" charset="-122"/>
              </a:rPr>
              <a:t>x</a:t>
            </a:r>
            <a:r>
              <a:rPr lang="en-US" altLang="zh-CN" sz="2800" i="1" dirty="0">
                <a:solidFill>
                  <a:schemeClr val="tx1"/>
                </a:solidFill>
                <a:latin typeface="Times New Roman" panose="02020603050405020304" pitchFamily="2" charset="0"/>
                <a:ea typeface="黑体" panose="02010609060101010101" pitchFamily="2" charset="-122"/>
                <a:sym typeface="+mn-ea"/>
              </a:rPr>
              <a:t> </a:t>
            </a:r>
            <a:r>
              <a:rPr lang="zh-CN" altLang="en-US" sz="2800" dirty="0">
                <a:solidFill>
                  <a:schemeClr val="tx1"/>
                </a:solidFill>
                <a:latin typeface="黑体" panose="02010609060101010101" pitchFamily="2" charset="-122"/>
                <a:ea typeface="黑体" panose="02010609060101010101" pitchFamily="2" charset="-122"/>
              </a:rPr>
              <a:t>的函数表达式；</a:t>
            </a:r>
            <a:endParaRPr lang="zh-CN" altLang="en-US" sz="2800" dirty="0">
              <a:solidFill>
                <a:schemeClr val="tx1"/>
              </a:solidFill>
              <a:latin typeface="黑体" panose="02010609060101010101" pitchFamily="2" charset="-122"/>
              <a:ea typeface="黑体" panose="02010609060101010101" pitchFamily="2" charset="-122"/>
            </a:endParaRPr>
          </a:p>
          <a:p>
            <a:pPr marL="342900" indent="-342900">
              <a:lnSpc>
                <a:spcPct val="140000"/>
              </a:lnSpc>
            </a:pPr>
            <a:endParaRPr lang="zh-CN" altLang="en-US" sz="2800" dirty="0">
              <a:solidFill>
                <a:schemeClr val="tx1"/>
              </a:solidFill>
              <a:latin typeface="黑体" panose="02010609060101010101" pitchFamily="2" charset="-122"/>
              <a:ea typeface="黑体" panose="02010609060101010101" pitchFamily="2" charset="-122"/>
            </a:endParaRPr>
          </a:p>
          <a:p>
            <a:pPr marL="342900" indent="-342900">
              <a:lnSpc>
                <a:spcPct val="140000"/>
              </a:lnSpc>
            </a:pPr>
            <a:r>
              <a:rPr lang="en-US" altLang="zh-CN" sz="2800" dirty="0">
                <a:solidFill>
                  <a:schemeClr val="tx1"/>
                </a:solidFill>
                <a:latin typeface="Times New Roman" panose="02020603050405020304" pitchFamily="2" charset="0"/>
                <a:ea typeface="黑体" panose="02010609060101010101" pitchFamily="2" charset="-122"/>
                <a:sym typeface="+mn-ea"/>
              </a:rPr>
              <a:t>(2) </a:t>
            </a:r>
            <a:r>
              <a:rPr lang="zh-CN" altLang="en-US" sz="2800" dirty="0">
                <a:solidFill>
                  <a:schemeClr val="tx1"/>
                </a:solidFill>
                <a:latin typeface="黑体" panose="02010609060101010101" pitchFamily="2" charset="-122"/>
                <a:ea typeface="黑体" panose="02010609060101010101" pitchFamily="2" charset="-122"/>
              </a:rPr>
              <a:t>一箱油可供拖拉机工作</a:t>
            </a:r>
            <a:r>
              <a:rPr lang="zh-CN" altLang="en-US" sz="2800" dirty="0">
                <a:solidFill>
                  <a:schemeClr val="tx1"/>
                </a:solidFill>
                <a:latin typeface="黑体" panose="02010609060101010101" pitchFamily="2" charset="-122"/>
                <a:ea typeface="黑体" panose="02010609060101010101" pitchFamily="2" charset="-122"/>
                <a:sym typeface="+mn-ea"/>
              </a:rPr>
              <a:t>几</a:t>
            </a:r>
            <a:endParaRPr lang="zh-CN" altLang="en-US" sz="2800" dirty="0">
              <a:solidFill>
                <a:schemeClr val="tx1"/>
              </a:solidFill>
              <a:latin typeface="黑体" panose="02010609060101010101" pitchFamily="2" charset="-122"/>
              <a:ea typeface="黑体" panose="02010609060101010101" pitchFamily="2" charset="-122"/>
            </a:endParaRPr>
          </a:p>
          <a:p>
            <a:pPr marL="342900" indent="-342900">
              <a:lnSpc>
                <a:spcPct val="140000"/>
              </a:lnSpc>
            </a:pPr>
            <a:r>
              <a:rPr lang="zh-CN" altLang="en-US" sz="2800" dirty="0">
                <a:solidFill>
                  <a:schemeClr val="tx1"/>
                </a:solidFill>
                <a:latin typeface="黑体" panose="02010609060101010101" pitchFamily="2" charset="-122"/>
                <a:ea typeface="黑体" panose="02010609060101010101" pitchFamily="2" charset="-122"/>
              </a:rPr>
              <a:t>小时？</a:t>
            </a:r>
            <a:endParaRPr lang="zh-CN" altLang="en-US" sz="2800" dirty="0">
              <a:solidFill>
                <a:schemeClr val="tx1"/>
              </a:solidFill>
              <a:latin typeface="黑体" panose="02010609060101010101" pitchFamily="2" charset="-122"/>
              <a:ea typeface="黑体" panose="02010609060101010101" pitchFamily="2" charset="-122"/>
            </a:endParaRPr>
          </a:p>
        </p:txBody>
      </p:sp>
      <p:pic>
        <p:nvPicPr>
          <p:cNvPr id="4" name="Picture 8" descr="w130"/>
          <p:cNvPicPr>
            <a:picLocks noChangeAspect="1"/>
          </p:cNvPicPr>
          <p:nvPr/>
        </p:nvPicPr>
        <p:blipFill>
          <a:blip r:embed="rId1"/>
          <a:stretch>
            <a:fillRect/>
          </a:stretch>
        </p:blipFill>
        <p:spPr>
          <a:xfrm>
            <a:off x="5184140" y="2347595"/>
            <a:ext cx="3765550" cy="2551430"/>
          </a:xfrm>
          <a:prstGeom prst="rect">
            <a:avLst/>
          </a:prstGeom>
          <a:noFill/>
          <a:ln w="9525">
            <a:noFill/>
          </a:ln>
        </p:spPr>
      </p:pic>
      <p:sp>
        <p:nvSpPr>
          <p:cNvPr id="5" name="Rectangle 17"/>
          <p:cNvSpPr/>
          <p:nvPr/>
        </p:nvSpPr>
        <p:spPr>
          <a:xfrm>
            <a:off x="611823" y="2907665"/>
            <a:ext cx="2478087" cy="583565"/>
          </a:xfrm>
          <a:prstGeom prst="rect">
            <a:avLst/>
          </a:prstGeom>
          <a:noFill/>
          <a:ln w="9525">
            <a:noFill/>
          </a:ln>
        </p:spPr>
        <p:txBody>
          <a:bodyPr wrap="square" anchor="t" anchorCtr="0">
            <a:spAutoFit/>
          </a:bodyPr>
          <a:p>
            <a:r>
              <a:rPr lang="zh-CN" altLang="en-US" sz="3200" dirty="0">
                <a:latin typeface="Times New Roman" panose="02020603050405020304" pitchFamily="2" charset="0"/>
                <a:ea typeface="黑体" panose="02010609060101010101" pitchFamily="2" charset="-122"/>
              </a:rPr>
              <a:t> </a:t>
            </a:r>
            <a:r>
              <a:rPr lang="en-US" altLang="zh-CN" sz="3200" i="1" dirty="0">
                <a:latin typeface="Times New Roman" panose="02020603050405020304" pitchFamily="2" charset="0"/>
                <a:ea typeface="黑体" panose="02010609060101010101" pitchFamily="2" charset="-122"/>
              </a:rPr>
              <a:t>y </a:t>
            </a:r>
            <a:r>
              <a:rPr lang="en-US" altLang="zh-CN" sz="3200" dirty="0">
                <a:latin typeface="Times New Roman" panose="02020603050405020304" pitchFamily="2" charset="0"/>
                <a:ea typeface="黑体" panose="02010609060101010101" pitchFamily="2" charset="-122"/>
              </a:rPr>
              <a:t>= </a:t>
            </a:r>
            <a:r>
              <a:rPr lang="en-US" altLang="zh-CN" sz="3200" dirty="0">
                <a:latin typeface="黑体" panose="02010609060101010101" pitchFamily="2" charset="-122"/>
                <a:ea typeface="黑体" panose="02010609060101010101" pitchFamily="2" charset="-122"/>
              </a:rPr>
              <a:t>-</a:t>
            </a:r>
            <a:r>
              <a:rPr lang="en-US" altLang="zh-CN" sz="3200" dirty="0">
                <a:latin typeface="Times New Roman" panose="02020603050405020304" pitchFamily="2" charset="0"/>
                <a:ea typeface="黑体" panose="02010609060101010101" pitchFamily="2" charset="-122"/>
              </a:rPr>
              <a:t>5</a:t>
            </a:r>
            <a:r>
              <a:rPr lang="en-US" altLang="zh-CN" sz="3200" i="1" dirty="0">
                <a:latin typeface="Times New Roman" panose="02020603050405020304" pitchFamily="2" charset="0"/>
                <a:ea typeface="黑体" panose="02010609060101010101" pitchFamily="2" charset="-122"/>
              </a:rPr>
              <a:t>x </a:t>
            </a:r>
            <a:r>
              <a:rPr lang="en-US" altLang="zh-CN" sz="3200" dirty="0">
                <a:latin typeface="Times New Roman" panose="02020603050405020304" pitchFamily="2" charset="0"/>
                <a:ea typeface="黑体" panose="02010609060101010101" pitchFamily="2" charset="-122"/>
              </a:rPr>
              <a:t>+</a:t>
            </a:r>
            <a:r>
              <a:rPr lang="en-US" altLang="zh-CN" sz="3200" i="1" dirty="0">
                <a:latin typeface="Times New Roman" panose="02020603050405020304" pitchFamily="2" charset="0"/>
                <a:ea typeface="黑体" panose="02010609060101010101" pitchFamily="2" charset="-122"/>
              </a:rPr>
              <a:t> </a:t>
            </a:r>
            <a:r>
              <a:rPr lang="en-US" altLang="zh-CN" sz="3200" dirty="0">
                <a:latin typeface="Times New Roman" panose="02020603050405020304" pitchFamily="2" charset="0"/>
                <a:ea typeface="黑体" panose="02010609060101010101" pitchFamily="2" charset="-122"/>
              </a:rPr>
              <a:t>40.</a:t>
            </a:r>
            <a:endParaRPr lang="en-US" altLang="zh-CN" sz="3200" dirty="0">
              <a:latin typeface="Times New Roman" panose="02020603050405020304" pitchFamily="2" charset="0"/>
              <a:ea typeface="黑体" panose="02010609060101010101" pitchFamily="2" charset="-122"/>
            </a:endParaRPr>
          </a:p>
        </p:txBody>
      </p:sp>
      <p:sp>
        <p:nvSpPr>
          <p:cNvPr id="6" name="Rectangle 7"/>
          <p:cNvSpPr/>
          <p:nvPr/>
        </p:nvSpPr>
        <p:spPr>
          <a:xfrm>
            <a:off x="1318578" y="4100195"/>
            <a:ext cx="690880" cy="583565"/>
          </a:xfrm>
          <a:prstGeom prst="rect">
            <a:avLst/>
          </a:prstGeom>
          <a:noFill/>
          <a:ln w="9525">
            <a:noFill/>
          </a:ln>
        </p:spPr>
        <p:txBody>
          <a:bodyPr wrap="none" anchor="t" anchorCtr="0">
            <a:spAutoFit/>
          </a:bodyPr>
          <a:p>
            <a:r>
              <a:rPr lang="en-US" altLang="zh-CN" sz="3200" dirty="0">
                <a:latin typeface="Times New Roman" panose="02020603050405020304" pitchFamily="2" charset="0"/>
                <a:ea typeface="黑体" panose="02010609060101010101" pitchFamily="2" charset="-122"/>
              </a:rPr>
              <a:t>8 h</a:t>
            </a:r>
            <a:endParaRPr lang="en-US" altLang="zh-CN" sz="3200" dirty="0">
              <a:latin typeface="Times New Roman" panose="02020603050405020304" pitchFamily="2" charset="0"/>
              <a:ea typeface="黑体" panose="0201060906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8" name="组合 7"/>
          <p:cNvGrpSpPr/>
          <p:nvPr/>
        </p:nvGrpSpPr>
        <p:grpSpPr>
          <a:xfrm>
            <a:off x="2831001" y="333979"/>
            <a:ext cx="2764449" cy="583493"/>
            <a:chOff x="4440" y="690"/>
            <a:chExt cx="4354" cy="919"/>
          </a:xfrm>
        </p:grpSpPr>
        <p:sp>
          <p:nvSpPr>
            <p:cNvPr id="15" name="文本框 14"/>
            <p:cNvSpPr txBox="1"/>
            <p:nvPr/>
          </p:nvSpPr>
          <p:spPr>
            <a:xfrm>
              <a:off x="5725" y="690"/>
              <a:ext cx="3069" cy="919"/>
            </a:xfrm>
            <a:prstGeom prst="rect">
              <a:avLst/>
            </a:prstGeom>
            <a:noFill/>
          </p:spPr>
          <p:txBody>
            <a:bodyPr wrap="square" rtlCol="0" anchor="t">
              <a:spAutoFit/>
            </a:bodyPr>
            <a:p>
              <a:r>
                <a:rPr lang="zh-CN" altLang="en-US" sz="3200" b="1">
                  <a:solidFill>
                    <a:srgbClr val="00B050"/>
                  </a:solidFill>
                  <a:latin typeface="微软雅黑" panose="020B0503020204020204" pitchFamily="2" charset="-122"/>
                  <a:ea typeface="微软雅黑" panose="020B0503020204020204" pitchFamily="2" charset="-122"/>
                  <a:sym typeface="+mn-ea"/>
                </a:rPr>
                <a:t>学习</a:t>
              </a:r>
              <a:r>
                <a:rPr lang="zh-CN" altLang="en-US" sz="3200" b="1">
                  <a:solidFill>
                    <a:srgbClr val="00B050"/>
                  </a:solidFill>
                  <a:latin typeface="微软雅黑" panose="020B0503020204020204" pitchFamily="2" charset="-122"/>
                  <a:ea typeface="微软雅黑" panose="020B0503020204020204" pitchFamily="2" charset="-122"/>
                </a:rPr>
                <a:t>目标</a:t>
              </a:r>
              <a:endParaRPr lang="zh-CN" altLang="en-US" sz="3200" b="1">
                <a:solidFill>
                  <a:srgbClr val="00B050"/>
                </a:solidFill>
                <a:latin typeface="微软雅黑" panose="020B0503020204020204" pitchFamily="2" charset="-122"/>
                <a:ea typeface="微软雅黑" panose="020B0503020204020204" pitchFamily="2" charset="-122"/>
              </a:endParaRPr>
            </a:p>
          </p:txBody>
        </p:sp>
        <p:grpSp>
          <p:nvGrpSpPr>
            <p:cNvPr id="34" name="组合 33"/>
            <p:cNvGrpSpPr/>
            <p:nvPr/>
          </p:nvGrpSpPr>
          <p:grpSpPr>
            <a:xfrm>
              <a:off x="4440" y="728"/>
              <a:ext cx="1285" cy="881"/>
              <a:chOff x="323528" y="51470"/>
              <a:chExt cx="648072" cy="505780"/>
            </a:xfrm>
          </p:grpSpPr>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53194"/>
                <a:ext cx="504056" cy="504056"/>
              </a:xfrm>
              <a:prstGeom prst="rect">
                <a:avLst/>
              </a:prstGeom>
            </p:spPr>
          </p:pic>
          <p:sp>
            <p:nvSpPr>
              <p:cNvPr id="37" name="星形: 四角 28"/>
              <p:cNvSpPr/>
              <p:nvPr/>
            </p:nvSpPr>
            <p:spPr>
              <a:xfrm>
                <a:off x="323528" y="51470"/>
                <a:ext cx="216024" cy="195486"/>
              </a:xfrm>
              <a:prstGeom prst="star4">
                <a:avLst/>
              </a:prstGeom>
              <a:solidFill>
                <a:srgbClr val="FFFDDB"/>
              </a:solidFill>
              <a:ln>
                <a:solidFill>
                  <a:srgbClr val="FF872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609600" rtl="0" eaLnBrk="0" fontAlgn="base" latinLnBrk="0" hangingPunct="0">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grpSp>
      </p:grpSp>
      <p:sp>
        <p:nvSpPr>
          <p:cNvPr id="2" name="文本框 1"/>
          <p:cNvSpPr txBox="1"/>
          <p:nvPr/>
        </p:nvSpPr>
        <p:spPr>
          <a:xfrm>
            <a:off x="251460" y="772160"/>
            <a:ext cx="8414385" cy="3969385"/>
          </a:xfrm>
          <a:prstGeom prst="rect">
            <a:avLst/>
          </a:prstGeom>
          <a:noFill/>
        </p:spPr>
        <p:txBody>
          <a:bodyPr wrap="square" rtlCol="0" anchor="t">
            <a:spAutoFit/>
          </a:bodyPr>
          <a:p>
            <a:pPr>
              <a:lnSpc>
                <a:spcPct val="150000"/>
              </a:lnSpc>
            </a:pP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1.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会画一次函数的图象，能根据一次函数的图象归纳总结出图象经过象限的规律并理解一次函数的增减性</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a:t>
            </a: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重点</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endParaRPr>
          </a:p>
          <a:p>
            <a:pPr>
              <a:lnSpc>
                <a:spcPct val="150000"/>
              </a:lnSpc>
            </a:pP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2.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会用待定系数法求一次函数的解析式</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a:t>
            </a: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重点</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endParaRPr>
          </a:p>
          <a:p>
            <a:pPr>
              <a:lnSpc>
                <a:spcPct val="150000"/>
              </a:lnSpc>
            </a:pP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3.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根据题中的已知信息灵活运用待定系数法求一次函数的解析式，进而解决实际问题</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难点</a:t>
            </a:r>
            <a:r>
              <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solidFill>
                <a:srgbClr val="00B050"/>
              </a:solidFill>
              <a:latin typeface="Times New Roman" panose="02020603050405020304" pitchFamily="2" charset="0"/>
              <a:ea typeface="黑体" panose="02010609060101010101" pitchFamily="2" charset="-122"/>
              <a:cs typeface="Times New Roman" panose="02020603050405020304" pitchFamily="2"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1269"/>
          <p:cNvSpPr txBox="1"/>
          <p:nvPr/>
        </p:nvSpPr>
        <p:spPr>
          <a:xfrm>
            <a:off x="514350" y="1384300"/>
            <a:ext cx="8140700" cy="2677795"/>
          </a:xfrm>
          <a:prstGeom prst="rect">
            <a:avLst/>
          </a:prstGeom>
          <a:noFill/>
          <a:ln w="28575" cap="flat" cmpd="sng">
            <a:solidFill>
              <a:srgbClr val="FF0000"/>
            </a:solidFill>
            <a:prstDash val="sysDot"/>
            <a:bevel/>
            <a:headEnd type="none" w="med" len="med"/>
            <a:tailEnd type="none" w="med" len="med"/>
          </a:ln>
        </p:spPr>
        <p:txBody>
          <a:bodyPr wrap="square" lIns="90000" tIns="46800" rIns="90000" bIns="46800" anchor="t" anchorCtr="0">
            <a:spAutoFit/>
          </a:bodyPr>
          <a:p>
            <a:pPr eaLnBrk="0" hangingPunct="0">
              <a:lnSpc>
                <a:spcPct val="150000"/>
              </a:lnSpc>
            </a:pPr>
            <a:r>
              <a:rPr lang="en-US" altLang="zh-CN" sz="2800" dirty="0">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根据图象确定一次函数的表达式的方法：从图象上选取两个已知点的坐标，然后运用待定系数法将两点的横、纵坐标代入所设表达式中，解方程组求出待定系数，从而得到函数的表达式．</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29" name="任意多边形 28"/>
          <p:cNvSpPr/>
          <p:nvPr userDrawn="1"/>
        </p:nvSpPr>
        <p:spPr>
          <a:xfrm>
            <a:off x="34353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归纳总结</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 Box 16"/>
          <p:cNvSpPr txBox="1"/>
          <p:nvPr/>
        </p:nvSpPr>
        <p:spPr>
          <a:xfrm>
            <a:off x="831850" y="2146935"/>
            <a:ext cx="2182813" cy="138366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pPr algn="ctr"/>
            <a:r>
              <a:rPr lang="zh-CN" altLang="en-US" sz="2800" dirty="0">
                <a:solidFill>
                  <a:schemeClr val="tx1"/>
                </a:solidFill>
                <a:latin typeface="黑体" panose="02010609060101010101" pitchFamily="2" charset="-122"/>
                <a:ea typeface="黑体" panose="02010609060101010101" pitchFamily="2" charset="-122"/>
              </a:rPr>
              <a:t>用待定系数法求一次函数的解析式</a:t>
            </a:r>
            <a:endParaRPr lang="zh-CN" altLang="en-US" sz="2800" dirty="0">
              <a:solidFill>
                <a:schemeClr val="tx1"/>
              </a:solidFill>
              <a:latin typeface="黑体" panose="02010609060101010101" pitchFamily="2" charset="-122"/>
              <a:ea typeface="黑体" panose="02010609060101010101" pitchFamily="2" charset="-122"/>
            </a:endParaRPr>
          </a:p>
        </p:txBody>
      </p:sp>
      <p:sp>
        <p:nvSpPr>
          <p:cNvPr id="4" name="左大括号 17"/>
          <p:cNvSpPr/>
          <p:nvPr/>
        </p:nvSpPr>
        <p:spPr>
          <a:xfrm>
            <a:off x="3082925" y="1043940"/>
            <a:ext cx="285750" cy="3491865"/>
          </a:xfrm>
          <a:prstGeom prst="leftBrace">
            <a:avLst>
              <a:gd name="adj1" fmla="val 15613"/>
              <a:gd name="adj2" fmla="val 50000"/>
            </a:avLst>
          </a:prstGeom>
          <a:noFill/>
          <a:ln w="25400" cap="flat" cmpd="sng">
            <a:solidFill>
              <a:srgbClr val="CC0066"/>
            </a:solidFill>
            <a:prstDash val="solid"/>
            <a:bevel/>
            <a:headEnd type="none" w="med" len="med"/>
            <a:tailEnd type="none" w="med" len="med"/>
          </a:ln>
        </p:spPr>
        <p:txBody>
          <a:bodyPr anchor="t" anchorCtr="0"/>
          <a:p>
            <a:endParaRPr lang="zh-CN" altLang="en-US" sz="2800" dirty="0">
              <a:solidFill>
                <a:schemeClr val="tx1"/>
              </a:solidFill>
              <a:latin typeface="黑体" panose="02010609060101010101" pitchFamily="2" charset="-122"/>
              <a:ea typeface="黑体" panose="02010609060101010101" pitchFamily="2" charset="-122"/>
            </a:endParaRPr>
          </a:p>
        </p:txBody>
      </p:sp>
      <p:sp>
        <p:nvSpPr>
          <p:cNvPr id="5" name="Text Box 18"/>
          <p:cNvSpPr txBox="1"/>
          <p:nvPr/>
        </p:nvSpPr>
        <p:spPr>
          <a:xfrm>
            <a:off x="3383280" y="1956435"/>
            <a:ext cx="4497705" cy="95313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r>
              <a:rPr lang="en-US" altLang="zh-CN" sz="2800" dirty="0">
                <a:solidFill>
                  <a:schemeClr val="tx1"/>
                </a:solidFill>
                <a:latin typeface="Times New Roman" panose="02020603050405020304" pitchFamily="2" charset="0"/>
                <a:ea typeface="黑体" panose="02010609060101010101" pitchFamily="2" charset="-122"/>
              </a:rPr>
              <a:t>2. </a:t>
            </a:r>
            <a:r>
              <a:rPr lang="zh-CN" altLang="en-US" sz="2800" dirty="0">
                <a:solidFill>
                  <a:schemeClr val="tx1"/>
                </a:solidFill>
                <a:latin typeface="Times New Roman" panose="02020603050405020304" pitchFamily="2" charset="0"/>
                <a:ea typeface="黑体" panose="02010609060101010101" pitchFamily="2" charset="-122"/>
              </a:rPr>
              <a:t>根据已知条件列出关于</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k</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i="1" dirty="0">
                <a:solidFill>
                  <a:schemeClr val="tx1"/>
                </a:solidFill>
                <a:latin typeface="Times New Roman" panose="02020603050405020304" pitchFamily="2" charset="0"/>
                <a:ea typeface="黑体" panose="02010609060101010101" pitchFamily="2" charset="-122"/>
              </a:rPr>
              <a:t>b </a:t>
            </a:r>
            <a:r>
              <a:rPr lang="zh-CN" altLang="en-US" sz="2800" dirty="0">
                <a:solidFill>
                  <a:schemeClr val="tx1"/>
                </a:solidFill>
                <a:latin typeface="Times New Roman" panose="02020603050405020304" pitchFamily="2" charset="0"/>
                <a:ea typeface="黑体" panose="02010609060101010101" pitchFamily="2" charset="-122"/>
              </a:rPr>
              <a:t>的方程组；</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6" name="Text Box 18"/>
          <p:cNvSpPr txBox="1"/>
          <p:nvPr/>
        </p:nvSpPr>
        <p:spPr>
          <a:xfrm>
            <a:off x="3383280" y="672465"/>
            <a:ext cx="4497705" cy="95313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r>
              <a:rPr lang="en-US" altLang="zh-CN" sz="2800" dirty="0">
                <a:solidFill>
                  <a:schemeClr val="tx1"/>
                </a:solidFill>
                <a:latin typeface="Times New Roman" panose="02020603050405020304" pitchFamily="2" charset="0"/>
                <a:ea typeface="黑体" panose="02010609060101010101" pitchFamily="2" charset="-122"/>
              </a:rPr>
              <a:t>1. </a:t>
            </a:r>
            <a:r>
              <a:rPr lang="zh-CN" altLang="en-US" sz="2800" dirty="0">
                <a:solidFill>
                  <a:schemeClr val="tx1"/>
                </a:solidFill>
                <a:latin typeface="Times New Roman" panose="02020603050405020304" pitchFamily="2" charset="0"/>
                <a:ea typeface="黑体" panose="02010609060101010101" pitchFamily="2" charset="-122"/>
              </a:rPr>
              <a:t>设所求的一次函数表达式为</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kx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b</a:t>
            </a:r>
            <a:r>
              <a:rPr lang="zh-CN" altLang="en-US" sz="2800" dirty="0">
                <a:solidFill>
                  <a:schemeClr val="tx1"/>
                </a:solidFill>
                <a:latin typeface="Times New Roman" panose="02020603050405020304" pitchFamily="2" charset="0"/>
                <a:ea typeface="黑体" panose="02010609060101010101" pitchFamily="2" charset="-122"/>
              </a:rPr>
              <a:t>；</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7" name="Text Box 18"/>
          <p:cNvSpPr txBox="1"/>
          <p:nvPr/>
        </p:nvSpPr>
        <p:spPr>
          <a:xfrm>
            <a:off x="3383280" y="3252470"/>
            <a:ext cx="4497705" cy="521970"/>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r>
              <a:rPr lang="en-US" altLang="zh-CN" sz="2800" dirty="0">
                <a:solidFill>
                  <a:schemeClr val="tx1"/>
                </a:solidFill>
                <a:latin typeface="Times New Roman" panose="02020603050405020304" pitchFamily="2" charset="0"/>
                <a:ea typeface="黑体" panose="02010609060101010101" pitchFamily="2" charset="-122"/>
              </a:rPr>
              <a:t>3. </a:t>
            </a:r>
            <a:r>
              <a:rPr lang="zh-CN" altLang="en-US" sz="2800" dirty="0">
                <a:solidFill>
                  <a:schemeClr val="tx1"/>
                </a:solidFill>
                <a:latin typeface="Times New Roman" panose="02020603050405020304" pitchFamily="2" charset="0"/>
                <a:ea typeface="黑体" panose="02010609060101010101" pitchFamily="2" charset="-122"/>
              </a:rPr>
              <a:t>解方程</a:t>
            </a:r>
            <a:r>
              <a:rPr lang="zh-CN" altLang="en-US" sz="2800" dirty="0">
                <a:solidFill>
                  <a:schemeClr val="tx1"/>
                </a:solidFill>
                <a:latin typeface="Times New Roman" panose="02020603050405020304" pitchFamily="2" charset="0"/>
                <a:ea typeface="黑体" panose="02010609060101010101" pitchFamily="2" charset="-122"/>
                <a:sym typeface="+mn-ea"/>
              </a:rPr>
              <a:t>组</a:t>
            </a:r>
            <a:r>
              <a:rPr lang="zh-CN" altLang="en-US" sz="2800" dirty="0">
                <a:solidFill>
                  <a:schemeClr val="tx1"/>
                </a:solidFill>
                <a:latin typeface="Times New Roman" panose="02020603050405020304" pitchFamily="2" charset="0"/>
                <a:ea typeface="黑体" panose="02010609060101010101" pitchFamily="2" charset="-122"/>
              </a:rPr>
              <a:t>，求出</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k</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i="1" dirty="0">
                <a:solidFill>
                  <a:schemeClr val="tx1"/>
                </a:solidFill>
                <a:latin typeface="Times New Roman" panose="02020603050405020304" pitchFamily="2" charset="0"/>
                <a:ea typeface="黑体" panose="02010609060101010101" pitchFamily="2" charset="-122"/>
              </a:rPr>
              <a:t>b </a:t>
            </a:r>
            <a:r>
              <a:rPr lang="zh-CN" altLang="en-US" sz="2800" dirty="0">
                <a:solidFill>
                  <a:schemeClr val="tx1"/>
                </a:solidFill>
                <a:latin typeface="Times New Roman" panose="02020603050405020304" pitchFamily="2" charset="0"/>
                <a:ea typeface="黑体" panose="02010609060101010101" pitchFamily="2" charset="-122"/>
              </a:rPr>
              <a:t>值；</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8" name="Text Box 18"/>
          <p:cNvSpPr txBox="1"/>
          <p:nvPr/>
        </p:nvSpPr>
        <p:spPr>
          <a:xfrm>
            <a:off x="3383280" y="4090670"/>
            <a:ext cx="4497070" cy="953135"/>
          </a:xfrm>
          <a:prstGeom prst="rect">
            <a:avLst/>
          </a:prstGeom>
          <a:solidFill>
            <a:srgbClr val="FFFFFF"/>
          </a:solidFill>
          <a:ln w="25400" cap="flat" cmpd="sng">
            <a:solidFill>
              <a:srgbClr val="CC0066"/>
            </a:solidFill>
            <a:prstDash val="solid"/>
            <a:miter/>
            <a:headEnd type="none" w="med" len="med"/>
            <a:tailEnd type="none" w="med" len="med"/>
          </a:ln>
        </p:spPr>
        <p:txBody>
          <a:bodyPr wrap="square" anchor="t" anchorCtr="0">
            <a:spAutoFit/>
          </a:bodyPr>
          <a:p>
            <a:r>
              <a:rPr lang="en-US" altLang="zh-CN" sz="2800" dirty="0">
                <a:solidFill>
                  <a:schemeClr val="tx1"/>
                </a:solidFill>
                <a:latin typeface="Times New Roman" panose="02020603050405020304" pitchFamily="2" charset="0"/>
                <a:ea typeface="黑体" panose="02010609060101010101" pitchFamily="2" charset="-122"/>
              </a:rPr>
              <a:t>4. </a:t>
            </a:r>
            <a:r>
              <a:rPr lang="zh-CN" altLang="en-US" sz="2800" dirty="0">
                <a:solidFill>
                  <a:schemeClr val="tx1"/>
                </a:solidFill>
                <a:latin typeface="Times New Roman" panose="02020603050405020304" pitchFamily="2" charset="0"/>
                <a:ea typeface="黑体" panose="02010609060101010101" pitchFamily="2" charset="-122"/>
              </a:rPr>
              <a:t>把求出的</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k</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i="1" dirty="0">
                <a:solidFill>
                  <a:schemeClr val="tx1"/>
                </a:solidFill>
                <a:latin typeface="Times New Roman" panose="02020603050405020304" pitchFamily="2" charset="0"/>
                <a:ea typeface="黑体" panose="02010609060101010101" pitchFamily="2" charset="-122"/>
              </a:rPr>
              <a:t>b </a:t>
            </a:r>
            <a:r>
              <a:rPr lang="zh-CN" altLang="en-US" sz="2800" dirty="0">
                <a:solidFill>
                  <a:schemeClr val="tx1"/>
                </a:solidFill>
                <a:latin typeface="Times New Roman" panose="02020603050405020304" pitchFamily="2" charset="0"/>
                <a:ea typeface="黑体" panose="02010609060101010101" pitchFamily="2" charset="-122"/>
              </a:rPr>
              <a:t>代回表达式即可</a:t>
            </a:r>
            <a:r>
              <a:rPr lang="en-US" altLang="zh-CN" sz="2800" dirty="0">
                <a:solidFill>
                  <a:schemeClr val="tx1"/>
                </a:solidFill>
                <a:latin typeface="Times New Roman" panose="02020603050405020304" pitchFamily="2" charset="0"/>
                <a:ea typeface="黑体" panose="02010609060101010101" pitchFamily="2" charset="-122"/>
              </a:rPr>
              <a:t>.</a:t>
            </a:r>
            <a:endParaRPr lang="en-US" altLang="zh-CN" sz="2800" dirty="0">
              <a:solidFill>
                <a:schemeClr val="tx1"/>
              </a:solidFill>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5"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5"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5"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vertic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Rectangle 5"/>
          <p:cNvSpPr/>
          <p:nvPr/>
        </p:nvSpPr>
        <p:spPr>
          <a:xfrm>
            <a:off x="407670" y="545465"/>
            <a:ext cx="8560435" cy="2676525"/>
          </a:xfrm>
          <a:prstGeom prst="rect">
            <a:avLst/>
          </a:prstGeom>
          <a:noFill/>
          <a:ln w="9525">
            <a:noFill/>
          </a:ln>
        </p:spPr>
        <p:txBody>
          <a:bodyPr wrap="square" anchor="ctr" anchorCtr="0">
            <a:spAutoFit/>
          </a:bodyPr>
          <a:p>
            <a:pPr>
              <a:lnSpc>
                <a:spcPct val="150000"/>
              </a:lnSpc>
            </a:pPr>
            <a:r>
              <a:rPr lang="en-US" altLang="zh-CN" sz="2800" dirty="0">
                <a:solidFill>
                  <a:schemeClr val="tx1"/>
                </a:solidFill>
                <a:latin typeface="Times New Roman" panose="02020603050405020304" pitchFamily="2" charset="0"/>
                <a:ea typeface="黑体" panose="02010609060101010101" pitchFamily="2" charset="-122"/>
              </a:rPr>
              <a:t>1. </a:t>
            </a:r>
            <a:r>
              <a:rPr lang="zh-CN" altLang="en-US" sz="2800" dirty="0">
                <a:solidFill>
                  <a:schemeClr val="tx1"/>
                </a:solidFill>
                <a:latin typeface="Times New Roman" panose="02020603050405020304" pitchFamily="2" charset="0"/>
                <a:ea typeface="黑体" panose="02010609060101010101" pitchFamily="2" charset="-122"/>
              </a:rPr>
              <a:t>一次函数</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kx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b </a:t>
            </a:r>
            <a:r>
              <a:rPr lang="en-US" altLang="zh-CN" sz="2800" dirty="0">
                <a:solidFill>
                  <a:schemeClr val="tx1"/>
                </a:solidFill>
                <a:latin typeface="Times New Roman" panose="02020603050405020304" pitchFamily="2" charset="0"/>
                <a:ea typeface="黑体" panose="02010609060101010101" pitchFamily="2" charset="-122"/>
              </a:rPr>
              <a:t>(</a:t>
            </a:r>
            <a:r>
              <a:rPr lang="en-US" altLang="zh-CN" sz="2800" i="1" dirty="0">
                <a:solidFill>
                  <a:schemeClr val="tx1"/>
                </a:solidFill>
                <a:latin typeface="Times New Roman" panose="02020603050405020304" pitchFamily="2" charset="0"/>
                <a:ea typeface="黑体" panose="02010609060101010101" pitchFamily="2" charset="-122"/>
              </a:rPr>
              <a:t>k </a:t>
            </a:r>
            <a:r>
              <a:rPr lang="en-US" altLang="zh-CN" sz="2800" dirty="0">
                <a:solidFill>
                  <a:schemeClr val="tx1"/>
                </a:solidFill>
                <a:latin typeface="Times New Roman" panose="02020603050405020304" pitchFamily="2" charset="0"/>
                <a:ea typeface="黑体" panose="02010609060101010101" pitchFamily="2" charset="-122"/>
              </a:rPr>
              <a:t>≠ 0) </a:t>
            </a:r>
            <a:r>
              <a:rPr lang="zh-CN" altLang="en-US" sz="2800" dirty="0">
                <a:solidFill>
                  <a:schemeClr val="tx1"/>
                </a:solidFill>
                <a:latin typeface="Times New Roman" panose="02020603050405020304" pitchFamily="2" charset="0"/>
                <a:ea typeface="黑体" panose="02010609060101010101" pitchFamily="2" charset="-122"/>
              </a:rPr>
              <a:t>的图象如图，则下列结论正确的是</a:t>
            </a:r>
            <a:r>
              <a:rPr lang="en-US" altLang="zh-CN" sz="2800" dirty="0">
                <a:solidFill>
                  <a:schemeClr val="tx1"/>
                </a:solidFill>
                <a:latin typeface="Times New Roman" panose="02020603050405020304" pitchFamily="2" charset="0"/>
                <a:ea typeface="黑体" panose="02010609060101010101" pitchFamily="2" charset="-122"/>
              </a:rPr>
              <a:t> (         )</a:t>
            </a:r>
            <a:r>
              <a:rPr lang="zh-CN" altLang="en-US" sz="2800" dirty="0">
                <a:solidFill>
                  <a:schemeClr val="tx1"/>
                </a:solidFill>
                <a:latin typeface="Times New Roman" panose="02020603050405020304" pitchFamily="2" charset="0"/>
                <a:ea typeface="黑体" panose="02010609060101010101" pitchFamily="2" charset="-122"/>
              </a:rPr>
              <a:t>                                                                   </a:t>
            </a:r>
            <a:endParaRPr lang="zh-CN" altLang="en-US" sz="2800" dirty="0">
              <a:solidFill>
                <a:schemeClr val="tx1"/>
              </a:solidFill>
              <a:latin typeface="Times New Roman" panose="02020603050405020304" pitchFamily="2" charset="0"/>
              <a:ea typeface="黑体" panose="02010609060101010101" pitchFamily="2" charset="-122"/>
            </a:endParaRPr>
          </a:p>
          <a:p>
            <a:pPr>
              <a:lnSpc>
                <a:spcPct val="150000"/>
              </a:lnSpc>
            </a:pPr>
            <a:r>
              <a:rPr lang="en-US" altLang="zh-CN" sz="2800" dirty="0">
                <a:solidFill>
                  <a:schemeClr val="tx1"/>
                </a:solidFill>
                <a:latin typeface="Times New Roman" panose="02020603050405020304" pitchFamily="2" charset="0"/>
                <a:ea typeface="黑体" panose="02010609060101010101" pitchFamily="2" charset="-122"/>
              </a:rPr>
              <a:t>A</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i="1" dirty="0">
                <a:solidFill>
                  <a:schemeClr val="tx1"/>
                </a:solidFill>
                <a:latin typeface="Times New Roman" panose="02020603050405020304" pitchFamily="2" charset="0"/>
                <a:ea typeface="黑体" panose="02010609060101010101" pitchFamily="2" charset="-122"/>
              </a:rPr>
              <a:t>k </a:t>
            </a:r>
            <a:r>
              <a:rPr lang="en-US" altLang="zh-CN" sz="2800" dirty="0">
                <a:solidFill>
                  <a:schemeClr val="tx1"/>
                </a:solidFill>
                <a:latin typeface="Times New Roman" panose="02020603050405020304" pitchFamily="2" charset="0"/>
                <a:ea typeface="黑体" panose="02010609060101010101" pitchFamily="2" charset="-122"/>
              </a:rPr>
              <a:t>= 2</a:t>
            </a:r>
            <a:r>
              <a:rPr lang="zh-CN" altLang="en-US" sz="2800" dirty="0">
                <a:solidFill>
                  <a:schemeClr val="tx1"/>
                </a:solidFill>
                <a:latin typeface="Times New Roman" panose="02020603050405020304" pitchFamily="2" charset="0"/>
                <a:ea typeface="黑体" panose="02010609060101010101" pitchFamily="2" charset="-122"/>
              </a:rPr>
              <a:t>　　　</a:t>
            </a:r>
            <a:r>
              <a:rPr lang="en-US" altLang="zh-CN" sz="2800" dirty="0">
                <a:solidFill>
                  <a:schemeClr val="tx1"/>
                </a:solidFill>
                <a:latin typeface="Times New Roman" panose="02020603050405020304" pitchFamily="2" charset="0"/>
                <a:ea typeface="黑体" panose="02010609060101010101" pitchFamily="2" charset="-122"/>
              </a:rPr>
              <a:t>     B</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i="1" dirty="0">
                <a:solidFill>
                  <a:schemeClr val="tx1"/>
                </a:solidFill>
                <a:latin typeface="Times New Roman" panose="02020603050405020304" pitchFamily="2" charset="0"/>
                <a:ea typeface="黑体" panose="02010609060101010101" pitchFamily="2" charset="-122"/>
              </a:rPr>
              <a:t>k </a:t>
            </a:r>
            <a:r>
              <a:rPr lang="en-US" altLang="zh-CN" sz="2800" dirty="0">
                <a:solidFill>
                  <a:schemeClr val="tx1"/>
                </a:solidFill>
                <a:latin typeface="Times New Roman" panose="02020603050405020304" pitchFamily="2" charset="0"/>
                <a:ea typeface="黑体" panose="02010609060101010101" pitchFamily="2" charset="-122"/>
              </a:rPr>
              <a:t>= 3</a:t>
            </a:r>
            <a:r>
              <a:rPr lang="zh-CN" altLang="en-US" sz="2800" dirty="0">
                <a:solidFill>
                  <a:schemeClr val="tx1"/>
                </a:solidFill>
                <a:latin typeface="Times New Roman" panose="02020603050405020304" pitchFamily="2" charset="0"/>
                <a:ea typeface="黑体" panose="02010609060101010101" pitchFamily="2" charset="-122"/>
              </a:rPr>
              <a:t>　　　</a:t>
            </a:r>
            <a:endParaRPr lang="zh-CN" altLang="en-US" sz="2800" dirty="0">
              <a:solidFill>
                <a:schemeClr val="tx1"/>
              </a:solidFill>
              <a:latin typeface="Times New Roman" panose="02020603050405020304" pitchFamily="2" charset="0"/>
              <a:ea typeface="黑体" panose="02010609060101010101" pitchFamily="2" charset="-122"/>
            </a:endParaRPr>
          </a:p>
          <a:p>
            <a:pPr>
              <a:lnSpc>
                <a:spcPct val="150000"/>
              </a:lnSpc>
            </a:pPr>
            <a:r>
              <a:rPr lang="en-US" altLang="zh-CN" sz="2800" dirty="0">
                <a:solidFill>
                  <a:schemeClr val="tx1"/>
                </a:solidFill>
                <a:latin typeface="Times New Roman" panose="02020603050405020304" pitchFamily="2" charset="0"/>
                <a:ea typeface="黑体" panose="02010609060101010101" pitchFamily="2" charset="-122"/>
              </a:rPr>
              <a:t>C</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i="1" dirty="0">
                <a:solidFill>
                  <a:schemeClr val="tx1"/>
                </a:solidFill>
                <a:latin typeface="Times New Roman" panose="02020603050405020304" pitchFamily="2" charset="0"/>
                <a:ea typeface="黑体" panose="02010609060101010101" pitchFamily="2" charset="-122"/>
              </a:rPr>
              <a:t>b </a:t>
            </a:r>
            <a:r>
              <a:rPr lang="en-US" altLang="zh-CN" sz="2800" dirty="0">
                <a:solidFill>
                  <a:schemeClr val="tx1"/>
                </a:solidFill>
                <a:latin typeface="Times New Roman" panose="02020603050405020304" pitchFamily="2" charset="0"/>
                <a:ea typeface="黑体" panose="02010609060101010101" pitchFamily="2" charset="-122"/>
              </a:rPr>
              <a:t>= 2</a:t>
            </a:r>
            <a:r>
              <a:rPr lang="zh-CN" altLang="en-US" sz="2800" dirty="0">
                <a:solidFill>
                  <a:schemeClr val="tx1"/>
                </a:solidFill>
                <a:latin typeface="Times New Roman" panose="02020603050405020304" pitchFamily="2" charset="0"/>
                <a:ea typeface="黑体" panose="02010609060101010101" pitchFamily="2" charset="-122"/>
              </a:rPr>
              <a:t>　</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　</a:t>
            </a:r>
            <a:r>
              <a:rPr lang="en-US" altLang="zh-CN" sz="2800" dirty="0">
                <a:solidFill>
                  <a:schemeClr val="tx1"/>
                </a:solidFill>
                <a:latin typeface="Times New Roman" panose="02020603050405020304" pitchFamily="2" charset="0"/>
                <a:ea typeface="黑体" panose="02010609060101010101" pitchFamily="2" charset="-122"/>
              </a:rPr>
              <a:t>     D</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i="1" dirty="0">
                <a:solidFill>
                  <a:schemeClr val="tx1"/>
                </a:solidFill>
                <a:latin typeface="Times New Roman" panose="02020603050405020304" pitchFamily="2" charset="0"/>
                <a:ea typeface="黑体" panose="02010609060101010101" pitchFamily="2" charset="-122"/>
              </a:rPr>
              <a:t>b </a:t>
            </a:r>
            <a:r>
              <a:rPr lang="en-US" altLang="zh-CN" sz="2800" dirty="0">
                <a:solidFill>
                  <a:schemeClr val="tx1"/>
                </a:solidFill>
                <a:latin typeface="Times New Roman" panose="02020603050405020304" pitchFamily="2" charset="0"/>
                <a:ea typeface="黑体" panose="02010609060101010101" pitchFamily="2" charset="-122"/>
              </a:rPr>
              <a:t>= 3</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4" name="Rectangle 7"/>
          <p:cNvSpPr/>
          <p:nvPr/>
        </p:nvSpPr>
        <p:spPr>
          <a:xfrm>
            <a:off x="2332990" y="1390333"/>
            <a:ext cx="474663" cy="521970"/>
          </a:xfrm>
          <a:prstGeom prst="rect">
            <a:avLst/>
          </a:prstGeom>
          <a:noFill/>
          <a:ln w="9525">
            <a:noFill/>
          </a:ln>
        </p:spPr>
        <p:txBody>
          <a:bodyPr anchor="t" anchorCtr="0">
            <a:spAutoFit/>
          </a:bodyPr>
          <a:p>
            <a:pPr>
              <a:lnSpc>
                <a:spcPct val="100000"/>
              </a:lnSpc>
            </a:pPr>
            <a:r>
              <a:rPr lang="en-US" altLang="zh-CN" sz="2800" dirty="0">
                <a:latin typeface="Times New Roman" panose="02020603050405020304" pitchFamily="2" charset="0"/>
                <a:ea typeface="黑体" panose="02010609060101010101" pitchFamily="2" charset="-122"/>
              </a:rPr>
              <a:t>D</a:t>
            </a:r>
            <a:endParaRPr lang="en-US" altLang="zh-CN" sz="2800" dirty="0">
              <a:latin typeface="Times New Roman" panose="02020603050405020304" pitchFamily="2" charset="0"/>
              <a:ea typeface="黑体" panose="02010609060101010101" pitchFamily="2" charset="-122"/>
            </a:endParaRPr>
          </a:p>
        </p:txBody>
      </p:sp>
      <p:sp>
        <p:nvSpPr>
          <p:cNvPr id="5" name="直接连接符 16582"/>
          <p:cNvSpPr/>
          <p:nvPr/>
        </p:nvSpPr>
        <p:spPr>
          <a:xfrm>
            <a:off x="5340033" y="3962400"/>
            <a:ext cx="2881312" cy="0"/>
          </a:xfrm>
          <a:prstGeom prst="line">
            <a:avLst/>
          </a:prstGeom>
          <a:ln w="38100" cap="flat" cmpd="sng">
            <a:solidFill>
              <a:schemeClr val="tx1"/>
            </a:solidFill>
            <a:prstDash val="solid"/>
            <a:bevel/>
            <a:headEnd type="none" w="med" len="med"/>
            <a:tailEnd type="stealth"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6" name="直接连接符 16583"/>
          <p:cNvSpPr/>
          <p:nvPr/>
        </p:nvSpPr>
        <p:spPr>
          <a:xfrm>
            <a:off x="6710045" y="2259013"/>
            <a:ext cx="0" cy="2736850"/>
          </a:xfrm>
          <a:prstGeom prst="line">
            <a:avLst/>
          </a:prstGeom>
          <a:ln w="38100" cap="flat" cmpd="sng">
            <a:solidFill>
              <a:schemeClr val="tx1"/>
            </a:solidFill>
            <a:prstDash val="solid"/>
            <a:bevel/>
            <a:headEnd type="stealth"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7" name="文本框 16584"/>
          <p:cNvSpPr txBox="1"/>
          <p:nvPr/>
        </p:nvSpPr>
        <p:spPr>
          <a:xfrm>
            <a:off x="6710045" y="2092325"/>
            <a:ext cx="503238" cy="460375"/>
          </a:xfrm>
          <a:prstGeom prst="rect">
            <a:avLst/>
          </a:prstGeom>
          <a:noFill/>
          <a:ln w="9525">
            <a:noFill/>
          </a:ln>
        </p:spPr>
        <p:txBody>
          <a:bodyPr anchor="t" anchorCtr="0">
            <a:spAutoFit/>
          </a:bodyPr>
          <a:p>
            <a:pPr>
              <a:spcBef>
                <a:spcPct val="50000"/>
              </a:spcBef>
            </a:pPr>
            <a:r>
              <a:rPr lang="en-US" altLang="zh-CN" sz="2400" i="1" dirty="0">
                <a:latin typeface="Times New Roman" panose="02020603050405020304" pitchFamily="2" charset="0"/>
                <a:ea typeface="宋体" panose="02010600030101010101" pitchFamily="2" charset="-122"/>
              </a:rPr>
              <a:t>y</a:t>
            </a:r>
            <a:endParaRPr lang="en-US" altLang="zh-CN" sz="2400" i="1" dirty="0">
              <a:latin typeface="Times New Roman" panose="02020603050405020304" pitchFamily="2" charset="0"/>
              <a:ea typeface="宋体" panose="02010600030101010101" pitchFamily="2" charset="-122"/>
            </a:endParaRPr>
          </a:p>
        </p:txBody>
      </p:sp>
      <p:sp>
        <p:nvSpPr>
          <p:cNvPr id="8" name="文本框 16585"/>
          <p:cNvSpPr txBox="1"/>
          <p:nvPr/>
        </p:nvSpPr>
        <p:spPr>
          <a:xfrm>
            <a:off x="8006080" y="3888740"/>
            <a:ext cx="503238" cy="460375"/>
          </a:xfrm>
          <a:prstGeom prst="rect">
            <a:avLst/>
          </a:prstGeom>
          <a:noFill/>
          <a:ln w="9525">
            <a:noFill/>
          </a:ln>
        </p:spPr>
        <p:txBody>
          <a:bodyPr anchor="t" anchorCtr="0">
            <a:spAutoFit/>
          </a:bodyPr>
          <a:p>
            <a:pPr>
              <a:spcBef>
                <a:spcPct val="50000"/>
              </a:spcBef>
            </a:pPr>
            <a:r>
              <a:rPr lang="en-US" altLang="zh-CN" sz="2400" i="1" dirty="0">
                <a:latin typeface="Times New Roman" panose="02020603050405020304" pitchFamily="2" charset="0"/>
                <a:ea typeface="宋体" panose="02010600030101010101" pitchFamily="2" charset="-122"/>
              </a:rPr>
              <a:t>x</a:t>
            </a:r>
            <a:endParaRPr lang="en-US" altLang="zh-CN" sz="2400" i="1" dirty="0">
              <a:latin typeface="Times New Roman" panose="02020603050405020304" pitchFamily="2" charset="0"/>
              <a:ea typeface="宋体" panose="02010600030101010101" pitchFamily="2" charset="-122"/>
            </a:endParaRPr>
          </a:p>
        </p:txBody>
      </p:sp>
      <p:sp>
        <p:nvSpPr>
          <p:cNvPr id="9" name="文本框 16586"/>
          <p:cNvSpPr txBox="1"/>
          <p:nvPr/>
        </p:nvSpPr>
        <p:spPr>
          <a:xfrm>
            <a:off x="6342698" y="3910330"/>
            <a:ext cx="503237" cy="460375"/>
          </a:xfrm>
          <a:prstGeom prst="rect">
            <a:avLst/>
          </a:prstGeom>
          <a:noFill/>
          <a:ln w="9525">
            <a:noFill/>
          </a:ln>
        </p:spPr>
        <p:txBody>
          <a:bodyPr anchor="t" anchorCtr="0">
            <a:spAutoFit/>
          </a:bodyPr>
          <a:p>
            <a:pPr>
              <a:spcBef>
                <a:spcPct val="50000"/>
              </a:spcBef>
            </a:pPr>
            <a:r>
              <a:rPr lang="en-US" altLang="zh-CN" sz="2400" i="1" dirty="0">
                <a:latin typeface="Times New Roman" panose="02020603050405020304" pitchFamily="2" charset="0"/>
                <a:ea typeface="宋体" panose="02010600030101010101" pitchFamily="2" charset="-122"/>
              </a:rPr>
              <a:t>O</a:t>
            </a:r>
            <a:endParaRPr lang="en-US" altLang="zh-CN" sz="2400" i="1" dirty="0">
              <a:latin typeface="Times New Roman" panose="02020603050405020304" pitchFamily="2" charset="0"/>
              <a:ea typeface="宋体" panose="02010600030101010101" pitchFamily="2" charset="-122"/>
            </a:endParaRPr>
          </a:p>
        </p:txBody>
      </p:sp>
      <p:sp>
        <p:nvSpPr>
          <p:cNvPr id="10" name="文本框 16587"/>
          <p:cNvSpPr txBox="1"/>
          <p:nvPr/>
        </p:nvSpPr>
        <p:spPr>
          <a:xfrm>
            <a:off x="7106920" y="3900805"/>
            <a:ext cx="503238" cy="460375"/>
          </a:xfrm>
          <a:prstGeom prst="rect">
            <a:avLst/>
          </a:prstGeom>
          <a:noFill/>
          <a:ln w="9525">
            <a:noFill/>
          </a:ln>
        </p:spPr>
        <p:txBody>
          <a:bodyPr anchor="t" anchorCtr="0">
            <a:spAutoFit/>
          </a:bodyPr>
          <a:p>
            <a:pPr>
              <a:spcBef>
                <a:spcPct val="50000"/>
              </a:spcBef>
            </a:pPr>
            <a:r>
              <a:rPr lang="en-US" altLang="zh-CN" sz="2400" dirty="0">
                <a:latin typeface="Times New Roman" panose="02020603050405020304" pitchFamily="2" charset="0"/>
                <a:ea typeface="宋体" panose="02010600030101010101" pitchFamily="2" charset="-122"/>
              </a:rPr>
              <a:t>2</a:t>
            </a:r>
            <a:endParaRPr lang="en-US" altLang="zh-CN" sz="2400" dirty="0">
              <a:latin typeface="Times New Roman" panose="02020603050405020304" pitchFamily="2" charset="0"/>
              <a:ea typeface="宋体" panose="02010600030101010101" pitchFamily="2" charset="-122"/>
            </a:endParaRPr>
          </a:p>
        </p:txBody>
      </p:sp>
      <p:sp>
        <p:nvSpPr>
          <p:cNvPr id="11" name="文本框 16588"/>
          <p:cNvSpPr txBox="1"/>
          <p:nvPr/>
        </p:nvSpPr>
        <p:spPr>
          <a:xfrm>
            <a:off x="6349683" y="2690813"/>
            <a:ext cx="503237" cy="460375"/>
          </a:xfrm>
          <a:prstGeom prst="rect">
            <a:avLst/>
          </a:prstGeom>
          <a:noFill/>
          <a:ln w="9525">
            <a:noFill/>
          </a:ln>
        </p:spPr>
        <p:txBody>
          <a:bodyPr anchor="t" anchorCtr="0">
            <a:spAutoFit/>
          </a:bodyPr>
          <a:p>
            <a:pPr>
              <a:spcBef>
                <a:spcPct val="50000"/>
              </a:spcBef>
            </a:pPr>
            <a:r>
              <a:rPr lang="en-US" altLang="zh-CN" sz="2400" dirty="0">
                <a:latin typeface="Times New Roman" panose="02020603050405020304" pitchFamily="2" charset="0"/>
                <a:ea typeface="宋体" panose="02010600030101010101" pitchFamily="2" charset="-122"/>
              </a:rPr>
              <a:t>3</a:t>
            </a:r>
            <a:endParaRPr lang="en-US" altLang="zh-CN" sz="2400" dirty="0">
              <a:latin typeface="Times New Roman" panose="02020603050405020304" pitchFamily="2" charset="0"/>
              <a:ea typeface="宋体" panose="02010600030101010101" pitchFamily="2" charset="-122"/>
            </a:endParaRPr>
          </a:p>
        </p:txBody>
      </p:sp>
      <p:sp>
        <p:nvSpPr>
          <p:cNvPr id="12" name="直接连接符 16589"/>
          <p:cNvSpPr/>
          <p:nvPr/>
        </p:nvSpPr>
        <p:spPr>
          <a:xfrm>
            <a:off x="6349683" y="2330450"/>
            <a:ext cx="1439862" cy="2449513"/>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6"/>
          <p:cNvSpPr txBox="1"/>
          <p:nvPr/>
        </p:nvSpPr>
        <p:spPr>
          <a:xfrm>
            <a:off x="361950" y="431165"/>
            <a:ext cx="8602980" cy="3322955"/>
          </a:xfrm>
          <a:prstGeom prst="rect">
            <a:avLst/>
          </a:prstGeom>
          <a:noFill/>
          <a:ln w="9525">
            <a:noFill/>
          </a:ln>
        </p:spPr>
        <p:txBody>
          <a:bodyPr wrap="square" anchor="t" anchorCtr="0">
            <a:spAutoFit/>
          </a:bodyPr>
          <a:p>
            <a:pPr>
              <a:lnSpc>
                <a:spcPct val="150000"/>
              </a:lnSpc>
              <a:spcBef>
                <a:spcPct val="50000"/>
              </a:spcBef>
            </a:pPr>
            <a:r>
              <a:rPr lang="en-US" altLang="zh-CN" sz="2800" dirty="0">
                <a:solidFill>
                  <a:schemeClr val="tx1"/>
                </a:solidFill>
                <a:latin typeface="Times New Roman" panose="02020603050405020304" pitchFamily="2" charset="0"/>
                <a:ea typeface="黑体" panose="02010609060101010101" pitchFamily="2" charset="-122"/>
              </a:rPr>
              <a:t>2. </a:t>
            </a:r>
            <a:r>
              <a:rPr lang="zh-CN" altLang="en-US" sz="2800" dirty="0">
                <a:solidFill>
                  <a:schemeClr val="tx1"/>
                </a:solidFill>
                <a:latin typeface="Times New Roman" panose="02020603050405020304" pitchFamily="2" charset="0"/>
                <a:ea typeface="黑体" panose="02010609060101010101" pitchFamily="2" charset="-122"/>
              </a:rPr>
              <a:t>如图，直线</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l </a:t>
            </a:r>
            <a:r>
              <a:rPr lang="zh-CN" altLang="en-US" sz="2800" dirty="0">
                <a:solidFill>
                  <a:schemeClr val="tx1"/>
                </a:solidFill>
                <a:latin typeface="Times New Roman" panose="02020603050405020304" pitchFamily="2" charset="0"/>
                <a:ea typeface="黑体" panose="02010609060101010101" pitchFamily="2" charset="-122"/>
              </a:rPr>
              <a:t>是一次函数</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kx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b </a:t>
            </a:r>
            <a:r>
              <a:rPr lang="zh-CN" altLang="en-US" sz="2800" dirty="0">
                <a:solidFill>
                  <a:schemeClr val="tx1"/>
                </a:solidFill>
                <a:latin typeface="Times New Roman" panose="02020603050405020304" pitchFamily="2" charset="0"/>
                <a:ea typeface="黑体" panose="02010609060101010101" pitchFamily="2" charset="-122"/>
              </a:rPr>
              <a:t>的图象，填空：</a:t>
            </a:r>
            <a:endPar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endParaRPr>
          </a:p>
          <a:p>
            <a:pPr>
              <a:lnSpc>
                <a:spcPct val="150000"/>
              </a:lnSpc>
              <a:spcBef>
                <a:spcPct val="50000"/>
              </a:spcBef>
            </a:pPr>
            <a:r>
              <a:rPr lang="zh-CN" altLang="en-US"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　</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(1) </a:t>
            </a:r>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b </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 </a:t>
            </a:r>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______</a:t>
            </a:r>
            <a:r>
              <a:rPr lang="zh-CN" altLang="en-US"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k </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______</a:t>
            </a:r>
            <a:r>
              <a:rPr lang="zh-CN" altLang="en-US"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a:t>
            </a:r>
            <a:endPar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endParaRPr>
          </a:p>
          <a:p>
            <a:pPr>
              <a:lnSpc>
                <a:spcPct val="150000"/>
              </a:lnSpc>
              <a:spcBef>
                <a:spcPct val="50000"/>
              </a:spcBef>
            </a:pP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    (2) </a:t>
            </a:r>
            <a:r>
              <a:rPr lang="zh-CN" altLang="en-US"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当</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 </a:t>
            </a:r>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x </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 30 </a:t>
            </a:r>
            <a:r>
              <a:rPr lang="zh-CN" altLang="en-US"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时，</a:t>
            </a:r>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y </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______</a:t>
            </a:r>
            <a:r>
              <a:rPr lang="zh-CN" altLang="en-US"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a:t>
            </a:r>
            <a:endParaRPr lang="zh-CN" altLang="en-US" sz="2800" dirty="0">
              <a:solidFill>
                <a:schemeClr val="tx1"/>
              </a:solidFill>
              <a:latin typeface="Times New Roman" panose="02020603050405020304" pitchFamily="2" charset="0"/>
              <a:ea typeface="黑体" panose="02010609060101010101" pitchFamily="2" charset="-122"/>
              <a:sym typeface="Wingdings" panose="05000000000000000000" pitchFamily="2" charset="2"/>
            </a:endParaRPr>
          </a:p>
          <a:p>
            <a:pPr>
              <a:lnSpc>
                <a:spcPct val="150000"/>
              </a:lnSpc>
              <a:spcBef>
                <a:spcPct val="50000"/>
              </a:spcBef>
            </a:pP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    (3) </a:t>
            </a:r>
            <a:r>
              <a:rPr lang="zh-CN" altLang="en-US"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当</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 </a:t>
            </a:r>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y </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 30 </a:t>
            </a:r>
            <a:r>
              <a:rPr lang="zh-CN" altLang="en-US"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时，</a:t>
            </a:r>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x </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a:t>
            </a:r>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______</a:t>
            </a:r>
            <a:r>
              <a:rPr lang="en-US" altLang="zh-CN" sz="2800" dirty="0">
                <a:solidFill>
                  <a:schemeClr val="tx1"/>
                </a:solidFill>
                <a:latin typeface="Times New Roman" panose="02020603050405020304" pitchFamily="2" charset="0"/>
                <a:ea typeface="黑体" panose="02010609060101010101" pitchFamily="2" charset="-122"/>
                <a:sym typeface="Wingdings" panose="05000000000000000000" pitchFamily="2" charset="2"/>
              </a:rPr>
              <a:t>.</a:t>
            </a:r>
            <a:endPar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endParaRPr>
          </a:p>
        </p:txBody>
      </p:sp>
      <p:sp>
        <p:nvSpPr>
          <p:cNvPr id="31" name="文本框 10865"/>
          <p:cNvSpPr txBox="1"/>
          <p:nvPr/>
        </p:nvSpPr>
        <p:spPr>
          <a:xfrm>
            <a:off x="2217103" y="1458278"/>
            <a:ext cx="360680" cy="521970"/>
          </a:xfrm>
          <a:prstGeom prst="rect">
            <a:avLst/>
          </a:prstGeom>
          <a:noFill/>
          <a:ln w="9525">
            <a:noFill/>
          </a:ln>
        </p:spPr>
        <p:txBody>
          <a:bodyPr wrap="none" anchor="t" anchorCtr="0">
            <a:spAutoFit/>
          </a:bodyPr>
          <a:p>
            <a:r>
              <a:rPr lang="en-US" altLang="zh-CN" sz="2800" dirty="0">
                <a:latin typeface="Times New Roman" panose="02020603050405020304" pitchFamily="2" charset="0"/>
                <a:ea typeface="宋体" panose="02010600030101010101" pitchFamily="2" charset="-122"/>
              </a:rPr>
              <a:t>2</a:t>
            </a:r>
            <a:endParaRPr lang="en-US" altLang="zh-CN" sz="2800" dirty="0">
              <a:latin typeface="Times New Roman" panose="02020603050405020304" pitchFamily="2" charset="0"/>
              <a:ea typeface="宋体" panose="02010600030101010101" pitchFamily="2" charset="-122"/>
            </a:endParaRPr>
          </a:p>
        </p:txBody>
      </p:sp>
      <p:graphicFrame>
        <p:nvGraphicFramePr>
          <p:cNvPr id="32" name="对象 31"/>
          <p:cNvGraphicFramePr/>
          <p:nvPr/>
        </p:nvGraphicFramePr>
        <p:xfrm>
          <a:off x="4058285" y="1221423"/>
          <a:ext cx="463550" cy="719137"/>
        </p:xfrm>
        <a:graphic>
          <a:graphicData uri="http://schemas.openxmlformats.org/presentationml/2006/ole">
            <mc:AlternateContent xmlns:mc="http://schemas.openxmlformats.org/markup-compatibility/2006">
              <mc:Choice xmlns:v="urn:schemas-microsoft-com:vml" Requires="v">
                <p:oleObj spid="_x0000_s33" name="" r:id="rId1" imgW="254000" imgH="393700" progId="Equation.DSMT4">
                  <p:embed/>
                </p:oleObj>
              </mc:Choice>
              <mc:Fallback>
                <p:oleObj name="" r:id="rId1" imgW="254000" imgH="393700" progId="Equation.DSMT4">
                  <p:embed/>
                  <p:pic>
                    <p:nvPicPr>
                      <p:cNvPr id="0" name="图片 3102"/>
                      <p:cNvPicPr/>
                      <p:nvPr/>
                    </p:nvPicPr>
                    <p:blipFill>
                      <a:blip r:embed="rId2"/>
                      <a:stretch>
                        <a:fillRect/>
                      </a:stretch>
                    </p:blipFill>
                    <p:spPr>
                      <a:xfrm>
                        <a:off x="4058285" y="1221423"/>
                        <a:ext cx="463550" cy="719137"/>
                      </a:xfrm>
                      <a:prstGeom prst="rect">
                        <a:avLst/>
                      </a:prstGeom>
                      <a:noFill/>
                      <a:ln w="38100">
                        <a:noFill/>
                        <a:miter/>
                      </a:ln>
                    </p:spPr>
                  </p:pic>
                </p:oleObj>
              </mc:Fallback>
            </mc:AlternateContent>
          </a:graphicData>
        </a:graphic>
      </p:graphicFrame>
      <p:sp>
        <p:nvSpPr>
          <p:cNvPr id="34" name="文本框 10867"/>
          <p:cNvSpPr txBox="1"/>
          <p:nvPr/>
        </p:nvSpPr>
        <p:spPr>
          <a:xfrm>
            <a:off x="4029710" y="2278698"/>
            <a:ext cx="716280" cy="521970"/>
          </a:xfrm>
          <a:prstGeom prst="rect">
            <a:avLst/>
          </a:prstGeom>
          <a:noFill/>
          <a:ln w="9525">
            <a:noFill/>
          </a:ln>
        </p:spPr>
        <p:txBody>
          <a:bodyPr wrap="none" anchor="t" anchorCtr="0">
            <a:spAutoFit/>
          </a:bodyPr>
          <a:p>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宋体" panose="02010600030101010101" pitchFamily="2" charset="-122"/>
              </a:rPr>
              <a:t>18</a:t>
            </a:r>
            <a:endParaRPr lang="en-US" altLang="zh-CN" sz="2800" dirty="0">
              <a:latin typeface="Times New Roman" panose="02020603050405020304" pitchFamily="2" charset="0"/>
              <a:ea typeface="宋体" panose="02010600030101010101" pitchFamily="2" charset="-122"/>
            </a:endParaRPr>
          </a:p>
        </p:txBody>
      </p:sp>
      <p:sp>
        <p:nvSpPr>
          <p:cNvPr id="35" name="文本框 10868"/>
          <p:cNvSpPr txBox="1"/>
          <p:nvPr/>
        </p:nvSpPr>
        <p:spPr>
          <a:xfrm>
            <a:off x="4043680" y="3131185"/>
            <a:ext cx="716280" cy="521970"/>
          </a:xfrm>
          <a:prstGeom prst="rect">
            <a:avLst/>
          </a:prstGeom>
          <a:noFill/>
          <a:ln w="9525">
            <a:noFill/>
          </a:ln>
        </p:spPr>
        <p:txBody>
          <a:bodyPr wrap="none" anchor="t" anchorCtr="0">
            <a:spAutoFit/>
          </a:bodyPr>
          <a:p>
            <a:pPr algn="l"/>
            <a:r>
              <a:rPr lang="en-US" altLang="zh-CN" sz="2800" dirty="0">
                <a:latin typeface="黑体" panose="02010609060101010101" pitchFamily="2" charset="-122"/>
                <a:ea typeface="黑体" panose="02010609060101010101" pitchFamily="2" charset="-122"/>
                <a:sym typeface="+mn-ea"/>
              </a:rPr>
              <a:t>-</a:t>
            </a:r>
            <a:r>
              <a:rPr lang="en-US" altLang="zh-CN" sz="2800" dirty="0">
                <a:latin typeface="Times New Roman" panose="02020603050405020304" pitchFamily="2" charset="0"/>
                <a:ea typeface="宋体" panose="02010600030101010101" pitchFamily="2" charset="-122"/>
              </a:rPr>
              <a:t>42</a:t>
            </a:r>
            <a:endParaRPr lang="en-US" altLang="zh-CN" sz="2800" dirty="0">
              <a:latin typeface="Times New Roman" panose="02020603050405020304" pitchFamily="2" charset="0"/>
              <a:ea typeface="宋体" panose="02010600030101010101" pitchFamily="2" charset="-122"/>
            </a:endParaRPr>
          </a:p>
        </p:txBody>
      </p:sp>
      <p:grpSp>
        <p:nvGrpSpPr>
          <p:cNvPr id="39" name="组合 38"/>
          <p:cNvGrpSpPr/>
          <p:nvPr/>
        </p:nvGrpSpPr>
        <p:grpSpPr>
          <a:xfrm>
            <a:off x="5276533" y="1736725"/>
            <a:ext cx="3781425" cy="3067050"/>
            <a:chOff x="8219" y="2396"/>
            <a:chExt cx="5955" cy="4830"/>
          </a:xfrm>
        </p:grpSpPr>
        <p:grpSp>
          <p:nvGrpSpPr>
            <p:cNvPr id="3" name="Group 7"/>
            <p:cNvGrpSpPr/>
            <p:nvPr/>
          </p:nvGrpSpPr>
          <p:grpSpPr>
            <a:xfrm>
              <a:off x="8219" y="2396"/>
              <a:ext cx="5955" cy="4830"/>
              <a:chOff x="0" y="0"/>
              <a:chExt cx="2382" cy="1932"/>
            </a:xfrm>
          </p:grpSpPr>
          <p:grpSp>
            <p:nvGrpSpPr>
              <p:cNvPr id="4" name="Group 8"/>
              <p:cNvGrpSpPr/>
              <p:nvPr/>
            </p:nvGrpSpPr>
            <p:grpSpPr>
              <a:xfrm>
                <a:off x="0" y="0"/>
                <a:ext cx="2382" cy="1932"/>
                <a:chOff x="0" y="0"/>
                <a:chExt cx="2382" cy="1932"/>
              </a:xfrm>
            </p:grpSpPr>
            <p:sp>
              <p:nvSpPr>
                <p:cNvPr id="5" name="Line 9"/>
                <p:cNvSpPr/>
                <p:nvPr/>
              </p:nvSpPr>
              <p:spPr>
                <a:xfrm>
                  <a:off x="0" y="1433"/>
                  <a:ext cx="2041" cy="0"/>
                </a:xfrm>
                <a:prstGeom prst="line">
                  <a:avLst/>
                </a:prstGeom>
                <a:ln w="28575" cap="flat" cmpd="sng">
                  <a:solidFill>
                    <a:schemeClr val="tx1"/>
                  </a:solidFill>
                  <a:prstDash val="solid"/>
                  <a:bevel/>
                  <a:headEnd type="none" w="med" len="med"/>
                  <a:tailEnd type="triangl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6" name="Line 10"/>
                <p:cNvSpPr/>
                <p:nvPr/>
              </p:nvSpPr>
              <p:spPr>
                <a:xfrm flipV="1">
                  <a:off x="647" y="259"/>
                  <a:ext cx="0" cy="1673"/>
                </a:xfrm>
                <a:prstGeom prst="line">
                  <a:avLst/>
                </a:prstGeom>
                <a:ln w="28575" cap="flat" cmpd="sng">
                  <a:solidFill>
                    <a:schemeClr val="tx1"/>
                  </a:solidFill>
                  <a:prstDash val="solid"/>
                  <a:bevel/>
                  <a:headEnd type="none" w="med" len="med"/>
                  <a:tailEnd type="triangle" w="med" len="med"/>
                </a:ln>
              </p:spPr>
              <p:txBody>
                <a:bodyPr anchor="t" anchorCtr="0"/>
                <a:p>
                  <a:endParaRPr lang="zh-CN" altLang="en-US" dirty="0">
                    <a:latin typeface="Arial" panose="020B0604020202020204" pitchFamily="34" charset="0"/>
                    <a:ea typeface="宋体" panose="02010600030101010101" pitchFamily="2" charset="-122"/>
                  </a:endParaRPr>
                </a:p>
              </p:txBody>
            </p:sp>
            <p:graphicFrame>
              <p:nvGraphicFramePr>
                <p:cNvPr id="7" name="对象 6"/>
                <p:cNvGraphicFramePr/>
                <p:nvPr/>
              </p:nvGraphicFramePr>
              <p:xfrm>
                <a:off x="799" y="1341"/>
                <a:ext cx="104" cy="312"/>
              </p:xfrm>
              <a:graphic>
                <a:graphicData uri="http://schemas.openxmlformats.org/presentationml/2006/ole">
                  <mc:AlternateContent xmlns:mc="http://schemas.openxmlformats.org/markup-compatibility/2006">
                    <mc:Choice xmlns:v="urn:schemas-microsoft-com:vml" Requires="v">
                      <p:oleObj spid="_x0000_s8" name="" r:id="rId3" imgW="88265" imgH="266700" progId="Equation.DSMT4">
                        <p:embed/>
                      </p:oleObj>
                    </mc:Choice>
                    <mc:Fallback>
                      <p:oleObj name="" r:id="rId3" imgW="88265" imgH="266700" progId="Equation.DSMT4">
                        <p:embed/>
                        <p:pic>
                          <p:nvPicPr>
                            <p:cNvPr id="0" name="图片 3108"/>
                            <p:cNvPicPr/>
                            <p:nvPr/>
                          </p:nvPicPr>
                          <p:blipFill>
                            <a:blip r:embed="rId4"/>
                            <a:stretch>
                              <a:fillRect/>
                            </a:stretch>
                          </p:blipFill>
                          <p:spPr>
                            <a:xfrm>
                              <a:off x="799" y="1341"/>
                              <a:ext cx="104" cy="312"/>
                            </a:xfrm>
                            <a:prstGeom prst="rect">
                              <a:avLst/>
                            </a:prstGeom>
                            <a:noFill/>
                            <a:ln w="38100">
                              <a:noFill/>
                              <a:miter/>
                            </a:ln>
                          </p:spPr>
                        </p:pic>
                      </p:oleObj>
                    </mc:Fallback>
                  </mc:AlternateContent>
                </a:graphicData>
              </a:graphic>
            </p:graphicFrame>
            <p:graphicFrame>
              <p:nvGraphicFramePr>
                <p:cNvPr id="9" name="对象 8"/>
                <p:cNvGraphicFramePr/>
                <p:nvPr/>
              </p:nvGraphicFramePr>
              <p:xfrm>
                <a:off x="962" y="1343"/>
                <a:ext cx="152" cy="317"/>
              </p:xfrm>
              <a:graphic>
                <a:graphicData uri="http://schemas.openxmlformats.org/presentationml/2006/ole">
                  <mc:AlternateContent xmlns:mc="http://schemas.openxmlformats.org/markup-compatibility/2006">
                    <mc:Choice xmlns:v="urn:schemas-microsoft-com:vml" Requires="v">
                      <p:oleObj spid="_x0000_s10" name="" r:id="rId5" imgW="127000" imgH="266700" progId="Equation.DSMT4">
                        <p:embed/>
                      </p:oleObj>
                    </mc:Choice>
                    <mc:Fallback>
                      <p:oleObj name="" r:id="rId5" imgW="127000" imgH="266700" progId="Equation.DSMT4">
                        <p:embed/>
                        <p:pic>
                          <p:nvPicPr>
                            <p:cNvPr id="0" name="图片 3097"/>
                            <p:cNvPicPr/>
                            <p:nvPr/>
                          </p:nvPicPr>
                          <p:blipFill>
                            <a:blip r:embed="rId6"/>
                            <a:stretch>
                              <a:fillRect/>
                            </a:stretch>
                          </p:blipFill>
                          <p:spPr>
                            <a:xfrm>
                              <a:off x="962" y="1343"/>
                              <a:ext cx="152" cy="317"/>
                            </a:xfrm>
                            <a:prstGeom prst="rect">
                              <a:avLst/>
                            </a:prstGeom>
                            <a:noFill/>
                            <a:ln w="38100">
                              <a:noFill/>
                              <a:miter/>
                            </a:ln>
                          </p:spPr>
                        </p:pic>
                      </p:oleObj>
                    </mc:Fallback>
                  </mc:AlternateContent>
                </a:graphicData>
              </a:graphic>
            </p:graphicFrame>
            <p:graphicFrame>
              <p:nvGraphicFramePr>
                <p:cNvPr id="11" name="对象 10"/>
                <p:cNvGraphicFramePr/>
                <p:nvPr/>
              </p:nvGraphicFramePr>
              <p:xfrm>
                <a:off x="1173" y="1341"/>
                <a:ext cx="133" cy="326"/>
              </p:xfrm>
              <a:graphic>
                <a:graphicData uri="http://schemas.openxmlformats.org/presentationml/2006/ole">
                  <mc:AlternateContent xmlns:mc="http://schemas.openxmlformats.org/markup-compatibility/2006">
                    <mc:Choice xmlns:v="urn:schemas-microsoft-com:vml" Requires="v">
                      <p:oleObj spid="_x0000_s12" name="" r:id="rId7" imgW="114300" imgH="279400" progId="Equation.DSMT4">
                        <p:embed/>
                      </p:oleObj>
                    </mc:Choice>
                    <mc:Fallback>
                      <p:oleObj name="" r:id="rId7" imgW="114300" imgH="279400" progId="Equation.DSMT4">
                        <p:embed/>
                        <p:pic>
                          <p:nvPicPr>
                            <p:cNvPr id="0" name="图片 3100"/>
                            <p:cNvPicPr/>
                            <p:nvPr/>
                          </p:nvPicPr>
                          <p:blipFill>
                            <a:blip r:embed="rId8"/>
                            <a:stretch>
                              <a:fillRect/>
                            </a:stretch>
                          </p:blipFill>
                          <p:spPr>
                            <a:xfrm>
                              <a:off x="1173" y="1341"/>
                              <a:ext cx="133" cy="326"/>
                            </a:xfrm>
                            <a:prstGeom prst="rect">
                              <a:avLst/>
                            </a:prstGeom>
                            <a:noFill/>
                            <a:ln w="38100">
                              <a:noFill/>
                              <a:miter/>
                            </a:ln>
                          </p:spPr>
                        </p:pic>
                      </p:oleObj>
                    </mc:Fallback>
                  </mc:AlternateContent>
                </a:graphicData>
              </a:graphic>
            </p:graphicFrame>
            <p:graphicFrame>
              <p:nvGraphicFramePr>
                <p:cNvPr id="13" name="对象 12"/>
                <p:cNvGraphicFramePr/>
                <p:nvPr/>
              </p:nvGraphicFramePr>
              <p:xfrm>
                <a:off x="1339" y="1343"/>
                <a:ext cx="148" cy="311"/>
              </p:xfrm>
              <a:graphic>
                <a:graphicData uri="http://schemas.openxmlformats.org/presentationml/2006/ole">
                  <mc:AlternateContent xmlns:mc="http://schemas.openxmlformats.org/markup-compatibility/2006">
                    <mc:Choice xmlns:v="urn:schemas-microsoft-com:vml" Requires="v">
                      <p:oleObj spid="_x0000_s14" name="" r:id="rId9" imgW="127000" imgH="266700" progId="Equation.DSMT4">
                        <p:embed/>
                      </p:oleObj>
                    </mc:Choice>
                    <mc:Fallback>
                      <p:oleObj name="" r:id="rId9" imgW="127000" imgH="266700" progId="Equation.DSMT4">
                        <p:embed/>
                        <p:pic>
                          <p:nvPicPr>
                            <p:cNvPr id="0" name="图片 3105"/>
                            <p:cNvPicPr/>
                            <p:nvPr/>
                          </p:nvPicPr>
                          <p:blipFill>
                            <a:blip r:embed="rId10"/>
                            <a:stretch>
                              <a:fillRect/>
                            </a:stretch>
                          </p:blipFill>
                          <p:spPr>
                            <a:xfrm>
                              <a:off x="1339" y="1343"/>
                              <a:ext cx="148" cy="311"/>
                            </a:xfrm>
                            <a:prstGeom prst="rect">
                              <a:avLst/>
                            </a:prstGeom>
                            <a:noFill/>
                            <a:ln w="38100">
                              <a:noFill/>
                              <a:miter/>
                            </a:ln>
                          </p:spPr>
                        </p:pic>
                      </p:oleObj>
                    </mc:Fallback>
                  </mc:AlternateContent>
                </a:graphicData>
              </a:graphic>
            </p:graphicFrame>
            <p:graphicFrame>
              <p:nvGraphicFramePr>
                <p:cNvPr id="15" name="对象 14"/>
                <p:cNvGraphicFramePr/>
                <p:nvPr/>
              </p:nvGraphicFramePr>
              <p:xfrm>
                <a:off x="1527" y="1345"/>
                <a:ext cx="134" cy="326"/>
              </p:xfrm>
              <a:graphic>
                <a:graphicData uri="http://schemas.openxmlformats.org/presentationml/2006/ole">
                  <mc:AlternateContent xmlns:mc="http://schemas.openxmlformats.org/markup-compatibility/2006">
                    <mc:Choice xmlns:v="urn:schemas-microsoft-com:vml" Requires="v">
                      <p:oleObj spid="_x0000_s16" name="" r:id="rId11" imgW="114300" imgH="279400" progId="Equation.DSMT4">
                        <p:embed/>
                      </p:oleObj>
                    </mc:Choice>
                    <mc:Fallback>
                      <p:oleObj name="" r:id="rId11" imgW="114300" imgH="279400" progId="Equation.DSMT4">
                        <p:embed/>
                        <p:pic>
                          <p:nvPicPr>
                            <p:cNvPr id="0" name="图片 3098"/>
                            <p:cNvPicPr/>
                            <p:nvPr/>
                          </p:nvPicPr>
                          <p:blipFill>
                            <a:blip r:embed="rId12"/>
                            <a:stretch>
                              <a:fillRect/>
                            </a:stretch>
                          </p:blipFill>
                          <p:spPr>
                            <a:xfrm>
                              <a:off x="1527" y="1345"/>
                              <a:ext cx="134" cy="326"/>
                            </a:xfrm>
                            <a:prstGeom prst="rect">
                              <a:avLst/>
                            </a:prstGeom>
                            <a:noFill/>
                            <a:ln w="38100">
                              <a:noFill/>
                              <a:miter/>
                            </a:ln>
                          </p:spPr>
                        </p:pic>
                      </p:oleObj>
                    </mc:Fallback>
                  </mc:AlternateContent>
                </a:graphicData>
              </a:graphic>
            </p:graphicFrame>
            <p:graphicFrame>
              <p:nvGraphicFramePr>
                <p:cNvPr id="17" name="对象 16"/>
                <p:cNvGraphicFramePr/>
                <p:nvPr/>
              </p:nvGraphicFramePr>
              <p:xfrm>
                <a:off x="527" y="1141"/>
                <a:ext cx="181" cy="247"/>
              </p:xfrm>
              <a:graphic>
                <a:graphicData uri="http://schemas.openxmlformats.org/presentationml/2006/ole">
                  <mc:AlternateContent xmlns:mc="http://schemas.openxmlformats.org/markup-compatibility/2006">
                    <mc:Choice xmlns:v="urn:schemas-microsoft-com:vml" Requires="v">
                      <p:oleObj spid="_x0000_s18" name="" r:id="rId13" imgW="139700" imgH="190500" progId="Equation.DSMT4">
                        <p:embed/>
                      </p:oleObj>
                    </mc:Choice>
                    <mc:Fallback>
                      <p:oleObj name="" r:id="rId13" imgW="139700" imgH="190500" progId="Equation.DSMT4">
                        <p:embed/>
                        <p:pic>
                          <p:nvPicPr>
                            <p:cNvPr id="0" name="图片 3104"/>
                            <p:cNvPicPr/>
                            <p:nvPr/>
                          </p:nvPicPr>
                          <p:blipFill>
                            <a:blip r:embed="rId14"/>
                            <a:stretch>
                              <a:fillRect/>
                            </a:stretch>
                          </p:blipFill>
                          <p:spPr>
                            <a:xfrm>
                              <a:off x="527" y="1141"/>
                              <a:ext cx="181" cy="247"/>
                            </a:xfrm>
                            <a:prstGeom prst="rect">
                              <a:avLst/>
                            </a:prstGeom>
                            <a:noFill/>
                            <a:ln w="38100">
                              <a:noFill/>
                              <a:miter/>
                            </a:ln>
                          </p:spPr>
                        </p:pic>
                      </p:oleObj>
                    </mc:Fallback>
                  </mc:AlternateContent>
                </a:graphicData>
              </a:graphic>
            </p:graphicFrame>
            <p:graphicFrame>
              <p:nvGraphicFramePr>
                <p:cNvPr id="19" name="对象 18"/>
                <p:cNvGraphicFramePr/>
                <p:nvPr/>
              </p:nvGraphicFramePr>
              <p:xfrm>
                <a:off x="492" y="942"/>
                <a:ext cx="213" cy="247"/>
              </p:xfrm>
              <a:graphic>
                <a:graphicData uri="http://schemas.openxmlformats.org/presentationml/2006/ole">
                  <mc:AlternateContent xmlns:mc="http://schemas.openxmlformats.org/markup-compatibility/2006">
                    <mc:Choice xmlns:v="urn:schemas-microsoft-com:vml" Requires="v">
                      <p:oleObj spid="_x0000_s20" name="" r:id="rId15" imgW="165100" imgH="190500" progId="Equation.DSMT4">
                        <p:embed/>
                      </p:oleObj>
                    </mc:Choice>
                    <mc:Fallback>
                      <p:oleObj name="" r:id="rId15" imgW="165100" imgH="190500" progId="Equation.DSMT4">
                        <p:embed/>
                        <p:pic>
                          <p:nvPicPr>
                            <p:cNvPr id="0" name="图片 3101"/>
                            <p:cNvPicPr/>
                            <p:nvPr/>
                          </p:nvPicPr>
                          <p:blipFill>
                            <a:blip r:embed="rId16"/>
                            <a:stretch>
                              <a:fillRect/>
                            </a:stretch>
                          </p:blipFill>
                          <p:spPr>
                            <a:xfrm>
                              <a:off x="492" y="942"/>
                              <a:ext cx="213" cy="247"/>
                            </a:xfrm>
                            <a:prstGeom prst="rect">
                              <a:avLst/>
                            </a:prstGeom>
                            <a:noFill/>
                            <a:ln w="38100">
                              <a:noFill/>
                              <a:miter/>
                            </a:ln>
                          </p:spPr>
                        </p:pic>
                      </p:oleObj>
                    </mc:Fallback>
                  </mc:AlternateContent>
                </a:graphicData>
              </a:graphic>
            </p:graphicFrame>
            <p:graphicFrame>
              <p:nvGraphicFramePr>
                <p:cNvPr id="21" name="对象 20"/>
                <p:cNvGraphicFramePr/>
                <p:nvPr/>
              </p:nvGraphicFramePr>
              <p:xfrm>
                <a:off x="499" y="718"/>
                <a:ext cx="197" cy="263"/>
              </p:xfrm>
              <a:graphic>
                <a:graphicData uri="http://schemas.openxmlformats.org/presentationml/2006/ole">
                  <mc:AlternateContent xmlns:mc="http://schemas.openxmlformats.org/markup-compatibility/2006">
                    <mc:Choice xmlns:v="urn:schemas-microsoft-com:vml" Requires="v">
                      <p:oleObj spid="_x0000_s22" name="" r:id="rId17" imgW="152400" imgH="203200" progId="Equation.DSMT4">
                        <p:embed/>
                      </p:oleObj>
                    </mc:Choice>
                    <mc:Fallback>
                      <p:oleObj name="" r:id="rId17" imgW="152400" imgH="203200" progId="Equation.DSMT4">
                        <p:embed/>
                        <p:pic>
                          <p:nvPicPr>
                            <p:cNvPr id="0" name="图片 3106"/>
                            <p:cNvPicPr/>
                            <p:nvPr/>
                          </p:nvPicPr>
                          <p:blipFill>
                            <a:blip r:embed="rId18"/>
                            <a:stretch>
                              <a:fillRect/>
                            </a:stretch>
                          </p:blipFill>
                          <p:spPr>
                            <a:xfrm>
                              <a:off x="499" y="718"/>
                              <a:ext cx="197" cy="263"/>
                            </a:xfrm>
                            <a:prstGeom prst="rect">
                              <a:avLst/>
                            </a:prstGeom>
                            <a:noFill/>
                            <a:ln w="38100">
                              <a:noFill/>
                              <a:miter/>
                            </a:ln>
                          </p:spPr>
                        </p:pic>
                      </p:oleObj>
                    </mc:Fallback>
                  </mc:AlternateContent>
                </a:graphicData>
              </a:graphic>
            </p:graphicFrame>
            <p:graphicFrame>
              <p:nvGraphicFramePr>
                <p:cNvPr id="23" name="对象 22"/>
                <p:cNvGraphicFramePr/>
                <p:nvPr/>
              </p:nvGraphicFramePr>
              <p:xfrm>
                <a:off x="490" y="504"/>
                <a:ext cx="213" cy="247"/>
              </p:xfrm>
              <a:graphic>
                <a:graphicData uri="http://schemas.openxmlformats.org/presentationml/2006/ole">
                  <mc:AlternateContent xmlns:mc="http://schemas.openxmlformats.org/markup-compatibility/2006">
                    <mc:Choice xmlns:v="urn:schemas-microsoft-com:vml" Requires="v">
                      <p:oleObj spid="_x0000_s24" name="" r:id="rId19" imgW="165100" imgH="190500" progId="Equation.DSMT4">
                        <p:embed/>
                      </p:oleObj>
                    </mc:Choice>
                    <mc:Fallback>
                      <p:oleObj name="" r:id="rId19" imgW="165100" imgH="190500" progId="Equation.DSMT4">
                        <p:embed/>
                        <p:pic>
                          <p:nvPicPr>
                            <p:cNvPr id="0" name="图片 3107"/>
                            <p:cNvPicPr/>
                            <p:nvPr/>
                          </p:nvPicPr>
                          <p:blipFill>
                            <a:blip r:embed="rId20"/>
                            <a:stretch>
                              <a:fillRect/>
                            </a:stretch>
                          </p:blipFill>
                          <p:spPr>
                            <a:xfrm>
                              <a:off x="490" y="504"/>
                              <a:ext cx="213" cy="247"/>
                            </a:xfrm>
                            <a:prstGeom prst="rect">
                              <a:avLst/>
                            </a:prstGeom>
                            <a:noFill/>
                            <a:ln w="38100">
                              <a:noFill/>
                              <a:miter/>
                            </a:ln>
                          </p:spPr>
                        </p:pic>
                      </p:oleObj>
                    </mc:Fallback>
                  </mc:AlternateContent>
                </a:graphicData>
              </a:graphic>
            </p:graphicFrame>
            <p:graphicFrame>
              <p:nvGraphicFramePr>
                <p:cNvPr id="25" name="对象 24"/>
                <p:cNvGraphicFramePr/>
                <p:nvPr/>
              </p:nvGraphicFramePr>
              <p:xfrm>
                <a:off x="450" y="1426"/>
                <a:ext cx="195" cy="226"/>
              </p:xfrm>
              <a:graphic>
                <a:graphicData uri="http://schemas.openxmlformats.org/presentationml/2006/ole">
                  <mc:AlternateContent xmlns:mc="http://schemas.openxmlformats.org/markup-compatibility/2006">
                    <mc:Choice xmlns:v="urn:schemas-microsoft-com:vml" Requires="v">
                      <p:oleObj spid="_x0000_s26" name="" r:id="rId21" imgW="152400" imgH="177800" progId="Equation.DSMT4">
                        <p:embed/>
                      </p:oleObj>
                    </mc:Choice>
                    <mc:Fallback>
                      <p:oleObj name="" r:id="rId21" imgW="152400" imgH="177800" progId="Equation.DSMT4">
                        <p:embed/>
                        <p:pic>
                          <p:nvPicPr>
                            <p:cNvPr id="0" name="图片 3099"/>
                            <p:cNvPicPr/>
                            <p:nvPr/>
                          </p:nvPicPr>
                          <p:blipFill>
                            <a:blip r:embed="rId22"/>
                            <a:stretch>
                              <a:fillRect/>
                            </a:stretch>
                          </p:blipFill>
                          <p:spPr>
                            <a:xfrm>
                              <a:off x="450" y="1426"/>
                              <a:ext cx="195" cy="226"/>
                            </a:xfrm>
                            <a:prstGeom prst="rect">
                              <a:avLst/>
                            </a:prstGeom>
                            <a:noFill/>
                            <a:ln w="38100">
                              <a:noFill/>
                              <a:miter/>
                            </a:ln>
                          </p:spPr>
                        </p:pic>
                      </p:oleObj>
                    </mc:Fallback>
                  </mc:AlternateContent>
                </a:graphicData>
              </a:graphic>
            </p:graphicFrame>
            <p:graphicFrame>
              <p:nvGraphicFramePr>
                <p:cNvPr id="27" name="对象 26"/>
                <p:cNvGraphicFramePr/>
                <p:nvPr/>
              </p:nvGraphicFramePr>
              <p:xfrm>
                <a:off x="2177" y="1433"/>
                <a:ext cx="205" cy="225"/>
              </p:xfrm>
              <a:graphic>
                <a:graphicData uri="http://schemas.openxmlformats.org/presentationml/2006/ole">
                  <mc:AlternateContent xmlns:mc="http://schemas.openxmlformats.org/markup-compatibility/2006">
                    <mc:Choice xmlns:v="urn:schemas-microsoft-com:vml" Requires="v">
                      <p:oleObj spid="_x0000_s28" name="" r:id="rId23" imgW="127000" imgH="139700" progId="Equation.DSMT4">
                        <p:embed/>
                      </p:oleObj>
                    </mc:Choice>
                    <mc:Fallback>
                      <p:oleObj name="" r:id="rId23" imgW="127000" imgH="139700" progId="Equation.DSMT4">
                        <p:embed/>
                        <p:pic>
                          <p:nvPicPr>
                            <p:cNvPr id="0" name="图片 3103"/>
                            <p:cNvPicPr/>
                            <p:nvPr/>
                          </p:nvPicPr>
                          <p:blipFill>
                            <a:blip r:embed="rId24"/>
                            <a:stretch>
                              <a:fillRect/>
                            </a:stretch>
                          </p:blipFill>
                          <p:spPr>
                            <a:xfrm>
                              <a:off x="2177" y="1433"/>
                              <a:ext cx="205" cy="225"/>
                            </a:xfrm>
                            <a:prstGeom prst="rect">
                              <a:avLst/>
                            </a:prstGeom>
                            <a:noFill/>
                            <a:ln w="38100">
                              <a:noFill/>
                              <a:miter/>
                            </a:ln>
                          </p:spPr>
                        </p:pic>
                      </p:oleObj>
                    </mc:Fallback>
                  </mc:AlternateContent>
                </a:graphicData>
              </a:graphic>
            </p:graphicFrame>
            <p:graphicFrame>
              <p:nvGraphicFramePr>
                <p:cNvPr id="29" name="对象 28"/>
                <p:cNvGraphicFramePr/>
                <p:nvPr/>
              </p:nvGraphicFramePr>
              <p:xfrm>
                <a:off x="453" y="0"/>
                <a:ext cx="197" cy="233"/>
              </p:xfrm>
              <a:graphic>
                <a:graphicData uri="http://schemas.openxmlformats.org/presentationml/2006/ole">
                  <mc:AlternateContent xmlns:mc="http://schemas.openxmlformats.org/markup-compatibility/2006">
                    <mc:Choice xmlns:v="urn:schemas-microsoft-com:vml" Requires="v">
                      <p:oleObj spid="_x0000_s3110" name="" r:id="rId25" imgW="139700" imgH="165735" progId="Equation.DSMT4">
                        <p:embed/>
                      </p:oleObj>
                    </mc:Choice>
                    <mc:Fallback>
                      <p:oleObj name="" r:id="rId25" imgW="139700" imgH="165735" progId="Equation.DSMT4">
                        <p:embed/>
                        <p:pic>
                          <p:nvPicPr>
                            <p:cNvPr id="0" name="图片 3109"/>
                            <p:cNvPicPr/>
                            <p:nvPr/>
                          </p:nvPicPr>
                          <p:blipFill>
                            <a:blip r:embed="rId26"/>
                            <a:stretch>
                              <a:fillRect/>
                            </a:stretch>
                          </p:blipFill>
                          <p:spPr>
                            <a:xfrm>
                              <a:off x="453" y="0"/>
                              <a:ext cx="197" cy="233"/>
                            </a:xfrm>
                            <a:prstGeom prst="rect">
                              <a:avLst/>
                            </a:prstGeom>
                            <a:noFill/>
                            <a:ln w="38100">
                              <a:noFill/>
                              <a:miter/>
                            </a:ln>
                          </p:spPr>
                        </p:pic>
                      </p:oleObj>
                    </mc:Fallback>
                  </mc:AlternateContent>
                </a:graphicData>
              </a:graphic>
            </p:graphicFrame>
          </p:grpSp>
          <p:sp>
            <p:nvSpPr>
              <p:cNvPr id="30" name="Line 23"/>
              <p:cNvSpPr/>
              <p:nvPr/>
            </p:nvSpPr>
            <p:spPr>
              <a:xfrm>
                <a:off x="126" y="681"/>
                <a:ext cx="1779" cy="1206"/>
              </a:xfrm>
              <a:prstGeom prst="line">
                <a:avLst/>
              </a:prstGeom>
              <a:ln w="38100" cap="flat" cmpd="sng">
                <a:solidFill>
                  <a:schemeClr val="tx1"/>
                </a:solidFill>
                <a:prstDash val="solid"/>
                <a:bevel/>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36" name="文本框 10869"/>
            <p:cNvSpPr txBox="1"/>
            <p:nvPr/>
          </p:nvSpPr>
          <p:spPr>
            <a:xfrm>
              <a:off x="8333" y="4116"/>
              <a:ext cx="792" cy="822"/>
            </a:xfrm>
            <a:prstGeom prst="rect">
              <a:avLst/>
            </a:prstGeom>
            <a:noFill/>
            <a:ln w="9525">
              <a:noFill/>
            </a:ln>
          </p:spPr>
          <p:txBody>
            <a:bodyPr anchor="t" anchorCtr="0">
              <a:spAutoFit/>
            </a:bodyPr>
            <a:p>
              <a:pPr>
                <a:spcBef>
                  <a:spcPct val="50000"/>
                </a:spcBef>
              </a:pPr>
              <a:r>
                <a:rPr lang="en-US" altLang="zh-CN" sz="2800" i="1" dirty="0">
                  <a:solidFill>
                    <a:schemeClr val="tx1"/>
                  </a:solidFill>
                  <a:latin typeface="Times New Roman" panose="02020603050405020304" pitchFamily="2" charset="0"/>
                  <a:ea typeface="宋体" panose="02010600030101010101" pitchFamily="2" charset="-122"/>
                </a:rPr>
                <a:t>l</a:t>
              </a:r>
              <a:endParaRPr lang="en-US" altLang="zh-CN" sz="2800" i="1" dirty="0">
                <a:solidFill>
                  <a:schemeClr val="tx1"/>
                </a:solidFill>
                <a:latin typeface="Times New Roman" panose="02020603050405020304" pitchFamily="2" charset="0"/>
                <a:ea typeface="宋体" panose="02010600030101010101" pitchFamily="2" charset="-122"/>
              </a:endParaRPr>
            </a:p>
          </p:txBody>
        </p:sp>
        <p:sp>
          <p:nvSpPr>
            <p:cNvPr id="37" name="文本框 36"/>
            <p:cNvSpPr txBox="1"/>
            <p:nvPr/>
          </p:nvSpPr>
          <p:spPr>
            <a:xfrm>
              <a:off x="12879" y="5752"/>
              <a:ext cx="537" cy="822"/>
            </a:xfrm>
            <a:prstGeom prst="rect">
              <a:avLst/>
            </a:prstGeom>
            <a:noFill/>
          </p:spPr>
          <p:txBody>
            <a:bodyPr wrap="none" rtlCol="0" anchor="t">
              <a:spAutoFit/>
            </a:bodyPr>
            <a:p>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x</a:t>
              </a:r>
              <a:endPar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endParaRPr>
            </a:p>
          </p:txBody>
        </p:sp>
        <p:sp>
          <p:nvSpPr>
            <p:cNvPr id="38" name="文本框 37"/>
            <p:cNvSpPr txBox="1"/>
            <p:nvPr/>
          </p:nvSpPr>
          <p:spPr>
            <a:xfrm>
              <a:off x="9894" y="2577"/>
              <a:ext cx="537" cy="822"/>
            </a:xfrm>
            <a:prstGeom prst="rect">
              <a:avLst/>
            </a:prstGeom>
            <a:noFill/>
          </p:spPr>
          <p:txBody>
            <a:bodyPr wrap="none" rtlCol="0" anchor="t">
              <a:spAutoFit/>
            </a:bodyPr>
            <a:p>
              <a:r>
                <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rPr>
                <a:t>y</a:t>
              </a:r>
              <a:endParaRPr lang="en-US" altLang="zh-CN" sz="2800" i="1" dirty="0">
                <a:solidFill>
                  <a:schemeClr val="tx1"/>
                </a:solidFill>
                <a:latin typeface="Times New Roman" panose="02020603050405020304" pitchFamily="2" charset="0"/>
                <a:ea typeface="黑体" panose="02010609060101010101" pitchFamily="2" charset="-122"/>
                <a:sym typeface="Wingdings" panose="05000000000000000000" pitchFamily="2" charset="2"/>
              </a:endParaRPr>
            </a:p>
          </p:txBody>
        </p:sp>
      </p:grpSp>
    </p:spTree>
    <p:custDataLst>
      <p:tags r:id="rId27"/>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blinds(horizontal)">
                                      <p:cBhvr>
                                        <p:cTn id="10" dur="500"/>
                                        <p:tgtEl>
                                          <p:spTgt spid="39"/>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slide(fromBottom)">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slide(fromBottom)">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slide(fromBottom)">
                                      <p:cBhvr>
                                        <p:cTn id="25" dur="5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99"/>
          <p:cNvSpPr txBox="1"/>
          <p:nvPr/>
        </p:nvSpPr>
        <p:spPr>
          <a:xfrm>
            <a:off x="281305" y="461010"/>
            <a:ext cx="8525510" cy="1124585"/>
          </a:xfrm>
          <a:prstGeom prst="rect">
            <a:avLst/>
          </a:prstGeom>
          <a:noFill/>
          <a:ln w="9525">
            <a:noFill/>
          </a:ln>
        </p:spPr>
        <p:txBody>
          <a:bodyPr wrap="square" anchor="t" anchorCtr="0">
            <a:spAutoFit/>
          </a:bodyPr>
          <a:p>
            <a:pPr indent="266700">
              <a:lnSpc>
                <a:spcPct val="120000"/>
              </a:lnSpc>
            </a:pPr>
            <a:r>
              <a:rPr lang="en-US" altLang="zh-CN" sz="2800" dirty="0">
                <a:solidFill>
                  <a:schemeClr val="tx1"/>
                </a:solidFill>
                <a:latin typeface="Times New Roman" panose="02020603050405020304" pitchFamily="2" charset="0"/>
                <a:ea typeface="黑体" panose="02010609060101010101" pitchFamily="2" charset="-122"/>
              </a:rPr>
              <a:t>3. </a:t>
            </a:r>
            <a:r>
              <a:rPr lang="zh-CN" altLang="en-US" sz="2800" dirty="0">
                <a:solidFill>
                  <a:schemeClr val="tx1"/>
                </a:solidFill>
                <a:latin typeface="Times New Roman" panose="02020603050405020304" pitchFamily="2" charset="0"/>
                <a:ea typeface="黑体" panose="02010609060101010101" pitchFamily="2" charset="-122"/>
              </a:rPr>
              <a:t>已知一次函数的图象经过</a:t>
            </a:r>
            <a:r>
              <a:rPr lang="en-US" altLang="zh-CN" sz="2800" dirty="0">
                <a:solidFill>
                  <a:schemeClr val="tx1"/>
                </a:solidFill>
                <a:latin typeface="Times New Roman" panose="02020603050405020304" pitchFamily="2" charset="0"/>
                <a:ea typeface="黑体" panose="02010609060101010101" pitchFamily="2" charset="-122"/>
              </a:rPr>
              <a:t> (0</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5)</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(2</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5) </a:t>
            </a:r>
            <a:r>
              <a:rPr lang="zh-CN" altLang="en-US" sz="2800" dirty="0">
                <a:solidFill>
                  <a:schemeClr val="tx1"/>
                </a:solidFill>
                <a:latin typeface="Times New Roman" panose="02020603050405020304" pitchFamily="2" charset="0"/>
                <a:ea typeface="黑体" panose="02010609060101010101" pitchFamily="2" charset="-122"/>
              </a:rPr>
              <a:t>两点，求一次函数的表达式．</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3" name="文本框 1"/>
          <p:cNvSpPr txBox="1"/>
          <p:nvPr/>
        </p:nvSpPr>
        <p:spPr>
          <a:xfrm>
            <a:off x="625475" y="1630045"/>
            <a:ext cx="6559550" cy="2889885"/>
          </a:xfrm>
          <a:prstGeom prst="rect">
            <a:avLst/>
          </a:prstGeom>
          <a:noFill/>
          <a:ln w="9525">
            <a:noFill/>
          </a:ln>
        </p:spPr>
        <p:txBody>
          <a:bodyPr wrap="square" anchor="t" anchorCtr="0">
            <a:spAutoFit/>
          </a:bodyPr>
          <a:p>
            <a:pPr>
              <a:lnSpc>
                <a:spcPct val="130000"/>
              </a:lnSpc>
            </a:pPr>
            <a:r>
              <a:rPr lang="zh-CN" altLang="en-US" sz="2800" dirty="0">
                <a:latin typeface="Times New Roman" panose="02020603050405020304" pitchFamily="2" charset="0"/>
                <a:ea typeface="黑体" panose="02010609060101010101" pitchFamily="2" charset="-122"/>
              </a:rPr>
              <a:t>解：设一次函数的表达式为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kx</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，根据题意</a:t>
            </a:r>
            <a:r>
              <a:rPr lang="zh-CN" altLang="en-US" sz="2800" dirty="0">
                <a:latin typeface="Times New Roman" panose="02020603050405020304" pitchFamily="2" charset="0"/>
                <a:ea typeface="黑体" panose="02010609060101010101" pitchFamily="2" charset="-122"/>
                <a:sym typeface="+mn-ea"/>
              </a:rPr>
              <a:t>，</a:t>
            </a:r>
            <a:r>
              <a:rPr lang="zh-CN" altLang="en-US" sz="2800" dirty="0">
                <a:latin typeface="Times New Roman" panose="02020603050405020304" pitchFamily="2" charset="0"/>
                <a:ea typeface="黑体" panose="02010609060101010101" pitchFamily="2" charset="-122"/>
              </a:rPr>
              <a:t>得</a:t>
            </a:r>
            <a:endParaRPr lang="zh-CN" altLang="en-US" sz="2800" dirty="0">
              <a:latin typeface="Times New Roman" panose="02020603050405020304" pitchFamily="2" charset="0"/>
              <a:ea typeface="黑体" panose="02010609060101010101" pitchFamily="2" charset="-122"/>
            </a:endParaRPr>
          </a:p>
          <a:p>
            <a:pPr indent="266700">
              <a:lnSpc>
                <a:spcPct val="130000"/>
              </a:lnSpc>
            </a:pP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5</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2</a:t>
            </a:r>
            <a:r>
              <a:rPr lang="en-US" altLang="zh-CN" sz="2800" i="1" dirty="0">
                <a:latin typeface="Times New Roman" panose="02020603050405020304" pitchFamily="2" charset="0"/>
                <a:ea typeface="黑体" panose="02010609060101010101" pitchFamily="2" charset="-122"/>
              </a:rPr>
              <a:t>k</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5</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a:t>
            </a:r>
            <a:endParaRPr lang="zh-CN" altLang="en-US" sz="2800" dirty="0">
              <a:latin typeface="Times New Roman" panose="02020603050405020304" pitchFamily="2" charset="0"/>
              <a:ea typeface="黑体" panose="02010609060101010101" pitchFamily="2" charset="-122"/>
            </a:endParaRPr>
          </a:p>
          <a:p>
            <a:pPr indent="266700">
              <a:lnSpc>
                <a:spcPct val="130000"/>
              </a:lnSpc>
            </a:pPr>
            <a:r>
              <a:rPr lang="zh-CN" altLang="en-US" sz="2800" dirty="0">
                <a:latin typeface="Times New Roman" panose="02020603050405020304" pitchFamily="2" charset="0"/>
                <a:ea typeface="黑体" panose="02010609060101010101" pitchFamily="2" charset="-122"/>
              </a:rPr>
              <a:t>解得</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5</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k</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5.</a:t>
            </a:r>
            <a:endParaRPr lang="en-US" altLang="zh-CN" sz="2800" dirty="0">
              <a:latin typeface="Times New Roman" panose="02020603050405020304" pitchFamily="2" charset="0"/>
              <a:ea typeface="黑体" panose="02010609060101010101" pitchFamily="2" charset="-122"/>
            </a:endParaRPr>
          </a:p>
          <a:p>
            <a:pPr indent="266700">
              <a:lnSpc>
                <a:spcPct val="130000"/>
              </a:lnSpc>
            </a:pPr>
            <a:r>
              <a:rPr lang="en-US" altLang="zh-CN" sz="2800" dirty="0">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一次函数的表达式为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5</a:t>
            </a:r>
            <a:r>
              <a:rPr lang="en-US" altLang="zh-CN" sz="2800" i="1" dirty="0">
                <a:latin typeface="Times New Roman" panose="02020603050405020304" pitchFamily="2" charset="0"/>
                <a:ea typeface="黑体" panose="02010609060101010101" pitchFamily="2" charset="-122"/>
              </a:rPr>
              <a:t>x</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5.</a:t>
            </a:r>
            <a:endParaRPr lang="en-US" altLang="zh-CN" sz="2800" dirty="0">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0" end="26"/>
                                            </p:txEl>
                                          </p:spTgt>
                                        </p:tgtEl>
                                        <p:attrNameLst>
                                          <p:attrName>style.visibility</p:attrName>
                                        </p:attrNameLst>
                                      </p:cBhvr>
                                      <p:to>
                                        <p:strVal val="visible"/>
                                      </p:to>
                                    </p:set>
                                    <p:animEffect transition="in" filter="blinds(horizontal)">
                                      <p:cBhvr>
                                        <p:cTn id="7" dur="500"/>
                                        <p:tgtEl>
                                          <p:spTgt spid="3">
                                            <p:txEl>
                                              <p:charRg st="0" end="2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charRg st="26" end="40"/>
                                            </p:txEl>
                                          </p:spTgt>
                                        </p:tgtEl>
                                        <p:attrNameLst>
                                          <p:attrName>style.visibility</p:attrName>
                                        </p:attrNameLst>
                                      </p:cBhvr>
                                      <p:to>
                                        <p:strVal val="visible"/>
                                      </p:to>
                                    </p:set>
                                    <p:animEffect transition="in" filter="blinds(horizontal)">
                                      <p:cBhvr>
                                        <p:cTn id="12" dur="500"/>
                                        <p:tgtEl>
                                          <p:spTgt spid="3">
                                            <p:txEl>
                                              <p:charRg st="26" end="4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charRg st="40" end="52"/>
                                            </p:txEl>
                                          </p:spTgt>
                                        </p:tgtEl>
                                        <p:attrNameLst>
                                          <p:attrName>style.visibility</p:attrName>
                                        </p:attrNameLst>
                                      </p:cBhvr>
                                      <p:to>
                                        <p:strVal val="visible"/>
                                      </p:to>
                                    </p:set>
                                    <p:animEffect transition="in" filter="blinds(horizontal)">
                                      <p:cBhvr>
                                        <p:cTn id="17" dur="500"/>
                                        <p:tgtEl>
                                          <p:spTgt spid="3">
                                            <p:txEl>
                                              <p:charRg st="40" end="5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charRg st="52" end="71"/>
                                            </p:txEl>
                                          </p:spTgt>
                                        </p:tgtEl>
                                        <p:attrNameLst>
                                          <p:attrName>style.visibility</p:attrName>
                                        </p:attrNameLst>
                                      </p:cBhvr>
                                      <p:to>
                                        <p:strVal val="visible"/>
                                      </p:to>
                                    </p:set>
                                    <p:animEffect transition="in" filter="blinds(horizontal)">
                                      <p:cBhvr>
                                        <p:cTn id="22" dur="500"/>
                                        <p:tgtEl>
                                          <p:spTgt spid="3">
                                            <p:txEl>
                                              <p:charRg st="52" end="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4"/>
          <p:cNvSpPr txBox="1"/>
          <p:nvPr/>
        </p:nvSpPr>
        <p:spPr>
          <a:xfrm>
            <a:off x="970915" y="1330008"/>
            <a:ext cx="6789738" cy="3449955"/>
          </a:xfrm>
          <a:prstGeom prst="rect">
            <a:avLst/>
          </a:prstGeom>
          <a:noFill/>
          <a:ln w="9525">
            <a:noFill/>
          </a:ln>
        </p:spPr>
        <p:txBody>
          <a:bodyPr anchor="t" anchorCtr="0">
            <a:spAutoFit/>
          </a:bodyPr>
          <a:p>
            <a:pPr>
              <a:lnSpc>
                <a:spcPct val="130000"/>
              </a:lnSpc>
            </a:pPr>
            <a:r>
              <a:rPr lang="zh-CN" altLang="en-US" sz="2800" dirty="0">
                <a:latin typeface="Times New Roman" panose="02020603050405020304" pitchFamily="2" charset="0"/>
                <a:ea typeface="黑体" panose="02010609060101010101" pitchFamily="2" charset="-122"/>
              </a:rPr>
              <a:t>解：设直线</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l </a:t>
            </a:r>
            <a:r>
              <a:rPr lang="zh-CN" altLang="en-US" sz="2800" dirty="0">
                <a:latin typeface="Times New Roman" panose="02020603050405020304" pitchFamily="2" charset="0"/>
                <a:ea typeface="黑体" panose="02010609060101010101" pitchFamily="2" charset="-122"/>
              </a:rPr>
              <a:t>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kx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a:p>
            <a:pPr>
              <a:lnSpc>
                <a:spcPct val="130000"/>
              </a:lnSpc>
            </a:pP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l </a:t>
            </a:r>
            <a:r>
              <a:rPr lang="zh-CN" altLang="en-US" sz="2800" dirty="0">
                <a:latin typeface="Times New Roman" panose="02020603050405020304" pitchFamily="2" charset="0"/>
                <a:ea typeface="黑体" panose="02010609060101010101" pitchFamily="2" charset="-122"/>
              </a:rPr>
              <a:t>与直线</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sym typeface="+mn-ea"/>
              </a:rPr>
              <a:t>= </a:t>
            </a:r>
            <a:r>
              <a:rPr lang="en-US" altLang="zh-CN" sz="2800" dirty="0">
                <a:latin typeface="黑体" panose="02010609060101010101" pitchFamily="2" charset="-122"/>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rPr>
              <a:t>2</a:t>
            </a:r>
            <a:r>
              <a:rPr lang="en-US" altLang="zh-CN" sz="2800" i="1" dirty="0">
                <a:latin typeface="Times New Roman" panose="02020603050405020304" pitchFamily="2" charset="0"/>
                <a:ea typeface="黑体" panose="02010609060101010101" pitchFamily="2" charset="-122"/>
              </a:rPr>
              <a:t>x </a:t>
            </a:r>
            <a:r>
              <a:rPr lang="zh-CN" altLang="en-US" sz="2800" dirty="0">
                <a:latin typeface="Times New Roman" panose="02020603050405020304" pitchFamily="2" charset="0"/>
                <a:ea typeface="黑体" panose="02010609060101010101" pitchFamily="2" charset="-122"/>
              </a:rPr>
              <a:t>平行，∴</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 </a:t>
            </a:r>
            <a:r>
              <a:rPr lang="en-US" altLang="zh-CN" sz="2800" dirty="0">
                <a:latin typeface="Times New Roman" panose="02020603050405020304" pitchFamily="2" charset="0"/>
                <a:ea typeface="黑体" panose="02010609060101010101" pitchFamily="2" charset="-122"/>
                <a:sym typeface="+mn-ea"/>
              </a:rPr>
              <a:t>=</a:t>
            </a:r>
            <a:r>
              <a:rPr lang="en-US" altLang="zh-CN" sz="2800" i="1" dirty="0">
                <a:latin typeface="Times New Roman" panose="02020603050405020304" pitchFamily="2" charset="0"/>
                <a:ea typeface="黑体" panose="02010609060101010101" pitchFamily="2" charset="-122"/>
              </a:rPr>
              <a:t> </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2.</a:t>
            </a:r>
            <a:endParaRPr lang="en-US" altLang="zh-CN" sz="2800" dirty="0">
              <a:latin typeface="Times New Roman" panose="02020603050405020304" pitchFamily="2" charset="0"/>
              <a:ea typeface="黑体" panose="02010609060101010101" pitchFamily="2" charset="-122"/>
            </a:endParaRPr>
          </a:p>
          <a:p>
            <a:pPr>
              <a:lnSpc>
                <a:spcPct val="130000"/>
              </a:lnSpc>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又∵</a:t>
            </a: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直线过点</a:t>
            </a:r>
            <a:r>
              <a:rPr lang="en-US" altLang="zh-CN" sz="2800" dirty="0">
                <a:latin typeface="Times New Roman" panose="02020603050405020304" pitchFamily="2" charset="0"/>
                <a:ea typeface="黑体" panose="02010609060101010101" pitchFamily="2" charset="-122"/>
              </a:rPr>
              <a:t> (0</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2)</a:t>
            </a:r>
            <a:r>
              <a:rPr lang="zh-CN" altLang="en-US" sz="2800" dirty="0">
                <a:latin typeface="Times New Roman" panose="02020603050405020304" pitchFamily="2" charset="0"/>
                <a:ea typeface="黑体" panose="02010609060101010101" pitchFamily="2" charset="-122"/>
              </a:rPr>
              <a:t>， </a:t>
            </a:r>
            <a:endParaRPr lang="zh-CN" altLang="en-US" sz="2800" dirty="0">
              <a:latin typeface="Times New Roman" panose="02020603050405020304" pitchFamily="2" charset="0"/>
              <a:ea typeface="黑体" panose="02010609060101010101" pitchFamily="2" charset="-122"/>
            </a:endParaRPr>
          </a:p>
          <a:p>
            <a:pPr>
              <a:lnSpc>
                <a:spcPct val="130000"/>
              </a:lnSpc>
            </a:pPr>
            <a:r>
              <a:rPr lang="zh-CN" altLang="en-US" sz="2800" dirty="0">
                <a:latin typeface="Times New Roman" panose="02020603050405020304" pitchFamily="2" charset="0"/>
                <a:ea typeface="黑体" panose="02010609060101010101" pitchFamily="2" charset="-122"/>
              </a:rPr>
              <a:t>    ∴</a:t>
            </a:r>
            <a:r>
              <a:rPr lang="en-US" altLang="zh-CN" sz="2800" dirty="0">
                <a:latin typeface="Times New Roman" panose="02020603050405020304" pitchFamily="2" charset="0"/>
                <a:ea typeface="黑体" panose="02010609060101010101" pitchFamily="2" charset="-122"/>
              </a:rPr>
              <a:t> 2 = </a:t>
            </a:r>
            <a:r>
              <a:rPr lang="en-US" altLang="zh-CN" sz="2800" dirty="0">
                <a:latin typeface="黑体" panose="02010609060101010101" pitchFamily="2" charset="-122"/>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rPr>
              <a:t>2×0 + </a:t>
            </a:r>
            <a:r>
              <a:rPr lang="en-US" altLang="zh-CN" sz="2800" i="1" dirty="0">
                <a:latin typeface="Times New Roman" panose="02020603050405020304" pitchFamily="2" charset="0"/>
                <a:ea typeface="黑体" panose="02010609060101010101" pitchFamily="2" charset="-122"/>
              </a:rPr>
              <a:t>b</a:t>
            </a:r>
            <a:r>
              <a:rPr lang="en-US" altLang="zh-CN" sz="2800" dirty="0">
                <a:latin typeface="Times New Roman" panose="02020603050405020304" pitchFamily="2" charset="0"/>
                <a:ea typeface="黑体" panose="02010609060101010101" pitchFamily="2" charset="-122"/>
                <a:sym typeface="+mn-ea"/>
              </a:rPr>
              <a:t>.</a:t>
            </a:r>
            <a:endParaRPr lang="en-US" altLang="zh-CN" sz="2800" i="1" dirty="0">
              <a:latin typeface="Times New Roman" panose="02020603050405020304" pitchFamily="2" charset="0"/>
              <a:ea typeface="黑体" panose="02010609060101010101" pitchFamily="2" charset="-122"/>
            </a:endParaRPr>
          </a:p>
          <a:p>
            <a:pPr>
              <a:lnSpc>
                <a:spcPct val="130000"/>
              </a:lnSpc>
            </a:pPr>
            <a:r>
              <a:rPr lang="en-US" altLang="zh-CN" sz="2800" dirty="0">
                <a:latin typeface="Times New Roman" panose="02020603050405020304" pitchFamily="2" charset="0"/>
                <a:ea typeface="黑体" panose="02010609060101010101" pitchFamily="2" charset="-122"/>
              </a:rPr>
              <a:t>    ∴ </a:t>
            </a:r>
            <a:r>
              <a:rPr lang="en-US" altLang="zh-CN" sz="2800" i="1" dirty="0">
                <a:latin typeface="Times New Roman" panose="02020603050405020304" pitchFamily="2" charset="0"/>
                <a:ea typeface="黑体" panose="02010609060101010101" pitchFamily="2" charset="-122"/>
              </a:rPr>
              <a:t>b </a:t>
            </a:r>
            <a:r>
              <a:rPr lang="en-US" altLang="zh-CN" sz="2800" dirty="0">
                <a:latin typeface="Times New Roman" panose="02020603050405020304" pitchFamily="2" charset="0"/>
                <a:ea typeface="黑体" panose="02010609060101010101" pitchFamily="2" charset="-122"/>
              </a:rPr>
              <a:t>= 2</a:t>
            </a:r>
            <a:r>
              <a:rPr lang="en-US" altLang="zh-CN" sz="2800" dirty="0">
                <a:latin typeface="Times New Roman" panose="02020603050405020304" pitchFamily="2" charset="0"/>
                <a:ea typeface="黑体" panose="02010609060101010101" pitchFamily="2" charset="-122"/>
                <a:sym typeface="+mn-ea"/>
              </a:rPr>
              <a:t>.</a:t>
            </a:r>
            <a:endParaRPr lang="zh-CN" altLang="en-US" sz="2800" dirty="0">
              <a:latin typeface="Times New Roman" panose="02020603050405020304" pitchFamily="2" charset="0"/>
              <a:ea typeface="黑体" panose="02010609060101010101" pitchFamily="2" charset="-122"/>
              <a:sym typeface="+mn-ea"/>
            </a:endParaRPr>
          </a:p>
          <a:p>
            <a:pPr>
              <a:lnSpc>
                <a:spcPct val="130000"/>
              </a:lnSpc>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直线</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l </a:t>
            </a:r>
            <a:r>
              <a:rPr lang="zh-CN" altLang="en-US" sz="2800" dirty="0">
                <a:latin typeface="Times New Roman" panose="02020603050405020304" pitchFamily="2" charset="0"/>
                <a:ea typeface="黑体" panose="02010609060101010101" pitchFamily="2" charset="-122"/>
              </a:rPr>
              <a:t>的表达式为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dirty="0">
                <a:latin typeface="黑体" panose="02010609060101010101" pitchFamily="2" charset="-122"/>
                <a:ea typeface="黑体" panose="02010609060101010101" pitchFamily="2" charset="-122"/>
                <a:sym typeface="+mn-ea"/>
              </a:rPr>
              <a:t>-</a:t>
            </a:r>
            <a:r>
              <a:rPr lang="en-US" altLang="zh-CN" sz="2800" dirty="0">
                <a:latin typeface="Times New Roman" panose="02020603050405020304" pitchFamily="2" charset="0"/>
                <a:ea typeface="黑体" panose="02010609060101010101" pitchFamily="2" charset="-122"/>
              </a:rPr>
              <a:t>2</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+ 2.</a:t>
            </a:r>
            <a:endParaRPr lang="en-US" altLang="zh-CN" sz="2800" dirty="0">
              <a:latin typeface="Times New Roman" panose="02020603050405020304" pitchFamily="2" charset="0"/>
              <a:ea typeface="黑体" panose="02010609060101010101" pitchFamily="2" charset="-122"/>
            </a:endParaRPr>
          </a:p>
        </p:txBody>
      </p:sp>
      <p:sp>
        <p:nvSpPr>
          <p:cNvPr id="3" name="Text Box 5"/>
          <p:cNvSpPr txBox="1"/>
          <p:nvPr/>
        </p:nvSpPr>
        <p:spPr>
          <a:xfrm>
            <a:off x="517525" y="240030"/>
            <a:ext cx="7915910" cy="1210945"/>
          </a:xfrm>
          <a:prstGeom prst="rect">
            <a:avLst/>
          </a:prstGeom>
          <a:noFill/>
          <a:ln w="9525">
            <a:noFill/>
          </a:ln>
        </p:spPr>
        <p:txBody>
          <a:bodyPr wrap="square" anchor="t" anchorCtr="0">
            <a:spAutoFit/>
          </a:bodyPr>
          <a:p>
            <a:pPr>
              <a:lnSpc>
                <a:spcPct val="130000"/>
              </a:lnSpc>
              <a:spcBef>
                <a:spcPct val="50000"/>
              </a:spcBef>
            </a:pPr>
            <a:r>
              <a:rPr lang="en-US" altLang="zh-CN" sz="2800" dirty="0">
                <a:solidFill>
                  <a:schemeClr val="tx1"/>
                </a:solidFill>
                <a:latin typeface="Times New Roman" panose="02020603050405020304" pitchFamily="2" charset="0"/>
                <a:ea typeface="黑体" panose="02010609060101010101" pitchFamily="2" charset="-122"/>
              </a:rPr>
              <a:t>4. </a:t>
            </a:r>
            <a:r>
              <a:rPr lang="zh-CN" altLang="en-US" sz="2800" dirty="0">
                <a:solidFill>
                  <a:schemeClr val="tx1"/>
                </a:solidFill>
                <a:latin typeface="Times New Roman" panose="02020603050405020304" pitchFamily="2" charset="0"/>
                <a:ea typeface="黑体" panose="02010609060101010101" pitchFamily="2" charset="-122"/>
              </a:rPr>
              <a:t>已知直线</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l </a:t>
            </a:r>
            <a:r>
              <a:rPr lang="zh-CN" altLang="en-US" sz="2800" dirty="0">
                <a:solidFill>
                  <a:schemeClr val="tx1"/>
                </a:solidFill>
                <a:latin typeface="Times New Roman" panose="02020603050405020304" pitchFamily="2" charset="0"/>
                <a:ea typeface="黑体" panose="02010609060101010101" pitchFamily="2" charset="-122"/>
              </a:rPr>
              <a:t>与直线</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dirty="0">
                <a:solidFill>
                  <a:schemeClr val="tx1"/>
                </a:solidFill>
                <a:latin typeface="黑体" panose="02010609060101010101" pitchFamily="2" charset="-122"/>
                <a:ea typeface="黑体" panose="0201060906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2</a:t>
            </a:r>
            <a:r>
              <a:rPr lang="en-US" altLang="zh-CN" sz="2800" i="1" dirty="0">
                <a:solidFill>
                  <a:schemeClr val="tx1"/>
                </a:solidFill>
                <a:latin typeface="Times New Roman" panose="02020603050405020304" pitchFamily="2" charset="0"/>
                <a:ea typeface="黑体" panose="02010609060101010101" pitchFamily="2" charset="-122"/>
              </a:rPr>
              <a:t>x </a:t>
            </a:r>
            <a:r>
              <a:rPr lang="zh-CN" altLang="en-US" sz="2800" dirty="0">
                <a:solidFill>
                  <a:schemeClr val="tx1"/>
                </a:solidFill>
                <a:latin typeface="Times New Roman" panose="02020603050405020304" pitchFamily="2" charset="0"/>
                <a:ea typeface="黑体" panose="02010609060101010101" pitchFamily="2" charset="-122"/>
              </a:rPr>
              <a:t>平行，且与</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zh-CN" altLang="en-US" sz="2800" dirty="0">
                <a:solidFill>
                  <a:schemeClr val="tx1"/>
                </a:solidFill>
                <a:latin typeface="Times New Roman" panose="02020603050405020304" pitchFamily="2" charset="0"/>
                <a:ea typeface="黑体" panose="02010609060101010101" pitchFamily="2" charset="-122"/>
              </a:rPr>
              <a:t>轴交于点</a:t>
            </a:r>
            <a:r>
              <a:rPr lang="en-US" altLang="zh-CN" sz="2800" dirty="0">
                <a:solidFill>
                  <a:schemeClr val="tx1"/>
                </a:solidFill>
                <a:latin typeface="Times New Roman" panose="02020603050405020304" pitchFamily="2" charset="0"/>
                <a:ea typeface="黑体" panose="02010609060101010101" pitchFamily="2" charset="-122"/>
              </a:rPr>
              <a:t> (0</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2)</a:t>
            </a:r>
            <a:r>
              <a:rPr lang="zh-CN" altLang="en-US" sz="2800" dirty="0">
                <a:solidFill>
                  <a:schemeClr val="tx1"/>
                </a:solidFill>
                <a:latin typeface="Times New Roman" panose="02020603050405020304" pitchFamily="2" charset="0"/>
                <a:ea typeface="黑体" panose="02010609060101010101" pitchFamily="2" charset="-122"/>
              </a:rPr>
              <a:t>，求直线</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l </a:t>
            </a:r>
            <a:r>
              <a:rPr lang="zh-CN" altLang="en-US" sz="2800" dirty="0">
                <a:solidFill>
                  <a:schemeClr val="tx1"/>
                </a:solidFill>
                <a:latin typeface="Times New Roman" panose="02020603050405020304" pitchFamily="2" charset="0"/>
                <a:ea typeface="黑体" panose="02010609060101010101" pitchFamily="2" charset="-122"/>
              </a:rPr>
              <a:t>的表达式</a:t>
            </a:r>
            <a:r>
              <a:rPr lang="en-US" altLang="zh-CN" sz="2800" dirty="0">
                <a:solidFill>
                  <a:schemeClr val="tx1"/>
                </a:solidFill>
                <a:latin typeface="Times New Roman" panose="02020603050405020304" pitchFamily="2" charset="0"/>
                <a:ea typeface="黑体" panose="02010609060101010101" pitchFamily="2" charset="-122"/>
              </a:rPr>
              <a:t>.</a:t>
            </a:r>
            <a:endParaRPr lang="en-US" altLang="zh-CN" sz="2800" i="1" dirty="0">
              <a:solidFill>
                <a:schemeClr val="tx1"/>
              </a:solidFill>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2">
                                            <p:txEl>
                                              <p:charRg st="0" end="15"/>
                                            </p:txEl>
                                          </p:spTgt>
                                        </p:tgtEl>
                                        <p:attrNameLst>
                                          <p:attrName>style.visibility</p:attrName>
                                        </p:attrNameLst>
                                      </p:cBhvr>
                                      <p:to>
                                        <p:strVal val="visible"/>
                                      </p:to>
                                    </p:set>
                                    <p:anim calcmode="lin" valueType="num">
                                      <p:cBhvr>
                                        <p:cTn id="7" dur="500" fill="hold"/>
                                        <p:tgtEl>
                                          <p:spTgt spid="2">
                                            <p:txEl>
                                              <p:charRg st="0" end="15"/>
                                            </p:txEl>
                                          </p:spTgt>
                                        </p:tgtEl>
                                        <p:attrNameLst>
                                          <p:attrName>ppt_w</p:attrName>
                                        </p:attrNameLst>
                                      </p:cBhvr>
                                      <p:tavLst>
                                        <p:tav tm="0">
                                          <p:val>
                                            <p:strVal val="#ppt_w*0.05"/>
                                          </p:val>
                                        </p:tav>
                                        <p:tav tm="100000">
                                          <p:val>
                                            <p:strVal val="#ppt_w"/>
                                          </p:val>
                                        </p:tav>
                                      </p:tavLst>
                                    </p:anim>
                                    <p:anim calcmode="lin" valueType="num">
                                      <p:cBhvr>
                                        <p:cTn id="8" dur="500" fill="hold"/>
                                        <p:tgtEl>
                                          <p:spTgt spid="2">
                                            <p:txEl>
                                              <p:charRg st="0" end="15"/>
                                            </p:txEl>
                                          </p:spTgt>
                                        </p:tgtEl>
                                        <p:attrNameLst>
                                          <p:attrName>ppt_h</p:attrName>
                                        </p:attrNameLst>
                                      </p:cBhvr>
                                      <p:tavLst>
                                        <p:tav tm="0">
                                          <p:val>
                                            <p:strVal val="#ppt_h"/>
                                          </p:val>
                                        </p:tav>
                                        <p:tav tm="100000">
                                          <p:val>
                                            <p:strVal val="#ppt_h"/>
                                          </p:val>
                                        </p:tav>
                                      </p:tavLst>
                                    </p:anim>
                                    <p:anim calcmode="lin" valueType="num">
                                      <p:cBhvr>
                                        <p:cTn id="9" dur="500" fill="hold"/>
                                        <p:tgtEl>
                                          <p:spTgt spid="2">
                                            <p:txEl>
                                              <p:charRg st="0" end="15"/>
                                            </p:txEl>
                                          </p:spTgt>
                                        </p:tgtEl>
                                        <p:attrNameLst>
                                          <p:attrName>ppt_x</p:attrName>
                                        </p:attrNameLst>
                                      </p:cBhvr>
                                      <p:tavLst>
                                        <p:tav tm="0">
                                          <p:val>
                                            <p:strVal val="#ppt_x-.2"/>
                                          </p:val>
                                        </p:tav>
                                        <p:tav tm="100000">
                                          <p:val>
                                            <p:strVal val="#ppt_x"/>
                                          </p:val>
                                        </p:tav>
                                      </p:tavLst>
                                    </p:anim>
                                    <p:anim calcmode="lin" valueType="num">
                                      <p:cBhvr>
                                        <p:cTn id="10" dur="500" fill="hold"/>
                                        <p:tgtEl>
                                          <p:spTgt spid="2">
                                            <p:txEl>
                                              <p:charRg st="0" end="15"/>
                                            </p:txEl>
                                          </p:spTgt>
                                        </p:tgtEl>
                                        <p:attrNameLst>
                                          <p:attrName>ppt_y</p:attrName>
                                        </p:attrNameLst>
                                      </p:cBhvr>
                                      <p:tavLst>
                                        <p:tav tm="0">
                                          <p:val>
                                            <p:strVal val="#ppt_y"/>
                                          </p:val>
                                        </p:tav>
                                        <p:tav tm="100000">
                                          <p:val>
                                            <p:strVal val="#ppt_y"/>
                                          </p:val>
                                        </p:tav>
                                      </p:tavLst>
                                    </p:anim>
                                    <p:animEffect transition="in" filter="fade">
                                      <p:cBhvr>
                                        <p:cTn id="11" dur="500"/>
                                        <p:tgtEl>
                                          <p:spTgt spid="2">
                                            <p:txEl>
                                              <p:charRg st="0" end="1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2">
                                            <p:txEl>
                                              <p:charRg st="15" end="38"/>
                                            </p:txEl>
                                          </p:spTgt>
                                        </p:tgtEl>
                                        <p:attrNameLst>
                                          <p:attrName>style.visibility</p:attrName>
                                        </p:attrNameLst>
                                      </p:cBhvr>
                                      <p:to>
                                        <p:strVal val="visible"/>
                                      </p:to>
                                    </p:set>
                                    <p:anim calcmode="lin" valueType="num">
                                      <p:cBhvr>
                                        <p:cTn id="16" dur="500" fill="hold"/>
                                        <p:tgtEl>
                                          <p:spTgt spid="2">
                                            <p:txEl>
                                              <p:charRg st="15" end="38"/>
                                            </p:txEl>
                                          </p:spTgt>
                                        </p:tgtEl>
                                        <p:attrNameLst>
                                          <p:attrName>ppt_w</p:attrName>
                                        </p:attrNameLst>
                                      </p:cBhvr>
                                      <p:tavLst>
                                        <p:tav tm="0">
                                          <p:val>
                                            <p:strVal val="#ppt_w*0.05"/>
                                          </p:val>
                                        </p:tav>
                                        <p:tav tm="100000">
                                          <p:val>
                                            <p:strVal val="#ppt_w"/>
                                          </p:val>
                                        </p:tav>
                                      </p:tavLst>
                                    </p:anim>
                                    <p:anim calcmode="lin" valueType="num">
                                      <p:cBhvr>
                                        <p:cTn id="17" dur="500" fill="hold"/>
                                        <p:tgtEl>
                                          <p:spTgt spid="2">
                                            <p:txEl>
                                              <p:charRg st="15" end="38"/>
                                            </p:txEl>
                                          </p:spTgt>
                                        </p:tgtEl>
                                        <p:attrNameLst>
                                          <p:attrName>ppt_h</p:attrName>
                                        </p:attrNameLst>
                                      </p:cBhvr>
                                      <p:tavLst>
                                        <p:tav tm="0">
                                          <p:val>
                                            <p:strVal val="#ppt_h"/>
                                          </p:val>
                                        </p:tav>
                                        <p:tav tm="100000">
                                          <p:val>
                                            <p:strVal val="#ppt_h"/>
                                          </p:val>
                                        </p:tav>
                                      </p:tavLst>
                                    </p:anim>
                                    <p:anim calcmode="lin" valueType="num">
                                      <p:cBhvr>
                                        <p:cTn id="18" dur="500" fill="hold"/>
                                        <p:tgtEl>
                                          <p:spTgt spid="2">
                                            <p:txEl>
                                              <p:charRg st="15" end="38"/>
                                            </p:txEl>
                                          </p:spTgt>
                                        </p:tgtEl>
                                        <p:attrNameLst>
                                          <p:attrName>ppt_x</p:attrName>
                                        </p:attrNameLst>
                                      </p:cBhvr>
                                      <p:tavLst>
                                        <p:tav tm="0">
                                          <p:val>
                                            <p:strVal val="#ppt_x-.2"/>
                                          </p:val>
                                        </p:tav>
                                        <p:tav tm="100000">
                                          <p:val>
                                            <p:strVal val="#ppt_x"/>
                                          </p:val>
                                        </p:tav>
                                      </p:tavLst>
                                    </p:anim>
                                    <p:anim calcmode="lin" valueType="num">
                                      <p:cBhvr>
                                        <p:cTn id="19" dur="500" fill="hold"/>
                                        <p:tgtEl>
                                          <p:spTgt spid="2">
                                            <p:txEl>
                                              <p:charRg st="15" end="38"/>
                                            </p:txEl>
                                          </p:spTgt>
                                        </p:tgtEl>
                                        <p:attrNameLst>
                                          <p:attrName>ppt_y</p:attrName>
                                        </p:attrNameLst>
                                      </p:cBhvr>
                                      <p:tavLst>
                                        <p:tav tm="0">
                                          <p:val>
                                            <p:strVal val="#ppt_y"/>
                                          </p:val>
                                        </p:tav>
                                        <p:tav tm="100000">
                                          <p:val>
                                            <p:strVal val="#ppt_y"/>
                                          </p:val>
                                        </p:tav>
                                      </p:tavLst>
                                    </p:anim>
                                    <p:animEffect transition="in" filter="fade">
                                      <p:cBhvr>
                                        <p:cTn id="20" dur="500"/>
                                        <p:tgtEl>
                                          <p:spTgt spid="2">
                                            <p:txEl>
                                              <p:charRg st="15" end="38"/>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2">
                                            <p:txEl>
                                              <p:charRg st="38" end="57"/>
                                            </p:txEl>
                                          </p:spTgt>
                                        </p:tgtEl>
                                        <p:attrNameLst>
                                          <p:attrName>style.visibility</p:attrName>
                                        </p:attrNameLst>
                                      </p:cBhvr>
                                      <p:to>
                                        <p:strVal val="visible"/>
                                      </p:to>
                                    </p:set>
                                    <p:anim calcmode="lin" valueType="num">
                                      <p:cBhvr>
                                        <p:cTn id="25" dur="500" fill="hold"/>
                                        <p:tgtEl>
                                          <p:spTgt spid="2">
                                            <p:txEl>
                                              <p:charRg st="38" end="57"/>
                                            </p:txEl>
                                          </p:spTgt>
                                        </p:tgtEl>
                                        <p:attrNameLst>
                                          <p:attrName>ppt_w</p:attrName>
                                        </p:attrNameLst>
                                      </p:cBhvr>
                                      <p:tavLst>
                                        <p:tav tm="0">
                                          <p:val>
                                            <p:strVal val="#ppt_w*0.05"/>
                                          </p:val>
                                        </p:tav>
                                        <p:tav tm="100000">
                                          <p:val>
                                            <p:strVal val="#ppt_w"/>
                                          </p:val>
                                        </p:tav>
                                      </p:tavLst>
                                    </p:anim>
                                    <p:anim calcmode="lin" valueType="num">
                                      <p:cBhvr>
                                        <p:cTn id="26" dur="500" fill="hold"/>
                                        <p:tgtEl>
                                          <p:spTgt spid="2">
                                            <p:txEl>
                                              <p:charRg st="38" end="57"/>
                                            </p:txEl>
                                          </p:spTgt>
                                        </p:tgtEl>
                                        <p:attrNameLst>
                                          <p:attrName>ppt_h</p:attrName>
                                        </p:attrNameLst>
                                      </p:cBhvr>
                                      <p:tavLst>
                                        <p:tav tm="0">
                                          <p:val>
                                            <p:strVal val="#ppt_h"/>
                                          </p:val>
                                        </p:tav>
                                        <p:tav tm="100000">
                                          <p:val>
                                            <p:strVal val="#ppt_h"/>
                                          </p:val>
                                        </p:tav>
                                      </p:tavLst>
                                    </p:anim>
                                    <p:anim calcmode="lin" valueType="num">
                                      <p:cBhvr>
                                        <p:cTn id="27" dur="500" fill="hold"/>
                                        <p:tgtEl>
                                          <p:spTgt spid="2">
                                            <p:txEl>
                                              <p:charRg st="38" end="57"/>
                                            </p:txEl>
                                          </p:spTgt>
                                        </p:tgtEl>
                                        <p:attrNameLst>
                                          <p:attrName>ppt_x</p:attrName>
                                        </p:attrNameLst>
                                      </p:cBhvr>
                                      <p:tavLst>
                                        <p:tav tm="0">
                                          <p:val>
                                            <p:strVal val="#ppt_x-.2"/>
                                          </p:val>
                                        </p:tav>
                                        <p:tav tm="100000">
                                          <p:val>
                                            <p:strVal val="#ppt_x"/>
                                          </p:val>
                                        </p:tav>
                                      </p:tavLst>
                                    </p:anim>
                                    <p:anim calcmode="lin" valueType="num">
                                      <p:cBhvr>
                                        <p:cTn id="28" dur="500" fill="hold"/>
                                        <p:tgtEl>
                                          <p:spTgt spid="2">
                                            <p:txEl>
                                              <p:charRg st="38" end="57"/>
                                            </p:txEl>
                                          </p:spTgt>
                                        </p:tgtEl>
                                        <p:attrNameLst>
                                          <p:attrName>ppt_y</p:attrName>
                                        </p:attrNameLst>
                                      </p:cBhvr>
                                      <p:tavLst>
                                        <p:tav tm="0">
                                          <p:val>
                                            <p:strVal val="#ppt_y"/>
                                          </p:val>
                                        </p:tav>
                                        <p:tav tm="100000">
                                          <p:val>
                                            <p:strVal val="#ppt_y"/>
                                          </p:val>
                                        </p:tav>
                                      </p:tavLst>
                                    </p:anim>
                                    <p:animEffect transition="in" filter="fade">
                                      <p:cBhvr>
                                        <p:cTn id="29" dur="500"/>
                                        <p:tgtEl>
                                          <p:spTgt spid="2">
                                            <p:txEl>
                                              <p:charRg st="38" end="57"/>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nodeType="clickEffect">
                                  <p:stCondLst>
                                    <p:cond delay="0"/>
                                  </p:stCondLst>
                                  <p:childTnLst>
                                    <p:set>
                                      <p:cBhvr>
                                        <p:cTn id="33" dur="1" fill="hold">
                                          <p:stCondLst>
                                            <p:cond delay="0"/>
                                          </p:stCondLst>
                                        </p:cTn>
                                        <p:tgtEl>
                                          <p:spTgt spid="2">
                                            <p:txEl>
                                              <p:charRg st="57" end="72"/>
                                            </p:txEl>
                                          </p:spTgt>
                                        </p:tgtEl>
                                        <p:attrNameLst>
                                          <p:attrName>style.visibility</p:attrName>
                                        </p:attrNameLst>
                                      </p:cBhvr>
                                      <p:to>
                                        <p:strVal val="visible"/>
                                      </p:to>
                                    </p:set>
                                    <p:anim calcmode="lin" valueType="num">
                                      <p:cBhvr>
                                        <p:cTn id="34" dur="500" fill="hold"/>
                                        <p:tgtEl>
                                          <p:spTgt spid="2">
                                            <p:txEl>
                                              <p:charRg st="57" end="72"/>
                                            </p:txEl>
                                          </p:spTgt>
                                        </p:tgtEl>
                                        <p:attrNameLst>
                                          <p:attrName>ppt_w</p:attrName>
                                        </p:attrNameLst>
                                      </p:cBhvr>
                                      <p:tavLst>
                                        <p:tav tm="0">
                                          <p:val>
                                            <p:strVal val="#ppt_w*0.05"/>
                                          </p:val>
                                        </p:tav>
                                        <p:tav tm="100000">
                                          <p:val>
                                            <p:strVal val="#ppt_w"/>
                                          </p:val>
                                        </p:tav>
                                      </p:tavLst>
                                    </p:anim>
                                    <p:anim calcmode="lin" valueType="num">
                                      <p:cBhvr>
                                        <p:cTn id="35" dur="500" fill="hold"/>
                                        <p:tgtEl>
                                          <p:spTgt spid="2">
                                            <p:txEl>
                                              <p:charRg st="57" end="72"/>
                                            </p:txEl>
                                          </p:spTgt>
                                        </p:tgtEl>
                                        <p:attrNameLst>
                                          <p:attrName>ppt_h</p:attrName>
                                        </p:attrNameLst>
                                      </p:cBhvr>
                                      <p:tavLst>
                                        <p:tav tm="0">
                                          <p:val>
                                            <p:strVal val="#ppt_h"/>
                                          </p:val>
                                        </p:tav>
                                        <p:tav tm="100000">
                                          <p:val>
                                            <p:strVal val="#ppt_h"/>
                                          </p:val>
                                        </p:tav>
                                      </p:tavLst>
                                    </p:anim>
                                    <p:anim calcmode="lin" valueType="num">
                                      <p:cBhvr>
                                        <p:cTn id="36" dur="500" fill="hold"/>
                                        <p:tgtEl>
                                          <p:spTgt spid="2">
                                            <p:txEl>
                                              <p:charRg st="57" end="72"/>
                                            </p:txEl>
                                          </p:spTgt>
                                        </p:tgtEl>
                                        <p:attrNameLst>
                                          <p:attrName>ppt_x</p:attrName>
                                        </p:attrNameLst>
                                      </p:cBhvr>
                                      <p:tavLst>
                                        <p:tav tm="0">
                                          <p:val>
                                            <p:strVal val="#ppt_x-.2"/>
                                          </p:val>
                                        </p:tav>
                                        <p:tav tm="100000">
                                          <p:val>
                                            <p:strVal val="#ppt_x"/>
                                          </p:val>
                                        </p:tav>
                                      </p:tavLst>
                                    </p:anim>
                                    <p:anim calcmode="lin" valueType="num">
                                      <p:cBhvr>
                                        <p:cTn id="37" dur="500" fill="hold"/>
                                        <p:tgtEl>
                                          <p:spTgt spid="2">
                                            <p:txEl>
                                              <p:charRg st="57" end="72"/>
                                            </p:txEl>
                                          </p:spTgt>
                                        </p:tgtEl>
                                        <p:attrNameLst>
                                          <p:attrName>ppt_y</p:attrName>
                                        </p:attrNameLst>
                                      </p:cBhvr>
                                      <p:tavLst>
                                        <p:tav tm="0">
                                          <p:val>
                                            <p:strVal val="#ppt_y"/>
                                          </p:val>
                                        </p:tav>
                                        <p:tav tm="100000">
                                          <p:val>
                                            <p:strVal val="#ppt_y"/>
                                          </p:val>
                                        </p:tav>
                                      </p:tavLst>
                                    </p:anim>
                                    <p:animEffect transition="in" filter="fade">
                                      <p:cBhvr>
                                        <p:cTn id="38" dur="500"/>
                                        <p:tgtEl>
                                          <p:spTgt spid="2">
                                            <p:txEl>
                                              <p:charRg st="57" end="7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nodeType="clickEffect">
                                  <p:stCondLst>
                                    <p:cond delay="0"/>
                                  </p:stCondLst>
                                  <p:childTnLst>
                                    <p:set>
                                      <p:cBhvr>
                                        <p:cTn id="42" dur="1" fill="hold">
                                          <p:stCondLst>
                                            <p:cond delay="0"/>
                                          </p:stCondLst>
                                        </p:cTn>
                                        <p:tgtEl>
                                          <p:spTgt spid="2">
                                            <p:txEl>
                                              <p:charRg st="72" end="82"/>
                                            </p:txEl>
                                          </p:spTgt>
                                        </p:tgtEl>
                                        <p:attrNameLst>
                                          <p:attrName>style.visibility</p:attrName>
                                        </p:attrNameLst>
                                      </p:cBhvr>
                                      <p:to>
                                        <p:strVal val="visible"/>
                                      </p:to>
                                    </p:set>
                                    <p:anim calcmode="lin" valueType="num">
                                      <p:cBhvr>
                                        <p:cTn id="43" dur="500" fill="hold"/>
                                        <p:tgtEl>
                                          <p:spTgt spid="2">
                                            <p:txEl>
                                              <p:charRg st="72" end="82"/>
                                            </p:txEl>
                                          </p:spTgt>
                                        </p:tgtEl>
                                        <p:attrNameLst>
                                          <p:attrName>ppt_w</p:attrName>
                                        </p:attrNameLst>
                                      </p:cBhvr>
                                      <p:tavLst>
                                        <p:tav tm="0">
                                          <p:val>
                                            <p:strVal val="#ppt_w*0.05"/>
                                          </p:val>
                                        </p:tav>
                                        <p:tav tm="100000">
                                          <p:val>
                                            <p:strVal val="#ppt_w"/>
                                          </p:val>
                                        </p:tav>
                                      </p:tavLst>
                                    </p:anim>
                                    <p:anim calcmode="lin" valueType="num">
                                      <p:cBhvr>
                                        <p:cTn id="44" dur="500" fill="hold"/>
                                        <p:tgtEl>
                                          <p:spTgt spid="2">
                                            <p:txEl>
                                              <p:charRg st="72" end="82"/>
                                            </p:txEl>
                                          </p:spTgt>
                                        </p:tgtEl>
                                        <p:attrNameLst>
                                          <p:attrName>ppt_h</p:attrName>
                                        </p:attrNameLst>
                                      </p:cBhvr>
                                      <p:tavLst>
                                        <p:tav tm="0">
                                          <p:val>
                                            <p:strVal val="#ppt_h"/>
                                          </p:val>
                                        </p:tav>
                                        <p:tav tm="100000">
                                          <p:val>
                                            <p:strVal val="#ppt_h"/>
                                          </p:val>
                                        </p:tav>
                                      </p:tavLst>
                                    </p:anim>
                                    <p:anim calcmode="lin" valueType="num">
                                      <p:cBhvr>
                                        <p:cTn id="45" dur="500" fill="hold"/>
                                        <p:tgtEl>
                                          <p:spTgt spid="2">
                                            <p:txEl>
                                              <p:charRg st="72" end="82"/>
                                            </p:txEl>
                                          </p:spTgt>
                                        </p:tgtEl>
                                        <p:attrNameLst>
                                          <p:attrName>ppt_x</p:attrName>
                                        </p:attrNameLst>
                                      </p:cBhvr>
                                      <p:tavLst>
                                        <p:tav tm="0">
                                          <p:val>
                                            <p:strVal val="#ppt_x-.2"/>
                                          </p:val>
                                        </p:tav>
                                        <p:tav tm="100000">
                                          <p:val>
                                            <p:strVal val="#ppt_x"/>
                                          </p:val>
                                        </p:tav>
                                      </p:tavLst>
                                    </p:anim>
                                    <p:anim calcmode="lin" valueType="num">
                                      <p:cBhvr>
                                        <p:cTn id="46" dur="500" fill="hold"/>
                                        <p:tgtEl>
                                          <p:spTgt spid="2">
                                            <p:txEl>
                                              <p:charRg st="72" end="82"/>
                                            </p:txEl>
                                          </p:spTgt>
                                        </p:tgtEl>
                                        <p:attrNameLst>
                                          <p:attrName>ppt_y</p:attrName>
                                        </p:attrNameLst>
                                      </p:cBhvr>
                                      <p:tavLst>
                                        <p:tav tm="0">
                                          <p:val>
                                            <p:strVal val="#ppt_y"/>
                                          </p:val>
                                        </p:tav>
                                        <p:tav tm="100000">
                                          <p:val>
                                            <p:strVal val="#ppt_y"/>
                                          </p:val>
                                        </p:tav>
                                      </p:tavLst>
                                    </p:anim>
                                    <p:animEffect transition="in" filter="fade">
                                      <p:cBhvr>
                                        <p:cTn id="47" dur="500"/>
                                        <p:tgtEl>
                                          <p:spTgt spid="2">
                                            <p:txEl>
                                              <p:charRg st="72" end="8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4" presetClass="entr" presetSubtype="0" accel="100000" fill="hold" nodeType="clickEffect">
                                  <p:stCondLst>
                                    <p:cond delay="0"/>
                                  </p:stCondLst>
                                  <p:childTnLst>
                                    <p:set>
                                      <p:cBhvr>
                                        <p:cTn id="51" dur="1" fill="hold">
                                          <p:stCondLst>
                                            <p:cond delay="0"/>
                                          </p:stCondLst>
                                        </p:cTn>
                                        <p:tgtEl>
                                          <p:spTgt spid="2">
                                            <p:txEl>
                                              <p:pRg st="5" end="5"/>
                                            </p:txEl>
                                          </p:spTgt>
                                        </p:tgtEl>
                                        <p:attrNameLst>
                                          <p:attrName>style.visibility</p:attrName>
                                        </p:attrNameLst>
                                      </p:cBhvr>
                                      <p:to>
                                        <p:strVal val="visible"/>
                                      </p:to>
                                    </p:set>
                                    <p:anim calcmode="lin" valueType="num">
                                      <p:cBhvr>
                                        <p:cTn id="52" dur="500" fill="hold"/>
                                        <p:tgtEl>
                                          <p:spTgt spid="2">
                                            <p:txEl>
                                              <p:pRg st="5" end="5"/>
                                            </p:txEl>
                                          </p:spTgt>
                                        </p:tgtEl>
                                        <p:attrNameLst>
                                          <p:attrName>ppt_w</p:attrName>
                                        </p:attrNameLst>
                                      </p:cBhvr>
                                      <p:tavLst>
                                        <p:tav tm="0">
                                          <p:val>
                                            <p:strVal val="#ppt_w*0.05"/>
                                          </p:val>
                                        </p:tav>
                                        <p:tav tm="100000">
                                          <p:val>
                                            <p:strVal val="#ppt_w"/>
                                          </p:val>
                                        </p:tav>
                                      </p:tavLst>
                                    </p:anim>
                                    <p:anim calcmode="lin" valueType="num">
                                      <p:cBhvr>
                                        <p:cTn id="53" dur="500" fill="hold"/>
                                        <p:tgtEl>
                                          <p:spTgt spid="2">
                                            <p:txEl>
                                              <p:pRg st="5" end="5"/>
                                            </p:txEl>
                                          </p:spTgt>
                                        </p:tgtEl>
                                        <p:attrNameLst>
                                          <p:attrName>ppt_h</p:attrName>
                                        </p:attrNameLst>
                                      </p:cBhvr>
                                      <p:tavLst>
                                        <p:tav tm="0">
                                          <p:val>
                                            <p:strVal val="#ppt_h"/>
                                          </p:val>
                                        </p:tav>
                                        <p:tav tm="100000">
                                          <p:val>
                                            <p:strVal val="#ppt_h"/>
                                          </p:val>
                                        </p:tav>
                                      </p:tavLst>
                                    </p:anim>
                                    <p:anim calcmode="lin" valueType="num">
                                      <p:cBhvr>
                                        <p:cTn id="54" dur="500" fill="hold"/>
                                        <p:tgtEl>
                                          <p:spTgt spid="2">
                                            <p:txEl>
                                              <p:pRg st="5" end="5"/>
                                            </p:txEl>
                                          </p:spTgt>
                                        </p:tgtEl>
                                        <p:attrNameLst>
                                          <p:attrName>ppt_x</p:attrName>
                                        </p:attrNameLst>
                                      </p:cBhvr>
                                      <p:tavLst>
                                        <p:tav tm="0">
                                          <p:val>
                                            <p:strVal val="#ppt_x-.2"/>
                                          </p:val>
                                        </p:tav>
                                        <p:tav tm="100000">
                                          <p:val>
                                            <p:strVal val="#ppt_x"/>
                                          </p:val>
                                        </p:tav>
                                      </p:tavLst>
                                    </p:anim>
                                    <p:anim calcmode="lin" valueType="num">
                                      <p:cBhvr>
                                        <p:cTn id="55" dur="500" fill="hold"/>
                                        <p:tgtEl>
                                          <p:spTgt spid="2">
                                            <p:txEl>
                                              <p:pRg st="5" end="5"/>
                                            </p:txEl>
                                          </p:spTgt>
                                        </p:tgtEl>
                                        <p:attrNameLst>
                                          <p:attrName>ppt_y</p:attrName>
                                        </p:attrNameLst>
                                      </p:cBhvr>
                                      <p:tavLst>
                                        <p:tav tm="0">
                                          <p:val>
                                            <p:strVal val="#ppt_y"/>
                                          </p:val>
                                        </p:tav>
                                        <p:tav tm="100000">
                                          <p:val>
                                            <p:strVal val="#ppt_y"/>
                                          </p:val>
                                        </p:tav>
                                      </p:tavLst>
                                    </p:anim>
                                    <p:animEffect transition="in" filter="fade">
                                      <p:cBhvr>
                                        <p:cTn id="5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10"/>
          <p:cNvSpPr txBox="1"/>
          <p:nvPr/>
        </p:nvSpPr>
        <p:spPr>
          <a:xfrm>
            <a:off x="101600" y="393700"/>
            <a:ext cx="9011285" cy="2460625"/>
          </a:xfrm>
          <a:prstGeom prst="rect">
            <a:avLst/>
          </a:prstGeom>
          <a:noFill/>
          <a:ln w="9525">
            <a:noFill/>
          </a:ln>
        </p:spPr>
        <p:txBody>
          <a:bodyPr wrap="square" anchor="t" anchorCtr="0">
            <a:spAutoFit/>
          </a:bodyPr>
          <a:p>
            <a:pPr>
              <a:lnSpc>
                <a:spcPct val="110000"/>
              </a:lnSpc>
              <a:spcBef>
                <a:spcPct val="50000"/>
              </a:spcBef>
            </a:pPr>
            <a:r>
              <a:rPr lang="en-US" altLang="zh-CN" sz="2800" dirty="0">
                <a:solidFill>
                  <a:schemeClr val="tx1"/>
                </a:solidFill>
                <a:latin typeface="Times New Roman" panose="02020603050405020304" pitchFamily="2" charset="0"/>
                <a:ea typeface="黑体" panose="02010609060101010101" pitchFamily="2" charset="-122"/>
              </a:rPr>
              <a:t>5. </a:t>
            </a:r>
            <a:r>
              <a:rPr lang="zh-CN" altLang="en-US" sz="2800" dirty="0">
                <a:solidFill>
                  <a:schemeClr val="tx1"/>
                </a:solidFill>
                <a:latin typeface="Times New Roman" panose="02020603050405020304" pitchFamily="2" charset="0"/>
                <a:ea typeface="黑体" panose="02010609060101010101" pitchFamily="2" charset="-122"/>
              </a:rPr>
              <a:t>在弹性限度内，弹簧的长度</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a:t>
            </a:r>
            <a:r>
              <a:rPr lang="zh-CN" altLang="en-US" sz="2800" dirty="0">
                <a:solidFill>
                  <a:schemeClr val="tx1"/>
                </a:solidFill>
                <a:latin typeface="Times New Roman" panose="02020603050405020304" pitchFamily="2" charset="0"/>
                <a:ea typeface="黑体" panose="02010609060101010101" pitchFamily="2" charset="-122"/>
              </a:rPr>
              <a:t>（厘米）是所挂物体质量</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x </a:t>
            </a:r>
            <a:r>
              <a:rPr lang="en-US" altLang="zh-CN" sz="2800" dirty="0">
                <a:solidFill>
                  <a:schemeClr val="tx1"/>
                </a:solidFill>
                <a:latin typeface="Times New Roman" panose="02020603050405020304" pitchFamily="2" charset="0"/>
                <a:ea typeface="黑体" panose="02010609060101010101" pitchFamily="2" charset="-122"/>
              </a:rPr>
              <a:t>(</a:t>
            </a:r>
            <a:r>
              <a:rPr lang="zh-CN" altLang="en-US" sz="2800" dirty="0">
                <a:solidFill>
                  <a:schemeClr val="tx1"/>
                </a:solidFill>
                <a:latin typeface="Times New Roman" panose="02020603050405020304" pitchFamily="2" charset="0"/>
                <a:ea typeface="黑体" panose="02010609060101010101" pitchFamily="2" charset="-122"/>
                <a:sym typeface="+mn-ea"/>
              </a:rPr>
              <a:t>千克</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的一次函数</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一根弹簧不挂物体时长</a:t>
            </a:r>
            <a:r>
              <a:rPr lang="en-US" altLang="zh-CN" sz="2800" dirty="0">
                <a:solidFill>
                  <a:schemeClr val="tx1"/>
                </a:solidFill>
                <a:latin typeface="Times New Roman" panose="02020603050405020304" pitchFamily="2" charset="0"/>
                <a:ea typeface="黑体" panose="02010609060101010101" pitchFamily="2" charset="-122"/>
              </a:rPr>
              <a:t> 14.5 </a:t>
            </a:r>
            <a:r>
              <a:rPr lang="zh-CN" altLang="en-US" sz="2800" dirty="0">
                <a:solidFill>
                  <a:schemeClr val="tx1"/>
                </a:solidFill>
                <a:latin typeface="Times New Roman" panose="02020603050405020304" pitchFamily="2" charset="0"/>
                <a:ea typeface="黑体" panose="02010609060101010101" pitchFamily="2" charset="-122"/>
              </a:rPr>
              <a:t>厘米；当所挂物体的质量为</a:t>
            </a:r>
            <a:r>
              <a:rPr lang="en-US" altLang="zh-CN" sz="2800" dirty="0">
                <a:solidFill>
                  <a:schemeClr val="tx1"/>
                </a:solidFill>
                <a:latin typeface="Times New Roman" panose="02020603050405020304" pitchFamily="2" charset="0"/>
                <a:ea typeface="黑体" panose="02010609060101010101" pitchFamily="2" charset="-122"/>
              </a:rPr>
              <a:t> 3 </a:t>
            </a:r>
            <a:r>
              <a:rPr lang="zh-CN" altLang="en-US" sz="2800" dirty="0">
                <a:solidFill>
                  <a:schemeClr val="tx1"/>
                </a:solidFill>
                <a:latin typeface="Times New Roman" panose="02020603050405020304" pitchFamily="2" charset="0"/>
                <a:ea typeface="黑体" panose="02010609060101010101" pitchFamily="2" charset="-122"/>
              </a:rPr>
              <a:t>千克时，弹簧长</a:t>
            </a:r>
            <a:r>
              <a:rPr lang="en-US" altLang="zh-CN" sz="2800" dirty="0">
                <a:solidFill>
                  <a:schemeClr val="tx1"/>
                </a:solidFill>
                <a:latin typeface="Times New Roman" panose="02020603050405020304" pitchFamily="2" charset="0"/>
                <a:ea typeface="黑体" panose="02010609060101010101" pitchFamily="2" charset="-122"/>
              </a:rPr>
              <a:t> 16 </a:t>
            </a:r>
            <a:r>
              <a:rPr lang="zh-CN" altLang="en-US" sz="2800" dirty="0">
                <a:solidFill>
                  <a:schemeClr val="tx1"/>
                </a:solidFill>
                <a:latin typeface="Times New Roman" panose="02020603050405020304" pitchFamily="2" charset="0"/>
                <a:ea typeface="黑体" panose="02010609060101010101" pitchFamily="2" charset="-122"/>
              </a:rPr>
              <a:t>厘米</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请写出</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y </a:t>
            </a:r>
            <a:r>
              <a:rPr lang="zh-CN" altLang="en-US" sz="2800" dirty="0">
                <a:solidFill>
                  <a:schemeClr val="tx1"/>
                </a:solidFill>
                <a:latin typeface="Times New Roman" panose="02020603050405020304" pitchFamily="2" charset="0"/>
                <a:ea typeface="黑体" panose="02010609060101010101" pitchFamily="2" charset="-122"/>
              </a:rPr>
              <a:t>与</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i="1" dirty="0">
                <a:solidFill>
                  <a:schemeClr val="tx1"/>
                </a:solidFill>
                <a:latin typeface="Times New Roman" panose="02020603050405020304" pitchFamily="2" charset="0"/>
                <a:ea typeface="黑体" panose="02010609060101010101" pitchFamily="2" charset="-122"/>
              </a:rPr>
              <a:t>x </a:t>
            </a:r>
            <a:r>
              <a:rPr lang="zh-CN" altLang="en-US" sz="2800" dirty="0">
                <a:solidFill>
                  <a:schemeClr val="tx1"/>
                </a:solidFill>
                <a:latin typeface="Times New Roman" panose="02020603050405020304" pitchFamily="2" charset="0"/>
                <a:ea typeface="黑体" panose="02010609060101010101" pitchFamily="2" charset="-122"/>
              </a:rPr>
              <a:t>之间的关系式，并求当所挂物体的质量为</a:t>
            </a:r>
            <a:r>
              <a:rPr lang="en-US" altLang="zh-CN" sz="2800" dirty="0">
                <a:solidFill>
                  <a:schemeClr val="tx1"/>
                </a:solidFill>
                <a:latin typeface="Times New Roman" panose="02020603050405020304" pitchFamily="2" charset="0"/>
                <a:ea typeface="黑体" panose="02010609060101010101" pitchFamily="2" charset="-122"/>
              </a:rPr>
              <a:t> 4 </a:t>
            </a:r>
            <a:r>
              <a:rPr lang="zh-CN" altLang="en-US" sz="2800" dirty="0">
                <a:solidFill>
                  <a:schemeClr val="tx1"/>
                </a:solidFill>
                <a:latin typeface="Times New Roman" panose="02020603050405020304" pitchFamily="2" charset="0"/>
                <a:ea typeface="黑体" panose="02010609060101010101" pitchFamily="2" charset="-122"/>
              </a:rPr>
              <a:t>千克时弹簧的长度</a:t>
            </a:r>
            <a:r>
              <a:rPr lang="en-US" altLang="zh-CN" sz="2800" dirty="0">
                <a:solidFill>
                  <a:schemeClr val="tx1"/>
                </a:solidFill>
                <a:latin typeface="Times New Roman" panose="02020603050405020304" pitchFamily="2" charset="0"/>
                <a:ea typeface="黑体" panose="02010609060101010101" pitchFamily="2" charset="-122"/>
              </a:rPr>
              <a:t>.</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3" name="Text Box 4"/>
          <p:cNvSpPr txBox="1"/>
          <p:nvPr/>
        </p:nvSpPr>
        <p:spPr>
          <a:xfrm>
            <a:off x="212090" y="2681605"/>
            <a:ext cx="8825230" cy="2460625"/>
          </a:xfrm>
          <a:prstGeom prst="rect">
            <a:avLst/>
          </a:prstGeom>
          <a:noFill/>
          <a:ln w="9525">
            <a:noFill/>
          </a:ln>
        </p:spPr>
        <p:txBody>
          <a:bodyPr wrap="square" anchor="t" anchorCtr="0">
            <a:spAutoFit/>
          </a:bodyPr>
          <a:p>
            <a:pPr>
              <a:lnSpc>
                <a:spcPct val="110000"/>
              </a:lnSpc>
            </a:pPr>
            <a:r>
              <a:rPr lang="zh-CN" altLang="en-US" sz="2800" dirty="0">
                <a:latin typeface="Times New Roman" panose="02020603050405020304" pitchFamily="2" charset="0"/>
                <a:ea typeface="黑体" panose="02010609060101010101" pitchFamily="2" charset="-122"/>
              </a:rPr>
              <a:t>解：设</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kx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 </a:t>
            </a:r>
            <a:r>
              <a:rPr lang="en-US" altLang="zh-CN"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k </a:t>
            </a:r>
            <a:r>
              <a:rPr lang="en-US" altLang="zh-CN" sz="2800" dirty="0">
                <a:latin typeface="Times New Roman" panose="02020603050405020304" pitchFamily="2" charset="0"/>
                <a:ea typeface="黑体" panose="02010609060101010101" pitchFamily="2" charset="-122"/>
              </a:rPr>
              <a:t>≠ 0)</a:t>
            </a:r>
            <a:endParaRPr lang="en-US" altLang="zh-CN" sz="2800" dirty="0">
              <a:latin typeface="Times New Roman" panose="02020603050405020304" pitchFamily="2" charset="0"/>
              <a:ea typeface="黑体" panose="02010609060101010101" pitchFamily="2" charset="-122"/>
            </a:endParaRPr>
          </a:p>
          <a:p>
            <a:pPr>
              <a:lnSpc>
                <a:spcPct val="110000"/>
              </a:lnSpc>
            </a:pPr>
            <a:r>
              <a:rPr lang="zh-CN" altLang="en-US" sz="2800" dirty="0">
                <a:latin typeface="Times New Roman" panose="02020603050405020304" pitchFamily="2" charset="0"/>
                <a:ea typeface="黑体" panose="02010609060101010101" pitchFamily="2" charset="-122"/>
              </a:rPr>
              <a:t>由题意，得</a:t>
            </a:r>
            <a:r>
              <a:rPr lang="en-US" altLang="zh-CN" sz="2800" dirty="0">
                <a:latin typeface="Times New Roman" panose="02020603050405020304" pitchFamily="2" charset="0"/>
                <a:ea typeface="黑体" panose="02010609060101010101" pitchFamily="2" charset="-122"/>
              </a:rPr>
              <a:t> 14.5 = </a:t>
            </a:r>
            <a:r>
              <a:rPr lang="en-US" altLang="zh-CN"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16 = 3</a:t>
            </a:r>
            <a:r>
              <a:rPr lang="en-US" altLang="zh-CN" sz="2800" i="1" dirty="0">
                <a:latin typeface="Times New Roman" panose="02020603050405020304" pitchFamily="2" charset="0"/>
                <a:ea typeface="黑体" panose="02010609060101010101" pitchFamily="2" charset="-122"/>
              </a:rPr>
              <a:t>k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a:t>
            </a:r>
            <a:r>
              <a:rPr lang="zh-CN" altLang="en-US" sz="2800" dirty="0">
                <a:latin typeface="Times New Roman" panose="02020603050405020304" pitchFamily="2" charset="0"/>
                <a:ea typeface="黑体" panose="02010609060101010101" pitchFamily="2" charset="-122"/>
              </a:rPr>
              <a:t>，解得</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a:t>
            </a:r>
            <a:r>
              <a:rPr lang="en-US" altLang="zh-CN" sz="2800" dirty="0">
                <a:latin typeface="Times New Roman" panose="02020603050405020304" pitchFamily="2" charset="0"/>
                <a:ea typeface="黑体" panose="02010609060101010101" pitchFamily="2" charset="-122"/>
              </a:rPr>
              <a:t>=14.5</a:t>
            </a:r>
            <a:r>
              <a:rPr lang="zh-CN" altLang="en-US"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k</a:t>
            </a:r>
            <a:r>
              <a:rPr lang="en-US" altLang="zh-CN" sz="2800" dirty="0">
                <a:latin typeface="Times New Roman" panose="02020603050405020304" pitchFamily="2" charset="0"/>
                <a:ea typeface="黑体" panose="02010609060101010101" pitchFamily="2" charset="-122"/>
              </a:rPr>
              <a:t>=0.5.</a:t>
            </a:r>
            <a:endParaRPr lang="en-US" altLang="zh-CN" sz="2800" dirty="0">
              <a:latin typeface="Times New Roman" panose="02020603050405020304" pitchFamily="2" charset="0"/>
              <a:ea typeface="黑体" panose="02010609060101010101" pitchFamily="2" charset="-122"/>
            </a:endParaRPr>
          </a:p>
          <a:p>
            <a:pPr>
              <a:lnSpc>
                <a:spcPct val="110000"/>
              </a:lnSpc>
            </a:pPr>
            <a:r>
              <a:rPr lang="en-US" altLang="zh-CN" sz="2800" dirty="0">
                <a:latin typeface="Times New Roman" panose="02020603050405020304" pitchFamily="2" charset="0"/>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在弹性限度内，</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0.5</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+ 14.5.</a:t>
            </a:r>
            <a:endParaRPr lang="en-US" altLang="zh-CN" sz="2800" dirty="0">
              <a:latin typeface="Times New Roman" panose="02020603050405020304" pitchFamily="2" charset="0"/>
              <a:ea typeface="黑体" panose="02010609060101010101" pitchFamily="2" charset="-122"/>
            </a:endParaRPr>
          </a:p>
          <a:p>
            <a:pPr>
              <a:lnSpc>
                <a:spcPct val="110000"/>
              </a:lnSpc>
            </a:pPr>
            <a:r>
              <a:rPr lang="zh-CN" altLang="en-US" sz="2800" dirty="0">
                <a:latin typeface="Times New Roman" panose="02020603050405020304" pitchFamily="2" charset="0"/>
                <a:ea typeface="黑体" panose="02010609060101010101" pitchFamily="2" charset="-122"/>
              </a:rPr>
              <a:t>       当</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x </a:t>
            </a:r>
            <a:r>
              <a:rPr lang="en-US" altLang="zh-CN" sz="2800" dirty="0">
                <a:latin typeface="Times New Roman" panose="02020603050405020304" pitchFamily="2" charset="0"/>
                <a:ea typeface="黑体" panose="02010609060101010101" pitchFamily="2" charset="-122"/>
              </a:rPr>
              <a:t>= 4 </a:t>
            </a:r>
            <a:r>
              <a:rPr lang="zh-CN" altLang="en-US" sz="2800" dirty="0">
                <a:latin typeface="Times New Roman" panose="02020603050405020304" pitchFamily="2" charset="0"/>
                <a:ea typeface="黑体" panose="02010609060101010101" pitchFamily="2" charset="-122"/>
              </a:rPr>
              <a:t>时，</a:t>
            </a:r>
            <a:r>
              <a:rPr lang="en-US" altLang="zh-CN" sz="2800" i="1" dirty="0">
                <a:latin typeface="Times New Roman" panose="02020603050405020304" pitchFamily="2" charset="0"/>
                <a:ea typeface="黑体" panose="02010609060101010101" pitchFamily="2" charset="-122"/>
              </a:rPr>
              <a:t>y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 0.5×4</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14.5 = 16.5</a:t>
            </a:r>
            <a:r>
              <a:rPr lang="zh-CN" altLang="en-US" sz="2800" dirty="0">
                <a:latin typeface="Times New Roman" panose="02020603050405020304" pitchFamily="2" charset="0"/>
                <a:ea typeface="黑体" panose="02010609060101010101" pitchFamily="2" charset="-122"/>
              </a:rPr>
              <a:t>（厘米）</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a:p>
            <a:pPr>
              <a:lnSpc>
                <a:spcPct val="110000"/>
              </a:lnSpc>
            </a:pPr>
            <a:r>
              <a:rPr lang="zh-CN" altLang="en-US" sz="2800" dirty="0">
                <a:latin typeface="Times New Roman" panose="02020603050405020304" pitchFamily="2" charset="0"/>
                <a:ea typeface="黑体" panose="02010609060101010101" pitchFamily="2" charset="-122"/>
              </a:rPr>
              <a:t>故当所挂物体的质量为</a:t>
            </a:r>
            <a:r>
              <a:rPr lang="en-US" altLang="zh-CN" sz="2800" dirty="0">
                <a:latin typeface="Times New Roman" panose="02020603050405020304" pitchFamily="2" charset="0"/>
                <a:ea typeface="黑体" panose="02010609060101010101" pitchFamily="2" charset="-122"/>
              </a:rPr>
              <a:t> 4 </a:t>
            </a:r>
            <a:r>
              <a:rPr lang="zh-CN" altLang="en-US" sz="2800" dirty="0">
                <a:latin typeface="Times New Roman" panose="02020603050405020304" pitchFamily="2" charset="0"/>
                <a:ea typeface="黑体" panose="02010609060101010101" pitchFamily="2" charset="-122"/>
              </a:rPr>
              <a:t>千克时弹簧的长度为</a:t>
            </a:r>
            <a:r>
              <a:rPr lang="en-US" altLang="zh-CN" sz="2800" dirty="0">
                <a:latin typeface="Times New Roman" panose="02020603050405020304" pitchFamily="2" charset="0"/>
                <a:ea typeface="黑体" panose="02010609060101010101" pitchFamily="2" charset="-122"/>
              </a:rPr>
              <a:t> 16.5 </a:t>
            </a:r>
            <a:r>
              <a:rPr lang="zh-CN" altLang="en-US" sz="2800" dirty="0">
                <a:latin typeface="Times New Roman" panose="02020603050405020304" pitchFamily="2" charset="0"/>
                <a:ea typeface="黑体" panose="02010609060101010101" pitchFamily="2" charset="-122"/>
              </a:rPr>
              <a:t>厘米</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ssolv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ssolv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dissolv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dissolv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6"/>
          <p:cNvSpPr txBox="1"/>
          <p:nvPr/>
        </p:nvSpPr>
        <p:spPr>
          <a:xfrm>
            <a:off x="326708" y="401320"/>
            <a:ext cx="8347075" cy="1038860"/>
          </a:xfrm>
          <a:prstGeom prst="rect">
            <a:avLst/>
          </a:prstGeom>
          <a:noFill/>
          <a:ln w="9525">
            <a:noFill/>
          </a:ln>
        </p:spPr>
        <p:txBody>
          <a:bodyPr wrap="square" anchor="t" anchorCtr="0">
            <a:spAutoFit/>
          </a:bodyPr>
          <a:p>
            <a:pPr>
              <a:lnSpc>
                <a:spcPct val="110000"/>
              </a:lnSpc>
            </a:pPr>
            <a:r>
              <a:rPr lang="en-US" altLang="zh-CN" sz="2800" dirty="0">
                <a:solidFill>
                  <a:schemeClr val="tx1"/>
                </a:solidFill>
                <a:latin typeface="Times New Roman" panose="02020603050405020304" pitchFamily="2" charset="0"/>
                <a:ea typeface="黑体" panose="02010609060101010101" pitchFamily="2" charset="-122"/>
              </a:rPr>
              <a:t>6. </a:t>
            </a:r>
            <a:r>
              <a:rPr lang="zh-CN" altLang="en-US" sz="2800" dirty="0">
                <a:solidFill>
                  <a:schemeClr val="tx1"/>
                </a:solidFill>
                <a:latin typeface="Times New Roman" panose="02020603050405020304" pitchFamily="2" charset="0"/>
                <a:ea typeface="黑体" panose="02010609060101010101" pitchFamily="2" charset="-122"/>
              </a:rPr>
              <a:t>已知一次函数的图象过点</a:t>
            </a:r>
            <a:r>
              <a:rPr lang="en-US" altLang="zh-CN" sz="2800" dirty="0">
                <a:solidFill>
                  <a:schemeClr val="tx1"/>
                </a:solidFill>
                <a:latin typeface="Times New Roman" panose="02020603050405020304" pitchFamily="2" charset="0"/>
                <a:ea typeface="黑体" panose="02010609060101010101" pitchFamily="2" charset="-122"/>
              </a:rPr>
              <a:t> (0</a:t>
            </a:r>
            <a:r>
              <a:rPr lang="zh-CN" altLang="en-US" sz="2800" dirty="0">
                <a:solidFill>
                  <a:schemeClr val="tx1"/>
                </a:solidFill>
                <a:latin typeface="Times New Roman" panose="02020603050405020304" pitchFamily="2" charset="0"/>
                <a:ea typeface="黑体" panose="02010609060101010101" pitchFamily="2" charset="-122"/>
              </a:rPr>
              <a:t>，</a:t>
            </a:r>
            <a:r>
              <a:rPr lang="en-US" altLang="zh-CN" sz="2800" dirty="0">
                <a:solidFill>
                  <a:schemeClr val="tx1"/>
                </a:solidFill>
                <a:latin typeface="Times New Roman" panose="02020603050405020304" pitchFamily="2" charset="0"/>
                <a:ea typeface="黑体" panose="02010609060101010101" pitchFamily="2" charset="-122"/>
              </a:rPr>
              <a:t>2)</a:t>
            </a:r>
            <a:r>
              <a:rPr lang="zh-CN" altLang="en-US" sz="2800" dirty="0">
                <a:solidFill>
                  <a:schemeClr val="tx1"/>
                </a:solidFill>
                <a:latin typeface="Times New Roman" panose="02020603050405020304" pitchFamily="2" charset="0"/>
                <a:ea typeface="黑体" panose="02010609060101010101" pitchFamily="2" charset="-122"/>
              </a:rPr>
              <a:t>，且与两坐标轴</a:t>
            </a:r>
            <a:endParaRPr lang="zh-CN" altLang="en-US" sz="2800" dirty="0">
              <a:solidFill>
                <a:schemeClr val="tx1"/>
              </a:solidFill>
              <a:latin typeface="Times New Roman" panose="02020603050405020304" pitchFamily="2" charset="0"/>
              <a:ea typeface="黑体" panose="02010609060101010101" pitchFamily="2" charset="-122"/>
            </a:endParaRPr>
          </a:p>
          <a:p>
            <a:pPr>
              <a:lnSpc>
                <a:spcPct val="110000"/>
              </a:lnSpc>
            </a:pPr>
            <a:r>
              <a:rPr lang="zh-CN" altLang="en-US" sz="2800" dirty="0">
                <a:solidFill>
                  <a:schemeClr val="tx1"/>
                </a:solidFill>
                <a:latin typeface="Times New Roman" panose="02020603050405020304" pitchFamily="2" charset="0"/>
                <a:ea typeface="黑体" panose="02010609060101010101" pitchFamily="2" charset="-122"/>
              </a:rPr>
              <a:t>围成的三角形的面积为</a:t>
            </a:r>
            <a:r>
              <a:rPr lang="en-US" altLang="zh-CN" sz="2800" dirty="0">
                <a:solidFill>
                  <a:schemeClr val="tx1"/>
                </a:solidFill>
                <a:latin typeface="Times New Roman" panose="02020603050405020304" pitchFamily="2" charset="0"/>
                <a:ea typeface="黑体" panose="02010609060101010101" pitchFamily="2" charset="-122"/>
              </a:rPr>
              <a:t> 2</a:t>
            </a:r>
            <a:r>
              <a:rPr lang="zh-CN" altLang="en-US" sz="2800" dirty="0">
                <a:solidFill>
                  <a:schemeClr val="tx1"/>
                </a:solidFill>
                <a:latin typeface="Times New Roman" panose="02020603050405020304" pitchFamily="2" charset="0"/>
                <a:ea typeface="黑体" panose="02010609060101010101" pitchFamily="2" charset="-122"/>
              </a:rPr>
              <a:t>，求此一次函数的表达式</a:t>
            </a:r>
            <a:r>
              <a:rPr lang="en-US" altLang="zh-CN" sz="2800" dirty="0">
                <a:solidFill>
                  <a:schemeClr val="tx1"/>
                </a:solidFill>
                <a:latin typeface="Times New Roman" panose="02020603050405020304" pitchFamily="2" charset="0"/>
                <a:ea typeface="黑体" panose="02010609060101010101" pitchFamily="2" charset="-122"/>
              </a:rPr>
              <a:t>.</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3" name="文本框 7"/>
          <p:cNvSpPr txBox="1"/>
          <p:nvPr/>
        </p:nvSpPr>
        <p:spPr>
          <a:xfrm>
            <a:off x="329565" y="1198880"/>
            <a:ext cx="8202295" cy="3707765"/>
          </a:xfrm>
          <a:prstGeom prst="rect">
            <a:avLst/>
          </a:prstGeom>
          <a:noFill/>
          <a:ln w="9525">
            <a:noFill/>
          </a:ln>
        </p:spPr>
        <p:txBody>
          <a:bodyPr wrap="square" anchor="t" anchorCtr="0">
            <a:spAutoFit/>
          </a:bodyPr>
          <a:p>
            <a:pPr>
              <a:lnSpc>
                <a:spcPct val="140000"/>
              </a:lnSpc>
            </a:pPr>
            <a:r>
              <a:rPr lang="zh-CN" altLang="en-US" sz="2800" dirty="0">
                <a:latin typeface="黑体" panose="02010609060101010101" pitchFamily="2" charset="-122"/>
                <a:ea typeface="黑体" panose="02010609060101010101" pitchFamily="2" charset="-122"/>
              </a:rPr>
              <a:t>解：设一次函数的表达式为</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kx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 </a:t>
            </a:r>
            <a:r>
              <a:rPr lang="en-US" altLang="zh-CN" sz="2800" dirty="0">
                <a:latin typeface="Times New Roman" panose="02020603050405020304" pitchFamily="2" charset="0"/>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k </a:t>
            </a:r>
            <a:r>
              <a:rPr lang="en-US" altLang="zh-CN" sz="2800" dirty="0">
                <a:latin typeface="Times New Roman" panose="02020603050405020304" pitchFamily="2" charset="0"/>
                <a:ea typeface="黑体" panose="02010609060101010101" pitchFamily="2" charset="-122"/>
                <a:sym typeface="Arial" panose="020B0604020202020204" pitchFamily="34" charset="0"/>
              </a:rPr>
              <a:t>≠ 0</a:t>
            </a:r>
            <a:r>
              <a:rPr lang="en-US" altLang="zh-CN" sz="2800" dirty="0">
                <a:latin typeface="Times New Roman" panose="02020603050405020304" pitchFamily="2" charset="0"/>
                <a:ea typeface="黑体" panose="02010609060101010101" pitchFamily="2" charset="-122"/>
              </a:rPr>
              <a:t>).</a:t>
            </a:r>
            <a:endParaRPr lang="en-US" altLang="zh-CN" sz="2800" dirty="0">
              <a:latin typeface="Times New Roman" panose="02020603050405020304" pitchFamily="2" charset="0"/>
              <a:ea typeface="黑体" panose="02010609060101010101" pitchFamily="2" charset="-122"/>
            </a:endParaRPr>
          </a:p>
          <a:p>
            <a:pPr>
              <a:lnSpc>
                <a:spcPct val="140000"/>
              </a:lnSpc>
            </a:pP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zh-CN" altLang="en-US" sz="2800" dirty="0">
                <a:latin typeface="黑体" panose="02010609060101010101" pitchFamily="2" charset="-122"/>
                <a:ea typeface="黑体" panose="02010609060101010101" pitchFamily="2" charset="-122"/>
              </a:rPr>
              <a:t>一次函数</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kx </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b </a:t>
            </a:r>
            <a:r>
              <a:rPr lang="zh-CN" altLang="en-US" sz="2800" dirty="0">
                <a:latin typeface="黑体" panose="02010609060101010101" pitchFamily="2" charset="-122"/>
                <a:ea typeface="黑体" panose="02010609060101010101" pitchFamily="2" charset="-122"/>
              </a:rPr>
              <a:t>的图象过点</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latin typeface="Times New Roman" panose="02020603050405020304" pitchFamily="2" charset="0"/>
                <a:ea typeface="黑体" panose="02010609060101010101" pitchFamily="2" charset="-122"/>
              </a:rPr>
              <a:t>0</a:t>
            </a:r>
            <a:r>
              <a:rPr lang="zh-CN" altLang="en-US"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2</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a:t>
            </a:r>
            <a:r>
              <a:rPr lang="zh-CN" altLang="en-US" sz="2800" dirty="0">
                <a:latin typeface="黑体" panose="02010609060101010101" pitchFamily="2" charset="-122"/>
                <a:ea typeface="黑体" panose="02010609060101010101" pitchFamily="2" charset="-122"/>
              </a:rPr>
              <a:t>，</a:t>
            </a:r>
            <a:endParaRPr lang="zh-CN" altLang="en-US" sz="2800" dirty="0">
              <a:latin typeface="黑体" panose="02010609060101010101" pitchFamily="2" charset="-122"/>
              <a:ea typeface="黑体" panose="02010609060101010101" pitchFamily="2" charset="-122"/>
            </a:endParaRPr>
          </a:p>
          <a:p>
            <a:pPr>
              <a:lnSpc>
                <a:spcPct val="140000"/>
              </a:lnSpc>
            </a:pP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latin typeface="Times New Roman" panose="02020603050405020304" pitchFamily="2" charset="0"/>
                <a:ea typeface="黑体" panose="02010609060101010101" pitchFamily="2" charset="-122"/>
              </a:rPr>
              <a:t>b </a:t>
            </a:r>
            <a:r>
              <a:rPr lang="en-US" altLang="zh-CN" sz="2800" dirty="0">
                <a:latin typeface="Times New Roman" panose="02020603050405020304" pitchFamily="2" charset="0"/>
                <a:ea typeface="黑体" panose="02010609060101010101" pitchFamily="2" charset="-122"/>
              </a:rPr>
              <a:t>= 2.</a:t>
            </a:r>
            <a:endParaRPr lang="en-US" altLang="zh-CN" sz="2800" dirty="0">
              <a:latin typeface="Times New Roman" panose="02020603050405020304" pitchFamily="2" charset="0"/>
              <a:ea typeface="黑体" panose="02010609060101010101" pitchFamily="2" charset="-122"/>
            </a:endParaRPr>
          </a:p>
          <a:p>
            <a:pPr>
              <a:lnSpc>
                <a:spcPct val="140000"/>
              </a:lnSpc>
            </a:pPr>
            <a:r>
              <a:rPr lang="en-US" altLang="zh-CN" sz="2800" dirty="0">
                <a:latin typeface="黑体" panose="02010609060101010101" pitchFamily="2" charset="-122"/>
                <a:ea typeface="黑体" panose="02010609060101010101" pitchFamily="2" charset="-122"/>
                <a:sym typeface="宋体" panose="02010600030101010101" pitchFamily="2" charset="-122"/>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sym typeface="+mn-ea"/>
              </a:rPr>
              <a:t> </a:t>
            </a:r>
            <a:r>
              <a:rPr lang="zh-CN" altLang="en-US" sz="2800" dirty="0">
                <a:latin typeface="黑体" panose="02010609060101010101" pitchFamily="2" charset="-122"/>
                <a:ea typeface="黑体" panose="02010609060101010101" pitchFamily="2" charset="-122"/>
              </a:rPr>
              <a:t>一次函数的图象与</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latin typeface="Times New Roman" panose="02020603050405020304" pitchFamily="2" charset="0"/>
                <a:ea typeface="黑体" panose="02010609060101010101" pitchFamily="2" charset="-122"/>
              </a:rPr>
              <a:t>x </a:t>
            </a:r>
            <a:r>
              <a:rPr lang="zh-CN" altLang="en-US" sz="2800" dirty="0">
                <a:latin typeface="黑体" panose="02010609060101010101" pitchFamily="2" charset="-122"/>
                <a:ea typeface="黑体" panose="02010609060101010101" pitchFamily="2" charset="-122"/>
              </a:rPr>
              <a:t>轴的交点是</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a:t>
            </a:r>
            <a:r>
              <a:rPr lang="en-US" altLang="zh-CN" sz="2800" dirty="0">
                <a:latin typeface="黑体" panose="02010609060101010101" pitchFamily="2" charset="-122"/>
                <a:ea typeface="黑体" panose="02010609060101010101" pitchFamily="2" charset="-122"/>
              </a:rPr>
              <a:t>   </a:t>
            </a:r>
            <a:r>
              <a:rPr lang="zh-CN" altLang="en-US" sz="2800" dirty="0">
                <a:latin typeface="Times New Roman" panose="02020603050405020304" pitchFamily="2" charset="0"/>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0</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a:t>
            </a:r>
            <a:r>
              <a:rPr lang="zh-CN" altLang="en-US" sz="2800" dirty="0">
                <a:latin typeface="黑体" panose="02010609060101010101" pitchFamily="2" charset="-122"/>
                <a:ea typeface="黑体" panose="02010609060101010101" pitchFamily="2" charset="-122"/>
              </a:rPr>
              <a:t>，</a:t>
            </a:r>
            <a:r>
              <a:rPr lang="en-US" altLang="zh-CN" sz="2800" dirty="0">
                <a:latin typeface="黑体" panose="02010609060101010101" pitchFamily="2" charset="-122"/>
                <a:ea typeface="黑体" panose="02010609060101010101" pitchFamily="2" charset="-122"/>
              </a:rPr>
              <a:t>  </a:t>
            </a:r>
            <a:endParaRPr lang="en-US" altLang="zh-CN" sz="2800" dirty="0">
              <a:latin typeface="黑体" panose="02010609060101010101" pitchFamily="2" charset="-122"/>
              <a:ea typeface="黑体" panose="02010609060101010101" pitchFamily="2" charset="-122"/>
            </a:endParaRPr>
          </a:p>
          <a:p>
            <a:pPr>
              <a:lnSpc>
                <a:spcPct val="140000"/>
              </a:lnSpc>
            </a:pP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则           </a:t>
            </a:r>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解得</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latin typeface="Times New Roman" panose="02020603050405020304" pitchFamily="2" charset="0"/>
                <a:ea typeface="黑体" panose="02010609060101010101" pitchFamily="2" charset="-122"/>
              </a:rPr>
              <a:t>k </a:t>
            </a:r>
            <a:r>
              <a:rPr lang="en-US" altLang="zh-CN" sz="2800" dirty="0">
                <a:latin typeface="Times New Roman" panose="02020603050405020304" pitchFamily="2" charset="0"/>
                <a:ea typeface="黑体" panose="02010609060101010101" pitchFamily="2" charset="-122"/>
                <a:sym typeface="+mn-ea"/>
              </a:rPr>
              <a:t>= </a:t>
            </a:r>
            <a:r>
              <a:rPr lang="en-US" altLang="zh-CN" sz="2800" dirty="0">
                <a:latin typeface="Times New Roman" panose="02020603050405020304" pitchFamily="2" charset="0"/>
                <a:ea typeface="黑体" panose="02010609060101010101" pitchFamily="2" charset="-122"/>
              </a:rPr>
              <a:t>1 </a:t>
            </a:r>
            <a:r>
              <a:rPr lang="zh-CN" altLang="en-US" sz="2800" dirty="0">
                <a:latin typeface="黑体" panose="02010609060101010101" pitchFamily="2" charset="-122"/>
                <a:ea typeface="黑体" panose="02010609060101010101" pitchFamily="2" charset="-122"/>
              </a:rPr>
              <a:t>或</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rPr>
              <a:t>1</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a:p>
            <a:pPr>
              <a:lnSpc>
                <a:spcPct val="140000"/>
              </a:lnSpc>
            </a:pPr>
            <a:r>
              <a:rPr lang="zh-CN" altLang="en-US" sz="2800" dirty="0">
                <a:latin typeface="黑体" panose="02010609060101010101" pitchFamily="2" charset="-122"/>
                <a:ea typeface="黑体" panose="02010609060101010101" pitchFamily="2" charset="-122"/>
              </a:rPr>
              <a:t>故</a:t>
            </a:r>
            <a:r>
              <a:rPr lang="zh-CN" altLang="en-US" sz="2800" dirty="0">
                <a:latin typeface="Times New Roman" panose="02020603050405020304" pitchFamily="2" charset="0"/>
                <a:ea typeface="黑体" panose="02010609060101010101" pitchFamily="2" charset="-122"/>
              </a:rPr>
              <a:t>此一次函数的表达式为</a:t>
            </a:r>
            <a:r>
              <a:rPr lang="en-US" altLang="zh-CN" sz="2800" dirty="0">
                <a:latin typeface="Times New Roman" panose="02020603050405020304" pitchFamily="2" charset="0"/>
                <a:ea typeface="黑体" panose="02010609060101010101" pitchFamily="2" charset="-122"/>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sym typeface="+mn-ea"/>
              </a:rPr>
              <a:t>= </a:t>
            </a:r>
            <a:r>
              <a:rPr lang="en-US" altLang="zh-CN" sz="2800" i="1" dirty="0">
                <a:latin typeface="Times New Roman" panose="02020603050405020304" pitchFamily="2" charset="0"/>
                <a:ea typeface="黑体" panose="02010609060101010101" pitchFamily="2" charset="-122"/>
              </a:rPr>
              <a:t>x </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latin typeface="Times New Roman" panose="02020603050405020304" pitchFamily="2" charset="0"/>
                <a:ea typeface="黑体" panose="02010609060101010101" pitchFamily="2" charset="-122"/>
              </a:rPr>
              <a:t>2 </a:t>
            </a:r>
            <a:r>
              <a:rPr lang="zh-CN" altLang="en-US" sz="2800" dirty="0">
                <a:latin typeface="黑体" panose="02010609060101010101" pitchFamily="2" charset="-122"/>
                <a:ea typeface="黑体" panose="02010609060101010101" pitchFamily="2" charset="-122"/>
              </a:rPr>
              <a:t>或</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i="1" dirty="0">
                <a:latin typeface="Times New Roman" panose="02020603050405020304" pitchFamily="2" charset="0"/>
                <a:ea typeface="黑体" panose="02010609060101010101" pitchFamily="2" charset="-122"/>
              </a:rPr>
              <a:t>y </a:t>
            </a:r>
            <a:r>
              <a:rPr lang="en-US" altLang="zh-CN" sz="2800" dirty="0">
                <a:latin typeface="Times New Roman" panose="02020603050405020304" pitchFamily="2" charset="0"/>
                <a:ea typeface="黑体" panose="02010609060101010101" pitchFamily="2" charset="-122"/>
                <a:sym typeface="+mn-ea"/>
              </a:rPr>
              <a:t>= </a:t>
            </a:r>
            <a:r>
              <a:rPr lang="en-US" altLang="zh-CN" sz="2800" dirty="0">
                <a:latin typeface="黑体" panose="02010609060101010101" pitchFamily="2" charset="-122"/>
                <a:ea typeface="黑体" panose="02010609060101010101" pitchFamily="2" charset="-122"/>
              </a:rPr>
              <a:t>-</a:t>
            </a:r>
            <a:r>
              <a:rPr lang="en-US" altLang="zh-CN" sz="2800" i="1" dirty="0">
                <a:latin typeface="Times New Roman" panose="02020603050405020304" pitchFamily="2" charset="0"/>
                <a:ea typeface="黑体" panose="02010609060101010101" pitchFamily="2" charset="-122"/>
              </a:rPr>
              <a:t>x </a:t>
            </a:r>
            <a:r>
              <a:rPr lang="en-US" altLang="zh-CN" sz="2800" dirty="0">
                <a:latin typeface="黑体" panose="02010609060101010101" pitchFamily="2" charset="-122"/>
                <a:ea typeface="黑体" panose="02010609060101010101" pitchFamily="2" charset="-122"/>
              </a:rPr>
              <a:t>+</a:t>
            </a:r>
            <a:r>
              <a:rPr lang="en-US" altLang="zh-CN" sz="2800" dirty="0">
                <a:latin typeface="Times New Roman" panose="02020603050405020304" pitchFamily="2" charset="0"/>
                <a:ea typeface="黑体" panose="02010609060101010101" pitchFamily="2" charset="-122"/>
                <a:cs typeface="Times New Roman" panose="02020603050405020304" pitchFamily="2" charset="0"/>
              </a:rPr>
              <a:t> </a:t>
            </a:r>
            <a:r>
              <a:rPr lang="en-US" altLang="zh-CN" sz="2800" dirty="0">
                <a:latin typeface="Times New Roman" panose="02020603050405020304" pitchFamily="2" charset="0"/>
                <a:ea typeface="黑体" panose="02010609060101010101" pitchFamily="2" charset="-122"/>
              </a:rPr>
              <a:t>2</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p:txBody>
      </p:sp>
      <p:graphicFrame>
        <p:nvGraphicFramePr>
          <p:cNvPr id="4" name="对象 3">
            <a:hlinkClick r:id="" action="ppaction://ole?verb="/>
          </p:cNvPr>
          <p:cNvGraphicFramePr>
            <a:graphicFrameLocks noChangeAspect="1"/>
          </p:cNvGraphicFramePr>
          <p:nvPr/>
        </p:nvGraphicFramePr>
        <p:xfrm>
          <a:off x="1002030" y="3522980"/>
          <a:ext cx="2597150" cy="924560"/>
        </p:xfrm>
        <a:graphic>
          <a:graphicData uri="http://schemas.openxmlformats.org/presentationml/2006/ole">
            <mc:AlternateContent xmlns:mc="http://schemas.openxmlformats.org/markup-compatibility/2006">
              <mc:Choice xmlns:v="urn:schemas-microsoft-com:vml" Requires="v">
                <p:oleObj spid="_x0000_s3112" name="" r:id="rId1" imgW="990600" imgH="431800" progId="Equation.DSMT4">
                  <p:embed/>
                </p:oleObj>
              </mc:Choice>
              <mc:Fallback>
                <p:oleObj name="" r:id="rId1" imgW="990600" imgH="431800" progId="Equation.DSMT4">
                  <p:embed/>
                  <p:pic>
                    <p:nvPicPr>
                      <p:cNvPr id="0" name="图片 3111"/>
                      <p:cNvPicPr/>
                      <p:nvPr/>
                    </p:nvPicPr>
                    <p:blipFill>
                      <a:blip r:embed="rId2"/>
                      <a:stretch>
                        <a:fillRect/>
                      </a:stretch>
                    </p:blipFill>
                    <p:spPr>
                      <a:xfrm>
                        <a:off x="1002030" y="3522980"/>
                        <a:ext cx="2597150" cy="924560"/>
                      </a:xfrm>
                      <a:prstGeom prst="rect">
                        <a:avLst/>
                      </a:prstGeom>
                      <a:noFill/>
                      <a:ln w="38100">
                        <a:noFill/>
                        <a:miter/>
                      </a:ln>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5940425" y="2961005"/>
          <a:ext cx="587375" cy="840740"/>
        </p:xfrm>
        <a:graphic>
          <a:graphicData uri="http://schemas.openxmlformats.org/presentationml/2006/ole">
            <mc:AlternateContent xmlns:mc="http://schemas.openxmlformats.org/markup-compatibility/2006">
              <mc:Choice xmlns:v="urn:schemas-microsoft-com:vml" Requires="v">
                <p:oleObj spid="_x0000_s6" name="" r:id="rId3" imgW="254000" imgH="393700" progId="Equation.DSMT4">
                  <p:embed/>
                </p:oleObj>
              </mc:Choice>
              <mc:Fallback>
                <p:oleObj name="" r:id="rId3" imgW="254000" imgH="393700" progId="Equation.DSMT4">
                  <p:embed/>
                  <p:pic>
                    <p:nvPicPr>
                      <p:cNvPr id="0" name="图片 3110"/>
                      <p:cNvPicPr/>
                      <p:nvPr/>
                    </p:nvPicPr>
                    <p:blipFill>
                      <a:blip r:embed="rId4"/>
                      <a:stretch>
                        <a:fillRect/>
                      </a:stretch>
                    </p:blipFill>
                    <p:spPr>
                      <a:xfrm>
                        <a:off x="5940425" y="2961005"/>
                        <a:ext cx="587375" cy="840740"/>
                      </a:xfrm>
                      <a:prstGeom prst="rect">
                        <a:avLst/>
                      </a:prstGeom>
                      <a:noFill/>
                      <a:ln w="38100">
                        <a:noFill/>
                        <a:miter/>
                      </a:ln>
                    </p:spPr>
                  </p:pic>
                </p:oleObj>
              </mc:Fallback>
            </mc:AlternateContent>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0" end="24"/>
                                            </p:txEl>
                                          </p:spTgt>
                                        </p:tgtEl>
                                        <p:attrNameLst>
                                          <p:attrName>style.visibility</p:attrName>
                                        </p:attrNameLst>
                                      </p:cBhvr>
                                      <p:to>
                                        <p:strVal val="visible"/>
                                      </p:to>
                                    </p:set>
                                    <p:animEffect transition="in" filter="blinds(horizontal)">
                                      <p:cBhvr>
                                        <p:cTn id="7" dur="500"/>
                                        <p:tgtEl>
                                          <p:spTgt spid="3">
                                            <p:txEl>
                                              <p:charRg st="0" end="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charRg st="24" end="51"/>
                                            </p:txEl>
                                          </p:spTgt>
                                        </p:tgtEl>
                                        <p:attrNameLst>
                                          <p:attrName>style.visibility</p:attrName>
                                        </p:attrNameLst>
                                      </p:cBhvr>
                                      <p:to>
                                        <p:strVal val="visible"/>
                                      </p:to>
                                    </p:set>
                                    <p:animEffect transition="in" filter="blinds(horizontal)">
                                      <p:cBhvr>
                                        <p:cTn id="12" dur="500"/>
                                        <p:tgtEl>
                                          <p:spTgt spid="3">
                                            <p:txEl>
                                              <p:charRg st="24" end="5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charRg st="51" end="60"/>
                                            </p:txEl>
                                          </p:spTgt>
                                        </p:tgtEl>
                                        <p:attrNameLst>
                                          <p:attrName>style.visibility</p:attrName>
                                        </p:attrNameLst>
                                      </p:cBhvr>
                                      <p:to>
                                        <p:strVal val="visible"/>
                                      </p:to>
                                    </p:set>
                                    <p:animEffect transition="in" filter="blinds(horizontal)">
                                      <p:cBhvr>
                                        <p:cTn id="17" dur="500"/>
                                        <p:tgtEl>
                                          <p:spTgt spid="3">
                                            <p:txEl>
                                              <p:charRg st="51" end="6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childTnLst>
                                </p:cTn>
                              </p:par>
                              <p:par>
                                <p:cTn id="22" presetID="9"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par>
                                <p:cTn id="29" presetID="3" presetClass="entr" presetSubtype="1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linds(horizontal)">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blinds(horizontal)">
                                      <p:cBhvr>
                                        <p:cTn id="3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TextBox 1"/>
          <p:cNvSpPr txBox="1"/>
          <p:nvPr/>
        </p:nvSpPr>
        <p:spPr>
          <a:xfrm>
            <a:off x="273050" y="554990"/>
            <a:ext cx="8535035" cy="1770380"/>
          </a:xfrm>
          <a:prstGeom prst="rect">
            <a:avLst/>
          </a:prstGeom>
          <a:noFill/>
          <a:ln w="9525">
            <a:noFill/>
          </a:ln>
        </p:spPr>
        <p:txBody>
          <a:bodyPr wrap="square" anchor="t" anchorCtr="0">
            <a:spAutoFit/>
          </a:bodyPr>
          <a:p>
            <a:pPr>
              <a:lnSpc>
                <a:spcPct val="130000"/>
              </a:lnSpc>
              <a:spcBef>
                <a:spcPct val="20000"/>
              </a:spcBef>
            </a:pP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前面，我们学习了一次函数及其图象和性质，你能写出两个具体的一次函数表达式吗？如何画出它们的图象</a:t>
            </a:r>
            <a:r>
              <a:rPr lang="en-US" altLang="zh-CN" sz="2800" dirty="0">
                <a:solidFill>
                  <a:schemeClr val="tx1"/>
                </a:solidFill>
                <a:latin typeface="Times New Roman" panose="02020603050405020304" pitchFamily="2" charset="0"/>
                <a:ea typeface="黑体" panose="02010609060101010101" pitchFamily="2" charset="-122"/>
              </a:rPr>
              <a:t> ?</a:t>
            </a:r>
            <a:endParaRPr lang="en-US" altLang="zh-CN" sz="2800" dirty="0">
              <a:solidFill>
                <a:schemeClr val="tx1"/>
              </a:solidFill>
              <a:latin typeface="Times New Roman" panose="02020603050405020304" pitchFamily="2" charset="0"/>
              <a:ea typeface="黑体" panose="02010609060101010101" pitchFamily="2" charset="-122"/>
            </a:endParaRPr>
          </a:p>
        </p:txBody>
      </p:sp>
      <p:sp>
        <p:nvSpPr>
          <p:cNvPr id="5" name="TextBox 2"/>
          <p:cNvSpPr txBox="1"/>
          <p:nvPr/>
        </p:nvSpPr>
        <p:spPr>
          <a:xfrm>
            <a:off x="433070" y="3355658"/>
            <a:ext cx="8115300" cy="1383665"/>
          </a:xfrm>
          <a:prstGeom prst="rect">
            <a:avLst/>
          </a:prstGeom>
          <a:noFill/>
          <a:ln w="9525">
            <a:noFill/>
          </a:ln>
        </p:spPr>
        <p:txBody>
          <a:bodyPr wrap="square" anchor="t" anchorCtr="0">
            <a:spAutoFit/>
          </a:bodyPr>
          <a:p>
            <a:pPr>
              <a:lnSpc>
                <a:spcPct val="150000"/>
              </a:lnSpc>
              <a:spcBef>
                <a:spcPct val="20000"/>
              </a:spcBef>
            </a:pPr>
            <a:r>
              <a:rPr lang="zh-CN" altLang="en-US" sz="2800" dirty="0">
                <a:latin typeface="Times New Roman" panose="02020603050405020304" pitchFamily="2" charset="0"/>
                <a:ea typeface="黑体" panose="02010609060101010101" pitchFamily="2" charset="-122"/>
              </a:rPr>
              <a:t>　　</a:t>
            </a:r>
            <a:r>
              <a:rPr lang="zh-CN" altLang="en-US" sz="2800" dirty="0">
                <a:solidFill>
                  <a:srgbClr val="269999"/>
                </a:solidFill>
                <a:latin typeface="Times New Roman" panose="02020603050405020304" pitchFamily="2" charset="0"/>
                <a:ea typeface="黑体" panose="02010609060101010101" pitchFamily="2" charset="-122"/>
              </a:rPr>
              <a:t>思考：</a:t>
            </a:r>
            <a:r>
              <a:rPr lang="zh-CN" altLang="en-US" sz="2800" dirty="0">
                <a:solidFill>
                  <a:schemeClr val="tx1"/>
                </a:solidFill>
                <a:latin typeface="Times New Roman" panose="02020603050405020304" pitchFamily="2" charset="0"/>
                <a:ea typeface="黑体" panose="02010609060101010101" pitchFamily="2" charset="-122"/>
              </a:rPr>
              <a:t>反过来，已知一个一次函数的图象经过两个具体的点，你能求出它的表达式吗？</a:t>
            </a:r>
            <a:endParaRPr lang="zh-CN" altLang="en-US" sz="2800" dirty="0">
              <a:solidFill>
                <a:schemeClr val="tx1"/>
              </a:solidFill>
              <a:latin typeface="Times New Roman" panose="02020603050405020304" pitchFamily="2" charset="0"/>
              <a:ea typeface="黑体" panose="02010609060101010101" pitchFamily="2" charset="-122"/>
            </a:endParaRPr>
          </a:p>
        </p:txBody>
      </p:sp>
      <p:graphicFrame>
        <p:nvGraphicFramePr>
          <p:cNvPr id="6" name="对象 5"/>
          <p:cNvGraphicFramePr>
            <a:graphicFrameLocks noChangeAspect="1"/>
          </p:cNvGraphicFramePr>
          <p:nvPr/>
        </p:nvGraphicFramePr>
        <p:xfrm>
          <a:off x="4275455" y="2129155"/>
          <a:ext cx="2153920" cy="549275"/>
        </p:xfrm>
        <a:graphic>
          <a:graphicData uri="http://schemas.openxmlformats.org/presentationml/2006/ole">
            <mc:AlternateContent xmlns:mc="http://schemas.openxmlformats.org/markup-compatibility/2006">
              <mc:Choice xmlns:v="urn:schemas-microsoft-com:vml" Requires="v">
                <p:oleObj spid="_x0000_s7" name="" r:id="rId1" imgW="1334135" imgH="393700" progId="Equation.DSMT4">
                  <p:embed/>
                </p:oleObj>
              </mc:Choice>
              <mc:Fallback>
                <p:oleObj name="" r:id="rId1" imgW="1334135" imgH="393700" progId="Equation.DSMT4">
                  <p:embed/>
                  <p:pic>
                    <p:nvPicPr>
                      <p:cNvPr id="0" name="图片 3076"/>
                      <p:cNvPicPr/>
                      <p:nvPr/>
                    </p:nvPicPr>
                    <p:blipFill>
                      <a:blip r:embed="rId2"/>
                      <a:stretch>
                        <a:fillRect/>
                      </a:stretch>
                    </p:blipFill>
                    <p:spPr>
                      <a:xfrm>
                        <a:off x="4275455" y="2129155"/>
                        <a:ext cx="2153920" cy="549275"/>
                      </a:xfrm>
                      <a:prstGeom prst="rect">
                        <a:avLst/>
                      </a:prstGeom>
                      <a:noFill/>
                      <a:ln w="38100">
                        <a:noFill/>
                        <a:miter/>
                      </a:ln>
                    </p:spPr>
                  </p:pic>
                </p:oleObj>
              </mc:Fallback>
            </mc:AlternateContent>
          </a:graphicData>
        </a:graphic>
      </p:graphicFrame>
      <p:graphicFrame>
        <p:nvGraphicFramePr>
          <p:cNvPr id="8" name="对象 7"/>
          <p:cNvGraphicFramePr>
            <a:graphicFrameLocks noChangeAspect="1"/>
          </p:cNvGraphicFramePr>
          <p:nvPr/>
        </p:nvGraphicFramePr>
        <p:xfrm>
          <a:off x="2111375" y="2239010"/>
          <a:ext cx="1692275" cy="509270"/>
        </p:xfrm>
        <a:graphic>
          <a:graphicData uri="http://schemas.openxmlformats.org/presentationml/2006/ole">
            <mc:AlternateContent xmlns:mc="http://schemas.openxmlformats.org/markup-compatibility/2006">
              <mc:Choice xmlns:v="urn:schemas-microsoft-com:vml" Requires="v">
                <p:oleObj spid="_x0000_s9" name="" r:id="rId3" imgW="1092200" imgH="393700" progId="Equation.DSMT4">
                  <p:embed/>
                </p:oleObj>
              </mc:Choice>
              <mc:Fallback>
                <p:oleObj name="" r:id="rId3" imgW="1092200" imgH="393700" progId="Equation.DSMT4">
                  <p:embed/>
                  <p:pic>
                    <p:nvPicPr>
                      <p:cNvPr id="0" name="图片 3077"/>
                      <p:cNvPicPr/>
                      <p:nvPr/>
                    </p:nvPicPr>
                    <p:blipFill>
                      <a:blip r:embed="rId4"/>
                      <a:stretch>
                        <a:fillRect/>
                      </a:stretch>
                    </p:blipFill>
                    <p:spPr>
                      <a:xfrm>
                        <a:off x="2111375" y="2239010"/>
                        <a:ext cx="1692275" cy="509270"/>
                      </a:xfrm>
                      <a:prstGeom prst="rect">
                        <a:avLst/>
                      </a:prstGeom>
                      <a:noFill/>
                      <a:ln w="38100">
                        <a:noFill/>
                        <a:miter/>
                      </a:ln>
                    </p:spPr>
                  </p:pic>
                </p:oleObj>
              </mc:Fallback>
            </mc:AlternateContent>
          </a:graphicData>
        </a:graphic>
      </p:graphicFrame>
      <p:sp>
        <p:nvSpPr>
          <p:cNvPr id="10" name="Text Box 10"/>
          <p:cNvSpPr txBox="1"/>
          <p:nvPr/>
        </p:nvSpPr>
        <p:spPr>
          <a:xfrm>
            <a:off x="1214755" y="2872740"/>
            <a:ext cx="5380355" cy="521970"/>
          </a:xfrm>
          <a:prstGeom prst="rect">
            <a:avLst/>
          </a:prstGeom>
          <a:noFill/>
          <a:ln w="9525">
            <a:noFill/>
          </a:ln>
        </p:spPr>
        <p:txBody>
          <a:bodyPr wrap="square" anchor="t" anchorCtr="0">
            <a:spAutoFit/>
          </a:bodyPr>
          <a:p>
            <a:pPr>
              <a:lnSpc>
                <a:spcPct val="100000"/>
              </a:lnSpc>
            </a:pPr>
            <a:r>
              <a:rPr lang="zh-CN" altLang="en-US" sz="2800" dirty="0">
                <a:solidFill>
                  <a:srgbClr val="FF0000"/>
                </a:solidFill>
                <a:latin typeface="Times New Roman" panose="02020603050405020304" pitchFamily="2" charset="0"/>
                <a:ea typeface="黑体" panose="02010609060101010101" pitchFamily="2" charset="-122"/>
              </a:rPr>
              <a:t>两点法</a:t>
            </a:r>
            <a:r>
              <a:rPr lang="en-US" altLang="zh-CN" sz="2800" dirty="0">
                <a:solidFill>
                  <a:srgbClr val="FF0000"/>
                </a:solidFill>
                <a:latin typeface="Times New Roman" panose="02020603050405020304" pitchFamily="2" charset="0"/>
                <a:ea typeface="黑体" panose="02010609060101010101" pitchFamily="2" charset="-122"/>
              </a:rPr>
              <a:t> —— </a:t>
            </a:r>
            <a:r>
              <a:rPr lang="zh-CN" altLang="en-US" sz="2800" dirty="0">
                <a:solidFill>
                  <a:srgbClr val="FF0000"/>
                </a:solidFill>
                <a:latin typeface="Times New Roman" panose="02020603050405020304" pitchFamily="2" charset="0"/>
                <a:ea typeface="黑体" panose="02010609060101010101" pitchFamily="2" charset="-122"/>
              </a:rPr>
              <a:t>两点确定一条直线</a:t>
            </a:r>
            <a:endParaRPr lang="zh-CN" altLang="en-US" sz="2800" dirty="0">
              <a:solidFill>
                <a:srgbClr val="FF0000"/>
              </a:solidFill>
              <a:latin typeface="Times New Roman" panose="02020603050405020304" pitchFamily="2" charset="0"/>
              <a:ea typeface="黑体" panose="02010609060101010101" pitchFamily="2" charset="-122"/>
            </a:endParaRPr>
          </a:p>
        </p:txBody>
      </p:sp>
    </p:spTree>
    <p:custDataLst>
      <p:tags r:id="rId5"/>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xEl>
                                              <p:charRg st="0" end="4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 name="Text Box 4"/>
          <p:cNvSpPr txBox="1"/>
          <p:nvPr/>
        </p:nvSpPr>
        <p:spPr>
          <a:xfrm>
            <a:off x="322580" y="1007745"/>
            <a:ext cx="8395335" cy="2501900"/>
          </a:xfrm>
          <a:prstGeom prst="rect">
            <a:avLst/>
          </a:prstGeom>
          <a:noFill/>
          <a:ln w="9525">
            <a:noFill/>
          </a:ln>
        </p:spPr>
        <p:txBody>
          <a:bodyPr wrap="square" anchor="t" anchorCtr="0">
            <a:spAutoFit/>
          </a:bodyPr>
          <a:p>
            <a:pPr>
              <a:lnSpc>
                <a:spcPct val="140000"/>
              </a:lnSpc>
            </a:pPr>
            <a:r>
              <a:rPr lang="zh-CN" altLang="en-US" sz="2800" dirty="0">
                <a:solidFill>
                  <a:srgbClr val="00B050"/>
                </a:solidFill>
                <a:latin typeface="Times New Roman" panose="02020603050405020304" pitchFamily="2" charset="0"/>
                <a:ea typeface="黑体" panose="02010609060101010101" pitchFamily="2" charset="-122"/>
              </a:rPr>
              <a:t>引例</a:t>
            </a:r>
            <a:r>
              <a:rPr lang="en-US" altLang="zh-CN" sz="2800" dirty="0">
                <a:solidFill>
                  <a:srgbClr val="00B050"/>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某物体沿一个斜坡下滑，它的速度</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v </a:t>
            </a:r>
            <a:r>
              <a:rPr lang="en-US" altLang="zh-CN" sz="2800" b="1" dirty="0">
                <a:solidFill>
                  <a:schemeClr val="tx1"/>
                </a:solidFill>
                <a:latin typeface="Times New Roman" panose="02020603050405020304" pitchFamily="2" charset="0"/>
                <a:ea typeface="黑体" panose="02010609060101010101" pitchFamily="2" charset="-122"/>
                <a:sym typeface="+mn-ea"/>
              </a:rPr>
              <a:t>(</a:t>
            </a:r>
            <a:r>
              <a:rPr lang="en-US" altLang="zh-CN" sz="2800" b="1" dirty="0">
                <a:solidFill>
                  <a:schemeClr val="tx1"/>
                </a:solidFill>
                <a:latin typeface="Times New Roman" panose="02020603050405020304" pitchFamily="2" charset="0"/>
                <a:ea typeface="黑体" panose="02010609060101010101" pitchFamily="2" charset="-122"/>
              </a:rPr>
              <a:t>m/s</a:t>
            </a:r>
            <a:r>
              <a:rPr lang="en-US" altLang="zh-CN" sz="2800" b="1" dirty="0">
                <a:solidFill>
                  <a:schemeClr val="tx1"/>
                </a:solidFill>
                <a:latin typeface="Times New Roman" panose="02020603050405020304" pitchFamily="2" charset="0"/>
                <a:ea typeface="黑体" panose="02010609060101010101" pitchFamily="2" charset="-122"/>
                <a:sym typeface="+mn-ea"/>
              </a:rPr>
              <a:t>)</a:t>
            </a:r>
            <a:r>
              <a:rPr lang="en-US" altLang="zh-CN" sz="2800" dirty="0">
                <a:solidFill>
                  <a:schemeClr val="tx1"/>
                </a:solidFill>
                <a:latin typeface="Times New Roman" panose="02020603050405020304" pitchFamily="2" charset="0"/>
                <a:ea typeface="黑体" panose="02010609060101010101" pitchFamily="2" charset="-122"/>
                <a:sym typeface="+mn-ea"/>
              </a:rPr>
              <a:t> </a:t>
            </a:r>
            <a:r>
              <a:rPr lang="zh-CN" altLang="en-US" sz="2800" dirty="0">
                <a:solidFill>
                  <a:schemeClr val="tx1"/>
                </a:solidFill>
                <a:latin typeface="Times New Roman" panose="02020603050405020304" pitchFamily="2" charset="0"/>
                <a:ea typeface="黑体" panose="02010609060101010101" pitchFamily="2" charset="-122"/>
              </a:rPr>
              <a:t>与其下滑时间</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t </a:t>
            </a:r>
            <a:r>
              <a:rPr lang="en-US" altLang="zh-CN" sz="2800" b="1" dirty="0">
                <a:solidFill>
                  <a:schemeClr val="tx1"/>
                </a:solidFill>
                <a:latin typeface="Times New Roman" panose="02020603050405020304" pitchFamily="2" charset="0"/>
                <a:ea typeface="黑体" panose="02010609060101010101" pitchFamily="2" charset="-122"/>
              </a:rPr>
              <a:t>(s)</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的关系如图所示．               </a:t>
            </a:r>
            <a:endParaRPr lang="zh-CN" altLang="en-US" sz="2800" dirty="0">
              <a:solidFill>
                <a:schemeClr val="tx1"/>
              </a:solidFill>
              <a:latin typeface="Times New Roman" panose="02020603050405020304" pitchFamily="2" charset="0"/>
              <a:ea typeface="黑体" panose="02010609060101010101" pitchFamily="2" charset="-122"/>
            </a:endParaRPr>
          </a:p>
          <a:p>
            <a:pPr>
              <a:lnSpc>
                <a:spcPct val="140000"/>
              </a:lnSpc>
            </a:pPr>
            <a:r>
              <a:rPr lang="en-US" altLang="zh-CN" sz="2800" dirty="0">
                <a:solidFill>
                  <a:schemeClr val="tx1"/>
                </a:solidFill>
                <a:latin typeface="Times New Roman" panose="02020603050405020304" pitchFamily="2" charset="0"/>
                <a:ea typeface="黑体" panose="02010609060101010101" pitchFamily="2" charset="-122"/>
              </a:rPr>
              <a:t>(1) </a:t>
            </a:r>
            <a:r>
              <a:rPr lang="zh-CN" altLang="en-US" sz="2800" dirty="0">
                <a:solidFill>
                  <a:schemeClr val="tx1"/>
                </a:solidFill>
                <a:latin typeface="Times New Roman" panose="02020603050405020304" pitchFamily="2" charset="0"/>
                <a:ea typeface="黑体" panose="02010609060101010101" pitchFamily="2" charset="-122"/>
              </a:rPr>
              <a:t>请写出</a:t>
            </a:r>
            <a:r>
              <a:rPr lang="en-US" altLang="zh-CN" sz="2800"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v</a:t>
            </a:r>
            <a:r>
              <a:rPr lang="en-US" altLang="zh-CN" sz="2800" i="1"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与</a:t>
            </a:r>
            <a:r>
              <a:rPr lang="en-US" altLang="zh-CN"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t</a:t>
            </a:r>
            <a:r>
              <a:rPr lang="en-US" altLang="zh-CN" sz="2800" dirty="0">
                <a:solidFill>
                  <a:schemeClr val="tx1"/>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的关系式；</a:t>
            </a:r>
            <a:endParaRPr lang="en-US" altLang="zh-CN" sz="2800" dirty="0">
              <a:solidFill>
                <a:schemeClr val="tx1"/>
              </a:solidFill>
              <a:latin typeface="Times New Roman" panose="02020603050405020304" pitchFamily="2" charset="0"/>
              <a:ea typeface="黑体" panose="02010609060101010101" pitchFamily="2" charset="-122"/>
            </a:endParaRPr>
          </a:p>
          <a:p>
            <a:pPr>
              <a:lnSpc>
                <a:spcPct val="140000"/>
              </a:lnSpc>
            </a:pPr>
            <a:r>
              <a:rPr lang="en-US" altLang="zh-CN" sz="2800" dirty="0">
                <a:solidFill>
                  <a:schemeClr val="tx1"/>
                </a:solidFill>
                <a:latin typeface="Times New Roman" panose="02020603050405020304" pitchFamily="2" charset="0"/>
                <a:ea typeface="黑体" panose="02010609060101010101" pitchFamily="2" charset="-122"/>
              </a:rPr>
              <a:t>(2) </a:t>
            </a:r>
            <a:r>
              <a:rPr lang="zh-CN" altLang="en-US" sz="2800" dirty="0">
                <a:solidFill>
                  <a:schemeClr val="tx1"/>
                </a:solidFill>
                <a:latin typeface="Times New Roman" panose="02020603050405020304" pitchFamily="2" charset="0"/>
                <a:ea typeface="黑体" panose="02010609060101010101" pitchFamily="2" charset="-122"/>
              </a:rPr>
              <a:t>下滑第</a:t>
            </a:r>
            <a:r>
              <a:rPr lang="en-US" altLang="zh-CN" sz="2800" b="1" dirty="0">
                <a:solidFill>
                  <a:schemeClr val="tx1"/>
                </a:solidFill>
                <a:latin typeface="Times New Roman" panose="02020603050405020304" pitchFamily="2" charset="0"/>
                <a:ea typeface="黑体" panose="02010609060101010101" pitchFamily="2" charset="-122"/>
              </a:rPr>
              <a:t> 3 s </a:t>
            </a:r>
            <a:r>
              <a:rPr lang="zh-CN" altLang="en-US" sz="2800" dirty="0">
                <a:solidFill>
                  <a:schemeClr val="tx1"/>
                </a:solidFill>
                <a:latin typeface="Times New Roman" panose="02020603050405020304" pitchFamily="2" charset="0"/>
                <a:ea typeface="黑体" panose="02010609060101010101" pitchFamily="2" charset="-122"/>
              </a:rPr>
              <a:t>末</a:t>
            </a:r>
            <a:r>
              <a:rPr lang="zh-CN" altLang="en-US" sz="2800" dirty="0">
                <a:solidFill>
                  <a:schemeClr val="tx1"/>
                </a:solidFill>
                <a:latin typeface="Times New Roman" panose="02020603050405020304" pitchFamily="2" charset="0"/>
                <a:ea typeface="黑体" panose="02010609060101010101" pitchFamily="2" charset="-122"/>
              </a:rPr>
              <a:t>物体的速度是多少？</a:t>
            </a:r>
            <a:endParaRPr lang="zh-CN" altLang="en-US" sz="2800" dirty="0">
              <a:solidFill>
                <a:schemeClr val="tx1"/>
              </a:solidFill>
              <a:latin typeface="Times New Roman" panose="02020603050405020304" pitchFamily="2" charset="0"/>
              <a:ea typeface="黑体" panose="02010609060101010101" pitchFamily="2" charset="-122"/>
            </a:endParaRPr>
          </a:p>
        </p:txBody>
      </p:sp>
      <p:grpSp>
        <p:nvGrpSpPr>
          <p:cNvPr id="7" name="组合 6"/>
          <p:cNvGrpSpPr/>
          <p:nvPr/>
        </p:nvGrpSpPr>
        <p:grpSpPr>
          <a:xfrm>
            <a:off x="5902325" y="1564005"/>
            <a:ext cx="2866390" cy="3415030"/>
            <a:chOff x="8730" y="2576"/>
            <a:chExt cx="4514" cy="5378"/>
          </a:xfrm>
        </p:grpSpPr>
        <p:pic>
          <p:nvPicPr>
            <p:cNvPr id="2" name="Picture 5"/>
            <p:cNvPicPr>
              <a:picLocks noChangeAspect="1"/>
            </p:cNvPicPr>
            <p:nvPr/>
          </p:nvPicPr>
          <p:blipFill>
            <a:blip r:embed="rId1">
              <a:clrChange>
                <a:clrFrom>
                  <a:srgbClr val="FFFFFF"/>
                </a:clrFrom>
                <a:clrTo>
                  <a:srgbClr val="FFFFFF">
                    <a:alpha val="0"/>
                  </a:srgbClr>
                </a:clrTo>
              </a:clrChange>
            </a:blip>
            <a:stretch>
              <a:fillRect/>
            </a:stretch>
          </p:blipFill>
          <p:spPr>
            <a:xfrm>
              <a:off x="9156" y="3078"/>
              <a:ext cx="3828" cy="4450"/>
            </a:xfrm>
            <a:prstGeom prst="rect">
              <a:avLst/>
            </a:prstGeom>
            <a:noFill/>
            <a:ln w="9525">
              <a:noFill/>
            </a:ln>
          </p:spPr>
        </p:pic>
        <p:sp>
          <p:nvSpPr>
            <p:cNvPr id="3" name="Text Box 6"/>
            <p:cNvSpPr txBox="1"/>
            <p:nvPr/>
          </p:nvSpPr>
          <p:spPr>
            <a:xfrm>
              <a:off x="9156" y="2576"/>
              <a:ext cx="2198" cy="822"/>
            </a:xfrm>
            <a:prstGeom prst="rect">
              <a:avLst/>
            </a:prstGeom>
            <a:noFill/>
            <a:ln w="9525">
              <a:noFill/>
            </a:ln>
          </p:spPr>
          <p:txBody>
            <a:bodyPr wrap="square" anchor="t" anchorCtr="0">
              <a:spAutoFit/>
            </a:bodyPr>
            <a:p>
              <a:pPr>
                <a:spcBef>
                  <a:spcPct val="50000"/>
                </a:spcBef>
              </a:pPr>
              <a:r>
                <a:rPr lang="en-US" altLang="zh-CN" sz="2800" i="1" dirty="0">
                  <a:solidFill>
                    <a:srgbClr val="FF0000"/>
                  </a:solidFill>
                  <a:latin typeface="Times New Roman" panose="02020603050405020304" pitchFamily="2" charset="0"/>
                  <a:ea typeface="宋体" panose="02010600030101010101" pitchFamily="2" charset="-122"/>
                </a:rPr>
                <a:t>v </a:t>
              </a:r>
              <a:r>
                <a:rPr lang="en-US" altLang="zh-CN" sz="2800" dirty="0">
                  <a:solidFill>
                    <a:srgbClr val="FF0000"/>
                  </a:solidFill>
                  <a:latin typeface="Times New Roman" panose="02020603050405020304" pitchFamily="2" charset="0"/>
                  <a:ea typeface="宋体" panose="02010600030101010101" pitchFamily="2" charset="-122"/>
                </a:rPr>
                <a:t>(m/s)</a:t>
              </a:r>
              <a:endParaRPr lang="en-US" altLang="zh-CN" sz="2800" dirty="0">
                <a:solidFill>
                  <a:srgbClr val="FF0000"/>
                </a:solidFill>
                <a:latin typeface="Times New Roman" panose="02020603050405020304" pitchFamily="2" charset="0"/>
                <a:ea typeface="宋体" panose="02010600030101010101" pitchFamily="2" charset="-122"/>
              </a:endParaRPr>
            </a:p>
          </p:txBody>
        </p:sp>
        <p:sp>
          <p:nvSpPr>
            <p:cNvPr id="4" name="Text Box 7"/>
            <p:cNvSpPr txBox="1"/>
            <p:nvPr/>
          </p:nvSpPr>
          <p:spPr>
            <a:xfrm>
              <a:off x="12331" y="7132"/>
              <a:ext cx="913" cy="822"/>
            </a:xfrm>
            <a:prstGeom prst="rect">
              <a:avLst/>
            </a:prstGeom>
            <a:noFill/>
            <a:ln w="9525">
              <a:noFill/>
            </a:ln>
          </p:spPr>
          <p:txBody>
            <a:bodyPr wrap="square" anchor="t" anchorCtr="0">
              <a:spAutoFit/>
            </a:bodyPr>
            <a:p>
              <a:pPr>
                <a:spcBef>
                  <a:spcPct val="50000"/>
                </a:spcBef>
              </a:pPr>
              <a:r>
                <a:rPr lang="en-US" altLang="zh-CN" sz="2800" i="1" dirty="0">
                  <a:solidFill>
                    <a:srgbClr val="FF0000"/>
                  </a:solidFill>
                  <a:latin typeface="Times New Roman" panose="02020603050405020304" pitchFamily="2" charset="0"/>
                  <a:ea typeface="宋体" panose="02010600030101010101" pitchFamily="2" charset="-122"/>
                </a:rPr>
                <a:t>t</a:t>
              </a:r>
              <a:r>
                <a:rPr lang="en-US" altLang="zh-CN" sz="2800" dirty="0">
                  <a:solidFill>
                    <a:srgbClr val="FF0000"/>
                  </a:solidFill>
                  <a:latin typeface="Times New Roman" panose="02020603050405020304" pitchFamily="2" charset="0"/>
                  <a:ea typeface="宋体" panose="02010600030101010101" pitchFamily="2" charset="-122"/>
                </a:rPr>
                <a:t>(s)</a:t>
              </a:r>
              <a:endParaRPr lang="en-US" altLang="zh-CN" sz="2800" dirty="0">
                <a:solidFill>
                  <a:srgbClr val="FF0000"/>
                </a:solidFill>
                <a:latin typeface="Times New Roman" panose="02020603050405020304" pitchFamily="2" charset="0"/>
                <a:ea typeface="宋体" panose="02010600030101010101" pitchFamily="2" charset="-122"/>
              </a:endParaRPr>
            </a:p>
          </p:txBody>
        </p:sp>
        <p:sp>
          <p:nvSpPr>
            <p:cNvPr id="5" name="Text Box 8"/>
            <p:cNvSpPr txBox="1"/>
            <p:nvPr/>
          </p:nvSpPr>
          <p:spPr>
            <a:xfrm>
              <a:off x="8730" y="6988"/>
              <a:ext cx="540" cy="822"/>
            </a:xfrm>
            <a:prstGeom prst="rect">
              <a:avLst/>
            </a:prstGeom>
            <a:noFill/>
            <a:ln w="9525">
              <a:noFill/>
            </a:ln>
          </p:spPr>
          <p:txBody>
            <a:bodyPr anchor="t" anchorCtr="0">
              <a:spAutoFit/>
            </a:bodyPr>
            <a:p>
              <a:pPr>
                <a:spcBef>
                  <a:spcPct val="50000"/>
                </a:spcBef>
              </a:pPr>
              <a:r>
                <a:rPr lang="en-US" altLang="zh-CN" sz="2800" i="1" dirty="0">
                  <a:solidFill>
                    <a:srgbClr val="FF0000"/>
                  </a:solidFill>
                  <a:latin typeface="Times New Roman" panose="02020603050405020304" pitchFamily="2" charset="0"/>
                  <a:ea typeface="宋体" panose="02010600030101010101" pitchFamily="2" charset="-122"/>
                </a:rPr>
                <a:t>O</a:t>
              </a:r>
              <a:endParaRPr lang="en-US" altLang="zh-CN" sz="2800" i="1" dirty="0">
                <a:solidFill>
                  <a:srgbClr val="FF0000"/>
                </a:solidFill>
                <a:latin typeface="Times New Roman" panose="02020603050405020304" pitchFamily="2" charset="0"/>
                <a:ea typeface="宋体" panose="02010600030101010101" pitchFamily="2" charset="-122"/>
              </a:endParaRPr>
            </a:p>
          </p:txBody>
        </p:sp>
        <p:sp>
          <p:nvSpPr>
            <p:cNvPr id="6" name="Text Box 11"/>
            <p:cNvSpPr txBox="1"/>
            <p:nvPr/>
          </p:nvSpPr>
          <p:spPr>
            <a:xfrm>
              <a:off x="8829" y="3367"/>
              <a:ext cx="456" cy="1016"/>
            </a:xfrm>
            <a:prstGeom prst="rect">
              <a:avLst/>
            </a:prstGeom>
            <a:noFill/>
            <a:ln w="9525">
              <a:noFill/>
            </a:ln>
          </p:spPr>
          <p:txBody>
            <a:bodyPr anchor="t" anchorCtr="0">
              <a:spAutoFit/>
            </a:bodyPr>
            <a:p>
              <a:pPr>
                <a:lnSpc>
                  <a:spcPct val="150000"/>
                </a:lnSpc>
                <a:spcBef>
                  <a:spcPct val="50000"/>
                </a:spcBef>
              </a:pPr>
              <a:r>
                <a:rPr lang="en-US" altLang="zh-CN" sz="2400" dirty="0">
                  <a:solidFill>
                    <a:srgbClr val="FF0000"/>
                  </a:solidFill>
                  <a:latin typeface="Times New Roman" panose="02020603050405020304" pitchFamily="2" charset="0"/>
                  <a:ea typeface="楷体_GB2312" panose="02010609030101010101" pitchFamily="1" charset="-122"/>
                </a:rPr>
                <a:t>5</a:t>
              </a:r>
              <a:endParaRPr lang="en-US" altLang="zh-CN" sz="2400" dirty="0">
                <a:solidFill>
                  <a:srgbClr val="FF0000"/>
                </a:solidFill>
                <a:latin typeface="Times New Roman" panose="02020603050405020304" pitchFamily="2" charset="0"/>
                <a:ea typeface="楷体_GB2312" panose="02010609030101010101" pitchFamily="1" charset="-122"/>
              </a:endParaRPr>
            </a:p>
          </p:txBody>
        </p:sp>
        <p:sp>
          <p:nvSpPr>
            <p:cNvPr id="8" name="Text Box 12"/>
            <p:cNvSpPr txBox="1"/>
            <p:nvPr/>
          </p:nvSpPr>
          <p:spPr>
            <a:xfrm>
              <a:off x="10311" y="7099"/>
              <a:ext cx="655" cy="725"/>
            </a:xfrm>
            <a:prstGeom prst="rect">
              <a:avLst/>
            </a:prstGeom>
            <a:noFill/>
            <a:ln w="9525">
              <a:noFill/>
            </a:ln>
          </p:spPr>
          <p:txBody>
            <a:bodyPr wrap="square" anchor="t" anchorCtr="0">
              <a:spAutoFit/>
            </a:bodyPr>
            <a:p>
              <a:pPr>
                <a:lnSpc>
                  <a:spcPct val="100000"/>
                </a:lnSpc>
                <a:spcBef>
                  <a:spcPct val="50000"/>
                </a:spcBef>
              </a:pPr>
              <a:r>
                <a:rPr lang="en-US" altLang="zh-CN" sz="2400" dirty="0">
                  <a:solidFill>
                    <a:srgbClr val="FF0000"/>
                  </a:solidFill>
                  <a:latin typeface="Times New Roman" panose="02020603050405020304" pitchFamily="2" charset="0"/>
                  <a:ea typeface="楷体_GB2312" panose="02010609030101010101" pitchFamily="1" charset="-122"/>
                </a:rPr>
                <a:t>2</a:t>
              </a:r>
              <a:endParaRPr lang="en-US" altLang="zh-CN" sz="2400" dirty="0">
                <a:solidFill>
                  <a:srgbClr val="FF0000"/>
                </a:solidFill>
                <a:latin typeface="Times New Roman" panose="02020603050405020304" pitchFamily="2" charset="0"/>
                <a:ea typeface="楷体_GB2312" panose="02010609030101010101" pitchFamily="1" charset="-122"/>
              </a:endParaRPr>
            </a:p>
          </p:txBody>
        </p:sp>
      </p:grpSp>
      <p:sp>
        <p:nvSpPr>
          <p:cNvPr id="19" name="Rectangle 9"/>
          <p:cNvSpPr/>
          <p:nvPr/>
        </p:nvSpPr>
        <p:spPr>
          <a:xfrm>
            <a:off x="472123" y="3653155"/>
            <a:ext cx="3135312" cy="521970"/>
          </a:xfrm>
          <a:prstGeom prst="rect">
            <a:avLst/>
          </a:prstGeom>
          <a:noFill/>
          <a:ln w="9525">
            <a:noFill/>
          </a:ln>
        </p:spPr>
        <p:txBody>
          <a:bodyPr wrap="square" anchor="t" anchorCtr="0">
            <a:spAutoFit/>
          </a:bodyPr>
          <a:p>
            <a:r>
              <a:rPr lang="zh-CN" altLang="en-US" sz="2800" dirty="0">
                <a:solidFill>
                  <a:srgbClr val="FF0000"/>
                </a:solidFill>
                <a:latin typeface="黑体" panose="02010609060101010101" pitchFamily="2" charset="-122"/>
                <a:ea typeface="黑体" panose="02010609060101010101" pitchFamily="2" charset="-122"/>
              </a:rPr>
              <a:t>解：</a:t>
            </a:r>
            <a:r>
              <a:rPr lang="en-US" altLang="zh-CN" sz="2800" b="1" dirty="0">
                <a:solidFill>
                  <a:srgbClr val="FF0000"/>
                </a:solidFill>
                <a:latin typeface="Times New Roman" panose="02020603050405020304" pitchFamily="2" charset="0"/>
                <a:ea typeface="楷体_GB2312" panose="02010609030101010101" pitchFamily="1" charset="-122"/>
              </a:rPr>
              <a:t>(1) </a:t>
            </a:r>
            <a:r>
              <a:rPr lang="en-US" altLang="zh-CN" sz="2800" b="1" i="1" dirty="0">
                <a:solidFill>
                  <a:srgbClr val="FF0000"/>
                </a:solidFill>
                <a:latin typeface="Times New Roman" panose="02020603050405020304" pitchFamily="2" charset="0"/>
                <a:ea typeface="楷体_GB2312" panose="02010609030101010101" pitchFamily="1" charset="-122"/>
              </a:rPr>
              <a:t>v </a:t>
            </a:r>
            <a:r>
              <a:rPr lang="en-US" altLang="zh-CN" sz="2800" b="1" dirty="0">
                <a:solidFill>
                  <a:srgbClr val="FF0000"/>
                </a:solidFill>
                <a:latin typeface="Times New Roman" panose="02020603050405020304" pitchFamily="2" charset="0"/>
                <a:ea typeface="楷体_GB2312" panose="02010609030101010101" pitchFamily="1" charset="-122"/>
              </a:rPr>
              <a:t>= 2.5</a:t>
            </a:r>
            <a:r>
              <a:rPr lang="en-US" altLang="zh-CN" sz="2800" b="1" i="1" dirty="0">
                <a:solidFill>
                  <a:srgbClr val="FF0000"/>
                </a:solidFill>
                <a:latin typeface="Times New Roman" panose="02020603050405020304" pitchFamily="2" charset="0"/>
                <a:ea typeface="楷体_GB2312" panose="02010609030101010101" pitchFamily="1" charset="-122"/>
              </a:rPr>
              <a:t>t</a:t>
            </a:r>
            <a:r>
              <a:rPr lang="en-US" altLang="zh-CN" sz="2800" b="1" dirty="0">
                <a:solidFill>
                  <a:srgbClr val="FF0000"/>
                </a:solidFill>
                <a:latin typeface="Times New Roman" panose="02020603050405020304" pitchFamily="2" charset="0"/>
                <a:ea typeface="楷体_GB2312" panose="02010609030101010101" pitchFamily="1" charset="-122"/>
              </a:rPr>
              <a:t>.</a:t>
            </a:r>
            <a:endParaRPr lang="en-US" altLang="zh-CN" sz="2800" b="1" dirty="0">
              <a:solidFill>
                <a:srgbClr val="FF0000"/>
              </a:solidFill>
              <a:latin typeface="Times New Roman" panose="02020603050405020304" pitchFamily="2" charset="0"/>
              <a:ea typeface="楷体_GB2312" panose="02010609030101010101" pitchFamily="1" charset="-122"/>
            </a:endParaRPr>
          </a:p>
        </p:txBody>
      </p:sp>
      <p:sp>
        <p:nvSpPr>
          <p:cNvPr id="20" name="Rectangle 10"/>
          <p:cNvSpPr/>
          <p:nvPr/>
        </p:nvSpPr>
        <p:spPr>
          <a:xfrm>
            <a:off x="472123" y="4152265"/>
            <a:ext cx="4470400" cy="521970"/>
          </a:xfrm>
          <a:prstGeom prst="rect">
            <a:avLst/>
          </a:prstGeom>
          <a:noFill/>
          <a:ln w="9525">
            <a:noFill/>
          </a:ln>
        </p:spPr>
        <p:txBody>
          <a:bodyPr wrap="square" anchor="t" anchorCtr="0">
            <a:spAutoFit/>
          </a:bodyPr>
          <a:p>
            <a:r>
              <a:rPr lang="en-US" altLang="zh-CN" sz="2800" b="1" dirty="0">
                <a:solidFill>
                  <a:srgbClr val="FF0000"/>
                </a:solidFill>
                <a:latin typeface="Times New Roman" panose="02020603050405020304" pitchFamily="2" charset="0"/>
                <a:ea typeface="楷体_GB2312" panose="02010609030101010101" pitchFamily="1" charset="-122"/>
              </a:rPr>
              <a:t>(</a:t>
            </a:r>
            <a:r>
              <a:rPr lang="en-US" altLang="zh-CN" sz="2800" b="1" dirty="0">
                <a:solidFill>
                  <a:srgbClr val="FF0000"/>
                </a:solidFill>
                <a:latin typeface="Times New Roman" panose="02020603050405020304" pitchFamily="2" charset="0"/>
                <a:ea typeface="楷体_GB2312" panose="02010609030101010101" pitchFamily="1" charset="-122"/>
              </a:rPr>
              <a:t>2) </a:t>
            </a:r>
            <a:r>
              <a:rPr lang="en-US" altLang="zh-CN" sz="2800" b="1" i="1" dirty="0">
                <a:solidFill>
                  <a:srgbClr val="FF0000"/>
                </a:solidFill>
                <a:latin typeface="Times New Roman" panose="02020603050405020304" pitchFamily="2" charset="0"/>
                <a:ea typeface="楷体_GB2312" panose="02010609030101010101" pitchFamily="1" charset="-122"/>
              </a:rPr>
              <a:t>v </a:t>
            </a:r>
            <a:r>
              <a:rPr lang="en-US" altLang="zh-CN" sz="2800" b="1" dirty="0">
                <a:solidFill>
                  <a:srgbClr val="FF0000"/>
                </a:solidFill>
                <a:latin typeface="Times New Roman" panose="02020603050405020304" pitchFamily="2" charset="0"/>
                <a:ea typeface="楷体_GB2312" panose="02010609030101010101" pitchFamily="1" charset="-122"/>
              </a:rPr>
              <a:t>= 2.5×3 = 7.5 (m/s).</a:t>
            </a:r>
            <a:endParaRPr lang="en-US" altLang="zh-CN" sz="2800" b="1" dirty="0">
              <a:solidFill>
                <a:srgbClr val="FF0000"/>
              </a:solidFill>
              <a:latin typeface="Times New Roman" panose="02020603050405020304" pitchFamily="2" charset="0"/>
              <a:ea typeface="楷体_GB2312" panose="02010609030101010101" pitchFamily="1" charset="-122"/>
            </a:endParaRPr>
          </a:p>
        </p:txBody>
      </p:sp>
      <p:sp>
        <p:nvSpPr>
          <p:cNvPr id="22546" name="文本框 6151"/>
          <p:cNvSpPr txBox="1"/>
          <p:nvPr/>
        </p:nvSpPr>
        <p:spPr>
          <a:xfrm>
            <a:off x="2770505" y="501015"/>
            <a:ext cx="4094480" cy="565150"/>
          </a:xfrm>
          <a:prstGeom prst="rect">
            <a:avLst/>
          </a:prstGeom>
          <a:noFill/>
          <a:ln w="9525">
            <a:noFill/>
          </a:ln>
        </p:spPr>
        <p:txBody>
          <a:bodyPr wrap="none" anchor="t" anchorCtr="0">
            <a:spAutoFit/>
          </a:bodyPr>
          <a:p>
            <a:pPr algn="l">
              <a:lnSpc>
                <a:spcPct val="110000"/>
              </a:lnSpc>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确定正比例函数的表达式</a:t>
            </a:r>
            <a:endPar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endParaRPr>
          </a:p>
        </p:txBody>
      </p:sp>
      <p:grpSp>
        <p:nvGrpSpPr>
          <p:cNvPr id="9" name="组合 8"/>
          <p:cNvGrpSpPr/>
          <p:nvPr/>
        </p:nvGrpSpPr>
        <p:grpSpPr>
          <a:xfrm>
            <a:off x="2200976" y="501822"/>
            <a:ext cx="4603222" cy="595576"/>
            <a:chOff x="1777185" y="621123"/>
            <a:chExt cx="4603222" cy="595576"/>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1</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10" name="直接连接符 9"/>
            <p:cNvCxnSpPr/>
            <p:nvPr/>
          </p:nvCxnSpPr>
          <p:spPr>
            <a:xfrm flipV="1">
              <a:off x="2091617" y="1189716"/>
              <a:ext cx="4288790" cy="15240"/>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ppt_x</p:attrName>
                                        </p:attrNameLst>
                                      </p:cBhvr>
                                      <p:tavLst>
                                        <p:tav tm="0">
                                          <p:val>
                                            <p:strVal val="#ppt_x"/>
                                          </p:val>
                                        </p:tav>
                                        <p:tav tm="100000">
                                          <p:val>
                                            <p:strVal val="#ppt_x"/>
                                          </p:val>
                                        </p:tav>
                                      </p:tavLst>
                                    </p:anim>
                                    <p:anim calcmode="lin" valueType="num">
                                      <p:cBhvr>
                                        <p:cTn id="1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ppt_x</p:attrName>
                                        </p:attrNameLst>
                                      </p:cBhvr>
                                      <p:tavLst>
                                        <p:tav tm="0">
                                          <p:val>
                                            <p:strVal val="#ppt_x"/>
                                          </p:val>
                                        </p:tav>
                                        <p:tav tm="100000">
                                          <p:val>
                                            <p:strVal val="#ppt_x"/>
                                          </p:val>
                                        </p:tav>
                                      </p:tavLst>
                                    </p:anim>
                                    <p:anim calcmode="lin" valueType="num">
                                      <p:cBhvr>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TextBox 1"/>
          <p:cNvSpPr txBox="1"/>
          <p:nvPr/>
        </p:nvSpPr>
        <p:spPr>
          <a:xfrm>
            <a:off x="365125" y="601345"/>
            <a:ext cx="7592060" cy="521970"/>
          </a:xfrm>
          <a:prstGeom prst="rect">
            <a:avLst/>
          </a:prstGeom>
          <a:noFill/>
          <a:ln w="9525">
            <a:noFill/>
          </a:ln>
        </p:spPr>
        <p:txBody>
          <a:bodyPr wrap="square" anchor="t" anchorCtr="0">
            <a:spAutoFit/>
          </a:bodyPr>
          <a:p>
            <a:pPr>
              <a:lnSpc>
                <a:spcPct val="100000"/>
              </a:lnSpc>
              <a:spcBef>
                <a:spcPct val="20000"/>
              </a:spcBef>
            </a:pPr>
            <a:r>
              <a:rPr lang="zh-CN" altLang="en-US" sz="2800" dirty="0">
                <a:solidFill>
                  <a:srgbClr val="00B050"/>
                </a:solidFill>
                <a:latin typeface="Times New Roman" panose="02020603050405020304" pitchFamily="2" charset="0"/>
                <a:ea typeface="黑体" panose="02010609060101010101" pitchFamily="2" charset="-122"/>
              </a:rPr>
              <a:t>例</a:t>
            </a:r>
            <a:r>
              <a:rPr lang="en-US" altLang="zh-CN" sz="2800" dirty="0">
                <a:solidFill>
                  <a:srgbClr val="00B050"/>
                </a:solidFill>
                <a:latin typeface="Times New Roman" panose="02020603050405020304" pitchFamily="2" charset="0"/>
                <a:ea typeface="黑体" panose="02010609060101010101" pitchFamily="2" charset="-122"/>
              </a:rPr>
              <a:t>1 </a:t>
            </a:r>
            <a:r>
              <a:rPr lang="zh-CN" altLang="en-US" sz="2800" dirty="0">
                <a:solidFill>
                  <a:schemeClr val="tx1"/>
                </a:solidFill>
                <a:latin typeface="Times New Roman" panose="02020603050405020304" pitchFamily="2" charset="0"/>
                <a:ea typeface="黑体" panose="02010609060101010101" pitchFamily="2" charset="-122"/>
              </a:rPr>
              <a:t>求正比例函数</a:t>
            </a:r>
            <a:r>
              <a:rPr lang="zh-CN" altLang="en-US" sz="2800" b="1" dirty="0">
                <a:solidFill>
                  <a:schemeClr val="tx1"/>
                </a:solidFill>
                <a:latin typeface="Times New Roman" panose="02020603050405020304" pitchFamily="2" charset="0"/>
                <a:ea typeface="黑体" panose="02010609060101010101" pitchFamily="2" charset="-122"/>
              </a:rPr>
              <a:t> </a:t>
            </a:r>
            <a:r>
              <a:rPr lang="en-US" altLang="zh-CN" sz="2800" b="1" i="1" dirty="0">
                <a:solidFill>
                  <a:schemeClr val="tx1"/>
                </a:solidFill>
                <a:latin typeface="Times New Roman" panose="02020603050405020304" pitchFamily="2" charset="0"/>
                <a:ea typeface="黑体" panose="02010609060101010101" pitchFamily="2" charset="-122"/>
              </a:rPr>
              <a:t>y</a:t>
            </a:r>
            <a:r>
              <a:rPr lang="zh-CN" altLang="en-US" sz="2800" b="1" dirty="0">
                <a:solidFill>
                  <a:schemeClr val="tx1"/>
                </a:solidFill>
                <a:latin typeface="Times New Roman" panose="02020603050405020304" pitchFamily="2" charset="0"/>
                <a:ea typeface="黑体" panose="02010609060101010101" pitchFamily="2" charset="-122"/>
              </a:rPr>
              <a:t>＝</a:t>
            </a:r>
            <a:r>
              <a:rPr lang="en-US" altLang="zh-CN" sz="2800" b="1" dirty="0">
                <a:solidFill>
                  <a:schemeClr val="tx1"/>
                </a:solidFill>
                <a:latin typeface="Times New Roman" panose="02020603050405020304" pitchFamily="2" charset="0"/>
                <a:ea typeface="黑体" panose="02010609060101010101" pitchFamily="2" charset="-122"/>
              </a:rPr>
              <a:t>(</a:t>
            </a:r>
            <a:r>
              <a:rPr lang="en-US" altLang="zh-CN" sz="2800" b="1" i="1" dirty="0">
                <a:solidFill>
                  <a:schemeClr val="tx1"/>
                </a:solidFill>
                <a:latin typeface="Times New Roman" panose="02020603050405020304" pitchFamily="2" charset="0"/>
                <a:ea typeface="黑体" panose="02010609060101010101" pitchFamily="2" charset="-122"/>
              </a:rPr>
              <a:t>m</a:t>
            </a:r>
            <a:r>
              <a:rPr lang="zh-CN" altLang="en-US" sz="2800" b="1" dirty="0">
                <a:solidFill>
                  <a:schemeClr val="tx1"/>
                </a:solidFill>
                <a:latin typeface="Times New Roman" panose="02020603050405020304" pitchFamily="2" charset="0"/>
                <a:ea typeface="黑体" panose="02010609060101010101" pitchFamily="2" charset="-122"/>
              </a:rPr>
              <a:t>－</a:t>
            </a:r>
            <a:r>
              <a:rPr lang="en-US" altLang="zh-CN" sz="2800" b="1" dirty="0">
                <a:solidFill>
                  <a:schemeClr val="tx1"/>
                </a:solidFill>
                <a:latin typeface="Times New Roman" panose="02020603050405020304" pitchFamily="2" charset="0"/>
                <a:ea typeface="黑体" panose="02010609060101010101" pitchFamily="2" charset="-122"/>
              </a:rPr>
              <a:t>4)</a:t>
            </a:r>
            <a:r>
              <a:rPr lang="en-US" altLang="zh-CN" sz="2800" b="1" i="1" dirty="0">
                <a:solidFill>
                  <a:schemeClr val="tx1"/>
                </a:solidFill>
                <a:latin typeface="Times New Roman" panose="02020603050405020304" pitchFamily="2" charset="0"/>
                <a:ea typeface="黑体" panose="02010609060101010101" pitchFamily="2" charset="-122"/>
                <a:sym typeface="+mn-ea"/>
              </a:rPr>
              <a:t>x</a:t>
            </a:r>
            <a:r>
              <a:rPr lang="en-US" altLang="zh-CN" sz="2800" b="1" i="1" baseline="30000" dirty="0">
                <a:solidFill>
                  <a:schemeClr val="tx1"/>
                </a:solidFill>
                <a:latin typeface="Times New Roman" panose="02020603050405020304" pitchFamily="2" charset="0"/>
                <a:ea typeface="黑体" panose="02010609060101010101" pitchFamily="2" charset="-122"/>
              </a:rPr>
              <a:t>m</a:t>
            </a:r>
            <a:r>
              <a:rPr lang="en-US" altLang="en-US" sz="2800" b="1" baseline="30000" dirty="0">
                <a:solidFill>
                  <a:schemeClr val="tx1"/>
                </a:solidFill>
                <a:latin typeface="Times New Roman" panose="02020603050405020304" pitchFamily="2" charset="0"/>
                <a:ea typeface="黑体" panose="02010609060101010101" pitchFamily="2" charset="-122"/>
              </a:rPr>
              <a:t>²</a:t>
            </a:r>
            <a:r>
              <a:rPr lang="zh-CN" altLang="en-US" sz="2800" b="1" baseline="30000" dirty="0">
                <a:solidFill>
                  <a:schemeClr val="tx1"/>
                </a:solidFill>
                <a:latin typeface="Times New Roman" panose="02020603050405020304" pitchFamily="2" charset="0"/>
                <a:ea typeface="黑体" panose="02010609060101010101" pitchFamily="2" charset="-122"/>
                <a:sym typeface="+mn-ea"/>
              </a:rPr>
              <a:t>－</a:t>
            </a:r>
            <a:r>
              <a:rPr lang="en-US" altLang="zh-CN" sz="2800" b="1" baseline="30000" dirty="0">
                <a:solidFill>
                  <a:schemeClr val="tx1"/>
                </a:solidFill>
                <a:latin typeface="Times New Roman" panose="02020603050405020304" pitchFamily="2" charset="0"/>
                <a:ea typeface="黑体" panose="02010609060101010101" pitchFamily="2" charset="-122"/>
              </a:rPr>
              <a:t>15</a:t>
            </a:r>
            <a:r>
              <a:rPr lang="zh-CN" altLang="en-US" sz="2800" dirty="0">
                <a:solidFill>
                  <a:schemeClr val="tx1"/>
                </a:solidFill>
                <a:latin typeface="Times New Roman" panose="02020603050405020304" pitchFamily="2" charset="0"/>
                <a:ea typeface="黑体" panose="02010609060101010101" pitchFamily="2" charset="-122"/>
              </a:rPr>
              <a:t> 的表达式</a:t>
            </a:r>
            <a:r>
              <a:rPr lang="en-US" altLang="zh-CN" sz="2800" dirty="0">
                <a:solidFill>
                  <a:schemeClr val="tx1"/>
                </a:solidFill>
                <a:latin typeface="Times New Roman" panose="02020603050405020304" pitchFamily="2" charset="0"/>
                <a:ea typeface="黑体" panose="02010609060101010101" pitchFamily="2" charset="-122"/>
              </a:rPr>
              <a:t>.</a:t>
            </a:r>
            <a:r>
              <a:rPr lang="zh-CN" altLang="en-US" sz="2800" dirty="0">
                <a:latin typeface="Times New Roman" panose="02020603050405020304" pitchFamily="2" charset="0"/>
                <a:ea typeface="黑体" panose="02010609060101010101" pitchFamily="2" charset="-122"/>
              </a:rPr>
              <a:t>  </a:t>
            </a:r>
            <a:endParaRPr lang="zh-CN" altLang="en-US" sz="2800" dirty="0">
              <a:latin typeface="Times New Roman" panose="02020603050405020304" pitchFamily="2" charset="0"/>
              <a:ea typeface="黑体" panose="02010609060101010101" pitchFamily="2" charset="-122"/>
            </a:endParaRPr>
          </a:p>
        </p:txBody>
      </p:sp>
      <p:sp>
        <p:nvSpPr>
          <p:cNvPr id="5" name="文本框 1"/>
          <p:cNvSpPr txBox="1"/>
          <p:nvPr/>
        </p:nvSpPr>
        <p:spPr>
          <a:xfrm>
            <a:off x="1170305" y="1123315"/>
            <a:ext cx="4999990" cy="2330450"/>
          </a:xfrm>
          <a:prstGeom prst="rect">
            <a:avLst/>
          </a:prstGeom>
          <a:noFill/>
          <a:ln w="9525">
            <a:noFill/>
          </a:ln>
        </p:spPr>
        <p:txBody>
          <a:bodyPr wrap="square" anchor="t" anchorCtr="0">
            <a:spAutoFit/>
          </a:bodyPr>
          <a:p>
            <a:pPr indent="266700">
              <a:lnSpc>
                <a:spcPct val="130000"/>
              </a:lnSpc>
            </a:pPr>
            <a:r>
              <a:rPr lang="zh-CN" altLang="en-US" sz="2800" dirty="0">
                <a:solidFill>
                  <a:srgbClr val="FF0000"/>
                </a:solidFill>
                <a:latin typeface="Times New Roman" panose="02020603050405020304" pitchFamily="2" charset="0"/>
                <a:ea typeface="黑体" panose="02010609060101010101" pitchFamily="2" charset="-122"/>
              </a:rPr>
              <a:t>解：由正比例函数的定义知</a:t>
            </a:r>
            <a:endParaRPr lang="zh-CN" altLang="en-US" sz="2800" dirty="0">
              <a:solidFill>
                <a:srgbClr val="FF0000"/>
              </a:solidFill>
              <a:latin typeface="Times New Roman" panose="02020603050405020304" pitchFamily="2" charset="0"/>
              <a:ea typeface="黑体" panose="02010609060101010101" pitchFamily="2" charset="-122"/>
            </a:endParaRPr>
          </a:p>
          <a:p>
            <a:pPr indent="266700">
              <a:lnSpc>
                <a:spcPct val="130000"/>
              </a:lnSpc>
            </a:pPr>
            <a:r>
              <a:rPr lang="en-US" altLang="zh-CN" sz="2800" i="1" dirty="0">
                <a:solidFill>
                  <a:srgbClr val="FF0000"/>
                </a:solidFill>
                <a:latin typeface="Times New Roman" panose="02020603050405020304" pitchFamily="2" charset="0"/>
                <a:ea typeface="黑体" panose="02010609060101010101" pitchFamily="2" charset="-122"/>
              </a:rPr>
              <a:t>m</a:t>
            </a:r>
            <a:r>
              <a:rPr lang="en-US" altLang="zh-CN" sz="2800" baseline="30000" dirty="0">
                <a:solidFill>
                  <a:srgbClr val="FF0000"/>
                </a:solidFill>
                <a:latin typeface="Times New Roman" panose="02020603050405020304" pitchFamily="2" charset="0"/>
                <a:ea typeface="黑体" panose="02010609060101010101" pitchFamily="2" charset="-122"/>
              </a:rPr>
              <a:t>2</a:t>
            </a:r>
            <a:r>
              <a:rPr lang="zh-CN" altLang="en-US" sz="2800" dirty="0">
                <a:solidFill>
                  <a:srgbClr val="FF0000"/>
                </a:solidFill>
                <a:latin typeface="Times New Roman" panose="02020603050405020304" pitchFamily="2" charset="0"/>
                <a:ea typeface="黑体" panose="02010609060101010101" pitchFamily="2" charset="-122"/>
              </a:rPr>
              <a:t>－</a:t>
            </a:r>
            <a:r>
              <a:rPr lang="en-US" altLang="zh-CN" sz="2800" dirty="0">
                <a:solidFill>
                  <a:srgbClr val="FF0000"/>
                </a:solidFill>
                <a:latin typeface="Times New Roman" panose="02020603050405020304" pitchFamily="2" charset="0"/>
                <a:ea typeface="黑体" panose="02010609060101010101" pitchFamily="2" charset="-122"/>
              </a:rPr>
              <a:t>15</a:t>
            </a:r>
            <a:r>
              <a:rPr lang="zh-CN" altLang="en-US" sz="2800" dirty="0">
                <a:solidFill>
                  <a:srgbClr val="FF0000"/>
                </a:solidFill>
                <a:latin typeface="Times New Roman" panose="02020603050405020304" pitchFamily="2" charset="0"/>
                <a:ea typeface="黑体" panose="02010609060101010101" pitchFamily="2" charset="-122"/>
              </a:rPr>
              <a:t>＝</a:t>
            </a:r>
            <a:r>
              <a:rPr lang="en-US" altLang="zh-CN" sz="2800" dirty="0">
                <a:solidFill>
                  <a:srgbClr val="FF0000"/>
                </a:solidFill>
                <a:latin typeface="Times New Roman" panose="02020603050405020304" pitchFamily="2" charset="0"/>
                <a:ea typeface="黑体" panose="02010609060101010101" pitchFamily="2" charset="-122"/>
              </a:rPr>
              <a:t>1 </a:t>
            </a:r>
            <a:r>
              <a:rPr lang="zh-CN" altLang="en-US" sz="2800" dirty="0">
                <a:solidFill>
                  <a:srgbClr val="FF0000"/>
                </a:solidFill>
                <a:latin typeface="Times New Roman" panose="02020603050405020304" pitchFamily="2" charset="0"/>
                <a:ea typeface="黑体" panose="02010609060101010101" pitchFamily="2" charset="-122"/>
              </a:rPr>
              <a:t>且</a:t>
            </a:r>
            <a:r>
              <a:rPr lang="en-US" altLang="zh-CN" sz="2800" dirty="0">
                <a:solidFill>
                  <a:srgbClr val="FF0000"/>
                </a:solidFill>
                <a:latin typeface="Times New Roman" panose="02020603050405020304" pitchFamily="2" charset="0"/>
                <a:ea typeface="黑体" panose="02010609060101010101" pitchFamily="2" charset="-122"/>
              </a:rPr>
              <a:t> </a:t>
            </a:r>
            <a:r>
              <a:rPr lang="en-US" altLang="zh-CN" sz="2800" i="1" dirty="0">
                <a:solidFill>
                  <a:srgbClr val="FF0000"/>
                </a:solidFill>
                <a:latin typeface="Times New Roman" panose="02020603050405020304" pitchFamily="2" charset="0"/>
                <a:ea typeface="黑体" panose="02010609060101010101" pitchFamily="2" charset="-122"/>
              </a:rPr>
              <a:t>m</a:t>
            </a:r>
            <a:r>
              <a:rPr lang="zh-CN" altLang="en-US" sz="2800" dirty="0">
                <a:solidFill>
                  <a:srgbClr val="FF0000"/>
                </a:solidFill>
                <a:latin typeface="Times New Roman" panose="02020603050405020304" pitchFamily="2" charset="0"/>
                <a:ea typeface="黑体" panose="02010609060101010101" pitchFamily="2" charset="-122"/>
              </a:rPr>
              <a:t>－</a:t>
            </a:r>
            <a:r>
              <a:rPr lang="en-US" altLang="zh-CN" sz="2800" dirty="0">
                <a:solidFill>
                  <a:srgbClr val="FF0000"/>
                </a:solidFill>
                <a:latin typeface="Times New Roman" panose="02020603050405020304" pitchFamily="2" charset="0"/>
                <a:ea typeface="黑体" panose="02010609060101010101" pitchFamily="2" charset="-122"/>
              </a:rPr>
              <a:t>4</a:t>
            </a:r>
            <a:r>
              <a:rPr lang="en-US" altLang="zh-CN" sz="2800" dirty="0">
                <a:solidFill>
                  <a:srgbClr val="FF0000"/>
                </a:solidFill>
                <a:latin typeface="黑体" panose="02010609060101010101" pitchFamily="2" charset="-122"/>
                <a:ea typeface="黑体" panose="02010609060101010101" pitchFamily="2" charset="-122"/>
              </a:rPr>
              <a:t>≠</a:t>
            </a:r>
            <a:r>
              <a:rPr lang="en-US" altLang="zh-CN" sz="2800" dirty="0">
                <a:solidFill>
                  <a:srgbClr val="FF0000"/>
                </a:solidFill>
                <a:latin typeface="Times New Roman" panose="02020603050405020304" pitchFamily="2" charset="0"/>
                <a:ea typeface="黑体" panose="02010609060101010101" pitchFamily="2" charset="-122"/>
              </a:rPr>
              <a:t>0</a:t>
            </a:r>
            <a:r>
              <a:rPr lang="zh-CN" altLang="en-US" sz="2800" dirty="0">
                <a:solidFill>
                  <a:srgbClr val="FF0000"/>
                </a:solidFill>
                <a:latin typeface="Times New Roman" panose="02020603050405020304" pitchFamily="2" charset="0"/>
                <a:ea typeface="黑体" panose="02010609060101010101" pitchFamily="2" charset="-122"/>
              </a:rPr>
              <a:t>，</a:t>
            </a:r>
            <a:endParaRPr lang="zh-CN" altLang="en-US" sz="2800" dirty="0">
              <a:solidFill>
                <a:srgbClr val="FF0000"/>
              </a:solidFill>
              <a:latin typeface="Times New Roman" panose="02020603050405020304" pitchFamily="2" charset="0"/>
              <a:ea typeface="黑体" panose="02010609060101010101" pitchFamily="2" charset="-122"/>
            </a:endParaRPr>
          </a:p>
          <a:p>
            <a:pPr indent="266700">
              <a:lnSpc>
                <a:spcPct val="130000"/>
              </a:lnSpc>
            </a:pPr>
            <a:r>
              <a:rPr lang="en-US" altLang="zh-CN" sz="2800" dirty="0">
                <a:solidFill>
                  <a:srgbClr val="FF0000"/>
                </a:solidFill>
                <a:latin typeface="Times New Roman" panose="02020603050405020304" pitchFamily="2" charset="0"/>
                <a:ea typeface="黑体" panose="02010609060101010101" pitchFamily="2" charset="-122"/>
              </a:rPr>
              <a:t>∴ </a:t>
            </a:r>
            <a:r>
              <a:rPr lang="en-US" altLang="zh-CN" sz="2800" i="1" dirty="0">
                <a:solidFill>
                  <a:srgbClr val="FF0000"/>
                </a:solidFill>
                <a:latin typeface="Times New Roman" panose="02020603050405020304" pitchFamily="2" charset="0"/>
                <a:ea typeface="黑体" panose="02010609060101010101" pitchFamily="2" charset="-122"/>
              </a:rPr>
              <a:t>m</a:t>
            </a:r>
            <a:r>
              <a:rPr lang="zh-CN" altLang="en-US" sz="2800" dirty="0">
                <a:solidFill>
                  <a:srgbClr val="FF0000"/>
                </a:solidFill>
                <a:latin typeface="Times New Roman" panose="02020603050405020304" pitchFamily="2" charset="0"/>
                <a:ea typeface="黑体" panose="02010609060101010101" pitchFamily="2" charset="-122"/>
              </a:rPr>
              <a:t>＝－</a:t>
            </a:r>
            <a:r>
              <a:rPr lang="en-US" altLang="zh-CN" sz="2800" dirty="0">
                <a:solidFill>
                  <a:srgbClr val="FF0000"/>
                </a:solidFill>
                <a:latin typeface="Times New Roman" panose="02020603050405020304" pitchFamily="2" charset="0"/>
                <a:ea typeface="黑体" panose="02010609060101010101" pitchFamily="2" charset="-122"/>
              </a:rPr>
              <a:t>4.</a:t>
            </a:r>
            <a:endParaRPr lang="zh-CN" altLang="en-US" sz="2800" dirty="0">
              <a:solidFill>
                <a:srgbClr val="FF0000"/>
              </a:solidFill>
              <a:latin typeface="Times New Roman" panose="02020603050405020304" pitchFamily="2" charset="0"/>
              <a:ea typeface="黑体" panose="02010609060101010101" pitchFamily="2" charset="-122"/>
            </a:endParaRPr>
          </a:p>
          <a:p>
            <a:pPr indent="266700">
              <a:lnSpc>
                <a:spcPct val="130000"/>
              </a:lnSpc>
            </a:pPr>
            <a:r>
              <a:rPr lang="en-US" altLang="zh-CN" sz="2800" dirty="0">
                <a:solidFill>
                  <a:srgbClr val="FF0000"/>
                </a:solidFill>
                <a:latin typeface="Times New Roman" panose="02020603050405020304" pitchFamily="2" charset="0"/>
                <a:ea typeface="黑体" panose="02010609060101010101" pitchFamily="2" charset="-122"/>
              </a:rPr>
              <a:t>∴ </a:t>
            </a:r>
            <a:r>
              <a:rPr lang="en-US" altLang="zh-CN" sz="2800" i="1" dirty="0">
                <a:solidFill>
                  <a:srgbClr val="FF0000"/>
                </a:solidFill>
                <a:latin typeface="Times New Roman" panose="02020603050405020304" pitchFamily="2" charset="0"/>
                <a:ea typeface="黑体" panose="02010609060101010101" pitchFamily="2" charset="-122"/>
              </a:rPr>
              <a:t>y</a:t>
            </a:r>
            <a:r>
              <a:rPr lang="zh-CN" altLang="en-US" sz="2800" dirty="0">
                <a:solidFill>
                  <a:srgbClr val="FF0000"/>
                </a:solidFill>
                <a:latin typeface="Times New Roman" panose="02020603050405020304" pitchFamily="2" charset="0"/>
                <a:ea typeface="黑体" panose="02010609060101010101" pitchFamily="2" charset="-122"/>
              </a:rPr>
              <a:t>＝－</a:t>
            </a:r>
            <a:r>
              <a:rPr lang="en-US" altLang="zh-CN" sz="2800" dirty="0">
                <a:solidFill>
                  <a:srgbClr val="FF0000"/>
                </a:solidFill>
                <a:latin typeface="Times New Roman" panose="02020603050405020304" pitchFamily="2" charset="0"/>
                <a:ea typeface="黑体" panose="02010609060101010101" pitchFamily="2" charset="-122"/>
              </a:rPr>
              <a:t>8</a:t>
            </a:r>
            <a:r>
              <a:rPr lang="en-US" altLang="zh-CN" sz="2800" i="1" dirty="0">
                <a:solidFill>
                  <a:srgbClr val="FF0000"/>
                </a:solidFill>
                <a:latin typeface="Times New Roman" panose="02020603050405020304" pitchFamily="2" charset="0"/>
                <a:ea typeface="黑体" panose="02010609060101010101" pitchFamily="2" charset="-122"/>
              </a:rPr>
              <a:t>x</a:t>
            </a:r>
            <a:r>
              <a:rPr lang="en-US" altLang="zh-CN" sz="2800" dirty="0">
                <a:solidFill>
                  <a:srgbClr val="FF0000"/>
                </a:solidFill>
                <a:latin typeface="Times New Roman" panose="02020603050405020304" pitchFamily="2" charset="0"/>
                <a:ea typeface="黑体" panose="02010609060101010101" pitchFamily="2" charset="-122"/>
              </a:rPr>
              <a:t>.</a:t>
            </a:r>
            <a:endParaRPr lang="en-US" altLang="zh-CN" sz="2800" dirty="0">
              <a:solidFill>
                <a:srgbClr val="FF0000"/>
              </a:solidFill>
              <a:latin typeface="Times New Roman" panose="02020603050405020304" pitchFamily="2" charset="0"/>
              <a:ea typeface="黑体" panose="02010609060101010101" pitchFamily="2" charset="-122"/>
            </a:endParaRPr>
          </a:p>
        </p:txBody>
      </p:sp>
      <p:sp>
        <p:nvSpPr>
          <p:cNvPr id="6" name="文本框 2"/>
          <p:cNvSpPr txBox="1"/>
          <p:nvPr/>
        </p:nvSpPr>
        <p:spPr>
          <a:xfrm>
            <a:off x="497523" y="3553778"/>
            <a:ext cx="8005762" cy="1210945"/>
          </a:xfrm>
          <a:prstGeom prst="rect">
            <a:avLst/>
          </a:prstGeom>
          <a:noFill/>
          <a:ln w="28575" cap="flat" cmpd="sng">
            <a:solidFill>
              <a:srgbClr val="228B8B"/>
            </a:solidFill>
            <a:prstDash val="sysDot"/>
            <a:bevel/>
            <a:headEnd type="none" w="med" len="med"/>
            <a:tailEnd type="none" w="med" len="med"/>
          </a:ln>
        </p:spPr>
        <p:txBody>
          <a:bodyPr wrap="square" anchor="t" anchorCtr="0">
            <a:spAutoFit/>
          </a:bodyPr>
          <a:p>
            <a:pPr indent="266700">
              <a:lnSpc>
                <a:spcPct val="130000"/>
              </a:lnSpc>
            </a:pPr>
            <a:r>
              <a:rPr lang="zh-CN" altLang="en-US" sz="2800" dirty="0">
                <a:latin typeface="Times New Roman" panose="02020603050405020304" pitchFamily="2" charset="0"/>
                <a:ea typeface="黑体" panose="02010609060101010101" pitchFamily="2" charset="-122"/>
              </a:rPr>
              <a:t>方法总结：</a:t>
            </a:r>
            <a:r>
              <a:rPr lang="zh-CN" altLang="en-US" sz="2800" dirty="0">
                <a:solidFill>
                  <a:schemeClr val="tx1"/>
                </a:solidFill>
                <a:latin typeface="Times New Roman" panose="02020603050405020304" pitchFamily="2" charset="0"/>
                <a:ea typeface="黑体" panose="02010609060101010101" pitchFamily="2" charset="-122"/>
              </a:rPr>
              <a:t>利用正比例函数的定义确定表达式：自变量的指数为</a:t>
            </a:r>
            <a:r>
              <a:rPr lang="en-US" altLang="zh-CN" sz="2800" dirty="0">
                <a:solidFill>
                  <a:schemeClr val="tx1"/>
                </a:solidFill>
                <a:latin typeface="Times New Roman" panose="02020603050405020304" pitchFamily="2" charset="0"/>
                <a:ea typeface="黑体" panose="02010609060101010101" pitchFamily="2" charset="-122"/>
              </a:rPr>
              <a:t> 1</a:t>
            </a:r>
            <a:r>
              <a:rPr lang="zh-CN" altLang="en-US" sz="2800" dirty="0">
                <a:solidFill>
                  <a:schemeClr val="tx1"/>
                </a:solidFill>
                <a:latin typeface="Times New Roman" panose="02020603050405020304" pitchFamily="2" charset="0"/>
                <a:ea typeface="黑体" panose="02010609060101010101" pitchFamily="2" charset="-122"/>
              </a:rPr>
              <a:t>，系数不为</a:t>
            </a:r>
            <a:r>
              <a:rPr lang="en-US" altLang="zh-CN" sz="2800" dirty="0">
                <a:solidFill>
                  <a:schemeClr val="tx1"/>
                </a:solidFill>
                <a:latin typeface="Times New Roman" panose="02020603050405020304" pitchFamily="2" charset="0"/>
                <a:ea typeface="黑体" panose="02010609060101010101" pitchFamily="2" charset="-122"/>
              </a:rPr>
              <a:t> 0</a:t>
            </a:r>
            <a:r>
              <a:rPr lang="zh-CN" altLang="en-US" sz="2800" dirty="0">
                <a:solidFill>
                  <a:schemeClr val="tx1"/>
                </a:solidFill>
                <a:latin typeface="Times New Roman" panose="02020603050405020304" pitchFamily="2" charset="0"/>
                <a:ea typeface="黑体" panose="02010609060101010101" pitchFamily="2" charset="-122"/>
              </a:rPr>
              <a:t>，常数项为</a:t>
            </a:r>
            <a:r>
              <a:rPr lang="en-US" altLang="zh-CN" sz="2800" dirty="0">
                <a:solidFill>
                  <a:schemeClr val="tx1"/>
                </a:solidFill>
                <a:latin typeface="Times New Roman" panose="02020603050405020304" pitchFamily="2" charset="0"/>
                <a:ea typeface="黑体" panose="02010609060101010101" pitchFamily="2" charset="-122"/>
              </a:rPr>
              <a:t> 0.</a:t>
            </a:r>
            <a:endParaRPr lang="en-US" altLang="zh-CN" sz="2800" dirty="0">
              <a:solidFill>
                <a:schemeClr val="tx1"/>
              </a:solidFill>
              <a:latin typeface="Times New Roman" panose="02020603050405020304" pitchFamily="2" charset="0"/>
              <a:ea typeface="黑体" panose="02010609060101010101" pitchFamily="2" charset="-122"/>
            </a:endParaRPr>
          </a:p>
        </p:txBody>
      </p:sp>
      <p:graphicFrame>
        <p:nvGraphicFramePr>
          <p:cNvPr id="7" name="对象 6">
            <a:hlinkClick r:id="" action="ppaction://ole?verb="/>
          </p:cNvPr>
          <p:cNvGraphicFramePr>
            <a:graphicFrameLocks noChangeAspect="1"/>
          </p:cNvGraphicFramePr>
          <p:nvPr/>
        </p:nvGraphicFramePr>
        <p:xfrm>
          <a:off x="4114800" y="2704465"/>
          <a:ext cx="914400" cy="444500"/>
        </p:xfrm>
        <a:graphic>
          <a:graphicData uri="http://schemas.openxmlformats.org/presentationml/2006/ole">
            <mc:AlternateContent xmlns:mc="http://schemas.openxmlformats.org/markup-compatibility/2006">
              <mc:Choice xmlns:v="urn:schemas-microsoft-com:vml" Requires="v">
                <p:oleObj spid="_x0000_s8" name="" r:id="rId1" imgW="915035" imgH="444500" progId="Equation.3">
                  <p:embed/>
                </p:oleObj>
              </mc:Choice>
              <mc:Fallback>
                <p:oleObj name="" r:id="rId1" imgW="915035" imgH="444500" progId="Equation.3">
                  <p:embed/>
                  <p:pic>
                    <p:nvPicPr>
                      <p:cNvPr id="0" name="图片 3079"/>
                      <p:cNvPicPr/>
                      <p:nvPr/>
                    </p:nvPicPr>
                    <p:blipFill>
                      <a:blip r:embed="rId2"/>
                      <a:stretch>
                        <a:fillRect/>
                      </a:stretch>
                    </p:blipFill>
                    <p:spPr>
                      <a:xfrm>
                        <a:off x="4114800" y="2704465"/>
                        <a:ext cx="914400" cy="444500"/>
                      </a:xfrm>
                      <a:prstGeom prst="rect">
                        <a:avLst/>
                      </a:prstGeom>
                      <a:noFill/>
                      <a:ln w="38100">
                        <a:noFill/>
                        <a:miter/>
                      </a:ln>
                    </p:spPr>
                  </p:pic>
                </p:oleObj>
              </mc:Fallback>
            </mc:AlternateContent>
          </a:graphicData>
        </a:graphic>
      </p:graphicFrame>
      <p:sp>
        <p:nvSpPr>
          <p:cNvPr id="34" name="任意多边形 33"/>
          <p:cNvSpPr/>
          <p:nvPr userDrawn="1"/>
        </p:nvSpPr>
        <p:spPr>
          <a:xfrm>
            <a:off x="56515" y="0"/>
            <a:ext cx="1579880" cy="499745"/>
          </a:xfrm>
          <a:custGeom>
            <a:avLst/>
            <a:gdLst>
              <a:gd name="connsiteX0" fmla="*/ 0 w 14701"/>
              <a:gd name="connsiteY0" fmla="*/ 0 h 1091"/>
              <a:gd name="connsiteX1" fmla="*/ 14701 w 14701"/>
              <a:gd name="connsiteY1" fmla="*/ 0 h 1091"/>
              <a:gd name="connsiteX2" fmla="*/ 14291 w 14701"/>
              <a:gd name="connsiteY2" fmla="*/ 1081 h 1091"/>
              <a:gd name="connsiteX3" fmla="*/ 0 w 14701"/>
              <a:gd name="connsiteY3" fmla="*/ 1091 h 1091"/>
              <a:gd name="connsiteX4" fmla="*/ 0 w 14701"/>
              <a:gd name="connsiteY4" fmla="*/ 0 h 1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1" h="1091">
                <a:moveTo>
                  <a:pt x="0" y="0"/>
                </a:moveTo>
                <a:lnTo>
                  <a:pt x="14701" y="0"/>
                </a:lnTo>
                <a:lnTo>
                  <a:pt x="14291" y="1081"/>
                </a:lnTo>
                <a:lnTo>
                  <a:pt x="0" y="1091"/>
                </a:lnTo>
                <a:lnTo>
                  <a:pt x="0" y="0"/>
                </a:lnTo>
                <a:close/>
              </a:path>
            </a:pathLst>
          </a:custGeom>
          <a:noFill/>
          <a:ln>
            <a:noFill/>
          </a:ln>
        </p:spPr>
        <p:txBody>
          <a:bodyPr vert="horz" wrap="none" lIns="91440" tIns="45720" rIns="91440" bIns="45720" numCol="1" anchor="ctr" anchorCtr="0" compatLnSpc="1">
            <a:noAutofit/>
          </a:bodyPr>
          <a:p>
            <a:pPr algn="just">
              <a:spcAft>
                <a:spcPts val="0"/>
              </a:spcAft>
            </a:pPr>
            <a:r>
              <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rPr>
              <a:t>典例精析</a:t>
            </a:r>
            <a:endParaRPr lang="zh-CN" altLang="en-US" sz="2800" b="1" kern="100" dirty="0" smtClean="0">
              <a:solidFill>
                <a:schemeClr val="bg1"/>
              </a:solidFill>
              <a:latin typeface="微软雅黑" panose="020B0503020204020204" pitchFamily="2" charset="-122"/>
              <a:ea typeface="微软雅黑" panose="020B0503020204020204" pitchFamily="2" charset="-122"/>
              <a:cs typeface="有爱魔兽圆体 CN Medium" panose="020B0602040504020204" pitchFamily="34" charset="-122"/>
              <a:sym typeface="思源黑体" panose="020B0500000000090000"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charRg st="0" end="13"/>
                                            </p:txEl>
                                          </p:spTgt>
                                        </p:tgtEl>
                                        <p:attrNameLst>
                                          <p:attrName>style.visibility</p:attrName>
                                        </p:attrNameLst>
                                      </p:cBhvr>
                                      <p:to>
                                        <p:strVal val="visible"/>
                                      </p:to>
                                    </p:set>
                                    <p:animEffect transition="in" filter="blinds(horizontal)">
                                      <p:cBhvr>
                                        <p:cTn id="7" dur="500"/>
                                        <p:tgtEl>
                                          <p:spTgt spid="5">
                                            <p:txEl>
                                              <p:charRg st="0" end="13"/>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
                                            <p:txEl>
                                              <p:charRg st="13" end="28"/>
                                            </p:txEl>
                                          </p:spTgt>
                                        </p:tgtEl>
                                        <p:attrNameLst>
                                          <p:attrName>style.visibility</p:attrName>
                                        </p:attrNameLst>
                                      </p:cBhvr>
                                      <p:to>
                                        <p:strVal val="visible"/>
                                      </p:to>
                                    </p:set>
                                    <p:animEffect transition="in" filter="blinds(horizontal)">
                                      <p:cBhvr>
                                        <p:cTn id="11" dur="500"/>
                                        <p:tgtEl>
                                          <p:spTgt spid="5">
                                            <p:txEl>
                                              <p:charRg st="13" end="28"/>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xEl>
                                              <p:charRg st="28" end="35"/>
                                            </p:txEl>
                                          </p:spTgt>
                                        </p:tgtEl>
                                        <p:attrNameLst>
                                          <p:attrName>style.visibility</p:attrName>
                                        </p:attrNameLst>
                                      </p:cBhvr>
                                      <p:to>
                                        <p:strVal val="visible"/>
                                      </p:to>
                                    </p:set>
                                    <p:animEffect transition="in" filter="blinds(horizontal)">
                                      <p:cBhvr>
                                        <p:cTn id="16" dur="500"/>
                                        <p:tgtEl>
                                          <p:spTgt spid="5">
                                            <p:txEl>
                                              <p:charRg st="28" end="3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5">
                                            <p:txEl>
                                              <p:charRg st="35" end="43"/>
                                            </p:txEl>
                                          </p:spTgt>
                                        </p:tgtEl>
                                        <p:attrNameLst>
                                          <p:attrName>style.visibility</p:attrName>
                                        </p:attrNameLst>
                                      </p:cBhvr>
                                      <p:to>
                                        <p:strVal val="visible"/>
                                      </p:to>
                                    </p:set>
                                    <p:animEffect transition="in" filter="blinds(horizontal)">
                                      <p:cBhvr>
                                        <p:cTn id="21" dur="500"/>
                                        <p:tgtEl>
                                          <p:spTgt spid="5">
                                            <p:txEl>
                                              <p:charRg st="35" end="4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amond(in)">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6" name="Picture 14" descr="D:\桌面\新画人物图\老师8 拷贝.png老师8 拷贝"/>
          <p:cNvPicPr>
            <a:picLocks noChangeAspect="1"/>
          </p:cNvPicPr>
          <p:nvPr>
            <p:custDataLst>
              <p:tags r:id="rId1"/>
            </p:custDataLst>
          </p:nvPr>
        </p:nvPicPr>
        <p:blipFill>
          <a:blip r:embed="rId2"/>
          <a:srcRect/>
          <a:stretch>
            <a:fillRect/>
          </a:stretch>
        </p:blipFill>
        <p:spPr>
          <a:xfrm>
            <a:off x="754856" y="2760345"/>
            <a:ext cx="1470025" cy="1889125"/>
          </a:xfrm>
          <a:prstGeom prst="rect">
            <a:avLst/>
          </a:prstGeom>
          <a:noFill/>
          <a:ln w="9525">
            <a:noFill/>
          </a:ln>
        </p:spPr>
      </p:pic>
      <p:sp>
        <p:nvSpPr>
          <p:cNvPr id="7" name="Text Box 10"/>
          <p:cNvSpPr txBox="1"/>
          <p:nvPr/>
        </p:nvSpPr>
        <p:spPr>
          <a:xfrm>
            <a:off x="617220" y="752158"/>
            <a:ext cx="8201025" cy="1555750"/>
          </a:xfrm>
          <a:prstGeom prst="rect">
            <a:avLst/>
          </a:prstGeom>
          <a:noFill/>
          <a:ln w="9525">
            <a:noFill/>
          </a:ln>
        </p:spPr>
        <p:txBody>
          <a:bodyPr wrap="square" anchor="t" anchorCtr="0">
            <a:spAutoFit/>
          </a:bodyPr>
          <a:p>
            <a:pPr>
              <a:spcBef>
                <a:spcPct val="50000"/>
              </a:spcBef>
            </a:pPr>
            <a:r>
              <a:rPr lang="zh-CN" altLang="en-US" sz="2800" dirty="0">
                <a:solidFill>
                  <a:srgbClr val="0070C0"/>
                </a:solidFill>
                <a:latin typeface="Times New Roman" panose="02020603050405020304" pitchFamily="2" charset="0"/>
                <a:ea typeface="黑体" panose="02010609060101010101" pitchFamily="2" charset="-122"/>
              </a:rPr>
              <a:t>想一想</a:t>
            </a:r>
            <a:r>
              <a:rPr lang="en-US" altLang="zh-CN" sz="2800" dirty="0">
                <a:solidFill>
                  <a:srgbClr val="008080"/>
                </a:solidFill>
                <a:latin typeface="Times New Roman" panose="02020603050405020304" pitchFamily="2" charset="0"/>
                <a:ea typeface="黑体" panose="02010609060101010101" pitchFamily="2" charset="-122"/>
              </a:rPr>
              <a:t>  </a:t>
            </a:r>
            <a:r>
              <a:rPr lang="zh-CN" altLang="en-US" sz="2800" dirty="0">
                <a:solidFill>
                  <a:schemeClr val="tx1"/>
                </a:solidFill>
                <a:latin typeface="Times New Roman" panose="02020603050405020304" pitchFamily="2" charset="0"/>
                <a:ea typeface="黑体" panose="02010609060101010101" pitchFamily="2" charset="-122"/>
              </a:rPr>
              <a:t>确定正比例函数的表达式需要几个条件？</a:t>
            </a:r>
            <a:endParaRPr lang="zh-CN" altLang="en-US" sz="2800" dirty="0">
              <a:solidFill>
                <a:schemeClr val="tx1"/>
              </a:solidFill>
              <a:latin typeface="Times New Roman" panose="02020603050405020304" pitchFamily="2" charset="0"/>
              <a:ea typeface="黑体" panose="02010609060101010101" pitchFamily="2" charset="-122"/>
            </a:endParaRPr>
          </a:p>
          <a:p>
            <a:pPr>
              <a:spcBef>
                <a:spcPct val="50000"/>
              </a:spcBef>
            </a:pPr>
            <a:endParaRPr lang="zh-CN" altLang="en-US" sz="2800" dirty="0">
              <a:solidFill>
                <a:schemeClr val="tx1"/>
              </a:solidFill>
              <a:latin typeface="Times New Roman" panose="02020603050405020304" pitchFamily="2" charset="0"/>
              <a:ea typeface="黑体" panose="02010609060101010101" pitchFamily="2" charset="-122"/>
            </a:endParaRPr>
          </a:p>
          <a:p>
            <a:pPr>
              <a:lnSpc>
                <a:spcPct val="40000"/>
              </a:lnSpc>
              <a:spcBef>
                <a:spcPct val="50000"/>
              </a:spcBef>
            </a:pPr>
            <a:r>
              <a:rPr lang="zh-CN" altLang="en-US" sz="2800" dirty="0">
                <a:solidFill>
                  <a:schemeClr val="tx1"/>
                </a:solidFill>
                <a:latin typeface="Times New Roman" panose="02020603050405020304" pitchFamily="2" charset="0"/>
                <a:ea typeface="黑体" panose="02010609060101010101" pitchFamily="2" charset="-122"/>
              </a:rPr>
              <a:t>                确定一次函数的表达式呢？</a:t>
            </a:r>
            <a:endParaRPr lang="zh-CN" altLang="en-US" sz="2800" dirty="0">
              <a:solidFill>
                <a:schemeClr val="tx1"/>
              </a:solidFill>
              <a:latin typeface="Times New Roman" panose="02020603050405020304" pitchFamily="2" charset="0"/>
              <a:ea typeface="黑体" panose="02010609060101010101" pitchFamily="2" charset="-122"/>
            </a:endParaRPr>
          </a:p>
        </p:txBody>
      </p:sp>
      <p:sp>
        <p:nvSpPr>
          <p:cNvPr id="8" name="Text Box 12"/>
          <p:cNvSpPr txBox="1"/>
          <p:nvPr/>
        </p:nvSpPr>
        <p:spPr>
          <a:xfrm>
            <a:off x="2124075" y="1276668"/>
            <a:ext cx="1800225" cy="521970"/>
          </a:xfrm>
          <a:prstGeom prst="rect">
            <a:avLst/>
          </a:prstGeom>
          <a:noFill/>
          <a:ln w="9525">
            <a:noFill/>
          </a:ln>
        </p:spPr>
        <p:txBody>
          <a:bodyPr anchor="t" anchorCtr="0">
            <a:spAutoFit/>
          </a:bodyPr>
          <a:p>
            <a:pPr>
              <a:spcBef>
                <a:spcPct val="50000"/>
              </a:spcBef>
            </a:pPr>
            <a:r>
              <a:rPr lang="zh-CN" altLang="en-US" sz="2800" dirty="0">
                <a:solidFill>
                  <a:srgbClr val="FF0000"/>
                </a:solidFill>
                <a:latin typeface="Times New Roman" panose="02020603050405020304" pitchFamily="2" charset="0"/>
                <a:ea typeface="黑体" panose="02010609060101010101" pitchFamily="2" charset="-122"/>
              </a:rPr>
              <a:t>一个</a:t>
            </a:r>
            <a:endParaRPr lang="zh-CN" altLang="en-US" sz="2800" dirty="0">
              <a:solidFill>
                <a:srgbClr val="FF0000"/>
              </a:solidFill>
              <a:latin typeface="Times New Roman" panose="02020603050405020304" pitchFamily="2" charset="0"/>
              <a:ea typeface="黑体" panose="02010609060101010101" pitchFamily="2" charset="-122"/>
            </a:endParaRPr>
          </a:p>
        </p:txBody>
      </p:sp>
      <p:sp>
        <p:nvSpPr>
          <p:cNvPr id="9" name="Text Box 13"/>
          <p:cNvSpPr txBox="1"/>
          <p:nvPr/>
        </p:nvSpPr>
        <p:spPr>
          <a:xfrm>
            <a:off x="2123758" y="2427923"/>
            <a:ext cx="1152525" cy="521970"/>
          </a:xfrm>
          <a:prstGeom prst="rect">
            <a:avLst/>
          </a:prstGeom>
          <a:noFill/>
          <a:ln w="9525">
            <a:noFill/>
          </a:ln>
        </p:spPr>
        <p:txBody>
          <a:bodyPr anchor="t" anchorCtr="0">
            <a:spAutoFit/>
          </a:bodyPr>
          <a:p>
            <a:pPr>
              <a:spcBef>
                <a:spcPct val="50000"/>
              </a:spcBef>
            </a:pPr>
            <a:r>
              <a:rPr lang="zh-CN" altLang="en-US" sz="2800" dirty="0">
                <a:solidFill>
                  <a:srgbClr val="FF0000"/>
                </a:solidFill>
                <a:latin typeface="Times New Roman" panose="02020603050405020304" pitchFamily="2" charset="0"/>
                <a:ea typeface="黑体" panose="02010609060101010101" pitchFamily="2" charset="-122"/>
              </a:rPr>
              <a:t>两个</a:t>
            </a:r>
            <a:endParaRPr lang="zh-CN" altLang="en-US" sz="2800" dirty="0">
              <a:solidFill>
                <a:srgbClr val="FF0000"/>
              </a:solidFill>
              <a:latin typeface="Times New Roman" panose="02020603050405020304" pitchFamily="2" charset="0"/>
              <a:ea typeface="黑体" panose="0201060906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ppt_x</p:attrName>
                                        </p:attrNameLst>
                                      </p:cBhvr>
                                      <p:tavLst>
                                        <p:tav tm="0">
                                          <p:val>
                                            <p:strVal val="0-#ppt_w/2"/>
                                          </p:val>
                                        </p:tav>
                                        <p:tav tm="100000">
                                          <p:val>
                                            <p:strVal val="#ppt_x"/>
                                          </p:val>
                                        </p:tav>
                                      </p:tavLst>
                                    </p:anim>
                                    <p:anim calcmode="lin" valueType="num">
                                      <p:cBhvr>
                                        <p:cTn id="1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
                                        <p:tgtEl>
                                          <p:spTgt spid="8"/>
                                        </p:tgtEl>
                                      </p:cBhvr>
                                    </p:animEffect>
                                    <p:anim calcmode="lin" valueType="num">
                                      <p:cBhvr>
                                        <p:cTn id="17" dur="400" fill="hold"/>
                                        <p:tgtEl>
                                          <p:spTgt spid="8"/>
                                        </p:tgtEl>
                                        <p:attrNameLst>
                                          <p:attrName>ppt_x</p:attrName>
                                        </p:attrNameLst>
                                      </p:cBhvr>
                                      <p:tavLst>
                                        <p:tav tm="0">
                                          <p:val>
                                            <p:strVal val="#ppt_x"/>
                                          </p:val>
                                        </p:tav>
                                        <p:tav tm="100000">
                                          <p:val>
                                            <p:strVal val="#ppt_x"/>
                                          </p:val>
                                        </p:tav>
                                      </p:tavLst>
                                    </p:anim>
                                    <p:anim calcmode="lin" valueType="num">
                                      <p:cBhvr>
                                        <p:cTn id="18" dur="400" fill="hold"/>
                                        <p:tgtEl>
                                          <p:spTgt spid="8"/>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anim calcmode="lin" valueType="num">
                                      <p:cBhvr>
                                        <p:cTn id="2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46" name="文本框 6151"/>
          <p:cNvSpPr txBox="1"/>
          <p:nvPr/>
        </p:nvSpPr>
        <p:spPr>
          <a:xfrm>
            <a:off x="2772410" y="197485"/>
            <a:ext cx="3738880" cy="565150"/>
          </a:xfrm>
          <a:prstGeom prst="rect">
            <a:avLst/>
          </a:prstGeom>
          <a:noFill/>
          <a:ln w="9525">
            <a:noFill/>
          </a:ln>
        </p:spPr>
        <p:txBody>
          <a:bodyPr wrap="none" anchor="t" anchorCtr="0">
            <a:spAutoFit/>
          </a:bodyPr>
          <a:p>
            <a:pPr algn="l">
              <a:lnSpc>
                <a:spcPct val="110000"/>
              </a:lnSpc>
            </a:pPr>
            <a:r>
              <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rPr>
              <a:t>确定一次函数的表达式</a:t>
            </a:r>
            <a:endParaRPr lang="zh-CN" altLang="en-US" sz="2800" b="1" dirty="0">
              <a:solidFill>
                <a:srgbClr val="00B050"/>
              </a:solidFill>
              <a:latin typeface="微软雅黑" panose="020B0503020204020204" pitchFamily="2" charset="-122"/>
              <a:ea typeface="微软雅黑" panose="020B0503020204020204" pitchFamily="2" charset="-122"/>
              <a:sym typeface="宋体" panose="02010600030101010101" pitchFamily="2" charset="-122"/>
            </a:endParaRPr>
          </a:p>
        </p:txBody>
      </p:sp>
      <p:sp>
        <p:nvSpPr>
          <p:cNvPr id="5" name="文本框 4"/>
          <p:cNvSpPr txBox="1"/>
          <p:nvPr/>
        </p:nvSpPr>
        <p:spPr>
          <a:xfrm>
            <a:off x="425450" y="731520"/>
            <a:ext cx="8404860" cy="1641475"/>
          </a:xfrm>
          <a:prstGeom prst="rect">
            <a:avLst/>
          </a:prstGeom>
          <a:noFill/>
        </p:spPr>
        <p:txBody>
          <a:bodyPr wrap="square" rtlCol="0" anchor="t">
            <a:spAutoFit/>
          </a:bodyPr>
          <a:p>
            <a:pPr>
              <a:lnSpc>
                <a:spcPct val="120000"/>
              </a:lnSpc>
            </a:pPr>
            <a:r>
              <a:rPr lang="zh-CN" altLang="en-US" sz="2800" b="1">
                <a:solidFill>
                  <a:srgbClr val="00B050"/>
                </a:solidFill>
                <a:latin typeface="Times New Roman" panose="02020603050405020304" pitchFamily="2" charset="0"/>
                <a:ea typeface="黑体" panose="02010609060101010101" pitchFamily="2" charset="-122"/>
                <a:cs typeface="Times New Roman" panose="02020603050405020304" pitchFamily="2" charset="0"/>
              </a:rPr>
              <a:t>例</a:t>
            </a:r>
            <a:r>
              <a:rPr lang="en-US" altLang="zh-CN" sz="2800" b="1">
                <a:solidFill>
                  <a:srgbClr val="00B050"/>
                </a:solidFill>
                <a:latin typeface="Times New Roman" panose="02020603050405020304" pitchFamily="2" charset="0"/>
                <a:ea typeface="黑体" panose="02010609060101010101" pitchFamily="2" charset="-122"/>
                <a:cs typeface="Times New Roman" panose="02020603050405020304" pitchFamily="2" charset="0"/>
              </a:rPr>
              <a:t>1</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世界大部分国家都采用摄氏温标预报天气，但美国、英国等国家则采用华氏温标，在研究性学习活动中，某小组同学查阅到以下资料</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6" name="文本框 5"/>
          <p:cNvSpPr txBox="1"/>
          <p:nvPr/>
        </p:nvSpPr>
        <p:spPr>
          <a:xfrm>
            <a:off x="367030" y="2381250"/>
            <a:ext cx="8317230" cy="2491740"/>
          </a:xfrm>
          <a:prstGeom prst="rect">
            <a:avLst/>
          </a:prstGeom>
          <a:noFill/>
        </p:spPr>
        <p:txBody>
          <a:bodyPr wrap="square" rtlCol="0" anchor="t">
            <a:spAutoFit/>
          </a:bodyPr>
          <a:p>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在</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1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标准大气压下，把冰水混合物的温度规定为</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0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摄氏度，记作</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0 </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sym typeface="+mn-ea"/>
              </a:rPr>
              <a:t>℃ </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把沸水的温度规定为</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100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摄氏度，记作</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100 ℃ .</a:t>
            </a:r>
            <a:endPar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endParaRPr>
          </a:p>
          <a:p>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在</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1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标准大气压下，把冰水混合物的温度规定为</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32</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华氏度</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，记作</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32 ℉ ;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把沸水的温度规定为</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212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华氏度</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a:t>
            </a:r>
            <a:r>
              <a:rPr lang="zh-CN" altLang="en-US" sz="2600" b="1">
                <a:solidFill>
                  <a:schemeClr val="tx1"/>
                </a:solidFill>
                <a:latin typeface="Times New Roman" panose="02020603050405020304" pitchFamily="2" charset="0"/>
                <a:ea typeface="楷体" panose="02010609060101010101" charset="-122"/>
                <a:cs typeface="Times New Roman" panose="02020603050405020304" pitchFamily="2" charset="0"/>
              </a:rPr>
              <a:t>，记作</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 212 </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sym typeface="+mn-ea"/>
              </a:rPr>
              <a:t>℉</a:t>
            </a:r>
            <a:r>
              <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rPr>
              <a:t>.</a:t>
            </a:r>
            <a:endParaRPr lang="en-US" altLang="zh-CN" sz="2600" b="1">
              <a:solidFill>
                <a:schemeClr val="tx1"/>
              </a:solidFill>
              <a:latin typeface="Times New Roman" panose="02020603050405020304" pitchFamily="2" charset="0"/>
              <a:ea typeface="楷体" panose="02010609060101010101" charset="-122"/>
              <a:cs typeface="Times New Roman" panose="02020603050405020304" pitchFamily="2" charset="0"/>
            </a:endParaRPr>
          </a:p>
        </p:txBody>
      </p:sp>
      <p:grpSp>
        <p:nvGrpSpPr>
          <p:cNvPr id="45" name="组合 44"/>
          <p:cNvGrpSpPr/>
          <p:nvPr/>
        </p:nvGrpSpPr>
        <p:grpSpPr>
          <a:xfrm>
            <a:off x="2256221" y="154477"/>
            <a:ext cx="4403832" cy="599073"/>
            <a:chOff x="1777185" y="621123"/>
            <a:chExt cx="4403832" cy="599073"/>
          </a:xfrm>
        </p:grpSpPr>
        <p:grpSp>
          <p:nvGrpSpPr>
            <p:cNvPr id="47" name="组合 46"/>
            <p:cNvGrpSpPr/>
            <p:nvPr/>
          </p:nvGrpSpPr>
          <p:grpSpPr>
            <a:xfrm rot="0">
              <a:off x="1777185" y="621123"/>
              <a:ext cx="572793" cy="595576"/>
              <a:chOff x="6458" y="4090"/>
              <a:chExt cx="871" cy="883"/>
            </a:xfrm>
          </p:grpSpPr>
          <p:sp>
            <p:nvSpPr>
              <p:cNvPr id="50" name="流程图: 延期 49"/>
              <p:cNvSpPr/>
              <p:nvPr/>
            </p:nvSpPr>
            <p:spPr>
              <a:xfrm rot="10800000">
                <a:off x="6458" y="4152"/>
                <a:ext cx="871" cy="821"/>
              </a:xfrm>
              <a:prstGeom prst="flowChartDelay">
                <a:avLst/>
              </a:prstGeom>
              <a:solidFill>
                <a:srgbClr val="F07CAA"/>
              </a:solidFill>
              <a:ln>
                <a:noFill/>
              </a:ln>
            </p:spPr>
            <p:txBody>
              <a:bodyPr vert="horz" wrap="none" lIns="91440" tIns="45720" rIns="91440" bIns="45720" numCol="1" anchor="ctr" anchorCtr="0" compatLnSpc="1">
                <a:noAutofit/>
              </a:bodyPr>
              <a:p>
                <a:pPr algn="just">
                  <a:spcAft>
                    <a:spcPts val="0"/>
                  </a:spcAft>
                </a:pPr>
                <a:endParaRPr lang="en-US" altLang="zh-CN" sz="2800" kern="100" dirty="0" smtClean="0">
                  <a:solidFill>
                    <a:srgbClr val="FF0000"/>
                  </a:solidFill>
                </a:endParaRPr>
              </a:p>
            </p:txBody>
          </p:sp>
          <p:sp>
            <p:nvSpPr>
              <p:cNvPr id="51" name="文本框 50"/>
              <p:cNvSpPr txBox="1"/>
              <p:nvPr/>
            </p:nvSpPr>
            <p:spPr>
              <a:xfrm>
                <a:off x="6652" y="4090"/>
                <a:ext cx="568" cy="865"/>
              </a:xfrm>
              <a:prstGeom prst="rect">
                <a:avLst/>
              </a:prstGeom>
              <a:noFill/>
            </p:spPr>
            <p:txBody>
              <a:bodyPr wrap="square" rtlCol="0">
                <a:spAutoFit/>
              </a:bodyPr>
              <a:p>
                <a:r>
                  <a:rPr lang="en-US" altLang="zh-CN" sz="3200" b="1"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rPr>
                  <a:t>2</a:t>
                </a:r>
                <a:endParaRPr lang="en-US" altLang="zh-CN" sz="3200" b="1" u="heavy" kern="1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2" charset="0"/>
                  <a:cs typeface="Times New Roman" panose="02020603050405020304" pitchFamily="2" charset="0"/>
                </a:endParaRPr>
              </a:p>
            </p:txBody>
          </p:sp>
        </p:grpSp>
        <p:cxnSp>
          <p:nvCxnSpPr>
            <p:cNvPr id="53" name="直接连接符 52"/>
            <p:cNvCxnSpPr/>
            <p:nvPr/>
          </p:nvCxnSpPr>
          <p:spPr>
            <a:xfrm>
              <a:off x="2091617" y="1204956"/>
              <a:ext cx="4089400" cy="15240"/>
            </a:xfrm>
            <a:prstGeom prst="line">
              <a:avLst/>
            </a:prstGeom>
            <a:ln w="28575">
              <a:solidFill>
                <a:srgbClr val="F07CA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304165" y="485775"/>
            <a:ext cx="8368030" cy="1641475"/>
          </a:xfrm>
          <a:prstGeom prst="rect">
            <a:avLst/>
          </a:prstGeom>
          <a:noFill/>
        </p:spPr>
        <p:txBody>
          <a:bodyPr wrap="square" rtlCol="0" anchor="t">
            <a:spAutoFit/>
          </a:bodyPr>
          <a:p>
            <a:pPr>
              <a:lnSpc>
                <a:spcPct val="120000"/>
              </a:lnSpc>
            </a:pP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设某一时刻温度计上的华氏温度为</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2" charset="-122"/>
                <a:cs typeface="Times New Roman" panose="02020603050405020304" pitchFamily="2" charset="0"/>
              </a:rPr>
              <a:t>y</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，摄氏温度为</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2" charset="-122"/>
                <a:cs typeface="Times New Roman" panose="02020603050405020304" pitchFamily="2" charset="0"/>
              </a:rPr>
              <a:t>x</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 </a:t>
            </a:r>
            <a:r>
              <a:rPr lang="en-US" altLang="zh-CN" sz="2800">
                <a:solidFill>
                  <a:schemeClr val="tx1"/>
                </a:solidFill>
                <a:latin typeface="Times New Roman" panose="02020603050405020304" pitchFamily="2" charset="0"/>
                <a:ea typeface="楷体" panose="02010609060101010101" charset="-122"/>
                <a:cs typeface="Times New Roman" panose="02020603050405020304" pitchFamily="2" charset="0"/>
                <a:sym typeface="+mn-ea"/>
              </a:rPr>
              <a:t>℃ </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，已知</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是</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chemeClr val="tx1"/>
                </a:solidFill>
                <a:latin typeface="Times New Roman" panose="02020603050405020304" pitchFamily="2" charset="0"/>
                <a:ea typeface="黑体" panose="02010609060101010101" pitchFamily="2" charset="-122"/>
                <a:cs typeface="Times New Roman" panose="02020603050405020304" pitchFamily="2" charset="0"/>
              </a:rPr>
              <a:t>x</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的一次函数，试写出这个一次函数的表达式</a:t>
            </a:r>
            <a:r>
              <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solidFill>
                <a:schemeClr val="tx1"/>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4" name="文本框 3"/>
          <p:cNvSpPr txBox="1"/>
          <p:nvPr/>
        </p:nvSpPr>
        <p:spPr>
          <a:xfrm>
            <a:off x="396875" y="2140585"/>
            <a:ext cx="8274685" cy="1038860"/>
          </a:xfrm>
          <a:prstGeom prst="rect">
            <a:avLst/>
          </a:prstGeom>
          <a:noFill/>
          <a:ln w="19050">
            <a:noFill/>
          </a:ln>
        </p:spPr>
        <p:txBody>
          <a:bodyPr wrap="square" rtlCol="0" anchor="t">
            <a:spAutoFit/>
          </a:bodyPr>
          <a:p>
            <a:pPr>
              <a:lnSpc>
                <a:spcPct val="110000"/>
              </a:lnSpc>
            </a:pPr>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分析</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已知</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是</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x</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的一次函数，函数的表达式可写成：</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 </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kx</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 </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b </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k </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0 )</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，问题就转化为求</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k</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和</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b</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的值</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5" name="文本框 4"/>
          <p:cNvSpPr txBox="1"/>
          <p:nvPr/>
        </p:nvSpPr>
        <p:spPr>
          <a:xfrm>
            <a:off x="539750" y="3797300"/>
            <a:ext cx="7560945" cy="521970"/>
          </a:xfrm>
          <a:prstGeom prst="rect">
            <a:avLst/>
          </a:prstGeom>
          <a:noFill/>
        </p:spPr>
        <p:txBody>
          <a:bodyPr wrap="square" rtlCol="0" anchor="t">
            <a:spAutoFit/>
          </a:bodyPr>
          <a:p>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当</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x</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 0 </a:t>
            </a:r>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时，</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 32 </a:t>
            </a:r>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；当</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x</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 100</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时，</a:t>
            </a:r>
            <a:r>
              <a:rPr lang="en-US" altLang="zh-CN" sz="2800" b="1" i="1">
                <a:solidFill>
                  <a:srgbClr val="0000FF"/>
                </a:solidFill>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a:solidFill>
                  <a:srgbClr val="0000FF"/>
                </a:solidFill>
                <a:latin typeface="Times New Roman" panose="02020603050405020304" pitchFamily="2" charset="0"/>
                <a:ea typeface="黑体" panose="02010609060101010101" pitchFamily="2" charset="-122"/>
                <a:cs typeface="Times New Roman" panose="02020603050405020304" pitchFamily="2" charset="0"/>
              </a:rPr>
              <a:t> = 212</a:t>
            </a:r>
            <a:r>
              <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 .</a:t>
            </a:r>
            <a:endParaRPr lang="en-US" altLang="zh-CN" sz="2800">
              <a:solidFill>
                <a:srgbClr val="0000FF"/>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6" name="文本框 5"/>
          <p:cNvSpPr txBox="1"/>
          <p:nvPr/>
        </p:nvSpPr>
        <p:spPr>
          <a:xfrm>
            <a:off x="468630" y="3200400"/>
            <a:ext cx="3048000" cy="521970"/>
          </a:xfrm>
          <a:prstGeom prst="rect">
            <a:avLst/>
          </a:prstGeom>
          <a:noFill/>
        </p:spPr>
        <p:txBody>
          <a:bodyPr wrap="square" rtlCol="0" anchor="t">
            <a:spAutoFit/>
          </a:bodyPr>
          <a:p>
            <a:r>
              <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rPr>
              <a:t>阅读上述资料可知：</a:t>
            </a:r>
            <a:endParaRPr lang="zh-CN" altLang="en-US" sz="2800">
              <a:solidFill>
                <a:srgbClr val="0000FF"/>
              </a:solidFill>
              <a:latin typeface="Times New Roman" panose="02020603050405020304" pitchFamily="2" charset="0"/>
              <a:ea typeface="黑体" panose="02010609060101010101" pitchFamily="2" charset="-122"/>
              <a:cs typeface="Times New Roman" panose="020206030504050203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324485" y="699770"/>
            <a:ext cx="8068310" cy="1124585"/>
          </a:xfrm>
          <a:prstGeom prst="rect">
            <a:avLst/>
          </a:prstGeom>
          <a:noFill/>
        </p:spPr>
        <p:txBody>
          <a:bodyPr wrap="square" rtlCol="0" anchor="t">
            <a:spAutoFit/>
          </a:bodyPr>
          <a:p>
            <a:pPr>
              <a:lnSpc>
                <a:spcPct val="120000"/>
              </a:lnSpc>
            </a:pP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解</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设所求一次函数的表达式为</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y</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kx</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b</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k</a:t>
            </a:r>
            <a:r>
              <a:rPr lang="en-US" altLang="zh-CN" sz="2800" b="1">
                <a:solidFill>
                  <a:srgbClr val="FF0000"/>
                </a:solidFill>
                <a:latin typeface="黑体" panose="02010609060101010101" pitchFamily="2" charset="-122"/>
                <a:ea typeface="黑体" panose="02010609060101010101" pitchFamily="2" charset="-122"/>
                <a:cs typeface="Times New Roman" panose="02020603050405020304" pitchFamily="2" charset="0"/>
              </a:rPr>
              <a:t>≠</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0 )</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，根据题意</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，得</a:t>
            </a:r>
            <a:endPar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6" name="左大括号 5"/>
          <p:cNvSpPr/>
          <p:nvPr/>
        </p:nvSpPr>
        <p:spPr>
          <a:xfrm>
            <a:off x="2984500" y="1492885"/>
            <a:ext cx="178435" cy="795655"/>
          </a:xfrm>
          <a:prstGeom prst="leftBrace">
            <a:avLst>
              <a:gd name="adj1" fmla="val 111464"/>
              <a:gd name="adj2" fmla="val 50000"/>
            </a:avLst>
          </a:prstGeom>
          <a:ln w="22225" cmpd="sng">
            <a:solidFill>
              <a:srgbClr val="FF0000"/>
            </a:solidFill>
            <a:prstDash val="solid"/>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solidFill>
                <a:srgbClr val="FF0000"/>
              </a:solidFill>
            </a:endParaRPr>
          </a:p>
        </p:txBody>
      </p:sp>
      <p:sp>
        <p:nvSpPr>
          <p:cNvPr id="7" name="文本框 6"/>
          <p:cNvSpPr txBox="1"/>
          <p:nvPr/>
        </p:nvSpPr>
        <p:spPr>
          <a:xfrm>
            <a:off x="3168650" y="1290955"/>
            <a:ext cx="2953385" cy="1124585"/>
          </a:xfrm>
          <a:prstGeom prst="rect">
            <a:avLst/>
          </a:prstGeom>
          <a:noFill/>
        </p:spPr>
        <p:txBody>
          <a:bodyPr wrap="square" rtlCol="0" anchor="t">
            <a:spAutoFit/>
          </a:bodyPr>
          <a:p>
            <a:pPr>
              <a:lnSpc>
                <a:spcPct val="120000"/>
              </a:lnSpc>
            </a:pP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0 ·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k </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b</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 32</a:t>
            </a:r>
            <a:r>
              <a:rPr lang="zh-CN" altLang="en-US"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a:t>
            </a:r>
            <a:endPar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a:p>
            <a:pPr>
              <a:lnSpc>
                <a:spcPct val="120000"/>
              </a:lnSpc>
            </a:pP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100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k</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b</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 212.</a:t>
            </a:r>
            <a:endPar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8" name="文本框 7"/>
          <p:cNvSpPr txBox="1"/>
          <p:nvPr/>
        </p:nvSpPr>
        <p:spPr>
          <a:xfrm>
            <a:off x="323850" y="2860675"/>
            <a:ext cx="3518535" cy="521970"/>
          </a:xfrm>
          <a:prstGeom prst="rect">
            <a:avLst/>
          </a:prstGeom>
          <a:noFill/>
        </p:spPr>
        <p:txBody>
          <a:bodyPr wrap="square" rtlCol="0" anchor="t">
            <a:spAutoFit/>
          </a:bodyPr>
          <a:p>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解这个方程组，得</a:t>
            </a:r>
            <a:endPar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9" name="左大括号 8"/>
          <p:cNvSpPr/>
          <p:nvPr/>
        </p:nvSpPr>
        <p:spPr>
          <a:xfrm>
            <a:off x="3427095" y="2701925"/>
            <a:ext cx="99695" cy="795655"/>
          </a:xfrm>
          <a:prstGeom prst="leftBrace">
            <a:avLst>
              <a:gd name="adj1" fmla="val 111464"/>
              <a:gd name="adj2" fmla="val 50000"/>
            </a:avLst>
          </a:prstGeom>
          <a:ln w="22225" cmpd="sng">
            <a:solidFill>
              <a:srgbClr val="FF0000"/>
            </a:solidFill>
            <a:prstDash val="solid"/>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solidFill>
                <a:srgbClr val="FF0000"/>
              </a:solidFill>
            </a:endParaRPr>
          </a:p>
        </p:txBody>
      </p:sp>
      <p:sp>
        <p:nvSpPr>
          <p:cNvPr id="10" name="文本框 9"/>
          <p:cNvSpPr txBox="1"/>
          <p:nvPr/>
        </p:nvSpPr>
        <p:spPr>
          <a:xfrm>
            <a:off x="3539490" y="2499995"/>
            <a:ext cx="1391285" cy="1124585"/>
          </a:xfrm>
          <a:prstGeom prst="rect">
            <a:avLst/>
          </a:prstGeom>
          <a:noFill/>
        </p:spPr>
        <p:txBody>
          <a:bodyPr wrap="square" rtlCol="0" anchor="t">
            <a:spAutoFit/>
          </a:bodyPr>
          <a:p>
            <a:pPr>
              <a:lnSpc>
                <a:spcPct val="120000"/>
              </a:lnSpc>
            </a:pP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k </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1.8</a:t>
            </a:r>
            <a:r>
              <a:rPr lang="zh-CN" altLang="en-US" sz="2800" b="1">
                <a:latin typeface="Times New Roman" panose="02020603050405020304" pitchFamily="2" charset="0"/>
                <a:ea typeface="黑体" panose="02010609060101010101" pitchFamily="2" charset="-122"/>
                <a:cs typeface="Times New Roman" panose="02020603050405020304" pitchFamily="2" charset="0"/>
                <a:sym typeface="+mn-ea"/>
              </a:rPr>
              <a:t>，</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rPr>
              <a:t>b</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rPr>
              <a:t> = 32 .</a:t>
            </a:r>
            <a:endPar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endParaRPr>
          </a:p>
        </p:txBody>
      </p:sp>
      <p:sp>
        <p:nvSpPr>
          <p:cNvPr id="11" name="文本框 10"/>
          <p:cNvSpPr txBox="1"/>
          <p:nvPr/>
        </p:nvSpPr>
        <p:spPr>
          <a:xfrm>
            <a:off x="323850" y="3712210"/>
            <a:ext cx="7937500" cy="521970"/>
          </a:xfrm>
          <a:prstGeom prst="rect">
            <a:avLst/>
          </a:prstGeom>
          <a:noFill/>
        </p:spPr>
        <p:txBody>
          <a:bodyPr wrap="square" rtlCol="0" anchor="t">
            <a:spAutoFit/>
          </a:bodyPr>
          <a:p>
            <a:r>
              <a:rPr lang="zh-CN" altLang="en-US"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所以，所求一次函数的表达式为</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rPr>
              <a:t> </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y</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 1.8</a:t>
            </a:r>
            <a:r>
              <a:rPr lang="en-US" altLang="zh-CN" sz="2800" b="1" i="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x</a:t>
            </a:r>
            <a:r>
              <a:rPr lang="en-US" altLang="zh-CN" sz="2800" b="1">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 + 32</a:t>
            </a:r>
            <a:r>
              <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rPr>
              <a:t>.</a:t>
            </a:r>
            <a:endParaRPr lang="en-US" altLang="zh-CN" sz="2800">
              <a:solidFill>
                <a:srgbClr val="FF0000"/>
              </a:solidFill>
              <a:latin typeface="Times New Roman" panose="02020603050405020304" pitchFamily="2" charset="0"/>
              <a:ea typeface="黑体" panose="02010609060101010101" pitchFamily="2" charset="-122"/>
              <a:cs typeface="Times New Roman" panose="02020603050405020304" pitchFamily="2"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p:bldP spid="7" grpId="0"/>
      <p:bldP spid="8" grpId="0"/>
      <p:bldP spid="9" grpId="0" bldLvl="0" animBg="1"/>
      <p:bldP spid="10" grpId="0"/>
      <p:bldP spid="11"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xml><?xml version="1.0" encoding="utf-8"?>
<p:tagLst xmlns:p="http://schemas.openxmlformats.org/presentationml/2006/main">
  <p:tag name="KSO_WM_TEMPLATE_CATEGORY" val="custom"/>
  <p:tag name="KSO_WM_TEMPLATE_INDEX" val="20181493"/>
  <p:tag name="KSO_WM_TAG_VERSION" val="1.0"/>
  <p:tag name="KSO_WM_BEAUTIFY_FLAG" val="#wm#"/>
  <p:tag name="KSO_WM_UNIT_TYPE" val="b"/>
  <p:tag name="KSO_WM_UNIT_INDEX" val="1"/>
  <p:tag name="KSO_WM_UNIT_LAYERLEVEL" val="1"/>
  <p:tag name="KSO_WM_UNIT_VALUE" val="156"/>
  <p:tag name="KSO_WM_UNIT_ISCONTENTSTITLE" val="0"/>
  <p:tag name="KSO_WM_UNIT_HIGHLIGHT" val="0"/>
  <p:tag name="KSO_WM_UNIT_COMPATIBLE" val="0"/>
  <p:tag name="KSO_WM_UNIT_PRESET_TEXT_INDEX" val="4"/>
  <p:tag name="KSO_WM_UNIT_PRESET_TEXT_LEN" val="26"/>
  <p:tag name="KSO_WM_UNIT_ID" val="custom20181493_1*b*1"/>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UNIT_PLACING_PICTURE_USER_VIEWPORT" val="{&quot;height&quot;:2975,&quot;width&quot;:2315}"/>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6_42*i*1"/>
  <p:tag name="KSO_WM_TEMPLATE_CATEGORY" val="mixed"/>
  <p:tag name="KSO_WM_TEMPLATE_INDEX" val="20201886"/>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9bb83113-1614-4126-8b53-e3e1cdd7aeea}"/>
</p:tagLst>
</file>

<file path=ppt/tags/tag28.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6_42*i*2"/>
  <p:tag name="KSO_WM_TEMPLATE_CATEGORY" val="mixed"/>
  <p:tag name="KSO_WM_TEMPLATE_INDEX" val="20201886"/>
  <p:tag name="KSO_WM_UNIT_LAYERLEVEL" val="1"/>
  <p:tag name="KSO_WM_TAG_VERSION" val="1.0"/>
  <p:tag name="KSO_WM_BEAUTIFY_FLAG" val="#wm#"/>
</p:tagLst>
</file>

<file path=ppt/tags/tag29.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6_42*i*3"/>
  <p:tag name="KSO_WM_TEMPLATE_CATEGORY" val="mixed"/>
  <p:tag name="KSO_WM_TEMPLATE_INDEX" val="20201886"/>
  <p:tag name="KSO_WM_UNIT_LAYERLEVEL" val="1"/>
  <p:tag name="KSO_WM_TAG_VERSION" val="1.0"/>
  <p:tag name="KSO_WM_BEAUTIFY_FLAG" val="#wm#"/>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6_42*f*1"/>
  <p:tag name="KSO_WM_TEMPLATE_CATEGORY" val="mixed"/>
  <p:tag name="KSO_WM_TEMPLATE_INDEX" val="20201886"/>
  <p:tag name="KSO_WM_UNIT_LAYERLEVEL" val="1"/>
  <p:tag name="KSO_WM_TAG_VERSION" val="1.0"/>
  <p:tag name="KSO_WM_BEAUTIFY_FLAG" val="#wm#"/>
  <p:tag name="KSO_WM_UNIT_PRESET_TEXT" val="单击此处输入小标题"/>
  <p:tag name="KSO_WM_UNIT_TEXTBOXSTYLE_GUID" val="{9bb83113-1614-4126-8b53-e3e1cdd7aeea}"/>
  <p:tag name="KSO_WM_UNIT_TEXTBOXSTYLE_TEMPLATEID" val="3135005"/>
  <p:tag name="KSO_WM_UNIT_TEXTBOXSTYLE_TYPE" val="5"/>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SPECIAL_SOURCE" val="bdnull"/>
</p:tagLst>
</file>

<file path=ppt/tags/tag34.xml><?xml version="1.0" encoding="utf-8"?>
<p:tagLst xmlns:p="http://schemas.openxmlformats.org/presentationml/2006/main">
  <p:tag name="KSO_WM_SPECIAL_SOURCE" val="bdnull"/>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SPECIAL_SOURCE" val="bdnull"/>
</p:tagLst>
</file>

<file path=ppt/tags/tag37.xml><?xml version="1.0" encoding="utf-8"?>
<p:tagLst xmlns:p="http://schemas.openxmlformats.org/presentationml/2006/main">
  <p:tag name="KSO_WM_SPECIAL_SOURCE" val="bdnul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SPECIAL_SOURCE" val="bdnul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SPECIAL_SOURCE" val="bdnull"/>
</p:tagLst>
</file>

<file path=ppt/tags/tag41.xml><?xml version="1.0" encoding="utf-8"?>
<p:tagLst xmlns:p="http://schemas.openxmlformats.org/presentationml/2006/main">
  <p:tag name="KSO_WM_SPECIAL_SOURCE" val="bdnull"/>
</p:tagLst>
</file>

<file path=ppt/tags/tag42.xml><?xml version="1.0" encoding="utf-8"?>
<p:tagLst xmlns:p="http://schemas.openxmlformats.org/presentationml/2006/main">
  <p:tag name="KSO_WM_SPECIAL_SOURCE" val="bdnull"/>
</p:tagLst>
</file>

<file path=ppt/tags/tag43.xml><?xml version="1.0" encoding="utf-8"?>
<p:tagLst xmlns:p="http://schemas.openxmlformats.org/presentationml/2006/main">
  <p:tag name="COMMONDATA" val="eyJoZGlkIjoiMjE3MGZlOWM0YjUxY2M3MWI4YzI3MDMxNTIyMDU2NmQifQ=="/>
  <p:tag name="KSO_WPP_MARK_KEY" val="d705e764-c969-43c7-8bb4-a7eb074f4588"/>
  <p:tag name="commondata" val="eyJoZGlkIjoiOGI2ZmZhNGJlZjIxNjcyOWUyNzJhY2NmNzYwNzI0YzI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4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a:noFill/>
        </a:ln>
      </a:spPr>
      <a:bodyPr wrap="square" anchor="t" anchorCtr="0">
        <a:spAutoFit/>
      </a:bodyPr>
      <a:lstStyle>
        <a:defPPr>
          <a:lnSpc>
            <a:spcPct val="130000"/>
          </a:lnSpc>
          <a:defRPr lang="en-US" altLang="zh-CN" sz="2800" dirty="0">
            <a:latin typeface="Times New Roman" panose="02020603050405020304" pitchFamily="2" charset="0"/>
            <a:ea typeface="黑体" panose="02010609060101010101" pitchFamily="2" charset="-122"/>
          </a:defRPr>
        </a:defPPr>
      </a:lstStyle>
    </a:spDef>
    <a:txDef>
      <a:spPr>
        <a:noFill/>
      </a:spPr>
      <a:bodyPr wrap="square" rtlCol="0" anchor="t">
        <a:spAutoFit/>
      </a:bodyPr>
      <a:lstStyle>
        <a:defPPr>
          <a:defRPr lang="en-US" altLang="zh-CN" sz="2800">
            <a:latin typeface="Times New Roman" panose="02020603050405020304" pitchFamily="2" charset="0"/>
            <a:ea typeface="黑体" panose="02010609060101010101" pitchFamily="2" charset="-122"/>
            <a:cs typeface="Times New Roman" panose="02020603050405020304" pitchFamily="2"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4359</Words>
  <Application>WPS 演示</Application>
  <PresentationFormat>在屏幕上显示</PresentationFormat>
  <Paragraphs>296</Paragraphs>
  <Slides>27</Slides>
  <Notes>4</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31</vt:i4>
      </vt:variant>
      <vt:variant>
        <vt:lpstr>幻灯片标题</vt:lpstr>
      </vt:variant>
      <vt:variant>
        <vt:i4>27</vt:i4>
      </vt:variant>
    </vt:vector>
  </HeadingPairs>
  <TitlesOfParts>
    <vt:vector size="75" baseType="lpstr">
      <vt:lpstr>Arial</vt:lpstr>
      <vt:lpstr>宋体</vt:lpstr>
      <vt:lpstr>Wingdings</vt:lpstr>
      <vt:lpstr>Times New Roman</vt:lpstr>
      <vt:lpstr>黑体</vt:lpstr>
      <vt:lpstr>Wingdings</vt:lpstr>
      <vt:lpstr>微软雅黑</vt:lpstr>
      <vt:lpstr>楷体</vt:lpstr>
      <vt:lpstr>Calibri</vt:lpstr>
      <vt:lpstr>Calibri</vt:lpstr>
      <vt:lpstr>等线</vt:lpstr>
      <vt:lpstr>楷体_GB2312</vt:lpstr>
      <vt:lpstr>有爱魔兽圆体 CN Medium</vt:lpstr>
      <vt:lpstr>思源黑体</vt:lpstr>
      <vt:lpstr>Segoe UI</vt:lpstr>
      <vt:lpstr>Arial Unicode MS</vt:lpstr>
      <vt:lpstr>4_自定义设计方案</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唐唐唐小糖1</cp:lastModifiedBy>
  <cp:revision>399</cp:revision>
  <dcterms:created xsi:type="dcterms:W3CDTF">2015-07-09T08:14:00Z</dcterms:created>
  <dcterms:modified xsi:type="dcterms:W3CDTF">2025-12-15T03:39:43Z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3FD8DF4A3430490699E958C4D2456725</vt:lpwstr>
  </property>
</Properties>
</file>