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605" r:id="rId3"/>
    <p:sldId id="656" r:id="rId4"/>
    <p:sldId id="606" r:id="rId5"/>
    <p:sldId id="608" r:id="rId6"/>
    <p:sldId id="610" r:id="rId7"/>
    <p:sldId id="611" r:id="rId8"/>
    <p:sldId id="648" r:id="rId9"/>
    <p:sldId id="649" r:id="rId10"/>
    <p:sldId id="612" r:id="rId11"/>
    <p:sldId id="632" r:id="rId12"/>
    <p:sldId id="633" r:id="rId13"/>
    <p:sldId id="650" r:id="rId14"/>
    <p:sldId id="634" r:id="rId15"/>
    <p:sldId id="652" r:id="rId16"/>
    <p:sldId id="653" r:id="rId17"/>
    <p:sldId id="635" r:id="rId18"/>
    <p:sldId id="623" r:id="rId19"/>
    <p:sldId id="660" r:id="rId20"/>
    <p:sldId id="661" r:id="rId21"/>
    <p:sldId id="638" r:id="rId22"/>
    <p:sldId id="643" r:id="rId23"/>
    <p:sldId id="645" r:id="rId24"/>
    <p:sldId id="642" r:id="rId25"/>
    <p:sldId id="655" r:id="rId26"/>
    <p:sldId id="628" r:id="rId27"/>
    <p:sldId id="629" r:id="rId28"/>
    <p:sldId id="630" r:id="rId29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10" userDrawn="1">
          <p15:clr>
            <a:srgbClr val="A4A3A4"/>
          </p15:clr>
        </p15:guide>
        <p15:guide id="2" pos="292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2" name="ZhangS" initials="Z" lastIdx="0" clrIdx="1"/>
  <p:cmAuthor id="3" name="优翼" initials="校" lastIdx="0" clrIdx="2"/>
  <p:cmAuthor id="4" name="HJZX010" initials="" lastIdx="0" clrIdx="3"/>
  <p:cmAuthor id="5" name="Taylor Hartwell" initials="TH [6]" lastIdx="0" clrIdx="4"/>
  <p:cmAuthor id="6" name="TuWY" initials="T" lastIdx="0" clrIdx="5"/>
  <p:cmAuthor id="7" name="作者" initials="A" lastIdx="0" clrIdx="6"/>
  <p:cmAuthor id="8" name="尹澳" initials="尹" lastIdx="0" clrIdx="7"/>
  <p:cmAuthor id="9" name="fafa" initials="f" lastIdx="0" clrIdx="8"/>
  <p:cmAuthor id="10" name="王习习" initials="王" lastIdx="0" clrIdx="9"/>
  <p:cmAuthor id="11" name="心语" initials="心" lastIdx="0" clrIdx="10"/>
  <p:cmAuthor id="12" name="youyi" initials="y" lastIdx="0" clrIdx="11"/>
  <p:cmAuthor id="13" name="602656769@qq.com" initials="" lastIdx="0" clrIdx="12"/>
  <p:cmAuthor id="14" name="hp" initials="h" lastIdx="0" clrIdx="1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3" d="100"/>
          <a:sy n="143" d="100"/>
        </p:scale>
        <p:origin x="684" y="114"/>
      </p:cViewPr>
      <p:guideLst>
        <p:guide orient="horz" pos="1710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06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2" charset="-122"/>
              <a:ea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2" charset="-122"/>
                <a:ea typeface="微软雅黑" panose="020B0503020204020204" pitchFamily="2" charset="-122"/>
                <a:cs typeface="微软雅黑" panose="020B0503020204020204" pitchFamily="2" charset="-122"/>
              </a:rPr>
            </a:fld>
            <a:endParaRPr lang="zh-CN" altLang="en-US">
              <a:latin typeface="微软雅黑" panose="020B0503020204020204" pitchFamily="2" charset="-122"/>
              <a:ea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2" charset="-122"/>
              <a:ea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2" charset="-122"/>
                <a:ea typeface="微软雅黑" panose="020B0503020204020204" pitchFamily="2" charset="-122"/>
                <a:cs typeface="微软雅黑" panose="020B0503020204020204" pitchFamily="2" charset="-122"/>
              </a:rPr>
            </a:fld>
            <a:endParaRPr lang="zh-CN" altLang="en-US">
              <a:latin typeface="微软雅黑" panose="020B0503020204020204" pitchFamily="2" charset="-122"/>
              <a:ea typeface="微软雅黑" panose="020B0503020204020204" pitchFamily="2" charset="-122"/>
              <a:cs typeface="微软雅黑" panose="020B0503020204020204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409382" y="754063"/>
            <a:ext cx="5855086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lstStyle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lstStyle>
            <a:lvl1pPr>
              <a:defRPr>
                <a:latin typeface="微软雅黑" panose="020B0503020204020204" pitchFamily="2" charset="-122"/>
                <a:ea typeface="微软雅黑" panose="020B0503020204020204" pitchFamily="2" charset="-122"/>
                <a:cs typeface="微软雅黑" panose="020B0503020204020204" pitchFamily="2" charset="-122"/>
              </a:defRPr>
            </a:lvl1pPr>
          </a:lstStyle>
          <a:p>
            <a:pPr lvl="0" indent="0" defTabSz="914400"/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lstStyle>
            <a:lvl1pPr>
              <a:defRPr>
                <a:latin typeface="微软雅黑" panose="020B0503020204020204" pitchFamily="2" charset="-122"/>
                <a:ea typeface="微软雅黑" panose="020B0503020204020204" pitchFamily="2" charset="-122"/>
                <a:cs typeface="微软雅黑" panose="020B0503020204020204" pitchFamily="2" charset="-122"/>
              </a:defRPr>
            </a:lvl1pPr>
          </a:lstStyle>
          <a:p>
            <a:pPr lvl="0" indent="0" algn="r" defTabSz="914400"/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lstStyle>
            <a:lvl1pPr>
              <a:defRPr>
                <a:latin typeface="微软雅黑" panose="020B0503020204020204" pitchFamily="2" charset="-122"/>
                <a:ea typeface="微软雅黑" panose="020B0503020204020204" pitchFamily="2" charset="-122"/>
                <a:cs typeface="微软雅黑" panose="020B0503020204020204" pitchFamily="2" charset="-122"/>
              </a:defRPr>
            </a:lvl1pPr>
          </a:lstStyle>
          <a:p>
            <a:pPr lvl="0" indent="0" defTabSz="914400"/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lstStyle>
            <a:lvl1pPr>
              <a:defRPr>
                <a:latin typeface="微软雅黑" panose="020B0503020204020204" pitchFamily="2" charset="-122"/>
                <a:ea typeface="微软雅黑" panose="020B0503020204020204" pitchFamily="2" charset="-122"/>
                <a:cs typeface="微软雅黑" panose="020B0503020204020204" pitchFamily="2" charset="-122"/>
              </a:defRPr>
            </a:lvl1pPr>
          </a:lstStyle>
          <a:p>
            <a:pPr lvl="0" indent="0" algn="r"/>
            <a:fld id="{9A0DB2DC-4C9A-4742-B13C-FB6460FD3503}" type="slidenum">
              <a:rPr lang="zh-CN" altLang="en-US" sz="1200" dirty="0">
                <a:solidFill>
                  <a:schemeClr val="tx1"/>
                </a:solidFill>
              </a:rPr>
            </a:fld>
            <a:endParaRPr lang="zh-CN" altLang="en-US" sz="1200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>
        <a:latin typeface="微软雅黑" panose="020B0503020204020204" pitchFamily="2" charset="-122"/>
        <a:ea typeface="微软雅黑" panose="020B0503020204020204" pitchFamily="2" charset="-122"/>
      </a:defRPr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>
            <a:off x="0" y="1535240"/>
            <a:ext cx="9153525" cy="23961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/>
          </a:p>
        </p:txBody>
      </p:sp>
      <p:sp>
        <p:nvSpPr>
          <p:cNvPr id="3" name="矩形 2"/>
          <p:cNvSpPr/>
          <p:nvPr userDrawn="1"/>
        </p:nvSpPr>
        <p:spPr>
          <a:xfrm>
            <a:off x="635" y="-635"/>
            <a:ext cx="3412490" cy="5144135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/>
          </a:p>
        </p:txBody>
      </p:sp>
      <p:sp>
        <p:nvSpPr>
          <p:cNvPr id="5" name="任意形状 2"/>
          <p:cNvSpPr/>
          <p:nvPr userDrawn="1"/>
        </p:nvSpPr>
        <p:spPr>
          <a:xfrm rot="5400000">
            <a:off x="-48260" y="479366"/>
            <a:ext cx="3506470" cy="3417783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9" name="任意形状 3"/>
          <p:cNvSpPr/>
          <p:nvPr userDrawn="1"/>
        </p:nvSpPr>
        <p:spPr>
          <a:xfrm rot="5400000">
            <a:off x="152400" y="678096"/>
            <a:ext cx="3108960" cy="3418418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图片 12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-36830" y="0"/>
            <a:ext cx="1119505" cy="43428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3" cstate="hqprint"/>
          <a:srcRect b="14794"/>
          <a:stretch>
            <a:fillRect/>
          </a:stretch>
        </p:blipFill>
        <p:spPr>
          <a:xfrm>
            <a:off x="1780540" y="2555559"/>
            <a:ext cx="1610360" cy="137206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4" cstate="hqprint"/>
          <a:srcRect l="16676" b="36487"/>
          <a:stretch>
            <a:fillRect/>
          </a:stretch>
        </p:blipFill>
        <p:spPr>
          <a:xfrm>
            <a:off x="107315" y="2655877"/>
            <a:ext cx="1712595" cy="1305399"/>
          </a:xfrm>
          <a:prstGeom prst="rect">
            <a:avLst/>
          </a:prstGeom>
        </p:spPr>
      </p:pic>
      <p:sp>
        <p:nvSpPr>
          <p:cNvPr id="2" name="圆角矩形 1"/>
          <p:cNvSpPr/>
          <p:nvPr userDrawn="1">
            <p:custDataLst>
              <p:tags r:id="rId5"/>
            </p:custDataLst>
          </p:nvPr>
        </p:nvSpPr>
        <p:spPr>
          <a:xfrm>
            <a:off x="4982210" y="46349"/>
            <a:ext cx="4023360" cy="432382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八年级下册数学（华师版）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8" name="图片 7" descr="world_book_fun_fb_06 [转换]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l="-4240" t="75415" r="75673" b="-2194"/>
          <a:stretch>
            <a:fillRect/>
          </a:stretch>
        </p:blipFill>
        <p:spPr>
          <a:xfrm flipH="1">
            <a:off x="4563745" y="-92064"/>
            <a:ext cx="669925" cy="81714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51435"/>
            <a:ext cx="1163320" cy="4508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0"/>
            <a:ext cx="1163320" cy="450850"/>
          </a:xfrm>
          <a:prstGeom prst="rect">
            <a:avLst/>
          </a:prstGeom>
        </p:spPr>
      </p:pic>
      <p:sp>
        <p:nvSpPr>
          <p:cNvPr id="17" name="任意多边形 16"/>
          <p:cNvSpPr/>
          <p:nvPr userDrawn="1"/>
        </p:nvSpPr>
        <p:spPr>
          <a:xfrm>
            <a:off x="-7620" y="0"/>
            <a:ext cx="781050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none" lIns="91428" tIns="45714" rIns="91428" bIns="45714" numCol="1" anchor="ctr" anchorCtr="0" compatLnSpc="1">
            <a:noAutofit/>
          </a:bodyPr>
          <a:p>
            <a:pPr algn="just">
              <a:spcAft>
                <a:spcPts val="0"/>
              </a:spcAft>
            </a:pPr>
            <a:endParaRPr lang="zh-CN" altLang="en-US" sz="2800" b="1" kern="100" noProof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0"/>
            <a:ext cx="1163320" cy="450850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185"/>
            <a:ext cx="3265170" cy="1002030"/>
            <a:chOff x="0" y="-331"/>
            <a:chExt cx="5142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142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-32"/>
              <a:ext cx="2717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复习回顾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0"/>
            <a:ext cx="1163320" cy="450850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-210185"/>
            <a:ext cx="3644900" cy="1002030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情境导入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0"/>
            <a:ext cx="1163320" cy="450850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0" y="-210185"/>
            <a:ext cx="3644900" cy="1002030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探究新知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0"/>
            <a:ext cx="1163320" cy="450850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185"/>
            <a:ext cx="3644900" cy="1002030"/>
            <a:chOff x="0" y="-331"/>
            <a:chExt cx="5740" cy="1578"/>
          </a:xfrm>
        </p:grpSpPr>
        <p:sp>
          <p:nvSpPr>
            <p:cNvPr id="5" name="任意多边形 4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当堂小结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0"/>
            <a:ext cx="1163320" cy="45085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-210185"/>
            <a:ext cx="3644900" cy="1002030"/>
            <a:chOff x="0" y="-331"/>
            <a:chExt cx="5740" cy="1578"/>
          </a:xfrm>
        </p:grpSpPr>
        <p:sp>
          <p:nvSpPr>
            <p:cNvPr id="7" name="任意多边形 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当堂练习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>
            <p:custDataLst>
              <p:tags r:id="rId2"/>
            </p:custDataLst>
          </p:nvPr>
        </p:nvSpPr>
        <p:spPr>
          <a:xfrm>
            <a:off x="402590" y="1203811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491230" y="339683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2195222" y="1275844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1.xml"/><Relationship Id="rId11" Type="http://schemas.openxmlformats.org/officeDocument/2006/relationships/image" Target="../media/image6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37.xml"/><Relationship Id="rId1" Type="http://schemas.openxmlformats.org/officeDocument/2006/relationships/tags" Target="../tags/tag2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56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1.bin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tags" Target="../tags/tag64.xml"/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72.xml"/><Relationship Id="rId15" Type="http://schemas.openxmlformats.org/officeDocument/2006/relationships/tags" Target="../tags/tag71.xml"/><Relationship Id="rId14" Type="http://schemas.openxmlformats.org/officeDocument/2006/relationships/tags" Target="../tags/tag70.xml"/><Relationship Id="rId13" Type="http://schemas.openxmlformats.org/officeDocument/2006/relationships/tags" Target="../tags/tag69.xml"/><Relationship Id="rId12" Type="http://schemas.openxmlformats.org/officeDocument/2006/relationships/tags" Target="../tags/tag68.xml"/><Relationship Id="rId11" Type="http://schemas.openxmlformats.org/officeDocument/2006/relationships/tags" Target="../tags/tag67.xml"/><Relationship Id="rId10" Type="http://schemas.openxmlformats.org/officeDocument/2006/relationships/tags" Target="../tags/tag66.xml"/><Relationship Id="rId1" Type="http://schemas.openxmlformats.org/officeDocument/2006/relationships/tags" Target="../tags/tag5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3.bin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4.wmf"/><Relationship Id="rId1" Type="http://schemas.openxmlformats.org/officeDocument/2006/relationships/oleObject" Target="../embeddings/oleObject4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8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88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image" Target="../media/image18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17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5.bin"/><Relationship Id="rId2" Type="http://schemas.openxmlformats.org/officeDocument/2006/relationships/tags" Target="../tags/tag98.xml"/><Relationship Id="rId11" Type="http://schemas.openxmlformats.org/officeDocument/2006/relationships/vmlDrawing" Target="../drawings/vmlDrawing4.v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97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3778885" y="2979420"/>
            <a:ext cx="52597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lvl="0" algn="ctr">
              <a:buClrTx/>
              <a:buSzTx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课时  变量与函数的概念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 lvl="0" algn="ctr">
              <a:buClrTx/>
              <a:buSzTx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及函数的表示方法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3" name="标题 1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968750" y="2273300"/>
            <a:ext cx="4490720" cy="62801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rtlCol="0" anchor="ctr" anchorCtr="0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defTabSz="914400">
              <a:lnSpc>
                <a:spcPct val="100000"/>
              </a:lnSpc>
              <a:buClrTx/>
              <a:buSzTx/>
            </a:pPr>
            <a:r>
              <a:rPr lang="en-US" altLang="zh-CN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cs"/>
                <a:sym typeface="+mn-ea"/>
              </a:rPr>
              <a:t>1</a:t>
            </a:r>
            <a:r>
              <a:rPr lang="en-US" altLang="zh-CN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cs"/>
                <a:sym typeface="+mn-ea"/>
              </a:rPr>
              <a:t>6</a:t>
            </a:r>
            <a:r>
              <a:rPr lang="en-US" altLang="zh-CN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cs"/>
                <a:sym typeface="+mn-ea"/>
              </a:rPr>
              <a:t>.1 变量与函数</a:t>
            </a:r>
            <a:endParaRPr lang="en-US" altLang="zh-CN" dirty="0">
              <a:solidFill>
                <a:srgbClr val="CC0066"/>
              </a:solidFill>
              <a:latin typeface="Times New Roman" panose="02020603050405020304" pitchFamily="2" charset="0"/>
              <a:ea typeface="黑体" panose="02010609060101010101" pitchFamily="2" charset="-122"/>
              <a:cs typeface="+mn-cs"/>
              <a:sym typeface="+mn-ea"/>
            </a:endParaRPr>
          </a:p>
        </p:txBody>
      </p:sp>
      <p:sp>
        <p:nvSpPr>
          <p:cNvPr id="14" name="副标题 13"/>
          <p:cNvSpPr txBox="1">
            <a:spLocks noGrp="1"/>
          </p:cNvSpPr>
          <p:nvPr>
            <p:custDataLst>
              <p:tags r:id="rId2"/>
            </p:custDataLst>
          </p:nvPr>
        </p:nvSpPr>
        <p:spPr>
          <a:xfrm>
            <a:off x="3565525" y="1564005"/>
            <a:ext cx="5530215" cy="8718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rtlCol="0" anchor="t" anchorCtr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lnSpc>
                <a:spcPct val="100000"/>
              </a:lnSpc>
              <a:buClrTx/>
              <a:buSzTx/>
            </a:pP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6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章  函数及其图象</a:t>
            </a:r>
            <a:endParaRPr lang="zh-CN" altLang="en-US" sz="4000" b="1" dirty="0">
              <a:solidFill>
                <a:srgbClr val="070707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93065" y="340360"/>
            <a:ext cx="8413750" cy="1210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问题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收音机刻度盘上的波长和频率分别是用米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(m)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和千兹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(kHz)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为单位标刻的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，下面是一些对应的数值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: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29" name="表格 28"/>
          <p:cNvGraphicFramePr/>
          <p:nvPr/>
        </p:nvGraphicFramePr>
        <p:xfrm>
          <a:off x="791845" y="1618615"/>
          <a:ext cx="7239000" cy="97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3525"/>
                <a:gridCol w="1130300"/>
                <a:gridCol w="1072515"/>
                <a:gridCol w="1085850"/>
                <a:gridCol w="1159510"/>
                <a:gridCol w="1257300"/>
              </a:tblGrid>
              <a:tr h="381000"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波长</a:t>
                      </a: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λ</a:t>
                      </a: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 / m</a:t>
                      </a:r>
                      <a:endParaRPr lang="zh-CN" altLang="en-US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300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500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600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1000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1500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频率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 </a:t>
                      </a:r>
                      <a:r>
                        <a:rPr lang="en-US" altLang="zh-CN" sz="2000" i="1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f </a:t>
                      </a: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/ kHz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1000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600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500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300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200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41350" y="2545080"/>
            <a:ext cx="787019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观察上表回答：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(1)波长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l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和频率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f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数值之间有什么关系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?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969338" y="3651836"/>
            <a:ext cx="5318303" cy="849406"/>
            <a:chOff x="3778" y="7958"/>
            <a:chExt cx="7588" cy="1338"/>
          </a:xfrm>
        </p:grpSpPr>
        <p:sp>
          <p:nvSpPr>
            <p:cNvPr id="7" name="文本框 6"/>
            <p:cNvSpPr txBox="1"/>
            <p:nvPr>
              <p:custDataLst>
                <p:tags r:id="rId3"/>
              </p:custDataLst>
            </p:nvPr>
          </p:nvSpPr>
          <p:spPr>
            <a:xfrm>
              <a:off x="3778" y="8186"/>
              <a:ext cx="758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en-US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 </a:t>
              </a:r>
              <a:r>
                <a:rPr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λ</a:t>
              </a:r>
              <a:r>
                <a:rPr lang="en-US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 </a:t>
              </a:r>
              <a:r>
                <a:rPr sz="2800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f</a:t>
              </a:r>
              <a:r>
                <a:rPr lang="en-US" sz="2800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 </a:t>
              </a:r>
              <a:r>
                <a:rPr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＝300</a:t>
              </a:r>
              <a:r>
                <a:rPr lang="en-US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 </a:t>
              </a:r>
              <a:r>
                <a:rPr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000</a:t>
              </a:r>
              <a:r>
                <a:rPr lang="zh-CN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，</a:t>
              </a:r>
              <a:r>
                <a:rPr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或者</a:t>
              </a:r>
              <a:endParaRPr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grpSp>
          <p:nvGrpSpPr>
            <p:cNvPr id="143390" name="组合 2"/>
            <p:cNvGrpSpPr/>
            <p:nvPr>
              <p:custDataLst>
                <p:tags r:id="rId4"/>
              </p:custDataLst>
            </p:nvPr>
          </p:nvGrpSpPr>
          <p:grpSpPr>
            <a:xfrm>
              <a:off x="7991" y="7958"/>
              <a:ext cx="2896" cy="1338"/>
              <a:chOff x="9239" y="7598"/>
              <a:chExt cx="2897" cy="1336"/>
            </a:xfrm>
          </p:grpSpPr>
          <p:grpSp>
            <p:nvGrpSpPr>
              <p:cNvPr id="143391" name="组合 18"/>
              <p:cNvGrpSpPr/>
              <p:nvPr>
                <p:custDataLst>
                  <p:tags r:id="rId5"/>
                </p:custDataLst>
              </p:nvPr>
            </p:nvGrpSpPr>
            <p:grpSpPr>
              <a:xfrm>
                <a:off x="10062" y="7598"/>
                <a:ext cx="2074" cy="1336"/>
                <a:chOff x="5100" y="973"/>
                <a:chExt cx="1039" cy="1336"/>
              </a:xfrm>
            </p:grpSpPr>
            <p:sp>
              <p:nvSpPr>
                <p:cNvPr id="143392" name="文本框 14"/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5100" y="973"/>
                  <a:ext cx="1039" cy="13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noAutofit/>
                </a:bodyPr>
                <a:p>
                  <a:pPr algn="ctr"/>
                  <a:r>
                    <a:rPr lang="en-US" altLang="zh-CN" sz="280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  <a:cs typeface="Times New Roman" panose="02020603050405020304" pitchFamily="2" charset="0"/>
                    </a:rPr>
                    <a:t>300 000</a:t>
                  </a:r>
                  <a:endPara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endParaRPr>
                </a:p>
                <a:p>
                  <a:pPr algn="ctr"/>
                  <a:r>
                    <a:rPr lang="en-US" altLang="zh-CN" sz="2800" i="1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  <a:cs typeface="Times New Roman" panose="02020603050405020304" pitchFamily="2" charset="0"/>
                      <a:sym typeface="宋体" panose="02010600030101010101" pitchFamily="2" charset="-122"/>
                    </a:rPr>
                    <a:t>λ</a:t>
                  </a:r>
                  <a:endParaRPr lang="en-US" altLang="zh-CN" sz="2800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宋体" panose="02010600030101010101" pitchFamily="2" charset="-122"/>
                  </a:endParaRPr>
                </a:p>
              </p:txBody>
            </p:sp>
            <p:cxnSp>
              <p:nvCxnSpPr>
                <p:cNvPr id="143393" name="直接连接符 21"/>
                <p:cNvCxnSpPr/>
                <p:nvPr>
                  <p:custDataLst>
                    <p:tags r:id="rId7"/>
                  </p:custDataLst>
                </p:nvPr>
              </p:nvCxnSpPr>
              <p:spPr>
                <a:xfrm>
                  <a:off x="5202" y="1653"/>
                  <a:ext cx="791" cy="7"/>
                </a:xfrm>
                <a:prstGeom prst="line">
                  <a:avLst/>
                </a:prstGeom>
                <a:ln w="254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143394" name="文本框 14"/>
              <p:cNvSpPr/>
              <p:nvPr>
                <p:custDataLst>
                  <p:tags r:id="rId8"/>
                </p:custDataLst>
              </p:nvPr>
            </p:nvSpPr>
            <p:spPr>
              <a:xfrm>
                <a:off x="9239" y="7825"/>
                <a:ext cx="1348" cy="8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 algn="ctr"/>
                <a:r>
                  <a:rPr lang="en-US" altLang="zh-CN" sz="2800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f =</a:t>
                </a:r>
                <a:endParaRPr lang="en-US" altLang="zh-CN" sz="2800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</p:grpSp>
      </p:grp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610870" y="4429760"/>
            <a:ext cx="5483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(2)波长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λ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越大，频率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f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就</a:t>
            </a:r>
            <a:r>
              <a:rPr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_____</a:t>
            </a:r>
            <a:r>
              <a:rPr 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.</a:t>
            </a:r>
            <a:endParaRPr lang="en-US" sz="2800" u="sng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43395" name="文本框 14"/>
          <p:cNvSpPr/>
          <p:nvPr>
            <p:custDataLst>
              <p:tags r:id="rId10"/>
            </p:custDataLst>
          </p:nvPr>
        </p:nvSpPr>
        <p:spPr>
          <a:xfrm>
            <a:off x="4709160" y="4429760"/>
            <a:ext cx="9658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越小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3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5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24485" y="340360"/>
            <a:ext cx="848550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问题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4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圆的面积随着半径的增大而增大，如果用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r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表示圆的半径、用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S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表示圆的面积，则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S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与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r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之间满足下列关系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: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29" name="表格 28"/>
          <p:cNvGraphicFramePr/>
          <p:nvPr/>
        </p:nvGraphicFramePr>
        <p:xfrm>
          <a:off x="579120" y="3197225"/>
          <a:ext cx="742696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125"/>
                <a:gridCol w="842900"/>
                <a:gridCol w="917634"/>
                <a:gridCol w="929043"/>
                <a:gridCol w="992065"/>
                <a:gridCol w="1075734"/>
                <a:gridCol w="907415"/>
              </a:tblGrid>
              <a:tr h="381000"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半径</a:t>
                      </a:r>
                      <a:r>
                        <a:rPr lang="en-US" altLang="zh-CN" sz="2000" i="1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  </a:t>
                      </a:r>
                      <a:r>
                        <a:rPr lang="en-US" altLang="zh-CN" sz="2000" i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r</a:t>
                      </a: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 </a:t>
                      </a: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 / m</a:t>
                      </a:r>
                      <a:endParaRPr lang="zh-CN" altLang="en-US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1.5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2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2.6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3.2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·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··</a:t>
                      </a:r>
                      <a:endParaRPr lang="en-US" altLang="zh-CN" sz="200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圆面积</a:t>
                      </a: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 </a:t>
                      </a:r>
                      <a:r>
                        <a:rPr lang="en-US" altLang="zh-CN" sz="2000" i="1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S / 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cm</a:t>
                      </a:r>
                      <a:r>
                        <a:rPr lang="en-US" altLang="zh-CN" sz="2000" baseline="3000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2</a:t>
                      </a:r>
                      <a:endParaRPr lang="zh-CN" sz="2000" baseline="30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·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··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123440" y="1445895"/>
            <a:ext cx="2631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S = _______ .</a:t>
            </a:r>
            <a:endParaRPr lang="en-US" altLang="zh-CN" sz="2800" b="1" i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6055" y="1996440"/>
            <a:ext cx="886015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利用这个关系式，试求出半径为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1 cm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、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1.5 cm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、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 cm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、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2.6 cm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、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3.2 cm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时圆的面积，并将结果填入下表：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9430" y="1398270"/>
            <a:ext cx="9417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π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r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²</a:t>
            </a:r>
            <a:endParaRPr lang="en-US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1" name="文本框 14"/>
          <p:cNvSpPr/>
          <p:nvPr>
            <p:custDataLst>
              <p:tags r:id="rId1"/>
            </p:custDataLst>
          </p:nvPr>
        </p:nvSpPr>
        <p:spPr>
          <a:xfrm>
            <a:off x="2454275" y="3723640"/>
            <a:ext cx="5200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微软雅黑" panose="020B0503020204020204" pitchFamily="2" charset="-122"/>
                <a:cs typeface="Times New Roman" panose="02020603050405020304" pitchFamily="2" charset="0"/>
              </a:rPr>
              <a:t>π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微软雅黑" panose="020B0503020204020204" pitchFamily="2" charset="-122"/>
              <a:cs typeface="Times New Roman" panose="02020603050405020304" pitchFamily="2" charset="0"/>
            </a:endParaRPr>
          </a:p>
        </p:txBody>
      </p:sp>
      <p:sp>
        <p:nvSpPr>
          <p:cNvPr id="12" name="文本框 14"/>
          <p:cNvSpPr/>
          <p:nvPr>
            <p:custDataLst>
              <p:tags r:id="rId2"/>
            </p:custDataLst>
          </p:nvPr>
        </p:nvSpPr>
        <p:spPr>
          <a:xfrm>
            <a:off x="3164205" y="3723640"/>
            <a:ext cx="9931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微软雅黑" panose="020B0503020204020204" pitchFamily="2" charset="-122"/>
                <a:cs typeface="Times New Roman" panose="02020603050405020304" pitchFamily="2" charset="0"/>
              </a:rPr>
              <a:t>2.25π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微软雅黑" panose="020B0503020204020204" pitchFamily="2" charset="-122"/>
              <a:cs typeface="Times New Roman" panose="02020603050405020304" pitchFamily="2" charset="0"/>
            </a:endParaRPr>
          </a:p>
        </p:txBody>
      </p:sp>
      <p:sp>
        <p:nvSpPr>
          <p:cNvPr id="6" name="文本框 14"/>
          <p:cNvSpPr/>
          <p:nvPr>
            <p:custDataLst>
              <p:tags r:id="rId3"/>
            </p:custDataLst>
          </p:nvPr>
        </p:nvSpPr>
        <p:spPr>
          <a:xfrm>
            <a:off x="4242435" y="3723640"/>
            <a:ext cx="6553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微软雅黑" panose="020B0503020204020204" pitchFamily="2" charset="-122"/>
                <a:cs typeface="Times New Roman" panose="02020603050405020304" pitchFamily="2" charset="0"/>
              </a:rPr>
              <a:t>4π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微软雅黑" panose="020B0503020204020204" pitchFamily="2" charset="-122"/>
              <a:cs typeface="Times New Roman" panose="02020603050405020304" pitchFamily="2" charset="0"/>
            </a:endParaRPr>
          </a:p>
        </p:txBody>
      </p:sp>
      <p:sp>
        <p:nvSpPr>
          <p:cNvPr id="7" name="文本框 14"/>
          <p:cNvSpPr/>
          <p:nvPr>
            <p:custDataLst>
              <p:tags r:id="rId4"/>
            </p:custDataLst>
          </p:nvPr>
        </p:nvSpPr>
        <p:spPr>
          <a:xfrm>
            <a:off x="4927600" y="3723640"/>
            <a:ext cx="11963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微软雅黑" panose="020B0503020204020204" pitchFamily="2" charset="-122"/>
                <a:cs typeface="Times New Roman" panose="02020603050405020304" pitchFamily="2" charset="0"/>
              </a:rPr>
              <a:t>6.76π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微软雅黑" panose="020B0503020204020204" pitchFamily="2" charset="-122"/>
              <a:cs typeface="Times New Roman" panose="02020603050405020304" pitchFamily="2" charset="0"/>
            </a:endParaRPr>
          </a:p>
        </p:txBody>
      </p:sp>
      <p:sp>
        <p:nvSpPr>
          <p:cNvPr id="8" name="文本框 14"/>
          <p:cNvSpPr/>
          <p:nvPr>
            <p:custDataLst>
              <p:tags r:id="rId5"/>
            </p:custDataLst>
          </p:nvPr>
        </p:nvSpPr>
        <p:spPr>
          <a:xfrm>
            <a:off x="5859780" y="3723640"/>
            <a:ext cx="13646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微软雅黑" panose="020B0503020204020204" pitchFamily="2" charset="-122"/>
                <a:cs typeface="Times New Roman" panose="02020603050405020304" pitchFamily="2" charset="0"/>
              </a:rPr>
              <a:t>10.24π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微软雅黑" panose="020B0503020204020204" pitchFamily="2" charset="-122"/>
              <a:cs typeface="Times New Roman" panose="02020603050405020304" pitchFamily="2" charset="0"/>
            </a:endParaRPr>
          </a:p>
        </p:txBody>
      </p:sp>
      <p:sp>
        <p:nvSpPr>
          <p:cNvPr id="9" name="文本框 14"/>
          <p:cNvSpPr/>
          <p:nvPr>
            <p:custDataLst>
              <p:tags r:id="rId6"/>
            </p:custDataLst>
          </p:nvPr>
        </p:nvSpPr>
        <p:spPr>
          <a:xfrm>
            <a:off x="7236460" y="4300855"/>
            <a:ext cx="9658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越大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323850" y="4277360"/>
            <a:ext cx="850900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20000"/>
              </a:lnSpc>
              <a:buClrTx/>
              <a:buSzTx/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由此可以看出，圆的半径越大，它的面积就______.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6" grpId="0"/>
      <p:bldP spid="7" grpId="0"/>
      <p:bldP spid="8" grpId="0"/>
      <p:bldP spid="9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62" name="文本框 2"/>
          <p:cNvSpPr txBox="1"/>
          <p:nvPr>
            <p:custDataLst>
              <p:tags r:id="rId1"/>
            </p:custDataLst>
          </p:nvPr>
        </p:nvSpPr>
        <p:spPr>
          <a:xfrm>
            <a:off x="464185" y="294640"/>
            <a:ext cx="816165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思考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在上述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4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个问题中，都是一些变化的过程，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出现了各种各样的数量，你认为可以怎样分类？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45074" name="Text 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49780" y="4444365"/>
            <a:ext cx="1438275" cy="52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spcBef>
                <a:spcPct val="50000"/>
              </a:spcBef>
              <a:buClrTx/>
              <a:buSzTx/>
            </a:pPr>
            <a:r>
              <a:rPr lang="zh-CN" altLang="en-US" sz="2800" b="1">
                <a:latin typeface="微软雅黑" panose="020B0503020204020204" pitchFamily="2" charset="-122"/>
                <a:ea typeface="微软雅黑" panose="020B0503020204020204" pitchFamily="2" charset="-122"/>
                <a:sym typeface="+mn-ea"/>
              </a:rPr>
              <a:t>变量</a:t>
            </a:r>
            <a:endParaRPr lang="zh-CN" altLang="en-US" sz="2800" b="1">
              <a:latin typeface="微软雅黑" panose="020B0503020204020204" pitchFamily="2" charset="-122"/>
              <a:ea typeface="微软雅黑" panose="020B0503020204020204" pitchFamily="2" charset="-122"/>
              <a:sym typeface="+mn-ea"/>
            </a:endParaRPr>
          </a:p>
        </p:txBody>
      </p:sp>
      <p:sp>
        <p:nvSpPr>
          <p:cNvPr id="45081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444655" y="4444587"/>
            <a:ext cx="1368425" cy="52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spcBef>
                <a:spcPct val="50000"/>
              </a:spcBef>
              <a:buClrTx/>
              <a:buSzTx/>
            </a:pPr>
            <a:r>
              <a:rPr lang="zh-CN" altLang="en-US" sz="2800" b="1">
                <a:latin typeface="微软雅黑" panose="020B0503020204020204" pitchFamily="2" charset="-122"/>
                <a:ea typeface="微软雅黑" panose="020B0503020204020204" pitchFamily="2" charset="-122"/>
                <a:sym typeface="+mn-ea"/>
              </a:rPr>
              <a:t>常量</a:t>
            </a:r>
            <a:endParaRPr lang="zh-CN" altLang="en-US" sz="2800" b="1">
              <a:latin typeface="微软雅黑" panose="020B0503020204020204" pitchFamily="2" charset="-122"/>
              <a:ea typeface="微软雅黑" panose="020B0503020204020204" pitchFamily="2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4"/>
            </p:custDataLst>
          </p:nvPr>
        </p:nvGraphicFramePr>
        <p:xfrm>
          <a:off x="424815" y="1370330"/>
          <a:ext cx="8376285" cy="311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3470"/>
                <a:gridCol w="3472815"/>
              </a:tblGrid>
              <a:tr h="5873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bg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+mn-ea"/>
                        </a:rPr>
                        <a:t>数值发生变化的量</a:t>
                      </a:r>
                      <a:endParaRPr lang="zh-CN" altLang="en-US" sz="2800">
                        <a:solidFill>
                          <a:schemeClr val="bg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800">
                          <a:solidFill>
                            <a:schemeClr val="bg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+mn-ea"/>
                        </a:rPr>
                        <a:t>数值始终不变的量</a:t>
                      </a:r>
                      <a:endParaRPr lang="zh-CN" altLang="en-US" sz="2800">
                        <a:solidFill>
                          <a:schemeClr val="bg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/>
                </a:tc>
              </a:tr>
              <a:tr h="252412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9755" y="2063750"/>
            <a:ext cx="4507865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spcBef>
                <a:spcPts val="2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问题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1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中的时间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t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、气温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T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；</a:t>
            </a:r>
            <a:endParaRPr lang="zh-CN" altLang="en-US" sz="2800" i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384810" y="2677160"/>
            <a:ext cx="4214495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ts val="2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问题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2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中的周岁、体重；</a:t>
            </a:r>
            <a:endParaRPr lang="zh-CN" altLang="en-US" sz="2800" i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549275" y="3257550"/>
            <a:ext cx="4465955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ts val="2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问题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3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中的波长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λ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、频率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f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；</a:t>
            </a:r>
            <a:endParaRPr lang="zh-CN" altLang="en-US" sz="2800" i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334010" y="3822700"/>
            <a:ext cx="4870450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  <a:spcBef>
                <a:spcPts val="2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问题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4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中的圆面积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S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、半径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r .</a:t>
            </a:r>
            <a:endParaRPr lang="en-US" altLang="zh-CN" sz="2800" i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404485" y="2353945"/>
            <a:ext cx="340804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问题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3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中的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300 000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；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algn="l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问题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4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中的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π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i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5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4" grpId="0" bldLvl="0" animBg="1"/>
      <p:bldP spid="45081" grpId="0" bldLvl="0" animBg="1"/>
      <p:bldP spid="5" grpId="0"/>
      <p:bldP spid="7" grpId="0"/>
      <p:bldP spid="8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69265" y="1851660"/>
            <a:ext cx="8214995" cy="25019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 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像这样，在某一变化过程中，可以取不同数值的量，叫做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变量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(variable).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  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在问题的研究过程中，还有一种量，它的取值始终保持不变，我们称之为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常量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(constant) .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360" y="659130"/>
            <a:ext cx="8143875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  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在上面的问题中，我们研究了一些数量关系，它们都刻画了某些变化规律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195" y="-19685"/>
            <a:ext cx="20281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知识要点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</a:t>
            </a:r>
            <a:endParaRPr lang="en-US" altLang="zh-CN" sz="2800" b="1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1"/>
          <p:cNvSpPr txBox="1"/>
          <p:nvPr>
            <p:custDataLst>
              <p:tags r:id="rId1"/>
            </p:custDataLst>
          </p:nvPr>
        </p:nvSpPr>
        <p:spPr>
          <a:xfrm>
            <a:off x="165100" y="616585"/>
            <a:ext cx="8804275" cy="1599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+mn-ea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+mn-ea"/>
              </a:rPr>
              <a:t>1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指出下列事件过程中的常量与变量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.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(1)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某水果店橘子的单价为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5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元／千克，买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a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千克橘子的总价为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m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元，其中常量是</a:t>
            </a:r>
            <a:r>
              <a:rPr lang="zh-CN" altLang="en-US" sz="2800" u="sng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       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，变量是</a:t>
            </a:r>
            <a:r>
              <a:rPr lang="zh-CN" altLang="en-US" sz="2800" u="sng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             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；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19459" name="文本框 17"/>
          <p:cNvSpPr txBox="1"/>
          <p:nvPr>
            <p:custDataLst>
              <p:tags r:id="rId2"/>
            </p:custDataLst>
          </p:nvPr>
        </p:nvSpPr>
        <p:spPr>
          <a:xfrm>
            <a:off x="165100" y="2234565"/>
            <a:ext cx="8713470" cy="2675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(2)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+mn-ea"/>
              </a:rPr>
              <a:t>圆的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周长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C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与半径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r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之间的关系式是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C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＝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2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π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r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，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其中常量是</a:t>
            </a:r>
            <a:r>
              <a:rPr lang="zh-CN" altLang="en-US" sz="2800" u="sng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          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，变量是</a:t>
            </a:r>
            <a:r>
              <a:rPr lang="zh-CN" altLang="en-US" sz="2800" u="sng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           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；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(3)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三角形的一边长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5 cm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，它的面积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S 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(cm</a:t>
            </a:r>
            <a:r>
              <a:rPr lang="en-US" altLang="zh-CN" sz="2800" baseline="300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2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)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与这边上的高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h 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(cm)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的关系式             中，其中常量是</a:t>
            </a:r>
            <a:r>
              <a:rPr lang="zh-CN" altLang="en-US" sz="2800" u="sng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       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，变量是</a:t>
            </a:r>
            <a:r>
              <a:rPr lang="zh-CN" altLang="en-US" sz="2800" u="sng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               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.</a:t>
            </a:r>
            <a:endParaRPr lang="en-US" altLang="zh-CN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  <a:sym typeface="微软雅黑" panose="020B0503020204020204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45660" y="1664970"/>
            <a:ext cx="758825" cy="565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42773" y="1617663"/>
            <a:ext cx="1143000" cy="565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a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m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29105" y="2676208"/>
            <a:ext cx="984250" cy="565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，π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84015" y="2658428"/>
            <a:ext cx="1266825" cy="565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，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r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graphicFrame>
        <p:nvGraphicFramePr>
          <p:cNvPr id="19465" name="Object 5"/>
          <p:cNvGraphicFramePr/>
          <p:nvPr/>
        </p:nvGraphicFramePr>
        <p:xfrm>
          <a:off x="3563620" y="3775710"/>
          <a:ext cx="1125220" cy="764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" r:id="rId3" imgW="495300" imgH="393700" progId="Equation.DSMT4">
                  <p:embed/>
                </p:oleObj>
              </mc:Choice>
              <mc:Fallback>
                <p:oleObj name="" r:id="rId3" imgW="495300" imgH="3937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63620" y="3775710"/>
                        <a:ext cx="1125220" cy="7645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/>
          <p:nvPr/>
        </p:nvGraphicFramePr>
        <p:xfrm>
          <a:off x="7524115" y="3773170"/>
          <a:ext cx="217805" cy="589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" r:id="rId5" imgW="152400" imgH="393700" progId="Equation.DSMT4">
                  <p:embed/>
                </p:oleObj>
              </mc:Choice>
              <mc:Fallback>
                <p:oleObj name="" r:id="rId5" imgW="152400" imgH="3937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24115" y="3773170"/>
                        <a:ext cx="217805" cy="5892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1044258" y="4300538"/>
            <a:ext cx="1266825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S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h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2" name="任意多边形 1"/>
          <p:cNvSpPr/>
          <p:nvPr userDrawn="1"/>
        </p:nvSpPr>
        <p:spPr>
          <a:xfrm>
            <a:off x="34353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"/>
          <p:cNvSpPr/>
          <p:nvPr>
            <p:custDataLst>
              <p:tags r:id="rId1"/>
            </p:custDataLst>
          </p:nvPr>
        </p:nvSpPr>
        <p:spPr>
          <a:xfrm>
            <a:off x="310515" y="239395"/>
            <a:ext cx="8255000" cy="4742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练一练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  1.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指出下列变化过程中的变量和常量：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(1) 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汽油的价格是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7.4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元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/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升，加油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x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升，车主加油付油费为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y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元；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(2) 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小明看一本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200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页的小说，看完这本小说用了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t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天，平均每天所看的页数为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n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；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(3) 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用长为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40 cm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的绳子围矩形，围成的矩形一边长为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x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cm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，其面积为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S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cm</a:t>
            </a:r>
            <a:r>
              <a:rPr lang="en-US" altLang="zh-CN" sz="2800" baseline="500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2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．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(4) 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若直角三角形中的一个锐角的度数为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α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，则另一个锐角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β 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(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度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)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与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α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间的关系式是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β 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= 90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－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α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. </a:t>
            </a:r>
            <a:endParaRPr lang="en-US" altLang="zh-CN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  <a:sym typeface="微软雅黑" panose="020B0503020204020204" pitchFamily="2" charset="-122"/>
            </a:endParaRPr>
          </a:p>
        </p:txBody>
      </p:sp>
      <p:sp>
        <p:nvSpPr>
          <p:cNvPr id="18" name="椭圆 1"/>
          <p:cNvSpPr/>
          <p:nvPr>
            <p:custDataLst>
              <p:tags r:id="rId2"/>
            </p:custDataLst>
          </p:nvPr>
        </p:nvSpPr>
        <p:spPr>
          <a:xfrm>
            <a:off x="3099753" y="882015"/>
            <a:ext cx="504825" cy="4318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pPr defTabSz="914400">
              <a:lnSpc>
                <a:spcPct val="150000"/>
              </a:lnSpc>
            </a:pP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19" name="椭圆 2"/>
          <p:cNvSpPr/>
          <p:nvPr>
            <p:custDataLst>
              <p:tags r:id="rId3"/>
            </p:custDataLst>
          </p:nvPr>
        </p:nvSpPr>
        <p:spPr>
          <a:xfrm>
            <a:off x="2708275" y="1878330"/>
            <a:ext cx="650875" cy="4318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pPr defTabSz="914400">
              <a:lnSpc>
                <a:spcPct val="150000"/>
              </a:lnSpc>
            </a:pP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20" name="椭圆 3"/>
          <p:cNvSpPr/>
          <p:nvPr>
            <p:custDataLst>
              <p:tags r:id="rId4"/>
            </p:custDataLst>
          </p:nvPr>
        </p:nvSpPr>
        <p:spPr>
          <a:xfrm>
            <a:off x="2052320" y="2932430"/>
            <a:ext cx="456565" cy="4318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pPr defTabSz="914400">
              <a:lnSpc>
                <a:spcPct val="150000"/>
              </a:lnSpc>
            </a:pP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21" name="矩形 4"/>
          <p:cNvSpPr/>
          <p:nvPr>
            <p:custDataLst>
              <p:tags r:id="rId5"/>
            </p:custDataLst>
          </p:nvPr>
        </p:nvSpPr>
        <p:spPr>
          <a:xfrm>
            <a:off x="5465128" y="918528"/>
            <a:ext cx="288925" cy="360362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pPr defTabSz="914400">
              <a:lnSpc>
                <a:spcPct val="150000"/>
              </a:lnSpc>
            </a:pP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22" name="矩形 5"/>
          <p:cNvSpPr/>
          <p:nvPr>
            <p:custDataLst>
              <p:tags r:id="rId6"/>
            </p:custDataLst>
          </p:nvPr>
        </p:nvSpPr>
        <p:spPr>
          <a:xfrm>
            <a:off x="1482090" y="1467168"/>
            <a:ext cx="287338" cy="360362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pPr defTabSz="914400">
              <a:lnSpc>
                <a:spcPct val="150000"/>
              </a:lnSpc>
            </a:pP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23" name="矩形 7"/>
          <p:cNvSpPr/>
          <p:nvPr>
            <p:custDataLst>
              <p:tags r:id="rId7"/>
            </p:custDataLst>
          </p:nvPr>
        </p:nvSpPr>
        <p:spPr>
          <a:xfrm>
            <a:off x="8028940" y="1924050"/>
            <a:ext cx="288925" cy="360363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pPr defTabSz="914400">
              <a:lnSpc>
                <a:spcPct val="150000"/>
              </a:lnSpc>
            </a:pP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24" name="矩形 8"/>
          <p:cNvSpPr/>
          <p:nvPr>
            <p:custDataLst>
              <p:tags r:id="rId8"/>
            </p:custDataLst>
          </p:nvPr>
        </p:nvSpPr>
        <p:spPr>
          <a:xfrm>
            <a:off x="4716780" y="2443480"/>
            <a:ext cx="288925" cy="360363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pPr defTabSz="914400">
              <a:lnSpc>
                <a:spcPct val="150000"/>
              </a:lnSpc>
            </a:pP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25" name="矩形 9"/>
          <p:cNvSpPr/>
          <p:nvPr>
            <p:custDataLst>
              <p:tags r:id="rId9"/>
            </p:custDataLst>
          </p:nvPr>
        </p:nvSpPr>
        <p:spPr>
          <a:xfrm>
            <a:off x="828040" y="3484245"/>
            <a:ext cx="287338" cy="360363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pPr defTabSz="914400">
              <a:lnSpc>
                <a:spcPct val="150000"/>
              </a:lnSpc>
            </a:pP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26" name="矩形 10"/>
          <p:cNvSpPr/>
          <p:nvPr>
            <p:custDataLst>
              <p:tags r:id="rId10"/>
            </p:custDataLst>
          </p:nvPr>
        </p:nvSpPr>
        <p:spPr>
          <a:xfrm>
            <a:off x="3348038" y="3463925"/>
            <a:ext cx="288925" cy="360363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pPr defTabSz="914400">
              <a:lnSpc>
                <a:spcPct val="150000"/>
              </a:lnSpc>
            </a:pP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27" name="椭圆 11"/>
          <p:cNvSpPr/>
          <p:nvPr>
            <p:custDataLst>
              <p:tags r:id="rId11"/>
            </p:custDataLst>
          </p:nvPr>
        </p:nvSpPr>
        <p:spPr>
          <a:xfrm>
            <a:off x="5796280" y="4423410"/>
            <a:ext cx="527050" cy="49022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pPr defTabSz="914400">
              <a:lnSpc>
                <a:spcPct val="150000"/>
              </a:lnSpc>
            </a:pP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28" name="矩形 12"/>
          <p:cNvSpPr/>
          <p:nvPr>
            <p:custDataLst>
              <p:tags r:id="rId12"/>
            </p:custDataLst>
          </p:nvPr>
        </p:nvSpPr>
        <p:spPr>
          <a:xfrm>
            <a:off x="6776720" y="4012565"/>
            <a:ext cx="288925" cy="360363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pPr defTabSz="914400">
              <a:lnSpc>
                <a:spcPct val="150000"/>
              </a:lnSpc>
            </a:pP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29" name="矩形 13"/>
          <p:cNvSpPr/>
          <p:nvPr>
            <p:custDataLst>
              <p:tags r:id="rId13"/>
            </p:custDataLst>
          </p:nvPr>
        </p:nvSpPr>
        <p:spPr>
          <a:xfrm>
            <a:off x="1482090" y="4516120"/>
            <a:ext cx="288925" cy="360363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pPr defTabSz="914400">
              <a:lnSpc>
                <a:spcPct val="150000"/>
              </a:lnSpc>
            </a:pP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2" name="椭圆 1"/>
          <p:cNvSpPr/>
          <p:nvPr>
            <p:custDataLst>
              <p:tags r:id="rId14"/>
            </p:custDataLst>
          </p:nvPr>
        </p:nvSpPr>
        <p:spPr>
          <a:xfrm>
            <a:off x="6682105" y="339090"/>
            <a:ext cx="779145" cy="4318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pPr defTabSz="914400">
              <a:lnSpc>
                <a:spcPct val="150000"/>
              </a:lnSpc>
            </a:pP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3" name="矩形 4"/>
          <p:cNvSpPr/>
          <p:nvPr>
            <p:custDataLst>
              <p:tags r:id="rId15"/>
            </p:custDataLst>
          </p:nvPr>
        </p:nvSpPr>
        <p:spPr>
          <a:xfrm>
            <a:off x="5664200" y="328295"/>
            <a:ext cx="792480" cy="388620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/>
          <a:lstStyle/>
          <a:p>
            <a:pPr defTabSz="914400">
              <a:lnSpc>
                <a:spcPct val="150000"/>
              </a:lnSpc>
            </a:pP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2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64160" y="658495"/>
            <a:ext cx="8717280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上面各个问题中，都出现了两个变量，它们互相依赖，密切相关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360" y="4084320"/>
            <a:ext cx="6827520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试说出上面四个问题中的自变量与因变量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7330" y="1633855"/>
            <a:ext cx="8512175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  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一般地，如果在一个变化过程中，有两个变量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，例如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和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，对于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的每一个值，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都有唯一的值与之对应，我们就说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是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自变量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是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因变量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    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此时也称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是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函数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195" y="-19685"/>
            <a:ext cx="20281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知识要点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</a:t>
            </a:r>
            <a:endParaRPr lang="en-US" altLang="zh-CN" sz="2800" b="1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2"/>
          <p:cNvSpPr/>
          <p:nvPr>
            <p:custDataLst>
              <p:tags r:id="rId1"/>
            </p:custDataLst>
          </p:nvPr>
        </p:nvSpPr>
        <p:spPr>
          <a:xfrm>
            <a:off x="384810" y="528955"/>
            <a:ext cx="8288655" cy="17278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3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下列关于变量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x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，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y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的关系式：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y 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= 2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x 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+ 3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；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  <a:sym typeface="微软雅黑" panose="020B0503020204020204" pitchFamily="2" charset="-122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y 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=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x</a:t>
            </a:r>
            <a:r>
              <a:rPr lang="en-US" altLang="zh-CN" sz="2800" baseline="300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2 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+ 3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；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y 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= 2|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x|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；④             ；⑤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y</a:t>
            </a:r>
            <a:r>
              <a:rPr lang="en-US" altLang="zh-CN" sz="2800" baseline="300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2 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- 3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x 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= 10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，其中表示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y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是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x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的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函数关系的是</a:t>
            </a:r>
            <a:r>
              <a:rPr lang="zh-CN" altLang="en-US" sz="2800" u="sng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              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．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  <a:sym typeface="微软雅黑" panose="020B0503020204020204" pitchFamily="2" charset="-122"/>
            </a:endParaRPr>
          </a:p>
        </p:txBody>
      </p:sp>
      <p:sp>
        <p:nvSpPr>
          <p:cNvPr id="4" name="文本框 2"/>
          <p:cNvSpPr txBox="1"/>
          <p:nvPr>
            <p:custDataLst>
              <p:tags r:id="rId2"/>
            </p:custDataLst>
          </p:nvPr>
        </p:nvSpPr>
        <p:spPr>
          <a:xfrm>
            <a:off x="5420360" y="1590993"/>
            <a:ext cx="13668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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  <a:sym typeface="微软雅黑" panose="020B0503020204020204" pitchFamily="2" charset="-122"/>
            </a:endParaRPr>
          </a:p>
        </p:txBody>
      </p:sp>
      <p:sp>
        <p:nvSpPr>
          <p:cNvPr id="5" name="矩形 58"/>
          <p:cNvSpPr/>
          <p:nvPr>
            <p:custDataLst>
              <p:tags r:id="rId3"/>
            </p:custDataLst>
          </p:nvPr>
        </p:nvSpPr>
        <p:spPr>
          <a:xfrm>
            <a:off x="241935" y="3157855"/>
            <a:ext cx="8576945" cy="1567815"/>
          </a:xfrm>
          <a:prstGeom prst="rect">
            <a:avLst/>
          </a:prstGeom>
          <a:noFill/>
          <a:ln w="25400" cap="flat" cmpd="sng">
            <a:solidFill>
              <a:srgbClr val="CC0066"/>
            </a:solidFill>
            <a:prstDash val="sysDash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>
              <a:lnSpc>
                <a:spcPct val="115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    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 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判断一个变量是否是另一个变量的函数，关键是看当一个变量确定时，另一个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变量是否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有唯一确定的值与它对应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.</a:t>
            </a:r>
            <a:endParaRPr lang="en-US" altLang="zh-CN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  <a:sym typeface="微软雅黑" panose="020B0503020204020204" pitchFamily="2" charset="-122"/>
            </a:endParaRPr>
          </a:p>
        </p:txBody>
      </p:sp>
      <p:graphicFrame>
        <p:nvGraphicFramePr>
          <p:cNvPr id="11" name="对象 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997008" y="1169353"/>
          <a:ext cx="115728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" r:id="rId4" imgW="571500" imgH="241300" progId="Equation.DSMT4">
                  <p:embed/>
                </p:oleObj>
              </mc:Choice>
              <mc:Fallback>
                <p:oleObj name="" r:id="rId4" imgW="571500" imgH="2413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97008" y="1169353"/>
                        <a:ext cx="1157287" cy="488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AutoShape 32"/>
          <p:cNvSpPr/>
          <p:nvPr>
            <p:custDataLst>
              <p:tags r:id="rId6"/>
            </p:custDataLst>
          </p:nvPr>
        </p:nvSpPr>
        <p:spPr>
          <a:xfrm>
            <a:off x="5651500" y="2428240"/>
            <a:ext cx="2905125" cy="1071880"/>
          </a:xfrm>
          <a:prstGeom prst="wedgeRoundRectCallout">
            <a:avLst>
              <a:gd name="adj1" fmla="val -44710"/>
              <a:gd name="adj2" fmla="val -81973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一个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x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值有两个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y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值与它相对应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  <a:sym typeface="微软雅黑" panose="020B0503020204020204" pitchFamily="2" charset="-122"/>
            </a:endParaRPr>
          </a:p>
        </p:txBody>
      </p:sp>
      <p:sp>
        <p:nvSpPr>
          <p:cNvPr id="2" name="任意多边形 1"/>
          <p:cNvSpPr/>
          <p:nvPr userDrawn="1"/>
        </p:nvSpPr>
        <p:spPr>
          <a:xfrm>
            <a:off x="128270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文本框 69651"/>
          <p:cNvSpPr txBox="1"/>
          <p:nvPr/>
        </p:nvSpPr>
        <p:spPr>
          <a:xfrm>
            <a:off x="398145" y="1918335"/>
            <a:ext cx="8492490" cy="1253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某型号的汽车在平整路面上的刹车距离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s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与车速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v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km/h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之间有下列经验公式：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69647"/>
          <p:cNvSpPr txBox="1"/>
          <p:nvPr/>
        </p:nvSpPr>
        <p:spPr>
          <a:xfrm>
            <a:off x="325755" y="298450"/>
            <a:ext cx="8524240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2.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汽车在行驶过程中，由于惯性的作用刹车后仍将滑行一段距离才能停住，这段距离称为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刹车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距离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刹车距离是分析事故原因的一个重要因素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文本框 69650"/>
          <p:cNvSpPr txBox="1"/>
          <p:nvPr/>
        </p:nvSpPr>
        <p:spPr>
          <a:xfrm>
            <a:off x="251778" y="3147378"/>
            <a:ext cx="7964487" cy="1470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6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式中哪个量是常量？哪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个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量是变量？哪个量是自变量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？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哪个量是因变量？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文本框 69656"/>
          <p:cNvSpPr txBox="1"/>
          <p:nvPr/>
        </p:nvSpPr>
        <p:spPr>
          <a:xfrm>
            <a:off x="346075" y="3562985"/>
            <a:ext cx="8220710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                        256                     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s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v</a:t>
            </a:r>
            <a:endParaRPr lang="zh-CN" altLang="en-US" sz="2800" i="1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v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                      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s</a:t>
            </a:r>
            <a:endParaRPr lang="en-US" altLang="zh-CN" sz="2800" i="1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5019993" y="2422525"/>
          <a:ext cx="1545590" cy="967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558800" imgH="393700" progId="Equation.3">
                  <p:embed/>
                </p:oleObj>
              </mc:Choice>
              <mc:Fallback>
                <p:oleObj name="" r:id="rId1" imgW="558800" imgH="393700" progId="Equation.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19993" y="2422525"/>
                        <a:ext cx="1545590" cy="9671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9" name="文本框 69652"/>
          <p:cNvSpPr txBox="1"/>
          <p:nvPr/>
        </p:nvSpPr>
        <p:spPr>
          <a:xfrm>
            <a:off x="323215" y="699770"/>
            <a:ext cx="800417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(2)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当刹车时车速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v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分别是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40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80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120 km/h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时，相应的刹车距离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s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分别是多少？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8440" name="文本框 69653"/>
          <p:cNvSpPr txBox="1"/>
          <p:nvPr/>
        </p:nvSpPr>
        <p:spPr>
          <a:xfrm>
            <a:off x="682625" y="2070100"/>
            <a:ext cx="579374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v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40 km/h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时，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s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6.25 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v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80 km/h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时，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s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25 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v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120 km/h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时，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s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56.25 m.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  <p:bldP spid="184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2806283" y="261906"/>
            <a:ext cx="2764449" cy="583493"/>
            <a:chOff x="4440" y="690"/>
            <a:chExt cx="4354" cy="919"/>
          </a:xfrm>
        </p:grpSpPr>
        <p:sp>
          <p:nvSpPr>
            <p:cNvPr id="15" name="文本框 14"/>
            <p:cNvSpPr txBox="1"/>
            <p:nvPr/>
          </p:nvSpPr>
          <p:spPr>
            <a:xfrm>
              <a:off x="5725" y="690"/>
              <a:ext cx="306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sym typeface="+mn-ea"/>
                </a:rPr>
                <a:t>学习</a:t>
              </a:r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目标</a:t>
              </a:r>
              <a:endParaRPr lang="zh-CN" altLang="en-US" sz="3200" b="1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440" y="728"/>
              <a:ext cx="1285" cy="881"/>
              <a:chOff x="323528" y="51470"/>
              <a:chExt cx="648072" cy="505780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544" y="53194"/>
                <a:ext cx="504056" cy="504056"/>
              </a:xfrm>
              <a:prstGeom prst="rect">
                <a:avLst/>
              </a:prstGeom>
            </p:spPr>
          </p:pic>
          <p:sp>
            <p:nvSpPr>
              <p:cNvPr id="37" name="星形: 四角 28"/>
              <p:cNvSpPr/>
              <p:nvPr/>
            </p:nvSpPr>
            <p:spPr>
              <a:xfrm>
                <a:off x="323528" y="51470"/>
                <a:ext cx="216024" cy="195486"/>
              </a:xfrm>
              <a:prstGeom prst="star4">
                <a:avLst/>
              </a:prstGeom>
              <a:solidFill>
                <a:srgbClr val="FFFDDB"/>
              </a:solidFill>
              <a:ln>
                <a:solidFill>
                  <a:srgbClr val="FF872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609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539115" y="1017270"/>
            <a:ext cx="8190865" cy="3707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1.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探索简单实例中的数量关系和变化规律，了解常量、变量的意义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重点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2.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了解函数的概念和三种表示法，能用适当的函数表示法表示简单实际问题中变量之间的关系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重点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3.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能确定简单实际问题中自变量的取值范围，并会求出函数值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难点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endParaRPr lang="en-US" altLang="zh-CN" sz="2800">
              <a:solidFill>
                <a:srgbClr val="00B05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文本框 6151"/>
          <p:cNvSpPr/>
          <p:nvPr/>
        </p:nvSpPr>
        <p:spPr>
          <a:xfrm>
            <a:off x="3420125" y="198597"/>
            <a:ext cx="2685415" cy="521970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</a:pPr>
            <a:r>
              <a:rPr lang="zh-CN" altLang="en-US" sz="2800" b="1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微软雅黑" panose="020B0503020204020204" pitchFamily="2" charset="-122"/>
              </a:rPr>
              <a:t>函数的表示方法</a:t>
            </a:r>
            <a:endParaRPr lang="zh-CN" altLang="en-US" sz="2800" b="1">
              <a:solidFill>
                <a:srgbClr val="00B05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微软雅黑" panose="020B0503020204020204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0530" y="697230"/>
            <a:ext cx="5777230" cy="694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表示函数关系的方法通常有三种：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6285" y="2195195"/>
            <a:ext cx="216090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问题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3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中的：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2861945" y="2165350"/>
                <a:ext cx="2451100" cy="89344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:r>
                  <a:rPr lang="en-US" altLang="zh-CN" sz="2800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f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300</m:t>
                        </m:r>
                        <m: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 </m:t>
                        </m:r>
                        <m: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000</m:t>
                        </m:r>
                      </m:num>
                      <m:den>
                        <m:r>
                          <a:rPr lang="zh-CN" altLang="en-US" sz="2800">
                            <a:solidFill>
                              <a:srgbClr val="FF0000"/>
                            </a:solidFill>
                            <a:latin typeface="Times New Roman" panose="02020603050405020304" pitchFamily="2" charset="0"/>
                            <a:ea typeface="黑体" panose="02010609060101010101" pitchFamily="2" charset="-122"/>
                            <a:cs typeface="Times New Roman" panose="02020603050405020304" pitchFamily="2" charset="0"/>
                            <a:sym typeface="+mn-ea"/>
                          </a:rPr>
                          <m:t>𝜆</m:t>
                        </m:r>
                      </m:den>
                    </m:f>
                  </m:oMath>
                </a14:m>
                <a:endParaRPr lang="zh-CN" altLang="en-US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1945" y="2165350"/>
                <a:ext cx="2451100" cy="89344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/>
          <p:cNvSpPr txBox="1"/>
          <p:nvPr/>
        </p:nvSpPr>
        <p:spPr>
          <a:xfrm>
            <a:off x="467360" y="4018915"/>
            <a:ext cx="8183880" cy="6076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函数关系是用表达式表示的，它们又称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函数关系式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。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6920" y="3075940"/>
            <a:ext cx="230949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问题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4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中的：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95295" y="3064510"/>
            <a:ext cx="145034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S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= π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r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² .</a:t>
            </a:r>
            <a:endParaRPr lang="en-US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8630" y="1419225"/>
            <a:ext cx="197802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(1)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解析法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672781" y="168447"/>
            <a:ext cx="3841857" cy="603518"/>
            <a:chOff x="1777185" y="621123"/>
            <a:chExt cx="3841857" cy="603518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2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2091617" y="1204956"/>
              <a:ext cx="3527425" cy="19685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4" grpId="0"/>
      <p:bldP spid="6" grpId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7995" y="196850"/>
            <a:ext cx="193675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(2)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列表法，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aphicFrame>
        <p:nvGraphicFramePr>
          <p:cNvPr id="27" name="表格 26"/>
          <p:cNvGraphicFramePr/>
          <p:nvPr/>
        </p:nvGraphicFramePr>
        <p:xfrm>
          <a:off x="59690" y="1403350"/>
          <a:ext cx="8985885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200"/>
                <a:gridCol w="508000"/>
                <a:gridCol w="655955"/>
                <a:gridCol w="667385"/>
                <a:gridCol w="632460"/>
                <a:gridCol w="655320"/>
                <a:gridCol w="633095"/>
                <a:gridCol w="645795"/>
                <a:gridCol w="638810"/>
                <a:gridCol w="654685"/>
                <a:gridCol w="654685"/>
                <a:gridCol w="647065"/>
                <a:gridCol w="647700"/>
                <a:gridCol w="633730"/>
              </a:tblGrid>
              <a:tr h="381000"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周岁</a:t>
                      </a:r>
                      <a:endParaRPr lang="zh-CN" altLang="en-US" sz="20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2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3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4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5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6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7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8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9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11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12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13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体重</a:t>
                      </a: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/kg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7.9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12.2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15.6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18.4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20.7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23.0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25.6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28.5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31.2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34.0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37.6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41.2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44.9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395605" y="2932430"/>
            <a:ext cx="590423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问题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3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中波长与频率的关系表：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467995" y="844550"/>
            <a:ext cx="431863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如问题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2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中小蕾的体重表：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aphicFrame>
        <p:nvGraphicFramePr>
          <p:cNvPr id="29" name="表格 28"/>
          <p:cNvGraphicFramePr/>
          <p:nvPr/>
        </p:nvGraphicFramePr>
        <p:xfrm>
          <a:off x="504825" y="3771265"/>
          <a:ext cx="7239000" cy="97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3525"/>
                <a:gridCol w="1130300"/>
                <a:gridCol w="1072515"/>
                <a:gridCol w="1085850"/>
                <a:gridCol w="1159510"/>
                <a:gridCol w="1257300"/>
              </a:tblGrid>
              <a:tr h="381000"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波长</a:t>
                      </a: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λ</a:t>
                      </a: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 / m</a:t>
                      </a:r>
                      <a:endParaRPr lang="zh-CN" altLang="en-US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300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500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600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1000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1500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频率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 </a:t>
                      </a:r>
                      <a:r>
                        <a:rPr lang="en-US" altLang="zh-CN" sz="2000" i="1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f </a:t>
                      </a: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/ kHz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1000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600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500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300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200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3850" y="339725"/>
            <a:ext cx="740346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(3)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图象法，问题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所示的气温曲线图。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03275" y="1059180"/>
            <a:ext cx="6102350" cy="2677160"/>
            <a:chOff x="98" y="1668"/>
            <a:chExt cx="9610" cy="4216"/>
          </a:xfrm>
        </p:grpSpPr>
        <p:sp>
          <p:nvSpPr>
            <p:cNvPr id="3" name="文本框 2"/>
            <p:cNvSpPr txBox="1"/>
            <p:nvPr/>
          </p:nvSpPr>
          <p:spPr>
            <a:xfrm>
              <a:off x="98" y="1670"/>
              <a:ext cx="906" cy="421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8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6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4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2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0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-2 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-4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040" y="1668"/>
              <a:ext cx="8669" cy="4143"/>
              <a:chOff x="1040" y="1668"/>
              <a:chExt cx="8669" cy="4143"/>
            </a:xfrm>
          </p:grpSpPr>
          <p:cxnSp>
            <p:nvCxnSpPr>
              <p:cNvPr id="4" name="直接箭头连接符 3"/>
              <p:cNvCxnSpPr/>
              <p:nvPr/>
            </p:nvCxnSpPr>
            <p:spPr>
              <a:xfrm flipV="1">
                <a:off x="1040" y="1669"/>
                <a:ext cx="26" cy="4142"/>
              </a:xfrm>
              <a:prstGeom prst="straightConnector1">
                <a:avLst/>
              </a:prstGeom>
              <a:ln w="22225" cmpd="sng">
                <a:solidFill>
                  <a:schemeClr val="tx1"/>
                </a:solidFill>
                <a:prstDash val="solid"/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5" name="直接箭头连接符 4"/>
              <p:cNvCxnSpPr/>
              <p:nvPr/>
            </p:nvCxnSpPr>
            <p:spPr>
              <a:xfrm>
                <a:off x="1051" y="4343"/>
                <a:ext cx="7618" cy="0"/>
              </a:xfrm>
              <a:prstGeom prst="straightConnector1">
                <a:avLst/>
              </a:prstGeom>
              <a:ln w="22225" cmpd="sng">
                <a:solidFill>
                  <a:schemeClr val="tx1"/>
                </a:solidFill>
                <a:prstDash val="solid"/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6" name="任意多边形 5"/>
              <p:cNvSpPr/>
              <p:nvPr/>
            </p:nvSpPr>
            <p:spPr>
              <a:xfrm>
                <a:off x="1046" y="2887"/>
                <a:ext cx="7166" cy="2678"/>
              </a:xfrm>
              <a:custGeom>
                <a:avLst/>
                <a:gdLst>
                  <a:gd name="connisteX0" fmla="*/ 0 w 4550410"/>
                  <a:gd name="connsiteY0" fmla="*/ 1119529 h 1700554"/>
                  <a:gd name="connisteX1" fmla="*/ 65405 w 4550410"/>
                  <a:gd name="connsiteY1" fmla="*/ 1184934 h 1700554"/>
                  <a:gd name="connisteX2" fmla="*/ 101600 w 4550410"/>
                  <a:gd name="connsiteY2" fmla="*/ 1250339 h 1700554"/>
                  <a:gd name="connisteX3" fmla="*/ 152400 w 4550410"/>
                  <a:gd name="connsiteY3" fmla="*/ 1315744 h 1700554"/>
                  <a:gd name="connisteX4" fmla="*/ 203200 w 4550410"/>
                  <a:gd name="connsiteY4" fmla="*/ 1381149 h 1700554"/>
                  <a:gd name="connisteX5" fmla="*/ 268605 w 4550410"/>
                  <a:gd name="connsiteY5" fmla="*/ 1402739 h 1700554"/>
                  <a:gd name="connisteX6" fmla="*/ 334010 w 4550410"/>
                  <a:gd name="connsiteY6" fmla="*/ 1424329 h 1700554"/>
                  <a:gd name="connisteX7" fmla="*/ 407035 w 4550410"/>
                  <a:gd name="connsiteY7" fmla="*/ 1461159 h 1700554"/>
                  <a:gd name="connisteX8" fmla="*/ 479425 w 4550410"/>
                  <a:gd name="connsiteY8" fmla="*/ 1489734 h 1700554"/>
                  <a:gd name="connisteX9" fmla="*/ 544830 w 4550410"/>
                  <a:gd name="connsiteY9" fmla="*/ 1518944 h 1700554"/>
                  <a:gd name="connisteX10" fmla="*/ 610235 w 4550410"/>
                  <a:gd name="connsiteY10" fmla="*/ 1518944 h 1700554"/>
                  <a:gd name="connisteX11" fmla="*/ 675640 w 4550410"/>
                  <a:gd name="connsiteY11" fmla="*/ 1518944 h 1700554"/>
                  <a:gd name="connisteX12" fmla="*/ 741045 w 4550410"/>
                  <a:gd name="connsiteY12" fmla="*/ 1475764 h 1700554"/>
                  <a:gd name="connisteX13" fmla="*/ 814070 w 4550410"/>
                  <a:gd name="connsiteY13" fmla="*/ 1431949 h 1700554"/>
                  <a:gd name="connisteX14" fmla="*/ 879475 w 4550410"/>
                  <a:gd name="connsiteY14" fmla="*/ 1402739 h 1700554"/>
                  <a:gd name="connisteX15" fmla="*/ 944880 w 4550410"/>
                  <a:gd name="connsiteY15" fmla="*/ 1337334 h 1700554"/>
                  <a:gd name="connisteX16" fmla="*/ 1010285 w 4550410"/>
                  <a:gd name="connsiteY16" fmla="*/ 1293519 h 1700554"/>
                  <a:gd name="connisteX17" fmla="*/ 1075690 w 4550410"/>
                  <a:gd name="connsiteY17" fmla="*/ 1250339 h 1700554"/>
                  <a:gd name="connisteX18" fmla="*/ 1141095 w 4550410"/>
                  <a:gd name="connsiteY18" fmla="*/ 1221129 h 1700554"/>
                  <a:gd name="connisteX19" fmla="*/ 1206500 w 4550410"/>
                  <a:gd name="connsiteY19" fmla="*/ 1177314 h 1700554"/>
                  <a:gd name="connisteX20" fmla="*/ 1271905 w 4550410"/>
                  <a:gd name="connsiteY20" fmla="*/ 1126514 h 1700554"/>
                  <a:gd name="connisteX21" fmla="*/ 1337310 w 4550410"/>
                  <a:gd name="connsiteY21" fmla="*/ 1104924 h 1700554"/>
                  <a:gd name="connisteX22" fmla="*/ 1402715 w 4550410"/>
                  <a:gd name="connsiteY22" fmla="*/ 1075714 h 1700554"/>
                  <a:gd name="connisteX23" fmla="*/ 1468120 w 4550410"/>
                  <a:gd name="connsiteY23" fmla="*/ 1024914 h 1700554"/>
                  <a:gd name="connisteX24" fmla="*/ 1533525 w 4550410"/>
                  <a:gd name="connsiteY24" fmla="*/ 959509 h 1700554"/>
                  <a:gd name="connisteX25" fmla="*/ 1598930 w 4550410"/>
                  <a:gd name="connsiteY25" fmla="*/ 901089 h 1700554"/>
                  <a:gd name="connisteX26" fmla="*/ 1649730 w 4550410"/>
                  <a:gd name="connsiteY26" fmla="*/ 835684 h 1700554"/>
                  <a:gd name="connisteX27" fmla="*/ 1700530 w 4550410"/>
                  <a:gd name="connsiteY27" fmla="*/ 763294 h 1700554"/>
                  <a:gd name="connisteX28" fmla="*/ 1758950 w 4550410"/>
                  <a:gd name="connsiteY28" fmla="*/ 690269 h 1700554"/>
                  <a:gd name="connisteX29" fmla="*/ 1824355 w 4550410"/>
                  <a:gd name="connsiteY29" fmla="*/ 654074 h 1700554"/>
                  <a:gd name="connisteX30" fmla="*/ 1889760 w 4550410"/>
                  <a:gd name="connsiteY30" fmla="*/ 603274 h 1700554"/>
                  <a:gd name="connisteX31" fmla="*/ 1955165 w 4550410"/>
                  <a:gd name="connsiteY31" fmla="*/ 567079 h 1700554"/>
                  <a:gd name="connisteX32" fmla="*/ 2020570 w 4550410"/>
                  <a:gd name="connsiteY32" fmla="*/ 494054 h 1700554"/>
                  <a:gd name="connisteX33" fmla="*/ 2056765 w 4550410"/>
                  <a:gd name="connsiteY33" fmla="*/ 428649 h 1700554"/>
                  <a:gd name="connisteX34" fmla="*/ 2122170 w 4550410"/>
                  <a:gd name="connsiteY34" fmla="*/ 385469 h 1700554"/>
                  <a:gd name="connisteX35" fmla="*/ 2187575 w 4550410"/>
                  <a:gd name="connsiteY35" fmla="*/ 363244 h 1700554"/>
                  <a:gd name="connisteX36" fmla="*/ 2252980 w 4550410"/>
                  <a:gd name="connsiteY36" fmla="*/ 334034 h 1700554"/>
                  <a:gd name="connisteX37" fmla="*/ 2318385 w 4550410"/>
                  <a:gd name="connsiteY37" fmla="*/ 312444 h 1700554"/>
                  <a:gd name="connisteX38" fmla="*/ 2383790 w 4550410"/>
                  <a:gd name="connsiteY38" fmla="*/ 268629 h 1700554"/>
                  <a:gd name="connisteX39" fmla="*/ 2449195 w 4550410"/>
                  <a:gd name="connsiteY39" fmla="*/ 217829 h 1700554"/>
                  <a:gd name="connisteX40" fmla="*/ 2507615 w 4550410"/>
                  <a:gd name="connsiteY40" fmla="*/ 152424 h 1700554"/>
                  <a:gd name="connisteX41" fmla="*/ 2529205 w 4550410"/>
                  <a:gd name="connsiteY41" fmla="*/ 80034 h 1700554"/>
                  <a:gd name="connisteX42" fmla="*/ 2573020 w 4550410"/>
                  <a:gd name="connsiteY42" fmla="*/ 14629 h 1700554"/>
                  <a:gd name="connisteX43" fmla="*/ 2638425 w 4550410"/>
                  <a:gd name="connsiteY43" fmla="*/ 24 h 1700554"/>
                  <a:gd name="connisteX44" fmla="*/ 2703830 w 4550410"/>
                  <a:gd name="connsiteY44" fmla="*/ 14629 h 1700554"/>
                  <a:gd name="connisteX45" fmla="*/ 2776855 w 4550410"/>
                  <a:gd name="connsiteY45" fmla="*/ 36219 h 1700554"/>
                  <a:gd name="connisteX46" fmla="*/ 2842260 w 4550410"/>
                  <a:gd name="connsiteY46" fmla="*/ 57809 h 1700554"/>
                  <a:gd name="connisteX47" fmla="*/ 2907665 w 4550410"/>
                  <a:gd name="connsiteY47" fmla="*/ 72414 h 1700554"/>
                  <a:gd name="connisteX48" fmla="*/ 2973070 w 4550410"/>
                  <a:gd name="connsiteY48" fmla="*/ 101624 h 1700554"/>
                  <a:gd name="connisteX49" fmla="*/ 3045460 w 4550410"/>
                  <a:gd name="connsiteY49" fmla="*/ 160044 h 1700554"/>
                  <a:gd name="connisteX50" fmla="*/ 3103880 w 4550410"/>
                  <a:gd name="connsiteY50" fmla="*/ 225449 h 1700554"/>
                  <a:gd name="connisteX51" fmla="*/ 3154680 w 4550410"/>
                  <a:gd name="connsiteY51" fmla="*/ 290854 h 1700554"/>
                  <a:gd name="connisteX52" fmla="*/ 3197860 w 4550410"/>
                  <a:gd name="connsiteY52" fmla="*/ 356259 h 1700554"/>
                  <a:gd name="connisteX53" fmla="*/ 3249295 w 4550410"/>
                  <a:gd name="connsiteY53" fmla="*/ 421664 h 1700554"/>
                  <a:gd name="connisteX54" fmla="*/ 3292475 w 4550410"/>
                  <a:gd name="connsiteY54" fmla="*/ 487069 h 1700554"/>
                  <a:gd name="connisteX55" fmla="*/ 3357880 w 4550410"/>
                  <a:gd name="connsiteY55" fmla="*/ 523264 h 1700554"/>
                  <a:gd name="connisteX56" fmla="*/ 3423285 w 4550410"/>
                  <a:gd name="connsiteY56" fmla="*/ 544854 h 1700554"/>
                  <a:gd name="connisteX57" fmla="*/ 3488690 w 4550410"/>
                  <a:gd name="connsiteY57" fmla="*/ 567079 h 1700554"/>
                  <a:gd name="connisteX58" fmla="*/ 3561715 w 4550410"/>
                  <a:gd name="connsiteY58" fmla="*/ 588669 h 1700554"/>
                  <a:gd name="connisteX59" fmla="*/ 3627120 w 4550410"/>
                  <a:gd name="connsiteY59" fmla="*/ 632484 h 1700554"/>
                  <a:gd name="connisteX60" fmla="*/ 3692525 w 4550410"/>
                  <a:gd name="connsiteY60" fmla="*/ 661694 h 1700554"/>
                  <a:gd name="connisteX61" fmla="*/ 3757930 w 4550410"/>
                  <a:gd name="connsiteY61" fmla="*/ 697889 h 1700554"/>
                  <a:gd name="connisteX62" fmla="*/ 3830320 w 4550410"/>
                  <a:gd name="connsiteY62" fmla="*/ 763294 h 1700554"/>
                  <a:gd name="connisteX63" fmla="*/ 3895725 w 4550410"/>
                  <a:gd name="connsiteY63" fmla="*/ 814094 h 1700554"/>
                  <a:gd name="connisteX64" fmla="*/ 3954145 w 4550410"/>
                  <a:gd name="connsiteY64" fmla="*/ 879499 h 1700554"/>
                  <a:gd name="connisteX65" fmla="*/ 3997960 w 4550410"/>
                  <a:gd name="connsiteY65" fmla="*/ 944904 h 1700554"/>
                  <a:gd name="connisteX66" fmla="*/ 4041140 w 4550410"/>
                  <a:gd name="connsiteY66" fmla="*/ 1010309 h 1700554"/>
                  <a:gd name="connisteX67" fmla="*/ 4091940 w 4550410"/>
                  <a:gd name="connsiteY67" fmla="*/ 1075714 h 1700554"/>
                  <a:gd name="connisteX68" fmla="*/ 4135755 w 4550410"/>
                  <a:gd name="connsiteY68" fmla="*/ 1141119 h 1700554"/>
                  <a:gd name="connisteX69" fmla="*/ 4179570 w 4550410"/>
                  <a:gd name="connsiteY69" fmla="*/ 1206524 h 1700554"/>
                  <a:gd name="connisteX70" fmla="*/ 4222750 w 4550410"/>
                  <a:gd name="connsiteY70" fmla="*/ 1278914 h 1700554"/>
                  <a:gd name="connisteX71" fmla="*/ 4251960 w 4550410"/>
                  <a:gd name="connsiteY71" fmla="*/ 1344954 h 1700554"/>
                  <a:gd name="connisteX72" fmla="*/ 4281170 w 4550410"/>
                  <a:gd name="connsiteY72" fmla="*/ 1417344 h 1700554"/>
                  <a:gd name="connisteX73" fmla="*/ 4331970 w 4550410"/>
                  <a:gd name="connsiteY73" fmla="*/ 1482749 h 1700554"/>
                  <a:gd name="connisteX74" fmla="*/ 4397375 w 4550410"/>
                  <a:gd name="connsiteY74" fmla="*/ 1526564 h 1700554"/>
                  <a:gd name="connisteX75" fmla="*/ 4462780 w 4550410"/>
                  <a:gd name="connsiteY75" fmla="*/ 1562759 h 1700554"/>
                  <a:gd name="connisteX76" fmla="*/ 4513580 w 4550410"/>
                  <a:gd name="connsiteY76" fmla="*/ 1635149 h 1700554"/>
                  <a:gd name="connisteX77" fmla="*/ 4550410 w 4550410"/>
                  <a:gd name="connsiteY77" fmla="*/ 1700554 h 1700554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  <a:cxn ang="0">
                    <a:pos x="connisteX8" y="connsiteY8"/>
                  </a:cxn>
                  <a:cxn ang="0">
                    <a:pos x="connisteX9" y="connsiteY9"/>
                  </a:cxn>
                  <a:cxn ang="0">
                    <a:pos x="connisteX10" y="connsiteY10"/>
                  </a:cxn>
                  <a:cxn ang="0">
                    <a:pos x="connisteX11" y="connsiteY11"/>
                  </a:cxn>
                  <a:cxn ang="0">
                    <a:pos x="connisteX12" y="connsiteY12"/>
                  </a:cxn>
                  <a:cxn ang="0">
                    <a:pos x="connisteX13" y="connsiteY13"/>
                  </a:cxn>
                  <a:cxn ang="0">
                    <a:pos x="connisteX14" y="connsiteY14"/>
                  </a:cxn>
                  <a:cxn ang="0">
                    <a:pos x="connisteX15" y="connsiteY15"/>
                  </a:cxn>
                  <a:cxn ang="0">
                    <a:pos x="connisteX16" y="connsiteY16"/>
                  </a:cxn>
                  <a:cxn ang="0">
                    <a:pos x="connisteX17" y="connsiteY17"/>
                  </a:cxn>
                  <a:cxn ang="0">
                    <a:pos x="connisteX18" y="connsiteY18"/>
                  </a:cxn>
                  <a:cxn ang="0">
                    <a:pos x="connisteX19" y="connsiteY19"/>
                  </a:cxn>
                  <a:cxn ang="0">
                    <a:pos x="connisteX20" y="connsiteY20"/>
                  </a:cxn>
                  <a:cxn ang="0">
                    <a:pos x="connisteX21" y="connsiteY21"/>
                  </a:cxn>
                  <a:cxn ang="0">
                    <a:pos x="connisteX22" y="connsiteY22"/>
                  </a:cxn>
                  <a:cxn ang="0">
                    <a:pos x="connisteX23" y="connsiteY23"/>
                  </a:cxn>
                  <a:cxn ang="0">
                    <a:pos x="connisteX24" y="connsiteY24"/>
                  </a:cxn>
                  <a:cxn ang="0">
                    <a:pos x="connisteX25" y="connsiteY25"/>
                  </a:cxn>
                  <a:cxn ang="0">
                    <a:pos x="connisteX26" y="connsiteY26"/>
                  </a:cxn>
                  <a:cxn ang="0">
                    <a:pos x="connisteX27" y="connsiteY27"/>
                  </a:cxn>
                  <a:cxn ang="0">
                    <a:pos x="connisteX28" y="connsiteY28"/>
                  </a:cxn>
                  <a:cxn ang="0">
                    <a:pos x="connisteX29" y="connsiteY29"/>
                  </a:cxn>
                  <a:cxn ang="0">
                    <a:pos x="connisteX30" y="connsiteY30"/>
                  </a:cxn>
                  <a:cxn ang="0">
                    <a:pos x="connisteX31" y="connsiteY31"/>
                  </a:cxn>
                  <a:cxn ang="0">
                    <a:pos x="connisteX32" y="connsiteY32"/>
                  </a:cxn>
                  <a:cxn ang="0">
                    <a:pos x="connisteX33" y="connsiteY33"/>
                  </a:cxn>
                  <a:cxn ang="0">
                    <a:pos x="connisteX34" y="connsiteY34"/>
                  </a:cxn>
                  <a:cxn ang="0">
                    <a:pos x="connisteX35" y="connsiteY35"/>
                  </a:cxn>
                  <a:cxn ang="0">
                    <a:pos x="connisteX36" y="connsiteY36"/>
                  </a:cxn>
                  <a:cxn ang="0">
                    <a:pos x="connisteX37" y="connsiteY37"/>
                  </a:cxn>
                  <a:cxn ang="0">
                    <a:pos x="connisteX38" y="connsiteY38"/>
                  </a:cxn>
                  <a:cxn ang="0">
                    <a:pos x="connisteX39" y="connsiteY39"/>
                  </a:cxn>
                  <a:cxn ang="0">
                    <a:pos x="connisteX40" y="connsiteY40"/>
                  </a:cxn>
                  <a:cxn ang="0">
                    <a:pos x="connisteX41" y="connsiteY41"/>
                  </a:cxn>
                  <a:cxn ang="0">
                    <a:pos x="connisteX42" y="connsiteY42"/>
                  </a:cxn>
                  <a:cxn ang="0">
                    <a:pos x="connisteX43" y="connsiteY43"/>
                  </a:cxn>
                  <a:cxn ang="0">
                    <a:pos x="connisteX44" y="connsiteY44"/>
                  </a:cxn>
                  <a:cxn ang="0">
                    <a:pos x="connisteX45" y="connsiteY45"/>
                  </a:cxn>
                  <a:cxn ang="0">
                    <a:pos x="connisteX46" y="connsiteY46"/>
                  </a:cxn>
                  <a:cxn ang="0">
                    <a:pos x="connisteX47" y="connsiteY47"/>
                  </a:cxn>
                  <a:cxn ang="0">
                    <a:pos x="connisteX48" y="connsiteY48"/>
                  </a:cxn>
                  <a:cxn ang="0">
                    <a:pos x="connisteX49" y="connsiteY49"/>
                  </a:cxn>
                  <a:cxn ang="0">
                    <a:pos x="connisteX50" y="connsiteY50"/>
                  </a:cxn>
                  <a:cxn ang="0">
                    <a:pos x="connisteX51" y="connsiteY51"/>
                  </a:cxn>
                  <a:cxn ang="0">
                    <a:pos x="connisteX52" y="connsiteY52"/>
                  </a:cxn>
                  <a:cxn ang="0">
                    <a:pos x="connisteX53" y="connsiteY53"/>
                  </a:cxn>
                  <a:cxn ang="0">
                    <a:pos x="connisteX54" y="connsiteY54"/>
                  </a:cxn>
                  <a:cxn ang="0">
                    <a:pos x="connisteX55" y="connsiteY55"/>
                  </a:cxn>
                  <a:cxn ang="0">
                    <a:pos x="connisteX56" y="connsiteY56"/>
                  </a:cxn>
                  <a:cxn ang="0">
                    <a:pos x="connisteX57" y="connsiteY57"/>
                  </a:cxn>
                  <a:cxn ang="0">
                    <a:pos x="connisteX58" y="connsiteY58"/>
                  </a:cxn>
                  <a:cxn ang="0">
                    <a:pos x="connisteX59" y="connsiteY59"/>
                  </a:cxn>
                  <a:cxn ang="0">
                    <a:pos x="connisteX60" y="connsiteY60"/>
                  </a:cxn>
                  <a:cxn ang="0">
                    <a:pos x="connisteX61" y="connsiteY61"/>
                  </a:cxn>
                  <a:cxn ang="0">
                    <a:pos x="connisteX62" y="connsiteY62"/>
                  </a:cxn>
                  <a:cxn ang="0">
                    <a:pos x="connisteX63" y="connsiteY63"/>
                  </a:cxn>
                  <a:cxn ang="0">
                    <a:pos x="connisteX64" y="connsiteY64"/>
                  </a:cxn>
                  <a:cxn ang="0">
                    <a:pos x="connisteX65" y="connsiteY65"/>
                  </a:cxn>
                  <a:cxn ang="0">
                    <a:pos x="connisteX66" y="connsiteY66"/>
                  </a:cxn>
                  <a:cxn ang="0">
                    <a:pos x="connisteX67" y="connsiteY67"/>
                  </a:cxn>
                  <a:cxn ang="0">
                    <a:pos x="connisteX68" y="connsiteY68"/>
                  </a:cxn>
                  <a:cxn ang="0">
                    <a:pos x="connisteX69" y="connsiteY69"/>
                  </a:cxn>
                  <a:cxn ang="0">
                    <a:pos x="connisteX70" y="connsiteY70"/>
                  </a:cxn>
                  <a:cxn ang="0">
                    <a:pos x="connisteX71" y="connsiteY71"/>
                  </a:cxn>
                  <a:cxn ang="0">
                    <a:pos x="connisteX72" y="connsiteY72"/>
                  </a:cxn>
                  <a:cxn ang="0">
                    <a:pos x="connisteX73" y="connsiteY73"/>
                  </a:cxn>
                  <a:cxn ang="0">
                    <a:pos x="connisteX74" y="connsiteY74"/>
                  </a:cxn>
                  <a:cxn ang="0">
                    <a:pos x="connisteX75" y="connsiteY75"/>
                  </a:cxn>
                  <a:cxn ang="0">
                    <a:pos x="connisteX76" y="connsiteY76"/>
                  </a:cxn>
                  <a:cxn ang="0">
                    <a:pos x="connisteX77" y="connsiteY77"/>
                  </a:cxn>
                </a:cxnLst>
                <a:rect l="l" t="t" r="r" b="b"/>
                <a:pathLst>
                  <a:path w="4550410" h="1700554">
                    <a:moveTo>
                      <a:pt x="0" y="1119529"/>
                    </a:moveTo>
                    <a:cubicBezTo>
                      <a:pt x="12065" y="1131594"/>
                      <a:pt x="45085" y="1158899"/>
                      <a:pt x="65405" y="1184934"/>
                    </a:cubicBezTo>
                    <a:cubicBezTo>
                      <a:pt x="85725" y="1210969"/>
                      <a:pt x="84455" y="1224304"/>
                      <a:pt x="101600" y="1250339"/>
                    </a:cubicBezTo>
                    <a:cubicBezTo>
                      <a:pt x="118745" y="1276374"/>
                      <a:pt x="132080" y="1289709"/>
                      <a:pt x="152400" y="1315744"/>
                    </a:cubicBezTo>
                    <a:cubicBezTo>
                      <a:pt x="172720" y="1341779"/>
                      <a:pt x="179705" y="1364004"/>
                      <a:pt x="203200" y="1381149"/>
                    </a:cubicBezTo>
                    <a:cubicBezTo>
                      <a:pt x="226695" y="1398294"/>
                      <a:pt x="242570" y="1393849"/>
                      <a:pt x="268605" y="1402739"/>
                    </a:cubicBezTo>
                    <a:cubicBezTo>
                      <a:pt x="294640" y="1411629"/>
                      <a:pt x="306070" y="1412899"/>
                      <a:pt x="334010" y="1424329"/>
                    </a:cubicBezTo>
                    <a:cubicBezTo>
                      <a:pt x="361950" y="1435759"/>
                      <a:pt x="377825" y="1447824"/>
                      <a:pt x="407035" y="1461159"/>
                    </a:cubicBezTo>
                    <a:cubicBezTo>
                      <a:pt x="436245" y="1474494"/>
                      <a:pt x="452120" y="1478304"/>
                      <a:pt x="479425" y="1489734"/>
                    </a:cubicBezTo>
                    <a:cubicBezTo>
                      <a:pt x="506730" y="1501164"/>
                      <a:pt x="518795" y="1513229"/>
                      <a:pt x="544830" y="1518944"/>
                    </a:cubicBezTo>
                    <a:cubicBezTo>
                      <a:pt x="570865" y="1524659"/>
                      <a:pt x="584200" y="1518944"/>
                      <a:pt x="610235" y="1518944"/>
                    </a:cubicBezTo>
                    <a:cubicBezTo>
                      <a:pt x="636270" y="1518944"/>
                      <a:pt x="649605" y="1527834"/>
                      <a:pt x="675640" y="1518944"/>
                    </a:cubicBezTo>
                    <a:cubicBezTo>
                      <a:pt x="701675" y="1510054"/>
                      <a:pt x="713105" y="1492909"/>
                      <a:pt x="741045" y="1475764"/>
                    </a:cubicBezTo>
                    <a:cubicBezTo>
                      <a:pt x="768985" y="1458619"/>
                      <a:pt x="786130" y="1446554"/>
                      <a:pt x="814070" y="1431949"/>
                    </a:cubicBezTo>
                    <a:cubicBezTo>
                      <a:pt x="842010" y="1417344"/>
                      <a:pt x="853440" y="1421789"/>
                      <a:pt x="879475" y="1402739"/>
                    </a:cubicBezTo>
                    <a:cubicBezTo>
                      <a:pt x="905510" y="1383689"/>
                      <a:pt x="918845" y="1358924"/>
                      <a:pt x="944880" y="1337334"/>
                    </a:cubicBezTo>
                    <a:cubicBezTo>
                      <a:pt x="970915" y="1315744"/>
                      <a:pt x="984250" y="1310664"/>
                      <a:pt x="1010285" y="1293519"/>
                    </a:cubicBezTo>
                    <a:cubicBezTo>
                      <a:pt x="1036320" y="1276374"/>
                      <a:pt x="1049655" y="1264944"/>
                      <a:pt x="1075690" y="1250339"/>
                    </a:cubicBezTo>
                    <a:cubicBezTo>
                      <a:pt x="1101725" y="1235734"/>
                      <a:pt x="1115060" y="1235734"/>
                      <a:pt x="1141095" y="1221129"/>
                    </a:cubicBezTo>
                    <a:cubicBezTo>
                      <a:pt x="1167130" y="1206524"/>
                      <a:pt x="1180465" y="1196364"/>
                      <a:pt x="1206500" y="1177314"/>
                    </a:cubicBezTo>
                    <a:cubicBezTo>
                      <a:pt x="1232535" y="1158264"/>
                      <a:pt x="1245870" y="1141119"/>
                      <a:pt x="1271905" y="1126514"/>
                    </a:cubicBezTo>
                    <a:cubicBezTo>
                      <a:pt x="1297940" y="1111909"/>
                      <a:pt x="1311275" y="1115084"/>
                      <a:pt x="1337310" y="1104924"/>
                    </a:cubicBezTo>
                    <a:cubicBezTo>
                      <a:pt x="1363345" y="1094764"/>
                      <a:pt x="1376680" y="1091589"/>
                      <a:pt x="1402715" y="1075714"/>
                    </a:cubicBezTo>
                    <a:cubicBezTo>
                      <a:pt x="1428750" y="1059839"/>
                      <a:pt x="1442085" y="1048409"/>
                      <a:pt x="1468120" y="1024914"/>
                    </a:cubicBezTo>
                    <a:cubicBezTo>
                      <a:pt x="1494155" y="1001419"/>
                      <a:pt x="1507490" y="984274"/>
                      <a:pt x="1533525" y="959509"/>
                    </a:cubicBezTo>
                    <a:cubicBezTo>
                      <a:pt x="1559560" y="934744"/>
                      <a:pt x="1575435" y="925854"/>
                      <a:pt x="1598930" y="901089"/>
                    </a:cubicBezTo>
                    <a:cubicBezTo>
                      <a:pt x="1622425" y="876324"/>
                      <a:pt x="1629410" y="862989"/>
                      <a:pt x="1649730" y="835684"/>
                    </a:cubicBezTo>
                    <a:cubicBezTo>
                      <a:pt x="1670050" y="808379"/>
                      <a:pt x="1678940" y="792504"/>
                      <a:pt x="1700530" y="763294"/>
                    </a:cubicBezTo>
                    <a:cubicBezTo>
                      <a:pt x="1722120" y="734084"/>
                      <a:pt x="1734185" y="711859"/>
                      <a:pt x="1758950" y="690269"/>
                    </a:cubicBezTo>
                    <a:cubicBezTo>
                      <a:pt x="1783715" y="668679"/>
                      <a:pt x="1798320" y="671219"/>
                      <a:pt x="1824355" y="654074"/>
                    </a:cubicBezTo>
                    <a:cubicBezTo>
                      <a:pt x="1850390" y="636929"/>
                      <a:pt x="1863725" y="620419"/>
                      <a:pt x="1889760" y="603274"/>
                    </a:cubicBezTo>
                    <a:cubicBezTo>
                      <a:pt x="1915795" y="586129"/>
                      <a:pt x="1929130" y="588669"/>
                      <a:pt x="1955165" y="567079"/>
                    </a:cubicBezTo>
                    <a:cubicBezTo>
                      <a:pt x="1981200" y="545489"/>
                      <a:pt x="2000250" y="521994"/>
                      <a:pt x="2020570" y="494054"/>
                    </a:cubicBezTo>
                    <a:cubicBezTo>
                      <a:pt x="2040890" y="466114"/>
                      <a:pt x="2036445" y="450239"/>
                      <a:pt x="2056765" y="428649"/>
                    </a:cubicBezTo>
                    <a:cubicBezTo>
                      <a:pt x="2077085" y="407059"/>
                      <a:pt x="2096135" y="398804"/>
                      <a:pt x="2122170" y="385469"/>
                    </a:cubicBezTo>
                    <a:cubicBezTo>
                      <a:pt x="2148205" y="372134"/>
                      <a:pt x="2161540" y="373404"/>
                      <a:pt x="2187575" y="363244"/>
                    </a:cubicBezTo>
                    <a:cubicBezTo>
                      <a:pt x="2213610" y="353084"/>
                      <a:pt x="2226945" y="344194"/>
                      <a:pt x="2252980" y="334034"/>
                    </a:cubicBezTo>
                    <a:cubicBezTo>
                      <a:pt x="2279015" y="323874"/>
                      <a:pt x="2292350" y="325779"/>
                      <a:pt x="2318385" y="312444"/>
                    </a:cubicBezTo>
                    <a:cubicBezTo>
                      <a:pt x="2344420" y="299109"/>
                      <a:pt x="2357755" y="287679"/>
                      <a:pt x="2383790" y="268629"/>
                    </a:cubicBezTo>
                    <a:cubicBezTo>
                      <a:pt x="2409825" y="249579"/>
                      <a:pt x="2424430" y="241324"/>
                      <a:pt x="2449195" y="217829"/>
                    </a:cubicBezTo>
                    <a:cubicBezTo>
                      <a:pt x="2473960" y="194334"/>
                      <a:pt x="2491740" y="179729"/>
                      <a:pt x="2507615" y="152424"/>
                    </a:cubicBezTo>
                    <a:cubicBezTo>
                      <a:pt x="2523490" y="125119"/>
                      <a:pt x="2515870" y="107339"/>
                      <a:pt x="2529205" y="80034"/>
                    </a:cubicBezTo>
                    <a:cubicBezTo>
                      <a:pt x="2542540" y="52729"/>
                      <a:pt x="2551430" y="30504"/>
                      <a:pt x="2573020" y="14629"/>
                    </a:cubicBezTo>
                    <a:cubicBezTo>
                      <a:pt x="2594610" y="-1246"/>
                      <a:pt x="2612390" y="24"/>
                      <a:pt x="2638425" y="24"/>
                    </a:cubicBezTo>
                    <a:cubicBezTo>
                      <a:pt x="2664460" y="24"/>
                      <a:pt x="2675890" y="7644"/>
                      <a:pt x="2703830" y="14629"/>
                    </a:cubicBezTo>
                    <a:cubicBezTo>
                      <a:pt x="2731770" y="21614"/>
                      <a:pt x="2748915" y="27329"/>
                      <a:pt x="2776855" y="36219"/>
                    </a:cubicBezTo>
                    <a:cubicBezTo>
                      <a:pt x="2804795" y="45109"/>
                      <a:pt x="2816225" y="50824"/>
                      <a:pt x="2842260" y="57809"/>
                    </a:cubicBezTo>
                    <a:cubicBezTo>
                      <a:pt x="2868295" y="64794"/>
                      <a:pt x="2881630" y="63524"/>
                      <a:pt x="2907665" y="72414"/>
                    </a:cubicBezTo>
                    <a:cubicBezTo>
                      <a:pt x="2933700" y="81304"/>
                      <a:pt x="2945765" y="83844"/>
                      <a:pt x="2973070" y="101624"/>
                    </a:cubicBezTo>
                    <a:cubicBezTo>
                      <a:pt x="3000375" y="119404"/>
                      <a:pt x="3019425" y="135279"/>
                      <a:pt x="3045460" y="160044"/>
                    </a:cubicBezTo>
                    <a:cubicBezTo>
                      <a:pt x="3071495" y="184809"/>
                      <a:pt x="3082290" y="199414"/>
                      <a:pt x="3103880" y="225449"/>
                    </a:cubicBezTo>
                    <a:cubicBezTo>
                      <a:pt x="3125470" y="251484"/>
                      <a:pt x="3135630" y="264819"/>
                      <a:pt x="3154680" y="290854"/>
                    </a:cubicBezTo>
                    <a:cubicBezTo>
                      <a:pt x="3173730" y="316889"/>
                      <a:pt x="3178810" y="330224"/>
                      <a:pt x="3197860" y="356259"/>
                    </a:cubicBezTo>
                    <a:cubicBezTo>
                      <a:pt x="3216910" y="382294"/>
                      <a:pt x="3230245" y="395629"/>
                      <a:pt x="3249295" y="421664"/>
                    </a:cubicBezTo>
                    <a:cubicBezTo>
                      <a:pt x="3268345" y="447699"/>
                      <a:pt x="3270885" y="466749"/>
                      <a:pt x="3292475" y="487069"/>
                    </a:cubicBezTo>
                    <a:cubicBezTo>
                      <a:pt x="3314065" y="507389"/>
                      <a:pt x="3331845" y="511834"/>
                      <a:pt x="3357880" y="523264"/>
                    </a:cubicBezTo>
                    <a:cubicBezTo>
                      <a:pt x="3383915" y="534694"/>
                      <a:pt x="3397250" y="535964"/>
                      <a:pt x="3423285" y="544854"/>
                    </a:cubicBezTo>
                    <a:cubicBezTo>
                      <a:pt x="3449320" y="553744"/>
                      <a:pt x="3460750" y="558189"/>
                      <a:pt x="3488690" y="567079"/>
                    </a:cubicBezTo>
                    <a:cubicBezTo>
                      <a:pt x="3516630" y="575969"/>
                      <a:pt x="3533775" y="575334"/>
                      <a:pt x="3561715" y="588669"/>
                    </a:cubicBezTo>
                    <a:cubicBezTo>
                      <a:pt x="3589655" y="602004"/>
                      <a:pt x="3601085" y="617879"/>
                      <a:pt x="3627120" y="632484"/>
                    </a:cubicBezTo>
                    <a:cubicBezTo>
                      <a:pt x="3653155" y="647089"/>
                      <a:pt x="3666490" y="648359"/>
                      <a:pt x="3692525" y="661694"/>
                    </a:cubicBezTo>
                    <a:cubicBezTo>
                      <a:pt x="3718560" y="675029"/>
                      <a:pt x="3730625" y="677569"/>
                      <a:pt x="3757930" y="697889"/>
                    </a:cubicBezTo>
                    <a:cubicBezTo>
                      <a:pt x="3785235" y="718209"/>
                      <a:pt x="3803015" y="739799"/>
                      <a:pt x="3830320" y="763294"/>
                    </a:cubicBezTo>
                    <a:cubicBezTo>
                      <a:pt x="3857625" y="786789"/>
                      <a:pt x="3870960" y="790599"/>
                      <a:pt x="3895725" y="814094"/>
                    </a:cubicBezTo>
                    <a:cubicBezTo>
                      <a:pt x="3920490" y="837589"/>
                      <a:pt x="3933825" y="853464"/>
                      <a:pt x="3954145" y="879499"/>
                    </a:cubicBezTo>
                    <a:cubicBezTo>
                      <a:pt x="3974465" y="905534"/>
                      <a:pt x="3980815" y="918869"/>
                      <a:pt x="3997960" y="944904"/>
                    </a:cubicBezTo>
                    <a:cubicBezTo>
                      <a:pt x="4015105" y="970939"/>
                      <a:pt x="4022090" y="984274"/>
                      <a:pt x="4041140" y="1010309"/>
                    </a:cubicBezTo>
                    <a:cubicBezTo>
                      <a:pt x="4060190" y="1036344"/>
                      <a:pt x="4072890" y="1049679"/>
                      <a:pt x="4091940" y="1075714"/>
                    </a:cubicBezTo>
                    <a:cubicBezTo>
                      <a:pt x="4110990" y="1101749"/>
                      <a:pt x="4117975" y="1115084"/>
                      <a:pt x="4135755" y="1141119"/>
                    </a:cubicBezTo>
                    <a:cubicBezTo>
                      <a:pt x="4153535" y="1167154"/>
                      <a:pt x="4162425" y="1179219"/>
                      <a:pt x="4179570" y="1206524"/>
                    </a:cubicBezTo>
                    <a:cubicBezTo>
                      <a:pt x="4196715" y="1233829"/>
                      <a:pt x="4208145" y="1250974"/>
                      <a:pt x="4222750" y="1278914"/>
                    </a:cubicBezTo>
                    <a:cubicBezTo>
                      <a:pt x="4237355" y="1306854"/>
                      <a:pt x="4240530" y="1317014"/>
                      <a:pt x="4251960" y="1344954"/>
                    </a:cubicBezTo>
                    <a:cubicBezTo>
                      <a:pt x="4263390" y="1372894"/>
                      <a:pt x="4265295" y="1390039"/>
                      <a:pt x="4281170" y="1417344"/>
                    </a:cubicBezTo>
                    <a:cubicBezTo>
                      <a:pt x="4297045" y="1444649"/>
                      <a:pt x="4308475" y="1461159"/>
                      <a:pt x="4331970" y="1482749"/>
                    </a:cubicBezTo>
                    <a:cubicBezTo>
                      <a:pt x="4355465" y="1504339"/>
                      <a:pt x="4371340" y="1510689"/>
                      <a:pt x="4397375" y="1526564"/>
                    </a:cubicBezTo>
                    <a:cubicBezTo>
                      <a:pt x="4423410" y="1542439"/>
                      <a:pt x="4439285" y="1541169"/>
                      <a:pt x="4462780" y="1562759"/>
                    </a:cubicBezTo>
                    <a:cubicBezTo>
                      <a:pt x="4486275" y="1584349"/>
                      <a:pt x="4495800" y="1607844"/>
                      <a:pt x="4513580" y="1635149"/>
                    </a:cubicBezTo>
                    <a:cubicBezTo>
                      <a:pt x="4531360" y="1662454"/>
                      <a:pt x="4544060" y="1689124"/>
                      <a:pt x="4550410" y="1700554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txBody>
              <a:bodyPr wrap="square" anchor="t" anchorCtr="0">
                <a:spAutoFit/>
              </a:bodyPr>
              <a:p>
                <a:pPr>
                  <a:lnSpc>
                    <a:spcPct val="130000"/>
                  </a:lnSpc>
                </a:pPr>
                <a:endPara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1651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2307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9" name="文本框 8"/>
              <p:cNvSpPr txBox="1"/>
              <p:nvPr/>
            </p:nvSpPr>
            <p:spPr>
              <a:xfrm>
                <a:off x="1413" y="4294"/>
                <a:ext cx="7257" cy="6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0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2    4    6    8  10  12  14  16  18   20 22  24</a:t>
                </a:r>
                <a:endPara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197" y="1668"/>
                <a:ext cx="1336" cy="6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000" b="1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T </a:t>
                </a:r>
                <a:r>
                  <a:rPr lang="en-US" altLang="zh-CN" sz="2000" b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/ ℃</a:t>
                </a:r>
                <a:endParaRPr lang="en-US" altLang="zh-CN" sz="2000" b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  <p:sp>
            <p:nvSpPr>
              <p:cNvPr id="13" name="文本框 19460"/>
              <p:cNvSpPr txBox="1"/>
              <p:nvPr/>
            </p:nvSpPr>
            <p:spPr>
              <a:xfrm>
                <a:off x="8569" y="4201"/>
                <a:ext cx="114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800" b="1" i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微软雅黑" panose="020B0503020204020204" pitchFamily="2" charset="-122"/>
                  </a:rPr>
                  <a:t>t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微软雅黑" panose="020B0503020204020204" pitchFamily="2" charset="-122"/>
                  </a:rPr>
                  <a:t>/h</a:t>
                </a:r>
                <a:endParaRPr lang="en-US" altLang="zh-CN" sz="2800" b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微软雅黑" panose="020B0503020204020204" pitchFamily="2" charset="-122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2872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3437" y="4110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975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4567" y="4102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5157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5754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6367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7013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7574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8130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</p:grpSp>
      </p:grpSp>
      <p:sp>
        <p:nvSpPr>
          <p:cNvPr id="11" name="文本框 10"/>
          <p:cNvSpPr txBox="1"/>
          <p:nvPr/>
        </p:nvSpPr>
        <p:spPr>
          <a:xfrm>
            <a:off x="539750" y="3723640"/>
            <a:ext cx="8210550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  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在研究函数时，必须注意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自变量的取值范围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实际问题中，自变量的取值必须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符合实际意义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表格 18"/>
          <p:cNvGraphicFramePr/>
          <p:nvPr>
            <p:custDataLst>
              <p:tags r:id="rId1"/>
            </p:custDataLst>
          </p:nvPr>
        </p:nvGraphicFramePr>
        <p:xfrm>
          <a:off x="304165" y="849630"/>
          <a:ext cx="8637905" cy="3827780"/>
        </p:xfrm>
        <a:graphic>
          <a:graphicData uri="http://schemas.openxmlformats.org/drawingml/2006/table">
            <a:tbl>
              <a:tblPr/>
              <a:tblGrid>
                <a:gridCol w="1249045"/>
                <a:gridCol w="2337435"/>
                <a:gridCol w="2627630"/>
                <a:gridCol w="2423795"/>
              </a:tblGrid>
              <a:tr h="570865"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微软雅黑" panose="020B0503020204020204" pitchFamily="2" charset="-122"/>
                        <a:buNone/>
                      </a:pPr>
                      <a:endParaRPr lang="zh-CN" altLang="en-US" sz="2400" b="0">
                        <a:solidFill>
                          <a:srgbClr val="FFFFD9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微软雅黑" panose="020B0503020204020204" pitchFamily="2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微软雅黑" panose="020B0503020204020204" pitchFamily="2" charset="-122"/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微软雅黑" panose="020B0503020204020204" pitchFamily="2" charset="-122"/>
                          <a:sym typeface="+mn-ea"/>
                        </a:rPr>
                        <a:t>解析法</a:t>
                      </a:r>
                      <a:endParaRPr lang="zh-CN" altLang="en-US" sz="2400" b="0">
                        <a:solidFill>
                          <a:srgbClr val="FFFFD9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微软雅黑" panose="020B0503020204020204" pitchFamily="2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微软雅黑" panose="020B0503020204020204" pitchFamily="2" charset="-122"/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微软雅黑" panose="020B0503020204020204" pitchFamily="2" charset="-122"/>
                          <a:sym typeface="+mn-ea"/>
                        </a:rPr>
                        <a:t>列表法</a:t>
                      </a:r>
                      <a:endParaRPr lang="zh-CN" altLang="en-US" sz="2400" b="0">
                        <a:solidFill>
                          <a:srgbClr val="FFFFD9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微软雅黑" panose="020B0503020204020204" pitchFamily="2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微软雅黑" panose="020B0503020204020204" pitchFamily="2" charset="-122"/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微软雅黑" panose="020B0503020204020204" pitchFamily="2" charset="-122"/>
                          <a:sym typeface="+mn-ea"/>
                        </a:rPr>
                        <a:t>图象法</a:t>
                      </a:r>
                      <a:endParaRPr lang="zh-CN" altLang="en-US" sz="2400" b="0">
                        <a:solidFill>
                          <a:srgbClr val="FFFFD9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微软雅黑" panose="020B0503020204020204" pitchFamily="2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96390"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微软雅黑" panose="020B0503020204020204" pitchFamily="2" charset="-122"/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微软雅黑" panose="020B0503020204020204" pitchFamily="2" charset="-122"/>
                          <a:sym typeface="+mn-ea"/>
                        </a:rPr>
                        <a:t>定义</a:t>
                      </a:r>
                      <a:endParaRPr lang="zh-CN" altLang="en-US" sz="240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微软雅黑" panose="020B0503020204020204" pitchFamily="2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微软雅黑" panose="020B0503020204020204" pitchFamily="2" charset="-122"/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微软雅黑" panose="020B0503020204020204" pitchFamily="2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微软雅黑" panose="020B0503020204020204" pitchFamily="2" charset="-122"/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微软雅黑" panose="020B0503020204020204" pitchFamily="2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微软雅黑" panose="020B0503020204020204" pitchFamily="2" charset="-122"/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微软雅黑" panose="020B0503020204020204" pitchFamily="2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670"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微软雅黑" panose="020B0503020204020204" pitchFamily="2" charset="-122"/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微软雅黑" panose="020B0503020204020204" pitchFamily="2" charset="-122"/>
                          <a:sym typeface="+mn-ea"/>
                        </a:rPr>
                        <a:t>实例</a:t>
                      </a:r>
                      <a:endParaRPr lang="zh-CN" altLang="en-US" sz="240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微软雅黑" panose="020B0503020204020204" pitchFamily="2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微软雅黑" panose="020B0503020204020204" pitchFamily="2" charset="-122"/>
                        <a:buNone/>
                      </a:pPr>
                      <a:r>
                        <a:rPr lang="zh-CN" altLang="en-US" sz="240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微软雅黑" panose="020B0503020204020204" pitchFamily="2" charset="-122"/>
                          <a:sym typeface="+mn-ea"/>
                        </a:rPr>
                        <a:t>问题</a:t>
                      </a:r>
                      <a:r>
                        <a:rPr lang="en-US" altLang="zh-CN" sz="240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微软雅黑" panose="020B0503020204020204" pitchFamily="2" charset="-122"/>
                          <a:sym typeface="+mn-ea"/>
                        </a:rPr>
                        <a:t>3</a:t>
                      </a:r>
                      <a:r>
                        <a:rPr lang="zh-CN" altLang="en-US" sz="240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微软雅黑" panose="020B0503020204020204" pitchFamily="2" charset="-122"/>
                          <a:sym typeface="+mn-ea"/>
                        </a:rPr>
                        <a:t>，</a:t>
                      </a:r>
                      <a:r>
                        <a:rPr lang="en-US" altLang="zh-CN" sz="240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微软雅黑" panose="020B0503020204020204" pitchFamily="2" charset="-122"/>
                          <a:sym typeface="+mn-ea"/>
                        </a:rPr>
                        <a:t>4</a:t>
                      </a:r>
                      <a:endParaRPr lang="zh-CN" altLang="en-US" sz="240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微软雅黑" panose="020B0503020204020204" pitchFamily="2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微软雅黑" panose="020B0503020204020204" pitchFamily="2" charset="-122"/>
                        <a:buNone/>
                      </a:pPr>
                      <a:r>
                        <a:rPr lang="zh-CN" altLang="en-US" sz="240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微软雅黑" panose="020B0503020204020204" pitchFamily="2" charset="-122"/>
                          <a:sym typeface="+mn-ea"/>
                        </a:rPr>
                        <a:t>问题</a:t>
                      </a:r>
                      <a:r>
                        <a:rPr lang="en-US" altLang="zh-CN" sz="240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微软雅黑" panose="020B0503020204020204" pitchFamily="2" charset="-122"/>
                          <a:sym typeface="+mn-ea"/>
                        </a:rPr>
                        <a:t>2</a:t>
                      </a:r>
                      <a:r>
                        <a:rPr lang="zh-CN" altLang="en-US" sz="240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微软雅黑" panose="020B0503020204020204" pitchFamily="2" charset="-122"/>
                          <a:sym typeface="+mn-ea"/>
                        </a:rPr>
                        <a:t>，</a:t>
                      </a:r>
                      <a:r>
                        <a:rPr lang="en-US" altLang="zh-CN" sz="240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微软雅黑" panose="020B0503020204020204" pitchFamily="2" charset="-122"/>
                          <a:sym typeface="+mn-ea"/>
                        </a:rPr>
                        <a:t>3</a:t>
                      </a:r>
                      <a:endParaRPr lang="en-US" altLang="zh-CN" sz="240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微软雅黑" panose="020B0503020204020204" pitchFamily="2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微软雅黑" panose="020B0503020204020204" pitchFamily="2" charset="-122"/>
                        <a:buNone/>
                      </a:pPr>
                      <a:r>
                        <a:rPr lang="zh-CN" altLang="en-US" sz="240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微软雅黑" panose="020B0503020204020204" pitchFamily="2" charset="-122"/>
                          <a:sym typeface="+mn-ea"/>
                        </a:rPr>
                        <a:t>问题</a:t>
                      </a:r>
                      <a:r>
                        <a:rPr lang="en-US" altLang="zh-CN" sz="240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微软雅黑" panose="020B0503020204020204" pitchFamily="2" charset="-122"/>
                          <a:sym typeface="+mn-ea"/>
                        </a:rPr>
                        <a:t>1</a:t>
                      </a:r>
                      <a:endParaRPr lang="zh-CN" altLang="en-US" sz="240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微软雅黑" panose="020B0503020204020204" pitchFamily="2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5855"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微软雅黑" panose="020B0503020204020204" pitchFamily="2" charset="-122"/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微软雅黑" panose="020B0503020204020204" pitchFamily="2" charset="-122"/>
                          <a:sym typeface="+mn-ea"/>
                        </a:rPr>
                        <a:t>优点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微软雅黑" panose="020B0503020204020204" pitchFamily="2" charset="-122"/>
                      </a:endParaRPr>
                    </a:p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微软雅黑" panose="020B0503020204020204" pitchFamily="2" charset="-122"/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微软雅黑" panose="020B0503020204020204" pitchFamily="2" charset="-122"/>
                      </a:endParaRPr>
                    </a:p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微软雅黑" panose="020B0503020204020204" pitchFamily="2" charset="-122"/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微软雅黑" panose="020B0503020204020204" pitchFamily="2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微软雅黑" panose="020B0503020204020204" pitchFamily="2" charset="-122"/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微软雅黑" panose="020B0503020204020204" pitchFamily="2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微软雅黑" panose="020B0503020204020204" pitchFamily="2" charset="-122"/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微软雅黑" panose="020B0503020204020204" pitchFamily="2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微软雅黑" panose="020B0503020204020204" pitchFamily="2" charset="-122"/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微软雅黑" panose="020B0503020204020204" pitchFamily="2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" name="矩形 73732"/>
          <p:cNvSpPr/>
          <p:nvPr>
            <p:custDataLst>
              <p:tags r:id="rId2"/>
            </p:custDataLst>
          </p:nvPr>
        </p:nvSpPr>
        <p:spPr>
          <a:xfrm>
            <a:off x="1602740" y="1472565"/>
            <a:ext cx="2272665" cy="147129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 eaLnBrk="0" hangingPunct="0">
              <a:lnSpc>
                <a:spcPct val="120000"/>
              </a:lnSpc>
            </a:pPr>
            <a:endParaRPr lang="zh-CN" altLang="en-US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  <a:sym typeface="+mn-ea"/>
            </a:endParaRPr>
          </a:p>
        </p:txBody>
      </p:sp>
      <p:sp>
        <p:nvSpPr>
          <p:cNvPr id="35" name="Text Box 6"/>
          <p:cNvSpPr txBox="1"/>
          <p:nvPr>
            <p:custDataLst>
              <p:tags r:id="rId3"/>
            </p:custDataLst>
          </p:nvPr>
        </p:nvSpPr>
        <p:spPr>
          <a:xfrm>
            <a:off x="2482850" y="284798"/>
            <a:ext cx="4276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函数三种表示方法的区别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2740" y="1563370"/>
            <a:ext cx="20669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ctr" eaLnBrk="1" fontAlgn="base" latinLnBrk="0" hangingPunct="1">
              <a:spcBef>
                <a:spcPct val="0"/>
              </a:spcBef>
              <a:buFont typeface="微软雅黑" panose="020B0503020204020204" pitchFamily="2" charset="-122"/>
              <a:buNone/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+mn-ea"/>
              </a:rPr>
              <a:t>用数学式子表示函数关系的方法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7155" y="1419860"/>
            <a:ext cx="267779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l" eaLnBrk="1" fontAlgn="base" latinLnBrk="0" hangingPunct="1">
              <a:spcBef>
                <a:spcPct val="0"/>
              </a:spcBef>
              <a:buFont typeface="微软雅黑" panose="020B0503020204020204" pitchFamily="2" charset="-122"/>
              <a:buNone/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+mn-ea"/>
              </a:rPr>
              <a:t>通过列出自变量的值，与对应函数值的表格来表示函数关系的方法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72555" y="1563370"/>
            <a:ext cx="232029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ctr" eaLnBrk="1" fontAlgn="base" latinLnBrk="0" hangingPunct="1">
              <a:spcBef>
                <a:spcPct val="0"/>
              </a:spcBef>
              <a:buFont typeface="微软雅黑" panose="020B0503020204020204" pitchFamily="2" charset="-122"/>
              <a:buNone/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+mn-ea"/>
              </a:rPr>
              <a:t>用图象来表示两个变量间的函数关系的方法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5105" y="3580130"/>
            <a:ext cx="248666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ctr" eaLnBrk="1" fontAlgn="base" latinLnBrk="0" hangingPunct="1">
              <a:spcBef>
                <a:spcPct val="0"/>
              </a:spcBef>
              <a:buFont typeface="微软雅黑" panose="020B0503020204020204" pitchFamily="2" charset="-122"/>
              <a:buNone/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+mn-ea"/>
              </a:rPr>
              <a:t>准确地反映了函数随自变量变化的数量关系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21760" y="3579495"/>
            <a:ext cx="25139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ctr" eaLnBrk="1" fontAlgn="base" latinLnBrk="0" hangingPunct="1">
              <a:spcBef>
                <a:spcPct val="0"/>
              </a:spcBef>
              <a:buFont typeface="微软雅黑" panose="020B0503020204020204" pitchFamily="2" charset="-122"/>
              <a:buNone/>
            </a:pP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+mn-ea"/>
              </a:rPr>
              <a:t>具体反映了函数随自变量变化的数值对应关系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14465" y="3580130"/>
            <a:ext cx="24085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+mn-ea"/>
              </a:rPr>
              <a:t>直观地反映了函数随自变量的变化而变化的规律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3" name="矩形 15"/>
          <p:cNvSpPr/>
          <p:nvPr>
            <p:custDataLst>
              <p:tags r:id="rId1"/>
            </p:custDataLst>
          </p:nvPr>
        </p:nvSpPr>
        <p:spPr>
          <a:xfrm>
            <a:off x="4572000" y="575945"/>
            <a:ext cx="3874770" cy="119888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sz="24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</a:t>
            </a:r>
            <a:r>
              <a:rPr lang="zh-CN" sz="24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某一</a:t>
            </a:r>
            <a:r>
              <a:rPr sz="24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变化过程中，数值发生变化的量为变量，数值始终不变的量为常量．</a:t>
            </a:r>
            <a:endParaRPr sz="24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28689" name="Text Box 10"/>
          <p:cNvSpPr/>
          <p:nvPr>
            <p:custDataLst>
              <p:tags r:id="rId2"/>
            </p:custDataLst>
          </p:nvPr>
        </p:nvSpPr>
        <p:spPr>
          <a:xfrm>
            <a:off x="4643120" y="4011930"/>
            <a:ext cx="3679825" cy="483870"/>
          </a:xfrm>
          <a:prstGeom prst="rect">
            <a:avLst/>
          </a:prstGeom>
          <a:noFill/>
          <a:ln w="15875" cap="flat">
            <a:solidFill>
              <a:schemeClr val="tx1"/>
            </a:solidFill>
            <a:round/>
          </a:ln>
        </p:spPr>
        <p:txBody>
          <a:bodyPr wrap="none" lIns="0" tIns="0" rIns="0" bIns="16320" rtlCol="0" anchor="ctr" anchorCtr="0">
            <a:noAutofit/>
          </a:bodyPr>
          <a:lstStyle/>
          <a:p>
            <a:pPr lvl="0" algn="ctr">
              <a:buClrTx/>
              <a:buSzTx/>
            </a:pPr>
            <a:r>
              <a:rPr lang="zh-CN" altLang="en-US" sz="24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解析法，列表法和图象法</a:t>
            </a:r>
            <a:endParaRPr lang="zh-CN" altLang="en-US" sz="24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左大括号 3"/>
          <p:cNvSpPr/>
          <p:nvPr>
            <p:custDataLst>
              <p:tags r:id="rId3"/>
            </p:custDataLst>
          </p:nvPr>
        </p:nvSpPr>
        <p:spPr>
          <a:xfrm>
            <a:off x="1985081" y="975019"/>
            <a:ext cx="211875" cy="3309859"/>
          </a:xfrm>
          <a:prstGeom prst="leftBrace">
            <a:avLst>
              <a:gd name="adj1" fmla="val 42816"/>
              <a:gd name="adj2" fmla="val 49424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3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265" y="1779270"/>
            <a:ext cx="1748155" cy="181483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2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变量与函数的概念</a:t>
            </a:r>
            <a:r>
              <a:rPr sz="2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及其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表示方法</a:t>
            </a:r>
            <a:endParaRPr lang="zh-CN" altLang="en-US" sz="28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55520" y="843280"/>
            <a:ext cx="1930400" cy="666115"/>
          </a:xfrm>
          <a:prstGeom prst="rect">
            <a:avLst/>
          </a:prstGeom>
          <a:noFill/>
          <a:ln w="19050" cap="flat">
            <a:solidFill>
              <a:schemeClr val="tx1"/>
            </a:solidFill>
            <a:round/>
          </a:ln>
        </p:spPr>
        <p:txBody>
          <a:bodyPr wrap="none" lIns="0" tIns="0" rIns="0" bIns="16320" rtlCol="0" anchor="ctr">
            <a:noAutofit/>
          </a:bodyPr>
          <a:lstStyle/>
          <a:p>
            <a:pPr lvl="0" algn="ctr">
              <a:buClrTx/>
              <a:buSzTx/>
            </a:pPr>
            <a:r>
              <a:rPr lang="zh-CN" altLang="en-US" sz="2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常量与变量</a:t>
            </a:r>
            <a:endParaRPr lang="zh-CN" altLang="en-US" sz="28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01265" y="2597785"/>
            <a:ext cx="1094740" cy="52197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函数</a:t>
            </a:r>
            <a:endParaRPr lang="zh-CN" altLang="en-US" sz="28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99030" y="3763010"/>
            <a:ext cx="1689735" cy="95313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2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函数的表示方法</a:t>
            </a:r>
            <a:endParaRPr lang="zh-CN" altLang="en-US" sz="28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8940" y="2084705"/>
            <a:ext cx="4758055" cy="156845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如果在一个变化过程中，有两个变量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，例如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4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和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4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，对于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4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的每一个值，</a:t>
            </a:r>
            <a:r>
              <a:rPr lang="en-US" altLang="zh-CN" sz="24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都有唯一的值与之对应，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 </a:t>
            </a:r>
            <a:endParaRPr lang="en-US" altLang="zh-CN" sz="24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称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4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 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是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4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函数</a:t>
            </a:r>
            <a:endParaRPr lang="en-US" altLang="zh-CN" sz="24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cxnSp>
        <p:nvCxnSpPr>
          <p:cNvPr id="7" name="直接连接符 6"/>
          <p:cNvCxnSpPr>
            <a:stCxn id="13" idx="3"/>
            <a:endCxn id="28683" idx="1"/>
          </p:cNvCxnSpPr>
          <p:nvPr/>
        </p:nvCxnSpPr>
        <p:spPr>
          <a:xfrm flipV="1">
            <a:off x="4185920" y="1175385"/>
            <a:ext cx="386080" cy="127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2" idx="3"/>
            <a:endCxn id="5" idx="1"/>
          </p:cNvCxnSpPr>
          <p:nvPr/>
        </p:nvCxnSpPr>
        <p:spPr>
          <a:xfrm>
            <a:off x="3596005" y="2858770"/>
            <a:ext cx="622935" cy="1016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3" idx="3"/>
            <a:endCxn id="28689" idx="1"/>
          </p:cNvCxnSpPr>
          <p:nvPr/>
        </p:nvCxnSpPr>
        <p:spPr>
          <a:xfrm>
            <a:off x="4088765" y="4239895"/>
            <a:ext cx="554355" cy="1397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2" grpId="0" animBg="1"/>
      <p:bldP spid="3" grpId="0" animBg="1"/>
      <p:bldP spid="28683" grpId="0" animBg="1"/>
      <p:bldP spid="5" grpId="0" animBg="1"/>
      <p:bldP spid="2868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/>
          <p:nvPr>
            <p:custDataLst>
              <p:tags r:id="rId1"/>
            </p:custDataLst>
          </p:nvPr>
        </p:nvSpPr>
        <p:spPr>
          <a:xfrm>
            <a:off x="159385" y="769620"/>
            <a:ext cx="8732520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1.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设路程为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s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，时间为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t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，速度为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v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，当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v 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= 60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时，路程和时间的关系式为</a:t>
            </a:r>
            <a:r>
              <a:rPr lang="zh-CN" altLang="en-US" sz="2800" u="sng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            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，这个关系式中，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___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是常量，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u="sng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        </a:t>
            </a:r>
            <a:r>
              <a:rPr lang="en-US" altLang="zh-CN" sz="2800" u="sng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是变量，</a:t>
            </a:r>
            <a:r>
              <a:rPr lang="zh-CN" altLang="en-US" sz="2800" u="sng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u="sng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zh-CN" altLang="en-US" sz="2800" u="sng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   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是</a:t>
            </a:r>
            <a:r>
              <a:rPr lang="zh-CN" altLang="en-US" sz="2800" u="sng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     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的函数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.</a:t>
            </a:r>
            <a:r>
              <a:rPr lang="zh-CN" altLang="en-US" sz="2800" u="sng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+mn-ea"/>
              </a:rPr>
              <a:t> </a:t>
            </a:r>
            <a:endParaRPr lang="zh-CN" altLang="en-US" sz="2800" u="sng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  <a:sym typeface="+mn-ea"/>
            </a:endParaRPr>
          </a:p>
        </p:txBody>
      </p:sp>
      <p:sp>
        <p:nvSpPr>
          <p:cNvPr id="4" name="Rectangle 4"/>
          <p:cNvSpPr/>
          <p:nvPr>
            <p:custDataLst>
              <p:tags r:id="rId2"/>
            </p:custDataLst>
          </p:nvPr>
        </p:nvSpPr>
        <p:spPr>
          <a:xfrm>
            <a:off x="7125335" y="1491615"/>
            <a:ext cx="8223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60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5" name="Rectangle 5"/>
          <p:cNvSpPr/>
          <p:nvPr>
            <p:custDataLst>
              <p:tags r:id="rId3"/>
            </p:custDataLst>
          </p:nvPr>
        </p:nvSpPr>
        <p:spPr>
          <a:xfrm>
            <a:off x="3135948" y="1483995"/>
            <a:ext cx="16065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s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= 60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t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6" name="Rectangle 6"/>
          <p:cNvSpPr/>
          <p:nvPr>
            <p:custDataLst>
              <p:tags r:id="rId4"/>
            </p:custDataLst>
          </p:nvPr>
        </p:nvSpPr>
        <p:spPr>
          <a:xfrm>
            <a:off x="4445" y="2037715"/>
            <a:ext cx="13144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 t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s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7" name="Rectangle 7"/>
          <p:cNvSpPr/>
          <p:nvPr>
            <p:custDataLst>
              <p:tags r:id="rId5"/>
            </p:custDataLst>
          </p:nvPr>
        </p:nvSpPr>
        <p:spPr>
          <a:xfrm>
            <a:off x="2722563" y="2059940"/>
            <a:ext cx="4302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s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8" name="Rectangle 8"/>
          <p:cNvSpPr/>
          <p:nvPr>
            <p:custDataLst>
              <p:tags r:id="rId6"/>
            </p:custDataLst>
          </p:nvPr>
        </p:nvSpPr>
        <p:spPr>
          <a:xfrm>
            <a:off x="3695383" y="2080895"/>
            <a:ext cx="3603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t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9" name="文本框 1"/>
          <p:cNvSpPr txBox="1"/>
          <p:nvPr>
            <p:custDataLst>
              <p:tags r:id="rId7"/>
            </p:custDataLst>
          </p:nvPr>
        </p:nvSpPr>
        <p:spPr>
          <a:xfrm>
            <a:off x="223520" y="2719070"/>
            <a:ext cx="866838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2.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油箱中有油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30 kg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，油从管道中匀速流出，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1 h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流完，则油箱中剩余油量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Q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（kg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）与流出时间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t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（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min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）之间的函数关系式是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_____________.</a:t>
            </a:r>
            <a:r>
              <a:rPr lang="zh-CN" altLang="en-US" sz="2800" u="sng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endParaRPr lang="zh-CN" altLang="en-US" sz="2800" u="sng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11" name="Rectangle 5"/>
          <p:cNvSpPr/>
          <p:nvPr>
            <p:custDataLst>
              <p:tags r:id="rId8"/>
            </p:custDataLst>
          </p:nvPr>
        </p:nvSpPr>
        <p:spPr>
          <a:xfrm>
            <a:off x="2913380" y="4110990"/>
            <a:ext cx="2308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Q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= 30 - 0.5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t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/>
          <p:nvPr>
            <p:custDataLst>
              <p:tags r:id="rId1"/>
            </p:custDataLst>
          </p:nvPr>
        </p:nvSpPr>
        <p:spPr>
          <a:xfrm>
            <a:off x="252095" y="196215"/>
            <a:ext cx="8633460" cy="2460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3.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写出下列各问题的函数关系式，并指出其中的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常量与变量，自变量与函数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.</a:t>
            </a:r>
            <a:endParaRPr lang="en-US" altLang="zh-CN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(1)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运动员在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200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米一圈的跑道上训练，他跑一圈所用的时间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t 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+mn-ea"/>
              </a:rPr>
              <a:t>(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秒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+mn-ea"/>
              </a:rPr>
              <a:t>)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与跑步的速度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v 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(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米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/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秒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)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的关系式；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(2)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n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(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n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＞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3)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边形的对角线条数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s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与边数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n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之间的关系式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.</a:t>
            </a:r>
            <a:endParaRPr lang="en-US" altLang="zh-CN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3" name="矩形 41073"/>
          <p:cNvSpPr/>
          <p:nvPr>
            <p:custDataLst>
              <p:tags r:id="rId2"/>
            </p:custDataLst>
          </p:nvPr>
        </p:nvSpPr>
        <p:spPr>
          <a:xfrm>
            <a:off x="179070" y="2608580"/>
            <a:ext cx="8888730" cy="2501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，其中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200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是常量，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v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、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t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是变量，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v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是自变量，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t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v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的函数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  <a:p>
            <a:pPr algn="l">
              <a:lnSpc>
                <a:spcPct val="14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       (2)  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，其中   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-3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是常量，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s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、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n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是变量，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n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是自变量，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s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n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的函数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479550" y="2613025"/>
          <a:ext cx="112141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6" name="" r:id="rId3" imgW="495300" imgH="393700" progId="Equation.DSMT4">
                  <p:embed/>
                </p:oleObj>
              </mc:Choice>
              <mc:Fallback>
                <p:oleObj name="" r:id="rId3" imgW="4953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9550" y="2613025"/>
                        <a:ext cx="1121410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410335" y="3788410"/>
          <a:ext cx="1675765" cy="840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" name="" r:id="rId5" imgW="749300" imgH="393700" progId="Equation.DSMT4">
                  <p:embed/>
                </p:oleObj>
              </mc:Choice>
              <mc:Fallback>
                <p:oleObj name="" r:id="rId5" imgW="749300" imgH="393700" progId="Equation.DSMT4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10335" y="3788410"/>
                        <a:ext cx="1675765" cy="840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161155" y="3760470"/>
          <a:ext cx="33083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8" name="" r:id="rId7" imgW="152400" imgH="393700" progId="Equation.DSMT4">
                  <p:embed/>
                </p:oleObj>
              </mc:Choice>
              <mc:Fallback>
                <p:oleObj name="" r:id="rId7" imgW="152400" imgH="393700" progId="Equation.DSMT4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61155" y="3760470"/>
                        <a:ext cx="330835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/>
          <p:nvPr>
            <p:custDataLst>
              <p:tags r:id="rId1"/>
            </p:custDataLst>
          </p:nvPr>
        </p:nvSpPr>
        <p:spPr>
          <a:xfrm>
            <a:off x="46990" y="316230"/>
            <a:ext cx="8980805" cy="3317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4.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下列问题中，一个变量是否是另一个变量的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函数？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  <a:sym typeface="微软雅黑" panose="020B0503020204020204" pitchFamily="2" charset="-122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如果是，请指出自变量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.</a:t>
            </a:r>
            <a:endParaRPr lang="en-US" altLang="zh-CN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  <a:sym typeface="微软雅黑" panose="020B0503020204020204" pitchFamily="2" charset="-122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(1) 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改变正方形的边长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x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，正方形的面积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S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随之变化；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(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+mn-ea"/>
              </a:rPr>
              <a:t>2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) 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某村的耕地面积是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10</a:t>
            </a:r>
            <a:r>
              <a:rPr lang="en-US" altLang="zh-CN" sz="2800" baseline="300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6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m</a:t>
            </a:r>
            <a:r>
              <a:rPr lang="en-US" altLang="zh-CN" sz="2800" baseline="300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2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，这个村人均占有耕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+mn-ea"/>
              </a:rPr>
              <a:t>地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面积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y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（单位：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m</a:t>
            </a:r>
            <a:r>
              <a:rPr lang="en-US" altLang="zh-CN" sz="2800" baseline="300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2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）随该村人数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n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的变化而变化；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(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+mn-ea"/>
              </a:rPr>
              <a:t>3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) 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P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是数轴上的一个动点，它到原点的距离记为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x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，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它对应的实数为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y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，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y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随 </a:t>
            </a:r>
            <a:r>
              <a:rPr lang="en-US" altLang="zh-CN" sz="2800" i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x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的变化而变化．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3" name="Rectangle 35"/>
          <p:cNvSpPr/>
          <p:nvPr>
            <p:custDataLst>
              <p:tags r:id="rId2"/>
            </p:custDataLst>
          </p:nvPr>
        </p:nvSpPr>
        <p:spPr>
          <a:xfrm>
            <a:off x="-20320" y="3475355"/>
            <a:ext cx="681101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解：（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）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S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函数，其中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是自变量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  <a:sym typeface="微软雅黑" panose="020B0503020204020204" pitchFamily="2" charset="-122"/>
            </a:endParaRPr>
          </a:p>
        </p:txBody>
      </p:sp>
      <p:sp>
        <p:nvSpPr>
          <p:cNvPr id="4" name="Rectangle 35"/>
          <p:cNvSpPr/>
          <p:nvPr>
            <p:custDataLst>
              <p:tags r:id="rId3"/>
            </p:custDataLst>
          </p:nvPr>
        </p:nvSpPr>
        <p:spPr>
          <a:xfrm>
            <a:off x="751840" y="3991293"/>
            <a:ext cx="6030595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）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n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的函数，其中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n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是自变量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  <a:sym typeface="微软雅黑" panose="020B0503020204020204" pitchFamily="2" charset="-122"/>
            </a:endParaRPr>
          </a:p>
        </p:txBody>
      </p:sp>
      <p:sp>
        <p:nvSpPr>
          <p:cNvPr id="5" name="Rectangle 35"/>
          <p:cNvSpPr/>
          <p:nvPr>
            <p:custDataLst>
              <p:tags r:id="rId4"/>
            </p:custDataLst>
          </p:nvPr>
        </p:nvSpPr>
        <p:spPr>
          <a:xfrm>
            <a:off x="735965" y="4478020"/>
            <a:ext cx="352171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）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不是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的函数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  <a:sym typeface="微软雅黑" panose="020B0503020204020204" pitchFamily="2" charset="-122"/>
            </a:endParaRPr>
          </a:p>
        </p:txBody>
      </p:sp>
      <p:sp>
        <p:nvSpPr>
          <p:cNvPr id="6" name="AutoShape 32"/>
          <p:cNvSpPr/>
          <p:nvPr>
            <p:custDataLst>
              <p:tags r:id="rId5"/>
            </p:custDataLst>
          </p:nvPr>
        </p:nvSpPr>
        <p:spPr>
          <a:xfrm>
            <a:off x="4879340" y="4010660"/>
            <a:ext cx="4180205" cy="989330"/>
          </a:xfrm>
          <a:prstGeom prst="wedgeRoundRectCallout">
            <a:avLst>
              <a:gd name="adj1" fmla="val -31882"/>
              <a:gd name="adj2" fmla="val -96064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例如，到原点的距离为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1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的点对应实数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1 </a:t>
            </a:r>
            <a:r>
              <a:rPr lang="zh-CN" altLang="en-US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或</a:t>
            </a: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  <a:sym typeface="微软雅黑" panose="020B0503020204020204" pitchFamily="2" charset="-122"/>
              </a:rPr>
              <a:t> -1.</a:t>
            </a:r>
            <a:endParaRPr lang="en-US" altLang="zh-CN" sz="2800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  <a:sym typeface="微软雅黑" panose="020B0503020204020204" pitchFamily="2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3"/>
          <p:cNvSpPr txBox="1"/>
          <p:nvPr/>
        </p:nvSpPr>
        <p:spPr>
          <a:xfrm>
            <a:off x="3648393" y="616585"/>
            <a:ext cx="18716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万物皆变 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5" name="Text Box 3"/>
          <p:cNvSpPr txBox="1"/>
          <p:nvPr>
            <p:custDataLst>
              <p:tags r:id="rId1"/>
            </p:custDataLst>
          </p:nvPr>
        </p:nvSpPr>
        <p:spPr>
          <a:xfrm>
            <a:off x="538480" y="3580130"/>
            <a:ext cx="351599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行星在宇宙中的位置随时间的变化而变化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.</a:t>
            </a:r>
            <a:endParaRPr lang="en-US" altLang="zh-CN" sz="2400" b="1" dirty="0">
              <a:solidFill>
                <a:schemeClr val="dk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" y="1419860"/>
            <a:ext cx="3909695" cy="2030730"/>
          </a:xfrm>
          <a:prstGeom prst="rect">
            <a:avLst/>
          </a:prstGeom>
        </p:spPr>
      </p:pic>
      <p:pic>
        <p:nvPicPr>
          <p:cNvPr id="3" name="Picture 2" descr="11394484f1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90" y="1490980"/>
            <a:ext cx="3112770" cy="1992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标题 8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4932045" y="3627120"/>
            <a:ext cx="4122420" cy="5181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气温随海拔的变化而变化.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364351_m_2364353_66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05" y="411480"/>
            <a:ext cx="4201160" cy="2726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3"/>
          <p:cNvSpPr txBox="1"/>
          <p:nvPr/>
        </p:nvSpPr>
        <p:spPr>
          <a:xfrm>
            <a:off x="4932045" y="1061085"/>
            <a:ext cx="35433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汽车匀速行驶，行驶路程随行驶时间的变化而变化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微软雅黑" panose="020B0503020204020204" pitchFamily="2" charset="-122"/>
              </a:rPr>
              <a:t>.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2" charset="-122"/>
              <a:cs typeface="微软雅黑" panose="020B0503020204020204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360" y="3291840"/>
            <a:ext cx="850011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世界处在不停地运动变化中，如何研究这些运动变化规律呢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?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数学上常用变量与函数来刻画各种运动变化。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706495" y="574675"/>
            <a:ext cx="208153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algn="l" defTabSz="914400" rtl="0" fontAlgn="base" latinLnBrk="0">
              <a:lnSpc>
                <a:spcPct val="1000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微软雅黑" panose="020B0503020204020204" pitchFamily="2" charset="-122"/>
              </a:rPr>
              <a:t>变量与函数</a:t>
            </a:r>
            <a:endParaRPr kumimoji="0" lang="zh-CN" altLang="en-US" sz="2800" b="1" i="0" u="none" strike="noStrike" kern="1200" cap="none" spc="0" normalizeH="0" baseline="0">
              <a:solidFill>
                <a:srgbClr val="00B05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微软雅黑" panose="020B0503020204020204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449070" y="1584325"/>
            <a:ext cx="6102350" cy="2677160"/>
            <a:chOff x="2282" y="2459"/>
            <a:chExt cx="9610" cy="4216"/>
          </a:xfrm>
        </p:grpSpPr>
        <p:sp>
          <p:nvSpPr>
            <p:cNvPr id="2" name="文本框 1"/>
            <p:cNvSpPr txBox="1"/>
            <p:nvPr/>
          </p:nvSpPr>
          <p:spPr>
            <a:xfrm>
              <a:off x="2282" y="2461"/>
              <a:ext cx="906" cy="421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8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6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4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2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0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-2 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-4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 rot="0">
              <a:off x="3224" y="2459"/>
              <a:ext cx="8669" cy="4143"/>
              <a:chOff x="1040" y="1668"/>
              <a:chExt cx="8669" cy="4143"/>
            </a:xfrm>
          </p:grpSpPr>
          <p:cxnSp>
            <p:nvCxnSpPr>
              <p:cNvPr id="3" name="直接箭头连接符 2"/>
              <p:cNvCxnSpPr/>
              <p:nvPr/>
            </p:nvCxnSpPr>
            <p:spPr>
              <a:xfrm flipV="1">
                <a:off x="1040" y="1669"/>
                <a:ext cx="26" cy="4142"/>
              </a:xfrm>
              <a:prstGeom prst="straightConnector1">
                <a:avLst/>
              </a:prstGeom>
              <a:ln w="22225" cmpd="sng">
                <a:solidFill>
                  <a:schemeClr val="tx1"/>
                </a:solidFill>
                <a:prstDash val="solid"/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" name="直接箭头连接符 3"/>
              <p:cNvCxnSpPr/>
              <p:nvPr/>
            </p:nvCxnSpPr>
            <p:spPr>
              <a:xfrm>
                <a:off x="1051" y="4343"/>
                <a:ext cx="7618" cy="0"/>
              </a:xfrm>
              <a:prstGeom prst="straightConnector1">
                <a:avLst/>
              </a:prstGeom>
              <a:ln w="22225" cmpd="sng">
                <a:solidFill>
                  <a:schemeClr val="tx1"/>
                </a:solidFill>
                <a:prstDash val="solid"/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5" name="任意多边形 4"/>
              <p:cNvSpPr/>
              <p:nvPr/>
            </p:nvSpPr>
            <p:spPr>
              <a:xfrm>
                <a:off x="1046" y="2887"/>
                <a:ext cx="7166" cy="2678"/>
              </a:xfrm>
              <a:custGeom>
                <a:avLst/>
                <a:gdLst>
                  <a:gd name="connisteX0" fmla="*/ 0 w 4550410"/>
                  <a:gd name="connsiteY0" fmla="*/ 1119529 h 1700554"/>
                  <a:gd name="connisteX1" fmla="*/ 65405 w 4550410"/>
                  <a:gd name="connsiteY1" fmla="*/ 1184934 h 1700554"/>
                  <a:gd name="connisteX2" fmla="*/ 101600 w 4550410"/>
                  <a:gd name="connsiteY2" fmla="*/ 1250339 h 1700554"/>
                  <a:gd name="connisteX3" fmla="*/ 152400 w 4550410"/>
                  <a:gd name="connsiteY3" fmla="*/ 1315744 h 1700554"/>
                  <a:gd name="connisteX4" fmla="*/ 203200 w 4550410"/>
                  <a:gd name="connsiteY4" fmla="*/ 1381149 h 1700554"/>
                  <a:gd name="connisteX5" fmla="*/ 268605 w 4550410"/>
                  <a:gd name="connsiteY5" fmla="*/ 1402739 h 1700554"/>
                  <a:gd name="connisteX6" fmla="*/ 334010 w 4550410"/>
                  <a:gd name="connsiteY6" fmla="*/ 1424329 h 1700554"/>
                  <a:gd name="connisteX7" fmla="*/ 407035 w 4550410"/>
                  <a:gd name="connsiteY7" fmla="*/ 1461159 h 1700554"/>
                  <a:gd name="connisteX8" fmla="*/ 479425 w 4550410"/>
                  <a:gd name="connsiteY8" fmla="*/ 1489734 h 1700554"/>
                  <a:gd name="connisteX9" fmla="*/ 544830 w 4550410"/>
                  <a:gd name="connsiteY9" fmla="*/ 1518944 h 1700554"/>
                  <a:gd name="connisteX10" fmla="*/ 610235 w 4550410"/>
                  <a:gd name="connsiteY10" fmla="*/ 1518944 h 1700554"/>
                  <a:gd name="connisteX11" fmla="*/ 675640 w 4550410"/>
                  <a:gd name="connsiteY11" fmla="*/ 1518944 h 1700554"/>
                  <a:gd name="connisteX12" fmla="*/ 741045 w 4550410"/>
                  <a:gd name="connsiteY12" fmla="*/ 1475764 h 1700554"/>
                  <a:gd name="connisteX13" fmla="*/ 814070 w 4550410"/>
                  <a:gd name="connsiteY13" fmla="*/ 1431949 h 1700554"/>
                  <a:gd name="connisteX14" fmla="*/ 879475 w 4550410"/>
                  <a:gd name="connsiteY14" fmla="*/ 1402739 h 1700554"/>
                  <a:gd name="connisteX15" fmla="*/ 944880 w 4550410"/>
                  <a:gd name="connsiteY15" fmla="*/ 1337334 h 1700554"/>
                  <a:gd name="connisteX16" fmla="*/ 1010285 w 4550410"/>
                  <a:gd name="connsiteY16" fmla="*/ 1293519 h 1700554"/>
                  <a:gd name="connisteX17" fmla="*/ 1075690 w 4550410"/>
                  <a:gd name="connsiteY17" fmla="*/ 1250339 h 1700554"/>
                  <a:gd name="connisteX18" fmla="*/ 1141095 w 4550410"/>
                  <a:gd name="connsiteY18" fmla="*/ 1221129 h 1700554"/>
                  <a:gd name="connisteX19" fmla="*/ 1206500 w 4550410"/>
                  <a:gd name="connsiteY19" fmla="*/ 1177314 h 1700554"/>
                  <a:gd name="connisteX20" fmla="*/ 1271905 w 4550410"/>
                  <a:gd name="connsiteY20" fmla="*/ 1126514 h 1700554"/>
                  <a:gd name="connisteX21" fmla="*/ 1337310 w 4550410"/>
                  <a:gd name="connsiteY21" fmla="*/ 1104924 h 1700554"/>
                  <a:gd name="connisteX22" fmla="*/ 1402715 w 4550410"/>
                  <a:gd name="connsiteY22" fmla="*/ 1075714 h 1700554"/>
                  <a:gd name="connisteX23" fmla="*/ 1468120 w 4550410"/>
                  <a:gd name="connsiteY23" fmla="*/ 1024914 h 1700554"/>
                  <a:gd name="connisteX24" fmla="*/ 1533525 w 4550410"/>
                  <a:gd name="connsiteY24" fmla="*/ 959509 h 1700554"/>
                  <a:gd name="connisteX25" fmla="*/ 1598930 w 4550410"/>
                  <a:gd name="connsiteY25" fmla="*/ 901089 h 1700554"/>
                  <a:gd name="connisteX26" fmla="*/ 1649730 w 4550410"/>
                  <a:gd name="connsiteY26" fmla="*/ 835684 h 1700554"/>
                  <a:gd name="connisteX27" fmla="*/ 1700530 w 4550410"/>
                  <a:gd name="connsiteY27" fmla="*/ 763294 h 1700554"/>
                  <a:gd name="connisteX28" fmla="*/ 1758950 w 4550410"/>
                  <a:gd name="connsiteY28" fmla="*/ 690269 h 1700554"/>
                  <a:gd name="connisteX29" fmla="*/ 1824355 w 4550410"/>
                  <a:gd name="connsiteY29" fmla="*/ 654074 h 1700554"/>
                  <a:gd name="connisteX30" fmla="*/ 1889760 w 4550410"/>
                  <a:gd name="connsiteY30" fmla="*/ 603274 h 1700554"/>
                  <a:gd name="connisteX31" fmla="*/ 1955165 w 4550410"/>
                  <a:gd name="connsiteY31" fmla="*/ 567079 h 1700554"/>
                  <a:gd name="connisteX32" fmla="*/ 2020570 w 4550410"/>
                  <a:gd name="connsiteY32" fmla="*/ 494054 h 1700554"/>
                  <a:gd name="connisteX33" fmla="*/ 2056765 w 4550410"/>
                  <a:gd name="connsiteY33" fmla="*/ 428649 h 1700554"/>
                  <a:gd name="connisteX34" fmla="*/ 2122170 w 4550410"/>
                  <a:gd name="connsiteY34" fmla="*/ 385469 h 1700554"/>
                  <a:gd name="connisteX35" fmla="*/ 2187575 w 4550410"/>
                  <a:gd name="connsiteY35" fmla="*/ 363244 h 1700554"/>
                  <a:gd name="connisteX36" fmla="*/ 2252980 w 4550410"/>
                  <a:gd name="connsiteY36" fmla="*/ 334034 h 1700554"/>
                  <a:gd name="connisteX37" fmla="*/ 2318385 w 4550410"/>
                  <a:gd name="connsiteY37" fmla="*/ 312444 h 1700554"/>
                  <a:gd name="connisteX38" fmla="*/ 2383790 w 4550410"/>
                  <a:gd name="connsiteY38" fmla="*/ 268629 h 1700554"/>
                  <a:gd name="connisteX39" fmla="*/ 2449195 w 4550410"/>
                  <a:gd name="connsiteY39" fmla="*/ 217829 h 1700554"/>
                  <a:gd name="connisteX40" fmla="*/ 2507615 w 4550410"/>
                  <a:gd name="connsiteY40" fmla="*/ 152424 h 1700554"/>
                  <a:gd name="connisteX41" fmla="*/ 2529205 w 4550410"/>
                  <a:gd name="connsiteY41" fmla="*/ 80034 h 1700554"/>
                  <a:gd name="connisteX42" fmla="*/ 2573020 w 4550410"/>
                  <a:gd name="connsiteY42" fmla="*/ 14629 h 1700554"/>
                  <a:gd name="connisteX43" fmla="*/ 2638425 w 4550410"/>
                  <a:gd name="connsiteY43" fmla="*/ 24 h 1700554"/>
                  <a:gd name="connisteX44" fmla="*/ 2703830 w 4550410"/>
                  <a:gd name="connsiteY44" fmla="*/ 14629 h 1700554"/>
                  <a:gd name="connisteX45" fmla="*/ 2776855 w 4550410"/>
                  <a:gd name="connsiteY45" fmla="*/ 36219 h 1700554"/>
                  <a:gd name="connisteX46" fmla="*/ 2842260 w 4550410"/>
                  <a:gd name="connsiteY46" fmla="*/ 57809 h 1700554"/>
                  <a:gd name="connisteX47" fmla="*/ 2907665 w 4550410"/>
                  <a:gd name="connsiteY47" fmla="*/ 72414 h 1700554"/>
                  <a:gd name="connisteX48" fmla="*/ 2973070 w 4550410"/>
                  <a:gd name="connsiteY48" fmla="*/ 101624 h 1700554"/>
                  <a:gd name="connisteX49" fmla="*/ 3045460 w 4550410"/>
                  <a:gd name="connsiteY49" fmla="*/ 160044 h 1700554"/>
                  <a:gd name="connisteX50" fmla="*/ 3103880 w 4550410"/>
                  <a:gd name="connsiteY50" fmla="*/ 225449 h 1700554"/>
                  <a:gd name="connisteX51" fmla="*/ 3154680 w 4550410"/>
                  <a:gd name="connsiteY51" fmla="*/ 290854 h 1700554"/>
                  <a:gd name="connisteX52" fmla="*/ 3197860 w 4550410"/>
                  <a:gd name="connsiteY52" fmla="*/ 356259 h 1700554"/>
                  <a:gd name="connisteX53" fmla="*/ 3249295 w 4550410"/>
                  <a:gd name="connsiteY53" fmla="*/ 421664 h 1700554"/>
                  <a:gd name="connisteX54" fmla="*/ 3292475 w 4550410"/>
                  <a:gd name="connsiteY54" fmla="*/ 487069 h 1700554"/>
                  <a:gd name="connisteX55" fmla="*/ 3357880 w 4550410"/>
                  <a:gd name="connsiteY55" fmla="*/ 523264 h 1700554"/>
                  <a:gd name="connisteX56" fmla="*/ 3423285 w 4550410"/>
                  <a:gd name="connsiteY56" fmla="*/ 544854 h 1700554"/>
                  <a:gd name="connisteX57" fmla="*/ 3488690 w 4550410"/>
                  <a:gd name="connsiteY57" fmla="*/ 567079 h 1700554"/>
                  <a:gd name="connisteX58" fmla="*/ 3561715 w 4550410"/>
                  <a:gd name="connsiteY58" fmla="*/ 588669 h 1700554"/>
                  <a:gd name="connisteX59" fmla="*/ 3627120 w 4550410"/>
                  <a:gd name="connsiteY59" fmla="*/ 632484 h 1700554"/>
                  <a:gd name="connisteX60" fmla="*/ 3692525 w 4550410"/>
                  <a:gd name="connsiteY60" fmla="*/ 661694 h 1700554"/>
                  <a:gd name="connisteX61" fmla="*/ 3757930 w 4550410"/>
                  <a:gd name="connsiteY61" fmla="*/ 697889 h 1700554"/>
                  <a:gd name="connisteX62" fmla="*/ 3830320 w 4550410"/>
                  <a:gd name="connsiteY62" fmla="*/ 763294 h 1700554"/>
                  <a:gd name="connisteX63" fmla="*/ 3895725 w 4550410"/>
                  <a:gd name="connsiteY63" fmla="*/ 814094 h 1700554"/>
                  <a:gd name="connisteX64" fmla="*/ 3954145 w 4550410"/>
                  <a:gd name="connsiteY64" fmla="*/ 879499 h 1700554"/>
                  <a:gd name="connisteX65" fmla="*/ 3997960 w 4550410"/>
                  <a:gd name="connsiteY65" fmla="*/ 944904 h 1700554"/>
                  <a:gd name="connisteX66" fmla="*/ 4041140 w 4550410"/>
                  <a:gd name="connsiteY66" fmla="*/ 1010309 h 1700554"/>
                  <a:gd name="connisteX67" fmla="*/ 4091940 w 4550410"/>
                  <a:gd name="connsiteY67" fmla="*/ 1075714 h 1700554"/>
                  <a:gd name="connisteX68" fmla="*/ 4135755 w 4550410"/>
                  <a:gd name="connsiteY68" fmla="*/ 1141119 h 1700554"/>
                  <a:gd name="connisteX69" fmla="*/ 4179570 w 4550410"/>
                  <a:gd name="connsiteY69" fmla="*/ 1206524 h 1700554"/>
                  <a:gd name="connisteX70" fmla="*/ 4222750 w 4550410"/>
                  <a:gd name="connsiteY70" fmla="*/ 1278914 h 1700554"/>
                  <a:gd name="connisteX71" fmla="*/ 4251960 w 4550410"/>
                  <a:gd name="connsiteY71" fmla="*/ 1344954 h 1700554"/>
                  <a:gd name="connisteX72" fmla="*/ 4281170 w 4550410"/>
                  <a:gd name="connsiteY72" fmla="*/ 1417344 h 1700554"/>
                  <a:gd name="connisteX73" fmla="*/ 4331970 w 4550410"/>
                  <a:gd name="connsiteY73" fmla="*/ 1482749 h 1700554"/>
                  <a:gd name="connisteX74" fmla="*/ 4397375 w 4550410"/>
                  <a:gd name="connsiteY74" fmla="*/ 1526564 h 1700554"/>
                  <a:gd name="connisteX75" fmla="*/ 4462780 w 4550410"/>
                  <a:gd name="connsiteY75" fmla="*/ 1562759 h 1700554"/>
                  <a:gd name="connisteX76" fmla="*/ 4513580 w 4550410"/>
                  <a:gd name="connsiteY76" fmla="*/ 1635149 h 1700554"/>
                  <a:gd name="connisteX77" fmla="*/ 4550410 w 4550410"/>
                  <a:gd name="connsiteY77" fmla="*/ 1700554 h 1700554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  <a:cxn ang="0">
                    <a:pos x="connisteX8" y="connsiteY8"/>
                  </a:cxn>
                  <a:cxn ang="0">
                    <a:pos x="connisteX9" y="connsiteY9"/>
                  </a:cxn>
                  <a:cxn ang="0">
                    <a:pos x="connisteX10" y="connsiteY10"/>
                  </a:cxn>
                  <a:cxn ang="0">
                    <a:pos x="connisteX11" y="connsiteY11"/>
                  </a:cxn>
                  <a:cxn ang="0">
                    <a:pos x="connisteX12" y="connsiteY12"/>
                  </a:cxn>
                  <a:cxn ang="0">
                    <a:pos x="connisteX13" y="connsiteY13"/>
                  </a:cxn>
                  <a:cxn ang="0">
                    <a:pos x="connisteX14" y="connsiteY14"/>
                  </a:cxn>
                  <a:cxn ang="0">
                    <a:pos x="connisteX15" y="connsiteY15"/>
                  </a:cxn>
                  <a:cxn ang="0">
                    <a:pos x="connisteX16" y="connsiteY16"/>
                  </a:cxn>
                  <a:cxn ang="0">
                    <a:pos x="connisteX17" y="connsiteY17"/>
                  </a:cxn>
                  <a:cxn ang="0">
                    <a:pos x="connisteX18" y="connsiteY18"/>
                  </a:cxn>
                  <a:cxn ang="0">
                    <a:pos x="connisteX19" y="connsiteY19"/>
                  </a:cxn>
                  <a:cxn ang="0">
                    <a:pos x="connisteX20" y="connsiteY20"/>
                  </a:cxn>
                  <a:cxn ang="0">
                    <a:pos x="connisteX21" y="connsiteY21"/>
                  </a:cxn>
                  <a:cxn ang="0">
                    <a:pos x="connisteX22" y="connsiteY22"/>
                  </a:cxn>
                  <a:cxn ang="0">
                    <a:pos x="connisteX23" y="connsiteY23"/>
                  </a:cxn>
                  <a:cxn ang="0">
                    <a:pos x="connisteX24" y="connsiteY24"/>
                  </a:cxn>
                  <a:cxn ang="0">
                    <a:pos x="connisteX25" y="connsiteY25"/>
                  </a:cxn>
                  <a:cxn ang="0">
                    <a:pos x="connisteX26" y="connsiteY26"/>
                  </a:cxn>
                  <a:cxn ang="0">
                    <a:pos x="connisteX27" y="connsiteY27"/>
                  </a:cxn>
                  <a:cxn ang="0">
                    <a:pos x="connisteX28" y="connsiteY28"/>
                  </a:cxn>
                  <a:cxn ang="0">
                    <a:pos x="connisteX29" y="connsiteY29"/>
                  </a:cxn>
                  <a:cxn ang="0">
                    <a:pos x="connisteX30" y="connsiteY30"/>
                  </a:cxn>
                  <a:cxn ang="0">
                    <a:pos x="connisteX31" y="connsiteY31"/>
                  </a:cxn>
                  <a:cxn ang="0">
                    <a:pos x="connisteX32" y="connsiteY32"/>
                  </a:cxn>
                  <a:cxn ang="0">
                    <a:pos x="connisteX33" y="connsiteY33"/>
                  </a:cxn>
                  <a:cxn ang="0">
                    <a:pos x="connisteX34" y="connsiteY34"/>
                  </a:cxn>
                  <a:cxn ang="0">
                    <a:pos x="connisteX35" y="connsiteY35"/>
                  </a:cxn>
                  <a:cxn ang="0">
                    <a:pos x="connisteX36" y="connsiteY36"/>
                  </a:cxn>
                  <a:cxn ang="0">
                    <a:pos x="connisteX37" y="connsiteY37"/>
                  </a:cxn>
                  <a:cxn ang="0">
                    <a:pos x="connisteX38" y="connsiteY38"/>
                  </a:cxn>
                  <a:cxn ang="0">
                    <a:pos x="connisteX39" y="connsiteY39"/>
                  </a:cxn>
                  <a:cxn ang="0">
                    <a:pos x="connisteX40" y="connsiteY40"/>
                  </a:cxn>
                  <a:cxn ang="0">
                    <a:pos x="connisteX41" y="connsiteY41"/>
                  </a:cxn>
                  <a:cxn ang="0">
                    <a:pos x="connisteX42" y="connsiteY42"/>
                  </a:cxn>
                  <a:cxn ang="0">
                    <a:pos x="connisteX43" y="connsiteY43"/>
                  </a:cxn>
                  <a:cxn ang="0">
                    <a:pos x="connisteX44" y="connsiteY44"/>
                  </a:cxn>
                  <a:cxn ang="0">
                    <a:pos x="connisteX45" y="connsiteY45"/>
                  </a:cxn>
                  <a:cxn ang="0">
                    <a:pos x="connisteX46" y="connsiteY46"/>
                  </a:cxn>
                  <a:cxn ang="0">
                    <a:pos x="connisteX47" y="connsiteY47"/>
                  </a:cxn>
                  <a:cxn ang="0">
                    <a:pos x="connisteX48" y="connsiteY48"/>
                  </a:cxn>
                  <a:cxn ang="0">
                    <a:pos x="connisteX49" y="connsiteY49"/>
                  </a:cxn>
                  <a:cxn ang="0">
                    <a:pos x="connisteX50" y="connsiteY50"/>
                  </a:cxn>
                  <a:cxn ang="0">
                    <a:pos x="connisteX51" y="connsiteY51"/>
                  </a:cxn>
                  <a:cxn ang="0">
                    <a:pos x="connisteX52" y="connsiteY52"/>
                  </a:cxn>
                  <a:cxn ang="0">
                    <a:pos x="connisteX53" y="connsiteY53"/>
                  </a:cxn>
                  <a:cxn ang="0">
                    <a:pos x="connisteX54" y="connsiteY54"/>
                  </a:cxn>
                  <a:cxn ang="0">
                    <a:pos x="connisteX55" y="connsiteY55"/>
                  </a:cxn>
                  <a:cxn ang="0">
                    <a:pos x="connisteX56" y="connsiteY56"/>
                  </a:cxn>
                  <a:cxn ang="0">
                    <a:pos x="connisteX57" y="connsiteY57"/>
                  </a:cxn>
                  <a:cxn ang="0">
                    <a:pos x="connisteX58" y="connsiteY58"/>
                  </a:cxn>
                  <a:cxn ang="0">
                    <a:pos x="connisteX59" y="connsiteY59"/>
                  </a:cxn>
                  <a:cxn ang="0">
                    <a:pos x="connisteX60" y="connsiteY60"/>
                  </a:cxn>
                  <a:cxn ang="0">
                    <a:pos x="connisteX61" y="connsiteY61"/>
                  </a:cxn>
                  <a:cxn ang="0">
                    <a:pos x="connisteX62" y="connsiteY62"/>
                  </a:cxn>
                  <a:cxn ang="0">
                    <a:pos x="connisteX63" y="connsiteY63"/>
                  </a:cxn>
                  <a:cxn ang="0">
                    <a:pos x="connisteX64" y="connsiteY64"/>
                  </a:cxn>
                  <a:cxn ang="0">
                    <a:pos x="connisteX65" y="connsiteY65"/>
                  </a:cxn>
                  <a:cxn ang="0">
                    <a:pos x="connisteX66" y="connsiteY66"/>
                  </a:cxn>
                  <a:cxn ang="0">
                    <a:pos x="connisteX67" y="connsiteY67"/>
                  </a:cxn>
                  <a:cxn ang="0">
                    <a:pos x="connisteX68" y="connsiteY68"/>
                  </a:cxn>
                  <a:cxn ang="0">
                    <a:pos x="connisteX69" y="connsiteY69"/>
                  </a:cxn>
                  <a:cxn ang="0">
                    <a:pos x="connisteX70" y="connsiteY70"/>
                  </a:cxn>
                  <a:cxn ang="0">
                    <a:pos x="connisteX71" y="connsiteY71"/>
                  </a:cxn>
                  <a:cxn ang="0">
                    <a:pos x="connisteX72" y="connsiteY72"/>
                  </a:cxn>
                  <a:cxn ang="0">
                    <a:pos x="connisteX73" y="connsiteY73"/>
                  </a:cxn>
                  <a:cxn ang="0">
                    <a:pos x="connisteX74" y="connsiteY74"/>
                  </a:cxn>
                  <a:cxn ang="0">
                    <a:pos x="connisteX75" y="connsiteY75"/>
                  </a:cxn>
                  <a:cxn ang="0">
                    <a:pos x="connisteX76" y="connsiteY76"/>
                  </a:cxn>
                  <a:cxn ang="0">
                    <a:pos x="connisteX77" y="connsiteY77"/>
                  </a:cxn>
                </a:cxnLst>
                <a:rect l="l" t="t" r="r" b="b"/>
                <a:pathLst>
                  <a:path w="4550410" h="1700554">
                    <a:moveTo>
                      <a:pt x="0" y="1119529"/>
                    </a:moveTo>
                    <a:cubicBezTo>
                      <a:pt x="12065" y="1131594"/>
                      <a:pt x="45085" y="1158899"/>
                      <a:pt x="65405" y="1184934"/>
                    </a:cubicBezTo>
                    <a:cubicBezTo>
                      <a:pt x="85725" y="1210969"/>
                      <a:pt x="84455" y="1224304"/>
                      <a:pt x="101600" y="1250339"/>
                    </a:cubicBezTo>
                    <a:cubicBezTo>
                      <a:pt x="118745" y="1276374"/>
                      <a:pt x="132080" y="1289709"/>
                      <a:pt x="152400" y="1315744"/>
                    </a:cubicBezTo>
                    <a:cubicBezTo>
                      <a:pt x="172720" y="1341779"/>
                      <a:pt x="179705" y="1364004"/>
                      <a:pt x="203200" y="1381149"/>
                    </a:cubicBezTo>
                    <a:cubicBezTo>
                      <a:pt x="226695" y="1398294"/>
                      <a:pt x="242570" y="1393849"/>
                      <a:pt x="268605" y="1402739"/>
                    </a:cubicBezTo>
                    <a:cubicBezTo>
                      <a:pt x="294640" y="1411629"/>
                      <a:pt x="306070" y="1412899"/>
                      <a:pt x="334010" y="1424329"/>
                    </a:cubicBezTo>
                    <a:cubicBezTo>
                      <a:pt x="361950" y="1435759"/>
                      <a:pt x="377825" y="1447824"/>
                      <a:pt x="407035" y="1461159"/>
                    </a:cubicBezTo>
                    <a:cubicBezTo>
                      <a:pt x="436245" y="1474494"/>
                      <a:pt x="452120" y="1478304"/>
                      <a:pt x="479425" y="1489734"/>
                    </a:cubicBezTo>
                    <a:cubicBezTo>
                      <a:pt x="506730" y="1501164"/>
                      <a:pt x="518795" y="1513229"/>
                      <a:pt x="544830" y="1518944"/>
                    </a:cubicBezTo>
                    <a:cubicBezTo>
                      <a:pt x="570865" y="1524659"/>
                      <a:pt x="584200" y="1518944"/>
                      <a:pt x="610235" y="1518944"/>
                    </a:cubicBezTo>
                    <a:cubicBezTo>
                      <a:pt x="636270" y="1518944"/>
                      <a:pt x="649605" y="1527834"/>
                      <a:pt x="675640" y="1518944"/>
                    </a:cubicBezTo>
                    <a:cubicBezTo>
                      <a:pt x="701675" y="1510054"/>
                      <a:pt x="713105" y="1492909"/>
                      <a:pt x="741045" y="1475764"/>
                    </a:cubicBezTo>
                    <a:cubicBezTo>
                      <a:pt x="768985" y="1458619"/>
                      <a:pt x="786130" y="1446554"/>
                      <a:pt x="814070" y="1431949"/>
                    </a:cubicBezTo>
                    <a:cubicBezTo>
                      <a:pt x="842010" y="1417344"/>
                      <a:pt x="853440" y="1421789"/>
                      <a:pt x="879475" y="1402739"/>
                    </a:cubicBezTo>
                    <a:cubicBezTo>
                      <a:pt x="905510" y="1383689"/>
                      <a:pt x="918845" y="1358924"/>
                      <a:pt x="944880" y="1337334"/>
                    </a:cubicBezTo>
                    <a:cubicBezTo>
                      <a:pt x="970915" y="1315744"/>
                      <a:pt x="984250" y="1310664"/>
                      <a:pt x="1010285" y="1293519"/>
                    </a:cubicBezTo>
                    <a:cubicBezTo>
                      <a:pt x="1036320" y="1276374"/>
                      <a:pt x="1049655" y="1264944"/>
                      <a:pt x="1075690" y="1250339"/>
                    </a:cubicBezTo>
                    <a:cubicBezTo>
                      <a:pt x="1101725" y="1235734"/>
                      <a:pt x="1115060" y="1235734"/>
                      <a:pt x="1141095" y="1221129"/>
                    </a:cubicBezTo>
                    <a:cubicBezTo>
                      <a:pt x="1167130" y="1206524"/>
                      <a:pt x="1180465" y="1196364"/>
                      <a:pt x="1206500" y="1177314"/>
                    </a:cubicBezTo>
                    <a:cubicBezTo>
                      <a:pt x="1232535" y="1158264"/>
                      <a:pt x="1245870" y="1141119"/>
                      <a:pt x="1271905" y="1126514"/>
                    </a:cubicBezTo>
                    <a:cubicBezTo>
                      <a:pt x="1297940" y="1111909"/>
                      <a:pt x="1311275" y="1115084"/>
                      <a:pt x="1337310" y="1104924"/>
                    </a:cubicBezTo>
                    <a:cubicBezTo>
                      <a:pt x="1363345" y="1094764"/>
                      <a:pt x="1376680" y="1091589"/>
                      <a:pt x="1402715" y="1075714"/>
                    </a:cubicBezTo>
                    <a:cubicBezTo>
                      <a:pt x="1428750" y="1059839"/>
                      <a:pt x="1442085" y="1048409"/>
                      <a:pt x="1468120" y="1024914"/>
                    </a:cubicBezTo>
                    <a:cubicBezTo>
                      <a:pt x="1494155" y="1001419"/>
                      <a:pt x="1507490" y="984274"/>
                      <a:pt x="1533525" y="959509"/>
                    </a:cubicBezTo>
                    <a:cubicBezTo>
                      <a:pt x="1559560" y="934744"/>
                      <a:pt x="1575435" y="925854"/>
                      <a:pt x="1598930" y="901089"/>
                    </a:cubicBezTo>
                    <a:cubicBezTo>
                      <a:pt x="1622425" y="876324"/>
                      <a:pt x="1629410" y="862989"/>
                      <a:pt x="1649730" y="835684"/>
                    </a:cubicBezTo>
                    <a:cubicBezTo>
                      <a:pt x="1670050" y="808379"/>
                      <a:pt x="1678940" y="792504"/>
                      <a:pt x="1700530" y="763294"/>
                    </a:cubicBezTo>
                    <a:cubicBezTo>
                      <a:pt x="1722120" y="734084"/>
                      <a:pt x="1734185" y="711859"/>
                      <a:pt x="1758950" y="690269"/>
                    </a:cubicBezTo>
                    <a:cubicBezTo>
                      <a:pt x="1783715" y="668679"/>
                      <a:pt x="1798320" y="671219"/>
                      <a:pt x="1824355" y="654074"/>
                    </a:cubicBezTo>
                    <a:cubicBezTo>
                      <a:pt x="1850390" y="636929"/>
                      <a:pt x="1863725" y="620419"/>
                      <a:pt x="1889760" y="603274"/>
                    </a:cubicBezTo>
                    <a:cubicBezTo>
                      <a:pt x="1915795" y="586129"/>
                      <a:pt x="1929130" y="588669"/>
                      <a:pt x="1955165" y="567079"/>
                    </a:cubicBezTo>
                    <a:cubicBezTo>
                      <a:pt x="1981200" y="545489"/>
                      <a:pt x="2000250" y="521994"/>
                      <a:pt x="2020570" y="494054"/>
                    </a:cubicBezTo>
                    <a:cubicBezTo>
                      <a:pt x="2040890" y="466114"/>
                      <a:pt x="2036445" y="450239"/>
                      <a:pt x="2056765" y="428649"/>
                    </a:cubicBezTo>
                    <a:cubicBezTo>
                      <a:pt x="2077085" y="407059"/>
                      <a:pt x="2096135" y="398804"/>
                      <a:pt x="2122170" y="385469"/>
                    </a:cubicBezTo>
                    <a:cubicBezTo>
                      <a:pt x="2148205" y="372134"/>
                      <a:pt x="2161540" y="373404"/>
                      <a:pt x="2187575" y="363244"/>
                    </a:cubicBezTo>
                    <a:cubicBezTo>
                      <a:pt x="2213610" y="353084"/>
                      <a:pt x="2226945" y="344194"/>
                      <a:pt x="2252980" y="334034"/>
                    </a:cubicBezTo>
                    <a:cubicBezTo>
                      <a:pt x="2279015" y="323874"/>
                      <a:pt x="2292350" y="325779"/>
                      <a:pt x="2318385" y="312444"/>
                    </a:cubicBezTo>
                    <a:cubicBezTo>
                      <a:pt x="2344420" y="299109"/>
                      <a:pt x="2357755" y="287679"/>
                      <a:pt x="2383790" y="268629"/>
                    </a:cubicBezTo>
                    <a:cubicBezTo>
                      <a:pt x="2409825" y="249579"/>
                      <a:pt x="2424430" y="241324"/>
                      <a:pt x="2449195" y="217829"/>
                    </a:cubicBezTo>
                    <a:cubicBezTo>
                      <a:pt x="2473960" y="194334"/>
                      <a:pt x="2491740" y="179729"/>
                      <a:pt x="2507615" y="152424"/>
                    </a:cubicBezTo>
                    <a:cubicBezTo>
                      <a:pt x="2523490" y="125119"/>
                      <a:pt x="2515870" y="107339"/>
                      <a:pt x="2529205" y="80034"/>
                    </a:cubicBezTo>
                    <a:cubicBezTo>
                      <a:pt x="2542540" y="52729"/>
                      <a:pt x="2551430" y="30504"/>
                      <a:pt x="2573020" y="14629"/>
                    </a:cubicBezTo>
                    <a:cubicBezTo>
                      <a:pt x="2594610" y="-1246"/>
                      <a:pt x="2612390" y="24"/>
                      <a:pt x="2638425" y="24"/>
                    </a:cubicBezTo>
                    <a:cubicBezTo>
                      <a:pt x="2664460" y="24"/>
                      <a:pt x="2675890" y="7644"/>
                      <a:pt x="2703830" y="14629"/>
                    </a:cubicBezTo>
                    <a:cubicBezTo>
                      <a:pt x="2731770" y="21614"/>
                      <a:pt x="2748915" y="27329"/>
                      <a:pt x="2776855" y="36219"/>
                    </a:cubicBezTo>
                    <a:cubicBezTo>
                      <a:pt x="2804795" y="45109"/>
                      <a:pt x="2816225" y="50824"/>
                      <a:pt x="2842260" y="57809"/>
                    </a:cubicBezTo>
                    <a:cubicBezTo>
                      <a:pt x="2868295" y="64794"/>
                      <a:pt x="2881630" y="63524"/>
                      <a:pt x="2907665" y="72414"/>
                    </a:cubicBezTo>
                    <a:cubicBezTo>
                      <a:pt x="2933700" y="81304"/>
                      <a:pt x="2945765" y="83844"/>
                      <a:pt x="2973070" y="101624"/>
                    </a:cubicBezTo>
                    <a:cubicBezTo>
                      <a:pt x="3000375" y="119404"/>
                      <a:pt x="3019425" y="135279"/>
                      <a:pt x="3045460" y="160044"/>
                    </a:cubicBezTo>
                    <a:cubicBezTo>
                      <a:pt x="3071495" y="184809"/>
                      <a:pt x="3082290" y="199414"/>
                      <a:pt x="3103880" y="225449"/>
                    </a:cubicBezTo>
                    <a:cubicBezTo>
                      <a:pt x="3125470" y="251484"/>
                      <a:pt x="3135630" y="264819"/>
                      <a:pt x="3154680" y="290854"/>
                    </a:cubicBezTo>
                    <a:cubicBezTo>
                      <a:pt x="3173730" y="316889"/>
                      <a:pt x="3178810" y="330224"/>
                      <a:pt x="3197860" y="356259"/>
                    </a:cubicBezTo>
                    <a:cubicBezTo>
                      <a:pt x="3216910" y="382294"/>
                      <a:pt x="3230245" y="395629"/>
                      <a:pt x="3249295" y="421664"/>
                    </a:cubicBezTo>
                    <a:cubicBezTo>
                      <a:pt x="3268345" y="447699"/>
                      <a:pt x="3270885" y="466749"/>
                      <a:pt x="3292475" y="487069"/>
                    </a:cubicBezTo>
                    <a:cubicBezTo>
                      <a:pt x="3314065" y="507389"/>
                      <a:pt x="3331845" y="511834"/>
                      <a:pt x="3357880" y="523264"/>
                    </a:cubicBezTo>
                    <a:cubicBezTo>
                      <a:pt x="3383915" y="534694"/>
                      <a:pt x="3397250" y="535964"/>
                      <a:pt x="3423285" y="544854"/>
                    </a:cubicBezTo>
                    <a:cubicBezTo>
                      <a:pt x="3449320" y="553744"/>
                      <a:pt x="3460750" y="558189"/>
                      <a:pt x="3488690" y="567079"/>
                    </a:cubicBezTo>
                    <a:cubicBezTo>
                      <a:pt x="3516630" y="575969"/>
                      <a:pt x="3533775" y="575334"/>
                      <a:pt x="3561715" y="588669"/>
                    </a:cubicBezTo>
                    <a:cubicBezTo>
                      <a:pt x="3589655" y="602004"/>
                      <a:pt x="3601085" y="617879"/>
                      <a:pt x="3627120" y="632484"/>
                    </a:cubicBezTo>
                    <a:cubicBezTo>
                      <a:pt x="3653155" y="647089"/>
                      <a:pt x="3666490" y="648359"/>
                      <a:pt x="3692525" y="661694"/>
                    </a:cubicBezTo>
                    <a:cubicBezTo>
                      <a:pt x="3718560" y="675029"/>
                      <a:pt x="3730625" y="677569"/>
                      <a:pt x="3757930" y="697889"/>
                    </a:cubicBezTo>
                    <a:cubicBezTo>
                      <a:pt x="3785235" y="718209"/>
                      <a:pt x="3803015" y="739799"/>
                      <a:pt x="3830320" y="763294"/>
                    </a:cubicBezTo>
                    <a:cubicBezTo>
                      <a:pt x="3857625" y="786789"/>
                      <a:pt x="3870960" y="790599"/>
                      <a:pt x="3895725" y="814094"/>
                    </a:cubicBezTo>
                    <a:cubicBezTo>
                      <a:pt x="3920490" y="837589"/>
                      <a:pt x="3933825" y="853464"/>
                      <a:pt x="3954145" y="879499"/>
                    </a:cubicBezTo>
                    <a:cubicBezTo>
                      <a:pt x="3974465" y="905534"/>
                      <a:pt x="3980815" y="918869"/>
                      <a:pt x="3997960" y="944904"/>
                    </a:cubicBezTo>
                    <a:cubicBezTo>
                      <a:pt x="4015105" y="970939"/>
                      <a:pt x="4022090" y="984274"/>
                      <a:pt x="4041140" y="1010309"/>
                    </a:cubicBezTo>
                    <a:cubicBezTo>
                      <a:pt x="4060190" y="1036344"/>
                      <a:pt x="4072890" y="1049679"/>
                      <a:pt x="4091940" y="1075714"/>
                    </a:cubicBezTo>
                    <a:cubicBezTo>
                      <a:pt x="4110990" y="1101749"/>
                      <a:pt x="4117975" y="1115084"/>
                      <a:pt x="4135755" y="1141119"/>
                    </a:cubicBezTo>
                    <a:cubicBezTo>
                      <a:pt x="4153535" y="1167154"/>
                      <a:pt x="4162425" y="1179219"/>
                      <a:pt x="4179570" y="1206524"/>
                    </a:cubicBezTo>
                    <a:cubicBezTo>
                      <a:pt x="4196715" y="1233829"/>
                      <a:pt x="4208145" y="1250974"/>
                      <a:pt x="4222750" y="1278914"/>
                    </a:cubicBezTo>
                    <a:cubicBezTo>
                      <a:pt x="4237355" y="1306854"/>
                      <a:pt x="4240530" y="1317014"/>
                      <a:pt x="4251960" y="1344954"/>
                    </a:cubicBezTo>
                    <a:cubicBezTo>
                      <a:pt x="4263390" y="1372894"/>
                      <a:pt x="4265295" y="1390039"/>
                      <a:pt x="4281170" y="1417344"/>
                    </a:cubicBezTo>
                    <a:cubicBezTo>
                      <a:pt x="4297045" y="1444649"/>
                      <a:pt x="4308475" y="1461159"/>
                      <a:pt x="4331970" y="1482749"/>
                    </a:cubicBezTo>
                    <a:cubicBezTo>
                      <a:pt x="4355465" y="1504339"/>
                      <a:pt x="4371340" y="1510689"/>
                      <a:pt x="4397375" y="1526564"/>
                    </a:cubicBezTo>
                    <a:cubicBezTo>
                      <a:pt x="4423410" y="1542439"/>
                      <a:pt x="4439285" y="1541169"/>
                      <a:pt x="4462780" y="1562759"/>
                    </a:cubicBezTo>
                    <a:cubicBezTo>
                      <a:pt x="4486275" y="1584349"/>
                      <a:pt x="4495800" y="1607844"/>
                      <a:pt x="4513580" y="1635149"/>
                    </a:cubicBezTo>
                    <a:cubicBezTo>
                      <a:pt x="4531360" y="1662454"/>
                      <a:pt x="4544060" y="1689124"/>
                      <a:pt x="4550410" y="1700554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txBody>
              <a:bodyPr wrap="square" anchor="t" anchorCtr="0">
                <a:spAutoFit/>
              </a:bodyPr>
              <a:p>
                <a:pPr>
                  <a:lnSpc>
                    <a:spcPct val="130000"/>
                  </a:lnSpc>
                </a:pPr>
                <a:endPara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1651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2307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8" name="文本框 7"/>
              <p:cNvSpPr txBox="1"/>
              <p:nvPr/>
            </p:nvSpPr>
            <p:spPr>
              <a:xfrm>
                <a:off x="1413" y="4294"/>
                <a:ext cx="7257" cy="6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0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2    4    6    8  10  12  14  16  18   20 22  24</a:t>
                </a:r>
                <a:endPara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197" y="1668"/>
                <a:ext cx="1336" cy="6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000" b="1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T </a:t>
                </a:r>
                <a:r>
                  <a:rPr lang="en-US" altLang="zh-CN" sz="2000" b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/ ℃</a:t>
                </a:r>
                <a:endParaRPr lang="en-US" altLang="zh-CN" sz="2000" b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  <p:sp>
            <p:nvSpPr>
              <p:cNvPr id="13" name="文本框 19460"/>
              <p:cNvSpPr txBox="1"/>
              <p:nvPr/>
            </p:nvSpPr>
            <p:spPr>
              <a:xfrm>
                <a:off x="8569" y="4201"/>
                <a:ext cx="114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800" b="1" i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微软雅黑" panose="020B0503020204020204" pitchFamily="2" charset="-122"/>
                  </a:rPr>
                  <a:t>t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微软雅黑" panose="020B0503020204020204" pitchFamily="2" charset="-122"/>
                  </a:rPr>
                  <a:t>/h</a:t>
                </a:r>
                <a:endParaRPr lang="en-US" altLang="zh-CN" sz="2800" b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微软雅黑" panose="020B0503020204020204" pitchFamily="2" charset="-122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2872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3437" y="4110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975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4567" y="4102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5157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5754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6367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7013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7574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8130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 flipV="1">
                <a:off x="1076" y="2068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 flipV="1">
                <a:off x="1052" y="2655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H="1" flipV="1">
                <a:off x="1052" y="3205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 flipV="1">
                <a:off x="1066" y="3743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 flipV="1">
                <a:off x="1051" y="4941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H="1" flipV="1">
                <a:off x="1054" y="5518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</p:grpSp>
      </p:grpSp>
      <p:sp>
        <p:nvSpPr>
          <p:cNvPr id="26" name="文本框 25"/>
          <p:cNvSpPr txBox="1"/>
          <p:nvPr/>
        </p:nvSpPr>
        <p:spPr>
          <a:xfrm>
            <a:off x="540385" y="1075690"/>
            <a:ext cx="64884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问题</a:t>
            </a:r>
            <a:r>
              <a:rPr lang="en-US" altLang="zh-CN" sz="2800" b="1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如图是某地一天内的气温变化图：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37540" y="4516120"/>
            <a:ext cx="5455285" cy="5219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2" charset="0"/>
              </a:rPr>
              <a:t>思考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这张图告诉我们哪些信息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?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66090" y="3990340"/>
            <a:ext cx="8184515" cy="112458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从图中我们可以看到，随着时间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t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(h)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的变化，气温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T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(℃)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也随之变化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133791" y="499917"/>
            <a:ext cx="2549632" cy="595576"/>
            <a:chOff x="1777185" y="621123"/>
            <a:chExt cx="2549632" cy="595576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1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2091617" y="1204956"/>
              <a:ext cx="2235200" cy="8255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6240" y="2779395"/>
            <a:ext cx="847026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看图回答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: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(1)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这天的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6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时、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10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14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时的气温分别是多少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? 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任意给出这天中的某一时刻，说出这一时刻的气温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89465" name="Rectangle 19"/>
          <p:cNvSpPr txBox="1"/>
          <p:nvPr>
            <p:custDataLst>
              <p:tags r:id="rId1"/>
            </p:custDataLst>
          </p:nvPr>
        </p:nvSpPr>
        <p:spPr>
          <a:xfrm>
            <a:off x="683260" y="4345305"/>
            <a:ext cx="3981450" cy="5784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>
              <a:buClrTx/>
              <a:buSzTx/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分别为－1℃、2℃、5℃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49070" y="126365"/>
            <a:ext cx="6102350" cy="2677160"/>
            <a:chOff x="2282" y="2459"/>
            <a:chExt cx="9610" cy="4216"/>
          </a:xfrm>
        </p:grpSpPr>
        <p:sp>
          <p:nvSpPr>
            <p:cNvPr id="4" name="文本框 3"/>
            <p:cNvSpPr txBox="1"/>
            <p:nvPr/>
          </p:nvSpPr>
          <p:spPr>
            <a:xfrm>
              <a:off x="2282" y="2461"/>
              <a:ext cx="906" cy="421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8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6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4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2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0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-2 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-4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 rot="0">
              <a:off x="3224" y="2459"/>
              <a:ext cx="8669" cy="4143"/>
              <a:chOff x="1040" y="1668"/>
              <a:chExt cx="8669" cy="4143"/>
            </a:xfrm>
          </p:grpSpPr>
          <p:cxnSp>
            <p:nvCxnSpPr>
              <p:cNvPr id="6" name="直接箭头连接符 5"/>
              <p:cNvCxnSpPr/>
              <p:nvPr/>
            </p:nvCxnSpPr>
            <p:spPr>
              <a:xfrm flipV="1">
                <a:off x="1040" y="1669"/>
                <a:ext cx="26" cy="4142"/>
              </a:xfrm>
              <a:prstGeom prst="straightConnector1">
                <a:avLst/>
              </a:prstGeom>
              <a:ln w="22225" cmpd="sng">
                <a:solidFill>
                  <a:schemeClr val="tx1"/>
                </a:solidFill>
                <a:prstDash val="solid"/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7" name="直接箭头连接符 6"/>
              <p:cNvCxnSpPr/>
              <p:nvPr/>
            </p:nvCxnSpPr>
            <p:spPr>
              <a:xfrm>
                <a:off x="1051" y="4343"/>
                <a:ext cx="7618" cy="0"/>
              </a:xfrm>
              <a:prstGeom prst="straightConnector1">
                <a:avLst/>
              </a:prstGeom>
              <a:ln w="22225" cmpd="sng">
                <a:solidFill>
                  <a:schemeClr val="tx1"/>
                </a:solidFill>
                <a:prstDash val="solid"/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8" name="任意多边形 7"/>
              <p:cNvSpPr/>
              <p:nvPr/>
            </p:nvSpPr>
            <p:spPr>
              <a:xfrm>
                <a:off x="1046" y="2887"/>
                <a:ext cx="7166" cy="2678"/>
              </a:xfrm>
              <a:custGeom>
                <a:avLst/>
                <a:gdLst>
                  <a:gd name="connisteX0" fmla="*/ 0 w 4550410"/>
                  <a:gd name="connsiteY0" fmla="*/ 1119529 h 1700554"/>
                  <a:gd name="connisteX1" fmla="*/ 65405 w 4550410"/>
                  <a:gd name="connsiteY1" fmla="*/ 1184934 h 1700554"/>
                  <a:gd name="connisteX2" fmla="*/ 101600 w 4550410"/>
                  <a:gd name="connsiteY2" fmla="*/ 1250339 h 1700554"/>
                  <a:gd name="connisteX3" fmla="*/ 152400 w 4550410"/>
                  <a:gd name="connsiteY3" fmla="*/ 1315744 h 1700554"/>
                  <a:gd name="connisteX4" fmla="*/ 203200 w 4550410"/>
                  <a:gd name="connsiteY4" fmla="*/ 1381149 h 1700554"/>
                  <a:gd name="connisteX5" fmla="*/ 268605 w 4550410"/>
                  <a:gd name="connsiteY5" fmla="*/ 1402739 h 1700554"/>
                  <a:gd name="connisteX6" fmla="*/ 334010 w 4550410"/>
                  <a:gd name="connsiteY6" fmla="*/ 1424329 h 1700554"/>
                  <a:gd name="connisteX7" fmla="*/ 407035 w 4550410"/>
                  <a:gd name="connsiteY7" fmla="*/ 1461159 h 1700554"/>
                  <a:gd name="connisteX8" fmla="*/ 479425 w 4550410"/>
                  <a:gd name="connsiteY8" fmla="*/ 1489734 h 1700554"/>
                  <a:gd name="connisteX9" fmla="*/ 544830 w 4550410"/>
                  <a:gd name="connsiteY9" fmla="*/ 1518944 h 1700554"/>
                  <a:gd name="connisteX10" fmla="*/ 610235 w 4550410"/>
                  <a:gd name="connsiteY10" fmla="*/ 1518944 h 1700554"/>
                  <a:gd name="connisteX11" fmla="*/ 675640 w 4550410"/>
                  <a:gd name="connsiteY11" fmla="*/ 1518944 h 1700554"/>
                  <a:gd name="connisteX12" fmla="*/ 741045 w 4550410"/>
                  <a:gd name="connsiteY12" fmla="*/ 1475764 h 1700554"/>
                  <a:gd name="connisteX13" fmla="*/ 814070 w 4550410"/>
                  <a:gd name="connsiteY13" fmla="*/ 1431949 h 1700554"/>
                  <a:gd name="connisteX14" fmla="*/ 879475 w 4550410"/>
                  <a:gd name="connsiteY14" fmla="*/ 1402739 h 1700554"/>
                  <a:gd name="connisteX15" fmla="*/ 944880 w 4550410"/>
                  <a:gd name="connsiteY15" fmla="*/ 1337334 h 1700554"/>
                  <a:gd name="connisteX16" fmla="*/ 1010285 w 4550410"/>
                  <a:gd name="connsiteY16" fmla="*/ 1293519 h 1700554"/>
                  <a:gd name="connisteX17" fmla="*/ 1075690 w 4550410"/>
                  <a:gd name="connsiteY17" fmla="*/ 1250339 h 1700554"/>
                  <a:gd name="connisteX18" fmla="*/ 1141095 w 4550410"/>
                  <a:gd name="connsiteY18" fmla="*/ 1221129 h 1700554"/>
                  <a:gd name="connisteX19" fmla="*/ 1206500 w 4550410"/>
                  <a:gd name="connsiteY19" fmla="*/ 1177314 h 1700554"/>
                  <a:gd name="connisteX20" fmla="*/ 1271905 w 4550410"/>
                  <a:gd name="connsiteY20" fmla="*/ 1126514 h 1700554"/>
                  <a:gd name="connisteX21" fmla="*/ 1337310 w 4550410"/>
                  <a:gd name="connsiteY21" fmla="*/ 1104924 h 1700554"/>
                  <a:gd name="connisteX22" fmla="*/ 1402715 w 4550410"/>
                  <a:gd name="connsiteY22" fmla="*/ 1075714 h 1700554"/>
                  <a:gd name="connisteX23" fmla="*/ 1468120 w 4550410"/>
                  <a:gd name="connsiteY23" fmla="*/ 1024914 h 1700554"/>
                  <a:gd name="connisteX24" fmla="*/ 1533525 w 4550410"/>
                  <a:gd name="connsiteY24" fmla="*/ 959509 h 1700554"/>
                  <a:gd name="connisteX25" fmla="*/ 1598930 w 4550410"/>
                  <a:gd name="connsiteY25" fmla="*/ 901089 h 1700554"/>
                  <a:gd name="connisteX26" fmla="*/ 1649730 w 4550410"/>
                  <a:gd name="connsiteY26" fmla="*/ 835684 h 1700554"/>
                  <a:gd name="connisteX27" fmla="*/ 1700530 w 4550410"/>
                  <a:gd name="connsiteY27" fmla="*/ 763294 h 1700554"/>
                  <a:gd name="connisteX28" fmla="*/ 1758950 w 4550410"/>
                  <a:gd name="connsiteY28" fmla="*/ 690269 h 1700554"/>
                  <a:gd name="connisteX29" fmla="*/ 1824355 w 4550410"/>
                  <a:gd name="connsiteY29" fmla="*/ 654074 h 1700554"/>
                  <a:gd name="connisteX30" fmla="*/ 1889760 w 4550410"/>
                  <a:gd name="connsiteY30" fmla="*/ 603274 h 1700554"/>
                  <a:gd name="connisteX31" fmla="*/ 1955165 w 4550410"/>
                  <a:gd name="connsiteY31" fmla="*/ 567079 h 1700554"/>
                  <a:gd name="connisteX32" fmla="*/ 2020570 w 4550410"/>
                  <a:gd name="connsiteY32" fmla="*/ 494054 h 1700554"/>
                  <a:gd name="connisteX33" fmla="*/ 2056765 w 4550410"/>
                  <a:gd name="connsiteY33" fmla="*/ 428649 h 1700554"/>
                  <a:gd name="connisteX34" fmla="*/ 2122170 w 4550410"/>
                  <a:gd name="connsiteY34" fmla="*/ 385469 h 1700554"/>
                  <a:gd name="connisteX35" fmla="*/ 2187575 w 4550410"/>
                  <a:gd name="connsiteY35" fmla="*/ 363244 h 1700554"/>
                  <a:gd name="connisteX36" fmla="*/ 2252980 w 4550410"/>
                  <a:gd name="connsiteY36" fmla="*/ 334034 h 1700554"/>
                  <a:gd name="connisteX37" fmla="*/ 2318385 w 4550410"/>
                  <a:gd name="connsiteY37" fmla="*/ 312444 h 1700554"/>
                  <a:gd name="connisteX38" fmla="*/ 2383790 w 4550410"/>
                  <a:gd name="connsiteY38" fmla="*/ 268629 h 1700554"/>
                  <a:gd name="connisteX39" fmla="*/ 2449195 w 4550410"/>
                  <a:gd name="connsiteY39" fmla="*/ 217829 h 1700554"/>
                  <a:gd name="connisteX40" fmla="*/ 2507615 w 4550410"/>
                  <a:gd name="connsiteY40" fmla="*/ 152424 h 1700554"/>
                  <a:gd name="connisteX41" fmla="*/ 2529205 w 4550410"/>
                  <a:gd name="connsiteY41" fmla="*/ 80034 h 1700554"/>
                  <a:gd name="connisteX42" fmla="*/ 2573020 w 4550410"/>
                  <a:gd name="connsiteY42" fmla="*/ 14629 h 1700554"/>
                  <a:gd name="connisteX43" fmla="*/ 2638425 w 4550410"/>
                  <a:gd name="connsiteY43" fmla="*/ 24 h 1700554"/>
                  <a:gd name="connisteX44" fmla="*/ 2703830 w 4550410"/>
                  <a:gd name="connsiteY44" fmla="*/ 14629 h 1700554"/>
                  <a:gd name="connisteX45" fmla="*/ 2776855 w 4550410"/>
                  <a:gd name="connsiteY45" fmla="*/ 36219 h 1700554"/>
                  <a:gd name="connisteX46" fmla="*/ 2842260 w 4550410"/>
                  <a:gd name="connsiteY46" fmla="*/ 57809 h 1700554"/>
                  <a:gd name="connisteX47" fmla="*/ 2907665 w 4550410"/>
                  <a:gd name="connsiteY47" fmla="*/ 72414 h 1700554"/>
                  <a:gd name="connisteX48" fmla="*/ 2973070 w 4550410"/>
                  <a:gd name="connsiteY48" fmla="*/ 101624 h 1700554"/>
                  <a:gd name="connisteX49" fmla="*/ 3045460 w 4550410"/>
                  <a:gd name="connsiteY49" fmla="*/ 160044 h 1700554"/>
                  <a:gd name="connisteX50" fmla="*/ 3103880 w 4550410"/>
                  <a:gd name="connsiteY50" fmla="*/ 225449 h 1700554"/>
                  <a:gd name="connisteX51" fmla="*/ 3154680 w 4550410"/>
                  <a:gd name="connsiteY51" fmla="*/ 290854 h 1700554"/>
                  <a:gd name="connisteX52" fmla="*/ 3197860 w 4550410"/>
                  <a:gd name="connsiteY52" fmla="*/ 356259 h 1700554"/>
                  <a:gd name="connisteX53" fmla="*/ 3249295 w 4550410"/>
                  <a:gd name="connsiteY53" fmla="*/ 421664 h 1700554"/>
                  <a:gd name="connisteX54" fmla="*/ 3292475 w 4550410"/>
                  <a:gd name="connsiteY54" fmla="*/ 487069 h 1700554"/>
                  <a:gd name="connisteX55" fmla="*/ 3357880 w 4550410"/>
                  <a:gd name="connsiteY55" fmla="*/ 523264 h 1700554"/>
                  <a:gd name="connisteX56" fmla="*/ 3423285 w 4550410"/>
                  <a:gd name="connsiteY56" fmla="*/ 544854 h 1700554"/>
                  <a:gd name="connisteX57" fmla="*/ 3488690 w 4550410"/>
                  <a:gd name="connsiteY57" fmla="*/ 567079 h 1700554"/>
                  <a:gd name="connisteX58" fmla="*/ 3561715 w 4550410"/>
                  <a:gd name="connsiteY58" fmla="*/ 588669 h 1700554"/>
                  <a:gd name="connisteX59" fmla="*/ 3627120 w 4550410"/>
                  <a:gd name="connsiteY59" fmla="*/ 632484 h 1700554"/>
                  <a:gd name="connisteX60" fmla="*/ 3692525 w 4550410"/>
                  <a:gd name="connsiteY60" fmla="*/ 661694 h 1700554"/>
                  <a:gd name="connisteX61" fmla="*/ 3757930 w 4550410"/>
                  <a:gd name="connsiteY61" fmla="*/ 697889 h 1700554"/>
                  <a:gd name="connisteX62" fmla="*/ 3830320 w 4550410"/>
                  <a:gd name="connsiteY62" fmla="*/ 763294 h 1700554"/>
                  <a:gd name="connisteX63" fmla="*/ 3895725 w 4550410"/>
                  <a:gd name="connsiteY63" fmla="*/ 814094 h 1700554"/>
                  <a:gd name="connisteX64" fmla="*/ 3954145 w 4550410"/>
                  <a:gd name="connsiteY64" fmla="*/ 879499 h 1700554"/>
                  <a:gd name="connisteX65" fmla="*/ 3997960 w 4550410"/>
                  <a:gd name="connsiteY65" fmla="*/ 944904 h 1700554"/>
                  <a:gd name="connisteX66" fmla="*/ 4041140 w 4550410"/>
                  <a:gd name="connsiteY66" fmla="*/ 1010309 h 1700554"/>
                  <a:gd name="connisteX67" fmla="*/ 4091940 w 4550410"/>
                  <a:gd name="connsiteY67" fmla="*/ 1075714 h 1700554"/>
                  <a:gd name="connisteX68" fmla="*/ 4135755 w 4550410"/>
                  <a:gd name="connsiteY68" fmla="*/ 1141119 h 1700554"/>
                  <a:gd name="connisteX69" fmla="*/ 4179570 w 4550410"/>
                  <a:gd name="connsiteY69" fmla="*/ 1206524 h 1700554"/>
                  <a:gd name="connisteX70" fmla="*/ 4222750 w 4550410"/>
                  <a:gd name="connsiteY70" fmla="*/ 1278914 h 1700554"/>
                  <a:gd name="connisteX71" fmla="*/ 4251960 w 4550410"/>
                  <a:gd name="connsiteY71" fmla="*/ 1344954 h 1700554"/>
                  <a:gd name="connisteX72" fmla="*/ 4281170 w 4550410"/>
                  <a:gd name="connsiteY72" fmla="*/ 1417344 h 1700554"/>
                  <a:gd name="connisteX73" fmla="*/ 4331970 w 4550410"/>
                  <a:gd name="connsiteY73" fmla="*/ 1482749 h 1700554"/>
                  <a:gd name="connisteX74" fmla="*/ 4397375 w 4550410"/>
                  <a:gd name="connsiteY74" fmla="*/ 1526564 h 1700554"/>
                  <a:gd name="connisteX75" fmla="*/ 4462780 w 4550410"/>
                  <a:gd name="connsiteY75" fmla="*/ 1562759 h 1700554"/>
                  <a:gd name="connisteX76" fmla="*/ 4513580 w 4550410"/>
                  <a:gd name="connsiteY76" fmla="*/ 1635149 h 1700554"/>
                  <a:gd name="connisteX77" fmla="*/ 4550410 w 4550410"/>
                  <a:gd name="connsiteY77" fmla="*/ 1700554 h 1700554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  <a:cxn ang="0">
                    <a:pos x="connisteX8" y="connsiteY8"/>
                  </a:cxn>
                  <a:cxn ang="0">
                    <a:pos x="connisteX9" y="connsiteY9"/>
                  </a:cxn>
                  <a:cxn ang="0">
                    <a:pos x="connisteX10" y="connsiteY10"/>
                  </a:cxn>
                  <a:cxn ang="0">
                    <a:pos x="connisteX11" y="connsiteY11"/>
                  </a:cxn>
                  <a:cxn ang="0">
                    <a:pos x="connisteX12" y="connsiteY12"/>
                  </a:cxn>
                  <a:cxn ang="0">
                    <a:pos x="connisteX13" y="connsiteY13"/>
                  </a:cxn>
                  <a:cxn ang="0">
                    <a:pos x="connisteX14" y="connsiteY14"/>
                  </a:cxn>
                  <a:cxn ang="0">
                    <a:pos x="connisteX15" y="connsiteY15"/>
                  </a:cxn>
                  <a:cxn ang="0">
                    <a:pos x="connisteX16" y="connsiteY16"/>
                  </a:cxn>
                  <a:cxn ang="0">
                    <a:pos x="connisteX17" y="connsiteY17"/>
                  </a:cxn>
                  <a:cxn ang="0">
                    <a:pos x="connisteX18" y="connsiteY18"/>
                  </a:cxn>
                  <a:cxn ang="0">
                    <a:pos x="connisteX19" y="connsiteY19"/>
                  </a:cxn>
                  <a:cxn ang="0">
                    <a:pos x="connisteX20" y="connsiteY20"/>
                  </a:cxn>
                  <a:cxn ang="0">
                    <a:pos x="connisteX21" y="connsiteY21"/>
                  </a:cxn>
                  <a:cxn ang="0">
                    <a:pos x="connisteX22" y="connsiteY22"/>
                  </a:cxn>
                  <a:cxn ang="0">
                    <a:pos x="connisteX23" y="connsiteY23"/>
                  </a:cxn>
                  <a:cxn ang="0">
                    <a:pos x="connisteX24" y="connsiteY24"/>
                  </a:cxn>
                  <a:cxn ang="0">
                    <a:pos x="connisteX25" y="connsiteY25"/>
                  </a:cxn>
                  <a:cxn ang="0">
                    <a:pos x="connisteX26" y="connsiteY26"/>
                  </a:cxn>
                  <a:cxn ang="0">
                    <a:pos x="connisteX27" y="connsiteY27"/>
                  </a:cxn>
                  <a:cxn ang="0">
                    <a:pos x="connisteX28" y="connsiteY28"/>
                  </a:cxn>
                  <a:cxn ang="0">
                    <a:pos x="connisteX29" y="connsiteY29"/>
                  </a:cxn>
                  <a:cxn ang="0">
                    <a:pos x="connisteX30" y="connsiteY30"/>
                  </a:cxn>
                  <a:cxn ang="0">
                    <a:pos x="connisteX31" y="connsiteY31"/>
                  </a:cxn>
                  <a:cxn ang="0">
                    <a:pos x="connisteX32" y="connsiteY32"/>
                  </a:cxn>
                  <a:cxn ang="0">
                    <a:pos x="connisteX33" y="connsiteY33"/>
                  </a:cxn>
                  <a:cxn ang="0">
                    <a:pos x="connisteX34" y="connsiteY34"/>
                  </a:cxn>
                  <a:cxn ang="0">
                    <a:pos x="connisteX35" y="connsiteY35"/>
                  </a:cxn>
                  <a:cxn ang="0">
                    <a:pos x="connisteX36" y="connsiteY36"/>
                  </a:cxn>
                  <a:cxn ang="0">
                    <a:pos x="connisteX37" y="connsiteY37"/>
                  </a:cxn>
                  <a:cxn ang="0">
                    <a:pos x="connisteX38" y="connsiteY38"/>
                  </a:cxn>
                  <a:cxn ang="0">
                    <a:pos x="connisteX39" y="connsiteY39"/>
                  </a:cxn>
                  <a:cxn ang="0">
                    <a:pos x="connisteX40" y="connsiteY40"/>
                  </a:cxn>
                  <a:cxn ang="0">
                    <a:pos x="connisteX41" y="connsiteY41"/>
                  </a:cxn>
                  <a:cxn ang="0">
                    <a:pos x="connisteX42" y="connsiteY42"/>
                  </a:cxn>
                  <a:cxn ang="0">
                    <a:pos x="connisteX43" y="connsiteY43"/>
                  </a:cxn>
                  <a:cxn ang="0">
                    <a:pos x="connisteX44" y="connsiteY44"/>
                  </a:cxn>
                  <a:cxn ang="0">
                    <a:pos x="connisteX45" y="connsiteY45"/>
                  </a:cxn>
                  <a:cxn ang="0">
                    <a:pos x="connisteX46" y="connsiteY46"/>
                  </a:cxn>
                  <a:cxn ang="0">
                    <a:pos x="connisteX47" y="connsiteY47"/>
                  </a:cxn>
                  <a:cxn ang="0">
                    <a:pos x="connisteX48" y="connsiteY48"/>
                  </a:cxn>
                  <a:cxn ang="0">
                    <a:pos x="connisteX49" y="connsiteY49"/>
                  </a:cxn>
                  <a:cxn ang="0">
                    <a:pos x="connisteX50" y="connsiteY50"/>
                  </a:cxn>
                  <a:cxn ang="0">
                    <a:pos x="connisteX51" y="connsiteY51"/>
                  </a:cxn>
                  <a:cxn ang="0">
                    <a:pos x="connisteX52" y="connsiteY52"/>
                  </a:cxn>
                  <a:cxn ang="0">
                    <a:pos x="connisteX53" y="connsiteY53"/>
                  </a:cxn>
                  <a:cxn ang="0">
                    <a:pos x="connisteX54" y="connsiteY54"/>
                  </a:cxn>
                  <a:cxn ang="0">
                    <a:pos x="connisteX55" y="connsiteY55"/>
                  </a:cxn>
                  <a:cxn ang="0">
                    <a:pos x="connisteX56" y="connsiteY56"/>
                  </a:cxn>
                  <a:cxn ang="0">
                    <a:pos x="connisteX57" y="connsiteY57"/>
                  </a:cxn>
                  <a:cxn ang="0">
                    <a:pos x="connisteX58" y="connsiteY58"/>
                  </a:cxn>
                  <a:cxn ang="0">
                    <a:pos x="connisteX59" y="connsiteY59"/>
                  </a:cxn>
                  <a:cxn ang="0">
                    <a:pos x="connisteX60" y="connsiteY60"/>
                  </a:cxn>
                  <a:cxn ang="0">
                    <a:pos x="connisteX61" y="connsiteY61"/>
                  </a:cxn>
                  <a:cxn ang="0">
                    <a:pos x="connisteX62" y="connsiteY62"/>
                  </a:cxn>
                  <a:cxn ang="0">
                    <a:pos x="connisteX63" y="connsiteY63"/>
                  </a:cxn>
                  <a:cxn ang="0">
                    <a:pos x="connisteX64" y="connsiteY64"/>
                  </a:cxn>
                  <a:cxn ang="0">
                    <a:pos x="connisteX65" y="connsiteY65"/>
                  </a:cxn>
                  <a:cxn ang="0">
                    <a:pos x="connisteX66" y="connsiteY66"/>
                  </a:cxn>
                  <a:cxn ang="0">
                    <a:pos x="connisteX67" y="connsiteY67"/>
                  </a:cxn>
                  <a:cxn ang="0">
                    <a:pos x="connisteX68" y="connsiteY68"/>
                  </a:cxn>
                  <a:cxn ang="0">
                    <a:pos x="connisteX69" y="connsiteY69"/>
                  </a:cxn>
                  <a:cxn ang="0">
                    <a:pos x="connisteX70" y="connsiteY70"/>
                  </a:cxn>
                  <a:cxn ang="0">
                    <a:pos x="connisteX71" y="connsiteY71"/>
                  </a:cxn>
                  <a:cxn ang="0">
                    <a:pos x="connisteX72" y="connsiteY72"/>
                  </a:cxn>
                  <a:cxn ang="0">
                    <a:pos x="connisteX73" y="connsiteY73"/>
                  </a:cxn>
                  <a:cxn ang="0">
                    <a:pos x="connisteX74" y="connsiteY74"/>
                  </a:cxn>
                  <a:cxn ang="0">
                    <a:pos x="connisteX75" y="connsiteY75"/>
                  </a:cxn>
                  <a:cxn ang="0">
                    <a:pos x="connisteX76" y="connsiteY76"/>
                  </a:cxn>
                  <a:cxn ang="0">
                    <a:pos x="connisteX77" y="connsiteY77"/>
                  </a:cxn>
                </a:cxnLst>
                <a:rect l="l" t="t" r="r" b="b"/>
                <a:pathLst>
                  <a:path w="4550410" h="1700554">
                    <a:moveTo>
                      <a:pt x="0" y="1119529"/>
                    </a:moveTo>
                    <a:cubicBezTo>
                      <a:pt x="12065" y="1131594"/>
                      <a:pt x="45085" y="1158899"/>
                      <a:pt x="65405" y="1184934"/>
                    </a:cubicBezTo>
                    <a:cubicBezTo>
                      <a:pt x="85725" y="1210969"/>
                      <a:pt x="84455" y="1224304"/>
                      <a:pt x="101600" y="1250339"/>
                    </a:cubicBezTo>
                    <a:cubicBezTo>
                      <a:pt x="118745" y="1276374"/>
                      <a:pt x="132080" y="1289709"/>
                      <a:pt x="152400" y="1315744"/>
                    </a:cubicBezTo>
                    <a:cubicBezTo>
                      <a:pt x="172720" y="1341779"/>
                      <a:pt x="179705" y="1364004"/>
                      <a:pt x="203200" y="1381149"/>
                    </a:cubicBezTo>
                    <a:cubicBezTo>
                      <a:pt x="226695" y="1398294"/>
                      <a:pt x="242570" y="1393849"/>
                      <a:pt x="268605" y="1402739"/>
                    </a:cubicBezTo>
                    <a:cubicBezTo>
                      <a:pt x="294640" y="1411629"/>
                      <a:pt x="306070" y="1412899"/>
                      <a:pt x="334010" y="1424329"/>
                    </a:cubicBezTo>
                    <a:cubicBezTo>
                      <a:pt x="361950" y="1435759"/>
                      <a:pt x="377825" y="1447824"/>
                      <a:pt x="407035" y="1461159"/>
                    </a:cubicBezTo>
                    <a:cubicBezTo>
                      <a:pt x="436245" y="1474494"/>
                      <a:pt x="452120" y="1478304"/>
                      <a:pt x="479425" y="1489734"/>
                    </a:cubicBezTo>
                    <a:cubicBezTo>
                      <a:pt x="506730" y="1501164"/>
                      <a:pt x="518795" y="1513229"/>
                      <a:pt x="544830" y="1518944"/>
                    </a:cubicBezTo>
                    <a:cubicBezTo>
                      <a:pt x="570865" y="1524659"/>
                      <a:pt x="584200" y="1518944"/>
                      <a:pt x="610235" y="1518944"/>
                    </a:cubicBezTo>
                    <a:cubicBezTo>
                      <a:pt x="636270" y="1518944"/>
                      <a:pt x="649605" y="1527834"/>
                      <a:pt x="675640" y="1518944"/>
                    </a:cubicBezTo>
                    <a:cubicBezTo>
                      <a:pt x="701675" y="1510054"/>
                      <a:pt x="713105" y="1492909"/>
                      <a:pt x="741045" y="1475764"/>
                    </a:cubicBezTo>
                    <a:cubicBezTo>
                      <a:pt x="768985" y="1458619"/>
                      <a:pt x="786130" y="1446554"/>
                      <a:pt x="814070" y="1431949"/>
                    </a:cubicBezTo>
                    <a:cubicBezTo>
                      <a:pt x="842010" y="1417344"/>
                      <a:pt x="853440" y="1421789"/>
                      <a:pt x="879475" y="1402739"/>
                    </a:cubicBezTo>
                    <a:cubicBezTo>
                      <a:pt x="905510" y="1383689"/>
                      <a:pt x="918845" y="1358924"/>
                      <a:pt x="944880" y="1337334"/>
                    </a:cubicBezTo>
                    <a:cubicBezTo>
                      <a:pt x="970915" y="1315744"/>
                      <a:pt x="984250" y="1310664"/>
                      <a:pt x="1010285" y="1293519"/>
                    </a:cubicBezTo>
                    <a:cubicBezTo>
                      <a:pt x="1036320" y="1276374"/>
                      <a:pt x="1049655" y="1264944"/>
                      <a:pt x="1075690" y="1250339"/>
                    </a:cubicBezTo>
                    <a:cubicBezTo>
                      <a:pt x="1101725" y="1235734"/>
                      <a:pt x="1115060" y="1235734"/>
                      <a:pt x="1141095" y="1221129"/>
                    </a:cubicBezTo>
                    <a:cubicBezTo>
                      <a:pt x="1167130" y="1206524"/>
                      <a:pt x="1180465" y="1196364"/>
                      <a:pt x="1206500" y="1177314"/>
                    </a:cubicBezTo>
                    <a:cubicBezTo>
                      <a:pt x="1232535" y="1158264"/>
                      <a:pt x="1245870" y="1141119"/>
                      <a:pt x="1271905" y="1126514"/>
                    </a:cubicBezTo>
                    <a:cubicBezTo>
                      <a:pt x="1297940" y="1111909"/>
                      <a:pt x="1311275" y="1115084"/>
                      <a:pt x="1337310" y="1104924"/>
                    </a:cubicBezTo>
                    <a:cubicBezTo>
                      <a:pt x="1363345" y="1094764"/>
                      <a:pt x="1376680" y="1091589"/>
                      <a:pt x="1402715" y="1075714"/>
                    </a:cubicBezTo>
                    <a:cubicBezTo>
                      <a:pt x="1428750" y="1059839"/>
                      <a:pt x="1442085" y="1048409"/>
                      <a:pt x="1468120" y="1024914"/>
                    </a:cubicBezTo>
                    <a:cubicBezTo>
                      <a:pt x="1494155" y="1001419"/>
                      <a:pt x="1507490" y="984274"/>
                      <a:pt x="1533525" y="959509"/>
                    </a:cubicBezTo>
                    <a:cubicBezTo>
                      <a:pt x="1559560" y="934744"/>
                      <a:pt x="1575435" y="925854"/>
                      <a:pt x="1598930" y="901089"/>
                    </a:cubicBezTo>
                    <a:cubicBezTo>
                      <a:pt x="1622425" y="876324"/>
                      <a:pt x="1629410" y="862989"/>
                      <a:pt x="1649730" y="835684"/>
                    </a:cubicBezTo>
                    <a:cubicBezTo>
                      <a:pt x="1670050" y="808379"/>
                      <a:pt x="1678940" y="792504"/>
                      <a:pt x="1700530" y="763294"/>
                    </a:cubicBezTo>
                    <a:cubicBezTo>
                      <a:pt x="1722120" y="734084"/>
                      <a:pt x="1734185" y="711859"/>
                      <a:pt x="1758950" y="690269"/>
                    </a:cubicBezTo>
                    <a:cubicBezTo>
                      <a:pt x="1783715" y="668679"/>
                      <a:pt x="1798320" y="671219"/>
                      <a:pt x="1824355" y="654074"/>
                    </a:cubicBezTo>
                    <a:cubicBezTo>
                      <a:pt x="1850390" y="636929"/>
                      <a:pt x="1863725" y="620419"/>
                      <a:pt x="1889760" y="603274"/>
                    </a:cubicBezTo>
                    <a:cubicBezTo>
                      <a:pt x="1915795" y="586129"/>
                      <a:pt x="1929130" y="588669"/>
                      <a:pt x="1955165" y="567079"/>
                    </a:cubicBezTo>
                    <a:cubicBezTo>
                      <a:pt x="1981200" y="545489"/>
                      <a:pt x="2000250" y="521994"/>
                      <a:pt x="2020570" y="494054"/>
                    </a:cubicBezTo>
                    <a:cubicBezTo>
                      <a:pt x="2040890" y="466114"/>
                      <a:pt x="2036445" y="450239"/>
                      <a:pt x="2056765" y="428649"/>
                    </a:cubicBezTo>
                    <a:cubicBezTo>
                      <a:pt x="2077085" y="407059"/>
                      <a:pt x="2096135" y="398804"/>
                      <a:pt x="2122170" y="385469"/>
                    </a:cubicBezTo>
                    <a:cubicBezTo>
                      <a:pt x="2148205" y="372134"/>
                      <a:pt x="2161540" y="373404"/>
                      <a:pt x="2187575" y="363244"/>
                    </a:cubicBezTo>
                    <a:cubicBezTo>
                      <a:pt x="2213610" y="353084"/>
                      <a:pt x="2226945" y="344194"/>
                      <a:pt x="2252980" y="334034"/>
                    </a:cubicBezTo>
                    <a:cubicBezTo>
                      <a:pt x="2279015" y="323874"/>
                      <a:pt x="2292350" y="325779"/>
                      <a:pt x="2318385" y="312444"/>
                    </a:cubicBezTo>
                    <a:cubicBezTo>
                      <a:pt x="2344420" y="299109"/>
                      <a:pt x="2357755" y="287679"/>
                      <a:pt x="2383790" y="268629"/>
                    </a:cubicBezTo>
                    <a:cubicBezTo>
                      <a:pt x="2409825" y="249579"/>
                      <a:pt x="2424430" y="241324"/>
                      <a:pt x="2449195" y="217829"/>
                    </a:cubicBezTo>
                    <a:cubicBezTo>
                      <a:pt x="2473960" y="194334"/>
                      <a:pt x="2491740" y="179729"/>
                      <a:pt x="2507615" y="152424"/>
                    </a:cubicBezTo>
                    <a:cubicBezTo>
                      <a:pt x="2523490" y="125119"/>
                      <a:pt x="2515870" y="107339"/>
                      <a:pt x="2529205" y="80034"/>
                    </a:cubicBezTo>
                    <a:cubicBezTo>
                      <a:pt x="2542540" y="52729"/>
                      <a:pt x="2551430" y="30504"/>
                      <a:pt x="2573020" y="14629"/>
                    </a:cubicBezTo>
                    <a:cubicBezTo>
                      <a:pt x="2594610" y="-1246"/>
                      <a:pt x="2612390" y="24"/>
                      <a:pt x="2638425" y="24"/>
                    </a:cubicBezTo>
                    <a:cubicBezTo>
                      <a:pt x="2664460" y="24"/>
                      <a:pt x="2675890" y="7644"/>
                      <a:pt x="2703830" y="14629"/>
                    </a:cubicBezTo>
                    <a:cubicBezTo>
                      <a:pt x="2731770" y="21614"/>
                      <a:pt x="2748915" y="27329"/>
                      <a:pt x="2776855" y="36219"/>
                    </a:cubicBezTo>
                    <a:cubicBezTo>
                      <a:pt x="2804795" y="45109"/>
                      <a:pt x="2816225" y="50824"/>
                      <a:pt x="2842260" y="57809"/>
                    </a:cubicBezTo>
                    <a:cubicBezTo>
                      <a:pt x="2868295" y="64794"/>
                      <a:pt x="2881630" y="63524"/>
                      <a:pt x="2907665" y="72414"/>
                    </a:cubicBezTo>
                    <a:cubicBezTo>
                      <a:pt x="2933700" y="81304"/>
                      <a:pt x="2945765" y="83844"/>
                      <a:pt x="2973070" y="101624"/>
                    </a:cubicBezTo>
                    <a:cubicBezTo>
                      <a:pt x="3000375" y="119404"/>
                      <a:pt x="3019425" y="135279"/>
                      <a:pt x="3045460" y="160044"/>
                    </a:cubicBezTo>
                    <a:cubicBezTo>
                      <a:pt x="3071495" y="184809"/>
                      <a:pt x="3082290" y="199414"/>
                      <a:pt x="3103880" y="225449"/>
                    </a:cubicBezTo>
                    <a:cubicBezTo>
                      <a:pt x="3125470" y="251484"/>
                      <a:pt x="3135630" y="264819"/>
                      <a:pt x="3154680" y="290854"/>
                    </a:cubicBezTo>
                    <a:cubicBezTo>
                      <a:pt x="3173730" y="316889"/>
                      <a:pt x="3178810" y="330224"/>
                      <a:pt x="3197860" y="356259"/>
                    </a:cubicBezTo>
                    <a:cubicBezTo>
                      <a:pt x="3216910" y="382294"/>
                      <a:pt x="3230245" y="395629"/>
                      <a:pt x="3249295" y="421664"/>
                    </a:cubicBezTo>
                    <a:cubicBezTo>
                      <a:pt x="3268345" y="447699"/>
                      <a:pt x="3270885" y="466749"/>
                      <a:pt x="3292475" y="487069"/>
                    </a:cubicBezTo>
                    <a:cubicBezTo>
                      <a:pt x="3314065" y="507389"/>
                      <a:pt x="3331845" y="511834"/>
                      <a:pt x="3357880" y="523264"/>
                    </a:cubicBezTo>
                    <a:cubicBezTo>
                      <a:pt x="3383915" y="534694"/>
                      <a:pt x="3397250" y="535964"/>
                      <a:pt x="3423285" y="544854"/>
                    </a:cubicBezTo>
                    <a:cubicBezTo>
                      <a:pt x="3449320" y="553744"/>
                      <a:pt x="3460750" y="558189"/>
                      <a:pt x="3488690" y="567079"/>
                    </a:cubicBezTo>
                    <a:cubicBezTo>
                      <a:pt x="3516630" y="575969"/>
                      <a:pt x="3533775" y="575334"/>
                      <a:pt x="3561715" y="588669"/>
                    </a:cubicBezTo>
                    <a:cubicBezTo>
                      <a:pt x="3589655" y="602004"/>
                      <a:pt x="3601085" y="617879"/>
                      <a:pt x="3627120" y="632484"/>
                    </a:cubicBezTo>
                    <a:cubicBezTo>
                      <a:pt x="3653155" y="647089"/>
                      <a:pt x="3666490" y="648359"/>
                      <a:pt x="3692525" y="661694"/>
                    </a:cubicBezTo>
                    <a:cubicBezTo>
                      <a:pt x="3718560" y="675029"/>
                      <a:pt x="3730625" y="677569"/>
                      <a:pt x="3757930" y="697889"/>
                    </a:cubicBezTo>
                    <a:cubicBezTo>
                      <a:pt x="3785235" y="718209"/>
                      <a:pt x="3803015" y="739799"/>
                      <a:pt x="3830320" y="763294"/>
                    </a:cubicBezTo>
                    <a:cubicBezTo>
                      <a:pt x="3857625" y="786789"/>
                      <a:pt x="3870960" y="790599"/>
                      <a:pt x="3895725" y="814094"/>
                    </a:cubicBezTo>
                    <a:cubicBezTo>
                      <a:pt x="3920490" y="837589"/>
                      <a:pt x="3933825" y="853464"/>
                      <a:pt x="3954145" y="879499"/>
                    </a:cubicBezTo>
                    <a:cubicBezTo>
                      <a:pt x="3974465" y="905534"/>
                      <a:pt x="3980815" y="918869"/>
                      <a:pt x="3997960" y="944904"/>
                    </a:cubicBezTo>
                    <a:cubicBezTo>
                      <a:pt x="4015105" y="970939"/>
                      <a:pt x="4022090" y="984274"/>
                      <a:pt x="4041140" y="1010309"/>
                    </a:cubicBezTo>
                    <a:cubicBezTo>
                      <a:pt x="4060190" y="1036344"/>
                      <a:pt x="4072890" y="1049679"/>
                      <a:pt x="4091940" y="1075714"/>
                    </a:cubicBezTo>
                    <a:cubicBezTo>
                      <a:pt x="4110990" y="1101749"/>
                      <a:pt x="4117975" y="1115084"/>
                      <a:pt x="4135755" y="1141119"/>
                    </a:cubicBezTo>
                    <a:cubicBezTo>
                      <a:pt x="4153535" y="1167154"/>
                      <a:pt x="4162425" y="1179219"/>
                      <a:pt x="4179570" y="1206524"/>
                    </a:cubicBezTo>
                    <a:cubicBezTo>
                      <a:pt x="4196715" y="1233829"/>
                      <a:pt x="4208145" y="1250974"/>
                      <a:pt x="4222750" y="1278914"/>
                    </a:cubicBezTo>
                    <a:cubicBezTo>
                      <a:pt x="4237355" y="1306854"/>
                      <a:pt x="4240530" y="1317014"/>
                      <a:pt x="4251960" y="1344954"/>
                    </a:cubicBezTo>
                    <a:cubicBezTo>
                      <a:pt x="4263390" y="1372894"/>
                      <a:pt x="4265295" y="1390039"/>
                      <a:pt x="4281170" y="1417344"/>
                    </a:cubicBezTo>
                    <a:cubicBezTo>
                      <a:pt x="4297045" y="1444649"/>
                      <a:pt x="4308475" y="1461159"/>
                      <a:pt x="4331970" y="1482749"/>
                    </a:cubicBezTo>
                    <a:cubicBezTo>
                      <a:pt x="4355465" y="1504339"/>
                      <a:pt x="4371340" y="1510689"/>
                      <a:pt x="4397375" y="1526564"/>
                    </a:cubicBezTo>
                    <a:cubicBezTo>
                      <a:pt x="4423410" y="1542439"/>
                      <a:pt x="4439285" y="1541169"/>
                      <a:pt x="4462780" y="1562759"/>
                    </a:cubicBezTo>
                    <a:cubicBezTo>
                      <a:pt x="4486275" y="1584349"/>
                      <a:pt x="4495800" y="1607844"/>
                      <a:pt x="4513580" y="1635149"/>
                    </a:cubicBezTo>
                    <a:cubicBezTo>
                      <a:pt x="4531360" y="1662454"/>
                      <a:pt x="4544060" y="1689124"/>
                      <a:pt x="4550410" y="1700554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txBody>
              <a:bodyPr wrap="square" anchor="t" anchorCtr="0">
                <a:spAutoFit/>
              </a:bodyPr>
              <a:p>
                <a:pPr>
                  <a:lnSpc>
                    <a:spcPct val="130000"/>
                  </a:lnSpc>
                </a:pPr>
                <a:endPara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1651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307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11" name="文本框 10"/>
              <p:cNvSpPr txBox="1"/>
              <p:nvPr/>
            </p:nvSpPr>
            <p:spPr>
              <a:xfrm>
                <a:off x="1413" y="4294"/>
                <a:ext cx="7257" cy="6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0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2    4    6    8  10  12  14  16  18   20 22  24</a:t>
                </a:r>
                <a:endPara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197" y="1668"/>
                <a:ext cx="1336" cy="6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000" b="1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T </a:t>
                </a:r>
                <a:r>
                  <a:rPr lang="en-US" altLang="zh-CN" sz="2000" b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/ ℃</a:t>
                </a:r>
                <a:endParaRPr lang="en-US" altLang="zh-CN" sz="2000" b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  <p:sp>
            <p:nvSpPr>
              <p:cNvPr id="13" name="文本框 19460"/>
              <p:cNvSpPr txBox="1"/>
              <p:nvPr/>
            </p:nvSpPr>
            <p:spPr>
              <a:xfrm>
                <a:off x="8569" y="4201"/>
                <a:ext cx="114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800" b="1" i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微软雅黑" panose="020B0503020204020204" pitchFamily="2" charset="-122"/>
                  </a:rPr>
                  <a:t>t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微软雅黑" panose="020B0503020204020204" pitchFamily="2" charset="-122"/>
                  </a:rPr>
                  <a:t>/h</a:t>
                </a:r>
                <a:endParaRPr lang="en-US" altLang="zh-CN" sz="2800" b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微软雅黑" panose="020B0503020204020204" pitchFamily="2" charset="-122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2872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3437" y="4110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975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4567" y="4102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5157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5754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6367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7013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7574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8130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H="1" flipV="1">
                <a:off x="1076" y="2068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H="1" flipV="1">
                <a:off x="1052" y="2655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 flipV="1">
                <a:off x="1052" y="3205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 flipV="1">
                <a:off x="1066" y="3743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 flipV="1">
                <a:off x="1051" y="4941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flipH="1" flipV="1">
                <a:off x="1054" y="5518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</p:grp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6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40385" y="3001645"/>
            <a:ext cx="80029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(2)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这一天中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，最高气温是多少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?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最低气温是多少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?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89467" name="Rectangle 20"/>
          <p:cNvSpPr txBox="1"/>
          <p:nvPr>
            <p:custDataLst>
              <p:tags r:id="rId1"/>
            </p:custDataLst>
          </p:nvPr>
        </p:nvSpPr>
        <p:spPr>
          <a:xfrm>
            <a:off x="1026795" y="3651250"/>
            <a:ext cx="5650230" cy="5905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>
              <a:buClrTx/>
              <a:buSzTx/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最高气温是5℃．最低气温是－4℃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49070" y="126365"/>
            <a:ext cx="6102350" cy="2677160"/>
            <a:chOff x="2282" y="2459"/>
            <a:chExt cx="9610" cy="4216"/>
          </a:xfrm>
        </p:grpSpPr>
        <p:sp>
          <p:nvSpPr>
            <p:cNvPr id="4" name="文本框 3"/>
            <p:cNvSpPr txBox="1"/>
            <p:nvPr/>
          </p:nvSpPr>
          <p:spPr>
            <a:xfrm>
              <a:off x="2282" y="2461"/>
              <a:ext cx="906" cy="421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8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6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4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2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0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-2 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-4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 rot="0">
              <a:off x="3224" y="2459"/>
              <a:ext cx="8669" cy="4143"/>
              <a:chOff x="1040" y="1668"/>
              <a:chExt cx="8669" cy="4143"/>
            </a:xfrm>
          </p:grpSpPr>
          <p:cxnSp>
            <p:nvCxnSpPr>
              <p:cNvPr id="6" name="直接箭头连接符 5"/>
              <p:cNvCxnSpPr/>
              <p:nvPr/>
            </p:nvCxnSpPr>
            <p:spPr>
              <a:xfrm flipV="1">
                <a:off x="1040" y="1669"/>
                <a:ext cx="26" cy="4142"/>
              </a:xfrm>
              <a:prstGeom prst="straightConnector1">
                <a:avLst/>
              </a:prstGeom>
              <a:ln w="22225" cmpd="sng">
                <a:solidFill>
                  <a:schemeClr val="tx1"/>
                </a:solidFill>
                <a:prstDash val="solid"/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7" name="直接箭头连接符 6"/>
              <p:cNvCxnSpPr/>
              <p:nvPr/>
            </p:nvCxnSpPr>
            <p:spPr>
              <a:xfrm>
                <a:off x="1051" y="4343"/>
                <a:ext cx="7618" cy="0"/>
              </a:xfrm>
              <a:prstGeom prst="straightConnector1">
                <a:avLst/>
              </a:prstGeom>
              <a:ln w="22225" cmpd="sng">
                <a:solidFill>
                  <a:schemeClr val="tx1"/>
                </a:solidFill>
                <a:prstDash val="solid"/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8" name="任意多边形 7"/>
              <p:cNvSpPr/>
              <p:nvPr/>
            </p:nvSpPr>
            <p:spPr>
              <a:xfrm>
                <a:off x="1046" y="2887"/>
                <a:ext cx="7166" cy="2678"/>
              </a:xfrm>
              <a:custGeom>
                <a:avLst/>
                <a:gdLst>
                  <a:gd name="connisteX0" fmla="*/ 0 w 4550410"/>
                  <a:gd name="connsiteY0" fmla="*/ 1119529 h 1700554"/>
                  <a:gd name="connisteX1" fmla="*/ 65405 w 4550410"/>
                  <a:gd name="connsiteY1" fmla="*/ 1184934 h 1700554"/>
                  <a:gd name="connisteX2" fmla="*/ 101600 w 4550410"/>
                  <a:gd name="connsiteY2" fmla="*/ 1250339 h 1700554"/>
                  <a:gd name="connisteX3" fmla="*/ 152400 w 4550410"/>
                  <a:gd name="connsiteY3" fmla="*/ 1315744 h 1700554"/>
                  <a:gd name="connisteX4" fmla="*/ 203200 w 4550410"/>
                  <a:gd name="connsiteY4" fmla="*/ 1381149 h 1700554"/>
                  <a:gd name="connisteX5" fmla="*/ 268605 w 4550410"/>
                  <a:gd name="connsiteY5" fmla="*/ 1402739 h 1700554"/>
                  <a:gd name="connisteX6" fmla="*/ 334010 w 4550410"/>
                  <a:gd name="connsiteY6" fmla="*/ 1424329 h 1700554"/>
                  <a:gd name="connisteX7" fmla="*/ 407035 w 4550410"/>
                  <a:gd name="connsiteY7" fmla="*/ 1461159 h 1700554"/>
                  <a:gd name="connisteX8" fmla="*/ 479425 w 4550410"/>
                  <a:gd name="connsiteY8" fmla="*/ 1489734 h 1700554"/>
                  <a:gd name="connisteX9" fmla="*/ 544830 w 4550410"/>
                  <a:gd name="connsiteY9" fmla="*/ 1518944 h 1700554"/>
                  <a:gd name="connisteX10" fmla="*/ 610235 w 4550410"/>
                  <a:gd name="connsiteY10" fmla="*/ 1518944 h 1700554"/>
                  <a:gd name="connisteX11" fmla="*/ 675640 w 4550410"/>
                  <a:gd name="connsiteY11" fmla="*/ 1518944 h 1700554"/>
                  <a:gd name="connisteX12" fmla="*/ 741045 w 4550410"/>
                  <a:gd name="connsiteY12" fmla="*/ 1475764 h 1700554"/>
                  <a:gd name="connisteX13" fmla="*/ 814070 w 4550410"/>
                  <a:gd name="connsiteY13" fmla="*/ 1431949 h 1700554"/>
                  <a:gd name="connisteX14" fmla="*/ 879475 w 4550410"/>
                  <a:gd name="connsiteY14" fmla="*/ 1402739 h 1700554"/>
                  <a:gd name="connisteX15" fmla="*/ 944880 w 4550410"/>
                  <a:gd name="connsiteY15" fmla="*/ 1337334 h 1700554"/>
                  <a:gd name="connisteX16" fmla="*/ 1010285 w 4550410"/>
                  <a:gd name="connsiteY16" fmla="*/ 1293519 h 1700554"/>
                  <a:gd name="connisteX17" fmla="*/ 1075690 w 4550410"/>
                  <a:gd name="connsiteY17" fmla="*/ 1250339 h 1700554"/>
                  <a:gd name="connisteX18" fmla="*/ 1141095 w 4550410"/>
                  <a:gd name="connsiteY18" fmla="*/ 1221129 h 1700554"/>
                  <a:gd name="connisteX19" fmla="*/ 1206500 w 4550410"/>
                  <a:gd name="connsiteY19" fmla="*/ 1177314 h 1700554"/>
                  <a:gd name="connisteX20" fmla="*/ 1271905 w 4550410"/>
                  <a:gd name="connsiteY20" fmla="*/ 1126514 h 1700554"/>
                  <a:gd name="connisteX21" fmla="*/ 1337310 w 4550410"/>
                  <a:gd name="connsiteY21" fmla="*/ 1104924 h 1700554"/>
                  <a:gd name="connisteX22" fmla="*/ 1402715 w 4550410"/>
                  <a:gd name="connsiteY22" fmla="*/ 1075714 h 1700554"/>
                  <a:gd name="connisteX23" fmla="*/ 1468120 w 4550410"/>
                  <a:gd name="connsiteY23" fmla="*/ 1024914 h 1700554"/>
                  <a:gd name="connisteX24" fmla="*/ 1533525 w 4550410"/>
                  <a:gd name="connsiteY24" fmla="*/ 959509 h 1700554"/>
                  <a:gd name="connisteX25" fmla="*/ 1598930 w 4550410"/>
                  <a:gd name="connsiteY25" fmla="*/ 901089 h 1700554"/>
                  <a:gd name="connisteX26" fmla="*/ 1649730 w 4550410"/>
                  <a:gd name="connsiteY26" fmla="*/ 835684 h 1700554"/>
                  <a:gd name="connisteX27" fmla="*/ 1700530 w 4550410"/>
                  <a:gd name="connsiteY27" fmla="*/ 763294 h 1700554"/>
                  <a:gd name="connisteX28" fmla="*/ 1758950 w 4550410"/>
                  <a:gd name="connsiteY28" fmla="*/ 690269 h 1700554"/>
                  <a:gd name="connisteX29" fmla="*/ 1824355 w 4550410"/>
                  <a:gd name="connsiteY29" fmla="*/ 654074 h 1700554"/>
                  <a:gd name="connisteX30" fmla="*/ 1889760 w 4550410"/>
                  <a:gd name="connsiteY30" fmla="*/ 603274 h 1700554"/>
                  <a:gd name="connisteX31" fmla="*/ 1955165 w 4550410"/>
                  <a:gd name="connsiteY31" fmla="*/ 567079 h 1700554"/>
                  <a:gd name="connisteX32" fmla="*/ 2020570 w 4550410"/>
                  <a:gd name="connsiteY32" fmla="*/ 494054 h 1700554"/>
                  <a:gd name="connisteX33" fmla="*/ 2056765 w 4550410"/>
                  <a:gd name="connsiteY33" fmla="*/ 428649 h 1700554"/>
                  <a:gd name="connisteX34" fmla="*/ 2122170 w 4550410"/>
                  <a:gd name="connsiteY34" fmla="*/ 385469 h 1700554"/>
                  <a:gd name="connisteX35" fmla="*/ 2187575 w 4550410"/>
                  <a:gd name="connsiteY35" fmla="*/ 363244 h 1700554"/>
                  <a:gd name="connisteX36" fmla="*/ 2252980 w 4550410"/>
                  <a:gd name="connsiteY36" fmla="*/ 334034 h 1700554"/>
                  <a:gd name="connisteX37" fmla="*/ 2318385 w 4550410"/>
                  <a:gd name="connsiteY37" fmla="*/ 312444 h 1700554"/>
                  <a:gd name="connisteX38" fmla="*/ 2383790 w 4550410"/>
                  <a:gd name="connsiteY38" fmla="*/ 268629 h 1700554"/>
                  <a:gd name="connisteX39" fmla="*/ 2449195 w 4550410"/>
                  <a:gd name="connsiteY39" fmla="*/ 217829 h 1700554"/>
                  <a:gd name="connisteX40" fmla="*/ 2507615 w 4550410"/>
                  <a:gd name="connsiteY40" fmla="*/ 152424 h 1700554"/>
                  <a:gd name="connisteX41" fmla="*/ 2529205 w 4550410"/>
                  <a:gd name="connsiteY41" fmla="*/ 80034 h 1700554"/>
                  <a:gd name="connisteX42" fmla="*/ 2573020 w 4550410"/>
                  <a:gd name="connsiteY42" fmla="*/ 14629 h 1700554"/>
                  <a:gd name="connisteX43" fmla="*/ 2638425 w 4550410"/>
                  <a:gd name="connsiteY43" fmla="*/ 24 h 1700554"/>
                  <a:gd name="connisteX44" fmla="*/ 2703830 w 4550410"/>
                  <a:gd name="connsiteY44" fmla="*/ 14629 h 1700554"/>
                  <a:gd name="connisteX45" fmla="*/ 2776855 w 4550410"/>
                  <a:gd name="connsiteY45" fmla="*/ 36219 h 1700554"/>
                  <a:gd name="connisteX46" fmla="*/ 2842260 w 4550410"/>
                  <a:gd name="connsiteY46" fmla="*/ 57809 h 1700554"/>
                  <a:gd name="connisteX47" fmla="*/ 2907665 w 4550410"/>
                  <a:gd name="connsiteY47" fmla="*/ 72414 h 1700554"/>
                  <a:gd name="connisteX48" fmla="*/ 2973070 w 4550410"/>
                  <a:gd name="connsiteY48" fmla="*/ 101624 h 1700554"/>
                  <a:gd name="connisteX49" fmla="*/ 3045460 w 4550410"/>
                  <a:gd name="connsiteY49" fmla="*/ 160044 h 1700554"/>
                  <a:gd name="connisteX50" fmla="*/ 3103880 w 4550410"/>
                  <a:gd name="connsiteY50" fmla="*/ 225449 h 1700554"/>
                  <a:gd name="connisteX51" fmla="*/ 3154680 w 4550410"/>
                  <a:gd name="connsiteY51" fmla="*/ 290854 h 1700554"/>
                  <a:gd name="connisteX52" fmla="*/ 3197860 w 4550410"/>
                  <a:gd name="connsiteY52" fmla="*/ 356259 h 1700554"/>
                  <a:gd name="connisteX53" fmla="*/ 3249295 w 4550410"/>
                  <a:gd name="connsiteY53" fmla="*/ 421664 h 1700554"/>
                  <a:gd name="connisteX54" fmla="*/ 3292475 w 4550410"/>
                  <a:gd name="connsiteY54" fmla="*/ 487069 h 1700554"/>
                  <a:gd name="connisteX55" fmla="*/ 3357880 w 4550410"/>
                  <a:gd name="connsiteY55" fmla="*/ 523264 h 1700554"/>
                  <a:gd name="connisteX56" fmla="*/ 3423285 w 4550410"/>
                  <a:gd name="connsiteY56" fmla="*/ 544854 h 1700554"/>
                  <a:gd name="connisteX57" fmla="*/ 3488690 w 4550410"/>
                  <a:gd name="connsiteY57" fmla="*/ 567079 h 1700554"/>
                  <a:gd name="connisteX58" fmla="*/ 3561715 w 4550410"/>
                  <a:gd name="connsiteY58" fmla="*/ 588669 h 1700554"/>
                  <a:gd name="connisteX59" fmla="*/ 3627120 w 4550410"/>
                  <a:gd name="connsiteY59" fmla="*/ 632484 h 1700554"/>
                  <a:gd name="connisteX60" fmla="*/ 3692525 w 4550410"/>
                  <a:gd name="connsiteY60" fmla="*/ 661694 h 1700554"/>
                  <a:gd name="connisteX61" fmla="*/ 3757930 w 4550410"/>
                  <a:gd name="connsiteY61" fmla="*/ 697889 h 1700554"/>
                  <a:gd name="connisteX62" fmla="*/ 3830320 w 4550410"/>
                  <a:gd name="connsiteY62" fmla="*/ 763294 h 1700554"/>
                  <a:gd name="connisteX63" fmla="*/ 3895725 w 4550410"/>
                  <a:gd name="connsiteY63" fmla="*/ 814094 h 1700554"/>
                  <a:gd name="connisteX64" fmla="*/ 3954145 w 4550410"/>
                  <a:gd name="connsiteY64" fmla="*/ 879499 h 1700554"/>
                  <a:gd name="connisteX65" fmla="*/ 3997960 w 4550410"/>
                  <a:gd name="connsiteY65" fmla="*/ 944904 h 1700554"/>
                  <a:gd name="connisteX66" fmla="*/ 4041140 w 4550410"/>
                  <a:gd name="connsiteY66" fmla="*/ 1010309 h 1700554"/>
                  <a:gd name="connisteX67" fmla="*/ 4091940 w 4550410"/>
                  <a:gd name="connsiteY67" fmla="*/ 1075714 h 1700554"/>
                  <a:gd name="connisteX68" fmla="*/ 4135755 w 4550410"/>
                  <a:gd name="connsiteY68" fmla="*/ 1141119 h 1700554"/>
                  <a:gd name="connisteX69" fmla="*/ 4179570 w 4550410"/>
                  <a:gd name="connsiteY69" fmla="*/ 1206524 h 1700554"/>
                  <a:gd name="connisteX70" fmla="*/ 4222750 w 4550410"/>
                  <a:gd name="connsiteY70" fmla="*/ 1278914 h 1700554"/>
                  <a:gd name="connisteX71" fmla="*/ 4251960 w 4550410"/>
                  <a:gd name="connsiteY71" fmla="*/ 1344954 h 1700554"/>
                  <a:gd name="connisteX72" fmla="*/ 4281170 w 4550410"/>
                  <a:gd name="connsiteY72" fmla="*/ 1417344 h 1700554"/>
                  <a:gd name="connisteX73" fmla="*/ 4331970 w 4550410"/>
                  <a:gd name="connsiteY73" fmla="*/ 1482749 h 1700554"/>
                  <a:gd name="connisteX74" fmla="*/ 4397375 w 4550410"/>
                  <a:gd name="connsiteY74" fmla="*/ 1526564 h 1700554"/>
                  <a:gd name="connisteX75" fmla="*/ 4462780 w 4550410"/>
                  <a:gd name="connsiteY75" fmla="*/ 1562759 h 1700554"/>
                  <a:gd name="connisteX76" fmla="*/ 4513580 w 4550410"/>
                  <a:gd name="connsiteY76" fmla="*/ 1635149 h 1700554"/>
                  <a:gd name="connisteX77" fmla="*/ 4550410 w 4550410"/>
                  <a:gd name="connsiteY77" fmla="*/ 1700554 h 1700554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  <a:cxn ang="0">
                    <a:pos x="connisteX8" y="connsiteY8"/>
                  </a:cxn>
                  <a:cxn ang="0">
                    <a:pos x="connisteX9" y="connsiteY9"/>
                  </a:cxn>
                  <a:cxn ang="0">
                    <a:pos x="connisteX10" y="connsiteY10"/>
                  </a:cxn>
                  <a:cxn ang="0">
                    <a:pos x="connisteX11" y="connsiteY11"/>
                  </a:cxn>
                  <a:cxn ang="0">
                    <a:pos x="connisteX12" y="connsiteY12"/>
                  </a:cxn>
                  <a:cxn ang="0">
                    <a:pos x="connisteX13" y="connsiteY13"/>
                  </a:cxn>
                  <a:cxn ang="0">
                    <a:pos x="connisteX14" y="connsiteY14"/>
                  </a:cxn>
                  <a:cxn ang="0">
                    <a:pos x="connisteX15" y="connsiteY15"/>
                  </a:cxn>
                  <a:cxn ang="0">
                    <a:pos x="connisteX16" y="connsiteY16"/>
                  </a:cxn>
                  <a:cxn ang="0">
                    <a:pos x="connisteX17" y="connsiteY17"/>
                  </a:cxn>
                  <a:cxn ang="0">
                    <a:pos x="connisteX18" y="connsiteY18"/>
                  </a:cxn>
                  <a:cxn ang="0">
                    <a:pos x="connisteX19" y="connsiteY19"/>
                  </a:cxn>
                  <a:cxn ang="0">
                    <a:pos x="connisteX20" y="connsiteY20"/>
                  </a:cxn>
                  <a:cxn ang="0">
                    <a:pos x="connisteX21" y="connsiteY21"/>
                  </a:cxn>
                  <a:cxn ang="0">
                    <a:pos x="connisteX22" y="connsiteY22"/>
                  </a:cxn>
                  <a:cxn ang="0">
                    <a:pos x="connisteX23" y="connsiteY23"/>
                  </a:cxn>
                  <a:cxn ang="0">
                    <a:pos x="connisteX24" y="connsiteY24"/>
                  </a:cxn>
                  <a:cxn ang="0">
                    <a:pos x="connisteX25" y="connsiteY25"/>
                  </a:cxn>
                  <a:cxn ang="0">
                    <a:pos x="connisteX26" y="connsiteY26"/>
                  </a:cxn>
                  <a:cxn ang="0">
                    <a:pos x="connisteX27" y="connsiteY27"/>
                  </a:cxn>
                  <a:cxn ang="0">
                    <a:pos x="connisteX28" y="connsiteY28"/>
                  </a:cxn>
                  <a:cxn ang="0">
                    <a:pos x="connisteX29" y="connsiteY29"/>
                  </a:cxn>
                  <a:cxn ang="0">
                    <a:pos x="connisteX30" y="connsiteY30"/>
                  </a:cxn>
                  <a:cxn ang="0">
                    <a:pos x="connisteX31" y="connsiteY31"/>
                  </a:cxn>
                  <a:cxn ang="0">
                    <a:pos x="connisteX32" y="connsiteY32"/>
                  </a:cxn>
                  <a:cxn ang="0">
                    <a:pos x="connisteX33" y="connsiteY33"/>
                  </a:cxn>
                  <a:cxn ang="0">
                    <a:pos x="connisteX34" y="connsiteY34"/>
                  </a:cxn>
                  <a:cxn ang="0">
                    <a:pos x="connisteX35" y="connsiteY35"/>
                  </a:cxn>
                  <a:cxn ang="0">
                    <a:pos x="connisteX36" y="connsiteY36"/>
                  </a:cxn>
                  <a:cxn ang="0">
                    <a:pos x="connisteX37" y="connsiteY37"/>
                  </a:cxn>
                  <a:cxn ang="0">
                    <a:pos x="connisteX38" y="connsiteY38"/>
                  </a:cxn>
                  <a:cxn ang="0">
                    <a:pos x="connisteX39" y="connsiteY39"/>
                  </a:cxn>
                  <a:cxn ang="0">
                    <a:pos x="connisteX40" y="connsiteY40"/>
                  </a:cxn>
                  <a:cxn ang="0">
                    <a:pos x="connisteX41" y="connsiteY41"/>
                  </a:cxn>
                  <a:cxn ang="0">
                    <a:pos x="connisteX42" y="connsiteY42"/>
                  </a:cxn>
                  <a:cxn ang="0">
                    <a:pos x="connisteX43" y="connsiteY43"/>
                  </a:cxn>
                  <a:cxn ang="0">
                    <a:pos x="connisteX44" y="connsiteY44"/>
                  </a:cxn>
                  <a:cxn ang="0">
                    <a:pos x="connisteX45" y="connsiteY45"/>
                  </a:cxn>
                  <a:cxn ang="0">
                    <a:pos x="connisteX46" y="connsiteY46"/>
                  </a:cxn>
                  <a:cxn ang="0">
                    <a:pos x="connisteX47" y="connsiteY47"/>
                  </a:cxn>
                  <a:cxn ang="0">
                    <a:pos x="connisteX48" y="connsiteY48"/>
                  </a:cxn>
                  <a:cxn ang="0">
                    <a:pos x="connisteX49" y="connsiteY49"/>
                  </a:cxn>
                  <a:cxn ang="0">
                    <a:pos x="connisteX50" y="connsiteY50"/>
                  </a:cxn>
                  <a:cxn ang="0">
                    <a:pos x="connisteX51" y="connsiteY51"/>
                  </a:cxn>
                  <a:cxn ang="0">
                    <a:pos x="connisteX52" y="connsiteY52"/>
                  </a:cxn>
                  <a:cxn ang="0">
                    <a:pos x="connisteX53" y="connsiteY53"/>
                  </a:cxn>
                  <a:cxn ang="0">
                    <a:pos x="connisteX54" y="connsiteY54"/>
                  </a:cxn>
                  <a:cxn ang="0">
                    <a:pos x="connisteX55" y="connsiteY55"/>
                  </a:cxn>
                  <a:cxn ang="0">
                    <a:pos x="connisteX56" y="connsiteY56"/>
                  </a:cxn>
                  <a:cxn ang="0">
                    <a:pos x="connisteX57" y="connsiteY57"/>
                  </a:cxn>
                  <a:cxn ang="0">
                    <a:pos x="connisteX58" y="connsiteY58"/>
                  </a:cxn>
                  <a:cxn ang="0">
                    <a:pos x="connisteX59" y="connsiteY59"/>
                  </a:cxn>
                  <a:cxn ang="0">
                    <a:pos x="connisteX60" y="connsiteY60"/>
                  </a:cxn>
                  <a:cxn ang="0">
                    <a:pos x="connisteX61" y="connsiteY61"/>
                  </a:cxn>
                  <a:cxn ang="0">
                    <a:pos x="connisteX62" y="connsiteY62"/>
                  </a:cxn>
                  <a:cxn ang="0">
                    <a:pos x="connisteX63" y="connsiteY63"/>
                  </a:cxn>
                  <a:cxn ang="0">
                    <a:pos x="connisteX64" y="connsiteY64"/>
                  </a:cxn>
                  <a:cxn ang="0">
                    <a:pos x="connisteX65" y="connsiteY65"/>
                  </a:cxn>
                  <a:cxn ang="0">
                    <a:pos x="connisteX66" y="connsiteY66"/>
                  </a:cxn>
                  <a:cxn ang="0">
                    <a:pos x="connisteX67" y="connsiteY67"/>
                  </a:cxn>
                  <a:cxn ang="0">
                    <a:pos x="connisteX68" y="connsiteY68"/>
                  </a:cxn>
                  <a:cxn ang="0">
                    <a:pos x="connisteX69" y="connsiteY69"/>
                  </a:cxn>
                  <a:cxn ang="0">
                    <a:pos x="connisteX70" y="connsiteY70"/>
                  </a:cxn>
                  <a:cxn ang="0">
                    <a:pos x="connisteX71" y="connsiteY71"/>
                  </a:cxn>
                  <a:cxn ang="0">
                    <a:pos x="connisteX72" y="connsiteY72"/>
                  </a:cxn>
                  <a:cxn ang="0">
                    <a:pos x="connisteX73" y="connsiteY73"/>
                  </a:cxn>
                  <a:cxn ang="0">
                    <a:pos x="connisteX74" y="connsiteY74"/>
                  </a:cxn>
                  <a:cxn ang="0">
                    <a:pos x="connisteX75" y="connsiteY75"/>
                  </a:cxn>
                  <a:cxn ang="0">
                    <a:pos x="connisteX76" y="connsiteY76"/>
                  </a:cxn>
                  <a:cxn ang="0">
                    <a:pos x="connisteX77" y="connsiteY77"/>
                  </a:cxn>
                </a:cxnLst>
                <a:rect l="l" t="t" r="r" b="b"/>
                <a:pathLst>
                  <a:path w="4550410" h="1700554">
                    <a:moveTo>
                      <a:pt x="0" y="1119529"/>
                    </a:moveTo>
                    <a:cubicBezTo>
                      <a:pt x="12065" y="1131594"/>
                      <a:pt x="45085" y="1158899"/>
                      <a:pt x="65405" y="1184934"/>
                    </a:cubicBezTo>
                    <a:cubicBezTo>
                      <a:pt x="85725" y="1210969"/>
                      <a:pt x="84455" y="1224304"/>
                      <a:pt x="101600" y="1250339"/>
                    </a:cubicBezTo>
                    <a:cubicBezTo>
                      <a:pt x="118745" y="1276374"/>
                      <a:pt x="132080" y="1289709"/>
                      <a:pt x="152400" y="1315744"/>
                    </a:cubicBezTo>
                    <a:cubicBezTo>
                      <a:pt x="172720" y="1341779"/>
                      <a:pt x="179705" y="1364004"/>
                      <a:pt x="203200" y="1381149"/>
                    </a:cubicBezTo>
                    <a:cubicBezTo>
                      <a:pt x="226695" y="1398294"/>
                      <a:pt x="242570" y="1393849"/>
                      <a:pt x="268605" y="1402739"/>
                    </a:cubicBezTo>
                    <a:cubicBezTo>
                      <a:pt x="294640" y="1411629"/>
                      <a:pt x="306070" y="1412899"/>
                      <a:pt x="334010" y="1424329"/>
                    </a:cubicBezTo>
                    <a:cubicBezTo>
                      <a:pt x="361950" y="1435759"/>
                      <a:pt x="377825" y="1447824"/>
                      <a:pt x="407035" y="1461159"/>
                    </a:cubicBezTo>
                    <a:cubicBezTo>
                      <a:pt x="436245" y="1474494"/>
                      <a:pt x="452120" y="1478304"/>
                      <a:pt x="479425" y="1489734"/>
                    </a:cubicBezTo>
                    <a:cubicBezTo>
                      <a:pt x="506730" y="1501164"/>
                      <a:pt x="518795" y="1513229"/>
                      <a:pt x="544830" y="1518944"/>
                    </a:cubicBezTo>
                    <a:cubicBezTo>
                      <a:pt x="570865" y="1524659"/>
                      <a:pt x="584200" y="1518944"/>
                      <a:pt x="610235" y="1518944"/>
                    </a:cubicBezTo>
                    <a:cubicBezTo>
                      <a:pt x="636270" y="1518944"/>
                      <a:pt x="649605" y="1527834"/>
                      <a:pt x="675640" y="1518944"/>
                    </a:cubicBezTo>
                    <a:cubicBezTo>
                      <a:pt x="701675" y="1510054"/>
                      <a:pt x="713105" y="1492909"/>
                      <a:pt x="741045" y="1475764"/>
                    </a:cubicBezTo>
                    <a:cubicBezTo>
                      <a:pt x="768985" y="1458619"/>
                      <a:pt x="786130" y="1446554"/>
                      <a:pt x="814070" y="1431949"/>
                    </a:cubicBezTo>
                    <a:cubicBezTo>
                      <a:pt x="842010" y="1417344"/>
                      <a:pt x="853440" y="1421789"/>
                      <a:pt x="879475" y="1402739"/>
                    </a:cubicBezTo>
                    <a:cubicBezTo>
                      <a:pt x="905510" y="1383689"/>
                      <a:pt x="918845" y="1358924"/>
                      <a:pt x="944880" y="1337334"/>
                    </a:cubicBezTo>
                    <a:cubicBezTo>
                      <a:pt x="970915" y="1315744"/>
                      <a:pt x="984250" y="1310664"/>
                      <a:pt x="1010285" y="1293519"/>
                    </a:cubicBezTo>
                    <a:cubicBezTo>
                      <a:pt x="1036320" y="1276374"/>
                      <a:pt x="1049655" y="1264944"/>
                      <a:pt x="1075690" y="1250339"/>
                    </a:cubicBezTo>
                    <a:cubicBezTo>
                      <a:pt x="1101725" y="1235734"/>
                      <a:pt x="1115060" y="1235734"/>
                      <a:pt x="1141095" y="1221129"/>
                    </a:cubicBezTo>
                    <a:cubicBezTo>
                      <a:pt x="1167130" y="1206524"/>
                      <a:pt x="1180465" y="1196364"/>
                      <a:pt x="1206500" y="1177314"/>
                    </a:cubicBezTo>
                    <a:cubicBezTo>
                      <a:pt x="1232535" y="1158264"/>
                      <a:pt x="1245870" y="1141119"/>
                      <a:pt x="1271905" y="1126514"/>
                    </a:cubicBezTo>
                    <a:cubicBezTo>
                      <a:pt x="1297940" y="1111909"/>
                      <a:pt x="1311275" y="1115084"/>
                      <a:pt x="1337310" y="1104924"/>
                    </a:cubicBezTo>
                    <a:cubicBezTo>
                      <a:pt x="1363345" y="1094764"/>
                      <a:pt x="1376680" y="1091589"/>
                      <a:pt x="1402715" y="1075714"/>
                    </a:cubicBezTo>
                    <a:cubicBezTo>
                      <a:pt x="1428750" y="1059839"/>
                      <a:pt x="1442085" y="1048409"/>
                      <a:pt x="1468120" y="1024914"/>
                    </a:cubicBezTo>
                    <a:cubicBezTo>
                      <a:pt x="1494155" y="1001419"/>
                      <a:pt x="1507490" y="984274"/>
                      <a:pt x="1533525" y="959509"/>
                    </a:cubicBezTo>
                    <a:cubicBezTo>
                      <a:pt x="1559560" y="934744"/>
                      <a:pt x="1575435" y="925854"/>
                      <a:pt x="1598930" y="901089"/>
                    </a:cubicBezTo>
                    <a:cubicBezTo>
                      <a:pt x="1622425" y="876324"/>
                      <a:pt x="1629410" y="862989"/>
                      <a:pt x="1649730" y="835684"/>
                    </a:cubicBezTo>
                    <a:cubicBezTo>
                      <a:pt x="1670050" y="808379"/>
                      <a:pt x="1678940" y="792504"/>
                      <a:pt x="1700530" y="763294"/>
                    </a:cubicBezTo>
                    <a:cubicBezTo>
                      <a:pt x="1722120" y="734084"/>
                      <a:pt x="1734185" y="711859"/>
                      <a:pt x="1758950" y="690269"/>
                    </a:cubicBezTo>
                    <a:cubicBezTo>
                      <a:pt x="1783715" y="668679"/>
                      <a:pt x="1798320" y="671219"/>
                      <a:pt x="1824355" y="654074"/>
                    </a:cubicBezTo>
                    <a:cubicBezTo>
                      <a:pt x="1850390" y="636929"/>
                      <a:pt x="1863725" y="620419"/>
                      <a:pt x="1889760" y="603274"/>
                    </a:cubicBezTo>
                    <a:cubicBezTo>
                      <a:pt x="1915795" y="586129"/>
                      <a:pt x="1929130" y="588669"/>
                      <a:pt x="1955165" y="567079"/>
                    </a:cubicBezTo>
                    <a:cubicBezTo>
                      <a:pt x="1981200" y="545489"/>
                      <a:pt x="2000250" y="521994"/>
                      <a:pt x="2020570" y="494054"/>
                    </a:cubicBezTo>
                    <a:cubicBezTo>
                      <a:pt x="2040890" y="466114"/>
                      <a:pt x="2036445" y="450239"/>
                      <a:pt x="2056765" y="428649"/>
                    </a:cubicBezTo>
                    <a:cubicBezTo>
                      <a:pt x="2077085" y="407059"/>
                      <a:pt x="2096135" y="398804"/>
                      <a:pt x="2122170" y="385469"/>
                    </a:cubicBezTo>
                    <a:cubicBezTo>
                      <a:pt x="2148205" y="372134"/>
                      <a:pt x="2161540" y="373404"/>
                      <a:pt x="2187575" y="363244"/>
                    </a:cubicBezTo>
                    <a:cubicBezTo>
                      <a:pt x="2213610" y="353084"/>
                      <a:pt x="2226945" y="344194"/>
                      <a:pt x="2252980" y="334034"/>
                    </a:cubicBezTo>
                    <a:cubicBezTo>
                      <a:pt x="2279015" y="323874"/>
                      <a:pt x="2292350" y="325779"/>
                      <a:pt x="2318385" y="312444"/>
                    </a:cubicBezTo>
                    <a:cubicBezTo>
                      <a:pt x="2344420" y="299109"/>
                      <a:pt x="2357755" y="287679"/>
                      <a:pt x="2383790" y="268629"/>
                    </a:cubicBezTo>
                    <a:cubicBezTo>
                      <a:pt x="2409825" y="249579"/>
                      <a:pt x="2424430" y="241324"/>
                      <a:pt x="2449195" y="217829"/>
                    </a:cubicBezTo>
                    <a:cubicBezTo>
                      <a:pt x="2473960" y="194334"/>
                      <a:pt x="2491740" y="179729"/>
                      <a:pt x="2507615" y="152424"/>
                    </a:cubicBezTo>
                    <a:cubicBezTo>
                      <a:pt x="2523490" y="125119"/>
                      <a:pt x="2515870" y="107339"/>
                      <a:pt x="2529205" y="80034"/>
                    </a:cubicBezTo>
                    <a:cubicBezTo>
                      <a:pt x="2542540" y="52729"/>
                      <a:pt x="2551430" y="30504"/>
                      <a:pt x="2573020" y="14629"/>
                    </a:cubicBezTo>
                    <a:cubicBezTo>
                      <a:pt x="2594610" y="-1246"/>
                      <a:pt x="2612390" y="24"/>
                      <a:pt x="2638425" y="24"/>
                    </a:cubicBezTo>
                    <a:cubicBezTo>
                      <a:pt x="2664460" y="24"/>
                      <a:pt x="2675890" y="7644"/>
                      <a:pt x="2703830" y="14629"/>
                    </a:cubicBezTo>
                    <a:cubicBezTo>
                      <a:pt x="2731770" y="21614"/>
                      <a:pt x="2748915" y="27329"/>
                      <a:pt x="2776855" y="36219"/>
                    </a:cubicBezTo>
                    <a:cubicBezTo>
                      <a:pt x="2804795" y="45109"/>
                      <a:pt x="2816225" y="50824"/>
                      <a:pt x="2842260" y="57809"/>
                    </a:cubicBezTo>
                    <a:cubicBezTo>
                      <a:pt x="2868295" y="64794"/>
                      <a:pt x="2881630" y="63524"/>
                      <a:pt x="2907665" y="72414"/>
                    </a:cubicBezTo>
                    <a:cubicBezTo>
                      <a:pt x="2933700" y="81304"/>
                      <a:pt x="2945765" y="83844"/>
                      <a:pt x="2973070" y="101624"/>
                    </a:cubicBezTo>
                    <a:cubicBezTo>
                      <a:pt x="3000375" y="119404"/>
                      <a:pt x="3019425" y="135279"/>
                      <a:pt x="3045460" y="160044"/>
                    </a:cubicBezTo>
                    <a:cubicBezTo>
                      <a:pt x="3071495" y="184809"/>
                      <a:pt x="3082290" y="199414"/>
                      <a:pt x="3103880" y="225449"/>
                    </a:cubicBezTo>
                    <a:cubicBezTo>
                      <a:pt x="3125470" y="251484"/>
                      <a:pt x="3135630" y="264819"/>
                      <a:pt x="3154680" y="290854"/>
                    </a:cubicBezTo>
                    <a:cubicBezTo>
                      <a:pt x="3173730" y="316889"/>
                      <a:pt x="3178810" y="330224"/>
                      <a:pt x="3197860" y="356259"/>
                    </a:cubicBezTo>
                    <a:cubicBezTo>
                      <a:pt x="3216910" y="382294"/>
                      <a:pt x="3230245" y="395629"/>
                      <a:pt x="3249295" y="421664"/>
                    </a:cubicBezTo>
                    <a:cubicBezTo>
                      <a:pt x="3268345" y="447699"/>
                      <a:pt x="3270885" y="466749"/>
                      <a:pt x="3292475" y="487069"/>
                    </a:cubicBezTo>
                    <a:cubicBezTo>
                      <a:pt x="3314065" y="507389"/>
                      <a:pt x="3331845" y="511834"/>
                      <a:pt x="3357880" y="523264"/>
                    </a:cubicBezTo>
                    <a:cubicBezTo>
                      <a:pt x="3383915" y="534694"/>
                      <a:pt x="3397250" y="535964"/>
                      <a:pt x="3423285" y="544854"/>
                    </a:cubicBezTo>
                    <a:cubicBezTo>
                      <a:pt x="3449320" y="553744"/>
                      <a:pt x="3460750" y="558189"/>
                      <a:pt x="3488690" y="567079"/>
                    </a:cubicBezTo>
                    <a:cubicBezTo>
                      <a:pt x="3516630" y="575969"/>
                      <a:pt x="3533775" y="575334"/>
                      <a:pt x="3561715" y="588669"/>
                    </a:cubicBezTo>
                    <a:cubicBezTo>
                      <a:pt x="3589655" y="602004"/>
                      <a:pt x="3601085" y="617879"/>
                      <a:pt x="3627120" y="632484"/>
                    </a:cubicBezTo>
                    <a:cubicBezTo>
                      <a:pt x="3653155" y="647089"/>
                      <a:pt x="3666490" y="648359"/>
                      <a:pt x="3692525" y="661694"/>
                    </a:cubicBezTo>
                    <a:cubicBezTo>
                      <a:pt x="3718560" y="675029"/>
                      <a:pt x="3730625" y="677569"/>
                      <a:pt x="3757930" y="697889"/>
                    </a:cubicBezTo>
                    <a:cubicBezTo>
                      <a:pt x="3785235" y="718209"/>
                      <a:pt x="3803015" y="739799"/>
                      <a:pt x="3830320" y="763294"/>
                    </a:cubicBezTo>
                    <a:cubicBezTo>
                      <a:pt x="3857625" y="786789"/>
                      <a:pt x="3870960" y="790599"/>
                      <a:pt x="3895725" y="814094"/>
                    </a:cubicBezTo>
                    <a:cubicBezTo>
                      <a:pt x="3920490" y="837589"/>
                      <a:pt x="3933825" y="853464"/>
                      <a:pt x="3954145" y="879499"/>
                    </a:cubicBezTo>
                    <a:cubicBezTo>
                      <a:pt x="3974465" y="905534"/>
                      <a:pt x="3980815" y="918869"/>
                      <a:pt x="3997960" y="944904"/>
                    </a:cubicBezTo>
                    <a:cubicBezTo>
                      <a:pt x="4015105" y="970939"/>
                      <a:pt x="4022090" y="984274"/>
                      <a:pt x="4041140" y="1010309"/>
                    </a:cubicBezTo>
                    <a:cubicBezTo>
                      <a:pt x="4060190" y="1036344"/>
                      <a:pt x="4072890" y="1049679"/>
                      <a:pt x="4091940" y="1075714"/>
                    </a:cubicBezTo>
                    <a:cubicBezTo>
                      <a:pt x="4110990" y="1101749"/>
                      <a:pt x="4117975" y="1115084"/>
                      <a:pt x="4135755" y="1141119"/>
                    </a:cubicBezTo>
                    <a:cubicBezTo>
                      <a:pt x="4153535" y="1167154"/>
                      <a:pt x="4162425" y="1179219"/>
                      <a:pt x="4179570" y="1206524"/>
                    </a:cubicBezTo>
                    <a:cubicBezTo>
                      <a:pt x="4196715" y="1233829"/>
                      <a:pt x="4208145" y="1250974"/>
                      <a:pt x="4222750" y="1278914"/>
                    </a:cubicBezTo>
                    <a:cubicBezTo>
                      <a:pt x="4237355" y="1306854"/>
                      <a:pt x="4240530" y="1317014"/>
                      <a:pt x="4251960" y="1344954"/>
                    </a:cubicBezTo>
                    <a:cubicBezTo>
                      <a:pt x="4263390" y="1372894"/>
                      <a:pt x="4265295" y="1390039"/>
                      <a:pt x="4281170" y="1417344"/>
                    </a:cubicBezTo>
                    <a:cubicBezTo>
                      <a:pt x="4297045" y="1444649"/>
                      <a:pt x="4308475" y="1461159"/>
                      <a:pt x="4331970" y="1482749"/>
                    </a:cubicBezTo>
                    <a:cubicBezTo>
                      <a:pt x="4355465" y="1504339"/>
                      <a:pt x="4371340" y="1510689"/>
                      <a:pt x="4397375" y="1526564"/>
                    </a:cubicBezTo>
                    <a:cubicBezTo>
                      <a:pt x="4423410" y="1542439"/>
                      <a:pt x="4439285" y="1541169"/>
                      <a:pt x="4462780" y="1562759"/>
                    </a:cubicBezTo>
                    <a:cubicBezTo>
                      <a:pt x="4486275" y="1584349"/>
                      <a:pt x="4495800" y="1607844"/>
                      <a:pt x="4513580" y="1635149"/>
                    </a:cubicBezTo>
                    <a:cubicBezTo>
                      <a:pt x="4531360" y="1662454"/>
                      <a:pt x="4544060" y="1689124"/>
                      <a:pt x="4550410" y="1700554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txBody>
              <a:bodyPr wrap="square" anchor="t" anchorCtr="0">
                <a:spAutoFit/>
              </a:bodyPr>
              <a:p>
                <a:pPr>
                  <a:lnSpc>
                    <a:spcPct val="130000"/>
                  </a:lnSpc>
                </a:pPr>
                <a:endPara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1651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307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11" name="文本框 10"/>
              <p:cNvSpPr txBox="1"/>
              <p:nvPr/>
            </p:nvSpPr>
            <p:spPr>
              <a:xfrm>
                <a:off x="1413" y="4294"/>
                <a:ext cx="7257" cy="6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0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2    4    6    8  10  12  14  16  18   20 22  24</a:t>
                </a:r>
                <a:endPara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197" y="1668"/>
                <a:ext cx="1336" cy="6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000" b="1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T </a:t>
                </a:r>
                <a:r>
                  <a:rPr lang="en-US" altLang="zh-CN" sz="2000" b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/ ℃</a:t>
                </a:r>
                <a:endParaRPr lang="en-US" altLang="zh-CN" sz="2000" b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  <p:sp>
            <p:nvSpPr>
              <p:cNvPr id="13" name="文本框 19460"/>
              <p:cNvSpPr txBox="1"/>
              <p:nvPr/>
            </p:nvSpPr>
            <p:spPr>
              <a:xfrm>
                <a:off x="8569" y="4201"/>
                <a:ext cx="114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800" b="1" i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微软雅黑" panose="020B0503020204020204" pitchFamily="2" charset="-122"/>
                  </a:rPr>
                  <a:t>t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微软雅黑" panose="020B0503020204020204" pitchFamily="2" charset="-122"/>
                  </a:rPr>
                  <a:t>/h</a:t>
                </a:r>
                <a:endParaRPr lang="en-US" altLang="zh-CN" sz="2800" b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微软雅黑" panose="020B0503020204020204" pitchFamily="2" charset="-122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2872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3437" y="4110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975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4567" y="4102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5157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5754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6367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7013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7574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8130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H="1" flipV="1">
                <a:off x="1076" y="2068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H="1" flipV="1">
                <a:off x="1052" y="2655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 flipV="1">
                <a:off x="1052" y="3205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 flipV="1">
                <a:off x="1066" y="3743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 flipV="1">
                <a:off x="1051" y="4941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flipH="1" flipV="1">
                <a:off x="1054" y="5518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6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9265" y="2716530"/>
            <a:ext cx="80143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(3)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这一天中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，哪些时段的气温在逐渐升高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?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哪些时段的气温在逐渐降低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?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9750" y="3579495"/>
            <a:ext cx="8344535" cy="10858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>
              <a:lnSpc>
                <a:spcPct val="120000"/>
              </a:lnSpc>
              <a:buClrTx/>
              <a:buSzTx/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这一天中，3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时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~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14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时的气温在逐渐升高</a:t>
            </a:r>
            <a:r>
              <a:rPr 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，</a:t>
            </a:r>
            <a:endParaRPr 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Wingdings" panose="05000000000000000000" pitchFamily="2" charset="2"/>
            </a:endParaRPr>
          </a:p>
          <a:p>
            <a:pPr lvl="0" algn="l">
              <a:lnSpc>
                <a:spcPct val="120000"/>
              </a:lnSpc>
              <a:buClrTx/>
              <a:buSzTx/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0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时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~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3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时和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14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时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~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24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时的气温在逐渐降低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　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Wingdings" panose="05000000000000000000" pitchFamily="2" charset="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49070" y="126365"/>
            <a:ext cx="6102350" cy="2677160"/>
            <a:chOff x="2282" y="2459"/>
            <a:chExt cx="9610" cy="4216"/>
          </a:xfrm>
        </p:grpSpPr>
        <p:sp>
          <p:nvSpPr>
            <p:cNvPr id="5" name="文本框 4"/>
            <p:cNvSpPr txBox="1"/>
            <p:nvPr/>
          </p:nvSpPr>
          <p:spPr>
            <a:xfrm>
              <a:off x="2282" y="2461"/>
              <a:ext cx="906" cy="421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8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6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4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2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0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-2     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-4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 rot="0">
              <a:off x="3224" y="2459"/>
              <a:ext cx="8669" cy="4143"/>
              <a:chOff x="1040" y="1668"/>
              <a:chExt cx="8669" cy="4143"/>
            </a:xfrm>
          </p:grpSpPr>
          <p:cxnSp>
            <p:nvCxnSpPr>
              <p:cNvPr id="7" name="直接箭头连接符 6"/>
              <p:cNvCxnSpPr/>
              <p:nvPr/>
            </p:nvCxnSpPr>
            <p:spPr>
              <a:xfrm flipV="1">
                <a:off x="1040" y="1669"/>
                <a:ext cx="26" cy="4142"/>
              </a:xfrm>
              <a:prstGeom prst="straightConnector1">
                <a:avLst/>
              </a:prstGeom>
              <a:ln w="22225" cmpd="sng">
                <a:solidFill>
                  <a:schemeClr val="tx1"/>
                </a:solidFill>
                <a:prstDash val="solid"/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8" name="直接箭头连接符 7"/>
              <p:cNvCxnSpPr/>
              <p:nvPr/>
            </p:nvCxnSpPr>
            <p:spPr>
              <a:xfrm>
                <a:off x="1051" y="4343"/>
                <a:ext cx="7618" cy="0"/>
              </a:xfrm>
              <a:prstGeom prst="straightConnector1">
                <a:avLst/>
              </a:prstGeom>
              <a:ln w="22225" cmpd="sng">
                <a:solidFill>
                  <a:schemeClr val="tx1"/>
                </a:solidFill>
                <a:prstDash val="solid"/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9" name="任意多边形 8"/>
              <p:cNvSpPr/>
              <p:nvPr/>
            </p:nvSpPr>
            <p:spPr>
              <a:xfrm>
                <a:off x="1046" y="2887"/>
                <a:ext cx="7166" cy="2678"/>
              </a:xfrm>
              <a:custGeom>
                <a:avLst/>
                <a:gdLst>
                  <a:gd name="connisteX0" fmla="*/ 0 w 4550410"/>
                  <a:gd name="connsiteY0" fmla="*/ 1119529 h 1700554"/>
                  <a:gd name="connisteX1" fmla="*/ 65405 w 4550410"/>
                  <a:gd name="connsiteY1" fmla="*/ 1184934 h 1700554"/>
                  <a:gd name="connisteX2" fmla="*/ 101600 w 4550410"/>
                  <a:gd name="connsiteY2" fmla="*/ 1250339 h 1700554"/>
                  <a:gd name="connisteX3" fmla="*/ 152400 w 4550410"/>
                  <a:gd name="connsiteY3" fmla="*/ 1315744 h 1700554"/>
                  <a:gd name="connisteX4" fmla="*/ 203200 w 4550410"/>
                  <a:gd name="connsiteY4" fmla="*/ 1381149 h 1700554"/>
                  <a:gd name="connisteX5" fmla="*/ 268605 w 4550410"/>
                  <a:gd name="connsiteY5" fmla="*/ 1402739 h 1700554"/>
                  <a:gd name="connisteX6" fmla="*/ 334010 w 4550410"/>
                  <a:gd name="connsiteY6" fmla="*/ 1424329 h 1700554"/>
                  <a:gd name="connisteX7" fmla="*/ 407035 w 4550410"/>
                  <a:gd name="connsiteY7" fmla="*/ 1461159 h 1700554"/>
                  <a:gd name="connisteX8" fmla="*/ 479425 w 4550410"/>
                  <a:gd name="connsiteY8" fmla="*/ 1489734 h 1700554"/>
                  <a:gd name="connisteX9" fmla="*/ 544830 w 4550410"/>
                  <a:gd name="connsiteY9" fmla="*/ 1518944 h 1700554"/>
                  <a:gd name="connisteX10" fmla="*/ 610235 w 4550410"/>
                  <a:gd name="connsiteY10" fmla="*/ 1518944 h 1700554"/>
                  <a:gd name="connisteX11" fmla="*/ 675640 w 4550410"/>
                  <a:gd name="connsiteY11" fmla="*/ 1518944 h 1700554"/>
                  <a:gd name="connisteX12" fmla="*/ 741045 w 4550410"/>
                  <a:gd name="connsiteY12" fmla="*/ 1475764 h 1700554"/>
                  <a:gd name="connisteX13" fmla="*/ 814070 w 4550410"/>
                  <a:gd name="connsiteY13" fmla="*/ 1431949 h 1700554"/>
                  <a:gd name="connisteX14" fmla="*/ 879475 w 4550410"/>
                  <a:gd name="connsiteY14" fmla="*/ 1402739 h 1700554"/>
                  <a:gd name="connisteX15" fmla="*/ 944880 w 4550410"/>
                  <a:gd name="connsiteY15" fmla="*/ 1337334 h 1700554"/>
                  <a:gd name="connisteX16" fmla="*/ 1010285 w 4550410"/>
                  <a:gd name="connsiteY16" fmla="*/ 1293519 h 1700554"/>
                  <a:gd name="connisteX17" fmla="*/ 1075690 w 4550410"/>
                  <a:gd name="connsiteY17" fmla="*/ 1250339 h 1700554"/>
                  <a:gd name="connisteX18" fmla="*/ 1141095 w 4550410"/>
                  <a:gd name="connsiteY18" fmla="*/ 1221129 h 1700554"/>
                  <a:gd name="connisteX19" fmla="*/ 1206500 w 4550410"/>
                  <a:gd name="connsiteY19" fmla="*/ 1177314 h 1700554"/>
                  <a:gd name="connisteX20" fmla="*/ 1271905 w 4550410"/>
                  <a:gd name="connsiteY20" fmla="*/ 1126514 h 1700554"/>
                  <a:gd name="connisteX21" fmla="*/ 1337310 w 4550410"/>
                  <a:gd name="connsiteY21" fmla="*/ 1104924 h 1700554"/>
                  <a:gd name="connisteX22" fmla="*/ 1402715 w 4550410"/>
                  <a:gd name="connsiteY22" fmla="*/ 1075714 h 1700554"/>
                  <a:gd name="connisteX23" fmla="*/ 1468120 w 4550410"/>
                  <a:gd name="connsiteY23" fmla="*/ 1024914 h 1700554"/>
                  <a:gd name="connisteX24" fmla="*/ 1533525 w 4550410"/>
                  <a:gd name="connsiteY24" fmla="*/ 959509 h 1700554"/>
                  <a:gd name="connisteX25" fmla="*/ 1598930 w 4550410"/>
                  <a:gd name="connsiteY25" fmla="*/ 901089 h 1700554"/>
                  <a:gd name="connisteX26" fmla="*/ 1649730 w 4550410"/>
                  <a:gd name="connsiteY26" fmla="*/ 835684 h 1700554"/>
                  <a:gd name="connisteX27" fmla="*/ 1700530 w 4550410"/>
                  <a:gd name="connsiteY27" fmla="*/ 763294 h 1700554"/>
                  <a:gd name="connisteX28" fmla="*/ 1758950 w 4550410"/>
                  <a:gd name="connsiteY28" fmla="*/ 690269 h 1700554"/>
                  <a:gd name="connisteX29" fmla="*/ 1824355 w 4550410"/>
                  <a:gd name="connsiteY29" fmla="*/ 654074 h 1700554"/>
                  <a:gd name="connisteX30" fmla="*/ 1889760 w 4550410"/>
                  <a:gd name="connsiteY30" fmla="*/ 603274 h 1700554"/>
                  <a:gd name="connisteX31" fmla="*/ 1955165 w 4550410"/>
                  <a:gd name="connsiteY31" fmla="*/ 567079 h 1700554"/>
                  <a:gd name="connisteX32" fmla="*/ 2020570 w 4550410"/>
                  <a:gd name="connsiteY32" fmla="*/ 494054 h 1700554"/>
                  <a:gd name="connisteX33" fmla="*/ 2056765 w 4550410"/>
                  <a:gd name="connsiteY33" fmla="*/ 428649 h 1700554"/>
                  <a:gd name="connisteX34" fmla="*/ 2122170 w 4550410"/>
                  <a:gd name="connsiteY34" fmla="*/ 385469 h 1700554"/>
                  <a:gd name="connisteX35" fmla="*/ 2187575 w 4550410"/>
                  <a:gd name="connsiteY35" fmla="*/ 363244 h 1700554"/>
                  <a:gd name="connisteX36" fmla="*/ 2252980 w 4550410"/>
                  <a:gd name="connsiteY36" fmla="*/ 334034 h 1700554"/>
                  <a:gd name="connisteX37" fmla="*/ 2318385 w 4550410"/>
                  <a:gd name="connsiteY37" fmla="*/ 312444 h 1700554"/>
                  <a:gd name="connisteX38" fmla="*/ 2383790 w 4550410"/>
                  <a:gd name="connsiteY38" fmla="*/ 268629 h 1700554"/>
                  <a:gd name="connisteX39" fmla="*/ 2449195 w 4550410"/>
                  <a:gd name="connsiteY39" fmla="*/ 217829 h 1700554"/>
                  <a:gd name="connisteX40" fmla="*/ 2507615 w 4550410"/>
                  <a:gd name="connsiteY40" fmla="*/ 152424 h 1700554"/>
                  <a:gd name="connisteX41" fmla="*/ 2529205 w 4550410"/>
                  <a:gd name="connsiteY41" fmla="*/ 80034 h 1700554"/>
                  <a:gd name="connisteX42" fmla="*/ 2573020 w 4550410"/>
                  <a:gd name="connsiteY42" fmla="*/ 14629 h 1700554"/>
                  <a:gd name="connisteX43" fmla="*/ 2638425 w 4550410"/>
                  <a:gd name="connsiteY43" fmla="*/ 24 h 1700554"/>
                  <a:gd name="connisteX44" fmla="*/ 2703830 w 4550410"/>
                  <a:gd name="connsiteY44" fmla="*/ 14629 h 1700554"/>
                  <a:gd name="connisteX45" fmla="*/ 2776855 w 4550410"/>
                  <a:gd name="connsiteY45" fmla="*/ 36219 h 1700554"/>
                  <a:gd name="connisteX46" fmla="*/ 2842260 w 4550410"/>
                  <a:gd name="connsiteY46" fmla="*/ 57809 h 1700554"/>
                  <a:gd name="connisteX47" fmla="*/ 2907665 w 4550410"/>
                  <a:gd name="connsiteY47" fmla="*/ 72414 h 1700554"/>
                  <a:gd name="connisteX48" fmla="*/ 2973070 w 4550410"/>
                  <a:gd name="connsiteY48" fmla="*/ 101624 h 1700554"/>
                  <a:gd name="connisteX49" fmla="*/ 3045460 w 4550410"/>
                  <a:gd name="connsiteY49" fmla="*/ 160044 h 1700554"/>
                  <a:gd name="connisteX50" fmla="*/ 3103880 w 4550410"/>
                  <a:gd name="connsiteY50" fmla="*/ 225449 h 1700554"/>
                  <a:gd name="connisteX51" fmla="*/ 3154680 w 4550410"/>
                  <a:gd name="connsiteY51" fmla="*/ 290854 h 1700554"/>
                  <a:gd name="connisteX52" fmla="*/ 3197860 w 4550410"/>
                  <a:gd name="connsiteY52" fmla="*/ 356259 h 1700554"/>
                  <a:gd name="connisteX53" fmla="*/ 3249295 w 4550410"/>
                  <a:gd name="connsiteY53" fmla="*/ 421664 h 1700554"/>
                  <a:gd name="connisteX54" fmla="*/ 3292475 w 4550410"/>
                  <a:gd name="connsiteY54" fmla="*/ 487069 h 1700554"/>
                  <a:gd name="connisteX55" fmla="*/ 3357880 w 4550410"/>
                  <a:gd name="connsiteY55" fmla="*/ 523264 h 1700554"/>
                  <a:gd name="connisteX56" fmla="*/ 3423285 w 4550410"/>
                  <a:gd name="connsiteY56" fmla="*/ 544854 h 1700554"/>
                  <a:gd name="connisteX57" fmla="*/ 3488690 w 4550410"/>
                  <a:gd name="connsiteY57" fmla="*/ 567079 h 1700554"/>
                  <a:gd name="connisteX58" fmla="*/ 3561715 w 4550410"/>
                  <a:gd name="connsiteY58" fmla="*/ 588669 h 1700554"/>
                  <a:gd name="connisteX59" fmla="*/ 3627120 w 4550410"/>
                  <a:gd name="connsiteY59" fmla="*/ 632484 h 1700554"/>
                  <a:gd name="connisteX60" fmla="*/ 3692525 w 4550410"/>
                  <a:gd name="connsiteY60" fmla="*/ 661694 h 1700554"/>
                  <a:gd name="connisteX61" fmla="*/ 3757930 w 4550410"/>
                  <a:gd name="connsiteY61" fmla="*/ 697889 h 1700554"/>
                  <a:gd name="connisteX62" fmla="*/ 3830320 w 4550410"/>
                  <a:gd name="connsiteY62" fmla="*/ 763294 h 1700554"/>
                  <a:gd name="connisteX63" fmla="*/ 3895725 w 4550410"/>
                  <a:gd name="connsiteY63" fmla="*/ 814094 h 1700554"/>
                  <a:gd name="connisteX64" fmla="*/ 3954145 w 4550410"/>
                  <a:gd name="connsiteY64" fmla="*/ 879499 h 1700554"/>
                  <a:gd name="connisteX65" fmla="*/ 3997960 w 4550410"/>
                  <a:gd name="connsiteY65" fmla="*/ 944904 h 1700554"/>
                  <a:gd name="connisteX66" fmla="*/ 4041140 w 4550410"/>
                  <a:gd name="connsiteY66" fmla="*/ 1010309 h 1700554"/>
                  <a:gd name="connisteX67" fmla="*/ 4091940 w 4550410"/>
                  <a:gd name="connsiteY67" fmla="*/ 1075714 h 1700554"/>
                  <a:gd name="connisteX68" fmla="*/ 4135755 w 4550410"/>
                  <a:gd name="connsiteY68" fmla="*/ 1141119 h 1700554"/>
                  <a:gd name="connisteX69" fmla="*/ 4179570 w 4550410"/>
                  <a:gd name="connsiteY69" fmla="*/ 1206524 h 1700554"/>
                  <a:gd name="connisteX70" fmla="*/ 4222750 w 4550410"/>
                  <a:gd name="connsiteY70" fmla="*/ 1278914 h 1700554"/>
                  <a:gd name="connisteX71" fmla="*/ 4251960 w 4550410"/>
                  <a:gd name="connsiteY71" fmla="*/ 1344954 h 1700554"/>
                  <a:gd name="connisteX72" fmla="*/ 4281170 w 4550410"/>
                  <a:gd name="connsiteY72" fmla="*/ 1417344 h 1700554"/>
                  <a:gd name="connisteX73" fmla="*/ 4331970 w 4550410"/>
                  <a:gd name="connsiteY73" fmla="*/ 1482749 h 1700554"/>
                  <a:gd name="connisteX74" fmla="*/ 4397375 w 4550410"/>
                  <a:gd name="connsiteY74" fmla="*/ 1526564 h 1700554"/>
                  <a:gd name="connisteX75" fmla="*/ 4462780 w 4550410"/>
                  <a:gd name="connsiteY75" fmla="*/ 1562759 h 1700554"/>
                  <a:gd name="connisteX76" fmla="*/ 4513580 w 4550410"/>
                  <a:gd name="connsiteY76" fmla="*/ 1635149 h 1700554"/>
                  <a:gd name="connisteX77" fmla="*/ 4550410 w 4550410"/>
                  <a:gd name="connsiteY77" fmla="*/ 1700554 h 1700554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  <a:cxn ang="0">
                    <a:pos x="connisteX8" y="connsiteY8"/>
                  </a:cxn>
                  <a:cxn ang="0">
                    <a:pos x="connisteX9" y="connsiteY9"/>
                  </a:cxn>
                  <a:cxn ang="0">
                    <a:pos x="connisteX10" y="connsiteY10"/>
                  </a:cxn>
                  <a:cxn ang="0">
                    <a:pos x="connisteX11" y="connsiteY11"/>
                  </a:cxn>
                  <a:cxn ang="0">
                    <a:pos x="connisteX12" y="connsiteY12"/>
                  </a:cxn>
                  <a:cxn ang="0">
                    <a:pos x="connisteX13" y="connsiteY13"/>
                  </a:cxn>
                  <a:cxn ang="0">
                    <a:pos x="connisteX14" y="connsiteY14"/>
                  </a:cxn>
                  <a:cxn ang="0">
                    <a:pos x="connisteX15" y="connsiteY15"/>
                  </a:cxn>
                  <a:cxn ang="0">
                    <a:pos x="connisteX16" y="connsiteY16"/>
                  </a:cxn>
                  <a:cxn ang="0">
                    <a:pos x="connisteX17" y="connsiteY17"/>
                  </a:cxn>
                  <a:cxn ang="0">
                    <a:pos x="connisteX18" y="connsiteY18"/>
                  </a:cxn>
                  <a:cxn ang="0">
                    <a:pos x="connisteX19" y="connsiteY19"/>
                  </a:cxn>
                  <a:cxn ang="0">
                    <a:pos x="connisteX20" y="connsiteY20"/>
                  </a:cxn>
                  <a:cxn ang="0">
                    <a:pos x="connisteX21" y="connsiteY21"/>
                  </a:cxn>
                  <a:cxn ang="0">
                    <a:pos x="connisteX22" y="connsiteY22"/>
                  </a:cxn>
                  <a:cxn ang="0">
                    <a:pos x="connisteX23" y="connsiteY23"/>
                  </a:cxn>
                  <a:cxn ang="0">
                    <a:pos x="connisteX24" y="connsiteY24"/>
                  </a:cxn>
                  <a:cxn ang="0">
                    <a:pos x="connisteX25" y="connsiteY25"/>
                  </a:cxn>
                  <a:cxn ang="0">
                    <a:pos x="connisteX26" y="connsiteY26"/>
                  </a:cxn>
                  <a:cxn ang="0">
                    <a:pos x="connisteX27" y="connsiteY27"/>
                  </a:cxn>
                  <a:cxn ang="0">
                    <a:pos x="connisteX28" y="connsiteY28"/>
                  </a:cxn>
                  <a:cxn ang="0">
                    <a:pos x="connisteX29" y="connsiteY29"/>
                  </a:cxn>
                  <a:cxn ang="0">
                    <a:pos x="connisteX30" y="connsiteY30"/>
                  </a:cxn>
                  <a:cxn ang="0">
                    <a:pos x="connisteX31" y="connsiteY31"/>
                  </a:cxn>
                  <a:cxn ang="0">
                    <a:pos x="connisteX32" y="connsiteY32"/>
                  </a:cxn>
                  <a:cxn ang="0">
                    <a:pos x="connisteX33" y="connsiteY33"/>
                  </a:cxn>
                  <a:cxn ang="0">
                    <a:pos x="connisteX34" y="connsiteY34"/>
                  </a:cxn>
                  <a:cxn ang="0">
                    <a:pos x="connisteX35" y="connsiteY35"/>
                  </a:cxn>
                  <a:cxn ang="0">
                    <a:pos x="connisteX36" y="connsiteY36"/>
                  </a:cxn>
                  <a:cxn ang="0">
                    <a:pos x="connisteX37" y="connsiteY37"/>
                  </a:cxn>
                  <a:cxn ang="0">
                    <a:pos x="connisteX38" y="connsiteY38"/>
                  </a:cxn>
                  <a:cxn ang="0">
                    <a:pos x="connisteX39" y="connsiteY39"/>
                  </a:cxn>
                  <a:cxn ang="0">
                    <a:pos x="connisteX40" y="connsiteY40"/>
                  </a:cxn>
                  <a:cxn ang="0">
                    <a:pos x="connisteX41" y="connsiteY41"/>
                  </a:cxn>
                  <a:cxn ang="0">
                    <a:pos x="connisteX42" y="connsiteY42"/>
                  </a:cxn>
                  <a:cxn ang="0">
                    <a:pos x="connisteX43" y="connsiteY43"/>
                  </a:cxn>
                  <a:cxn ang="0">
                    <a:pos x="connisteX44" y="connsiteY44"/>
                  </a:cxn>
                  <a:cxn ang="0">
                    <a:pos x="connisteX45" y="connsiteY45"/>
                  </a:cxn>
                  <a:cxn ang="0">
                    <a:pos x="connisteX46" y="connsiteY46"/>
                  </a:cxn>
                  <a:cxn ang="0">
                    <a:pos x="connisteX47" y="connsiteY47"/>
                  </a:cxn>
                  <a:cxn ang="0">
                    <a:pos x="connisteX48" y="connsiteY48"/>
                  </a:cxn>
                  <a:cxn ang="0">
                    <a:pos x="connisteX49" y="connsiteY49"/>
                  </a:cxn>
                  <a:cxn ang="0">
                    <a:pos x="connisteX50" y="connsiteY50"/>
                  </a:cxn>
                  <a:cxn ang="0">
                    <a:pos x="connisteX51" y="connsiteY51"/>
                  </a:cxn>
                  <a:cxn ang="0">
                    <a:pos x="connisteX52" y="connsiteY52"/>
                  </a:cxn>
                  <a:cxn ang="0">
                    <a:pos x="connisteX53" y="connsiteY53"/>
                  </a:cxn>
                  <a:cxn ang="0">
                    <a:pos x="connisteX54" y="connsiteY54"/>
                  </a:cxn>
                  <a:cxn ang="0">
                    <a:pos x="connisteX55" y="connsiteY55"/>
                  </a:cxn>
                  <a:cxn ang="0">
                    <a:pos x="connisteX56" y="connsiteY56"/>
                  </a:cxn>
                  <a:cxn ang="0">
                    <a:pos x="connisteX57" y="connsiteY57"/>
                  </a:cxn>
                  <a:cxn ang="0">
                    <a:pos x="connisteX58" y="connsiteY58"/>
                  </a:cxn>
                  <a:cxn ang="0">
                    <a:pos x="connisteX59" y="connsiteY59"/>
                  </a:cxn>
                  <a:cxn ang="0">
                    <a:pos x="connisteX60" y="connsiteY60"/>
                  </a:cxn>
                  <a:cxn ang="0">
                    <a:pos x="connisteX61" y="connsiteY61"/>
                  </a:cxn>
                  <a:cxn ang="0">
                    <a:pos x="connisteX62" y="connsiteY62"/>
                  </a:cxn>
                  <a:cxn ang="0">
                    <a:pos x="connisteX63" y="connsiteY63"/>
                  </a:cxn>
                  <a:cxn ang="0">
                    <a:pos x="connisteX64" y="connsiteY64"/>
                  </a:cxn>
                  <a:cxn ang="0">
                    <a:pos x="connisteX65" y="connsiteY65"/>
                  </a:cxn>
                  <a:cxn ang="0">
                    <a:pos x="connisteX66" y="connsiteY66"/>
                  </a:cxn>
                  <a:cxn ang="0">
                    <a:pos x="connisteX67" y="connsiteY67"/>
                  </a:cxn>
                  <a:cxn ang="0">
                    <a:pos x="connisteX68" y="connsiteY68"/>
                  </a:cxn>
                  <a:cxn ang="0">
                    <a:pos x="connisteX69" y="connsiteY69"/>
                  </a:cxn>
                  <a:cxn ang="0">
                    <a:pos x="connisteX70" y="connsiteY70"/>
                  </a:cxn>
                  <a:cxn ang="0">
                    <a:pos x="connisteX71" y="connsiteY71"/>
                  </a:cxn>
                  <a:cxn ang="0">
                    <a:pos x="connisteX72" y="connsiteY72"/>
                  </a:cxn>
                  <a:cxn ang="0">
                    <a:pos x="connisteX73" y="connsiteY73"/>
                  </a:cxn>
                  <a:cxn ang="0">
                    <a:pos x="connisteX74" y="connsiteY74"/>
                  </a:cxn>
                  <a:cxn ang="0">
                    <a:pos x="connisteX75" y="connsiteY75"/>
                  </a:cxn>
                  <a:cxn ang="0">
                    <a:pos x="connisteX76" y="connsiteY76"/>
                  </a:cxn>
                  <a:cxn ang="0">
                    <a:pos x="connisteX77" y="connsiteY77"/>
                  </a:cxn>
                </a:cxnLst>
                <a:rect l="l" t="t" r="r" b="b"/>
                <a:pathLst>
                  <a:path w="4550410" h="1700554">
                    <a:moveTo>
                      <a:pt x="0" y="1119529"/>
                    </a:moveTo>
                    <a:cubicBezTo>
                      <a:pt x="12065" y="1131594"/>
                      <a:pt x="45085" y="1158899"/>
                      <a:pt x="65405" y="1184934"/>
                    </a:cubicBezTo>
                    <a:cubicBezTo>
                      <a:pt x="85725" y="1210969"/>
                      <a:pt x="84455" y="1224304"/>
                      <a:pt x="101600" y="1250339"/>
                    </a:cubicBezTo>
                    <a:cubicBezTo>
                      <a:pt x="118745" y="1276374"/>
                      <a:pt x="132080" y="1289709"/>
                      <a:pt x="152400" y="1315744"/>
                    </a:cubicBezTo>
                    <a:cubicBezTo>
                      <a:pt x="172720" y="1341779"/>
                      <a:pt x="179705" y="1364004"/>
                      <a:pt x="203200" y="1381149"/>
                    </a:cubicBezTo>
                    <a:cubicBezTo>
                      <a:pt x="226695" y="1398294"/>
                      <a:pt x="242570" y="1393849"/>
                      <a:pt x="268605" y="1402739"/>
                    </a:cubicBezTo>
                    <a:cubicBezTo>
                      <a:pt x="294640" y="1411629"/>
                      <a:pt x="306070" y="1412899"/>
                      <a:pt x="334010" y="1424329"/>
                    </a:cubicBezTo>
                    <a:cubicBezTo>
                      <a:pt x="361950" y="1435759"/>
                      <a:pt x="377825" y="1447824"/>
                      <a:pt x="407035" y="1461159"/>
                    </a:cubicBezTo>
                    <a:cubicBezTo>
                      <a:pt x="436245" y="1474494"/>
                      <a:pt x="452120" y="1478304"/>
                      <a:pt x="479425" y="1489734"/>
                    </a:cubicBezTo>
                    <a:cubicBezTo>
                      <a:pt x="506730" y="1501164"/>
                      <a:pt x="518795" y="1513229"/>
                      <a:pt x="544830" y="1518944"/>
                    </a:cubicBezTo>
                    <a:cubicBezTo>
                      <a:pt x="570865" y="1524659"/>
                      <a:pt x="584200" y="1518944"/>
                      <a:pt x="610235" y="1518944"/>
                    </a:cubicBezTo>
                    <a:cubicBezTo>
                      <a:pt x="636270" y="1518944"/>
                      <a:pt x="649605" y="1527834"/>
                      <a:pt x="675640" y="1518944"/>
                    </a:cubicBezTo>
                    <a:cubicBezTo>
                      <a:pt x="701675" y="1510054"/>
                      <a:pt x="713105" y="1492909"/>
                      <a:pt x="741045" y="1475764"/>
                    </a:cubicBezTo>
                    <a:cubicBezTo>
                      <a:pt x="768985" y="1458619"/>
                      <a:pt x="786130" y="1446554"/>
                      <a:pt x="814070" y="1431949"/>
                    </a:cubicBezTo>
                    <a:cubicBezTo>
                      <a:pt x="842010" y="1417344"/>
                      <a:pt x="853440" y="1421789"/>
                      <a:pt x="879475" y="1402739"/>
                    </a:cubicBezTo>
                    <a:cubicBezTo>
                      <a:pt x="905510" y="1383689"/>
                      <a:pt x="918845" y="1358924"/>
                      <a:pt x="944880" y="1337334"/>
                    </a:cubicBezTo>
                    <a:cubicBezTo>
                      <a:pt x="970915" y="1315744"/>
                      <a:pt x="984250" y="1310664"/>
                      <a:pt x="1010285" y="1293519"/>
                    </a:cubicBezTo>
                    <a:cubicBezTo>
                      <a:pt x="1036320" y="1276374"/>
                      <a:pt x="1049655" y="1264944"/>
                      <a:pt x="1075690" y="1250339"/>
                    </a:cubicBezTo>
                    <a:cubicBezTo>
                      <a:pt x="1101725" y="1235734"/>
                      <a:pt x="1115060" y="1235734"/>
                      <a:pt x="1141095" y="1221129"/>
                    </a:cubicBezTo>
                    <a:cubicBezTo>
                      <a:pt x="1167130" y="1206524"/>
                      <a:pt x="1180465" y="1196364"/>
                      <a:pt x="1206500" y="1177314"/>
                    </a:cubicBezTo>
                    <a:cubicBezTo>
                      <a:pt x="1232535" y="1158264"/>
                      <a:pt x="1245870" y="1141119"/>
                      <a:pt x="1271905" y="1126514"/>
                    </a:cubicBezTo>
                    <a:cubicBezTo>
                      <a:pt x="1297940" y="1111909"/>
                      <a:pt x="1311275" y="1115084"/>
                      <a:pt x="1337310" y="1104924"/>
                    </a:cubicBezTo>
                    <a:cubicBezTo>
                      <a:pt x="1363345" y="1094764"/>
                      <a:pt x="1376680" y="1091589"/>
                      <a:pt x="1402715" y="1075714"/>
                    </a:cubicBezTo>
                    <a:cubicBezTo>
                      <a:pt x="1428750" y="1059839"/>
                      <a:pt x="1442085" y="1048409"/>
                      <a:pt x="1468120" y="1024914"/>
                    </a:cubicBezTo>
                    <a:cubicBezTo>
                      <a:pt x="1494155" y="1001419"/>
                      <a:pt x="1507490" y="984274"/>
                      <a:pt x="1533525" y="959509"/>
                    </a:cubicBezTo>
                    <a:cubicBezTo>
                      <a:pt x="1559560" y="934744"/>
                      <a:pt x="1575435" y="925854"/>
                      <a:pt x="1598930" y="901089"/>
                    </a:cubicBezTo>
                    <a:cubicBezTo>
                      <a:pt x="1622425" y="876324"/>
                      <a:pt x="1629410" y="862989"/>
                      <a:pt x="1649730" y="835684"/>
                    </a:cubicBezTo>
                    <a:cubicBezTo>
                      <a:pt x="1670050" y="808379"/>
                      <a:pt x="1678940" y="792504"/>
                      <a:pt x="1700530" y="763294"/>
                    </a:cubicBezTo>
                    <a:cubicBezTo>
                      <a:pt x="1722120" y="734084"/>
                      <a:pt x="1734185" y="711859"/>
                      <a:pt x="1758950" y="690269"/>
                    </a:cubicBezTo>
                    <a:cubicBezTo>
                      <a:pt x="1783715" y="668679"/>
                      <a:pt x="1798320" y="671219"/>
                      <a:pt x="1824355" y="654074"/>
                    </a:cubicBezTo>
                    <a:cubicBezTo>
                      <a:pt x="1850390" y="636929"/>
                      <a:pt x="1863725" y="620419"/>
                      <a:pt x="1889760" y="603274"/>
                    </a:cubicBezTo>
                    <a:cubicBezTo>
                      <a:pt x="1915795" y="586129"/>
                      <a:pt x="1929130" y="588669"/>
                      <a:pt x="1955165" y="567079"/>
                    </a:cubicBezTo>
                    <a:cubicBezTo>
                      <a:pt x="1981200" y="545489"/>
                      <a:pt x="2000250" y="521994"/>
                      <a:pt x="2020570" y="494054"/>
                    </a:cubicBezTo>
                    <a:cubicBezTo>
                      <a:pt x="2040890" y="466114"/>
                      <a:pt x="2036445" y="450239"/>
                      <a:pt x="2056765" y="428649"/>
                    </a:cubicBezTo>
                    <a:cubicBezTo>
                      <a:pt x="2077085" y="407059"/>
                      <a:pt x="2096135" y="398804"/>
                      <a:pt x="2122170" y="385469"/>
                    </a:cubicBezTo>
                    <a:cubicBezTo>
                      <a:pt x="2148205" y="372134"/>
                      <a:pt x="2161540" y="373404"/>
                      <a:pt x="2187575" y="363244"/>
                    </a:cubicBezTo>
                    <a:cubicBezTo>
                      <a:pt x="2213610" y="353084"/>
                      <a:pt x="2226945" y="344194"/>
                      <a:pt x="2252980" y="334034"/>
                    </a:cubicBezTo>
                    <a:cubicBezTo>
                      <a:pt x="2279015" y="323874"/>
                      <a:pt x="2292350" y="325779"/>
                      <a:pt x="2318385" y="312444"/>
                    </a:cubicBezTo>
                    <a:cubicBezTo>
                      <a:pt x="2344420" y="299109"/>
                      <a:pt x="2357755" y="287679"/>
                      <a:pt x="2383790" y="268629"/>
                    </a:cubicBezTo>
                    <a:cubicBezTo>
                      <a:pt x="2409825" y="249579"/>
                      <a:pt x="2424430" y="241324"/>
                      <a:pt x="2449195" y="217829"/>
                    </a:cubicBezTo>
                    <a:cubicBezTo>
                      <a:pt x="2473960" y="194334"/>
                      <a:pt x="2491740" y="179729"/>
                      <a:pt x="2507615" y="152424"/>
                    </a:cubicBezTo>
                    <a:cubicBezTo>
                      <a:pt x="2523490" y="125119"/>
                      <a:pt x="2515870" y="107339"/>
                      <a:pt x="2529205" y="80034"/>
                    </a:cubicBezTo>
                    <a:cubicBezTo>
                      <a:pt x="2542540" y="52729"/>
                      <a:pt x="2551430" y="30504"/>
                      <a:pt x="2573020" y="14629"/>
                    </a:cubicBezTo>
                    <a:cubicBezTo>
                      <a:pt x="2594610" y="-1246"/>
                      <a:pt x="2612390" y="24"/>
                      <a:pt x="2638425" y="24"/>
                    </a:cubicBezTo>
                    <a:cubicBezTo>
                      <a:pt x="2664460" y="24"/>
                      <a:pt x="2675890" y="7644"/>
                      <a:pt x="2703830" y="14629"/>
                    </a:cubicBezTo>
                    <a:cubicBezTo>
                      <a:pt x="2731770" y="21614"/>
                      <a:pt x="2748915" y="27329"/>
                      <a:pt x="2776855" y="36219"/>
                    </a:cubicBezTo>
                    <a:cubicBezTo>
                      <a:pt x="2804795" y="45109"/>
                      <a:pt x="2816225" y="50824"/>
                      <a:pt x="2842260" y="57809"/>
                    </a:cubicBezTo>
                    <a:cubicBezTo>
                      <a:pt x="2868295" y="64794"/>
                      <a:pt x="2881630" y="63524"/>
                      <a:pt x="2907665" y="72414"/>
                    </a:cubicBezTo>
                    <a:cubicBezTo>
                      <a:pt x="2933700" y="81304"/>
                      <a:pt x="2945765" y="83844"/>
                      <a:pt x="2973070" y="101624"/>
                    </a:cubicBezTo>
                    <a:cubicBezTo>
                      <a:pt x="3000375" y="119404"/>
                      <a:pt x="3019425" y="135279"/>
                      <a:pt x="3045460" y="160044"/>
                    </a:cubicBezTo>
                    <a:cubicBezTo>
                      <a:pt x="3071495" y="184809"/>
                      <a:pt x="3082290" y="199414"/>
                      <a:pt x="3103880" y="225449"/>
                    </a:cubicBezTo>
                    <a:cubicBezTo>
                      <a:pt x="3125470" y="251484"/>
                      <a:pt x="3135630" y="264819"/>
                      <a:pt x="3154680" y="290854"/>
                    </a:cubicBezTo>
                    <a:cubicBezTo>
                      <a:pt x="3173730" y="316889"/>
                      <a:pt x="3178810" y="330224"/>
                      <a:pt x="3197860" y="356259"/>
                    </a:cubicBezTo>
                    <a:cubicBezTo>
                      <a:pt x="3216910" y="382294"/>
                      <a:pt x="3230245" y="395629"/>
                      <a:pt x="3249295" y="421664"/>
                    </a:cubicBezTo>
                    <a:cubicBezTo>
                      <a:pt x="3268345" y="447699"/>
                      <a:pt x="3270885" y="466749"/>
                      <a:pt x="3292475" y="487069"/>
                    </a:cubicBezTo>
                    <a:cubicBezTo>
                      <a:pt x="3314065" y="507389"/>
                      <a:pt x="3331845" y="511834"/>
                      <a:pt x="3357880" y="523264"/>
                    </a:cubicBezTo>
                    <a:cubicBezTo>
                      <a:pt x="3383915" y="534694"/>
                      <a:pt x="3397250" y="535964"/>
                      <a:pt x="3423285" y="544854"/>
                    </a:cubicBezTo>
                    <a:cubicBezTo>
                      <a:pt x="3449320" y="553744"/>
                      <a:pt x="3460750" y="558189"/>
                      <a:pt x="3488690" y="567079"/>
                    </a:cubicBezTo>
                    <a:cubicBezTo>
                      <a:pt x="3516630" y="575969"/>
                      <a:pt x="3533775" y="575334"/>
                      <a:pt x="3561715" y="588669"/>
                    </a:cubicBezTo>
                    <a:cubicBezTo>
                      <a:pt x="3589655" y="602004"/>
                      <a:pt x="3601085" y="617879"/>
                      <a:pt x="3627120" y="632484"/>
                    </a:cubicBezTo>
                    <a:cubicBezTo>
                      <a:pt x="3653155" y="647089"/>
                      <a:pt x="3666490" y="648359"/>
                      <a:pt x="3692525" y="661694"/>
                    </a:cubicBezTo>
                    <a:cubicBezTo>
                      <a:pt x="3718560" y="675029"/>
                      <a:pt x="3730625" y="677569"/>
                      <a:pt x="3757930" y="697889"/>
                    </a:cubicBezTo>
                    <a:cubicBezTo>
                      <a:pt x="3785235" y="718209"/>
                      <a:pt x="3803015" y="739799"/>
                      <a:pt x="3830320" y="763294"/>
                    </a:cubicBezTo>
                    <a:cubicBezTo>
                      <a:pt x="3857625" y="786789"/>
                      <a:pt x="3870960" y="790599"/>
                      <a:pt x="3895725" y="814094"/>
                    </a:cubicBezTo>
                    <a:cubicBezTo>
                      <a:pt x="3920490" y="837589"/>
                      <a:pt x="3933825" y="853464"/>
                      <a:pt x="3954145" y="879499"/>
                    </a:cubicBezTo>
                    <a:cubicBezTo>
                      <a:pt x="3974465" y="905534"/>
                      <a:pt x="3980815" y="918869"/>
                      <a:pt x="3997960" y="944904"/>
                    </a:cubicBezTo>
                    <a:cubicBezTo>
                      <a:pt x="4015105" y="970939"/>
                      <a:pt x="4022090" y="984274"/>
                      <a:pt x="4041140" y="1010309"/>
                    </a:cubicBezTo>
                    <a:cubicBezTo>
                      <a:pt x="4060190" y="1036344"/>
                      <a:pt x="4072890" y="1049679"/>
                      <a:pt x="4091940" y="1075714"/>
                    </a:cubicBezTo>
                    <a:cubicBezTo>
                      <a:pt x="4110990" y="1101749"/>
                      <a:pt x="4117975" y="1115084"/>
                      <a:pt x="4135755" y="1141119"/>
                    </a:cubicBezTo>
                    <a:cubicBezTo>
                      <a:pt x="4153535" y="1167154"/>
                      <a:pt x="4162425" y="1179219"/>
                      <a:pt x="4179570" y="1206524"/>
                    </a:cubicBezTo>
                    <a:cubicBezTo>
                      <a:pt x="4196715" y="1233829"/>
                      <a:pt x="4208145" y="1250974"/>
                      <a:pt x="4222750" y="1278914"/>
                    </a:cubicBezTo>
                    <a:cubicBezTo>
                      <a:pt x="4237355" y="1306854"/>
                      <a:pt x="4240530" y="1317014"/>
                      <a:pt x="4251960" y="1344954"/>
                    </a:cubicBezTo>
                    <a:cubicBezTo>
                      <a:pt x="4263390" y="1372894"/>
                      <a:pt x="4265295" y="1390039"/>
                      <a:pt x="4281170" y="1417344"/>
                    </a:cubicBezTo>
                    <a:cubicBezTo>
                      <a:pt x="4297045" y="1444649"/>
                      <a:pt x="4308475" y="1461159"/>
                      <a:pt x="4331970" y="1482749"/>
                    </a:cubicBezTo>
                    <a:cubicBezTo>
                      <a:pt x="4355465" y="1504339"/>
                      <a:pt x="4371340" y="1510689"/>
                      <a:pt x="4397375" y="1526564"/>
                    </a:cubicBezTo>
                    <a:cubicBezTo>
                      <a:pt x="4423410" y="1542439"/>
                      <a:pt x="4439285" y="1541169"/>
                      <a:pt x="4462780" y="1562759"/>
                    </a:cubicBezTo>
                    <a:cubicBezTo>
                      <a:pt x="4486275" y="1584349"/>
                      <a:pt x="4495800" y="1607844"/>
                      <a:pt x="4513580" y="1635149"/>
                    </a:cubicBezTo>
                    <a:cubicBezTo>
                      <a:pt x="4531360" y="1662454"/>
                      <a:pt x="4544060" y="1689124"/>
                      <a:pt x="4550410" y="1700554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txBody>
              <a:bodyPr wrap="square" anchor="t" anchorCtr="0">
                <a:spAutoFit/>
              </a:bodyPr>
              <a:p>
                <a:pPr>
                  <a:lnSpc>
                    <a:spcPct val="130000"/>
                  </a:lnSpc>
                </a:pPr>
                <a:endPara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1651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2307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12" name="文本框 11"/>
              <p:cNvSpPr txBox="1"/>
              <p:nvPr/>
            </p:nvSpPr>
            <p:spPr>
              <a:xfrm>
                <a:off x="1413" y="4294"/>
                <a:ext cx="7257" cy="6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0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2    4    6    8  10  12  14  16  18   20 22  24</a:t>
                </a:r>
                <a:endParaRPr lang="en-US" altLang="zh-CN" sz="2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197" y="1668"/>
                <a:ext cx="1336" cy="6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000" b="1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T </a:t>
                </a:r>
                <a:r>
                  <a:rPr lang="en-US" altLang="zh-CN" sz="2000" b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/ ℃</a:t>
                </a:r>
                <a:endParaRPr lang="en-US" altLang="zh-CN" sz="2000" b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  <p:sp>
            <p:nvSpPr>
              <p:cNvPr id="14" name="文本框 19460"/>
              <p:cNvSpPr txBox="1"/>
              <p:nvPr/>
            </p:nvSpPr>
            <p:spPr>
              <a:xfrm>
                <a:off x="8569" y="4201"/>
                <a:ext cx="114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800" b="1" i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微软雅黑" panose="020B0503020204020204" pitchFamily="2" charset="-122"/>
                  </a:rPr>
                  <a:t>t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微软雅黑" panose="020B0503020204020204" pitchFamily="2" charset="-122"/>
                  </a:rPr>
                  <a:t>/h</a:t>
                </a:r>
                <a:endParaRPr lang="en-US" altLang="zh-CN" sz="2800" b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微软雅黑" panose="020B0503020204020204" pitchFamily="2" charset="-122"/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2872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437" y="4110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3975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4567" y="4102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5157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5754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6367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7013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7574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8130" y="4133"/>
                <a:ext cx="0" cy="21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H="1" flipV="1">
                <a:off x="1076" y="2068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 flipV="1">
                <a:off x="1052" y="2655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 flipV="1">
                <a:off x="1052" y="3205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 flipV="1">
                <a:off x="1066" y="3743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flipH="1" flipV="1">
                <a:off x="1051" y="4941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H="1" flipV="1">
                <a:off x="1054" y="5518"/>
                <a:ext cx="291" cy="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>
            <p:custDataLst>
              <p:tags r:id="rId1"/>
            </p:custDataLst>
          </p:nvPr>
        </p:nvSpPr>
        <p:spPr>
          <a:xfrm>
            <a:off x="253365" y="411480"/>
            <a:ext cx="79082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问题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小蕾在过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14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岁生日的时候，看到了爸爸为她记录的各周岁时的体重，如下表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: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2"/>
            </p:custDataLst>
          </p:nvPr>
        </p:nvSpPr>
        <p:spPr>
          <a:xfrm>
            <a:off x="324485" y="2718435"/>
            <a:ext cx="834834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观察上表，说一说随着年龄的增长，小蕾的体重是如何变化的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?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在哪一段时间内体重增加较快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?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27" name="表格 26"/>
          <p:cNvGraphicFramePr/>
          <p:nvPr/>
        </p:nvGraphicFramePr>
        <p:xfrm>
          <a:off x="59690" y="1403350"/>
          <a:ext cx="8985885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200"/>
                <a:gridCol w="508000"/>
                <a:gridCol w="655955"/>
                <a:gridCol w="667385"/>
                <a:gridCol w="632460"/>
                <a:gridCol w="655320"/>
                <a:gridCol w="633095"/>
                <a:gridCol w="645795"/>
                <a:gridCol w="638810"/>
                <a:gridCol w="654685"/>
                <a:gridCol w="654685"/>
                <a:gridCol w="647065"/>
                <a:gridCol w="647700"/>
                <a:gridCol w="633730"/>
              </a:tblGrid>
              <a:tr h="381000"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00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周岁</a:t>
                      </a:r>
                      <a:endParaRPr lang="zh-CN" altLang="en-US" sz="20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2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3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4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5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6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7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8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9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10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11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12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13</a:t>
                      </a:r>
                      <a:endParaRPr lang="en-US" altLang="zh-CN" sz="200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体重</a:t>
                      </a: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/kg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7.9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12.2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15.6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18.4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20.7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23.0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25.6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28.5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31.2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34.0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37.6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41.2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000" b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44.9</a:t>
                      </a:r>
                      <a:endParaRPr lang="en-US" altLang="zh-CN" sz="2000" b="1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458470" y="3714750"/>
            <a:ext cx="8195945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10000"/>
              </a:lnSpc>
              <a:buClrTx/>
              <a:buSzTx/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随着年龄的增长，小蕾的体重也随之增长，且在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—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岁增加较快.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4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05.xml><?xml version="1.0" encoding="utf-8"?>
<p:tagLst xmlns:p="http://schemas.openxmlformats.org/presentationml/2006/main">
  <p:tag name="KSO_WM_SPECIAL_SOURCE" val="bdnull"/>
  <p:tag name="KSO_WM_SLIDE_BK_DARK_LIGHT" val="2"/>
  <p:tag name="KSO_WM_SLIDE_BACKGROUND_TYPE" val="general"/>
</p:tagLst>
</file>

<file path=ppt/tags/tag106.xml><?xml version="1.0" encoding="utf-8"?>
<p:tagLst xmlns:p="http://schemas.openxmlformats.org/presentationml/2006/main">
  <p:tag name="KSO_WPP_MARK_KEY" val="f7150adb-3e52-4546-be89-032b9015e578"/>
  <p:tag name="COMMONDATA" val="eyJoZGlkIjoiOGI2ZmZhNGJlZjIxNjcyOWUyNzJhY2NmNzYwNzI0YzIifQ=="/>
  <p:tag name="resource_record_key" val="{&quot;19&quot;:[20344824,20345887],&quot;29&quot;:[50053240],&quot;65&quot;:[20181493]}"/>
</p:tagLst>
</file>

<file path=ppt/tags/tag1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.xml><?xml version="1.0" encoding="utf-8"?>
<p:tagLst xmlns:p="http://schemas.openxmlformats.org/presentationml/2006/main">
  <p:tag name="KSO_WM_TEMPLATE_CATEGORY" val="custom"/>
  <p:tag name="KSO_WM_TEMPLATE_INDEX" val="20181493"/>
  <p:tag name="KSO_WM_TAG_VERSION" val="1.0"/>
  <p:tag name="KSO_WM_BEAUTIFY_FLAG" val="#wm#"/>
  <p:tag name="KSO_WM_UNIT_TYPE" val="a"/>
  <p:tag name="KSO_WM_UNIT_INDEX" val="1"/>
  <p:tag name="KSO_WM_UNIT_LAYERLEVEL" val="1"/>
  <p:tag name="KSO_WM_UNIT_VALUE" val="32"/>
  <p:tag name="KSO_WM_UNIT_ISCONTENTSTITLE" val="0"/>
  <p:tag name="KSO_WM_UNIT_HIGHLIGHT" val="0"/>
  <p:tag name="KSO_WM_UNIT_COMPATIBLE" val="0"/>
  <p:tag name="KSO_WM_UNIT_ID" val="custom20181493_1*a*1"/>
  <p:tag name="KSO_WM_UNIT_PRESET_TEXT" val="简约商务通用"/>
  <p:tag name="KSO_WM_UNIT_ISNUMDGMTITLE" val="0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5"/>
  <p:tag name="KSO_WM_UNIT_TEXT_FILL_TYPE" val="1"/>
</p:tagLst>
</file>

<file path=ppt/tags/tag13.xml><?xml version="1.0" encoding="utf-8"?>
<p:tagLst xmlns:p="http://schemas.openxmlformats.org/presentationml/2006/main">
  <p:tag name="KSO_WM_TEMPLATE_CATEGORY" val="custom"/>
  <p:tag name="KSO_WM_TEMPLATE_INDEX" val="20181493"/>
  <p:tag name="KSO_WM_TAG_VERSION" val="1.0"/>
  <p:tag name="KSO_WM_BEAUTIFY_FLAG" val="#wm#"/>
  <p:tag name="KSO_WM_UNIT_TYPE" val="b"/>
  <p:tag name="KSO_WM_UNIT_INDEX" val="1"/>
  <p:tag name="KSO_WM_UNIT_LAYERLEVEL" val="1"/>
  <p:tag name="KSO_WM_UNIT_VALUE" val="156"/>
  <p:tag name="KSO_WM_UNIT_ISCONTENTSTITLE" val="0"/>
  <p:tag name="KSO_WM_UNIT_HIGHLIGHT" val="0"/>
  <p:tag name="KSO_WM_UNIT_COMPATIBLE" val="0"/>
  <p:tag name="KSO_WM_UNIT_PRESET_TEXT_INDEX" val="4"/>
  <p:tag name="KSO_WM_UNIT_PRESET_TEXT_LEN" val="26"/>
  <p:tag name="KSO_WM_UNIT_ID" val="custom20181493_1*b*1"/>
  <p:tag name="KSO_WM_UNIT_ISNUMDGMTITLE" val="0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SPECIAL_SOURCE" val="bdnull"/>
  <p:tag name="KSO_WM_TAG_VERSION" val="1.0"/>
  <p:tag name="KSO_WM_SLIDE_ITEM_CNT" val="0"/>
  <p:tag name="KSO_WM_SLIDE_LAYOUT" val="a_b"/>
  <p:tag name="KSO_WM_SLIDE_LAYOUT_CNT" val="1_1"/>
  <p:tag name="KSO_WM_SLIDE_TYPE" val="title"/>
  <p:tag name="KSO_WM_BEAUTIFY_FLAG" val="#wm#"/>
  <p:tag name="KSO_WM_COMBINE_RELATE_SLIDE_ID" val="background20179206_1"/>
  <p:tag name="KSO_WM_TEMPLATE_CATEGORY" val="custom"/>
  <p:tag name="KSO_WM_TEMPLATE_INDEX" val="20181493"/>
  <p:tag name="KSO_WM_SLIDE_ID" val="custom20181493_1"/>
  <p:tag name="KSO_WM_SLIDE_INDEX" val="1"/>
  <p:tag name="KSO_WM_TEMPLATE_SUBCATEGORY" val="0"/>
  <p:tag name="KSO_WM_TEMPLATE_THUMBS_INDEX" val="1、4、6、12、13、19、26、29、30、34"/>
  <p:tag name="KSO_WM_TEMPLATE_MASTER_TYPE" val="1"/>
  <p:tag name="KSO_WM_TEMPLATE_COLOR_TYPE" val="0"/>
  <p:tag name="resource_record_key" val="{&quot;19&quot;:[20344824,20345887],&quot;65&quot;:[20181493]}"/>
</p:tagLst>
</file>

<file path=ppt/tags/tag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TEMPLATE_CATEGORY" val="custom"/>
  <p:tag name="KSO_WM_TEMPLATE_INDEX" val="20181493"/>
  <p:tag name="KSO_WM_TAG_VERSION" val="1.0"/>
  <p:tag name="KSO_WM_BEAUTIFY_FLAG" val="#wm#"/>
  <p:tag name="KSO_WM_UNIT_TYPE" val="a"/>
  <p:tag name="KSO_WM_UNIT_INDEX" val="1"/>
  <p:tag name="KSO_WM_UNIT_LAYERLEVEL" val="1"/>
  <p:tag name="KSO_WM_UNIT_VALUE" val="60"/>
  <p:tag name="KSO_WM_UNIT_ISCONTENTSTITLE" val="0"/>
  <p:tag name="KSO_WM_UNIT_HIGHLIGHT" val="0"/>
  <p:tag name="KSO_WM_UNIT_COMPATIBLE" val="0"/>
  <p:tag name="KSO_WM_UNIT_ID" val="custom20181493_12*a*1"/>
  <p:tag name="KSO_WM_UNIT_PRESET_TEXT" val="SECTION TITLE"/>
  <p:tag name="KSO_WM_UNIT_ISNUMDGMTITLE" val="0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5"/>
  <p:tag name="KSO_WM_UNIT_TEXT_FILL_TYPE" val="1"/>
</p:tagLst>
</file>

<file path=ppt/tags/tag17.xml><?xml version="1.0" encoding="utf-8"?>
<p:tagLst xmlns:p="http://schemas.openxmlformats.org/presentationml/2006/main">
  <p:tag name="KSO_WM_SPECIAL_SOURCE" val="bdnull"/>
  <p:tag name="KSO_WM_SLIDE_BACKGROUND_TYPE" val="general"/>
  <p:tag name="KSO_WM_SLIDE_BK_DARK_LIGHT" val="2"/>
</p:tagLst>
</file>

<file path=ppt/tags/tag18.xml><?xml version="1.0" encoding="utf-8"?>
<p:tagLst xmlns:p="http://schemas.openxmlformats.org/presentationml/2006/main">
  <p:tag name="KSO_WM_SPECIAL_SOURCE" val="bdnull"/>
  <p:tag name="KSO_WM_SLIDE_BACKGROUND_TYPE" val="general"/>
  <p:tag name="KSO_WM_SLIDE_BK_DARK_LIGHT" val="2"/>
</p:tagLst>
</file>

<file path=ppt/tags/tag19.xml><?xml version="1.0" encoding="utf-8"?>
<p:tagLst xmlns:p="http://schemas.openxmlformats.org/presentationml/2006/main">
  <p:tag name="KSO_WM_SPECIAL_SOURCE" val="bdnull"/>
  <p:tag name="KSO_WM_SLIDE_BACKGROUND_TYPE" val="general"/>
  <p:tag name="KSO_WM_SLIDE_BK_DARK_LIGHT" val="2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AS_UNIQUEID" val="23"/>
</p:tagLst>
</file>

<file path=ppt/tags/tag21.xml><?xml version="1.0" encoding="utf-8"?>
<p:tagLst xmlns:p="http://schemas.openxmlformats.org/presentationml/2006/main">
  <p:tag name="KSO_WM_SPECIAL_SOURCE" val="bdnull"/>
  <p:tag name="KSO_WM_SLIDE_BACKGROUND_TYPE" val="general"/>
  <p:tag name="KSO_WM_SLIDE_BK_DARK_LIGHT" val="2"/>
</p:tagLst>
</file>

<file path=ppt/tags/tag22.xml><?xml version="1.0" encoding="utf-8"?>
<p:tagLst xmlns:p="http://schemas.openxmlformats.org/presentationml/2006/main">
  <p:tag name="AS_UNIQUEID" val="24"/>
</p:tagLst>
</file>

<file path=ppt/tags/tag23.xml><?xml version="1.0" encoding="utf-8"?>
<p:tagLst xmlns:p="http://schemas.openxmlformats.org/presentationml/2006/main">
  <p:tag name="AS_UNIQUEID" val="806"/>
</p:tagLst>
</file>

<file path=ppt/tags/tag24.xml><?xml version="1.0" encoding="utf-8"?>
<p:tagLst xmlns:p="http://schemas.openxmlformats.org/presentationml/2006/main">
  <p:tag name="KSO_WM_DIAGRAM_VIRTUALLY_FRAME" val="{&quot;height&quot;:290.6,&quot;left&quot;:42.55,&quot;top&quot;:26.75,&quot;width&quot;:646.65}"/>
</p:tagLst>
</file>

<file path=ppt/tags/tag25.xml><?xml version="1.0" encoding="utf-8"?>
<p:tagLst xmlns:p="http://schemas.openxmlformats.org/presentationml/2006/main">
  <p:tag name="KSO_WM_DIAGRAM_VIRTUALLY_FRAME" val="{&quot;height&quot;:290.6,&quot;left&quot;:42.55,&quot;top&quot;:26.75,&quot;width&quot;:646.65}"/>
</p:tagLst>
</file>

<file path=ppt/tags/tag26.xml><?xml version="1.0" encoding="utf-8"?>
<p:tagLst xmlns:p="http://schemas.openxmlformats.org/presentationml/2006/main">
  <p:tag name="AS_UNIQUEID" val="812"/>
</p:tagLst>
</file>

<file path=ppt/tags/tag27.xml><?xml version="1.0" encoding="utf-8"?>
<p:tagLst xmlns:p="http://schemas.openxmlformats.org/presentationml/2006/main">
  <p:tag name="KSO_WM_SPECIAL_SOURCE" val="bdnull"/>
  <p:tag name="KSO_WM_SLIDE_BACKGROUND_TYPE" val="general"/>
  <p:tag name="KSO_WM_SLIDE_BK_DARK_LIGHT" val="2"/>
</p:tagLst>
</file>

<file path=ppt/tags/tag28.xml><?xml version="1.0" encoding="utf-8"?>
<p:tagLst xmlns:p="http://schemas.openxmlformats.org/presentationml/2006/main">
  <p:tag name="AS_UNIQUEID" val="816"/>
</p:tagLst>
</file>

<file path=ppt/tags/tag29.xml><?xml version="1.0" encoding="utf-8"?>
<p:tagLst xmlns:p="http://schemas.openxmlformats.org/presentationml/2006/main">
  <p:tag name="AS_UNIQUEID" val="590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AS_UNIQUEID" val="591"/>
  <p:tag name="KSO_WM_BEAUTIFY_FLAG" val=""/>
</p:tagLst>
</file>

<file path=ppt/tags/tag31.xml><?xml version="1.0" encoding="utf-8"?>
<p:tagLst xmlns:p="http://schemas.openxmlformats.org/presentationml/2006/main">
  <p:tag name="AS_UNIQUEID" val="592"/>
</p:tagLst>
</file>

<file path=ppt/tags/tag32.xml><?xml version="1.0" encoding="utf-8"?>
<p:tagLst xmlns:p="http://schemas.openxmlformats.org/presentationml/2006/main">
  <p:tag name="AS_UNIQUEID" val="593"/>
</p:tagLst>
</file>

<file path=ppt/tags/tag33.xml><?xml version="1.0" encoding="utf-8"?>
<p:tagLst xmlns:p="http://schemas.openxmlformats.org/presentationml/2006/main">
  <p:tag name="AS_UNIQUEID" val="594"/>
  <p:tag name="KSO_WM_BEAUTIFY_FLAG" val=""/>
</p:tagLst>
</file>

<file path=ppt/tags/tag34.xml><?xml version="1.0" encoding="utf-8"?>
<p:tagLst xmlns:p="http://schemas.openxmlformats.org/presentationml/2006/main">
  <p:tag name="AS_UNIQUEID" val="595"/>
  <p:tag name="KSO_WM_BEAUTIFY_FLAG" val=""/>
</p:tagLst>
</file>

<file path=ppt/tags/tag35.xml><?xml version="1.0" encoding="utf-8"?>
<p:tagLst xmlns:p="http://schemas.openxmlformats.org/presentationml/2006/main">
  <p:tag name="AS_UNIQUEID" val="596"/>
  <p:tag name="KSO_WM_BEAUTIFY_FLAG" val=""/>
</p:tagLst>
</file>

<file path=ppt/tags/tag36.xml><?xml version="1.0" encoding="utf-8"?>
<p:tagLst xmlns:p="http://schemas.openxmlformats.org/presentationml/2006/main">
  <p:tag name="AS_UNIQUEID" val="817"/>
</p:tagLst>
</file>

<file path=ppt/tags/tag37.xml><?xml version="1.0" encoding="utf-8"?>
<p:tagLst xmlns:p="http://schemas.openxmlformats.org/presentationml/2006/main">
  <p:tag name="AS_UNIQUEID" val="597"/>
  <p:tag name="KSO_WM_BEAUTIFY_FLAG" val=""/>
</p:tagLst>
</file>

<file path=ppt/tags/tag38.xml><?xml version="1.0" encoding="utf-8"?>
<p:tagLst xmlns:p="http://schemas.openxmlformats.org/presentationml/2006/main">
  <p:tag name="AS_UNIQUEID" val="608"/>
  <p:tag name="KSO_WM_BEAUTIFY_FLAG" val=""/>
</p:tagLst>
</file>

<file path=ppt/tags/tag39.xml><?xml version="1.0" encoding="utf-8"?>
<p:tagLst xmlns:p="http://schemas.openxmlformats.org/presentationml/2006/main">
  <p:tag name="AS_UNIQUEID" val="609"/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AS_UNIQUEID" val="610"/>
  <p:tag name="KSO_WM_BEAUTIFY_FLAG" val=""/>
</p:tagLst>
</file>

<file path=ppt/tags/tag41.xml><?xml version="1.0" encoding="utf-8"?>
<p:tagLst xmlns:p="http://schemas.openxmlformats.org/presentationml/2006/main">
  <p:tag name="AS_UNIQUEID" val="611"/>
  <p:tag name="KSO_WM_BEAUTIFY_FLAG" val=""/>
</p:tagLst>
</file>

<file path=ppt/tags/tag42.xml><?xml version="1.0" encoding="utf-8"?>
<p:tagLst xmlns:p="http://schemas.openxmlformats.org/presentationml/2006/main">
  <p:tag name="AS_UNIQUEID" val="612"/>
  <p:tag name="KSO_WM_BEAUTIFY_FLAG" val=""/>
</p:tagLst>
</file>

<file path=ppt/tags/tag43.xml><?xml version="1.0" encoding="utf-8"?>
<p:tagLst xmlns:p="http://schemas.openxmlformats.org/presentationml/2006/main">
  <p:tag name="AS_UNIQUEID" val="605"/>
  <p:tag name="KSO_WM_BEAUTIFY_FLAG" val=""/>
</p:tagLst>
</file>

<file path=ppt/tags/tag44.xml><?xml version="1.0" encoding="utf-8"?>
<p:tagLst xmlns:p="http://schemas.openxmlformats.org/presentationml/2006/main">
  <p:tag name="AS_UNIQUEID" val="823"/>
</p:tagLst>
</file>

<file path=ppt/tags/tag45.xml><?xml version="1.0" encoding="utf-8"?>
<p:tagLst xmlns:p="http://schemas.openxmlformats.org/presentationml/2006/main">
  <p:tag name="AS_UNIQUEID" val="533"/>
  <p:tag name="KSO_WM_BEAUTIFY_FLAG" val=""/>
</p:tagLst>
</file>

<file path=ppt/tags/tag46.xml><?xml version="1.0" encoding="utf-8"?>
<p:tagLst xmlns:p="http://schemas.openxmlformats.org/presentationml/2006/main">
  <p:tag name="AS_UNIQUEID" val="224"/>
  <p:tag name="KSO_WM_BEAUTIFY_FLAG" val=""/>
</p:tagLst>
</file>

<file path=ppt/tags/tag47.xml><?xml version="1.0" encoding="utf-8"?>
<p:tagLst xmlns:p="http://schemas.openxmlformats.org/presentationml/2006/main">
  <p:tag name="AS_UNIQUEID" val="226"/>
  <p:tag name="KSO_WM_BEAUTIFY_FLAG" val=""/>
</p:tagLst>
</file>

<file path=ppt/tags/tag48.xml><?xml version="1.0" encoding="utf-8"?>
<p:tagLst xmlns:p="http://schemas.openxmlformats.org/presentationml/2006/main">
  <p:tag name="TABLE_ENDDRAG_ORIGIN_RECT" val="503*215"/>
  <p:tag name="TABLE_ENDDRAG_RECT" val="108*117*503*215"/>
</p:tagLst>
</file>

<file path=ppt/tags/tag49.xml><?xml version="1.0" encoding="utf-8"?>
<p:tagLst xmlns:p="http://schemas.openxmlformats.org/presentationml/2006/main">
  <p:tag name="AS_UNIQUEID" val="222"/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AS_UNIQUEID" val="1044"/>
  <p:tag name="KSO_WM_BEAUTIFY_FLAG" val=""/>
</p:tagLst>
</file>

<file path=ppt/tags/tag51.xml><?xml version="1.0" encoding="utf-8"?>
<p:tagLst xmlns:p="http://schemas.openxmlformats.org/presentationml/2006/main">
  <p:tag name="AS_UNIQUEID" val="1045"/>
  <p:tag name="KSO_WM_BEAUTIFY_FLAG" val=""/>
</p:tagLst>
</file>

<file path=ppt/tags/tag52.xml><?xml version="1.0" encoding="utf-8"?>
<p:tagLst xmlns:p="http://schemas.openxmlformats.org/presentationml/2006/main">
  <p:tag name="AS_UNIQUEID" val="1046"/>
  <p:tag name="KSO_WM_BEAUTIFY_FLAG" val=""/>
</p:tagLst>
</file>

<file path=ppt/tags/tag53.xml><?xml version="1.0" encoding="utf-8"?>
<p:tagLst xmlns:p="http://schemas.openxmlformats.org/presentationml/2006/main">
  <p:tag name="AS_UNIQUEID" val="222"/>
  <p:tag name="KSO_WM_BEAUTIFY_FLAG" val=""/>
</p:tagLst>
</file>

<file path=ppt/tags/tag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KSO_WM_SPECIAL_SOURCE" val="bdnull"/>
  <p:tag name="KSO_WM_SLIDE_BACKGROUND_TYPE" val="general"/>
  <p:tag name="KSO_WM_SLIDE_BK_DARK_LIGHT" val="2"/>
</p:tagLst>
</file>

<file path=ppt/tags/tag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66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SPECIAL_SOURCE" val="bdnull"/>
  <p:tag name="KSO_WM_SLIDE_BACKGROUND_TYPE" val="general"/>
  <p:tag name="KSO_WM_SLIDE_BK_DARK_LIGHT" val="2"/>
</p:tagLst>
</file>

<file path=ppt/tags/tag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6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77.xml><?xml version="1.0" encoding="utf-8"?>
<p:tagLst xmlns:p="http://schemas.openxmlformats.org/presentationml/2006/main">
  <p:tag name="KSO_WM_SPECIAL_SOURCE" val="bdnull"/>
  <p:tag name="KSO_WM_SLIDE_BACKGROUND_TYPE" val="general"/>
  <p:tag name="KSO_WM_SLIDE_BK_DARK_LIGHT" val="2"/>
</p:tagLst>
</file>

<file path=ppt/tags/tag78.xml><?xml version="1.0" encoding="utf-8"?>
<p:tagLst xmlns:p="http://schemas.openxmlformats.org/presentationml/2006/main">
  <p:tag name="KSO_WM_SPECIAL_SOURCE" val="bdnull"/>
  <p:tag name="KSO_WM_SLIDE_BACKGROUND_TYPE" val="general"/>
  <p:tag name="KSO_WM_SLIDE_BK_DARK_LIGHT" val="2"/>
</p:tagLst>
</file>

<file path=ppt/tags/tag79.xml><?xml version="1.0" encoding="utf-8"?>
<p:tagLst xmlns:p="http://schemas.openxmlformats.org/presentationml/2006/main">
  <p:tag name="KSO_WM_DIAGRAM_VIRTUALLY_FRAME" val="{&quot;height&quot;:155.45,&quot;left&quot;:25.5,&quot;top&quot;:21.05,&quot;width&quot;:646.35}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DIAGRAM_VIRTUALLY_FRAME" val="{&quot;height&quot;:155.45,&quot;left&quot;:25.5,&quot;top&quot;:21.05,&quot;width&quot;:646.35}"/>
</p:tagLst>
</file>

<file path=ppt/tags/tag81.xml><?xml version="1.0" encoding="utf-8"?>
<p:tagLst xmlns:p="http://schemas.openxmlformats.org/presentationml/2006/main">
  <p:tag name="KSO_WM_UNIT_TABLE_BEAUTIFY" val="smartTable{f4bd1a47-c63f-4da2-90bf-42f53d9bcadb}"/>
  <p:tag name="TABLE_ENDDRAG_ORIGIN_RECT" val="680*307"/>
  <p:tag name="TABLE_ENDDRAG_RECT" val="23*66*680*307"/>
</p:tagLst>
</file>

<file path=ppt/tags/tag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93.65,&quot;left&quot;:98.5,&quot;top&quot;:54.55,&quot;width&quot;:613.4}"/>
</p:tagLst>
</file>

<file path=ppt/tags/tag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SPECIAL_SOURCE" val="bdnull"/>
  <p:tag name="KSO_WM_SLIDE_BACKGROUND_TYPE" val="general"/>
  <p:tag name="KSO_WM_SLIDE_BK_DARK_LIGHT" val="2"/>
</p:tagLst>
</file>

<file path=ppt/tags/tag85.xml><?xml version="1.0" encoding="utf-8"?>
<p:tagLst xmlns:p="http://schemas.openxmlformats.org/presentationml/2006/main">
  <p:tag name="AS_UNIQUEID" val="801"/>
</p:tagLst>
</file>

<file path=ppt/tags/tag86.xml><?xml version="1.0" encoding="utf-8"?>
<p:tagLst xmlns:p="http://schemas.openxmlformats.org/presentationml/2006/main">
  <p:tag name="AS_UNIQUEID" val="802"/>
</p:tagLst>
</file>

<file path=ppt/tags/tag87.xml><?xml version="1.0" encoding="utf-8"?>
<p:tagLst xmlns:p="http://schemas.openxmlformats.org/presentationml/2006/main">
  <p:tag name="AS_UNIQUEID" val="1193"/>
</p:tagLst>
</file>

<file path=ppt/tags/tag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SPECIAL_SOURCE" val="bdnull"/>
  <p:tag name="KSO_WM_SLIDE_BACKGROUND_TYPE" val="general"/>
  <p:tag name="KSO_WM_SLIDE_BK_DARK_LIGHT" val="2"/>
</p:tagLst>
</file>

<file path=ppt/tags/tag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9.xml><?xml version="1.0" encoding="utf-8"?>
<p:tagLst xmlns:p="http://schemas.openxmlformats.org/presentationml/2006/main">
  <p:tag name="KSO_WM_SPECIAL_SOURCE" val="bdnull"/>
  <p:tag name="KSO_WM_SLIDE_BK_DARK_LIGHT" val="2"/>
  <p:tag name="KSO_WM_SLIDE_BACKGROUND_TYPE" val="general"/>
</p:tagLst>
</file>

<file path=ppt/theme/theme1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wrap="square" anchor="t" anchorCtr="0">
        <a:spAutoFit/>
      </a:bodyPr>
      <a:lstStyle>
        <a:defPPr>
          <a:lnSpc>
            <a:spcPct val="130000"/>
          </a:lnSpc>
          <a:defRPr lang="en-US" altLang="zh-CN" sz="2800" dirty="0">
            <a:latin typeface="Times New Roman" panose="02020603050405020304" pitchFamily="2" charset="0"/>
            <a:ea typeface="黑体" panose="02010609060101010101" pitchFamily="2" charset="-122"/>
          </a:defRPr>
        </a:defPPr>
      </a:lstStyle>
    </a:spDef>
    <a:txDef>
      <a:spPr>
        <a:noFill/>
      </a:spPr>
      <a:bodyPr wrap="square" rtlCol="0" anchor="t">
        <a:spAutoFit/>
      </a:bodyPr>
      <a:lstStyle>
        <a:defPPr>
          <a:defRPr lang="en-US" altLang="zh-CN" sz="2800">
            <a:latin typeface="Times New Roman" panose="02020603050405020304" pitchFamily="2" charset="0"/>
            <a:ea typeface="黑体" panose="02010609060101010101" pitchFamily="2" charset="-122"/>
            <a:cs typeface="Times New Roman" panose="02020603050405020304" pitchFamily="2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明朝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4551</Words>
  <Application>WPS 演示</Application>
  <PresentationFormat>全屏显示(16:9)</PresentationFormat>
  <Paragraphs>549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27</vt:i4>
      </vt:variant>
    </vt:vector>
  </HeadingPairs>
  <TitlesOfParts>
    <vt:vector size="50" baseType="lpstr">
      <vt:lpstr>Arial</vt:lpstr>
      <vt:lpstr>宋体</vt:lpstr>
      <vt:lpstr>Wingdings</vt:lpstr>
      <vt:lpstr>Times New Roman</vt:lpstr>
      <vt:lpstr>黑体</vt:lpstr>
      <vt:lpstr>Wingdings</vt:lpstr>
      <vt:lpstr>微软雅黑</vt:lpstr>
      <vt:lpstr>楷体</vt:lpstr>
      <vt:lpstr>Calibri</vt:lpstr>
      <vt:lpstr>Calibri</vt:lpstr>
      <vt:lpstr>等线</vt:lpstr>
      <vt:lpstr>Arial Unicode MS</vt:lpstr>
      <vt:lpstr>有爱魔兽圆体 CN Medium</vt:lpstr>
      <vt:lpstr>思源黑体</vt:lpstr>
      <vt:lpstr>Cambria Math</vt:lpstr>
      <vt:lpstr>4_自定义设计方案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唐唐唐小糖1</cp:lastModifiedBy>
  <cp:revision>658</cp:revision>
  <dcterms:created xsi:type="dcterms:W3CDTF">2015-07-09T08:14:00Z</dcterms:created>
  <dcterms:modified xsi:type="dcterms:W3CDTF">2025-12-15T03:37:55Z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2071A96A3DBE49ABB903451E73DCAD4E</vt:lpwstr>
  </property>
</Properties>
</file>