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381" r:id="rId4"/>
    <p:sldId id="347" r:id="rId5"/>
    <p:sldId id="348" r:id="rId6"/>
    <p:sldId id="349" r:id="rId7"/>
    <p:sldId id="350" r:id="rId8"/>
    <p:sldId id="351" r:id="rId10"/>
    <p:sldId id="352" r:id="rId11"/>
    <p:sldId id="353" r:id="rId12"/>
    <p:sldId id="354" r:id="rId13"/>
    <p:sldId id="355" r:id="rId14"/>
    <p:sldId id="373" r:id="rId15"/>
    <p:sldId id="356" r:id="rId16"/>
    <p:sldId id="382" r:id="rId17"/>
    <p:sldId id="374" r:id="rId18"/>
    <p:sldId id="375" r:id="rId19"/>
    <p:sldId id="376" r:id="rId20"/>
    <p:sldId id="344" r:id="rId21"/>
    <p:sldId id="365" r:id="rId22"/>
    <p:sldId id="366" r:id="rId23"/>
    <p:sldId id="368" r:id="rId24"/>
    <p:sldId id="383" r:id="rId25"/>
  </p:sldIdLst>
  <p:sldSz cx="9144000" cy="5144135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4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94"/>
        <p:guide pos="2889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7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84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1.xml"/><Relationship Id="rId12" Type="http://schemas.openxmlformats.org/officeDocument/2006/relationships/image" Target="../media/image7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3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7.w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1.wmf"/><Relationship Id="rId15" Type="http://schemas.openxmlformats.org/officeDocument/2006/relationships/vmlDrawing" Target="../drawings/vmlDrawing8.v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3.xml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40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7.wmf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26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41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../media/image46.wmf"/><Relationship Id="rId1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7.wmf"/><Relationship Id="rId17" Type="http://schemas.openxmlformats.org/officeDocument/2006/relationships/vmlDrawing" Target="../drawings/vmlDrawing12.v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27.xml"/><Relationship Id="rId14" Type="http://schemas.openxmlformats.org/officeDocument/2006/relationships/image" Target="../media/image53.w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3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57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4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2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37.xml"/><Relationship Id="rId11" Type="http://schemas.openxmlformats.org/officeDocument/2006/relationships/image" Target="../media/image60.png"/><Relationship Id="rId10" Type="http://schemas.openxmlformats.org/officeDocument/2006/relationships/image" Target="../media/image59.png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5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16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8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3.wmf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>
            <p:custDataLst>
              <p:tags r:id="rId1"/>
            </p:custDataLst>
          </p:nvPr>
        </p:nvSpPr>
        <p:spPr>
          <a:xfrm>
            <a:off x="3451225" y="2499995"/>
            <a:ext cx="5663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15.4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零指数幂与负整数指数幂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>
            <p:custDataLst>
              <p:tags r:id="rId2"/>
            </p:custDataLst>
          </p:nvPr>
        </p:nvSpPr>
        <p:spPr>
          <a:xfrm>
            <a:off x="3275965" y="3220085"/>
            <a:ext cx="5883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零指数幂与负整数指数幂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427855" y="1670050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611823" y="627698"/>
            <a:ext cx="23018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solidFill>
                  <a:srgbClr val="4CAAAA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计算：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348740" y="1254760"/>
          <a:ext cx="1280795" cy="57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444500" imgH="254000" progId="Equation.DSMT4">
                  <p:embed/>
                </p:oleObj>
              </mc:Choice>
              <mc:Fallback>
                <p:oleObj name="" r:id="rId1" imgW="444500" imgH="2540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48740" y="1254760"/>
                        <a:ext cx="1280795" cy="572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267518" y="1049973"/>
          <a:ext cx="2416810" cy="98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939800" imgH="469900" progId="Equation.DSMT4">
                  <p:embed/>
                </p:oleObj>
              </mc:Choice>
              <mc:Fallback>
                <p:oleObj name="" r:id="rId3" imgW="939800" imgH="4699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7518" y="1049973"/>
                        <a:ext cx="2416810" cy="982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/>
          <p:nvPr/>
        </p:nvSpPr>
        <p:spPr>
          <a:xfrm>
            <a:off x="755333" y="2333625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5" name="对象 14"/>
          <p:cNvGraphicFramePr/>
          <p:nvPr/>
        </p:nvGraphicFramePr>
        <p:xfrm>
          <a:off x="1477328" y="2175828"/>
          <a:ext cx="2889250" cy="88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1002665" imgH="393700" progId="Equation.DSMT4">
                  <p:embed/>
                </p:oleObj>
              </mc:Choice>
              <mc:Fallback>
                <p:oleObj name="" r:id="rId5" imgW="1002665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7328" y="2175828"/>
                        <a:ext cx="2889250" cy="888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1477328" y="3148013"/>
          <a:ext cx="4638040" cy="98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1803400" imgH="469900" progId="Equation.DSMT4">
                  <p:embed/>
                </p:oleObj>
              </mc:Choice>
              <mc:Fallback>
                <p:oleObj name="" r:id="rId7" imgW="1803400" imgH="4699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77328" y="3148013"/>
                        <a:ext cx="4638040" cy="982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任意多边形 5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41325" y="563880"/>
            <a:ext cx="8478520" cy="2589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 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(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1)</a:t>
            </a:r>
            <a:r>
              <a:rPr lang="en-US" altLang="zh-CN" sz="2800" baseline="30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的大小关系是（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                        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c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b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C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c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                        D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c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a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3396298" y="1599248"/>
            <a:ext cx="434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196148" y="554355"/>
          <a:ext cx="13112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495300" imgH="469900" progId="Equation.DSMT4">
                  <p:embed/>
                </p:oleObj>
              </mc:Choice>
              <mc:Fallback>
                <p:oleObj name="" r:id="rId1" imgW="495300" imgH="4699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6148" y="554355"/>
                        <a:ext cx="1311275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6006466" y="555625"/>
          <a:ext cx="117729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44500" imgH="469900" progId="Equation.DSMT4">
                  <p:embed/>
                </p:oleObj>
              </mc:Choice>
              <mc:Fallback>
                <p:oleObj name="" r:id="rId3" imgW="444500" imgH="4699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6466" y="555625"/>
                        <a:ext cx="1177290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95300" y="3051175"/>
            <a:ext cx="8324215" cy="1787525"/>
            <a:chOff x="780" y="4127"/>
            <a:chExt cx="13109" cy="2815"/>
          </a:xfrm>
        </p:grpSpPr>
        <p:sp>
          <p:nvSpPr>
            <p:cNvPr id="5" name="Text Box 3"/>
            <p:cNvSpPr txBox="1"/>
            <p:nvPr/>
          </p:nvSpPr>
          <p:spPr>
            <a:xfrm>
              <a:off x="780" y="4127"/>
              <a:ext cx="13109" cy="2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80000"/>
                </a:lnSpc>
                <a:buFont typeface="Arial" panose="020B0604020202020204" pitchFamily="34" charset="0"/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解析：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=              =             =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b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= (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-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1)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-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=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-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c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=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  <a:p>
              <a:pPr>
                <a:lnSpc>
                  <a:spcPct val="180000"/>
                </a:lnSpc>
                <a:buFont typeface="Arial" panose="020B0604020202020204" pitchFamily="34" charset="0"/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           = 1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，故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sym typeface="+mn-ea"/>
                </a:rPr>
                <a:t>a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＞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sym typeface="+mn-ea"/>
                </a:rPr>
                <a:t>c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＞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sym typeface="+mn-ea"/>
                </a:rPr>
                <a:t>b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sym typeface="+mn-ea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3344" y="4164"/>
            <a:ext cx="2065" cy="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5" imgW="495300" imgH="469900" progId="Equation.DSMT4">
                    <p:embed/>
                  </p:oleObj>
                </mc:Choice>
                <mc:Fallback>
                  <p:oleObj name="" r:id="rId5" imgW="495300" imgH="4699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44" y="4164"/>
                          <a:ext cx="2065" cy="1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/>
            <p:nvPr/>
          </p:nvGraphicFramePr>
          <p:xfrm>
            <a:off x="951" y="5342"/>
            <a:ext cx="1854" cy="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7" imgW="444500" imgH="469900" progId="Equation.DSMT4">
                    <p:embed/>
                  </p:oleObj>
                </mc:Choice>
                <mc:Fallback>
                  <p:oleObj name="" r:id="rId7" imgW="444500" imgH="4699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51" y="5342"/>
                          <a:ext cx="1854" cy="1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/>
            <p:nvPr/>
          </p:nvGraphicFramePr>
          <p:xfrm>
            <a:off x="5609" y="4164"/>
            <a:ext cx="1907" cy="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9" imgW="457200" imgH="469900" progId="Equation.DSMT4">
                    <p:embed/>
                  </p:oleObj>
                </mc:Choice>
                <mc:Fallback>
                  <p:oleObj name="" r:id="rId9" imgW="457200" imgH="4699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609" y="4164"/>
                          <a:ext cx="1907" cy="1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/>
            <p:nvPr/>
          </p:nvGraphicFramePr>
          <p:xfrm>
            <a:off x="7835" y="4320"/>
            <a:ext cx="526" cy="1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11" imgW="152400" imgH="393700" progId="Equation.DSMT4">
                    <p:embed/>
                  </p:oleObj>
                </mc:Choice>
                <mc:Fallback>
                  <p:oleObj name="" r:id="rId11" imgW="152400" imgH="3937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835" y="4320"/>
                          <a:ext cx="526" cy="13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任意多边形 9"/>
          <p:cNvSpPr/>
          <p:nvPr userDrawn="1"/>
        </p:nvSpPr>
        <p:spPr>
          <a:xfrm>
            <a:off x="55880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12"/>
          <p:cNvSpPr txBox="1"/>
          <p:nvPr/>
        </p:nvSpPr>
        <p:spPr>
          <a:xfrm>
            <a:off x="395605" y="1707198"/>
            <a:ext cx="8150225" cy="1770380"/>
          </a:xfrm>
          <a:prstGeom prst="rect">
            <a:avLst/>
          </a:prstGeom>
          <a:noFill/>
          <a:ln w="28575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关键是理解负整数指数幂的意义，依次计算出结果．当底数是分数时，只要把分子、分母颠倒，负指数就可变为正指数．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方法总结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686435" y="668655"/>
            <a:ext cx="5640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把下列各式写成分式的形式：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283710" y="1359535"/>
          <a:ext cx="1834515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812800" imgH="228600" progId="Equation.DSMT4">
                  <p:embed/>
                </p:oleObj>
              </mc:Choice>
              <mc:Fallback>
                <p:oleObj name="" r:id="rId1" imgW="812800" imgH="2286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3710" y="1359535"/>
                        <a:ext cx="1834515" cy="480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1259840" y="1348105"/>
          <a:ext cx="111823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469900" imgH="228600" progId="Equation.DSMT4">
                  <p:embed/>
                </p:oleObj>
              </mc:Choice>
              <mc:Fallback>
                <p:oleObj name="" r:id="rId3" imgW="469900" imgH="2286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840" y="1348105"/>
                        <a:ext cx="1118235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3"/>
          <p:cNvSpPr txBox="1"/>
          <p:nvPr/>
        </p:nvSpPr>
        <p:spPr>
          <a:xfrm>
            <a:off x="395288" y="2212658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1103630" y="2045653"/>
          <a:ext cx="4117340" cy="831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422400" imgH="393700" progId="Equation.DSMT4">
                  <p:embed/>
                </p:oleObj>
              </mc:Choice>
              <mc:Fallback>
                <p:oleObj name="" r:id="rId5" imgW="1422400" imgH="3937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3630" y="2045653"/>
                        <a:ext cx="4117340" cy="831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1115695" y="2870200"/>
          <a:ext cx="7760970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3124200" imgH="393700" progId="Equation.DSMT4">
                  <p:embed/>
                </p:oleObj>
              </mc:Choice>
              <mc:Fallback>
                <p:oleObj name="" r:id="rId7" imgW="31242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5695" y="2870200"/>
                        <a:ext cx="7760970" cy="826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任意多边形 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99"/>
          <p:cNvSpPr txBox="1"/>
          <p:nvPr/>
        </p:nvSpPr>
        <p:spPr>
          <a:xfrm>
            <a:off x="324485" y="1852295"/>
            <a:ext cx="848931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4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解析：分别根据有理数的乘方、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指数幂、负整数指数幂及绝对值的性质计算出各数，再根据实数的运算法则进行计算．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215" y="577850"/>
            <a:ext cx="7574915" cy="1346835"/>
            <a:chOff x="396" y="718"/>
            <a:chExt cx="11929" cy="2121"/>
          </a:xfrm>
        </p:grpSpPr>
        <p:grpSp>
          <p:nvGrpSpPr>
            <p:cNvPr id="25601" name="组合 2"/>
            <p:cNvGrpSpPr/>
            <p:nvPr/>
          </p:nvGrpSpPr>
          <p:grpSpPr>
            <a:xfrm>
              <a:off x="396" y="718"/>
              <a:ext cx="11929" cy="2121"/>
              <a:chOff x="387" y="1500"/>
              <a:chExt cx="11929" cy="2121"/>
            </a:xfrm>
          </p:grpSpPr>
          <p:sp>
            <p:nvSpPr>
              <p:cNvPr id="25602" name="文本框 99"/>
              <p:cNvSpPr txBox="1"/>
              <p:nvPr/>
            </p:nvSpPr>
            <p:spPr>
              <a:xfrm>
                <a:off x="387" y="2221"/>
                <a:ext cx="11929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solidFill>
                      <a:srgbClr val="269999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例</a:t>
                </a:r>
                <a:r>
                  <a:rPr lang="en-US" altLang="zh-CN" sz="2800" b="1" dirty="0">
                    <a:solidFill>
                      <a:srgbClr val="269999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 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计算：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－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2</a:t>
                </a:r>
                <a:r>
                  <a:rPr lang="en-US" altLang="zh-CN" sz="2800" baseline="300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2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＋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            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＋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(2</a:t>
                </a:r>
                <a:r>
                  <a:rPr lang="zh-CN" altLang="en-US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－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π)</a:t>
                </a:r>
                <a:r>
                  <a:rPr lang="en-US" altLang="zh-CN" sz="2800" baseline="300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0  </a:t>
                </a:r>
                <a:r>
                  <a:rPr lang="zh-CN" altLang="en-US" sz="2800" dirty="0"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＋</a:t>
                </a:r>
                <a:r>
                  <a:rPr lang="en-US" altLang="zh-CN" sz="2800" dirty="0"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| 2 </a:t>
                </a:r>
                <a:r>
                  <a:rPr lang="en-US" altLang="zh-CN" sz="2800" dirty="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-   </a:t>
                </a:r>
                <a:r>
                  <a:rPr lang="en-US" altLang="zh-CN" sz="2800" dirty="0"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|</a:t>
                </a:r>
                <a:r>
                  <a:rPr lang="en-US" altLang="zh-CN" sz="2800" dirty="0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rPr>
                  <a:t>.</a:t>
                </a:r>
                <a:endParaRPr lang="zh-CN" altLang="en-US" sz="2800" dirty="0"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endParaRPr>
              </a:p>
            </p:txBody>
          </p:sp>
          <p:graphicFrame>
            <p:nvGraphicFramePr>
              <p:cNvPr id="25603" name="对象 1">
                <a:hlinkClick r:id="" action="ppaction://ole?verb="/>
              </p:cNvPr>
              <p:cNvGraphicFramePr>
                <a:graphicFrameLocks noChangeAspect="1"/>
              </p:cNvGraphicFramePr>
              <p:nvPr/>
            </p:nvGraphicFramePr>
            <p:xfrm>
              <a:off x="4921" y="1500"/>
              <a:ext cx="1885" cy="21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7" name="" r:id="rId1" imgW="508000" imgH="469900" progId="Equation.KSEE3">
                      <p:embed/>
                    </p:oleObj>
                  </mc:Choice>
                  <mc:Fallback>
                    <p:oleObj name="" r:id="rId1" imgW="508000" imgH="469900" progId="Equation.KSEE3">
                      <p:embed/>
                      <p:pic>
                        <p:nvPicPr>
                          <p:cNvPr id="0" name="图片 3106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4921" y="1500"/>
                            <a:ext cx="1885" cy="212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605" y="1368"/>
            <a:ext cx="700" cy="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228600" imgH="228600" progId="Equation.KSEE3">
                    <p:embed/>
                  </p:oleObj>
                </mc:Choice>
                <mc:Fallback>
                  <p:oleObj name="" r:id="rId3" imgW="228600" imgH="228600" progId="Equation.KSEE3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605" y="1368"/>
                          <a:ext cx="700" cy="8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467360" y="3867600"/>
            <a:ext cx="5683885" cy="613595"/>
            <a:chOff x="736" y="6204"/>
            <a:chExt cx="8951" cy="966"/>
          </a:xfrm>
        </p:grpSpPr>
        <p:sp>
          <p:nvSpPr>
            <p:cNvPr id="2" name="文本框 99"/>
            <p:cNvSpPr txBox="1"/>
            <p:nvPr/>
          </p:nvSpPr>
          <p:spPr>
            <a:xfrm>
              <a:off x="736" y="6204"/>
              <a:ext cx="3275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12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</a:t>
              </a:r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：原式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5607" name="文本框 3"/>
            <p:cNvSpPr txBox="1"/>
            <p:nvPr/>
          </p:nvSpPr>
          <p:spPr>
            <a:xfrm>
              <a:off x="3458" y="6319"/>
              <a:ext cx="62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＝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4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＋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－</a:t>
              </a:r>
              <a:r>
                <a:rPr lang="zh-CN" altLang="en-US" sz="28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4" name="对象 13"/>
            <p:cNvGraphicFramePr/>
            <p:nvPr/>
          </p:nvGraphicFramePr>
          <p:xfrm>
            <a:off x="8103" y="6318"/>
            <a:ext cx="775" cy="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5" imgW="228600" imgH="228600" progId="Equation.DSMT4">
                    <p:embed/>
                  </p:oleObj>
                </mc:Choice>
                <mc:Fallback>
                  <p:oleObj name="" r:id="rId5" imgW="228600" imgH="2286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103" y="6318"/>
                          <a:ext cx="775" cy="8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/>
          <p:cNvGraphicFramePr/>
          <p:nvPr/>
        </p:nvGraphicFramePr>
        <p:xfrm>
          <a:off x="5670233" y="3938270"/>
          <a:ext cx="1230630" cy="54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571500" imgH="228600" progId="Equation.DSMT4">
                  <p:embed/>
                </p:oleObj>
              </mc:Choice>
              <mc:Fallback>
                <p:oleObj name="" r:id="rId7" imgW="571500" imgH="2286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70233" y="3938270"/>
                        <a:ext cx="1230630" cy="5410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7015" y="986790"/>
            <a:ext cx="769683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我们知道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，正整数指数幂有如下运算性质：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215" y="1497965"/>
            <a:ext cx="457200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(1)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·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;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en-US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÷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 b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≠ 0) ;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(3) (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;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(4) (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·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i="1" baseline="30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 b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3650615"/>
            <a:ext cx="821118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上述各式中，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都是正整数，在性质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中还要求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&gt;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1988185" y="343535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幂的运算定律推广到负整数指数幂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33261" y="294812"/>
            <a:ext cx="6091027" cy="595576"/>
            <a:chOff x="1777185" y="621123"/>
            <a:chExt cx="609102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3</a:t>
                </a:r>
                <a:endParaRPr lang="en-US" altLang="zh-CN" sz="3200" b="1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82731"/>
              <a:ext cx="5776595" cy="2222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7360" y="700405"/>
            <a:ext cx="8346440" cy="2848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探索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我们已经引进零指数幂和负整数指数幂，指数的范围扩大到了全体整数，上述幂的运算性质是否还成立呢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也就是说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，以上这些性质中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，原来的限制是否可以取消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，只要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是整数就可以了呢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3215" y="340360"/>
            <a:ext cx="806450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我们不妨取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的一些特殊值，来检验一下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上述性质是否成立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96875" y="1349375"/>
                <a:ext cx="8199755" cy="2366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    </a:t>
                </a: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例如，取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m</a:t>
                </a:r>
                <a:r>
                  <a:rPr lang="en-US" altLang="zh-CN" sz="2800" b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= 2</a:t>
                </a:r>
                <a:r>
                  <a:rPr lang="zh-CN" altLang="en-US" sz="2800" b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，</a:t>
                </a: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n</a:t>
                </a:r>
                <a:r>
                  <a:rPr lang="en-US" altLang="zh-CN" sz="2800" b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= </a:t>
                </a:r>
                <a:r>
                  <a:rPr lang="en-US" altLang="zh-CN" sz="2800" b="1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2" charset="0"/>
                  </a:rPr>
                  <a:t>-</a:t>
                </a:r>
                <a:r>
                  <a:rPr lang="en-US" altLang="zh-CN" sz="2800" b="1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3</a:t>
                </a: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，我们来检验性质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(1) :</a:t>
                </a:r>
                <a:endPara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  <a:p>
                <a:pPr algn="ctr"/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a </a:t>
                </a:r>
                <a:r>
                  <a:rPr lang="en-US" altLang="zh-CN" sz="2800" b="1" i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m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· </a:t>
                </a: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a </a:t>
                </a:r>
                <a:r>
                  <a:rPr lang="en-US" altLang="zh-CN" sz="2800" b="1" i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n </a:t>
                </a: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a </a:t>
                </a:r>
                <a:r>
                  <a:rPr lang="en-US" altLang="zh-CN" sz="2800" b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2</a:t>
                </a:r>
                <a:r>
                  <a:rPr lang="en-US" altLang="zh-CN" sz="2800" b="1" i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· </a:t>
                </a: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a</a:t>
                </a:r>
                <a:r>
                  <a:rPr lang="zh-CN" altLang="en-US" sz="2800" b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－</a:t>
                </a:r>
                <a:r>
                  <a:rPr lang="en-US" altLang="zh-CN" sz="2800" b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3 </a:t>
                </a: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a </a:t>
                </a:r>
                <a:r>
                  <a:rPr lang="en-US" altLang="zh-CN" sz="2800" b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2</a:t>
                </a:r>
                <a:r>
                  <a:rPr lang="en-US" altLang="zh-CN" sz="2800" b="1" i="1" baseline="30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𝒂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,</m:t>
                    </m:r>
                  </m:oMath>
                </a14:m>
                <a:endParaRPr lang="en-US" altLang="zh-CN" sz="2800" i="1" baseline="30000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  <a:sym typeface="+mn-ea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𝒎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𝒏</m:t>
                          </m:r>
                        </m:sup>
                      </m:sSup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  <a:sym typeface="+mn-ea"/>
                        </a:rPr>
                        <m:t>=</m:t>
                      </m:r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𝟐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+(−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𝟑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)</m:t>
                          </m:r>
                        </m:sup>
                      </m:sSup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  <a:sym typeface="+mn-ea"/>
                        </a:rPr>
                        <m:t>=</m:t>
                      </m:r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−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𝟏</m:t>
                          </m:r>
                        </m:sup>
                      </m:sSup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altLang="zh-CN" sz="2800" i="1" baseline="300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  <a:p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所以，这时性质</a:t>
                </a:r>
                <a:r>
                  <a:rPr lang="en-US" altLang="zh-CN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(1) </a:t>
                </a: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成立</a:t>
                </a:r>
                <a:endPara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75" y="1349375"/>
                <a:ext cx="8199755" cy="23666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540385" y="3581400"/>
            <a:ext cx="812863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再取几个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的值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其中至少有一个是负整数或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试一试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207645" y="1960245"/>
            <a:ext cx="1296988" cy="1383665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整数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 defTabSz="91440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指数幂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1899920" y="553085"/>
            <a:ext cx="5558155" cy="667385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零指数幂：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≠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矩形 19"/>
          <p:cNvSpPr/>
          <p:nvPr/>
        </p:nvSpPr>
        <p:spPr>
          <a:xfrm>
            <a:off x="1907540" y="1274445"/>
            <a:ext cx="5550535" cy="1383665"/>
          </a:xfrm>
          <a:prstGeom prst="rect">
            <a:avLst/>
          </a:prstGeom>
          <a:noFill/>
          <a:ln w="25400" cap="flat" cmpd="sng">
            <a:solidFill>
              <a:schemeClr val="tx1">
                <a:alpha val="29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负整数指数幂：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是正整数时，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69235" y="1976438"/>
          <a:ext cx="1016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016635" imgH="609600" progId="Equation.DSMT4">
                  <p:embed/>
                </p:oleObj>
              </mc:Choice>
              <mc:Fallback>
                <p:oleObj name="" r:id="rId1" imgW="1016635" imgH="609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69235" y="1976438"/>
                        <a:ext cx="10160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20"/>
          <p:cNvSpPr/>
          <p:nvPr/>
        </p:nvSpPr>
        <p:spPr>
          <a:xfrm>
            <a:off x="1892935" y="2724150"/>
            <a:ext cx="6685280" cy="2330450"/>
          </a:xfrm>
          <a:prstGeom prst="rect">
            <a:avLst/>
          </a:prstGeom>
          <a:noFill/>
          <a:ln w="25400" cap="flat" cmpd="sng">
            <a:solidFill>
              <a:schemeClr val="tx1">
                <a:alpha val="35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整数指数幂的运算性质：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m+n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为整数，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为整数，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为整数，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左大括号 30"/>
          <p:cNvSpPr/>
          <p:nvPr/>
        </p:nvSpPr>
        <p:spPr>
          <a:xfrm>
            <a:off x="1547178" y="771525"/>
            <a:ext cx="142875" cy="3770313"/>
          </a:xfrm>
          <a:prstGeom prst="leftBrace">
            <a:avLst>
              <a:gd name="adj1" fmla="val 7696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828358" y="982663"/>
            <a:ext cx="172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1.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967740" y="1808480"/>
          <a:ext cx="1202055" cy="51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419100" imgH="203200" progId="Equation.DSMT4">
                  <p:embed/>
                </p:oleObj>
              </mc:Choice>
              <mc:Fallback>
                <p:oleObj name="" r:id="rId1" imgW="419100" imgH="203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7740" y="1808480"/>
                        <a:ext cx="1202055" cy="519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534728" y="1850073"/>
          <a:ext cx="1300162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3" imgW="520700" imgH="203200" progId="Equation.DSMT4">
                  <p:embed/>
                </p:oleObj>
              </mc:Choice>
              <mc:Fallback>
                <p:oleObj name="" r:id="rId3" imgW="520700" imgH="2032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34728" y="1850073"/>
                        <a:ext cx="1300162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6335395" y="1850073"/>
          <a:ext cx="10922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419100" imgH="203200" progId="Equation.DSMT4">
                  <p:embed/>
                </p:oleObj>
              </mc:Choice>
              <mc:Fallback>
                <p:oleObj name="" r:id="rId5" imgW="419100" imgH="2032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35395" y="1850073"/>
                        <a:ext cx="109220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1030764" y="3205481"/>
          <a:ext cx="1104900" cy="1027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533400" imgH="469900" progId="Equation.DSMT4">
                  <p:embed/>
                </p:oleObj>
              </mc:Choice>
              <mc:Fallback>
                <p:oleObj name="" r:id="rId7" imgW="533400" imgH="4699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0764" y="3205481"/>
                        <a:ext cx="1104900" cy="1027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3707765" y="3283744"/>
          <a:ext cx="977900" cy="941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9" imgW="520700" imgH="469900" progId="Equation.DSMT4">
                  <p:embed/>
                </p:oleObj>
              </mc:Choice>
              <mc:Fallback>
                <p:oleObj name="" r:id="rId9" imgW="520700" imgH="4699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7765" y="3283744"/>
                        <a:ext cx="977900" cy="941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22539"/>
          <p:cNvSpPr txBox="1"/>
          <p:nvPr/>
        </p:nvSpPr>
        <p:spPr>
          <a:xfrm>
            <a:off x="2051368" y="1850390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文本框 22540"/>
          <p:cNvSpPr txBox="1"/>
          <p:nvPr/>
        </p:nvSpPr>
        <p:spPr>
          <a:xfrm>
            <a:off x="4716145" y="1855153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422515" y="1775778"/>
          <a:ext cx="9175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1" imgW="508000" imgH="393700" progId="Equation.DSMT4">
                  <p:embed/>
                </p:oleObj>
              </mc:Choice>
              <mc:Fallback>
                <p:oleObj name="" r:id="rId11" imgW="5080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22515" y="1775778"/>
                        <a:ext cx="917575" cy="711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22542"/>
          <p:cNvSpPr txBox="1"/>
          <p:nvPr/>
        </p:nvSpPr>
        <p:spPr>
          <a:xfrm>
            <a:off x="2124075" y="3503295"/>
            <a:ext cx="646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64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87900" y="3359785"/>
          <a:ext cx="494030" cy="85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3" imgW="228600" imgH="393700" progId="Equation.DSMT4">
                  <p:embed/>
                </p:oleObj>
              </mc:Choice>
              <mc:Fallback>
                <p:oleObj name="" r:id="rId13" imgW="228600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87900" y="3359785"/>
                        <a:ext cx="494030" cy="852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065" y="47720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51460" y="1204595"/>
            <a:ext cx="8662670" cy="3513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23850" indent="-457200">
              <a:lnSpc>
                <a:spcPct val="120000"/>
              </a:lnSpc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理解负整数指数幂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       (</a:t>
            </a:r>
            <a:r>
              <a:rPr lang="en-US" altLang="zh-CN" sz="26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≠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6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是正整数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).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</a:t>
            </a:r>
            <a:r>
              <a:rPr lang="en-US" altLang="zh-CN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</a:t>
            </a:r>
            <a:r>
              <a:rPr lang="zh-CN" altLang="en-US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了解整数指数幂的意义和基本性质，会用文字和符号语言表述整数指数幂的基本性质，能根据整数指数幂的基本性质进行幂的运算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6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通过探索负整数指数幂的运算性质，体会从特殊到一般是研究数学的一个重要方法，培养抽象、归纳的能力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379470" y="1151890"/>
                <a:ext cx="1737360" cy="8934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sSupPr>
                        <m:e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−</m:t>
                          </m:r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𝒏</m:t>
                          </m:r>
                        </m:sup>
                      </m:sSup>
                      <m:r>
                        <a:rPr lang="en-US" altLang="zh-CN" sz="2800" b="1" i="1">
                          <a:solidFill>
                            <a:schemeClr val="tx1"/>
                          </a:solidFill>
                          <a:latin typeface="Cambria Math" panose="02040503050406030204" charset="0"/>
                          <a:ea typeface="黑体" panose="0201060906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altLang="zh-CN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470" y="1151890"/>
                <a:ext cx="1737360" cy="8934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755650" y="478155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2.把下列各式写成分式的形式：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486059" y="1155700"/>
          <a:ext cx="1200150" cy="516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405765" imgH="228600" progId="Equation.DSMT4">
                  <p:embed/>
                </p:oleObj>
              </mc:Choice>
              <mc:Fallback>
                <p:oleObj name="" r:id="rId1" imgW="405765" imgH="2286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86059" y="1155700"/>
                        <a:ext cx="1200150" cy="516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429760" y="1082993"/>
          <a:ext cx="2156460" cy="554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3" imgW="762000" imgH="228600" progId="Equation.DSMT4">
                  <p:embed/>
                </p:oleObj>
              </mc:Choice>
              <mc:Fallback>
                <p:oleObj name="" r:id="rId3" imgW="762000" imgH="2286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9760" y="1082993"/>
                        <a:ext cx="2156460" cy="554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86448" y="1909445"/>
          <a:ext cx="298640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5" imgW="1257300" imgH="393700" progId="Equation.DSMT4">
                  <p:embed/>
                </p:oleObj>
              </mc:Choice>
              <mc:Fallback>
                <p:oleObj name="" r:id="rId5" imgW="1257300" imgH="3937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448" y="1909445"/>
                        <a:ext cx="2986405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10025" y="1851502"/>
          <a:ext cx="3185160" cy="102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7" imgW="1308100" imgH="419100" progId="Equation.DSMT4">
                  <p:embed/>
                </p:oleObj>
              </mc:Choice>
              <mc:Fallback>
                <p:oleObj name="" r:id="rId7" imgW="1308100" imgH="419100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10025" y="1851502"/>
                        <a:ext cx="3185160" cy="1021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2"/>
          <p:cNvSpPr txBox="1"/>
          <p:nvPr/>
        </p:nvSpPr>
        <p:spPr>
          <a:xfrm>
            <a:off x="839788" y="2679383"/>
            <a:ext cx="6338887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比较大小：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3.01×10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_______9.5×10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800" baseline="300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3.01×10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________3.10×10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endParaRPr lang="en-US" altLang="zh-CN" sz="2800" baseline="300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3948113" y="3346133"/>
            <a:ext cx="7366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 Box 14"/>
          <p:cNvSpPr txBox="1"/>
          <p:nvPr/>
        </p:nvSpPr>
        <p:spPr>
          <a:xfrm>
            <a:off x="3983038" y="3950970"/>
            <a:ext cx="7366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Text Box 10"/>
          <p:cNvSpPr txBox="1"/>
          <p:nvPr>
            <p:custDataLst>
              <p:tags r:id="rId1"/>
            </p:custDataLst>
          </p:nvPr>
        </p:nvSpPr>
        <p:spPr>
          <a:xfrm>
            <a:off x="323850" y="252730"/>
            <a:ext cx="82042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计算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(1)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(2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baseline="300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· (2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latin typeface="Times New Roman" panose="02020603050405020304" pitchFamily="2" charset="0"/>
                <a:ea typeface="黑体" panose="02010609060101010101" pitchFamily="2" charset="-122"/>
              </a:rPr>
              <a:t>3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</a:t>
            </a:r>
            <a:endParaRPr lang="en-US" altLang="zh-CN" sz="2800" baseline="3000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336550" y="1565275"/>
            <a:ext cx="5842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(1)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2266950" y="2135505"/>
            <a:ext cx="4405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72030" y="2716530"/>
            <a:ext cx="2319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23850" y="3370580"/>
            <a:ext cx="5842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(2)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256530" y="3388995"/>
            <a:ext cx="3743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 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628140" y="4067810"/>
            <a:ext cx="3743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·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(2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148580" y="4067810"/>
            <a:ext cx="1536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2" name="图片 11" descr="图片1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7900" y="678815"/>
            <a:ext cx="2999105" cy="1017905"/>
          </a:xfrm>
          <a:prstGeom prst="rect">
            <a:avLst/>
          </a:prstGeom>
        </p:spPr>
      </p:pic>
      <p:pic>
        <p:nvPicPr>
          <p:cNvPr id="14" name="图片 13" descr="图片1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0730" y="2506980"/>
            <a:ext cx="1097280" cy="944880"/>
          </a:xfrm>
          <a:prstGeom prst="rect">
            <a:avLst/>
          </a:prstGeom>
        </p:spPr>
      </p:pic>
      <p:pic>
        <p:nvPicPr>
          <p:cNvPr id="7" name="图片 6" descr="图片16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74155" y="3874770"/>
            <a:ext cx="1097280" cy="94488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" grpId="0"/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1401445" y="2202180"/>
            <a:ext cx="3531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6.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1401445" y="2861945"/>
            <a:ext cx="2919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3"/>
            </p:custDataLst>
          </p:nvPr>
        </p:nvSpPr>
        <p:spPr>
          <a:xfrm>
            <a:off x="1401445" y="3507740"/>
            <a:ext cx="25895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n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" name="图片 1" descr="图片161"/>
          <p:cNvPicPr>
            <a:picLocks noChangeAspect="1"/>
          </p:cNvPicPr>
          <p:nvPr/>
        </p:nvPicPr>
        <p:blipFill>
          <a:blip r:embed="rId4"/>
          <a:srcRect r="2901"/>
          <a:stretch>
            <a:fillRect/>
          </a:stretch>
        </p:blipFill>
        <p:spPr>
          <a:xfrm>
            <a:off x="331470" y="325755"/>
            <a:ext cx="5824220" cy="94488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90880" y="1271270"/>
            <a:ext cx="5855335" cy="944880"/>
            <a:chOff x="1088" y="2002"/>
            <a:chExt cx="9221" cy="1488"/>
          </a:xfrm>
        </p:grpSpPr>
        <p:pic>
          <p:nvPicPr>
            <p:cNvPr id="16" name="图片 15" descr="图片162"/>
            <p:cNvPicPr>
              <a:picLocks noChangeAspect="1"/>
            </p:cNvPicPr>
            <p:nvPr/>
          </p:nvPicPr>
          <p:blipFill>
            <a:blip r:embed="rId5"/>
            <a:srcRect r="9758"/>
            <a:stretch>
              <a:fillRect/>
            </a:stretch>
          </p:blipFill>
          <p:spPr>
            <a:xfrm>
              <a:off x="1088" y="2002"/>
              <a:ext cx="9174" cy="148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739" y="2349"/>
              <a:ext cx="57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528003" y="1513523"/>
            <a:ext cx="7138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同底数幂相除，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底数不变，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指数相减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113088" y="2318385"/>
          <a:ext cx="514413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425700" imgH="215900" progId="Equation.DSMT4">
                  <p:embed/>
                </p:oleObj>
              </mc:Choice>
              <mc:Fallback>
                <p:oleObj name="" r:id="rId1" imgW="2425700" imgH="2159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CC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113088" y="2318385"/>
                        <a:ext cx="5144135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/>
          <p:nvPr/>
        </p:nvSpPr>
        <p:spPr>
          <a:xfrm>
            <a:off x="467360" y="965200"/>
            <a:ext cx="6261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同底数幂的除法法则是什么？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椭圆形标注 6178"/>
          <p:cNvSpPr/>
          <p:nvPr/>
        </p:nvSpPr>
        <p:spPr>
          <a:xfrm>
            <a:off x="3705225" y="3141980"/>
            <a:ext cx="4905375" cy="1802765"/>
          </a:xfrm>
          <a:prstGeom prst="wedgeEllipseCallout">
            <a:avLst>
              <a:gd name="adj1" fmla="val -67825"/>
              <a:gd name="adj2" fmla="val -6886"/>
            </a:avLst>
          </a:prstGeom>
          <a:solidFill>
            <a:srgbClr val="FFFFD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ln>
                  <a:solidFill>
                    <a:sysClr val="windowText" lastClr="000000"/>
                  </a:solidFill>
                </a:ln>
                <a:latin typeface="黑体" panose="02010609060101010101" pitchFamily="2" charset="-122"/>
                <a:ea typeface="黑体" panose="02010609060101010101" pitchFamily="2" charset="-122"/>
              </a:rPr>
              <a:t>≤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同底数幂的除法怎么计算呢？该法则还适用吗？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12" name="图片 11" descr="男03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30" y="3363595"/>
            <a:ext cx="697230" cy="146113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148715" y="2055495"/>
            <a:ext cx="1852930" cy="981710"/>
            <a:chOff x="4478" y="3415"/>
            <a:chExt cx="2918" cy="1546"/>
          </a:xfrm>
        </p:grpSpPr>
        <p:graphicFrame>
          <p:nvGraphicFramePr>
            <p:cNvPr id="30" name="对象 29"/>
            <p:cNvGraphicFramePr/>
            <p:nvPr/>
          </p:nvGraphicFramePr>
          <p:xfrm>
            <a:off x="4478" y="3415"/>
            <a:ext cx="940" cy="1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" name="" r:id="rId4" imgW="241300" imgH="419100" progId="Equation.DSMT4">
                    <p:embed/>
                  </p:oleObj>
                </mc:Choice>
                <mc:Fallback>
                  <p:oleObj name="" r:id="rId4" imgW="241300" imgH="41910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78" y="3415"/>
                          <a:ext cx="940" cy="15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文本框 12"/>
            <p:cNvSpPr txBox="1"/>
            <p:nvPr/>
          </p:nvSpPr>
          <p:spPr>
            <a:xfrm>
              <a:off x="5396" y="3860"/>
              <a:ext cx="200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=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a</a:t>
              </a:r>
              <a:r>
                <a:rPr lang="en-US" altLang="zh-CN" sz="2800" i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m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i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sym typeface="宋体" panose="02010600030101010101" pitchFamily="2" charset="-122"/>
                </a:rPr>
                <a:t>n</a:t>
              </a:r>
              <a:endPara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" name="图片 11279" descr="D:\桌面\新画人物图\老师1 拷贝.png老师1 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52855" y="3136265"/>
            <a:ext cx="873125" cy="1962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31"/>
          <p:cNvSpPr/>
          <p:nvPr/>
        </p:nvSpPr>
        <p:spPr>
          <a:xfrm>
            <a:off x="539750" y="1033145"/>
            <a:ext cx="1748790" cy="443865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问题引导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115" y="1348105"/>
            <a:ext cx="8138795" cy="1531620"/>
            <a:chOff x="849" y="2349"/>
            <a:chExt cx="12817" cy="2412"/>
          </a:xfrm>
        </p:grpSpPr>
        <p:sp>
          <p:nvSpPr>
            <p:cNvPr id="4" name="文本框 11273"/>
            <p:cNvSpPr txBox="1"/>
            <p:nvPr/>
          </p:nvSpPr>
          <p:spPr>
            <a:xfrm>
              <a:off x="849" y="2349"/>
              <a:ext cx="12817" cy="21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1"/>
            <a:p>
              <a:pPr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根据分式的基本性质，如果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a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0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m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是正整数，那么    等于多少？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24" name="对象 23"/>
            <p:cNvGraphicFramePr/>
            <p:nvPr/>
          </p:nvGraphicFramePr>
          <p:xfrm>
            <a:off x="2269" y="3214"/>
            <a:ext cx="940" cy="1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2" imgW="241300" imgH="419100" progId="Equation.DSMT4">
                    <p:embed/>
                  </p:oleObj>
                </mc:Choice>
                <mc:Fallback>
                  <p:oleObj name="" r:id="rId2" imgW="241300" imgH="41910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269" y="3214"/>
                          <a:ext cx="940" cy="15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76" name="组合 11275"/>
          <p:cNvGrpSpPr/>
          <p:nvPr/>
        </p:nvGrpSpPr>
        <p:grpSpPr>
          <a:xfrm>
            <a:off x="2436813" y="2997015"/>
            <a:ext cx="4048692" cy="1368425"/>
            <a:chOff x="0" y="0"/>
            <a:chExt cx="6375" cy="2608"/>
          </a:xfrm>
        </p:grpSpPr>
        <p:sp>
          <p:nvSpPr>
            <p:cNvPr id="5124" name="圆角矩形 11276"/>
            <p:cNvSpPr/>
            <p:nvPr/>
          </p:nvSpPr>
          <p:spPr>
            <a:xfrm>
              <a:off x="0" y="0"/>
              <a:ext cx="6375" cy="260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125" name="对象 11277"/>
            <p:cNvGraphicFramePr/>
            <p:nvPr/>
          </p:nvGraphicFramePr>
          <p:xfrm>
            <a:off x="345" y="186"/>
            <a:ext cx="5773" cy="2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4" imgW="1193800" imgH="419100" progId="Equation.DSMT4">
                    <p:embed/>
                  </p:oleObj>
                </mc:Choice>
                <mc:Fallback>
                  <p:oleObj name="" r:id="rId4" imgW="1193800" imgH="4191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5" y="186"/>
                          <a:ext cx="5773" cy="20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4067810" y="582930"/>
            <a:ext cx="147193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零次幂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420811" y="559607"/>
            <a:ext cx="2087352" cy="595576"/>
            <a:chOff x="1777185" y="621123"/>
            <a:chExt cx="208735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7971"/>
              <a:ext cx="1772920" cy="698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12294"/>
          <p:cNvSpPr txBox="1"/>
          <p:nvPr/>
        </p:nvSpPr>
        <p:spPr>
          <a:xfrm>
            <a:off x="379095" y="455295"/>
            <a:ext cx="8284845" cy="3967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如果把公式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都是正整数，且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&gt;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推广到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的情形，那么就会有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这启发我们规定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任何不等于零的数的零次幂都等于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5" name="组合 12297"/>
          <p:cNvGrpSpPr/>
          <p:nvPr/>
        </p:nvGrpSpPr>
        <p:grpSpPr>
          <a:xfrm>
            <a:off x="3421063" y="2951163"/>
            <a:ext cx="2808287" cy="647700"/>
            <a:chOff x="0" y="0"/>
            <a:chExt cx="4762" cy="1248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6" name="圆角矩形 12298"/>
            <p:cNvSpPr/>
            <p:nvPr/>
          </p:nvSpPr>
          <p:spPr>
            <a:xfrm>
              <a:off x="0" y="0"/>
              <a:ext cx="4762" cy="1248"/>
            </a:xfrm>
            <a:prstGeom prst="roundRect">
              <a:avLst>
                <a:gd name="adj" fmla="val 1666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284" y="111"/>
            <a:ext cx="4193" cy="10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876300" imgH="228600" progId="Equation.DSMT4">
                    <p:embed/>
                  </p:oleObj>
                </mc:Choice>
                <mc:Fallback>
                  <p:oleObj name="" r:id="rId1" imgW="876300" imgH="2286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4" y="111"/>
                          <a:ext cx="4193" cy="10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圆角矩形 31"/>
          <p:cNvSpPr/>
          <p:nvPr/>
        </p:nvSpPr>
        <p:spPr>
          <a:xfrm>
            <a:off x="-33655" y="-18415"/>
            <a:ext cx="1669415" cy="50482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总结归纳</a:t>
            </a:r>
            <a:endParaRPr lang="zh-CN" altLang="en-US" sz="2800" b="1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graphicFrame>
        <p:nvGraphicFramePr>
          <p:cNvPr id="12297" name="对象 12296"/>
          <p:cNvGraphicFramePr/>
          <p:nvPr/>
        </p:nvGraphicFramePr>
        <p:xfrm>
          <a:off x="2700020" y="527183"/>
          <a:ext cx="15113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648970" imgH="419735" progId="Equation.DSMT4">
                  <p:embed/>
                </p:oleObj>
              </mc:Choice>
              <mc:Fallback>
                <p:oleObj name="" r:id="rId3" imgW="648970" imgH="4197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020" y="527183"/>
                        <a:ext cx="1511300" cy="93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对象 12295"/>
          <p:cNvGraphicFramePr/>
          <p:nvPr/>
        </p:nvGraphicFramePr>
        <p:xfrm>
          <a:off x="1835626" y="1996414"/>
          <a:ext cx="2515870" cy="858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016000" imgH="419100" progId="Equation.DSMT4">
                  <p:embed/>
                </p:oleObj>
              </mc:Choice>
              <mc:Fallback>
                <p:oleObj name="" r:id="rId5" imgW="1016000" imgH="4191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5626" y="1996414"/>
                        <a:ext cx="2515870" cy="858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11505" y="4440555"/>
            <a:ext cx="539623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想一想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：为何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不能等于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0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呢？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99"/>
          <p:cNvSpPr txBox="1"/>
          <p:nvPr/>
        </p:nvSpPr>
        <p:spPr>
          <a:xfrm>
            <a:off x="271145" y="328930"/>
            <a:ext cx="80200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7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46999D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已知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(3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2)</a:t>
            </a:r>
            <a:r>
              <a:rPr lang="en-US" altLang="zh-CN" sz="2800" b="1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有意义，则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应满足的条件是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_______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98475" y="1769110"/>
            <a:ext cx="83305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解析：根据零次幂的意义可知，若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有意义，则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426720" y="3300730"/>
            <a:ext cx="8210550" cy="1641475"/>
          </a:xfrm>
          <a:prstGeom prst="rect">
            <a:avLst/>
          </a:prstGeom>
          <a:noFill/>
          <a:ln w="25400" cap="flat" cmpd="sng">
            <a:solidFill>
              <a:srgbClr val="3C8C93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零次幂有意义的条件是底数不等于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，所以解决有关零次幂的意义问题时，可列出关于底数不等于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的式子求解即可．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565785" y="946785"/>
          <a:ext cx="935990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381000" imgH="393700" progId="Equation.DSMT4">
                  <p:embed/>
                </p:oleObj>
              </mc:Choice>
              <mc:Fallback>
                <p:oleObj name="" r:id="rId1" imgW="3810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785" y="946785"/>
                        <a:ext cx="935990" cy="842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63570" y="2349633"/>
          <a:ext cx="93821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381000" imgH="393700" progId="Equation.KSEE3">
                  <p:embed/>
                </p:oleObj>
              </mc:Choice>
              <mc:Fallback>
                <p:oleObj name="" r:id="rId3" imgW="381000" imgH="393700" progId="Equation.KSEE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3570" y="2349633"/>
                        <a:ext cx="938213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任意多边形 1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367665" y="521970"/>
            <a:ext cx="61610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46999D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1)</a:t>
            </a:r>
            <a:r>
              <a:rPr lang="en-US" altLang="zh-CN" sz="2800" i="1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82905" y="962660"/>
            <a:ext cx="867029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1)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1)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③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1)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(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343535" y="3076575"/>
            <a:ext cx="8409940" cy="1814830"/>
          </a:xfrm>
          <a:prstGeom prst="rect">
            <a:avLst/>
          </a:prstGeom>
          <a:noFill/>
          <a:ln w="25400" cap="flat" cmpd="sng">
            <a:solidFill>
              <a:srgbClr val="3C8C93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乘方的结果为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1，可分为三种情况：不为零的数的零次幂等于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1；1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的任何次幂都等于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1；－1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的偶次幂等于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即在底数不等于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的情况下要考虑指数等于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0，另外还需考虑底数等于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或－1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的情况.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12827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1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78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Box 3"/>
          <p:cNvSpPr txBox="1"/>
          <p:nvPr/>
        </p:nvSpPr>
        <p:spPr>
          <a:xfrm>
            <a:off x="541338" y="974408"/>
            <a:ext cx="4930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÷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2" charset="0"/>
                <a:ea typeface="黑体" panose="02010609060101010101" pitchFamily="2" charset="-122"/>
              </a:rPr>
              <a:t>5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= ?  (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≠ 0)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541338" y="1684020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解法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en-US" altLang="zh-CN" sz="2800" b="1" dirty="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1808163" y="1503680"/>
          <a:ext cx="569849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2527300" imgH="393700" progId="Equation.DSMT4">
                  <p:embed/>
                </p:oleObj>
              </mc:Choice>
              <mc:Fallback>
                <p:oleObj name="" r:id="rId1" imgW="25273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8163" y="1503680"/>
                        <a:ext cx="5698490" cy="87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7"/>
          <p:cNvSpPr txBox="1"/>
          <p:nvPr/>
        </p:nvSpPr>
        <p:spPr>
          <a:xfrm>
            <a:off x="536575" y="2232660"/>
            <a:ext cx="849820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解法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假如把正整数指数幂的除法法则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是正整数，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中的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这个条件去掉，那么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562293" y="427545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于是得到：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2300288" y="4113530"/>
          <a:ext cx="1344612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610235" imgH="393700" progId="Equation.DSMT4">
                  <p:embed/>
                </p:oleObj>
              </mc:Choice>
              <mc:Fallback>
                <p:oleObj name="" r:id="rId3" imgW="610235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0288" y="4113530"/>
                        <a:ext cx="1344612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6" name="文本框 6151"/>
          <p:cNvSpPr txBox="1"/>
          <p:nvPr/>
        </p:nvSpPr>
        <p:spPr>
          <a:xfrm>
            <a:off x="3559810" y="23685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负整数指数幂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11871" y="209087"/>
            <a:ext cx="3135737" cy="595576"/>
            <a:chOff x="1777185" y="621123"/>
            <a:chExt cx="313573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4161"/>
              <a:ext cx="2821305" cy="1079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" name="组合 14348"/>
          <p:cNvGrpSpPr/>
          <p:nvPr/>
        </p:nvGrpSpPr>
        <p:grpSpPr>
          <a:xfrm>
            <a:off x="3161030" y="988780"/>
            <a:ext cx="5164801" cy="937810"/>
            <a:chOff x="-102" y="0"/>
            <a:chExt cx="8476" cy="1704"/>
          </a:xfrm>
        </p:grpSpPr>
        <p:sp>
          <p:nvSpPr>
            <p:cNvPr id="13" name="圆角矩形 14349"/>
            <p:cNvSpPr/>
            <p:nvPr/>
          </p:nvSpPr>
          <p:spPr>
            <a:xfrm>
              <a:off x="-102" y="1"/>
              <a:ext cx="8476" cy="1701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4" name="对象 13"/>
            <p:cNvGraphicFramePr/>
            <p:nvPr/>
          </p:nvGraphicFramePr>
          <p:xfrm>
            <a:off x="207" y="0"/>
            <a:ext cx="7865" cy="1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1955800" imgH="393700" progId="Equation.DSMT4">
                    <p:embed/>
                  </p:oleObj>
                </mc:Choice>
                <mc:Fallback>
                  <p:oleObj name="" r:id="rId1" imgW="1955800" imgH="3937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7" y="0"/>
                          <a:ext cx="7865" cy="17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文本框 13322"/>
          <p:cNvSpPr txBox="1"/>
          <p:nvPr/>
        </p:nvSpPr>
        <p:spPr>
          <a:xfrm>
            <a:off x="323215" y="339725"/>
            <a:ext cx="805751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如果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令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公式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="1" i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÷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b="1" i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n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a</a:t>
            </a:r>
            <a:r>
              <a:rPr lang="en-US" altLang="zh-CN" sz="2800" b="1" i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</a:t>
            </a:r>
            <a:r>
              <a:rPr lang="en-US" altLang="zh-CN" sz="2800" baseline="30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i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n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中的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，那么就会有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13324" name="对象 13323"/>
          <p:cNvGraphicFramePr/>
          <p:nvPr/>
        </p:nvGraphicFramePr>
        <p:xfrm>
          <a:off x="613410" y="938345"/>
          <a:ext cx="23066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1005205" imgH="419735" progId="Equation.DSMT4">
                  <p:embed/>
                </p:oleObj>
              </mc:Choice>
              <mc:Fallback>
                <p:oleObj name="" r:id="rId3" imgW="1005205" imgH="4197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3410" y="938345"/>
                        <a:ext cx="2306638" cy="1006475"/>
                      </a:xfrm>
                      <a:prstGeom prst="rect">
                        <a:avLst/>
                      </a:prstGeom>
                      <a:solidFill>
                        <a:srgbClr val="FFFFD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文本框 14338"/>
          <p:cNvSpPr txBox="1"/>
          <p:nvPr/>
        </p:nvSpPr>
        <p:spPr>
          <a:xfrm>
            <a:off x="251460" y="1925320"/>
            <a:ext cx="450532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由于          因此  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340" name="对象 14339"/>
          <p:cNvGraphicFramePr/>
          <p:nvPr/>
        </p:nvGraphicFramePr>
        <p:xfrm>
          <a:off x="1187926" y="2204059"/>
          <a:ext cx="1786890" cy="103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749300" imgH="469900" progId="Equation.DSMT4">
                  <p:embed/>
                </p:oleObj>
              </mc:Choice>
              <mc:Fallback>
                <p:oleObj name="" r:id="rId5" imgW="749300" imgH="4699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7926" y="2204059"/>
                        <a:ext cx="1786890" cy="1038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1" name="组合 14340"/>
          <p:cNvGrpSpPr/>
          <p:nvPr/>
        </p:nvGrpSpPr>
        <p:grpSpPr>
          <a:xfrm>
            <a:off x="3851910" y="2296676"/>
            <a:ext cx="5042493" cy="948808"/>
            <a:chOff x="0" y="-23"/>
            <a:chExt cx="8505" cy="2034"/>
          </a:xfrm>
        </p:grpSpPr>
        <p:sp>
          <p:nvSpPr>
            <p:cNvPr id="10244" name="圆角矩形 14341"/>
            <p:cNvSpPr/>
            <p:nvPr/>
          </p:nvSpPr>
          <p:spPr>
            <a:xfrm>
              <a:off x="0" y="0"/>
              <a:ext cx="8505" cy="1936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0245" name="对象 14342"/>
            <p:cNvGraphicFramePr/>
            <p:nvPr/>
          </p:nvGraphicFramePr>
          <p:xfrm>
            <a:off x="122" y="-23"/>
            <a:ext cx="2861" cy="20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7" imgW="711200" imgH="469900" progId="Equation.DSMT4">
                    <p:embed/>
                  </p:oleObj>
                </mc:Choice>
                <mc:Fallback>
                  <p:oleObj name="" r:id="rId7" imgW="711200" imgH="4699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2" y="-23"/>
                          <a:ext cx="2861" cy="20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3"/>
          <p:cNvSpPr txBox="1"/>
          <p:nvPr/>
        </p:nvSpPr>
        <p:spPr>
          <a:xfrm>
            <a:off x="5507990" y="2502535"/>
            <a:ext cx="3372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n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是正整数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3502025"/>
            <a:ext cx="8239125" cy="112458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ysDash"/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这就是说，任何不等于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的数的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是正整数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次幂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，等于这个数的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次幂的倒数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339" grpId="0"/>
      <p:bldP spid="4" grpId="0"/>
      <p:bldP spid="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DIAGRAM_VIRTUALLY_FRAME" val="{&quot;height&quot;:158.17496062992126,&quot;left&quot;:8.95,&quot;top&quot;:157.47503937007872,&quot;width&quot;:693.6}"/>
</p:tagLst>
</file>

<file path=ppt/tags/tag13.xml><?xml version="1.0" encoding="utf-8"?>
<p:tagLst xmlns:p="http://schemas.openxmlformats.org/presentationml/2006/main">
  <p:tag name="KSO_WM_DIAGRAM_VIRTUALLY_FRAME" val="{&quot;height&quot;:158.17496062992126,&quot;left&quot;:8.95,&quot;top&quot;:157.47503937007872,&quot;width&quot;:693.6}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COMMONDATA" val="eyJoZGlkIjoiMjE3MGZlOWM0YjUxY2M3MWI4YzI3MDMxNTIyMDU2NmQifQ=="/>
  <p:tag name="KSO_WPP_MARK_KEY" val="1ab345a0-c957-471b-8df6-b62561c3e88f"/>
  <p:tag name="commondata" val="eyJoZGlkIjoiOGI2ZmZhNGJlZjIxNjcyOWUyNzJhY2NmNzYwNzI0Y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lnSpc>
            <a:spcPct val="110000"/>
          </a:lnSpc>
          <a:defRPr lang="zh-CN" altLang="en-US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2612</Words>
  <Application>WPS 演示</Application>
  <PresentationFormat>在屏幕上显示</PresentationFormat>
  <Paragraphs>196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45</vt:i4>
      </vt:variant>
      <vt:variant>
        <vt:lpstr>幻灯片标题</vt:lpstr>
      </vt:variant>
      <vt:variant>
        <vt:i4>22</vt:i4>
      </vt:variant>
    </vt:vector>
  </HeadingPairs>
  <TitlesOfParts>
    <vt:vector size="83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Cambria Math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133</cp:revision>
  <dcterms:created xsi:type="dcterms:W3CDTF">2016-09-12T02:34:00Z</dcterms:created>
  <dcterms:modified xsi:type="dcterms:W3CDTF">2025-12-15T03:37:16Z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E8FEF54BB83C4D4D9959611781DA37CA</vt:lpwstr>
  </property>
</Properties>
</file>