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525" r:id="rId3"/>
    <p:sldId id="543" r:id="rId4"/>
    <p:sldId id="275" r:id="rId5"/>
    <p:sldId id="461" r:id="rId6"/>
    <p:sldId id="526" r:id="rId7"/>
    <p:sldId id="535" r:id="rId8"/>
    <p:sldId id="542" r:id="rId9"/>
    <p:sldId id="536" r:id="rId10"/>
    <p:sldId id="554" r:id="rId11"/>
    <p:sldId id="555" r:id="rId12"/>
    <p:sldId id="537" r:id="rId13"/>
    <p:sldId id="552" r:id="rId14"/>
    <p:sldId id="528" r:id="rId15"/>
    <p:sldId id="558" r:id="rId16"/>
    <p:sldId id="561" r:id="rId17"/>
    <p:sldId id="492" r:id="rId18"/>
    <p:sldId id="557" r:id="rId19"/>
    <p:sldId id="443" r:id="rId20"/>
    <p:sldId id="466" r:id="rId21"/>
    <p:sldId id="493" r:id="rId22"/>
    <p:sldId id="505" r:id="rId23"/>
    <p:sldId id="562" r:id="rId24"/>
    <p:sldId id="563" r:id="rId25"/>
  </p:sldIdLst>
  <p:sldSz cx="9144000" cy="5144135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4" userDrawn="1">
          <p15:clr>
            <a:srgbClr val="A4A3A4"/>
          </p15:clr>
        </p15:guide>
        <p15:guide id="2" pos="2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www.xkb1.com" initials="w" lastIdx="0" clrIdx="13"/>
  <p:cmAuthor id="15" name="walkinnet" initials="w" lastIdx="0" clrIdx="14"/>
  <p:cmAuthor id="16" name="hp" initials="h" lastIdx="0" clrIdx="1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52CC7"/>
    <a:srgbClr val="1734E1"/>
    <a:srgbClr val="1D36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84"/>
        <p:guide pos="2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8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oleObject" Target="../embeddings/oleObject2.bin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8.png"/><Relationship Id="rId2" Type="http://schemas.openxmlformats.org/officeDocument/2006/relationships/image" Target="../media/image27.tiff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image" Target="../media/image32.emf"/><Relationship Id="rId7" Type="http://schemas.openxmlformats.org/officeDocument/2006/relationships/tags" Target="../tags/tag38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29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4.xml"/><Relationship Id="rId2" Type="http://schemas.openxmlformats.org/officeDocument/2006/relationships/image" Target="../media/image33.wmf"/><Relationship Id="rId1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image" Target="../media/image37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34.wmf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8.xml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Relationship Id="rId3" Type="http://schemas.openxmlformats.org/officeDocument/2006/relationships/image" Target="../media/image39.jpeg"/><Relationship Id="rId2" Type="http://schemas.openxmlformats.org/officeDocument/2006/relationships/image" Target="../media/image38.emf"/><Relationship Id="rId1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image" Target="../media/image40.tif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0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8.png"/><Relationship Id="rId2" Type="http://schemas.openxmlformats.org/officeDocument/2006/relationships/tags" Target="../tags/tag15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23.xml"/><Relationship Id="rId11" Type="http://schemas.openxmlformats.org/officeDocument/2006/relationships/image" Target="../media/image9.png"/><Relationship Id="rId10" Type="http://schemas.openxmlformats.org/officeDocument/2006/relationships/tags" Target="../tags/tag22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/>
        </p:nvSpPr>
        <p:spPr>
          <a:xfrm>
            <a:off x="3850005" y="2243773"/>
            <a:ext cx="4987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6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16.5</a:t>
            </a:r>
            <a:r>
              <a:rPr lang="zh-CN" altLang="en-US" sz="36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6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实践与探索</a:t>
            </a:r>
            <a:endParaRPr lang="zh-CN" altLang="en-US" sz="3600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9" name="Rectangle 5"/>
          <p:cNvSpPr/>
          <p:nvPr/>
        </p:nvSpPr>
        <p:spPr>
          <a:xfrm>
            <a:off x="3632200" y="2933065"/>
            <a:ext cx="51962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1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一次函数与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二元一次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方程(组)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679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280670" y="1414145"/>
            <a:ext cx="4834890" cy="3408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由函数图象的定义可知：</a:t>
            </a:r>
            <a:endParaRPr lang="zh-CN" altLang="en-US" sz="2800" i="1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直线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=   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+ 1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上的每个点的坐标</a:t>
            </a:r>
            <a:r>
              <a:rPr lang="en-US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(</a:t>
            </a:r>
            <a:r>
              <a:rPr lang="en-US" altLang="en-US" sz="2800" b="1" i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y</a:t>
            </a:r>
            <a:r>
              <a:rPr lang="en-US" altLang="en-US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都能使等式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=   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+ 1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成立，即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直线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+ 1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上的每个点的坐标都是二元一次方程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spcBef>
                <a:spcPts val="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+ 1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Text Box 74"/>
          <p:cNvSpPr txBox="1"/>
          <p:nvPr/>
        </p:nvSpPr>
        <p:spPr>
          <a:xfrm>
            <a:off x="323850" y="340360"/>
            <a:ext cx="7493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从形的角度看，一次函数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与二元一次方程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有什么关系？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文本框 37"/>
              <p:cNvSpPr txBox="1"/>
              <p:nvPr/>
            </p:nvSpPr>
            <p:spPr>
              <a:xfrm>
                <a:off x="6590030" y="2143125"/>
                <a:ext cx="1830705" cy="617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400" b="1" i="1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y</a:t>
                </a:r>
                <a:r>
                  <a:rPr lang="zh-CN" altLang="en-US" sz="2400" b="1" baseline="-25000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甲</a:t>
                </a:r>
                <a:r>
                  <a:rPr lang="en-US" altLang="zh-CN" sz="2400" b="1" baseline="-25000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400" b="1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B05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B05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B05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00B05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𝒙</m:t>
                    </m:r>
                    <m:r>
                      <a:rPr lang="en-US" altLang="zh-CN" sz="2400" b="1" i="1">
                        <a:solidFill>
                          <a:srgbClr val="00B05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400" b="1" i="1">
                        <a:solidFill>
                          <a:srgbClr val="00B050"/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𝟏</m:t>
                    </m:r>
                  </m:oMath>
                </a14:m>
                <a:endParaRPr lang="en-US" altLang="zh-CN" sz="2400" b="1" i="1">
                  <a:solidFill>
                    <a:srgbClr val="00B050"/>
                  </a:solidFill>
                  <a:latin typeface="Cambria Math" panose="02040503050406030204" charset="0"/>
                  <a:ea typeface="MS Mincho" panose="02020609040205080304" charset="-128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38" name="文本框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030" y="2143125"/>
                <a:ext cx="1830705" cy="617855"/>
              </a:xfrm>
              <a:prstGeom prst="rect">
                <a:avLst/>
              </a:prstGeom>
              <a:blipFill rotWithShape="1">
                <a:blip r:embed="rId1"/>
                <a:stretch>
                  <a:fillRect b="-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525270" y="1794510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5270" y="1794510"/>
                <a:ext cx="478155" cy="7010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/>
            </p:nvSpPr>
            <p:spPr>
              <a:xfrm>
                <a:off x="805180" y="2750185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180" y="2750185"/>
                <a:ext cx="478155" cy="7010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文本框 38"/>
              <p:cNvSpPr txBox="1"/>
              <p:nvPr/>
            </p:nvSpPr>
            <p:spPr>
              <a:xfrm>
                <a:off x="1547495" y="3201035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39" name="文本框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495" y="3201035"/>
                <a:ext cx="478155" cy="7010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文本框 39"/>
              <p:cNvSpPr txBox="1"/>
              <p:nvPr/>
            </p:nvSpPr>
            <p:spPr>
              <a:xfrm>
                <a:off x="683895" y="4157345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40" name="文本框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895" y="4157345"/>
                <a:ext cx="478155" cy="7010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组合 40"/>
          <p:cNvGrpSpPr/>
          <p:nvPr/>
        </p:nvGrpSpPr>
        <p:grpSpPr>
          <a:xfrm>
            <a:off x="4996180" y="1993900"/>
            <a:ext cx="3911600" cy="2776855"/>
            <a:chOff x="7868" y="2010"/>
            <a:chExt cx="6160" cy="4373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7985" y="5731"/>
              <a:ext cx="5443" cy="11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516" y="2199"/>
              <a:ext cx="0" cy="4159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7999" y="2538"/>
              <a:ext cx="646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5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3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609" y="5670"/>
              <a:ext cx="431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1   2   3   4   5   6   7   8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533" y="5710"/>
              <a:ext cx="1495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千本</a:t>
              </a:r>
              <a:endParaRPr lang="zh-CN" altLang="en-US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61" y="20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千元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868" y="5752"/>
              <a:ext cx="680" cy="63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O</a:t>
              </a:r>
              <a:endParaRPr lang="en-US" altLang="zh-CN" sz="20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V="1">
              <a:off x="8511" y="2978"/>
              <a:ext cx="4700" cy="2274"/>
            </a:xfrm>
            <a:prstGeom prst="line">
              <a:avLst/>
            </a:prstGeom>
            <a:ln w="25400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1435" y="3824"/>
              <a:ext cx="25" cy="190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8956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9457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0469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9958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0960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1455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1964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2463" y="5538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 flipV="1">
              <a:off x="8504" y="526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8504" y="4758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 flipV="1">
              <a:off x="8504" y="428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 flipV="1">
              <a:off x="8516" y="3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 flipV="1">
              <a:off x="8516" y="33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 flipV="1">
              <a:off x="8516" y="2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548" y="3848"/>
              <a:ext cx="2848" cy="1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9460" y="4735"/>
              <a:ext cx="9" cy="97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8504" y="4760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5435600" y="2817495"/>
            <a:ext cx="2479675" cy="1535430"/>
            <a:chOff x="8447" y="3348"/>
            <a:chExt cx="3905" cy="2418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8447" y="3394"/>
              <a:ext cx="3901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12352" y="3348"/>
              <a:ext cx="0" cy="2419"/>
            </a:xfrm>
            <a:prstGeom prst="line">
              <a:avLst/>
            </a:prstGeom>
            <a:ln w="2222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7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6535" y="371475"/>
            <a:ext cx="3671570" cy="3888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2095" y="555625"/>
            <a:ext cx="57181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观察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在坐标系中分别画出两条直线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2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+1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365" y="1925955"/>
            <a:ext cx="4980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它们的交点坐标</a:t>
            </a:r>
            <a:r>
              <a:rPr lang="en-US" altLang="zh-CN" sz="2800">
                <a:latin typeface="Cambria Math" panose="02040503050406030204" charset="0"/>
                <a:ea typeface="黑体" panose="02010609060101010101" pitchFamily="2" charset="-122"/>
                <a:cs typeface="Cambria Math" panose="02040503050406030204" charset="0"/>
                <a:sym typeface="+mn-ea"/>
              </a:rPr>
              <a:t>_____________.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49860" y="2931160"/>
                <a:ext cx="6271260" cy="896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2.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𝑦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=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2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𝑥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−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5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𝑦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=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−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𝑥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+</m:t>
                            </m:r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  <a:sym typeface="+mn-ea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800">
                    <a:solidFill>
                      <a:schemeClr val="tx1"/>
                    </a:solidFill>
                    <a:latin typeface="Cambria Math" panose="02040503050406030204" charset="0"/>
                    <a:ea typeface="黑体" panose="02010609060101010101" pitchFamily="2" charset="-122"/>
                    <a:cs typeface="Cambria Math" panose="02040503050406030204" charset="0"/>
                    <a:sym typeface="+mn-ea"/>
                  </a:rPr>
                  <a:t>的解是</a:t>
                </a:r>
                <a:r>
                  <a:rPr lang="en-US" altLang="zh-CN" sz="2800">
                    <a:solidFill>
                      <a:schemeClr val="tx1"/>
                    </a:solidFill>
                    <a:latin typeface="Cambria Math" panose="02040503050406030204" charset="0"/>
                    <a:ea typeface="黑体" panose="02010609060101010101" pitchFamily="2" charset="-122"/>
                    <a:cs typeface="Cambria Math" panose="02040503050406030204" charset="0"/>
                    <a:sym typeface="+mn-ea"/>
                  </a:rPr>
                  <a:t>__________.</a:t>
                </a:r>
                <a:endPara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860" y="2931160"/>
                <a:ext cx="6271260" cy="8966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324485" y="4290695"/>
            <a:ext cx="7688580" cy="6584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这两个函数图象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交点的坐标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就是这个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方程组的解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443980" y="1117600"/>
            <a:ext cx="2304415" cy="2232660"/>
          </a:xfrm>
          <a:prstGeom prst="line">
            <a:avLst/>
          </a:prstGeom>
          <a:ln w="25400" cmpd="sng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072630" y="2468245"/>
            <a:ext cx="746125" cy="1270"/>
          </a:xfrm>
          <a:prstGeom prst="line">
            <a:avLst/>
          </a:prstGeom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840980" y="2089785"/>
            <a:ext cx="0" cy="405765"/>
          </a:xfrm>
          <a:prstGeom prst="line">
            <a:avLst/>
          </a:prstGeom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948170" y="1614805"/>
            <a:ext cx="1296035" cy="2669540"/>
          </a:xfrm>
          <a:prstGeom prst="line">
            <a:avLst/>
          </a:prstGeom>
          <a:ln w="25400" cmpd="sng">
            <a:solidFill>
              <a:srgbClr val="0070C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718685" y="2673350"/>
                <a:ext cx="1424940" cy="8756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8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  <a:sym typeface="+mn-ea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</m:ctrlPr>
                            </m:eqArrPr>
                            <m:e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𝑦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=−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1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8685" y="2673350"/>
                <a:ext cx="1424940" cy="875665"/>
              </a:xfrm>
              <a:prstGeom prst="rect">
                <a:avLst/>
              </a:prstGeom>
              <a:blipFill rotWithShape="1">
                <a:blip r:embed="rId3"/>
                <a:stretch>
                  <a:fillRect r="-6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3185160" y="1822450"/>
            <a:ext cx="1416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2" grpId="0"/>
      <p:bldP spid="9" grpId="0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3035" y="747395"/>
          <a:ext cx="8444230" cy="3615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670"/>
                <a:gridCol w="7020560"/>
              </a:tblGrid>
              <a:tr h="223710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“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数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”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的角度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7858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“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形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”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的角度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621155" y="845185"/>
            <a:ext cx="696531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两个一次函数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≠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≠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的自变量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的一组相同的值⇔二元一次方程组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         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的解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5596890" y="1852295"/>
          <a:ext cx="2879090" cy="949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" r:id="rId4" imgW="1358900" imgH="482600" progId="Equation.DSMT4">
                  <p:embed/>
                </p:oleObj>
              </mc:Choice>
              <mc:Fallback>
                <p:oleObj name="" r:id="rId4" imgW="1358900" imgH="4826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96890" y="1852295"/>
                        <a:ext cx="2879090" cy="949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548130" y="2929255"/>
            <a:ext cx="7072630" cy="18484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直线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≠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≠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的交点坐标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⇔二元一次方程组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              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的解为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n</a:t>
            </a:r>
            <a:endParaRPr lang="en-US" altLang="zh-CN" sz="2800" b="1" i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4496435" y="3683000"/>
          <a:ext cx="263017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8" imgW="1358900" imgH="482600" progId="Equation.DSMT4">
                  <p:embed/>
                </p:oleObj>
              </mc:Choice>
              <mc:Fallback>
                <p:oleObj name="" r:id="rId8" imgW="1358900" imgH="4826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6435" y="3683000"/>
                        <a:ext cx="263017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691640" y="196850"/>
            <a:ext cx="5633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一次函数与二元一次方程组的关系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4020" y="467995"/>
            <a:ext cx="770763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利用一次函数的图象，求二元一次方程组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            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的解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54646" y="1039749"/>
                <a:ext cx="2237105" cy="89662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800" i="1"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𝑦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𝑥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5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𝑥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𝑦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646" y="1039749"/>
                <a:ext cx="2237105" cy="896620"/>
              </a:xfrm>
              <a:prstGeom prst="rect">
                <a:avLst/>
              </a:prstGeom>
              <a:blipFill rotWithShape="1">
                <a:blip r:embed="rId1"/>
                <a:stretch>
                  <a:fillRect l="-26" t="-28" r="-315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1922145"/>
            <a:ext cx="3195955" cy="2592705"/>
          </a:xfrm>
          <a:prstGeom prst="rect">
            <a:avLst/>
          </a:prstGeom>
        </p:spPr>
      </p:pic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>
                <p:custDataLst>
                  <p:tags r:id="rId3"/>
                </p:custDataLst>
              </p:nvPr>
            </p:nvSpPr>
            <p:spPr>
              <a:xfrm>
                <a:off x="325120" y="1997075"/>
                <a:ext cx="5184140" cy="23609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分析：方程组中的第一个方程已经变化为一次函数的形式，第二个方程可变化成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en-US" altLang="zh-CN" sz="2800" b="1" i="1" smtClean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y </a:t>
                </a:r>
                <a:r>
                  <a:rPr lang="en-US" altLang="zh-CN" sz="2800" b="1" smtClean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sz="2800" b="1" smtClean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𝒙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𝟏</m:t>
                    </m:r>
                  </m:oMath>
                </a14:m>
                <a:r>
                  <a:rPr lang="en-US" altLang="zh-CN" sz="2800" b="1" i="1" smtClean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.</a:t>
                </a:r>
                <a:endParaRPr lang="en-US" altLang="zh-CN" sz="2800" b="1" i="1" smtClean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325120" y="1997075"/>
                <a:ext cx="5184140" cy="23609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/>
          <p:cNvSpPr txBox="1"/>
          <p:nvPr/>
        </p:nvSpPr>
        <p:spPr>
          <a:xfrm>
            <a:off x="8388350" y="3508375"/>
            <a:ext cx="406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400" b="1" i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4705" y="1708150"/>
            <a:ext cx="406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endParaRPr lang="en-US" altLang="zh-CN" sz="2400" b="1" i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4020" y="467995"/>
            <a:ext cx="726948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例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利用一次函数的图象，求二元一次方程组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            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的解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54646" y="1039749"/>
                <a:ext cx="2237105" cy="89662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800" i="1"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𝑦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𝑥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5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𝑥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𝑦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646" y="1039749"/>
                <a:ext cx="2237105" cy="896620"/>
              </a:xfrm>
              <a:prstGeom prst="rect">
                <a:avLst/>
              </a:prstGeom>
              <a:blipFill rotWithShape="1">
                <a:blip r:embed="rId1"/>
                <a:stretch>
                  <a:fillRect l="-26" t="-28" r="-315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612775" y="1995805"/>
            <a:ext cx="438912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分别作出一次函数的图像，得到两个函数的图象的交点是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1) 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870" y="1922145"/>
            <a:ext cx="3195955" cy="25927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3275901" y="3873754"/>
                <a:ext cx="1771650" cy="87439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8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𝑥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4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𝑦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1</m:t>
                              </m:r>
                              <m:r>
                                <a:rPr lang="en-US" altLang="zh-CN" sz="2800" i="1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 i="1">
                  <a:solidFill>
                    <a:srgbClr val="FF0000"/>
                  </a:solidFill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901" y="3873754"/>
                <a:ext cx="1771650" cy="874395"/>
              </a:xfrm>
              <a:prstGeom prst="rect">
                <a:avLst/>
              </a:prstGeom>
              <a:blipFill rotWithShape="1">
                <a:blip r:embed="rId3"/>
                <a:stretch>
                  <a:fillRect l="-32" t="-29" r="-398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683260" y="4083685"/>
            <a:ext cx="2735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即方程组的解为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5960" y="3436620"/>
            <a:ext cx="406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400" b="1" i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92315" y="1708150"/>
            <a:ext cx="406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endParaRPr lang="en-US" altLang="zh-CN" sz="2400" b="1" i="1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9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77165" y="627380"/>
            <a:ext cx="8625205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一次函数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2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+ 1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的图象与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 err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kx </a:t>
            </a:r>
            <a:r>
              <a:rPr lang="en-US" altLang="zh-CN" sz="2800" b="1" err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b="1" i="1" err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的图象相交于点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则方程组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              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的解是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　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　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24485" y="2284095"/>
                <a:ext cx="4740910" cy="20929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𝟑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b="1"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	          B.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𝟏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𝟑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b="1"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	</a:t>
                </a:r>
                <a:endParaRPr lang="en-US" altLang="zh-CN" sz="2800" b="1">
                  <a:effectLst/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  <a:p>
                <a:r>
                  <a:rPr lang="en-US" altLang="zh-CN" sz="2800" b="1"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𝟑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𝟕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b="1"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	          D.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𝟕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𝟑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800" b="1" i="1">
                  <a:effectLst/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485" y="2284095"/>
                <a:ext cx="4740910" cy="20929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1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2067560"/>
            <a:ext cx="2938145" cy="2700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83175" y="1426225"/>
            <a:ext cx="604592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B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923030" y="1275080"/>
                <a:ext cx="2641600" cy="8978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2800" b="1" i="1">
                              <a:effectLst/>
                              <a:latin typeface="Cambria Math" panose="02040503050406030204" charset="0"/>
                              <a:ea typeface="黑体" panose="02010609060101010101" pitchFamily="2" charset="-122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MS Mincho" panose="02020609040205080304" charset="-128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MS Mincho" panose="02020609040205080304" charset="-128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MS Mincho" panose="02020609040205080304" charset="-128"/>
                                  <a:cs typeface="Cambria Math" panose="02040503050406030204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MS Mincho" panose="02020609040205080304" charset="-128"/>
                                  <a:cs typeface="Cambria Math" panose="02040503050406030204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𝒌𝒙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MS Mincho" panose="02020609040205080304" charset="-128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effectLst/>
                                  <a:latin typeface="Cambria Math" panose="02040503050406030204" charset="0"/>
                                  <a:ea typeface="黑体" panose="02010609060101010101" pitchFamily="2" charset="-122"/>
                                  <a:cs typeface="Cambria Math" panose="02040503050406030204" charset="0"/>
                                </a:rPr>
                                <m:t>𝒃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800" b="1" i="1">
                  <a:effectLst/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030" y="1275080"/>
                <a:ext cx="2641600" cy="89789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 descr="7b0a202020202274657874626f78223a2022220a7d0a"/>
          <p:cNvGrpSpPr/>
          <p:nvPr/>
        </p:nvGrpSpPr>
        <p:grpSpPr>
          <a:xfrm>
            <a:off x="188913" y="186690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4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5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6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7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Group 22"/>
          <p:cNvGrpSpPr/>
          <p:nvPr/>
        </p:nvGrpSpPr>
        <p:grpSpPr>
          <a:xfrm>
            <a:off x="273685" y="3027680"/>
            <a:ext cx="3581400" cy="952500"/>
            <a:chOff x="260" y="3021"/>
            <a:chExt cx="2256" cy="600"/>
          </a:xfrm>
        </p:grpSpPr>
        <p:sp>
          <p:nvSpPr>
            <p:cNvPr id="5" name="Rectangle 25"/>
            <p:cNvSpPr/>
            <p:nvPr/>
          </p:nvSpPr>
          <p:spPr>
            <a:xfrm>
              <a:off x="260" y="3168"/>
              <a:ext cx="101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解方程组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6" name="Text Box 6"/>
            <p:cNvSpPr txBox="1"/>
            <p:nvPr/>
          </p:nvSpPr>
          <p:spPr>
            <a:xfrm>
              <a:off x="1292" y="3021"/>
              <a:ext cx="1224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y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= 2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+2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，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y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= 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-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+</a:t>
              </a:r>
              <a:r>
                <a:rPr lang="en-US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3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，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AutoShape 25"/>
            <p:cNvSpPr/>
            <p:nvPr/>
          </p:nvSpPr>
          <p:spPr>
            <a:xfrm>
              <a:off x="1247" y="3120"/>
              <a:ext cx="45" cy="408"/>
            </a:xfrm>
            <a:prstGeom prst="leftBrace">
              <a:avLst>
                <a:gd name="adj1" fmla="val 75177"/>
                <a:gd name="adj2" fmla="val 50000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8" name="Rectangle 25"/>
          <p:cNvSpPr/>
          <p:nvPr/>
        </p:nvSpPr>
        <p:spPr>
          <a:xfrm>
            <a:off x="296545" y="832485"/>
            <a:ext cx="579691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解：因为直线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b="1" i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l</a:t>
            </a:r>
            <a:r>
              <a:rPr lang="en-US" altLang="zh-CN" sz="2800" b="1" strike="noStrike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1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过点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(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-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1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0)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</a:t>
            </a:r>
            <a:endParaRPr lang="zh-CN" altLang="en-US" sz="2800" strike="noStrike" noProof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lvl="0" eaLnBrk="0" hangingPunct="0">
              <a:lnSpc>
                <a:spcPct val="120000"/>
              </a:lnSpc>
            </a:pP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(0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，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2)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，用待定系数法可求得</a:t>
            </a:r>
            <a:endParaRPr lang="zh-CN" altLang="en-US" sz="2800" strike="noStrike" noProof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直线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zh-CN" altLang="en-US" sz="2800" b="1" i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l</a:t>
            </a:r>
            <a:r>
              <a:rPr lang="en-US" altLang="zh-CN" sz="2800" b="1" strike="noStrike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1</a:t>
            </a:r>
            <a:r>
              <a:rPr lang="zh-CN" altLang="zh-CN" sz="2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的</a:t>
            </a:r>
            <a:r>
              <a:rPr lang="zh-CN" altLang="en-US" sz="2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解析式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为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en-US" altLang="zh-CN" sz="2800" b="1" i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y 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= 2</a:t>
            </a:r>
            <a:r>
              <a:rPr lang="en-US" altLang="zh-CN" sz="2800" b="1" i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x 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+ 2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. 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同理</a:t>
            </a:r>
            <a:endParaRPr lang="zh-CN" altLang="en-US" sz="2800" strike="noStrike" noProof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可求得</a:t>
            </a:r>
            <a:r>
              <a:rPr lang="zh-CN" altLang="zh-CN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直线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zh-CN" altLang="en-US" sz="2800" b="1" i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l</a:t>
            </a:r>
            <a:r>
              <a:rPr lang="en-US" altLang="zh-CN" sz="2800" b="1" strike="noStrike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2</a:t>
            </a:r>
            <a:r>
              <a:rPr lang="en-US" altLang="zh-CN" sz="2800" strike="noStrike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 </a:t>
            </a:r>
            <a:r>
              <a:rPr lang="zh-CN" altLang="zh-CN" sz="2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的</a:t>
            </a:r>
            <a:r>
              <a:rPr lang="zh-CN" altLang="en-US" sz="28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  <a:sym typeface="+mn-ea"/>
              </a:rPr>
              <a:t>解析式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为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en-US" altLang="zh-CN" sz="2800" b="1" i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y 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-</a:t>
            </a:r>
            <a:r>
              <a:rPr lang="en-US" altLang="zh-CN" sz="2800" b="1" i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x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en-US" altLang="zh-CN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 </a:t>
            </a:r>
            <a:r>
              <a:rPr lang="en-US" sz="2800" b="1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3</a:t>
            </a:r>
            <a:r>
              <a:rPr lang="en-US" sz="2800" strike="noStrike" noProof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.</a:t>
            </a:r>
            <a:endParaRPr lang="en-US" sz="2800" strike="noStrike" noProof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07740" y="2789555"/>
            <a:ext cx="1377950" cy="1419225"/>
            <a:chOff x="5524" y="7783"/>
            <a:chExt cx="2170" cy="2233"/>
          </a:xfrm>
        </p:grpSpPr>
        <p:grpSp>
          <p:nvGrpSpPr>
            <p:cNvPr id="12" name="Group 22"/>
            <p:cNvGrpSpPr/>
            <p:nvPr/>
          </p:nvGrpSpPr>
          <p:grpSpPr>
            <a:xfrm>
              <a:off x="5524" y="7783"/>
              <a:ext cx="2079" cy="2179"/>
              <a:chOff x="260" y="2886"/>
              <a:chExt cx="832" cy="872"/>
            </a:xfrm>
          </p:grpSpPr>
          <p:sp>
            <p:nvSpPr>
              <p:cNvPr id="13" name="Rectangle 25"/>
              <p:cNvSpPr/>
              <p:nvPr/>
            </p:nvSpPr>
            <p:spPr>
              <a:xfrm>
                <a:off x="260" y="3212"/>
                <a:ext cx="339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得</a:t>
                </a:r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4" name="Text Box 6"/>
              <p:cNvSpPr txBox="1"/>
              <p:nvPr/>
            </p:nvSpPr>
            <p:spPr>
              <a:xfrm>
                <a:off x="617" y="2886"/>
                <a:ext cx="475" cy="8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x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=</a:t>
                </a:r>
                <a:endParaRPr lang="en-US" altLang="zh-CN" sz="32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y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=   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" name="AutoShape 25"/>
              <p:cNvSpPr/>
              <p:nvPr/>
            </p:nvSpPr>
            <p:spPr>
              <a:xfrm>
                <a:off x="572" y="3160"/>
                <a:ext cx="45" cy="408"/>
              </a:xfrm>
              <a:prstGeom prst="leftBrace">
                <a:avLst>
                  <a:gd name="adj1" fmla="val 75177"/>
                  <a:gd name="adj2" fmla="val 50000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graphicFrame>
          <p:nvGraphicFramePr>
            <p:cNvPr id="16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140" y="7796"/>
            <a:ext cx="554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1" imgW="190500" imgH="393700" progId="Equation.KSEE3">
                    <p:embed/>
                  </p:oleObj>
                </mc:Choice>
                <mc:Fallback>
                  <p:oleObj name="" r:id="rId1" imgW="190500" imgH="393700" progId="Equation.KSEE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140" y="7796"/>
                          <a:ext cx="554" cy="11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109" y="8872"/>
            <a:ext cx="554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3" imgW="190500" imgH="393700" progId="Equation.KSEE3">
                    <p:embed/>
                  </p:oleObj>
                </mc:Choice>
                <mc:Fallback>
                  <p:oleObj name="" r:id="rId3" imgW="190500" imgH="393700" progId="Equation.KSEE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109" y="8872"/>
                          <a:ext cx="554" cy="11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文本框 17"/>
          <p:cNvSpPr txBox="1"/>
          <p:nvPr/>
        </p:nvSpPr>
        <p:spPr>
          <a:xfrm>
            <a:off x="296545" y="4244340"/>
            <a:ext cx="4640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即直线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的交点坐标为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09160" y="4142740"/>
          <a:ext cx="915988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5" imgW="495300" imgH="431800" progId="Equation.KSEE3">
                  <p:embed/>
                </p:oleObj>
              </mc:Choice>
              <mc:Fallback>
                <p:oleObj name="" r:id="rId5" imgW="495300" imgH="431800" progId="Equation.KSEE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9160" y="4142740"/>
                        <a:ext cx="915988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10"/>
          <p:cNvSpPr txBox="1"/>
          <p:nvPr/>
        </p:nvSpPr>
        <p:spPr>
          <a:xfrm>
            <a:off x="251460" y="412115"/>
            <a:ext cx="754888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【练一练】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1.</a:t>
            </a:r>
            <a:r>
              <a:rPr lang="zh-CN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如图，求直线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与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的交点坐标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05070" y="1061720"/>
            <a:ext cx="3865880" cy="357124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58775" y="354965"/>
            <a:ext cx="791083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拓展：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一次函数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b="1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的图象与对应方程组的解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28320" y="1497965"/>
            <a:ext cx="788543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，两个一次函数的图象相交，对应的方程组有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唯一的解；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00075" y="2603500"/>
            <a:ext cx="783399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，两个一次函数的图象平行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对应的方程组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无解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00075" y="3780790"/>
            <a:ext cx="80219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k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时，两个一次函数的图象重合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对应的方程组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有无数个解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16"/>
          <p:cNvSpPr txBox="1"/>
          <p:nvPr/>
        </p:nvSpPr>
        <p:spPr>
          <a:xfrm>
            <a:off x="375285" y="2126615"/>
            <a:ext cx="2821940" cy="107632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一次函数与方程、不等式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691890" y="2121535"/>
            <a:ext cx="5121275" cy="107632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</a:rPr>
              <a:t>解二元一次方程组       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对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应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两条</a:t>
            </a:r>
            <a:r>
              <a:rPr lang="zh-CN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直线</a:t>
            </a: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交点的坐标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4" name="Object 1"/>
          <p:cNvGraphicFramePr/>
          <p:nvPr/>
        </p:nvGraphicFramePr>
        <p:xfrm>
          <a:off x="7018020" y="2167890"/>
          <a:ext cx="6778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215900" imgH="152400" progId="Equation.DSMT4">
                  <p:embed/>
                </p:oleObj>
              </mc:Choice>
              <mc:Fallback>
                <p:oleObj name="" r:id="rId1" imgW="215900" imgH="1524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18020" y="2167890"/>
                        <a:ext cx="677863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接连接符 2"/>
          <p:cNvCxnSpPr>
            <a:stCxn id="4" idx="3"/>
            <a:endCxn id="13" idx="1"/>
          </p:cNvCxnSpPr>
          <p:nvPr/>
        </p:nvCxnSpPr>
        <p:spPr>
          <a:xfrm flipV="1">
            <a:off x="3197225" y="2660015"/>
            <a:ext cx="494665" cy="508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" name="组合 3"/>
          <p:cNvGrpSpPr/>
          <p:nvPr/>
        </p:nvGrpSpPr>
        <p:grpSpPr>
          <a:xfrm>
            <a:off x="288925" y="1135063"/>
            <a:ext cx="7809865" cy="1815147"/>
            <a:chOff x="908" y="3821"/>
            <a:chExt cx="12299" cy="2860"/>
          </a:xfrm>
        </p:grpSpPr>
        <p:sp>
          <p:nvSpPr>
            <p:cNvPr id="17" name="文本框 4"/>
            <p:cNvSpPr txBox="1"/>
            <p:nvPr/>
          </p:nvSpPr>
          <p:spPr>
            <a:xfrm>
              <a:off x="908" y="3821"/>
              <a:ext cx="12299" cy="28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</a:t>
              </a:r>
              <a:r>
                <a:rPr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2.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若方程组                   的解为           则一次函数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y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= 2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x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+ 1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与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y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= 3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x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-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1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的图象交点坐标为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______. </a:t>
              </a:r>
              <a:endParaRPr lang="zh-CN" altLang="en-US" sz="280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pSp>
          <p:nvGrpSpPr>
            <p:cNvPr id="18" name="Group 13"/>
            <p:cNvGrpSpPr/>
            <p:nvPr/>
          </p:nvGrpSpPr>
          <p:grpSpPr>
            <a:xfrm>
              <a:off x="3911" y="4045"/>
              <a:ext cx="2603" cy="1615"/>
              <a:chOff x="1474" y="2115"/>
              <a:chExt cx="1041" cy="646"/>
            </a:xfrm>
          </p:grpSpPr>
          <p:sp>
            <p:nvSpPr>
              <p:cNvPr id="19" name="AutoShape 7"/>
              <p:cNvSpPr/>
              <p:nvPr/>
            </p:nvSpPr>
            <p:spPr>
              <a:xfrm>
                <a:off x="1474" y="2208"/>
                <a:ext cx="96" cy="432"/>
              </a:xfrm>
              <a:prstGeom prst="leftBrace">
                <a:avLst>
                  <a:gd name="adj1" fmla="val 37500"/>
                  <a:gd name="adj2" fmla="val 50000"/>
                </a:avLst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0" name="Object 4"/>
              <p:cNvGraphicFramePr>
                <a:graphicFrameLocks noChangeAspect="1"/>
              </p:cNvGraphicFramePr>
              <p:nvPr/>
            </p:nvGraphicFramePr>
            <p:xfrm>
              <a:off x="1563" y="2115"/>
              <a:ext cx="952" cy="2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" name="" r:id="rId1" imgW="749300" imgH="203200" progId="Equation.3">
                      <p:embed/>
                    </p:oleObj>
                  </mc:Choice>
                  <mc:Fallback>
                    <p:oleObj name="" r:id="rId1" imgW="749300" imgH="203200" progId="Equation.3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563" y="2115"/>
                            <a:ext cx="952" cy="25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1" name="Object 5"/>
              <p:cNvGraphicFramePr>
                <a:graphicFrameLocks noChangeAspect="1"/>
              </p:cNvGraphicFramePr>
              <p:nvPr/>
            </p:nvGraphicFramePr>
            <p:xfrm>
              <a:off x="1566" y="2480"/>
              <a:ext cx="893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" name="" r:id="rId3" imgW="647700" imgH="203200" progId="Equation.3">
                      <p:embed/>
                    </p:oleObj>
                  </mc:Choice>
                  <mc:Fallback>
                    <p:oleObj name="" r:id="rId3" imgW="647700" imgH="203200" progId="Equation.3">
                      <p:embed/>
                      <p:pic>
                        <p:nvPicPr>
                          <p:cNvPr id="0" name="图片 3077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566" y="2480"/>
                            <a:ext cx="893" cy="28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AutoShape 10"/>
            <p:cNvSpPr/>
            <p:nvPr/>
          </p:nvSpPr>
          <p:spPr>
            <a:xfrm>
              <a:off x="8201" y="4277"/>
              <a:ext cx="240" cy="1080"/>
            </a:xfrm>
            <a:prstGeom prst="leftBrace">
              <a:avLst>
                <a:gd name="adj1" fmla="val 375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3" name="Object 0"/>
            <p:cNvGraphicFramePr>
              <a:graphicFrameLocks noChangeAspect="1"/>
            </p:cNvGraphicFramePr>
            <p:nvPr/>
          </p:nvGraphicFramePr>
          <p:xfrm>
            <a:off x="8412" y="4193"/>
            <a:ext cx="1164" cy="5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" name="" r:id="rId5" imgW="393700" imgH="177165" progId="Equation.3">
                    <p:embed/>
                  </p:oleObj>
                </mc:Choice>
                <mc:Fallback>
                  <p:oleObj name="" r:id="rId5" imgW="393700" imgH="177165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412" y="4193"/>
                          <a:ext cx="1164" cy="5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1"/>
            <p:cNvGraphicFramePr>
              <a:graphicFrameLocks noChangeAspect="1"/>
            </p:cNvGraphicFramePr>
            <p:nvPr/>
          </p:nvGraphicFramePr>
          <p:xfrm>
            <a:off x="8489" y="4955"/>
            <a:ext cx="1134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7" imgW="393700" imgH="203200" progId="Equation.3">
                    <p:embed/>
                  </p:oleObj>
                </mc:Choice>
                <mc:Fallback>
                  <p:oleObj name="" r:id="rId7" imgW="393700" imgH="203200" progId="Equation.3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489" y="4955"/>
                          <a:ext cx="1134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文本框 16631"/>
          <p:cNvSpPr txBox="1"/>
          <p:nvPr/>
        </p:nvSpPr>
        <p:spPr>
          <a:xfrm>
            <a:off x="6631305" y="2302510"/>
            <a:ext cx="1106170" cy="549275"/>
          </a:xfrm>
          <a:prstGeom prst="rect">
            <a:avLst/>
          </a:prstGeom>
          <a:noFill/>
          <a:ln w="9525">
            <a:noFill/>
          </a:ln>
        </p:spPr>
        <p:txBody>
          <a:bodyPr lIns="67666" tIns="33833" rIns="67666" bIns="33833" anchor="t" anchorCtr="0"/>
          <a:p>
            <a:pPr algn="just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735116" y="601314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4105" name="TextBox 10"/>
          <p:cNvSpPr txBox="1"/>
          <p:nvPr/>
        </p:nvSpPr>
        <p:spPr>
          <a:xfrm>
            <a:off x="385445" y="1369060"/>
            <a:ext cx="8223250" cy="2762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．认识一次函数与一元（二元）一次方程（组）、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的联系．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（重点、难点）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会用函数观点解释方程和不等式及其解（解集）的意义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" name="Object 9"/>
          <p:cNvGraphicFramePr>
            <a:graphicFrameLocks noChangeAspect="1"/>
          </p:cNvGraphicFramePr>
          <p:nvPr/>
        </p:nvGraphicFramePr>
        <p:xfrm>
          <a:off x="103664" y="1701483"/>
          <a:ext cx="7771765" cy="2272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648575" imgH="2266950" progId="Word.Document.8">
                  <p:embed/>
                </p:oleObj>
              </mc:Choice>
              <mc:Fallback>
                <p:oleObj name="" r:id="rId1" imgW="7648575" imgH="2266950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664" y="1701483"/>
                        <a:ext cx="7771765" cy="2272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 descr="ws_30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1525" y="1624330"/>
            <a:ext cx="2634615" cy="2067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/>
          <p:nvPr/>
        </p:nvSpPr>
        <p:spPr>
          <a:xfrm>
            <a:off x="257175" y="286385"/>
            <a:ext cx="8072755" cy="13423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defTabSz="923925">
              <a:lnSpc>
                <a:spcPct val="104000"/>
              </a:lnSpc>
              <a:tabLst>
                <a:tab pos="565150" algn="l"/>
              </a:tabLst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小亮用作图象的方法解二元一次方程组时，在同一直角坐标系内作出了相应的两个一次函数的图象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如图 ，他解的这个方程组是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      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179070" y="3940175"/>
            <a:ext cx="8866505" cy="92646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noAutofit/>
          </a:bodyPr>
          <a:p>
            <a:pPr defTabSz="923925">
              <a:lnSpc>
                <a:spcPct val="100000"/>
              </a:lnSpc>
              <a:tabLst>
                <a:tab pos="565150" algn="l"/>
              </a:tabLs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点拨：由图象知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的系数都应为负数，排除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A,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23925">
              <a:lnSpc>
                <a:spcPct val="100000"/>
              </a:lnSpc>
              <a:tabLst>
                <a:tab pos="565150" algn="l"/>
              </a:tabLs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又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的交点为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(2,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，代入验证可知只有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符合．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0380" y="1275715"/>
            <a:ext cx="596900" cy="377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defTabSz="923925">
              <a:lnSpc>
                <a:spcPts val="201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1460" y="269875"/>
            <a:ext cx="8355330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直线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PA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是一次函数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+ 1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的图象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交</a:t>
            </a:r>
            <a:endParaRPr lang="zh-CN" altLang="zh-CN" sz="2800"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轴于点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Q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交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轴于点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直线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PB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是一次函数</a:t>
            </a:r>
            <a:endParaRPr lang="zh-CN" altLang="zh-CN" sz="2800"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+ 2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的图象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交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轴于点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交</a:t>
            </a:r>
            <a:r>
              <a:rPr lang="en-US" altLang="zh-CN" sz="2800" b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轴于点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两直线交于点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P.</a:t>
            </a:r>
            <a:endParaRPr lang="en-US" altLang="zh-CN" sz="2800" i="1"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18" name="image31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1965" y="2052955"/>
            <a:ext cx="3337560" cy="252920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23215" y="2069465"/>
            <a:ext cx="46850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</a:t>
            </a:r>
            <a:r>
              <a:rPr lang="en-US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P </a:t>
            </a:r>
            <a:r>
              <a:rPr lang="zh-CN" altLang="zh-CN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三点的坐标</a:t>
            </a:r>
            <a:r>
              <a:rPr lang="zh-CN" altLang="en-US" sz="2800"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endParaRPr lang="zh-CN" altLang="en-US" sz="2800"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image31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80" y="2714625"/>
            <a:ext cx="2862580" cy="2169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240" y="530225"/>
            <a:ext cx="6898005" cy="2158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：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= x +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zh-CN" sz="2800" b="1"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∴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0)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zh-CN" sz="2800" b="1"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+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∴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0)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1" i="1"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96240" y="2714625"/>
                <a:ext cx="3458845" cy="8890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联立</a:t>
                </a:r>
                <a:r>
                  <a:rPr lang="en-US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𝟏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=−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𝟐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𝟐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800" b="1" i="1" smtClean="0">
                  <a:solidFill>
                    <a:srgbClr val="FF0000"/>
                  </a:solidFill>
                  <a:effectLst/>
                  <a:latin typeface="Cambria Math" panose="02040503050406030204" charset="0"/>
                  <a:ea typeface="MS Mincho" panose="02020609040205080304" charset="-128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" y="2714625"/>
                <a:ext cx="3458845" cy="8890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51460" y="3652520"/>
                <a:ext cx="2141220" cy="9048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en-US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∴</a:t>
                </a: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.</a:t>
                </a:r>
                <a:endParaRPr lang="en-US" altLang="zh-CN" sz="2800" b="1" i="1">
                  <a:solidFill>
                    <a:srgbClr val="FF0000"/>
                  </a:solidFill>
                  <a:effectLst/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" y="3652520"/>
                <a:ext cx="2141220" cy="9048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3708400" y="2473325"/>
                <a:ext cx="2348865" cy="1610995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charset="0"/>
                                    <a:ea typeface="黑体" panose="02010609060101010101" pitchFamily="2" charset="-122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charset="0"/>
                                    <a:ea typeface="黑体" panose="02010609060101010101" pitchFamily="2" charset="-122"/>
                                    <a:cs typeface="Cambria Math" panose="0204050305040603020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charset="0"/>
                                    <a:ea typeface="黑体" panose="02010609060101010101" pitchFamily="2" charset="-122"/>
                                    <a:cs typeface="Cambria Math" panose="02040503050406030204" charset="0"/>
                                  </a:rPr>
                                  <m:t>𝟑</m:t>
                                </m:r>
                              </m:den>
                            </m:f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黑体" panose="02010609060101010101" pitchFamily="2" charset="-122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charset="0"/>
                                    <a:ea typeface="黑体" panose="02010609060101010101" pitchFamily="2" charset="-122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charset="0"/>
                                    <a:ea typeface="黑体" panose="02010609060101010101" pitchFamily="2" charset="-122"/>
                                    <a:cs typeface="Cambria Math" panose="02040503050406030204" charset="0"/>
                                  </a:rPr>
                                  <m:t>𝟒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charset="0"/>
                                    <a:ea typeface="黑体" panose="02010609060101010101" pitchFamily="2" charset="-122"/>
                                    <a:cs typeface="Cambria Math" panose="02040503050406030204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en-US" altLang="zh-CN" sz="2800" b="1" i="1" smtClean="0">
                  <a:solidFill>
                    <a:srgbClr val="FF0000"/>
                  </a:solidFill>
                  <a:effectLst/>
                  <a:latin typeface="Cambria Math" panose="02040503050406030204" charset="0"/>
                  <a:ea typeface="黑体" panose="0201060906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8400" y="2473325"/>
                <a:ext cx="2348865" cy="161099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4795" y="396240"/>
            <a:ext cx="45485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(2)</a:t>
            </a:r>
            <a:r>
              <a:rPr lang="zh-CN" altLang="zh-CN" sz="2800" b="1"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求四边形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PQOB</a:t>
            </a:r>
            <a:r>
              <a:rPr lang="zh-CN" altLang="zh-CN" sz="2800" b="1"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的面积</a:t>
            </a:r>
            <a:r>
              <a:rPr lang="en-US" altLang="zh-CN" sz="2800" b="1" i="1"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b="1" i="1">
              <a:effectLst/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095" y="981830"/>
            <a:ext cx="7848545" cy="151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(2)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由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(1)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得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AB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OA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.</a:t>
            </a:r>
            <a:endParaRPr lang="zh-CN" altLang="zh-CN" sz="2800" b="1">
              <a:solidFill>
                <a:srgbClr val="FF0000"/>
              </a:solidFill>
              <a:effectLst/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∵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一次函数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y = x +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的图象交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y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轴于点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Q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，</a:t>
            </a:r>
            <a:endParaRPr lang="zh-CN" altLang="zh-CN" sz="2800" b="1">
              <a:solidFill>
                <a:srgbClr val="FF0000"/>
              </a:solidFill>
              <a:effectLst/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∴ 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点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Q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的坐标为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(0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1)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∴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OQ =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 b="1" i="1">
              <a:solidFill>
                <a:srgbClr val="FF0000"/>
              </a:solidFill>
              <a:effectLst/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6" name="image312.jpe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6235" y="2212975"/>
            <a:ext cx="3604260" cy="27311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23850" y="2500630"/>
                <a:ext cx="5076190" cy="19183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10000"/>
                  </a:lnSpc>
                </a:pPr>
                <a:r>
                  <a:rPr lang="en-US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∴ </a:t>
                </a: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S</a:t>
                </a:r>
                <a:r>
                  <a:rPr lang="zh-CN" altLang="zh-CN" sz="2800" b="1" baseline="-25000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四边形</a:t>
                </a:r>
                <a:r>
                  <a:rPr lang="en-US" altLang="zh-CN" sz="2800" b="1" i="1" baseline="-25000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PQOB </a:t>
                </a: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= S</a:t>
                </a:r>
                <a:r>
                  <a:rPr lang="en-US" altLang="zh-CN" sz="2800" b="1" baseline="-25000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△</a:t>
                </a:r>
                <a:r>
                  <a:rPr lang="en-US" altLang="zh-CN" sz="2800" b="1" i="1" baseline="-25000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APB</a:t>
                </a:r>
                <a:r>
                  <a:rPr lang="zh-CN" altLang="en-US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－</a:t>
                </a: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S</a:t>
                </a:r>
                <a:r>
                  <a:rPr lang="en-US" altLang="zh-CN" sz="2800" b="1" baseline="-25000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△</a:t>
                </a:r>
                <a:r>
                  <a:rPr lang="en-US" altLang="zh-CN" sz="2800" b="1" i="1" baseline="-25000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AOQ</a:t>
                </a:r>
                <a:endParaRPr lang="zh-CN" altLang="zh-CN" sz="2800" b="1">
                  <a:solidFill>
                    <a:srgbClr val="FF0000"/>
                  </a:solidFill>
                  <a:effectLst/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Cambria Math" panose="02040503050406030204" charset="0"/>
                            <a:cs typeface="Times New Roman" panose="02020603050405020304" pitchFamily="2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×2×</a:t>
                </a: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Cambria Math" panose="02040503050406030204" charset="0"/>
                            <a:cs typeface="Times New Roman" panose="02020603050405020304" pitchFamily="2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𝟑</m:t>
                        </m:r>
                      </m:den>
                    </m:f>
                    <m:r>
                      <a:rPr lang="zh-CN" alt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  <a:sym typeface="+mn-ea"/>
                      </a:rPr>
                      <m:t>－</m:t>
                    </m:r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Cambria Math" panose="02040503050406030204" charset="0"/>
                            <a:cs typeface="Times New Roman" panose="02020603050405020304" pitchFamily="2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×</a:t>
                </a:r>
                <a:r>
                  <a:rPr lang="en-US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1</a:t>
                </a: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×</a:t>
                </a:r>
                <a:r>
                  <a:rPr lang="en-US" altLang="zh-CN" sz="2800" b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1</a:t>
                </a:r>
                <a:endParaRPr lang="zh-CN" altLang="zh-CN" sz="2800" b="1">
                  <a:solidFill>
                    <a:srgbClr val="FF0000"/>
                  </a:solidFill>
                  <a:effectLst/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Cambria Math" panose="02040503050406030204" charset="0"/>
                            <a:cs typeface="Times New Roman" panose="02020603050405020304" pitchFamily="2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charset="0"/>
                            <a:ea typeface="宋体" panose="02010600030101010101" pitchFamily="2" charset="-122"/>
                            <a:cs typeface="Times New Roman" panose="02020603050405020304" pitchFamily="2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>
                    <a:solidFill>
                      <a:srgbClr val="FF0000"/>
                    </a:solidFill>
                    <a:effectLst/>
                    <a:latin typeface="Times New Roman" panose="02020603050405020304" pitchFamily="2" charset="0"/>
                    <a:cs typeface="Times New Roman" panose="02020603050405020304" pitchFamily="2" charset="0"/>
                    <a:sym typeface="+mn-ea"/>
                  </a:rPr>
                  <a:t>.</a:t>
                </a:r>
                <a:endParaRPr lang="en-US" altLang="zh-CN" sz="2800" b="1" i="1">
                  <a:solidFill>
                    <a:srgbClr val="FF0000"/>
                  </a:solidFill>
                  <a:effectLst/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2500630"/>
                <a:ext cx="5076190" cy="191833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6240" y="554990"/>
            <a:ext cx="8100695" cy="112458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noProof="1" dirty="0"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　　</a:t>
            </a:r>
            <a:r>
              <a:rPr lang="en-US" altLang="zh-CN" sz="2800" noProof="1" dirty="0"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800" noProof="1" dirty="0">
                <a:latin typeface="Times New Roman" panose="02020603050405020304" pitchFamily="2" charset="0"/>
                <a:ea typeface="黑体" panose="02010609060101010101" pitchFamily="2" charset="-122"/>
                <a:cs typeface="+mn-ea"/>
              </a:rPr>
              <a:t>今天数学王国搞了个家庭聚会，各个成员按照自己所在的集合就坐，这时来了“</a:t>
            </a:r>
            <a:r>
              <a:rPr lang="en-US" altLang="zh-CN" sz="2800" i="1" noProof="1" err="1"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x </a:t>
            </a:r>
            <a:r>
              <a:rPr lang="en-US" altLang="zh-CN" sz="2800" noProof="1" err="1"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+ </a:t>
            </a:r>
            <a:r>
              <a:rPr lang="en-US" altLang="zh-CN" sz="2800" i="1" noProof="1" err="1"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y </a:t>
            </a:r>
            <a:r>
              <a:rPr lang="en-US" altLang="zh-CN" sz="2800" noProof="1"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= 5</a:t>
            </a:r>
            <a:r>
              <a:rPr lang="en-US" altLang="zh-CN" sz="2800" noProof="1"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”</a:t>
            </a:r>
            <a:r>
              <a:rPr lang="en-US" altLang="zh-CN" sz="2800" noProof="1"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.</a:t>
            </a:r>
            <a:endParaRPr lang="zh-CN" altLang="en-US" sz="2400" noProof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14" name="图片 13" descr="b576dd79c10afc79942203571d1aabc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795" y="3143250"/>
            <a:ext cx="1217930" cy="1199515"/>
          </a:xfrm>
          <a:prstGeom prst="rect">
            <a:avLst/>
          </a:prstGeom>
        </p:spPr>
      </p:pic>
      <p:pic>
        <p:nvPicPr>
          <p:cNvPr id="15" name="图片 14" descr="b576dd79c10afc79942203571d1aabc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64070" y="3096895"/>
            <a:ext cx="1217930" cy="1199515"/>
          </a:xfrm>
          <a:prstGeom prst="rect">
            <a:avLst/>
          </a:prstGeom>
        </p:spPr>
      </p:pic>
      <p:sp>
        <p:nvSpPr>
          <p:cNvPr id="16" name="Text Box 13"/>
          <p:cNvSpPr txBox="1"/>
          <p:nvPr>
            <p:custDataLst>
              <p:tags r:id="rId5"/>
            </p:custDataLst>
          </p:nvPr>
        </p:nvSpPr>
        <p:spPr>
          <a:xfrm>
            <a:off x="532448" y="4398645"/>
            <a:ext cx="235902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二元一次方程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Text Box 14"/>
          <p:cNvSpPr txBox="1"/>
          <p:nvPr>
            <p:custDataLst>
              <p:tags r:id="rId6"/>
            </p:custDataLst>
          </p:nvPr>
        </p:nvSpPr>
        <p:spPr>
          <a:xfrm>
            <a:off x="6889750" y="4389120"/>
            <a:ext cx="1681163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539750" y="1945005"/>
            <a:ext cx="2376170" cy="1080135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到我这里来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云形标注 18"/>
          <p:cNvSpPr/>
          <p:nvPr>
            <p:custDataLst>
              <p:tags r:id="rId7"/>
            </p:custDataLst>
          </p:nvPr>
        </p:nvSpPr>
        <p:spPr>
          <a:xfrm>
            <a:off x="6228080" y="1780540"/>
            <a:ext cx="2376170" cy="1080135"/>
          </a:xfrm>
          <a:prstGeom prst="cloudCallout">
            <a:avLst>
              <a:gd name="adj1" fmla="val 14377"/>
              <a:gd name="adj2" fmla="val 7098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到我这里来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Rectangle 15"/>
          <p:cNvSpPr/>
          <p:nvPr>
            <p:custDataLst>
              <p:tags r:id="rId8"/>
            </p:custDataLst>
          </p:nvPr>
        </p:nvSpPr>
        <p:spPr>
          <a:xfrm>
            <a:off x="4023995" y="1708150"/>
            <a:ext cx="1456055" cy="521970"/>
          </a:xfrm>
          <a:prstGeom prst="rect">
            <a:avLst/>
          </a:prstGeom>
          <a:solidFill>
            <a:schemeClr val="bg2"/>
          </a:solidFill>
          <a:ln w="2857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x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+ 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5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1" name="AutoShape 24"/>
          <p:cNvSpPr/>
          <p:nvPr>
            <p:custDataLst>
              <p:tags r:id="rId9"/>
            </p:custDataLst>
          </p:nvPr>
        </p:nvSpPr>
        <p:spPr>
          <a:xfrm>
            <a:off x="2842895" y="2356485"/>
            <a:ext cx="3839210" cy="1706880"/>
          </a:xfrm>
          <a:prstGeom prst="cloudCallout">
            <a:avLst>
              <a:gd name="adj1" fmla="val -10741"/>
              <a:gd name="adj2" fmla="val 79972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这是怎么回事？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x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+ 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y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应该坐在哪里呢？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22" name="图片 2447" descr="D:\桌面\新画人物图\灵灵.png灵灵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3563620" y="4063365"/>
            <a:ext cx="599440" cy="8235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46" name="文本框 6151"/>
          <p:cNvSpPr txBox="1"/>
          <p:nvPr/>
        </p:nvSpPr>
        <p:spPr>
          <a:xfrm>
            <a:off x="2197735" y="667385"/>
            <a:ext cx="516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一次函数与二元一次方程（组</a:t>
            </a:r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3530" y="1304290"/>
            <a:ext cx="83134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某单位准备印制一批证书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，当地有甲、乙两个印刷厂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，它们的印制质量都很好，甲厂收费分为制版费和印刷费两部分；乙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厂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不收制版费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，直接按印刷数量收费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，当印刷证书超过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千本时单价有优惠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，甲、乙两厂的收费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千元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关于印制的证书数量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千本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的函数图象如图所示：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620586" y="645967"/>
            <a:ext cx="5424277" cy="603518"/>
            <a:chOff x="1777185" y="621123"/>
            <a:chExt cx="5424277" cy="60351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5109845" cy="1968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" name="文本框 38"/>
          <p:cNvSpPr txBox="1"/>
          <p:nvPr/>
        </p:nvSpPr>
        <p:spPr>
          <a:xfrm>
            <a:off x="467360" y="2849880"/>
            <a:ext cx="815467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②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印制证书多少本时，两厂实际收费相同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endParaRPr lang="en-US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③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当印制证书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8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千本时，选择哪个印刷厂比较划算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240" y="299720"/>
            <a:ext cx="82251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根据图象回答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①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甲厂的制版费及印刷费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单价各是多少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52670" y="128270"/>
            <a:ext cx="4094480" cy="2705100"/>
            <a:chOff x="7868" y="2123"/>
            <a:chExt cx="6448" cy="4260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7985" y="5731"/>
              <a:ext cx="5443" cy="11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flipV="1">
              <a:off x="8516" y="2199"/>
              <a:ext cx="0" cy="4159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7999" y="2538"/>
              <a:ext cx="646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5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3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609" y="5670"/>
              <a:ext cx="431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1   2   3   4   5   6   7   8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646" y="57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/ </a:t>
              </a:r>
              <a:r>
                <a:rPr lang="zh-CN" altLang="en-US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千本</a:t>
              </a:r>
              <a:endParaRPr lang="zh-CN" altLang="en-US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61" y="2123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千元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68" y="5752"/>
              <a:ext cx="680" cy="63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O</a:t>
              </a:r>
              <a:endParaRPr lang="en-US" altLang="zh-CN" sz="20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8511" y="2978"/>
              <a:ext cx="4700" cy="2274"/>
            </a:xfrm>
            <a:prstGeom prst="line">
              <a:avLst/>
            </a:prstGeom>
            <a:ln w="25400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11435" y="3824"/>
              <a:ext cx="25" cy="190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56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457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469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958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60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455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964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463" y="5538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8504" y="526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8504" y="4758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8504" y="428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8516" y="3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8516" y="33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8516" y="2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548" y="3848"/>
              <a:ext cx="2848" cy="1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9460" y="4278"/>
              <a:ext cx="14" cy="143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504" y="4760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493" y="4288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8524" y="4290"/>
              <a:ext cx="932" cy="949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9452" y="3478"/>
              <a:ext cx="3532" cy="835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2190" y="2683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甲</a:t>
              </a:r>
              <a:endParaRPr lang="zh-CN" altLang="en-US" sz="20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529" y="3478"/>
              <a:ext cx="787" cy="3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p>
              <a:r>
                <a:rPr lang="zh-CN" altLang="en-US" sz="200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乙</a:t>
              </a:r>
              <a:endParaRPr lang="zh-CN" altLang="en-US" sz="20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91490" y="1924685"/>
            <a:ext cx="4572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甲厂制版费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千元，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印刷费单价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0.5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千元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千本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1550" y="3409950"/>
            <a:ext cx="1289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6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千本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14425" y="4444365"/>
            <a:ext cx="1078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甲厂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825" y="484505"/>
            <a:ext cx="4836795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如果甲厂想把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8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千本证书印制的订单争取到手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，在不降低制版费的前提下，印刷费部分的单价至少应降低多少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96180" y="271780"/>
            <a:ext cx="4094480" cy="2776855"/>
            <a:chOff x="7868" y="2010"/>
            <a:chExt cx="6448" cy="4373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7985" y="5731"/>
              <a:ext cx="5443" cy="11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flipV="1">
              <a:off x="8516" y="2199"/>
              <a:ext cx="0" cy="4159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7999" y="2538"/>
              <a:ext cx="646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5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3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609" y="5670"/>
              <a:ext cx="431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1   2   3   4   5   6   7   8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646" y="57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/ </a:t>
              </a:r>
              <a:r>
                <a:rPr lang="zh-CN" altLang="en-US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千本</a:t>
              </a:r>
              <a:endParaRPr lang="zh-CN" altLang="en-US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74" y="20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/ </a:t>
              </a:r>
              <a:r>
                <a:rPr lang="zh-CN" altLang="en-US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千元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68" y="5752"/>
              <a:ext cx="680" cy="63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O</a:t>
              </a:r>
              <a:endParaRPr lang="en-US" altLang="zh-CN" sz="20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8511" y="2978"/>
              <a:ext cx="4700" cy="2274"/>
            </a:xfrm>
            <a:prstGeom prst="line">
              <a:avLst/>
            </a:prstGeom>
            <a:ln w="25400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11435" y="3824"/>
              <a:ext cx="25" cy="190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56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457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469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958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60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455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964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463" y="5538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8504" y="526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8504" y="4758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8504" y="428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8516" y="3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8516" y="33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8516" y="2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548" y="3848"/>
              <a:ext cx="2848" cy="1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9460" y="4278"/>
              <a:ext cx="14" cy="143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504" y="4760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493" y="4288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8524" y="4290"/>
              <a:ext cx="932" cy="949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9452" y="3478"/>
              <a:ext cx="3532" cy="835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2245" y="2576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甲</a:t>
              </a:r>
              <a:endParaRPr lang="zh-CN" altLang="en-US" sz="20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641" y="3591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rgbClr val="00B0F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乙</a:t>
              </a:r>
              <a:endParaRPr lang="zh-CN" altLang="en-US" sz="200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539750" y="4228465"/>
                <a:ext cx="3592195" cy="7073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y</a:t>
                </a:r>
                <a:r>
                  <a:rPr lang="zh-CN" altLang="en-US" sz="2800" b="1" baseline="-25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乙</a:t>
                </a:r>
                <a:r>
                  <a:rPr lang="en-US" altLang="zh-CN" sz="2800" b="1" baseline="-25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  <a:sym typeface="+mn-ea"/>
                      </a:rPr>
                      <m:t>𝒙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  <a:sym typeface="+mn-ea"/>
                      </a:rPr>
                      <m:t>+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 ( </a:t>
                </a:r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x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≥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2 ).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4228465"/>
                <a:ext cx="3592195" cy="707390"/>
              </a:xfrm>
              <a:prstGeom prst="rect">
                <a:avLst/>
              </a:prstGeom>
              <a:blipFill rotWithShape="1">
                <a:blip r:embed="rId1"/>
                <a:stretch>
                  <a:fillRect b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文本框 36"/>
          <p:cNvSpPr txBox="1"/>
          <p:nvPr/>
        </p:nvSpPr>
        <p:spPr>
          <a:xfrm>
            <a:off x="322580" y="3013710"/>
            <a:ext cx="845121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由图象经过点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求得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时，由图象经过点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，求得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文本框 37"/>
              <p:cNvSpPr txBox="1"/>
              <p:nvPr/>
            </p:nvSpPr>
            <p:spPr>
              <a:xfrm>
                <a:off x="6371590" y="3011805"/>
                <a:ext cx="23196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y</a:t>
                </a:r>
                <a:r>
                  <a:rPr lang="zh-CN" altLang="en-US" sz="2800" b="1" baseline="-25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甲</a:t>
                </a:r>
                <a:r>
                  <a:rPr lang="en-US" altLang="zh-CN" sz="2800" b="1" baseline="-250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𝒙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𝟏</m:t>
                    </m:r>
                  </m:oMath>
                </a14:m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.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38" name="文本框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1590" y="3011805"/>
                <a:ext cx="2319655" cy="701040"/>
              </a:xfrm>
              <a:prstGeom prst="rect">
                <a:avLst/>
              </a:prstGeom>
              <a:blipFill rotWithShape="1">
                <a:blip r:embed="rId2"/>
                <a:stretch>
                  <a:fillRect b="-2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1610" y="2047240"/>
            <a:ext cx="450405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根据题意，甲厂至少降价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500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元才能将印制工作承揽下来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因为不降低制版费，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文本框 37"/>
              <p:cNvSpPr txBox="1"/>
              <p:nvPr/>
            </p:nvSpPr>
            <p:spPr>
              <a:xfrm>
                <a:off x="6469380" y="561975"/>
                <a:ext cx="1830705" cy="617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400" b="1" i="1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y</a:t>
                </a:r>
                <a:r>
                  <a:rPr lang="zh-CN" altLang="en-US" sz="2400" b="1" baseline="-25000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甲</a:t>
                </a:r>
                <a:r>
                  <a:rPr lang="en-US" altLang="zh-CN" sz="2400" b="1" baseline="-25000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400" b="1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B05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B05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B05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00B05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𝒙</m:t>
                    </m:r>
                    <m:r>
                      <a:rPr lang="en-US" altLang="zh-CN" sz="2400" b="1" i="1">
                        <a:solidFill>
                          <a:srgbClr val="00B05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400" b="1" i="1">
                        <a:solidFill>
                          <a:srgbClr val="00B050"/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𝟏</m:t>
                    </m:r>
                  </m:oMath>
                </a14:m>
                <a:endParaRPr lang="en-US" altLang="zh-CN" sz="2400" b="1" i="1">
                  <a:solidFill>
                    <a:srgbClr val="00B050"/>
                  </a:solidFill>
                  <a:latin typeface="Cambria Math" panose="02040503050406030204" charset="0"/>
                  <a:ea typeface="MS Mincho" panose="02020609040205080304" charset="-128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38" name="文本框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380" y="561975"/>
                <a:ext cx="1830705" cy="617855"/>
              </a:xfrm>
              <a:prstGeom prst="rect">
                <a:avLst/>
              </a:prstGeom>
              <a:blipFill rotWithShape="1">
                <a:blip r:embed="rId1"/>
                <a:stretch>
                  <a:fillRect b="-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6397625" y="1091565"/>
                <a:ext cx="2610485" cy="623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400" b="1" i="1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y</a:t>
                </a:r>
                <a:r>
                  <a:rPr lang="zh-CN" altLang="en-US" sz="2400" b="1" baseline="-2500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乙</a:t>
                </a:r>
                <a:r>
                  <a:rPr lang="en-US" altLang="zh-CN" sz="2400" b="1" baseline="-25000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400" b="1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0000FF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  <a:sym typeface="+mn-ea"/>
                      </a:rPr>
                      <m:t>𝒙</m:t>
                    </m:r>
                    <m:r>
                      <a:rPr lang="en-US" altLang="zh-CN" sz="2400" b="1" i="1">
                        <a:solidFill>
                          <a:srgbClr val="0000FF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  <a:sym typeface="+mn-ea"/>
                      </a:rPr>
                      <m:t>+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(</a:t>
                </a:r>
                <a:r>
                  <a:rPr lang="en-US" altLang="zh-CN" sz="2400" b="1" i="1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x</a:t>
                </a:r>
                <a:r>
                  <a:rPr lang="en-US" altLang="zh-CN" sz="2400" b="1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≥</a:t>
                </a:r>
                <a:r>
                  <a:rPr lang="en-US" altLang="zh-CN" sz="2400" b="1">
                    <a:solidFill>
                      <a:srgbClr val="0000FF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2)</a:t>
                </a:r>
                <a:endParaRPr lang="en-US" altLang="zh-CN" sz="2400" b="1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7625" y="1091565"/>
                <a:ext cx="2610485" cy="623570"/>
              </a:xfrm>
              <a:prstGeom prst="rect">
                <a:avLst/>
              </a:prstGeom>
              <a:blipFill rotWithShape="1">
                <a:blip r:embed="rId2"/>
                <a:stretch>
                  <a:fillRect b="-1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组合 35"/>
          <p:cNvGrpSpPr/>
          <p:nvPr/>
        </p:nvGrpSpPr>
        <p:grpSpPr>
          <a:xfrm>
            <a:off x="4926965" y="1227455"/>
            <a:ext cx="4094480" cy="2848610"/>
            <a:chOff x="7868" y="1897"/>
            <a:chExt cx="6448" cy="4486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7985" y="5731"/>
              <a:ext cx="5443" cy="11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flipV="1">
              <a:off x="8516" y="2199"/>
              <a:ext cx="0" cy="4159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7999" y="2538"/>
              <a:ext cx="646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5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3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609" y="5670"/>
              <a:ext cx="431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1   2   3   4   5   6   7   8</a:t>
              </a:r>
              <a:endParaRPr lang="en-US" altLang="zh-CN" sz="20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646" y="57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千本</a:t>
              </a:r>
              <a:endParaRPr lang="zh-CN" altLang="en-US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61" y="1897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千元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68" y="5752"/>
              <a:ext cx="680" cy="63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000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O</a:t>
              </a:r>
              <a:endParaRPr lang="en-US" altLang="zh-CN" sz="20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8511" y="2978"/>
              <a:ext cx="4700" cy="2274"/>
            </a:xfrm>
            <a:prstGeom prst="line">
              <a:avLst/>
            </a:prstGeom>
            <a:ln w="25400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11435" y="3824"/>
              <a:ext cx="25" cy="190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56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457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469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958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60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455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964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463" y="5538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8504" y="526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8504" y="4758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8504" y="428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8516" y="3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8516" y="33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8516" y="2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548" y="3848"/>
              <a:ext cx="2848" cy="1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9460" y="4278"/>
              <a:ext cx="14" cy="143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504" y="4760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493" y="4288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8524" y="4290"/>
              <a:ext cx="932" cy="949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9452" y="3478"/>
              <a:ext cx="3532" cy="835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3149" y="2689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甲</a:t>
              </a:r>
              <a:endParaRPr lang="zh-CN" altLang="en-US" sz="20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867" y="3365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rgbClr val="00B0F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乙</a:t>
              </a:r>
              <a:endParaRPr lang="zh-CN" altLang="en-US" sz="200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54000" y="3973830"/>
                <a:ext cx="7743825" cy="8331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所以证书印刷单价至少降低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500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8000</m:t>
                        </m:r>
                      </m:den>
                    </m:f>
                    <m:r>
                      <a:rPr lang="en-US" altLang="zh-CN" sz="2800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0625</m:t>
                    </m:r>
                    <m:r>
                      <a:rPr lang="en-US" altLang="zh-CN" sz="2800" i="1">
                        <a:solidFill>
                          <a:srgbClr val="FF0000"/>
                        </a:solidFill>
                        <a:latin typeface="Cambria Math" panose="02040503050406030204" charset="0"/>
                        <a:ea typeface="黑体" panose="0201060906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(</a:t>
                </a: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元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)</a:t>
                </a:r>
                <a:endPara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00" y="3973830"/>
                <a:ext cx="7743825" cy="8331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文本框 36"/>
          <p:cNvSpPr txBox="1"/>
          <p:nvPr/>
        </p:nvSpPr>
        <p:spPr>
          <a:xfrm>
            <a:off x="323850" y="1036320"/>
            <a:ext cx="45586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所以当印制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8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千本证书时，选择乙厂能节省费用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500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元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3850" y="524510"/>
            <a:ext cx="62718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8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时，计算得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甲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乙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4.5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63845" y="2125980"/>
            <a:ext cx="2479675" cy="1535430"/>
            <a:chOff x="8447" y="3348"/>
            <a:chExt cx="3905" cy="2418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8447" y="3394"/>
              <a:ext cx="3901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2352" y="3348"/>
              <a:ext cx="0" cy="2419"/>
            </a:xfrm>
            <a:prstGeom prst="line">
              <a:avLst/>
            </a:prstGeom>
            <a:ln w="2222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5361305" y="2315845"/>
            <a:ext cx="2477135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095" y="414020"/>
            <a:ext cx="807275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“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收费相同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在图象上怎样反映出来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91515" y="1075055"/>
            <a:ext cx="5811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可以通过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函数图象的交点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反映出来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79070" y="2306955"/>
            <a:ext cx="4887595" cy="22599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在图象上，点的位置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越高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对应的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函数值就越大，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收费就越多；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反之，点的位置越低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，对应的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函数值就越小，收费就越少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34585" y="1979930"/>
            <a:ext cx="4094480" cy="2776855"/>
            <a:chOff x="7868" y="2010"/>
            <a:chExt cx="6448" cy="4373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7985" y="5731"/>
              <a:ext cx="5443" cy="11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 flipV="1">
              <a:off x="8516" y="2199"/>
              <a:ext cx="0" cy="4159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999" y="2538"/>
              <a:ext cx="646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6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5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4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3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609" y="5670"/>
              <a:ext cx="431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1   2   3   4   5   6   7   8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646" y="57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千本</a:t>
              </a:r>
              <a:endParaRPr lang="zh-CN" altLang="en-US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74" y="2010"/>
              <a:ext cx="167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y</a:t>
              </a:r>
              <a:r>
                <a:rPr lang="en-US" altLang="zh-CN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/</a:t>
              </a:r>
              <a:r>
                <a:rPr lang="zh-CN" altLang="en-US" sz="20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千元</a:t>
              </a:r>
              <a:endParaRPr lang="en-US" altLang="zh-CN" sz="20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68" y="5752"/>
              <a:ext cx="680" cy="63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0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O</a:t>
              </a:r>
              <a:endParaRPr lang="en-US" altLang="zh-CN" sz="20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8511" y="2978"/>
              <a:ext cx="4700" cy="2274"/>
            </a:xfrm>
            <a:prstGeom prst="line">
              <a:avLst/>
            </a:prstGeom>
            <a:ln w="25400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11435" y="3824"/>
              <a:ext cx="25" cy="190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56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457" y="5530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469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958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60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455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964" y="5549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463" y="5538"/>
              <a:ext cx="0" cy="19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8504" y="526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8504" y="4758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8504" y="4282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8516" y="3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8516" y="33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8516" y="2854"/>
              <a:ext cx="227" cy="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548" y="3848"/>
              <a:ext cx="2848" cy="1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9460" y="4278"/>
              <a:ext cx="14" cy="143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504" y="4760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493" y="4288"/>
              <a:ext cx="964" cy="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8524" y="4290"/>
              <a:ext cx="932" cy="949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9452" y="3478"/>
              <a:ext cx="3532" cy="835"/>
            </a:xfrm>
            <a:prstGeom prst="line">
              <a:avLst/>
            </a:prstGeom>
            <a:ln w="25400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2245" y="2576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甲</a:t>
              </a:r>
              <a:endParaRPr lang="zh-CN" altLang="en-US" sz="20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641" y="3591"/>
              <a:ext cx="787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B0F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乙</a:t>
              </a:r>
              <a:endParaRPr lang="zh-CN" altLang="en-US" sz="2000" b="1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950" y="1608455"/>
            <a:ext cx="606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如何在图象上看出收费的多少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Text Box 7"/>
          <p:cNvSpPr txBox="1"/>
          <p:nvPr/>
        </p:nvSpPr>
        <p:spPr>
          <a:xfrm>
            <a:off x="347345" y="448310"/>
            <a:ext cx="75707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与二元一次方程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有什么关系？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1" name="Text Box 70"/>
          <p:cNvSpPr txBox="1"/>
          <p:nvPr/>
        </p:nvSpPr>
        <p:spPr>
          <a:xfrm>
            <a:off x="1747520" y="4009708"/>
            <a:ext cx="1727200" cy="52197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一次函数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" name="Text Box 71"/>
          <p:cNvSpPr txBox="1"/>
          <p:nvPr/>
        </p:nvSpPr>
        <p:spPr>
          <a:xfrm>
            <a:off x="4936808" y="4056063"/>
            <a:ext cx="2376487" cy="52197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二元一次方程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" name="AutoShape 28"/>
          <p:cNvSpPr/>
          <p:nvPr/>
        </p:nvSpPr>
        <p:spPr>
          <a:xfrm>
            <a:off x="3490595" y="4195445"/>
            <a:ext cx="1428750" cy="150813"/>
          </a:xfrm>
          <a:prstGeom prst="leftRightArrow">
            <a:avLst>
              <a:gd name="adj1" fmla="val 50000"/>
              <a:gd name="adj2" fmla="val 18894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4" name="Group 40"/>
          <p:cNvGrpSpPr/>
          <p:nvPr/>
        </p:nvGrpSpPr>
        <p:grpSpPr>
          <a:xfrm>
            <a:off x="1079183" y="1193800"/>
            <a:ext cx="6837362" cy="2374900"/>
            <a:chOff x="770" y="1114"/>
            <a:chExt cx="4307" cy="1496"/>
          </a:xfrm>
        </p:grpSpPr>
        <p:sp>
          <p:nvSpPr>
            <p:cNvPr id="25" name="Text Box 59"/>
            <p:cNvSpPr txBox="1"/>
            <p:nvPr/>
          </p:nvSpPr>
          <p:spPr>
            <a:xfrm>
              <a:off x="770" y="1122"/>
              <a:ext cx="1270" cy="673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23000"/>
              </a:scheme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no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 一次函数</a:t>
              </a:r>
              <a:b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</a:br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=  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+1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6" name="Line 60"/>
            <p:cNvSpPr/>
            <p:nvPr/>
          </p:nvSpPr>
          <p:spPr>
            <a:xfrm>
              <a:off x="2043" y="1419"/>
              <a:ext cx="142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</p:spPr>
        </p:sp>
        <p:sp>
          <p:nvSpPr>
            <p:cNvPr id="27" name="Text Box 61"/>
            <p:cNvSpPr txBox="1"/>
            <p:nvPr/>
          </p:nvSpPr>
          <p:spPr>
            <a:xfrm>
              <a:off x="3465" y="1123"/>
              <a:ext cx="1587" cy="627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23000"/>
              </a:scheme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no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二元一次方程</a:t>
              </a:r>
              <a:b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</a:b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  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= 1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8" name="Line 62"/>
            <p:cNvSpPr/>
            <p:nvPr/>
          </p:nvSpPr>
          <p:spPr>
            <a:xfrm>
              <a:off x="4272" y="1747"/>
              <a:ext cx="0" cy="25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</p:spPr>
        </p:sp>
        <p:sp>
          <p:nvSpPr>
            <p:cNvPr id="29" name="Text Box 63"/>
            <p:cNvSpPr txBox="1"/>
            <p:nvPr/>
          </p:nvSpPr>
          <p:spPr>
            <a:xfrm>
              <a:off x="3465" y="2010"/>
              <a:ext cx="1612" cy="600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23000"/>
              </a:scheme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二元一次方程</a:t>
              </a:r>
              <a:b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</a:b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=   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+ 1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pSp>
          <p:nvGrpSpPr>
            <p:cNvPr id="30" name="Group 36"/>
            <p:cNvGrpSpPr/>
            <p:nvPr/>
          </p:nvGrpSpPr>
          <p:grpSpPr>
            <a:xfrm>
              <a:off x="1396" y="1789"/>
              <a:ext cx="2056" cy="536"/>
              <a:chOff x="1150" y="2093"/>
              <a:chExt cx="2056" cy="536"/>
            </a:xfrm>
          </p:grpSpPr>
          <p:sp>
            <p:nvSpPr>
              <p:cNvPr id="31" name="Line 64"/>
              <p:cNvSpPr/>
              <p:nvPr/>
            </p:nvSpPr>
            <p:spPr>
              <a:xfrm flipH="1">
                <a:off x="1150" y="2619"/>
                <a:ext cx="205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" name="Line 65"/>
              <p:cNvSpPr/>
              <p:nvPr/>
            </p:nvSpPr>
            <p:spPr>
              <a:xfrm flipV="1">
                <a:off x="1158" y="2093"/>
                <a:ext cx="0" cy="53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  <p:sp>
          <p:nvSpPr>
            <p:cNvPr id="33" name="Text Box 67"/>
            <p:cNvSpPr txBox="1"/>
            <p:nvPr/>
          </p:nvSpPr>
          <p:spPr>
            <a:xfrm>
              <a:off x="2025" y="1114"/>
              <a:ext cx="151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用方程观点看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4" name="Text Box 68"/>
            <p:cNvSpPr txBox="1"/>
            <p:nvPr/>
          </p:nvSpPr>
          <p:spPr>
            <a:xfrm>
              <a:off x="1809" y="2037"/>
              <a:ext cx="154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用函数观点看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35" name="Text Box 74"/>
          <p:cNvSpPr txBox="1"/>
          <p:nvPr/>
        </p:nvSpPr>
        <p:spPr>
          <a:xfrm>
            <a:off x="228283" y="3393440"/>
            <a:ext cx="436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　　从式子（数）角度看：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619885" y="1564005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885" y="1564005"/>
                <a:ext cx="478155" cy="7010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228715" y="1502410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715" y="1502410"/>
                <a:ext cx="478155" cy="7010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228715" y="2879090"/>
                <a:ext cx="478155" cy="701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715" y="2879090"/>
                <a:ext cx="478155" cy="7010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ldLvl="0" animBg="1"/>
      <p:bldP spid="22" grpId="0" bldLvl="0" animBg="1"/>
      <p:bldP spid="23" grpId="0" bldLvl="0" animBg="1"/>
      <p:bldP spid="35" grpId="0"/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PLACING_PICTURE_USER_VIEWPORT" val="{&quot;height&quot;:8100,&quot;width&quot;:8226}"/>
</p:tagLst>
</file>

<file path=ppt/tags/tag16.xml><?xml version="1.0" encoding="utf-8"?>
<p:tagLst xmlns:p="http://schemas.openxmlformats.org/presentationml/2006/main">
  <p:tag name="KSO_WM_UNIT_PLACING_PICTURE_USER_VIEWPORT" val="{&quot;height&quot;:8100,&quot;width&quot;:8226}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AS_UNIQUEID" val="1923"/>
</p:tagLst>
</file>

<file path=ppt/tags/tag26.xml><?xml version="1.0" encoding="utf-8"?>
<p:tagLst xmlns:p="http://schemas.openxmlformats.org/presentationml/2006/main">
  <p:tag name="AS_UNIQUEID" val="1925"/>
</p:tagLst>
</file>

<file path=ppt/tags/tag27.xml><?xml version="1.0" encoding="utf-8"?>
<p:tagLst xmlns:p="http://schemas.openxmlformats.org/presentationml/2006/main">
  <p:tag name="AS_UNIQUEID" val="1981"/>
  <p:tag name="TABLE_ENDDRAG_ORIGIN_RECT" val="664*284"/>
  <p:tag name="TABLE_ENDDRAG_RECT" val="17*81*664*284"/>
</p:tagLst>
</file>

<file path=ppt/tags/tag28.xml><?xml version="1.0" encoding="utf-8"?>
<p:tagLst xmlns:p="http://schemas.openxmlformats.org/presentationml/2006/main">
  <p:tag name="AS_UNIQUEID" val="1982"/>
  <p:tag name="KSO_WM_DIAGRAM_VIRTUALLY_FRAME" val="{&quot;height&quot;:309.65,&quot;left&quot;:121.9,&quot;top&quot;:66.55,&quot;width&quot;:556.9}"/>
</p:tagLst>
</file>

<file path=ppt/tags/tag29.xml><?xml version="1.0" encoding="utf-8"?>
<p:tagLst xmlns:p="http://schemas.openxmlformats.org/presentationml/2006/main">
  <p:tag name="AS_UNIQUEID" val="1983"/>
  <p:tag name="KSO_WM_DIAGRAM_VIRTUALLY_FRAME" val="{&quot;height&quot;:309.65,&quot;left&quot;:121.9,&quot;top&quot;:66.55,&quot;width&quot;:556.9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AS_UNIQUEID" val="1984"/>
  <p:tag name="KSO_WM_DIAGRAM_VIRTUALLY_FRAME" val="{&quot;height&quot;:309.65,&quot;left&quot;:121.9,&quot;top&quot;:66.55,&quot;width&quot;:556.9}"/>
</p:tagLst>
</file>

<file path=ppt/tags/tag31.xml><?xml version="1.0" encoding="utf-8"?>
<p:tagLst xmlns:p="http://schemas.openxmlformats.org/presentationml/2006/main">
  <p:tag name="AS_UNIQUEID" val="1985"/>
  <p:tag name="KSO_WM_DIAGRAM_VIRTUALLY_FRAME" val="{&quot;height&quot;:309.65,&quot;left&quot;:121.9,&quot;top&quot;:66.55,&quot;width&quot;:556.9}"/>
</p:tagLst>
</file>

<file path=ppt/tags/tag32.xml><?xml version="1.0" encoding="utf-8"?>
<p:tagLst xmlns:p="http://schemas.openxmlformats.org/presentationml/2006/main">
  <p:tag name="AS_UNIQUEID" val="1997"/>
</p:tagLst>
</file>

<file path=ppt/tags/tag33.xml><?xml version="1.0" encoding="utf-8"?>
<p:tagLst xmlns:p="http://schemas.openxmlformats.org/presentationml/2006/main">
  <p:tag name="AS_UNIQUEID" val="1997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35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38.xml><?xml version="1.0" encoding="utf-8"?>
<p:tagLst xmlns:p="http://schemas.openxmlformats.org/presentationml/2006/main">
  <p:tag name="KSO_WM_BEAUTIFY_FLAG" val=""/>
  <p:tag name="KSO_WM_UNIT_PLACING_PICTURE_USER_VIEWPORT" val="{&quot;height&quot;:6151,&quot;width&quot;:6662}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AS_UNIQUEID" val="2011"/>
</p:tagLst>
</file>

<file path=ppt/tags/tag41.xml><?xml version="1.0" encoding="utf-8"?>
<p:tagLst xmlns:p="http://schemas.openxmlformats.org/presentationml/2006/main">
  <p:tag name="AS_UNIQUEID" val="2013"/>
</p:tagLst>
</file>

<file path=ppt/tags/tag42.xml><?xml version="1.0" encoding="utf-8"?>
<p:tagLst xmlns:p="http://schemas.openxmlformats.org/presentationml/2006/main">
  <p:tag name="AS_UNIQUEID" val="2014"/>
</p:tagLst>
</file>

<file path=ppt/tags/tag43.xml><?xml version="1.0" encoding="utf-8"?>
<p:tagLst xmlns:p="http://schemas.openxmlformats.org/presentationml/2006/main">
  <p:tag name="AS_UNIQUEID" val="2015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COMMONDATA" val="eyJoZGlkIjoiMjE3MGZlOWM0YjUxY2M3MWI4YzI3MDMxNTIyMDU2NmQifQ=="/>
  <p:tag name="KSO_WPP_MARK_KEY" val="bb105893-459d-4a19-b4d6-6610c0689cf8"/>
  <p:tag name="commondata" val="eyJoZGlkIjoiOGI2ZmZhNGJlZjIxNjcyOWUyNzJhY2NmNzYwNzI0Y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3442</Words>
  <Application>WPS 演示</Application>
  <PresentationFormat>在屏幕上显示</PresentationFormat>
  <Paragraphs>353</Paragraphs>
  <Slides>23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23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Cambria Math</vt:lpstr>
      <vt:lpstr>MS Mincho</vt:lpstr>
      <vt:lpstr>Arial Unicode MS</vt:lpstr>
      <vt:lpstr>有爱魔兽圆体 CN Medium</vt:lpstr>
      <vt:lpstr>思源黑体</vt:lpstr>
      <vt:lpstr>Segoe UI</vt:lpstr>
      <vt:lpstr>4_自定义设计方案</vt:lpstr>
      <vt:lpstr>Equation.DSMT4</vt:lpstr>
      <vt:lpstr>Equation.3</vt:lpstr>
      <vt:lpstr>Word.Document.8</vt:lpstr>
      <vt:lpstr>Equation.DSMT4</vt:lpstr>
      <vt:lpstr>Equation.KSEE3</vt:lpstr>
      <vt:lpstr>Equation.KSEE3</vt:lpstr>
      <vt:lpstr>Equation.KSEE3</vt:lpstr>
      <vt:lpstr>Equation.DSMT4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872</cp:revision>
  <dcterms:created xsi:type="dcterms:W3CDTF">2015-07-09T08:14:00Z</dcterms:created>
  <dcterms:modified xsi:type="dcterms:W3CDTF">2025-12-15T03:40:35Z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8603F3F5AEEF4E58878058DFD4FA2A89</vt:lpwstr>
  </property>
</Properties>
</file>