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69" r:id="rId3"/>
    <p:sldId id="567" r:id="rId4"/>
    <p:sldId id="503" r:id="rId5"/>
    <p:sldId id="504" r:id="rId6"/>
    <p:sldId id="505" r:id="rId7"/>
    <p:sldId id="506" r:id="rId8"/>
    <p:sldId id="507" r:id="rId9"/>
    <p:sldId id="508" r:id="rId10"/>
    <p:sldId id="509" r:id="rId11"/>
    <p:sldId id="510" r:id="rId12"/>
    <p:sldId id="459" r:id="rId13"/>
    <p:sldId id="511" r:id="rId14"/>
    <p:sldId id="512" r:id="rId15"/>
    <p:sldId id="513" r:id="rId16"/>
    <p:sldId id="514" r:id="rId17"/>
    <p:sldId id="515" r:id="rId18"/>
    <p:sldId id="447" r:id="rId19"/>
    <p:sldId id="517" r:id="rId20"/>
    <p:sldId id="518" r:id="rId21"/>
    <p:sldId id="519" r:id="rId22"/>
    <p:sldId id="520" r:id="rId23"/>
    <p:sldId id="521" r:id="rId24"/>
    <p:sldId id="522" r:id="rId25"/>
    <p:sldId id="523" r:id="rId26"/>
    <p:sldId id="524" r:id="rId27"/>
    <p:sldId id="491" r:id="rId28"/>
    <p:sldId id="526" r:id="rId29"/>
    <p:sldId id="527" r:id="rId30"/>
    <p:sldId id="529" r:id="rId31"/>
  </p:sldIdLst>
  <p:sldSz cx="9144000" cy="5144135" type="screen16x9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8" userDrawn="1">
          <p15:clr>
            <a:srgbClr val="A4A3A4"/>
          </p15:clr>
        </p15:guide>
        <p15:guide id="2" pos="26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3" name="ZhangS" initials="Z" lastIdx="1" clrIdx="2"/>
  <p:cmAuthor id="4" name="优翼" initials="校" lastIdx="1" clrIdx="3"/>
  <p:cmAuthor id="0" name="HJZX010" initials="" lastIdx="0" clrIdx="0"/>
  <p:cmAuthor id="7" name="Taylor Hartwell" initials="TH [6]" lastIdx="1" clrIdx="6"/>
  <p:cmAuthor id="5" name="TuWY" initials="T" lastIdx="1" clrIdx="4"/>
  <p:cmAuthor id="2" name="作者" initials="A" lastIdx="0" clrIdx="1"/>
  <p:cmAuthor id="655497815" name="尹澳" initials="尹" lastIdx="1" clrIdx="6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508"/>
        <p:guide pos="2674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40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7.vml.rels><?xml version="1.0" encoding="UTF-8" standalone="yes"?>
<Relationships xmlns="http://schemas.openxmlformats.org/package/2006/relationships"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0.vml.rels><?xml version="1.0" encoding="UTF-8" standalone="yes"?>
<Relationships xmlns="http://schemas.openxmlformats.org/package/2006/relationships"><Relationship Id="rId5" Type="http://schemas.openxmlformats.org/officeDocument/2006/relationships/image" Target="../media/image76.wmf"/><Relationship Id="rId4" Type="http://schemas.openxmlformats.org/officeDocument/2006/relationships/image" Target="../media/image75.wmf"/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21.vml.rels><?xml version="1.0" encoding="UTF-8" standalone="yes"?>
<Relationships xmlns="http://schemas.openxmlformats.org/package/2006/relationships"><Relationship Id="rId5" Type="http://schemas.openxmlformats.org/officeDocument/2006/relationships/image" Target="../media/image81.wmf"/><Relationship Id="rId4" Type="http://schemas.openxmlformats.org/officeDocument/2006/relationships/image" Target="../media/image80.wmf"/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4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image" Target="../media/image32.wmf"/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1" Type="http://schemas.openxmlformats.org/officeDocument/2006/relationships/image" Target="../media/image35.wmf"/><Relationship Id="rId10" Type="http://schemas.openxmlformats.org/officeDocument/2006/relationships/image" Target="../media/image34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8.wmf"/><Relationship Id="rId17" Type="http://schemas.openxmlformats.org/officeDocument/2006/relationships/vmlDrawing" Target="../drawings/vmlDrawing5.v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21.xml"/><Relationship Id="rId14" Type="http://schemas.openxmlformats.org/officeDocument/2006/relationships/image" Target="../media/image24.wmf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9.bin"/><Relationship Id="rId25" Type="http://schemas.openxmlformats.org/officeDocument/2006/relationships/vmlDrawing" Target="../drawings/vmlDrawing6.v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22.xml"/><Relationship Id="rId22" Type="http://schemas.openxmlformats.org/officeDocument/2006/relationships/image" Target="../media/image35.wmf"/><Relationship Id="rId21" Type="http://schemas.openxmlformats.org/officeDocument/2006/relationships/oleObject" Target="../embeddings/oleObject28.bin"/><Relationship Id="rId20" Type="http://schemas.openxmlformats.org/officeDocument/2006/relationships/image" Target="../media/image34.wmf"/><Relationship Id="rId2" Type="http://schemas.openxmlformats.org/officeDocument/2006/relationships/image" Target="../media/image25.wmf"/><Relationship Id="rId19" Type="http://schemas.openxmlformats.org/officeDocument/2006/relationships/oleObject" Target="../embeddings/oleObject27.bin"/><Relationship Id="rId18" Type="http://schemas.openxmlformats.org/officeDocument/2006/relationships/image" Target="../media/image33.wmf"/><Relationship Id="rId17" Type="http://schemas.openxmlformats.org/officeDocument/2006/relationships/oleObject" Target="../embeddings/oleObject26.bin"/><Relationship Id="rId16" Type="http://schemas.openxmlformats.org/officeDocument/2006/relationships/image" Target="../media/image32.wmf"/><Relationship Id="rId15" Type="http://schemas.openxmlformats.org/officeDocument/2006/relationships/oleObject" Target="../embeddings/oleObject25.bin"/><Relationship Id="rId14" Type="http://schemas.openxmlformats.org/officeDocument/2006/relationships/image" Target="../media/image31.wmf"/><Relationship Id="rId13" Type="http://schemas.openxmlformats.org/officeDocument/2006/relationships/oleObject" Target="../embeddings/oleObject24.bin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18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3.xml"/><Relationship Id="rId2" Type="http://schemas.openxmlformats.org/officeDocument/2006/relationships/image" Target="../media/image36.wmf"/><Relationship Id="rId1" Type="http://schemas.openxmlformats.org/officeDocument/2006/relationships/oleObject" Target="../embeddings/oleObject29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25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30.bin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.xml"/><Relationship Id="rId4" Type="http://schemas.openxmlformats.org/officeDocument/2006/relationships/image" Target="../media/image41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5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2.wmf"/><Relationship Id="rId15" Type="http://schemas.openxmlformats.org/officeDocument/2006/relationships/vmlDrawing" Target="../drawings/vmlDrawing10.v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27.xml"/><Relationship Id="rId12" Type="http://schemas.openxmlformats.org/officeDocument/2006/relationships/image" Target="../media/image47.wmf"/><Relationship Id="rId11" Type="http://schemas.openxmlformats.org/officeDocument/2006/relationships/oleObject" Target="../embeddings/oleObject40.bin"/><Relationship Id="rId10" Type="http://schemas.openxmlformats.org/officeDocument/2006/relationships/image" Target="../media/image46.wmf"/><Relationship Id="rId1" Type="http://schemas.openxmlformats.org/officeDocument/2006/relationships/oleObject" Target="../embeddings/oleObject35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8.xml"/><Relationship Id="rId2" Type="http://schemas.openxmlformats.org/officeDocument/2006/relationships/image" Target="../media/image48.wmf"/><Relationship Id="rId1" Type="http://schemas.openxmlformats.org/officeDocument/2006/relationships/oleObject" Target="../embeddings/oleObject41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8" Type="http://schemas.openxmlformats.org/officeDocument/2006/relationships/image" Target="../media/image52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49.wmf"/><Relationship Id="rId15" Type="http://schemas.openxmlformats.org/officeDocument/2006/relationships/vmlDrawing" Target="../drawings/vmlDrawing12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9.xml"/><Relationship Id="rId12" Type="http://schemas.openxmlformats.org/officeDocument/2006/relationships/image" Target="../media/image54.wmf"/><Relationship Id="rId11" Type="http://schemas.openxmlformats.org/officeDocument/2006/relationships/oleObject" Target="../embeddings/oleObject47.bin"/><Relationship Id="rId10" Type="http://schemas.openxmlformats.org/officeDocument/2006/relationships/image" Target="../media/image53.wmf"/><Relationship Id="rId1" Type="http://schemas.openxmlformats.org/officeDocument/2006/relationships/oleObject" Target="../embeddings/oleObject4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.xml"/><Relationship Id="rId4" Type="http://schemas.openxmlformats.org/officeDocument/2006/relationships/image" Target="../media/image56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5.wmf"/><Relationship Id="rId1" Type="http://schemas.openxmlformats.org/officeDocument/2006/relationships/oleObject" Target="../embeddings/oleObject48.bin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4.v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31.xml"/><Relationship Id="rId4" Type="http://schemas.openxmlformats.org/officeDocument/2006/relationships/image" Target="../media/image58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57.wmf"/><Relationship Id="rId1" Type="http://schemas.openxmlformats.org/officeDocument/2006/relationships/oleObject" Target="../embeddings/oleObject50.bin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.xml"/><Relationship Id="rId4" Type="http://schemas.openxmlformats.org/officeDocument/2006/relationships/image" Target="../media/image60.w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59.wmf"/><Relationship Id="rId1" Type="http://schemas.openxmlformats.org/officeDocument/2006/relationships/oleObject" Target="../embeddings/oleObject52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6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33.x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62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61.wmf"/><Relationship Id="rId1" Type="http://schemas.openxmlformats.org/officeDocument/2006/relationships/oleObject" Target="../embeddings/oleObject54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67.wmf"/><Relationship Id="rId7" Type="http://schemas.openxmlformats.org/officeDocument/2006/relationships/oleObject" Target="../embeddings/oleObject60.bin"/><Relationship Id="rId6" Type="http://schemas.openxmlformats.org/officeDocument/2006/relationships/image" Target="../media/image66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65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64.wmf"/><Relationship Id="rId11" Type="http://schemas.openxmlformats.org/officeDocument/2006/relationships/vmlDrawing" Target="../drawings/vmlDrawing17.vml"/><Relationship Id="rId10" Type="http://schemas.openxmlformats.org/officeDocument/2006/relationships/slideLayout" Target="../slideLayouts/slideLayout3.xml"/><Relationship Id="rId1" Type="http://schemas.openxmlformats.org/officeDocument/2006/relationships/oleObject" Target="../embeddings/oleObject57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8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35.x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62.bin"/><Relationship Id="rId2" Type="http://schemas.openxmlformats.org/officeDocument/2006/relationships/image" Target="../media/image68.wmf"/><Relationship Id="rId1" Type="http://schemas.openxmlformats.org/officeDocument/2006/relationships/oleObject" Target="../embeddings/oleObject61.bin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9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6.xml"/><Relationship Id="rId4" Type="http://schemas.openxmlformats.org/officeDocument/2006/relationships/oleObject" Target="../embeddings/oleObject66.bin"/><Relationship Id="rId3" Type="http://schemas.openxmlformats.org/officeDocument/2006/relationships/oleObject" Target="../embeddings/oleObject65.bin"/><Relationship Id="rId2" Type="http://schemas.openxmlformats.org/officeDocument/2006/relationships/image" Target="../media/image71.wmf"/><Relationship Id="rId1" Type="http://schemas.openxmlformats.org/officeDocument/2006/relationships/oleObject" Target="../embeddings/oleObject64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wmf"/><Relationship Id="rId8" Type="http://schemas.openxmlformats.org/officeDocument/2006/relationships/oleObject" Target="../embeddings/oleObject70.bin"/><Relationship Id="rId7" Type="http://schemas.openxmlformats.org/officeDocument/2006/relationships/image" Target="../media/image74.wmf"/><Relationship Id="rId6" Type="http://schemas.openxmlformats.org/officeDocument/2006/relationships/oleObject" Target="../embeddings/oleObject69.bin"/><Relationship Id="rId5" Type="http://schemas.openxmlformats.org/officeDocument/2006/relationships/image" Target="../media/image73.wmf"/><Relationship Id="rId4" Type="http://schemas.openxmlformats.org/officeDocument/2006/relationships/oleObject" Target="../embeddings/oleObject68.bin"/><Relationship Id="rId3" Type="http://schemas.openxmlformats.org/officeDocument/2006/relationships/image" Target="../media/image72.wmf"/><Relationship Id="rId2" Type="http://schemas.openxmlformats.org/officeDocument/2006/relationships/oleObject" Target="../embeddings/oleObject67.bin"/><Relationship Id="rId14" Type="http://schemas.openxmlformats.org/officeDocument/2006/relationships/vmlDrawing" Target="../drawings/vmlDrawing20.vml"/><Relationship Id="rId13" Type="http://schemas.openxmlformats.org/officeDocument/2006/relationships/slideLayout" Target="../slideLayouts/slideLayout8.xml"/><Relationship Id="rId12" Type="http://schemas.openxmlformats.org/officeDocument/2006/relationships/tags" Target="../tags/tag37.xml"/><Relationship Id="rId11" Type="http://schemas.openxmlformats.org/officeDocument/2006/relationships/image" Target="../media/image76.wmf"/><Relationship Id="rId10" Type="http://schemas.openxmlformats.org/officeDocument/2006/relationships/oleObject" Target="../embeddings/oleObject71.bin"/><Relationship Id="rId1" Type="http://schemas.openxmlformats.org/officeDocument/2006/relationships/slide" Target="slide18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6.bin"/><Relationship Id="rId8" Type="http://schemas.openxmlformats.org/officeDocument/2006/relationships/image" Target="../media/image80.wmf"/><Relationship Id="rId7" Type="http://schemas.openxmlformats.org/officeDocument/2006/relationships/oleObject" Target="../embeddings/oleObject75.bin"/><Relationship Id="rId6" Type="http://schemas.openxmlformats.org/officeDocument/2006/relationships/image" Target="../media/image79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78.wmf"/><Relationship Id="rId3" Type="http://schemas.openxmlformats.org/officeDocument/2006/relationships/oleObject" Target="../embeddings/oleObject73.bin"/><Relationship Id="rId2" Type="http://schemas.openxmlformats.org/officeDocument/2006/relationships/image" Target="../media/image77.wmf"/><Relationship Id="rId14" Type="http://schemas.openxmlformats.org/officeDocument/2006/relationships/vmlDrawing" Target="../drawings/vmlDrawing21.vml"/><Relationship Id="rId13" Type="http://schemas.openxmlformats.org/officeDocument/2006/relationships/slideLayout" Target="../slideLayouts/slideLayout2.xml"/><Relationship Id="rId12" Type="http://schemas.openxmlformats.org/officeDocument/2006/relationships/audio" Target="../media/audio1.wav"/><Relationship Id="rId11" Type="http://schemas.openxmlformats.org/officeDocument/2006/relationships/tags" Target="../tags/tag38.xml"/><Relationship Id="rId10" Type="http://schemas.openxmlformats.org/officeDocument/2006/relationships/image" Target="../media/image81.wmf"/><Relationship Id="rId1" Type="http://schemas.openxmlformats.org/officeDocument/2006/relationships/oleObject" Target="../embeddings/oleObject72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2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39.xml"/><Relationship Id="rId6" Type="http://schemas.openxmlformats.org/officeDocument/2006/relationships/image" Target="../media/image84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83.wmf"/><Relationship Id="rId3" Type="http://schemas.openxmlformats.org/officeDocument/2006/relationships/oleObject" Target="../embeddings/oleObject78.bin"/><Relationship Id="rId2" Type="http://schemas.openxmlformats.org/officeDocument/2006/relationships/image" Target="../media/image82.wmf"/><Relationship Id="rId1" Type="http://schemas.openxmlformats.org/officeDocument/2006/relationships/oleObject" Target="../embeddings/oleObject7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3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image" Target="../media/image14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1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6.xml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7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8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Rectangle 5"/>
          <p:cNvSpPr/>
          <p:nvPr/>
        </p:nvSpPr>
        <p:spPr>
          <a:xfrm>
            <a:off x="3778885" y="2515236"/>
            <a:ext cx="54216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3600" b="1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15.1</a:t>
            </a:r>
            <a:r>
              <a:rPr lang="zh-CN" altLang="en-US" sz="3600" b="1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分式及其基本性质</a:t>
            </a:r>
            <a:endParaRPr lang="zh-CN" altLang="en-US" sz="3600" b="1" dirty="0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4498340" y="1564005"/>
            <a:ext cx="4319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15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</a:t>
            </a:r>
            <a:r>
              <a:rPr lang="en-US" altLang="zh-CN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48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 式</a:t>
            </a:r>
            <a:endParaRPr lang="zh-CN" altLang="en-US" sz="48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9" name="Rectangle 5"/>
          <p:cNvSpPr/>
          <p:nvPr/>
        </p:nvSpPr>
        <p:spPr>
          <a:xfrm>
            <a:off x="4638040" y="3282315"/>
            <a:ext cx="3956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课时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 式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4"/>
          <p:cNvSpPr/>
          <p:nvPr/>
        </p:nvSpPr>
        <p:spPr>
          <a:xfrm>
            <a:off x="2791460" y="255460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99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整数</a:t>
            </a:r>
            <a:endParaRPr lang="zh-CN" altLang="en-US" sz="2800" dirty="0">
              <a:solidFill>
                <a:srgbClr val="99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 Box 5"/>
          <p:cNvSpPr/>
          <p:nvPr/>
        </p:nvSpPr>
        <p:spPr>
          <a:xfrm>
            <a:off x="2780348" y="335629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99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分数</a:t>
            </a:r>
            <a:endParaRPr lang="zh-CN" altLang="en-US" sz="2800" dirty="0">
              <a:solidFill>
                <a:srgbClr val="99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Text Box 6"/>
          <p:cNvSpPr/>
          <p:nvPr/>
        </p:nvSpPr>
        <p:spPr>
          <a:xfrm>
            <a:off x="4969510" y="256889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A5002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整式</a:t>
            </a:r>
            <a:endParaRPr lang="zh-CN" altLang="en-US" sz="2800" dirty="0">
              <a:solidFill>
                <a:srgbClr val="A5002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Text Box 7"/>
          <p:cNvSpPr/>
          <p:nvPr/>
        </p:nvSpPr>
        <p:spPr>
          <a:xfrm>
            <a:off x="4982210" y="335946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Text Box 8"/>
          <p:cNvSpPr/>
          <p:nvPr/>
        </p:nvSpPr>
        <p:spPr>
          <a:xfrm>
            <a:off x="1699260" y="2541905"/>
            <a:ext cx="5708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D600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有理数</a:t>
            </a:r>
            <a:endParaRPr lang="zh-CN" altLang="en-US" sz="2800" dirty="0">
              <a:solidFill>
                <a:srgbClr val="D60093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Text Box 9"/>
          <p:cNvSpPr/>
          <p:nvPr/>
        </p:nvSpPr>
        <p:spPr>
          <a:xfrm>
            <a:off x="6604635" y="2505710"/>
            <a:ext cx="6127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D600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有理式</a:t>
            </a:r>
            <a:endParaRPr lang="zh-CN" altLang="en-US" sz="2800" dirty="0">
              <a:solidFill>
                <a:srgbClr val="D60093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Line 11"/>
          <p:cNvSpPr/>
          <p:nvPr/>
        </p:nvSpPr>
        <p:spPr>
          <a:xfrm>
            <a:off x="3803015" y="3603625"/>
            <a:ext cx="1082675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72310" y="1941195"/>
            <a:ext cx="4905375" cy="576580"/>
            <a:chOff x="3106" y="3057"/>
            <a:chExt cx="7725" cy="908"/>
          </a:xfrm>
        </p:grpSpPr>
        <p:sp>
          <p:nvSpPr>
            <p:cNvPr id="14" name="Line 12"/>
            <p:cNvSpPr/>
            <p:nvPr/>
          </p:nvSpPr>
          <p:spPr>
            <a:xfrm>
              <a:off x="3120" y="3058"/>
              <a:ext cx="3" cy="907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eaLnBrk="0" hangingPunct="0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" name="Line 13"/>
            <p:cNvSpPr/>
            <p:nvPr/>
          </p:nvSpPr>
          <p:spPr>
            <a:xfrm>
              <a:off x="10831" y="3057"/>
              <a:ext cx="0" cy="908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eaLnBrk="0" hangingPunct="0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" name="Line 14"/>
            <p:cNvSpPr/>
            <p:nvPr/>
          </p:nvSpPr>
          <p:spPr>
            <a:xfrm flipV="1">
              <a:off x="3106" y="3057"/>
              <a:ext cx="7712" cy="1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eaLnBrk="0" hangingPunct="0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Text Box 15"/>
          <p:cNvSpPr/>
          <p:nvPr/>
        </p:nvSpPr>
        <p:spPr>
          <a:xfrm>
            <a:off x="3472180" y="1419860"/>
            <a:ext cx="2165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数、式通性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483870" y="484505"/>
            <a:ext cx="829818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既然分式是不同于整式的另一类式子，那么它们统称为什么呢？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cxnSp>
        <p:nvCxnSpPr>
          <p:cNvPr id="19" name="直接箭头连接符 7"/>
          <p:cNvCxnSpPr/>
          <p:nvPr/>
        </p:nvCxnSpPr>
        <p:spPr>
          <a:xfrm>
            <a:off x="3245485" y="3019743"/>
            <a:ext cx="0" cy="409575"/>
          </a:xfrm>
          <a:prstGeom prst="straightConnector1">
            <a:avLst/>
          </a:prstGeom>
          <a:ln w="38100" cap="flat" cmpd="sng">
            <a:solidFill>
              <a:srgbClr val="000000"/>
            </a:solidFill>
            <a:prstDash val="solid"/>
            <a:bevel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cxnSp>
        <p:nvCxnSpPr>
          <p:cNvPr id="20" name="直接箭头连接符 8"/>
          <p:cNvCxnSpPr/>
          <p:nvPr/>
        </p:nvCxnSpPr>
        <p:spPr>
          <a:xfrm>
            <a:off x="5472748" y="3019743"/>
            <a:ext cx="0" cy="409575"/>
          </a:xfrm>
          <a:prstGeom prst="straightConnector1">
            <a:avLst/>
          </a:prstGeom>
          <a:ln w="38100" cap="flat" cmpd="sng">
            <a:solidFill>
              <a:srgbClr val="000000"/>
            </a:solidFill>
            <a:prstDash val="solid"/>
            <a:bevel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21" name="文本框 9"/>
          <p:cNvSpPr txBox="1"/>
          <p:nvPr/>
        </p:nvSpPr>
        <p:spPr>
          <a:xfrm>
            <a:off x="2545715" y="4084320"/>
            <a:ext cx="1783080" cy="5219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lvl="0" algn="l" eaLnBrk="0" hangingPunct="0">
              <a:buClrTx/>
              <a:buSzTx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数的扩充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2" name="文本框 10"/>
          <p:cNvSpPr txBox="1"/>
          <p:nvPr/>
        </p:nvSpPr>
        <p:spPr>
          <a:xfrm>
            <a:off x="4860290" y="4076065"/>
            <a:ext cx="1871345" cy="5219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lvl="0" algn="l" eaLnBrk="0" hangingPunct="0">
              <a:buClrTx/>
              <a:buSzTx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式的扩充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3" name="Line 11"/>
          <p:cNvSpPr/>
          <p:nvPr/>
        </p:nvSpPr>
        <p:spPr>
          <a:xfrm>
            <a:off x="3803015" y="2813685"/>
            <a:ext cx="1082675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/>
      <p:bldP spid="5" grpId="0" bldLvl="0"/>
      <p:bldP spid="6" grpId="0" bldLvl="0"/>
      <p:bldP spid="12" grpId="0" bldLvl="0"/>
      <p:bldP spid="13" grpId="0" bldLvl="0" animBg="1"/>
      <p:bldP spid="17" grpId="0" bldLvl="0"/>
      <p:bldP spid="18" grpId="0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2605" y="3078480"/>
            <a:ext cx="7993380" cy="1885950"/>
          </a:xfrm>
          <a:prstGeom prst="rect">
            <a:avLst/>
          </a:prstGeom>
          <a:noFill/>
          <a:ln w="28575" cap="flat" cmpd="sng">
            <a:solidFill>
              <a:srgbClr val="228B8B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在分式中，分母的值不能为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如果分母的值为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，则分式没有意义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例如，在分式      中，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；在分式         中，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84175" y="543560"/>
            <a:ext cx="83073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下列有理式中，哪些是整式？哪些是分式？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322898" y="2255838"/>
            <a:ext cx="7997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和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是整式，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和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是分式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20900" y="1059815"/>
          <a:ext cx="3678238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233170" imgH="419735" progId="Equation.DSMT4">
                  <p:embed/>
                </p:oleObj>
              </mc:Choice>
              <mc:Fallback>
                <p:oleObj name="" r:id="rId1" imgW="1233170" imgH="419735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0900" y="1059815"/>
                        <a:ext cx="3678238" cy="1012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3305" y="2068195"/>
          <a:ext cx="33591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305" y="2068195"/>
                        <a:ext cx="335915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67865" y="2095500"/>
          <a:ext cx="961390" cy="846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5" imgW="444500" imgH="393700" progId="Equation.DSMT4">
                  <p:embed/>
                </p:oleObj>
              </mc:Choice>
              <mc:Fallback>
                <p:oleObj name="" r:id="rId5" imgW="444500" imgH="3937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67865" y="2095500"/>
                        <a:ext cx="961390" cy="8464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47945" y="2049145"/>
          <a:ext cx="857250" cy="935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368300" imgH="419100" progId="Equation.DSMT4">
                  <p:embed/>
                </p:oleObj>
              </mc:Choice>
              <mc:Fallback>
                <p:oleObj name="" r:id="rId7" imgW="368300" imgH="4191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47945" y="2049145"/>
                        <a:ext cx="857250" cy="935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83710" y="2140585"/>
          <a:ext cx="31559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152400" imgH="393700" progId="Equation.DSMT4">
                  <p:embed/>
                </p:oleObj>
              </mc:Choice>
              <mc:Fallback>
                <p:oleObj name="" r:id="rId9" imgW="1524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83710" y="2140585"/>
                        <a:ext cx="315595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71590" y="3600768"/>
          <a:ext cx="362585" cy="791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1" imgW="152400" imgH="393700" progId="Equation.DSMT4">
                  <p:embed/>
                </p:oleObj>
              </mc:Choice>
              <mc:Fallback>
                <p:oleObj name="" r:id="rId11" imgW="1524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71590" y="3600768"/>
                        <a:ext cx="362585" cy="7912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13865" y="4194017"/>
          <a:ext cx="65659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3" imgW="368300" imgH="419100" progId="Equation.DSMT4">
                  <p:embed/>
                </p:oleObj>
              </mc:Choice>
              <mc:Fallback>
                <p:oleObj name="" r:id="rId13" imgW="368300" imgH="4191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13865" y="4194017"/>
                        <a:ext cx="656590" cy="749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12"/>
          <p:cNvSpPr/>
          <p:nvPr/>
        </p:nvSpPr>
        <p:spPr>
          <a:xfrm>
            <a:off x="560705" y="3220403"/>
            <a:ext cx="828675" cy="431800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注意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4"/>
          <p:cNvSpPr txBox="1"/>
          <p:nvPr/>
        </p:nvSpPr>
        <p:spPr>
          <a:xfrm>
            <a:off x="251460" y="409575"/>
            <a:ext cx="58115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判一判：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下面的式子哪些是分式？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6400800" y="982345"/>
          <a:ext cx="565150" cy="1038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215900" imgH="394335" progId="Equation.3">
                  <p:embed/>
                </p:oleObj>
              </mc:Choice>
              <mc:Fallback>
                <p:oleObj name="" r:id="rId1" imgW="215900" imgH="394335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00800" y="982345"/>
                        <a:ext cx="565150" cy="10388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2362200" y="980440"/>
          <a:ext cx="1183640" cy="943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508635" imgH="394335" progId="Equation.3">
                  <p:embed/>
                </p:oleObj>
              </mc:Choice>
              <mc:Fallback>
                <p:oleObj name="" r:id="rId3" imgW="508635" imgH="394335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980440"/>
                        <a:ext cx="1183640" cy="9436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762000" y="982345"/>
          <a:ext cx="862330" cy="941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343535" imgH="394335" progId="Equation.DSMT4">
                  <p:embed/>
                </p:oleObj>
              </mc:Choice>
              <mc:Fallback>
                <p:oleObj name="" r:id="rId5" imgW="343535" imgH="39433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982345"/>
                        <a:ext cx="862330" cy="941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5410200" y="1055370"/>
          <a:ext cx="396875" cy="888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7" imgW="177800" imgH="394335" progId="Equation.3">
                  <p:embed/>
                </p:oleObj>
              </mc:Choice>
              <mc:Fallback>
                <p:oleObj name="" r:id="rId7" imgW="177800" imgH="394335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10200" y="1055370"/>
                        <a:ext cx="396875" cy="888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3352800" y="2348865"/>
          <a:ext cx="1148080" cy="506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9" imgW="407035" imgH="177800" progId="Equation.3">
                  <p:embed/>
                </p:oleObj>
              </mc:Choice>
              <mc:Fallback>
                <p:oleObj name="" r:id="rId9" imgW="407035" imgH="1778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52800" y="2348865"/>
                        <a:ext cx="1148080" cy="506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/>
          <p:nvPr/>
        </p:nvGraphicFramePr>
        <p:xfrm>
          <a:off x="7451725" y="2421890"/>
          <a:ext cx="1146175" cy="52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1" imgW="445135" imgH="203835" progId="Equation.3">
                  <p:embed/>
                </p:oleObj>
              </mc:Choice>
              <mc:Fallback>
                <p:oleObj name="" r:id="rId11" imgW="445135" imgH="203835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51725" y="2421890"/>
                        <a:ext cx="1146175" cy="528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2133600" y="2336165"/>
          <a:ext cx="638175" cy="563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3" imgW="203835" imgH="178435" progId="Equation.3">
                  <p:embed/>
                </p:oleObj>
              </mc:Choice>
              <mc:Fallback>
                <p:oleObj name="" r:id="rId13" imgW="203835" imgH="178435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33600" y="2336165"/>
                        <a:ext cx="638175" cy="563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/>
          <p:nvPr/>
        </p:nvGraphicFramePr>
        <p:xfrm>
          <a:off x="4953000" y="2153920"/>
          <a:ext cx="1851025" cy="993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5" imgW="788670" imgH="419735" progId="Equation.3">
                  <p:embed/>
                </p:oleObj>
              </mc:Choice>
              <mc:Fallback>
                <p:oleObj name="" r:id="rId15" imgW="788670" imgH="419735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53000" y="2153920"/>
                        <a:ext cx="1851025" cy="993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/>
          <p:nvPr/>
        </p:nvGraphicFramePr>
        <p:xfrm>
          <a:off x="609600" y="2128520"/>
          <a:ext cx="1082675" cy="1024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7" imgW="419735" imgH="394335" progId="Equation.3">
                  <p:embed/>
                </p:oleObj>
              </mc:Choice>
              <mc:Fallback>
                <p:oleObj name="" r:id="rId17" imgW="419735" imgH="394335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9600" y="2128520"/>
                        <a:ext cx="1082675" cy="1024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18"/>
          <p:cNvSpPr txBox="1"/>
          <p:nvPr/>
        </p:nvSpPr>
        <p:spPr>
          <a:xfrm>
            <a:off x="381000" y="3771900"/>
            <a:ext cx="1077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Rectangle 19"/>
          <p:cNvSpPr/>
          <p:nvPr/>
        </p:nvSpPr>
        <p:spPr>
          <a:xfrm>
            <a:off x="228600" y="3157855"/>
            <a:ext cx="8664575" cy="1691640"/>
          </a:xfrm>
          <a:prstGeom prst="rect">
            <a:avLst/>
          </a:prstGeom>
          <a:noFill/>
          <a:ln w="25400" cap="flat" cmpd="sng">
            <a:solidFill>
              <a:srgbClr val="FFFF00">
                <a:alpha val="64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8" name="对象 27"/>
          <p:cNvGraphicFramePr/>
          <p:nvPr/>
        </p:nvGraphicFramePr>
        <p:xfrm>
          <a:off x="7391400" y="956945"/>
          <a:ext cx="1284605" cy="1003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19" imgW="508635" imgH="394335" progId="Equation.3">
                  <p:embed/>
                </p:oleObj>
              </mc:Choice>
              <mc:Fallback>
                <p:oleObj name="" r:id="rId19" imgW="508635" imgH="394335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91400" y="956945"/>
                        <a:ext cx="1284605" cy="10039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29405" y="953770"/>
          <a:ext cx="431165" cy="1010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21" imgW="152400" imgH="355600" progId="Equation.3">
                  <p:embed/>
                </p:oleObj>
              </mc:Choice>
              <mc:Fallback>
                <p:oleObj name="" r:id="rId21" imgW="152400" imgH="35560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129405" y="953770"/>
                        <a:ext cx="431165" cy="1010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0.10833 0.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0.05834 0.5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75 0 L -0.0818056 0.488582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667 0.00629552 L 0.531736 0.266634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056 0.0129614 L 0.205764 0.256141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" name="文本框 16"/>
          <p:cNvSpPr txBox="1"/>
          <p:nvPr/>
        </p:nvSpPr>
        <p:spPr>
          <a:xfrm>
            <a:off x="657225" y="779145"/>
            <a:ext cx="7832090" cy="3537585"/>
          </a:xfrm>
          <a:prstGeom prst="rect">
            <a:avLst/>
          </a:prstGeom>
          <a:noFill/>
          <a:ln w="25400" cap="flat" cmpd="sng">
            <a:solidFill>
              <a:srgbClr val="228B8B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文本框 59"/>
          <p:cNvSpPr txBox="1"/>
          <p:nvPr/>
        </p:nvSpPr>
        <p:spPr>
          <a:xfrm>
            <a:off x="657225" y="1112520"/>
            <a:ext cx="7858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归纳：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判断时，注意含有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π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的式子中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π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是常数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文本框 64"/>
          <p:cNvSpPr txBox="1"/>
          <p:nvPr/>
        </p:nvSpPr>
        <p:spPr>
          <a:xfrm>
            <a:off x="1749425" y="1655445"/>
            <a:ext cx="660844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式子中含有多项时，若其中至少一项分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母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含有字母，其他项为整式，则该式也为分式，如：        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62350" y="2990215"/>
          <a:ext cx="857250" cy="814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344805" imgH="396240" progId="Equation.3">
                  <p:embed/>
                </p:oleObj>
              </mc:Choice>
              <mc:Fallback>
                <p:oleObj name="" r:id="rId1" imgW="344805" imgH="396240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62350" y="2990215"/>
                        <a:ext cx="857250" cy="814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任意多边形 1"/>
          <p:cNvSpPr/>
          <p:nvPr userDrawn="1"/>
        </p:nvSpPr>
        <p:spPr>
          <a:xfrm>
            <a:off x="56515" y="0"/>
            <a:ext cx="183896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归纳总结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Rectangle 2"/>
          <p:cNvSpPr>
            <a:spLocks noGrp="1"/>
          </p:cNvSpPr>
          <p:nvPr/>
        </p:nvSpPr>
        <p:spPr>
          <a:xfrm>
            <a:off x="41910" y="922020"/>
            <a:ext cx="9052560" cy="3594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>
            <a:lvl1pPr marL="342900" lvl="0" indent="-3429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+mn-lt"/>
                <a:ea typeface="+mn-ea"/>
                <a:cs typeface="+mn-cs"/>
              </a:defRPr>
            </a:lvl1pPr>
            <a:lvl2pPr marL="342900" lvl="1" indent="4572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2pPr>
            <a:lvl3pPr marL="342900" lvl="2" indent="9144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3pPr>
            <a:lvl4pPr marL="342900" lvl="3" indent="1371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4pPr>
            <a:lvl5pPr marL="342900" lvl="4" indent="18288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5pPr>
            <a:lvl6pPr marL="2514600" lvl="5" indent="-228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6pPr>
            <a:lvl7pPr marL="2971800" lvl="6" indent="-228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7pPr>
            <a:lvl8pPr marL="3429000" lvl="7" indent="-228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8pPr>
            <a:lvl9pPr marL="3886200" lvl="8" indent="-228600" algn="l" defTabSz="914400" eaLnBrk="0" fontAlgn="ctr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9pPr>
          </a:lstStyle>
          <a:p>
            <a:pPr>
              <a:lnSpc>
                <a:spcPts val="6000"/>
              </a:lnSpc>
            </a:pP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规则： 从本班选出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6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名同学到讲台选取自己的名牌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:</a:t>
            </a:r>
            <a:endParaRPr lang="en-US" altLang="zh-CN" sz="2800" b="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ctr">
              <a:lnSpc>
                <a:spcPts val="6000"/>
              </a:lnSpc>
              <a:buNone/>
            </a:pP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1； </a:t>
            </a:r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b="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；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b="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 b="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；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el-GR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π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；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2(</a:t>
            </a:r>
            <a:r>
              <a:rPr lang="zh-CN" altLang="en-US" sz="2800" b="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b="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1)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；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r>
              <a:rPr lang="en-US" altLang="zh-CN" sz="2800" b="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baseline="30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b="0" baseline="300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再选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 1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名同学发号指令，计时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秒钟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b="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6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名学生</a:t>
            </a: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按要求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自由组合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zh-CN" altLang="en-US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如要求组成分式，多项式等</a:t>
            </a:r>
            <a:r>
              <a:rPr lang="en-US" altLang="zh-CN" sz="2800" b="0" dirty="0">
                <a:latin typeface="Times New Roman" panose="02020603050405020304" pitchFamily="2" charset="0"/>
                <a:ea typeface="黑体" panose="02010609060101010101" pitchFamily="2" charset="-122"/>
              </a:rPr>
              <a:t>).</a:t>
            </a:r>
            <a:endParaRPr lang="en-US" altLang="zh-CN" sz="2800" b="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3219450" y="539115"/>
            <a:ext cx="1981835" cy="498475"/>
          </a:xfrm>
          <a:prstGeom prst="rect">
            <a:avLst/>
          </a:prstGeom>
          <a:solidFill>
            <a:srgbClr val="85E0E0"/>
          </a:solidFill>
          <a:ln w="9525">
            <a:noFill/>
          </a:ln>
        </p:spPr>
        <p:txBody>
          <a:bodyPr wrap="square" anchor="ctr" anchorCtr="0"/>
          <a:lstStyle>
            <a:lvl1pPr marL="0" lvl="0" indent="0" algn="ctr" defTabSz="914400" eaLnBrk="0" fontAlgn="ctr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数学运动会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1"/>
          <p:cNvGrpSpPr/>
          <p:nvPr/>
        </p:nvGrpSpPr>
        <p:grpSpPr>
          <a:xfrm>
            <a:off x="323850" y="667068"/>
            <a:ext cx="8424863" cy="2030095"/>
            <a:chOff x="0" y="0"/>
            <a:chExt cx="8424936" cy="2029958"/>
          </a:xfrm>
        </p:grpSpPr>
        <p:sp>
          <p:nvSpPr>
            <p:cNvPr id="3" name="TextBox 2"/>
            <p:cNvSpPr txBox="1"/>
            <p:nvPr/>
          </p:nvSpPr>
          <p:spPr>
            <a:xfrm>
              <a:off x="0" y="0"/>
              <a:ext cx="8424936" cy="20299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defTabSz="914400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B05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想一想：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我们知道，要使分数有意义，分数中的分母不能为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b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0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要使分式有意义，分式 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中的分母应满足什么条件？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5142836" y="611134"/>
            <a:ext cx="576064" cy="963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1" imgW="140335" imgH="229235" progId="Equation.DSMT4">
                    <p:embed/>
                  </p:oleObj>
                </mc:Choice>
                <mc:Fallback>
                  <p:oleObj name="" r:id="rId1" imgW="140335" imgH="229235" progId="Equation.DSMT4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142836" y="611134"/>
                          <a:ext cx="576064" cy="9634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Text Box 4"/>
          <p:cNvSpPr txBox="1"/>
          <p:nvPr/>
        </p:nvSpPr>
        <p:spPr>
          <a:xfrm>
            <a:off x="1265238" y="2762885"/>
            <a:ext cx="5513387" cy="2030095"/>
          </a:xfrm>
          <a:prstGeom prst="rect">
            <a:avLst/>
          </a:prstGeom>
          <a:noFill/>
          <a:ln w="2857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0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时，分式   无意义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 0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时，分式 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有意义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3934778" y="3785235"/>
          <a:ext cx="50323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3" imgW="140335" imgH="229235" progId="Equation.DSMT4">
                  <p:embed/>
                </p:oleObj>
              </mc:Choice>
              <mc:Fallback>
                <p:oleObj name="" r:id="rId3" imgW="140335" imgH="229235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934778" y="3785235"/>
                        <a:ext cx="503237" cy="1008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3923665" y="2787968"/>
          <a:ext cx="5127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5" imgW="140335" imgH="229235" progId="Equation.DSMT4">
                  <p:embed/>
                </p:oleObj>
              </mc:Choice>
              <mc:Fallback>
                <p:oleObj name="" r:id="rId5" imgW="140335" imgH="229235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923665" y="2787968"/>
                        <a:ext cx="512763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6" name="文本框 6151"/>
          <p:cNvSpPr txBox="1"/>
          <p:nvPr/>
        </p:nvSpPr>
        <p:spPr>
          <a:xfrm>
            <a:off x="2915920" y="195580"/>
            <a:ext cx="30276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分式有意义的条件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385761" y="168447"/>
            <a:ext cx="3841857" cy="603518"/>
            <a:chOff x="1777185" y="621123"/>
            <a:chExt cx="3841857" cy="60351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3527425" cy="1968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763588" y="174308"/>
            <a:ext cx="437673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已知分式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,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270250" y="48895"/>
          <a:ext cx="1203325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854710" imgH="624840" progId="Equation.3">
                  <p:embed/>
                </p:oleObj>
              </mc:Choice>
              <mc:Fallback>
                <p:oleObj name="" r:id="rId1" imgW="854710" imgH="62484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70250" y="48895"/>
                        <a:ext cx="1203325" cy="766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85813" y="970598"/>
            <a:ext cx="52920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时，分式的值是多少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763588" y="2628900"/>
            <a:ext cx="5114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时，你能算出来吗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836613" y="3182303"/>
            <a:ext cx="7210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不行，当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时，分式分母为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，没有意义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936625" y="4424045"/>
            <a:ext cx="46958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即当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时，分式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意义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763588" y="3820478"/>
            <a:ext cx="5308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为何值时，分式有意义？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24"/>
          <p:cNvSpPr txBox="1"/>
          <p:nvPr/>
        </p:nvSpPr>
        <p:spPr>
          <a:xfrm>
            <a:off x="879475" y="1790700"/>
            <a:ext cx="59832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= 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时，分式值为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文本框 58"/>
          <p:cNvSpPr txBox="1"/>
          <p:nvPr/>
        </p:nvSpPr>
        <p:spPr>
          <a:xfrm>
            <a:off x="1959610" y="4424363"/>
            <a:ext cx="741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27855" y="1557655"/>
          <a:ext cx="1435735" cy="986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609600" imgH="419100" progId="Equation.DSMT4">
                  <p:embed/>
                </p:oleObj>
              </mc:Choice>
              <mc:Fallback>
                <p:oleObj name="" r:id="rId3" imgW="609600" imgH="4191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7855" y="1557655"/>
                        <a:ext cx="1435735" cy="986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" name="组合 6"/>
          <p:cNvGrpSpPr/>
          <p:nvPr/>
        </p:nvGrpSpPr>
        <p:grpSpPr>
          <a:xfrm>
            <a:off x="427355" y="1969453"/>
            <a:ext cx="8010525" cy="1134110"/>
            <a:chOff x="0" y="452"/>
            <a:chExt cx="12614" cy="1786"/>
          </a:xfrm>
        </p:grpSpPr>
        <p:sp>
          <p:nvSpPr>
            <p:cNvPr id="7" name="文本框 5"/>
            <p:cNvSpPr txBox="1"/>
            <p:nvPr/>
          </p:nvSpPr>
          <p:spPr>
            <a:xfrm>
              <a:off x="0" y="452"/>
              <a:ext cx="12614" cy="16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defTabSz="914400">
                <a:lnSpc>
                  <a:spcPct val="11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解：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1)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分母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-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≠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0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，即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≠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 defTabSz="914400">
                <a:lnSpc>
                  <a:spcPct val="11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    所以，当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≠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时，分式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有意义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.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8" name="对象 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577" y="905"/>
            <a:ext cx="1160" cy="13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1" imgW="342900" imgH="393700" progId="Equation.DSMT4">
                    <p:embed/>
                  </p:oleObj>
                </mc:Choice>
                <mc:Fallback>
                  <p:oleObj name="" r:id="rId1" imgW="342900" imgH="393700" progId="Equation.DSMT4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577" y="905"/>
                          <a:ext cx="1160" cy="13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6"/>
          <p:cNvGrpSpPr/>
          <p:nvPr/>
        </p:nvGrpSpPr>
        <p:grpSpPr>
          <a:xfrm>
            <a:off x="926465" y="3046413"/>
            <a:ext cx="7453313" cy="1503362"/>
            <a:chOff x="0" y="0"/>
            <a:chExt cx="11737" cy="2368"/>
          </a:xfrm>
        </p:grpSpPr>
        <p:sp>
          <p:nvSpPr>
            <p:cNvPr id="10" name="文本框 5"/>
            <p:cNvSpPr txBox="1"/>
            <p:nvPr/>
          </p:nvSpPr>
          <p:spPr>
            <a:xfrm>
              <a:off x="0" y="0"/>
              <a:ext cx="11737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defTabSz="914400"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(2)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分母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+ 3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≠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0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，即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≠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 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所以，当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≠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时，分式            有意义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1" name="对象 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745" y="952"/>
            <a:ext cx="1553" cy="1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3" imgW="431800" imgH="393700" progId="Equation.DSMT4">
                    <p:embed/>
                  </p:oleObj>
                </mc:Choice>
                <mc:Fallback>
                  <p:oleObj name="" r:id="rId3" imgW="431800" imgH="393700" progId="Equation.DSMT4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745" y="952"/>
                          <a:ext cx="1553" cy="14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535" y="24"/>
            <a:ext cx="881" cy="1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" r:id="rId5" imgW="254000" imgH="393700" progId="Equation.DSMT4">
                    <p:embed/>
                  </p:oleObj>
                </mc:Choice>
                <mc:Fallback>
                  <p:oleObj name="" r:id="rId5" imgW="254000" imgH="393700" progId="Equation.DSMT4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535" y="24"/>
                          <a:ext cx="881" cy="12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541" y="1064"/>
            <a:ext cx="761" cy="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7" imgW="254000" imgH="393700" progId="Equation.DSMT4">
                    <p:embed/>
                  </p:oleObj>
                </mc:Choice>
                <mc:Fallback>
                  <p:oleObj name="" r:id="rId7" imgW="254000" imgH="393700" progId="Equation.DSMT4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541" y="1064"/>
                          <a:ext cx="761" cy="12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570865" y="566463"/>
            <a:ext cx="7036830" cy="1384050"/>
            <a:chOff x="899" y="892"/>
            <a:chExt cx="11082" cy="2180"/>
          </a:xfrm>
        </p:grpSpPr>
        <p:grpSp>
          <p:nvGrpSpPr>
            <p:cNvPr id="2" name="Group 8"/>
            <p:cNvGrpSpPr/>
            <p:nvPr/>
          </p:nvGrpSpPr>
          <p:grpSpPr>
            <a:xfrm>
              <a:off x="899" y="892"/>
              <a:ext cx="11082" cy="2180"/>
              <a:chOff x="0" y="125"/>
              <a:chExt cx="4446" cy="862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0" y="125"/>
                <a:ext cx="4446" cy="3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b="1" dirty="0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例</a:t>
                </a:r>
                <a:r>
                  <a:rPr lang="en-US" altLang="zh-CN" sz="2800" b="1" dirty="0">
                    <a:solidFill>
                      <a:srgbClr val="00B05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2</a:t>
                </a:r>
                <a:r>
                  <a:rPr lang="en-US" altLang="zh-CN" sz="2800" dirty="0">
                    <a:solidFill>
                      <a:srgbClr val="228B8B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   </a:t>
                </a: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当</a:t>
                </a:r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 </a:t>
                </a:r>
                <a:r>
                  <a:rPr lang="en-US" altLang="zh-CN" sz="2800" i="1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x </a:t>
                </a: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取什么</a:t>
                </a: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值时，下列</a:t>
                </a: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分式有意义</a:t>
                </a:r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pitchFamily="2" charset="-122"/>
                  </a:rPr>
                  <a:t>?</a:t>
                </a:r>
                <a:endPara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4" name="对象 3"/>
              <p:cNvGraphicFramePr/>
              <p:nvPr/>
            </p:nvGraphicFramePr>
            <p:xfrm>
              <a:off x="891" y="388"/>
              <a:ext cx="538" cy="59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5" name="" r:id="rId9" imgW="330200" imgH="393700" progId="Equation.3">
                      <p:embed/>
                    </p:oleObj>
                  </mc:Choice>
                  <mc:Fallback>
                    <p:oleObj name="" r:id="rId9" imgW="330200" imgH="393700" progId="Equation.3">
                      <p:embed/>
                      <p:pic>
                        <p:nvPicPr>
                          <p:cNvPr id="0" name="图片 3104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891" y="388"/>
                            <a:ext cx="538" cy="59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" name="对象 4"/>
              <p:cNvGraphicFramePr/>
              <p:nvPr/>
            </p:nvGraphicFramePr>
            <p:xfrm>
              <a:off x="2859" y="435"/>
              <a:ext cx="673" cy="54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6" name="" r:id="rId11" imgW="431800" imgH="393700" progId="Equation.3">
                      <p:embed/>
                    </p:oleObj>
                  </mc:Choice>
                  <mc:Fallback>
                    <p:oleObj name="" r:id="rId11" imgW="431800" imgH="393700" progId="Equation.3">
                      <p:embed/>
                      <p:pic>
                        <p:nvPicPr>
                          <p:cNvPr id="0" name="图片 3105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2859" y="435"/>
                            <a:ext cx="673" cy="54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5" name="文本框 14"/>
            <p:cNvSpPr txBox="1"/>
            <p:nvPr/>
          </p:nvSpPr>
          <p:spPr>
            <a:xfrm>
              <a:off x="2323" y="1889"/>
              <a:ext cx="902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(1)          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；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              (2)             .  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430213" y="799148"/>
            <a:ext cx="78974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 eaLnBrk="0" hangingPunct="0"/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b="1" dirty="0">
                <a:solidFill>
                  <a:srgbClr val="228B8B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已知分式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有意义，则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应满足的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6"/>
          <p:cNvSpPr txBox="1"/>
          <p:nvPr/>
        </p:nvSpPr>
        <p:spPr>
          <a:xfrm>
            <a:off x="1187450" y="1426210"/>
            <a:ext cx="72021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条件是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　　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                           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       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．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且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             D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．以上结果都不对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2769870" y="646430"/>
          <a:ext cx="1899920" cy="84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825500" imgH="419100" progId="Equation.DSMT4">
                  <p:embed/>
                </p:oleObj>
              </mc:Choice>
              <mc:Fallback>
                <p:oleObj name="" r:id="rId1" imgW="825500" imgH="4191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69870" y="646430"/>
                        <a:ext cx="1899920" cy="848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107"/>
          <p:cNvSpPr txBox="1"/>
          <p:nvPr/>
        </p:nvSpPr>
        <p:spPr>
          <a:xfrm>
            <a:off x="392748" y="3527425"/>
            <a:ext cx="8223250" cy="1383665"/>
          </a:xfrm>
          <a:prstGeom prst="rect">
            <a:avLst/>
          </a:prstGeom>
          <a:noFill/>
          <a:ln w="28575" cap="flat" cmpd="sng">
            <a:solidFill>
              <a:srgbClr val="269999"/>
            </a:solidFill>
            <a:prstDash val="sys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方法总结：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分式有意义的条件是分母不为零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如果分母是几个因式乘积的形式，那么每个因式都不为零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2721293" y="1634173"/>
            <a:ext cx="590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19"/>
          <p:cNvSpPr txBox="1"/>
          <p:nvPr/>
        </p:nvSpPr>
        <p:spPr>
          <a:xfrm>
            <a:off x="644208" y="3333433"/>
            <a:ext cx="64096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时，分式     有意义；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16"/>
          <p:cNvSpPr txBox="1"/>
          <p:nvPr/>
        </p:nvSpPr>
        <p:spPr>
          <a:xfrm>
            <a:off x="676275" y="1625600"/>
            <a:ext cx="64985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时，分式   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有意义；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682625" y="838835"/>
            <a:ext cx="61429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时，分式   有意义；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0" name="对象 9"/>
          <p:cNvGraphicFramePr/>
          <p:nvPr/>
        </p:nvGraphicFramePr>
        <p:xfrm>
          <a:off x="4832350" y="667385"/>
          <a:ext cx="476250" cy="831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215900" imgH="394335" progId="Equation.DSMT4">
                  <p:embed/>
                </p:oleObj>
              </mc:Choice>
              <mc:Fallback>
                <p:oleObj name="" r:id="rId1" imgW="215900" imgH="39433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32350" y="667385"/>
                        <a:ext cx="476250" cy="831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4830445" y="1435735"/>
          <a:ext cx="738505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330835" imgH="394335" progId="Equation.DSMT4">
                  <p:embed/>
                </p:oleObj>
              </mc:Choice>
              <mc:Fallback>
                <p:oleObj name="" r:id="rId3" imgW="330835" imgH="394335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30445" y="1435735"/>
                        <a:ext cx="738505" cy="84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4824730" y="2328545"/>
          <a:ext cx="814705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5" imgW="419100" imgH="393700" progId="Equation.DSMT4">
                  <p:embed/>
                </p:oleObj>
              </mc:Choice>
              <mc:Fallback>
                <p:oleObj name="" r:id="rId5" imgW="4191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24730" y="2328545"/>
                        <a:ext cx="814705" cy="836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4688840" y="3178175"/>
          <a:ext cx="866140" cy="888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368300" imgH="419100" progId="Equation.DSMT4">
                  <p:embed/>
                </p:oleObj>
              </mc:Choice>
              <mc:Fallback>
                <p:oleObj name="" r:id="rId7" imgW="368300" imgH="4191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88840" y="3178175"/>
                        <a:ext cx="866140" cy="888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15"/>
          <p:cNvSpPr txBox="1"/>
          <p:nvPr/>
        </p:nvSpPr>
        <p:spPr>
          <a:xfrm>
            <a:off x="2199640" y="3270885"/>
            <a:ext cx="9537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76275" y="2498408"/>
            <a:ext cx="64985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时，分式     有意义；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644525" y="4170363"/>
            <a:ext cx="73875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时，分式      有意义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Rectangle 5"/>
          <p:cNvSpPr/>
          <p:nvPr/>
        </p:nvSpPr>
        <p:spPr>
          <a:xfrm>
            <a:off x="436880" y="28670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14400" eaLnBrk="0" hangingPunct="0"/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做一做：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 Box 15"/>
          <p:cNvSpPr txBox="1"/>
          <p:nvPr/>
        </p:nvSpPr>
        <p:spPr>
          <a:xfrm>
            <a:off x="2221865" y="4130040"/>
            <a:ext cx="2111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为任意实数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23" name="对象 22"/>
          <p:cNvGraphicFramePr/>
          <p:nvPr/>
        </p:nvGraphicFramePr>
        <p:xfrm>
          <a:off x="5667375" y="4005580"/>
          <a:ext cx="1030605" cy="821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9" imgW="419100" imgH="393700" progId="Equation.DSMT4">
                  <p:embed/>
                </p:oleObj>
              </mc:Choice>
              <mc:Fallback>
                <p:oleObj name="" r:id="rId9" imgW="419100" imgH="393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67375" y="4005580"/>
                        <a:ext cx="1030605" cy="821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2388235" y="843280"/>
            <a:ext cx="803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11730" y="1608455"/>
            <a:ext cx="810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Wingdings" panose="05000000000000000000" pitchFamily="2" charset="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20485" name="对象 20484"/>
          <p:cNvGraphicFramePr>
            <a:graphicFrameLocks noChangeAspect="1"/>
          </p:cNvGraphicFramePr>
          <p:nvPr/>
        </p:nvGraphicFramePr>
        <p:xfrm>
          <a:off x="2483485" y="2082800"/>
          <a:ext cx="616585" cy="905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1" imgW="266700" imgH="393700" progId="Equation.DSMT4">
                  <p:embed/>
                </p:oleObj>
              </mc:Choice>
              <mc:Fallback>
                <p:oleObj name="" r:id="rId11" imgW="266700" imgH="3937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83485" y="2082800"/>
                        <a:ext cx="616585" cy="905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806065" y="261938"/>
            <a:ext cx="2764790" cy="583565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51460" y="986155"/>
            <a:ext cx="8700770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以描述实际问题中的数量关系为背景抽象出分式的概念，建立数学模型，并了解分式的概念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能够通过分式的概念理解和掌握分式有意义的条件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重、难点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熟练地求出分式的值为零的条件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通过分数与分式的类比，经历探究整式扩充到分式的过程，初步学会运用类比、转化的思想方法研究数学问题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7" name="组合 10"/>
          <p:cNvGrpSpPr/>
          <p:nvPr/>
        </p:nvGrpSpPr>
        <p:grpSpPr>
          <a:xfrm>
            <a:off x="322898" y="1064392"/>
            <a:ext cx="8424862" cy="1066800"/>
            <a:chOff x="251520" y="4009474"/>
            <a:chExt cx="8424936" cy="1066165"/>
          </a:xfrm>
        </p:grpSpPr>
        <p:sp>
          <p:nvSpPr>
            <p:cNvPr id="9" name="TextBox 8"/>
            <p:cNvSpPr txBox="1"/>
            <p:nvPr/>
          </p:nvSpPr>
          <p:spPr>
            <a:xfrm>
              <a:off x="251520" y="4100860"/>
              <a:ext cx="8424936" cy="736796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marR="0" defTabSz="914400">
                <a:lnSpc>
                  <a:spcPct val="150000"/>
                </a:lnSpc>
                <a:buClrTx/>
                <a:buSzTx/>
                <a:defRPr/>
              </a:pPr>
              <a:r>
                <a:rPr kumimoji="0" lang="zh-CN" altLang="en-US" sz="2800" kern="1200" cap="none" spc="0" normalizeH="0" baseline="0" noProof="0" dirty="0">
                  <a:solidFill>
                    <a:srgbClr val="00B05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想一想：</a:t>
              </a:r>
              <a:r>
                <a:rPr kumimoji="0" lang="zh-CN" altLang="en-US" sz="2800" kern="1200" cap="none" spc="0" normalizeH="0" baseline="0" noProof="0" dirty="0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分式   的值为零应满足什么条件？</a:t>
              </a:r>
              <a:endPara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aphicFrame>
          <p:nvGraphicFramePr>
            <p:cNvPr id="19459" name="Object 5"/>
            <p:cNvGraphicFramePr/>
            <p:nvPr/>
          </p:nvGraphicFramePr>
          <p:xfrm>
            <a:off x="2485073" y="4009474"/>
            <a:ext cx="572140" cy="10661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1" imgW="139700" imgH="254000" progId="Equation.DSMT4">
                    <p:embed/>
                  </p:oleObj>
                </mc:Choice>
                <mc:Fallback>
                  <p:oleObj name="" r:id="rId1" imgW="139700" imgH="254000" progId="Equation.DSMT4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485073" y="4009474"/>
                          <a:ext cx="572140" cy="106616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14"/>
          <p:cNvGrpSpPr/>
          <p:nvPr/>
        </p:nvGrpSpPr>
        <p:grpSpPr>
          <a:xfrm>
            <a:off x="396875" y="2114048"/>
            <a:ext cx="7199313" cy="1034415"/>
            <a:chOff x="323528" y="4950392"/>
            <a:chExt cx="7199313" cy="1035809"/>
          </a:xfrm>
        </p:grpSpPr>
        <p:sp>
          <p:nvSpPr>
            <p:cNvPr id="19461" name="Text Box 10"/>
            <p:cNvSpPr txBox="1"/>
            <p:nvPr/>
          </p:nvSpPr>
          <p:spPr>
            <a:xfrm>
              <a:off x="323528" y="5204693"/>
              <a:ext cx="7199313" cy="522673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当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f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 0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而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g </a:t>
              </a:r>
              <a:r>
                <a:rPr lang="en-US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≠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0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时，分式   的值为零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9462" name="Object 11"/>
            <p:cNvGraphicFramePr/>
            <p:nvPr/>
          </p:nvGraphicFramePr>
          <p:xfrm>
            <a:off x="4282118" y="4950392"/>
            <a:ext cx="540385" cy="10358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3" imgW="139700" imgH="254000" progId="Equation.DSMT4">
                    <p:embed/>
                  </p:oleObj>
                </mc:Choice>
                <mc:Fallback>
                  <p:oleObj name="" r:id="rId3" imgW="139700" imgH="254000" progId="Equation.DSMT4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82118" y="4950392"/>
                          <a:ext cx="540385" cy="10358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TextBox 16"/>
          <p:cNvSpPr txBox="1"/>
          <p:nvPr/>
        </p:nvSpPr>
        <p:spPr>
          <a:xfrm>
            <a:off x="466725" y="3364680"/>
            <a:ext cx="8424863" cy="73723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en-US" sz="2800" kern="1200" cap="none" spc="0" normalizeH="0" baseline="0" noProof="0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注意：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分式值为</a:t>
            </a:r>
            <a:r>
              <a:rPr kumimoji="0" lang="zh-CN" altLang="en-US" sz="2800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零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是分式有意义的一种特殊情况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28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1991360" y="369570"/>
            <a:ext cx="51612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分式值为零的条件及求分式的值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49136" y="379267"/>
            <a:ext cx="5570962" cy="608598"/>
            <a:chOff x="1777185" y="621123"/>
            <a:chExt cx="5570962" cy="60859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3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5256530" cy="2476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53365" y="1130935"/>
            <a:ext cx="8552180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解：当分子等于零而分母不等于零时，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分式的值为零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986009" y="4011745"/>
            <a:ext cx="5668807" cy="981076"/>
            <a:chOff x="511" y="2687"/>
            <a:chExt cx="3762" cy="618"/>
          </a:xfrm>
        </p:grpSpPr>
        <p:graphicFrame>
          <p:nvGraphicFramePr>
            <p:cNvPr id="20483" name="Object 11"/>
            <p:cNvGraphicFramePr/>
            <p:nvPr/>
          </p:nvGraphicFramePr>
          <p:xfrm>
            <a:off x="2458" y="2687"/>
            <a:ext cx="542" cy="6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1" imgW="393700" imgH="419100" progId="Equation.DSMT4">
                    <p:embed/>
                  </p:oleObj>
                </mc:Choice>
                <mc:Fallback>
                  <p:oleObj name="" r:id="rId1" imgW="393700" imgH="419100" progId="Equation.DSMT4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458" y="2687"/>
                          <a:ext cx="542" cy="6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84" name="Rectangle 12"/>
            <p:cNvSpPr/>
            <p:nvPr/>
          </p:nvSpPr>
          <p:spPr>
            <a:xfrm>
              <a:off x="2952" y="2841"/>
              <a:ext cx="132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的值为零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0485" name="Rectangle 13"/>
            <p:cNvSpPr/>
            <p:nvPr/>
          </p:nvSpPr>
          <p:spPr>
            <a:xfrm>
              <a:off x="511" y="2841"/>
              <a:ext cx="204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∴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当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= 1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时分式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" name="Rectangle 14"/>
          <p:cNvSpPr/>
          <p:nvPr/>
        </p:nvSpPr>
        <p:spPr>
          <a:xfrm>
            <a:off x="1007428" y="3579945"/>
            <a:ext cx="3095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" name="Rectangle 15"/>
          <p:cNvSpPr/>
          <p:nvPr/>
        </p:nvSpPr>
        <p:spPr>
          <a:xfrm>
            <a:off x="1002030" y="3003550"/>
            <a:ext cx="2163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5" name="Rectangle 16"/>
          <p:cNvSpPr/>
          <p:nvPr/>
        </p:nvSpPr>
        <p:spPr>
          <a:xfrm>
            <a:off x="971868" y="2355983"/>
            <a:ext cx="3167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∴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±1.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Rectangle 17"/>
          <p:cNvSpPr/>
          <p:nvPr/>
        </p:nvSpPr>
        <p:spPr>
          <a:xfrm>
            <a:off x="1002030" y="1794325"/>
            <a:ext cx="35290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 = 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02578" y="699267"/>
            <a:ext cx="65836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例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4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当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kumimoji="0" lang="en-US" altLang="zh-CN" sz="28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ea"/>
                <a:sym typeface="+mn-ea"/>
              </a:rPr>
              <a:t>x 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为何值时，分式     的值为零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?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aphicFrame>
        <p:nvGraphicFramePr>
          <p:cNvPr id="20491" name="Object 4"/>
          <p:cNvGraphicFramePr/>
          <p:nvPr/>
        </p:nvGraphicFramePr>
        <p:xfrm>
          <a:off x="4427855" y="520198"/>
          <a:ext cx="820738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3" imgW="393700" imgH="419100" progId="Equation.DSMT4">
                  <p:embed/>
                </p:oleObj>
              </mc:Choice>
              <mc:Fallback>
                <p:oleObj name="" r:id="rId3" imgW="393700" imgH="41910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7855" y="520198"/>
                        <a:ext cx="820738" cy="84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任意多边形 2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Rectangle 25"/>
          <p:cNvSpPr/>
          <p:nvPr/>
        </p:nvSpPr>
        <p:spPr>
          <a:xfrm>
            <a:off x="393700" y="251778"/>
            <a:ext cx="79502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变式训练</a:t>
            </a:r>
            <a:endParaRPr lang="zh-CN" altLang="en-US" sz="2800" dirty="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）当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2" charset="-122"/>
              </a:rPr>
              <a:t>        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时，分式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的值为零；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43705" y="823595"/>
          <a:ext cx="956945" cy="93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" imgW="405765" imgH="393700" progId="Equation.DSMT4">
                  <p:embed/>
                </p:oleObj>
              </mc:Choice>
              <mc:Fallback>
                <p:oleObj name="" r:id="rId1" imgW="405765" imgH="3937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43705" y="823595"/>
                        <a:ext cx="956945" cy="934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7"/>
          <p:cNvSpPr/>
          <p:nvPr/>
        </p:nvSpPr>
        <p:spPr>
          <a:xfrm>
            <a:off x="1763713" y="1059498"/>
            <a:ext cx="9604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6" name="组合 2"/>
          <p:cNvGrpSpPr/>
          <p:nvPr/>
        </p:nvGrpSpPr>
        <p:grpSpPr>
          <a:xfrm>
            <a:off x="752475" y="1538290"/>
            <a:ext cx="7027863" cy="3192780"/>
            <a:chOff x="0" y="-414452"/>
            <a:chExt cx="7027088" cy="3193681"/>
          </a:xfrm>
        </p:grpSpPr>
        <p:sp>
          <p:nvSpPr>
            <p:cNvPr id="7" name="Rectangle 27"/>
            <p:cNvSpPr/>
            <p:nvPr/>
          </p:nvSpPr>
          <p:spPr>
            <a:xfrm>
              <a:off x="0" y="-414452"/>
              <a:ext cx="7027088" cy="31936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>
                <a:lnSpc>
                  <a:spcPct val="16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【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解析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】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要使分式的值为零，只需分子为零且分母不为零，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ct val="16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∴ 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ct val="24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解得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= 2.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35562" y="981989"/>
            <a:ext cx="1659072" cy="11668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9" name="" r:id="rId3" imgW="723900" imgH="508000" progId="Equation.DSMT4">
                    <p:embed/>
                  </p:oleObj>
                </mc:Choice>
                <mc:Fallback>
                  <p:oleObj name="" r:id="rId3" imgW="723900" imgH="508000" progId="Equation.DSMT4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5562" y="981989"/>
                          <a:ext cx="1659072" cy="11668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10"/>
          <p:cNvSpPr/>
          <p:nvPr/>
        </p:nvSpPr>
        <p:spPr>
          <a:xfrm>
            <a:off x="379730" y="636111"/>
            <a:ext cx="8077200" cy="7372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）若    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的值为零，则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Rectangle 11"/>
          <p:cNvSpPr/>
          <p:nvPr/>
        </p:nvSpPr>
        <p:spPr>
          <a:xfrm>
            <a:off x="721995" y="1448594"/>
            <a:ext cx="74993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defTabSz="914400">
              <a:lnSpc>
                <a:spcPct val="150000"/>
              </a:lnSpc>
              <a:tabLst>
                <a:tab pos="230505" algn="l"/>
                <a:tab pos="1952625" algn="l"/>
                <a:tab pos="2497455" algn="l"/>
                <a:tab pos="2514600" algn="l"/>
                <a:tab pos="2609850" algn="l"/>
                <a:tab pos="3590925" algn="l"/>
              </a:tabLs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分式的值等于零，应满足分子等于零，同时分母不为零，即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defTabSz="914400">
              <a:lnSpc>
                <a:spcPct val="150000"/>
              </a:lnSpc>
              <a:tabLst>
                <a:tab pos="230505" algn="l"/>
                <a:tab pos="1952625" algn="l"/>
                <a:tab pos="2497455" algn="l"/>
                <a:tab pos="2514600" algn="l"/>
                <a:tab pos="2609850" algn="l"/>
                <a:tab pos="3590925" algn="l"/>
              </a:tabLst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64665" y="607060"/>
          <a:ext cx="1539240" cy="84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" imgW="711200" imgH="393700" progId="Equation.DSMT4">
                  <p:embed/>
                </p:oleObj>
              </mc:Choice>
              <mc:Fallback>
                <p:oleObj name="" r:id="rId1" imgW="711200" imgH="393700" progId="Equation.DSMT4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4665" y="607060"/>
                        <a:ext cx="1539240" cy="843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30115" y="3193415"/>
          <a:ext cx="109982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3" imgW="469900" imgH="177165" progId="Equation.DSMT4">
                  <p:embed/>
                </p:oleObj>
              </mc:Choice>
              <mc:Fallback>
                <p:oleObj name="" r:id="rId3" imgW="469900" imgH="177165" progId="Equation.DSMT4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0115" y="3193415"/>
                        <a:ext cx="109982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2"/>
          <p:cNvSpPr/>
          <p:nvPr/>
        </p:nvSpPr>
        <p:spPr>
          <a:xfrm>
            <a:off x="3851593" y="3145473"/>
            <a:ext cx="9985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Rectangle 13"/>
          <p:cNvSpPr/>
          <p:nvPr/>
        </p:nvSpPr>
        <p:spPr>
          <a:xfrm>
            <a:off x="6010275" y="806768"/>
            <a:ext cx="831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090295" y="2889885"/>
          <a:ext cx="2418080" cy="1127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1028700" imgH="482600" progId="Equation.DSMT4">
                  <p:embed/>
                </p:oleObj>
              </mc:Choice>
              <mc:Fallback>
                <p:oleObj name="" r:id="rId5" imgW="1028700" imgH="482600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0295" y="2889885"/>
                        <a:ext cx="2418080" cy="1127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61446"/>
          <p:cNvSpPr txBox="1"/>
          <p:nvPr/>
        </p:nvSpPr>
        <p:spPr>
          <a:xfrm>
            <a:off x="1723390" y="4317365"/>
            <a:ext cx="5174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分式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的值为                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61455"/>
          <p:cNvSpPr txBox="1"/>
          <p:nvPr/>
        </p:nvSpPr>
        <p:spPr>
          <a:xfrm>
            <a:off x="1730693" y="2114868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分式没有意义，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61441"/>
          <p:cNvSpPr txBox="1"/>
          <p:nvPr/>
        </p:nvSpPr>
        <p:spPr>
          <a:xfrm>
            <a:off x="848678" y="3183255"/>
            <a:ext cx="4724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）当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61442"/>
          <p:cNvSpPr txBox="1"/>
          <p:nvPr/>
        </p:nvSpPr>
        <p:spPr>
          <a:xfrm>
            <a:off x="3723323" y="3181668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2573655" y="4139565"/>
          <a:ext cx="1035050" cy="805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1" imgW="431800" imgH="393700" progId="Equation.DSMT4">
                  <p:embed/>
                </p:oleObj>
              </mc:Choice>
              <mc:Fallback>
                <p:oleObj name="" r:id="rId1" imgW="431800" imgH="393700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73655" y="4139565"/>
                        <a:ext cx="1035050" cy="805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4696143" y="4139248"/>
          <a:ext cx="1573212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3" imgW="723900" imgH="393700" progId="Equation.DSMT4">
                  <p:embed/>
                </p:oleObj>
              </mc:Choice>
              <mc:Fallback>
                <p:oleObj name="" r:id="rId3" imgW="723900" imgH="393700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96143" y="4139248"/>
                        <a:ext cx="1573212" cy="808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61448"/>
          <p:cNvSpPr txBox="1"/>
          <p:nvPr/>
        </p:nvSpPr>
        <p:spPr>
          <a:xfrm>
            <a:off x="393700" y="1525270"/>
            <a:ext cx="6604000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=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，即　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时，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4453255" y="1504315"/>
          <a:ext cx="885825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5" imgW="381000" imgH="393700" progId="Equation.DSMT4">
                  <p:embed/>
                </p:oleObj>
              </mc:Choice>
              <mc:Fallback>
                <p:oleObj name="" r:id="rId5" imgW="381000" imgH="393700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53255" y="1504315"/>
                        <a:ext cx="885825" cy="839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61456"/>
          <p:cNvSpPr txBox="1"/>
          <p:nvPr/>
        </p:nvSpPr>
        <p:spPr>
          <a:xfrm>
            <a:off x="1737678" y="2653665"/>
            <a:ext cx="3733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即分式的值不存在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文本框 61457"/>
          <p:cNvSpPr txBox="1"/>
          <p:nvPr/>
        </p:nvSpPr>
        <p:spPr>
          <a:xfrm>
            <a:off x="361950" y="405765"/>
            <a:ext cx="7689850" cy="12973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en-US" altLang="zh-CN" sz="2800" dirty="0">
                <a:solidFill>
                  <a:srgbClr val="006666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取什么值时，分式            的值：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（1）不存在？（2）等于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3" name="对象 12"/>
          <p:cNvGraphicFramePr/>
          <p:nvPr/>
        </p:nvGraphicFramePr>
        <p:xfrm>
          <a:off x="4803140" y="442595"/>
          <a:ext cx="106203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7" imgW="431800" imgH="393700" progId="Equation.DSMT4">
                  <p:embed/>
                </p:oleObj>
              </mc:Choice>
              <mc:Fallback>
                <p:oleObj name="" r:id="rId7" imgW="431800" imgH="393700" progId="Equation.DSMT4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03140" y="442595"/>
                        <a:ext cx="1062038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61460"/>
          <p:cNvSpPr txBox="1"/>
          <p:nvPr/>
        </p:nvSpPr>
        <p:spPr>
          <a:xfrm>
            <a:off x="1724025" y="3726180"/>
            <a:ext cx="39617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= 1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9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11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62465"/>
          <p:cNvSpPr txBox="1"/>
          <p:nvPr/>
        </p:nvSpPr>
        <p:spPr>
          <a:xfrm>
            <a:off x="539433" y="482283"/>
            <a:ext cx="57150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求下列条件下分式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的值.  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（1）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3；	（2）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0.4.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293235" y="512128"/>
          <a:ext cx="844550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1" imgW="355600" imgH="393700" progId="Equation.DSMT4">
                  <p:embed/>
                </p:oleObj>
              </mc:Choice>
              <mc:Fallback>
                <p:oleObj name="" r:id="rId1" imgW="355600" imgH="393700" progId="Equation.DSMT4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93235" y="512128"/>
                        <a:ext cx="844550" cy="817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62468"/>
          <p:cNvSpPr txBox="1"/>
          <p:nvPr/>
        </p:nvSpPr>
        <p:spPr>
          <a:xfrm>
            <a:off x="827405" y="1779588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  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）当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2262505" y="2288540"/>
          <a:ext cx="2788285" cy="90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3" imgW="1206500" imgH="393700" progId="Equation.DSMT4">
                  <p:embed/>
                </p:oleObj>
              </mc:Choice>
              <mc:Fallback>
                <p:oleObj name="" r:id="rId3" imgW="1206500" imgH="39370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FF"/>
                          </a:clrFrom>
                          <a:clrTo>
                            <a:srgbClr val="0000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62505" y="2288540"/>
                        <a:ext cx="2788285" cy="909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62471"/>
          <p:cNvSpPr txBox="1"/>
          <p:nvPr/>
        </p:nvSpPr>
        <p:spPr>
          <a:xfrm>
            <a:off x="1403985" y="3311525"/>
            <a:ext cx="3657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）当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0.4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2268220" y="3891915"/>
          <a:ext cx="4710430" cy="871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5" imgW="1942465" imgH="393700" progId="Equation.DSMT4">
                  <p:embed/>
                </p:oleObj>
              </mc:Choice>
              <mc:Fallback>
                <p:oleObj name="" r:id="rId5" imgW="1942465" imgH="393700" progId="Equation.DSMT4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FF"/>
                          </a:clrFrom>
                          <a:clrTo>
                            <a:srgbClr val="0000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68220" y="3891915"/>
                        <a:ext cx="4710430" cy="8718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任意多边形 16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Box 2"/>
          <p:cNvSpPr txBox="1"/>
          <p:nvPr/>
        </p:nvSpPr>
        <p:spPr>
          <a:xfrm>
            <a:off x="72708" y="2421890"/>
            <a:ext cx="1042987" cy="521970"/>
          </a:xfrm>
          <a:prstGeom prst="rect">
            <a:avLst/>
          </a:prstGeom>
          <a:noFill/>
          <a:ln w="25400" cap="flat" cmpd="sng">
            <a:solidFill>
              <a:srgbClr val="ECEC00">
                <a:alpha val="53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1518920" y="877888"/>
            <a:ext cx="1225550" cy="52197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定义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左大括号 54"/>
          <p:cNvSpPr/>
          <p:nvPr/>
        </p:nvSpPr>
        <p:spPr>
          <a:xfrm>
            <a:off x="1188085" y="1059815"/>
            <a:ext cx="151130" cy="3235325"/>
          </a:xfrm>
          <a:prstGeom prst="leftBrace">
            <a:avLst>
              <a:gd name="adj1" fmla="val 7149"/>
              <a:gd name="adj2" fmla="val 50000"/>
            </a:avLst>
          </a:prstGeom>
          <a:noFill/>
          <a:ln w="25400" cap="flat" cmpd="sng">
            <a:solidFill>
              <a:schemeClr val="tx1">
                <a:alpha val="60999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右箭头 23"/>
          <p:cNvSpPr/>
          <p:nvPr/>
        </p:nvSpPr>
        <p:spPr>
          <a:xfrm>
            <a:off x="2879725" y="1027748"/>
            <a:ext cx="431800" cy="287337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513205" y="3648075"/>
            <a:ext cx="1439545" cy="1210945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值为零的条件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右箭头 20"/>
          <p:cNvSpPr/>
          <p:nvPr/>
        </p:nvSpPr>
        <p:spPr>
          <a:xfrm>
            <a:off x="3003550" y="4115118"/>
            <a:ext cx="431800" cy="287337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1514475" y="1991360"/>
            <a:ext cx="1397000" cy="1296670"/>
          </a:xfrm>
          <a:prstGeom prst="rect">
            <a:avLst/>
          </a:prstGeom>
          <a:noFill/>
          <a:ln w="25400" cap="sq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 defTabSz="914400">
              <a:lnSpc>
                <a:spcPct val="14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有意义的条件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右箭头 13"/>
          <p:cNvSpPr/>
          <p:nvPr/>
        </p:nvSpPr>
        <p:spPr>
          <a:xfrm>
            <a:off x="2942908" y="2638425"/>
            <a:ext cx="431800" cy="287338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 Box 10"/>
          <p:cNvSpPr txBox="1"/>
          <p:nvPr/>
        </p:nvSpPr>
        <p:spPr>
          <a:xfrm>
            <a:off x="3491230" y="2359343"/>
            <a:ext cx="5040313" cy="780415"/>
          </a:xfrm>
          <a:prstGeom prst="rect">
            <a:avLst/>
          </a:prstGeom>
          <a:noFill/>
          <a:ln w="25400" cap="flat" cmpd="sng">
            <a:solidFill>
              <a:schemeClr val="tx1">
                <a:alpha val="8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   有意义的条件是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Text Box 10"/>
          <p:cNvSpPr txBox="1"/>
          <p:nvPr/>
        </p:nvSpPr>
        <p:spPr>
          <a:xfrm>
            <a:off x="3456305" y="3536315"/>
            <a:ext cx="5003800" cy="1296670"/>
          </a:xfrm>
          <a:prstGeom prst="rect">
            <a:avLst/>
          </a:prstGeom>
          <a:noFill/>
          <a:ln w="25400" cap="flat" cmpd="sng">
            <a:solidFill>
              <a:schemeClr val="tx1">
                <a:alpha val="87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分式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值为零的条件是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且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≠ 0.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" name="Text Box 18"/>
          <p:cNvSpPr txBox="1"/>
          <p:nvPr/>
        </p:nvSpPr>
        <p:spPr>
          <a:xfrm>
            <a:off x="3392805" y="584200"/>
            <a:ext cx="5602605" cy="164147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形如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    (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、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是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整式，且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中含有字母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叫做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分式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其中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叫做分式的分子，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叫做分式的分母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281805" y="626745"/>
          <a:ext cx="368935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77800" imgH="394335" progId="Equation.DSMT4">
                  <p:embed/>
                </p:oleObj>
              </mc:Choice>
              <mc:Fallback>
                <p:oleObj name="" r:id="rId1" imgW="177800" imgH="394335" progId="Equation.DSMT4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1805" y="626745"/>
                        <a:ext cx="368935" cy="637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4356100" y="2426335"/>
          <a:ext cx="366395" cy="691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77800" imgH="394335" progId="Equation.DSMT4">
                  <p:embed/>
                </p:oleObj>
              </mc:Choice>
              <mc:Fallback>
                <p:oleObj name="" r:id="rId3" imgW="177800" imgH="394335" progId="Equation.DSMT4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56100" y="2426335"/>
                        <a:ext cx="366395" cy="6915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4356100" y="3645535"/>
          <a:ext cx="367030" cy="572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4" imgW="177800" imgH="394335" progId="Equation.DSMT4">
                  <p:embed/>
                </p:oleObj>
              </mc:Choice>
              <mc:Fallback>
                <p:oleObj name="" r:id="rId4" imgW="177800" imgH="394335" progId="Equation.DSMT4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56100" y="3645535"/>
                        <a:ext cx="367030" cy="572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5" grpId="0" bldLvl="0" animBg="1"/>
      <p:bldP spid="16" grpId="0" bldLvl="0" animBg="1"/>
      <p:bldP spid="17" grpId="0" bldLvl="0" animBg="1"/>
      <p:bldP spid="20" grpId="0" bldLvl="0" animBg="1"/>
      <p:bldP spid="18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100"/>
          <p:cNvSpPr txBox="1"/>
          <p:nvPr/>
        </p:nvSpPr>
        <p:spPr>
          <a:xfrm>
            <a:off x="373063" y="768350"/>
            <a:ext cx="67913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下列代数式中，属于分式的是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（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                       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A.               B.                  C.                 D.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4" name="对象 3">
            <a:hlinkClick r:id="rId1" action="ppaction://hlinksldjump"/>
          </p:cNvPr>
          <p:cNvGraphicFramePr/>
          <p:nvPr/>
        </p:nvGraphicFramePr>
        <p:xfrm>
          <a:off x="908368" y="1404620"/>
          <a:ext cx="58261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2" imgW="254000" imgH="393700" progId="Equation.DSMT4">
                  <p:embed/>
                </p:oleObj>
              </mc:Choice>
              <mc:Fallback>
                <p:oleObj name="" r:id="rId2" imgW="254000" imgH="393700" progId="Equation.DSMT4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8368" y="1404620"/>
                        <a:ext cx="582612" cy="904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rId1" action="ppaction://hlinksldjump"/>
          </p:cNvPr>
          <p:cNvGraphicFramePr/>
          <p:nvPr/>
        </p:nvGraphicFramePr>
        <p:xfrm>
          <a:off x="2594928" y="1419225"/>
          <a:ext cx="10509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4" imgW="457835" imgH="393700" progId="Equation.DSMT4">
                  <p:embed/>
                </p:oleObj>
              </mc:Choice>
              <mc:Fallback>
                <p:oleObj name="" r:id="rId4" imgW="457835" imgH="393700" progId="Equation.DSMT4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4928" y="1419225"/>
                        <a:ext cx="1050925" cy="904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rId1" action="ppaction://hlinksldjump"/>
          </p:cNvPr>
          <p:cNvGraphicFramePr/>
          <p:nvPr/>
        </p:nvGraphicFramePr>
        <p:xfrm>
          <a:off x="4463098" y="1404620"/>
          <a:ext cx="757237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330200" imgH="393700" progId="Equation.DSMT4">
                  <p:embed/>
                </p:oleObj>
              </mc:Choice>
              <mc:Fallback>
                <p:oleObj name="" r:id="rId6" imgW="330200" imgH="393700" progId="Equation.DSMT4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63098" y="1404620"/>
                        <a:ext cx="757237" cy="904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rId1" action="ppaction://hlinksldjump"/>
          </p:cNvPr>
          <p:cNvGraphicFramePr/>
          <p:nvPr/>
        </p:nvGraphicFramePr>
        <p:xfrm>
          <a:off x="6372225" y="1419225"/>
          <a:ext cx="52546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8" imgW="228600" imgH="393700" progId="Equation.DSMT4">
                  <p:embed/>
                </p:oleObj>
              </mc:Choice>
              <mc:Fallback>
                <p:oleObj name="" r:id="rId8" imgW="228600" imgH="393700" progId="Equation.DSMT4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72225" y="1419225"/>
                        <a:ext cx="525463" cy="904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41"/>
          <p:cNvSpPr txBox="1"/>
          <p:nvPr/>
        </p:nvSpPr>
        <p:spPr>
          <a:xfrm>
            <a:off x="5915343" y="768350"/>
            <a:ext cx="544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文本框 104"/>
          <p:cNvSpPr txBox="1"/>
          <p:nvPr/>
        </p:nvSpPr>
        <p:spPr>
          <a:xfrm>
            <a:off x="396875" y="2571115"/>
            <a:ext cx="7580313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=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时，分式            的值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（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A.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没有意义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     B.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等于零  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1                        D.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1" name="对象 10">
            <a:hlinkClick r:id="rId1" action="ppaction://hlinksldjump"/>
          </p:cNvPr>
          <p:cNvGraphicFramePr/>
          <p:nvPr/>
        </p:nvGraphicFramePr>
        <p:xfrm>
          <a:off x="3762693" y="2549843"/>
          <a:ext cx="9048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0" imgW="393700" imgH="393700" progId="Equation.DSMT4">
                  <p:embed/>
                </p:oleObj>
              </mc:Choice>
              <mc:Fallback>
                <p:oleObj name="" r:id="rId10" imgW="393700" imgH="393700" progId="Equation.DSMT4">
                  <p:embed/>
                  <p:pic>
                    <p:nvPicPr>
                      <p:cNvPr id="0" name="图片 31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62693" y="2549843"/>
                        <a:ext cx="904875" cy="904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41"/>
          <p:cNvSpPr txBox="1"/>
          <p:nvPr/>
        </p:nvSpPr>
        <p:spPr>
          <a:xfrm>
            <a:off x="5961698" y="2713673"/>
            <a:ext cx="544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1"/>
          <p:cNvSpPr txBox="1"/>
          <p:nvPr/>
        </p:nvSpPr>
        <p:spPr>
          <a:xfrm>
            <a:off x="179705" y="411480"/>
            <a:ext cx="88550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实数时，下列分式一定有意义的是（    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Group 31"/>
          <p:cNvGrpSpPr/>
          <p:nvPr/>
        </p:nvGrpSpPr>
        <p:grpSpPr>
          <a:xfrm>
            <a:off x="651510" y="1235710"/>
            <a:ext cx="1641475" cy="1006475"/>
            <a:chOff x="0" y="0"/>
            <a:chExt cx="1034" cy="634"/>
          </a:xfrm>
        </p:grpSpPr>
        <p:sp>
          <p:nvSpPr>
            <p:cNvPr id="4" name="Text Box 22"/>
            <p:cNvSpPr txBox="1"/>
            <p:nvPr/>
          </p:nvSpPr>
          <p:spPr>
            <a:xfrm>
              <a:off x="0" y="119"/>
              <a:ext cx="72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A.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293" y="0"/>
            <a:ext cx="741" cy="6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" imgW="254000" imgH="254000" progId="Equation.DSMT4">
                    <p:embed/>
                  </p:oleObj>
                </mc:Choice>
                <mc:Fallback>
                  <p:oleObj name="" r:id="rId1" imgW="254000" imgH="254000" progId="Equation.DSMT4">
                    <p:embed/>
                    <p:pic>
                      <p:nvPicPr>
                        <p:cNvPr id="0" name="图片 313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3" y="0"/>
                          <a:ext cx="741" cy="6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32"/>
          <p:cNvGrpSpPr/>
          <p:nvPr/>
        </p:nvGrpSpPr>
        <p:grpSpPr>
          <a:xfrm>
            <a:off x="2560955" y="1288733"/>
            <a:ext cx="1471613" cy="946150"/>
            <a:chOff x="0" y="120"/>
            <a:chExt cx="927" cy="596"/>
          </a:xfrm>
        </p:grpSpPr>
        <p:sp>
          <p:nvSpPr>
            <p:cNvPr id="8" name="Text Box 24"/>
            <p:cNvSpPr txBox="1"/>
            <p:nvPr/>
          </p:nvSpPr>
          <p:spPr>
            <a:xfrm>
              <a:off x="0" y="208"/>
              <a:ext cx="67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B.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9" name="对象 8"/>
            <p:cNvGraphicFramePr/>
            <p:nvPr/>
          </p:nvGraphicFramePr>
          <p:xfrm>
            <a:off x="269" y="120"/>
            <a:ext cx="658" cy="5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1" name="" r:id="rId3" imgW="203200" imgH="254000" progId="Equation.DSMT4">
                    <p:embed/>
                  </p:oleObj>
                </mc:Choice>
                <mc:Fallback>
                  <p:oleObj name="" r:id="rId3" imgW="203200" imgH="254000" progId="Equation.DSMT4">
                    <p:embed/>
                    <p:pic>
                      <p:nvPicPr>
                        <p:cNvPr id="0" name="图片 313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9" y="120"/>
                          <a:ext cx="658" cy="5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33"/>
          <p:cNvGrpSpPr/>
          <p:nvPr/>
        </p:nvGrpSpPr>
        <p:grpSpPr>
          <a:xfrm>
            <a:off x="4117023" y="1124619"/>
            <a:ext cx="1906588" cy="1237717"/>
            <a:chOff x="0" y="87"/>
            <a:chExt cx="1201" cy="819"/>
          </a:xfrm>
        </p:grpSpPr>
        <p:sp>
          <p:nvSpPr>
            <p:cNvPr id="11" name="Text Box 25"/>
            <p:cNvSpPr txBox="1"/>
            <p:nvPr/>
          </p:nvSpPr>
          <p:spPr>
            <a:xfrm>
              <a:off x="0" y="280"/>
              <a:ext cx="528" cy="3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C.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2" name="对象 11"/>
            <p:cNvGraphicFramePr/>
            <p:nvPr/>
          </p:nvGraphicFramePr>
          <p:xfrm>
            <a:off x="421" y="87"/>
            <a:ext cx="780" cy="8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5" imgW="254000" imgH="279400" progId="Equation.DSMT4">
                    <p:embed/>
                  </p:oleObj>
                </mc:Choice>
                <mc:Fallback>
                  <p:oleObj name="" r:id="rId5" imgW="254000" imgH="279400" progId="Equation.DSMT4">
                    <p:embed/>
                    <p:pic>
                      <p:nvPicPr>
                        <p:cNvPr id="0" name="图片 313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1" y="87"/>
                          <a:ext cx="780" cy="81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Group 34"/>
          <p:cNvGrpSpPr/>
          <p:nvPr/>
        </p:nvGrpSpPr>
        <p:grpSpPr>
          <a:xfrm>
            <a:off x="6482715" y="1065349"/>
            <a:ext cx="1568450" cy="1212850"/>
            <a:chOff x="0" y="54"/>
            <a:chExt cx="1138" cy="907"/>
          </a:xfrm>
        </p:grpSpPr>
        <p:sp>
          <p:nvSpPr>
            <p:cNvPr id="15" name="Text Box 26"/>
            <p:cNvSpPr txBox="1"/>
            <p:nvPr/>
          </p:nvSpPr>
          <p:spPr>
            <a:xfrm>
              <a:off x="0" y="333"/>
              <a:ext cx="672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D.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6" name="对象 15"/>
            <p:cNvGraphicFramePr/>
            <p:nvPr/>
          </p:nvGraphicFramePr>
          <p:xfrm>
            <a:off x="412" y="54"/>
            <a:ext cx="726" cy="9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" name="" r:id="rId7" imgW="203200" imgH="254000" progId="Equation.DSMT4">
                    <p:embed/>
                  </p:oleObj>
                </mc:Choice>
                <mc:Fallback>
                  <p:oleObj name="" r:id="rId7" imgW="203200" imgH="254000" progId="Equation.DSMT4">
                    <p:embed/>
                    <p:pic>
                      <p:nvPicPr>
                        <p:cNvPr id="0" name="图片 313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12" y="54"/>
                          <a:ext cx="726" cy="9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Text Box 41"/>
          <p:cNvSpPr txBox="1"/>
          <p:nvPr/>
        </p:nvSpPr>
        <p:spPr>
          <a:xfrm>
            <a:off x="8243253" y="555625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文本框 89111"/>
          <p:cNvSpPr txBox="1"/>
          <p:nvPr/>
        </p:nvSpPr>
        <p:spPr>
          <a:xfrm>
            <a:off x="257175" y="2470785"/>
            <a:ext cx="8599805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已知当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= 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时，分式             的值等于零，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k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en-US" altLang="zh-CN" sz="2800" u="sng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20" name="对象 19"/>
          <p:cNvGraphicFramePr/>
          <p:nvPr/>
        </p:nvGraphicFramePr>
        <p:xfrm>
          <a:off x="4184015" y="2499995"/>
          <a:ext cx="101092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444500" imgH="393700" progId="Equation.3">
                  <p:embed/>
                </p:oleObj>
              </mc:Choice>
              <mc:Fallback>
                <p:oleObj name="" r:id="rId9" imgW="444500" imgH="393700" progId="Equation.3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84015" y="2499995"/>
                        <a:ext cx="101092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60453"/>
          <p:cNvSpPr txBox="1"/>
          <p:nvPr/>
        </p:nvSpPr>
        <p:spPr>
          <a:xfrm>
            <a:off x="902018" y="3476308"/>
            <a:ext cx="974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Group 39"/>
          <p:cNvGrpSpPr/>
          <p:nvPr/>
        </p:nvGrpSpPr>
        <p:grpSpPr>
          <a:xfrm>
            <a:off x="325120" y="182563"/>
            <a:ext cx="8134350" cy="1470025"/>
            <a:chOff x="-90" y="127"/>
            <a:chExt cx="5124" cy="926"/>
          </a:xfrm>
        </p:grpSpPr>
        <p:sp>
          <p:nvSpPr>
            <p:cNvPr id="4" name="Text Box 36"/>
            <p:cNvSpPr txBox="1"/>
            <p:nvPr/>
          </p:nvSpPr>
          <p:spPr>
            <a:xfrm>
              <a:off x="-90" y="181"/>
              <a:ext cx="5124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5.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在分式       中，当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x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为何值时，分式有意义？分式的值为零？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6" name="对象 5"/>
            <p:cNvGraphicFramePr/>
            <p:nvPr/>
          </p:nvGraphicFramePr>
          <p:xfrm>
            <a:off x="849" y="127"/>
            <a:ext cx="763" cy="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" r:id="rId1" imgW="241300" imgH="266700" progId="Equation.DSMT4">
                    <p:embed/>
                  </p:oleObj>
                </mc:Choice>
                <mc:Fallback>
                  <p:oleObj name="" r:id="rId1" imgW="241300" imgH="266700" progId="Equation.DSMT4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49" y="127"/>
                          <a:ext cx="763" cy="5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TextBox 18"/>
          <p:cNvSpPr txBox="1"/>
          <p:nvPr/>
        </p:nvSpPr>
        <p:spPr>
          <a:xfrm>
            <a:off x="467995" y="1497330"/>
            <a:ext cx="75565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时，该分式有意义；当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时，该分式的值为零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90123"/>
          <p:cNvSpPr txBox="1"/>
          <p:nvPr/>
        </p:nvSpPr>
        <p:spPr>
          <a:xfrm>
            <a:off x="324803" y="2797493"/>
            <a:ext cx="807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6.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                    的值能等于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吗？说明理由．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1499235" y="2606358"/>
          <a:ext cx="1725613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698500" imgH="393700" progId="Equation.3">
                  <p:embed/>
                </p:oleObj>
              </mc:Choice>
              <mc:Fallback>
                <p:oleObj name="" r:id="rId3" imgW="698500" imgH="393700" progId="Equation.3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9235" y="2606358"/>
                        <a:ext cx="1725613" cy="876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8"/>
          <p:cNvSpPr txBox="1"/>
          <p:nvPr/>
        </p:nvSpPr>
        <p:spPr>
          <a:xfrm>
            <a:off x="519430" y="3511550"/>
            <a:ext cx="78251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答：不能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因为若   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，则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必须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时，分母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 =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，分式无意义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4" name="对象 13"/>
          <p:cNvGraphicFramePr/>
          <p:nvPr/>
        </p:nvGraphicFramePr>
        <p:xfrm>
          <a:off x="3314700" y="3511550"/>
          <a:ext cx="21653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876300" imgH="393700" progId="Equation.DSMT4">
                  <p:embed/>
                </p:oleObj>
              </mc:Choice>
              <mc:Fallback>
                <p:oleObj name="" r:id="rId5" imgW="876300" imgH="393700" progId="Equation.DSMT4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14700" y="3511550"/>
                        <a:ext cx="2165350" cy="876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2"/>
          <p:cNvSpPr txBox="1"/>
          <p:nvPr/>
        </p:nvSpPr>
        <p:spPr>
          <a:xfrm>
            <a:off x="1318895" y="1466850"/>
            <a:ext cx="518795" cy="3086100"/>
          </a:xfrm>
          <a:prstGeom prst="rect">
            <a:avLst/>
          </a:prstGeom>
          <a:noFill/>
          <a:ln w="9525">
            <a:noFill/>
          </a:ln>
        </p:spPr>
        <p:txBody>
          <a:bodyPr wrap="square" lIns="67639" tIns="35248" rIns="67639" bIns="35248" anchor="t" anchorCtr="0">
            <a:spAutoFit/>
          </a:bodyPr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某校田径运动会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195830" y="844232"/>
            <a:ext cx="5715000" cy="3810000"/>
          </a:xfrm>
          <a:prstGeom prst="rect">
            <a:avLst/>
          </a:prstGeom>
          <a:effectLst>
            <a:softEdge rad="31750"/>
          </a:effectLst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252095" y="641350"/>
            <a:ext cx="8550910" cy="431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（1）如果乐乐的平均速度是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7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米/秒，那么她所用的时间是（        ）秒；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（2）如果乐乐的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平均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速度是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米/秒，那么她所用的时间是（         ）秒；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（3）如果乐乐原来的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平均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速度是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米/秒，经过训练后她的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平均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速度每秒增加了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米，那么她现在所用的时间是（          ）秒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u="sng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1790065" y="1184593"/>
            <a:ext cx="836613" cy="869950"/>
            <a:chOff x="0" y="0"/>
            <a:chExt cx="1316" cy="1367"/>
          </a:xfrm>
        </p:grpSpPr>
        <p:sp>
          <p:nvSpPr>
            <p:cNvPr id="4" name="Text Box 6"/>
            <p:cNvSpPr txBox="1"/>
            <p:nvPr/>
          </p:nvSpPr>
          <p:spPr>
            <a:xfrm>
              <a:off x="313" y="553"/>
              <a:ext cx="488" cy="8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7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5" name="Text Box 7"/>
            <p:cNvSpPr txBox="1"/>
            <p:nvPr/>
          </p:nvSpPr>
          <p:spPr>
            <a:xfrm>
              <a:off x="0" y="0"/>
              <a:ext cx="1316" cy="8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u="sng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endParaRPr lang="zh-CN" altLang="en-US" sz="2800" u="sng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Group 8"/>
          <p:cNvGrpSpPr/>
          <p:nvPr/>
        </p:nvGrpSpPr>
        <p:grpSpPr>
          <a:xfrm>
            <a:off x="1787525" y="2394585"/>
            <a:ext cx="835025" cy="884211"/>
            <a:chOff x="0" y="0"/>
            <a:chExt cx="1316" cy="1393"/>
          </a:xfrm>
        </p:grpSpPr>
        <p:sp>
          <p:nvSpPr>
            <p:cNvPr id="7" name="Text Box 9"/>
            <p:cNvSpPr txBox="1"/>
            <p:nvPr/>
          </p:nvSpPr>
          <p:spPr>
            <a:xfrm>
              <a:off x="243" y="577"/>
              <a:ext cx="488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8" name="Text Box 10"/>
            <p:cNvSpPr txBox="1"/>
            <p:nvPr/>
          </p:nvSpPr>
          <p:spPr>
            <a:xfrm>
              <a:off x="0" y="0"/>
              <a:ext cx="1316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u="sng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endParaRPr lang="zh-CN" altLang="en-US" sz="2800" u="sng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9" name="Group 11"/>
          <p:cNvGrpSpPr/>
          <p:nvPr/>
        </p:nvGrpSpPr>
        <p:grpSpPr>
          <a:xfrm>
            <a:off x="1746048" y="4181793"/>
            <a:ext cx="1154487" cy="870898"/>
            <a:chOff x="-113" y="0"/>
            <a:chExt cx="1821" cy="1371"/>
          </a:xfrm>
        </p:grpSpPr>
        <p:sp>
          <p:nvSpPr>
            <p:cNvPr id="10" name="Text Box 12"/>
            <p:cNvSpPr txBox="1"/>
            <p:nvPr/>
          </p:nvSpPr>
          <p:spPr>
            <a:xfrm>
              <a:off x="-107" y="549"/>
              <a:ext cx="150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1" name="Text Box 13"/>
            <p:cNvSpPr txBox="1"/>
            <p:nvPr/>
          </p:nvSpPr>
          <p:spPr>
            <a:xfrm>
              <a:off x="-113" y="0"/>
              <a:ext cx="182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u="sng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u="sng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r>
                <a:rPr lang="en-US" altLang="zh-CN" sz="2800" u="sng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_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" name="Text Box 15"/>
          <p:cNvSpPr txBox="1"/>
          <p:nvPr/>
        </p:nvSpPr>
        <p:spPr>
          <a:xfrm>
            <a:off x="188913" y="273685"/>
            <a:ext cx="5259387" cy="52451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填空：乐乐同学参加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百米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赛跑，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18"/>
          <p:cNvSpPr/>
          <p:nvPr/>
        </p:nvSpPr>
        <p:spPr>
          <a:xfrm>
            <a:off x="239395" y="229394"/>
            <a:ext cx="8543925" cy="2676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  <a:spcBef>
                <a:spcPct val="10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（4）后勤老师若把体积为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200 cm</a:t>
            </a:r>
            <a:r>
              <a:rPr lang="en-US" altLang="zh-CN" sz="2800" baseline="30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的水倒入底面积为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33 cm</a:t>
            </a:r>
            <a:r>
              <a:rPr lang="en-US" altLang="zh-CN" sz="2800" baseline="30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的圆柱形保温桶中，水面高度为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        ) 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；若把体积为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V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cm</a:t>
            </a:r>
            <a:r>
              <a:rPr lang="en-US" altLang="zh-CN" sz="2800" baseline="30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的水倒入底面积为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S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cm</a:t>
            </a:r>
            <a:r>
              <a:rPr lang="en-US" altLang="zh-CN" sz="2800" baseline="300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的圆柱形容器中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不溢出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，水面高度为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       )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cm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6524625" y="968058"/>
          <a:ext cx="699770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304800" imgH="393700" progId="Equation.DSMT4">
                  <p:embed/>
                </p:oleObj>
              </mc:Choice>
              <mc:Fallback>
                <p:oleObj name="" r:id="rId1" imgW="3048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24625" y="968058"/>
                        <a:ext cx="699770" cy="753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4833620" y="2168525"/>
          <a:ext cx="31051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177165" imgH="393700" progId="Equation.DSMT4">
                  <p:embed/>
                </p:oleObj>
              </mc:Choice>
              <mc:Fallback>
                <p:oleObj name="" r:id="rId3" imgW="177165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33620" y="2168525"/>
                        <a:ext cx="310515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16"/>
          <p:cNvGrpSpPr/>
          <p:nvPr/>
        </p:nvGrpSpPr>
        <p:grpSpPr>
          <a:xfrm>
            <a:off x="6924993" y="2590483"/>
            <a:ext cx="1447800" cy="1981200"/>
            <a:chOff x="0" y="0"/>
            <a:chExt cx="912" cy="1248"/>
          </a:xfrm>
        </p:grpSpPr>
        <p:sp>
          <p:nvSpPr>
            <p:cNvPr id="6" name="AutoShape 11"/>
            <p:cNvSpPr/>
            <p:nvPr/>
          </p:nvSpPr>
          <p:spPr>
            <a:xfrm>
              <a:off x="0" y="0"/>
              <a:ext cx="912" cy="1248"/>
            </a:xfrm>
            <a:prstGeom prst="flowChartMagneticDisk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b="1" dirty="0"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7" name="AutoShape 12"/>
            <p:cNvSpPr/>
            <p:nvPr/>
          </p:nvSpPr>
          <p:spPr>
            <a:xfrm>
              <a:off x="0" y="432"/>
              <a:ext cx="912" cy="816"/>
            </a:xfrm>
            <a:prstGeom prst="flowChartMagneticDisk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 cap="flat" cmpd="sng">
              <a:solidFill>
                <a:schemeClr val="bg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8" name="Text Box 13"/>
            <p:cNvSpPr txBox="1"/>
            <p:nvPr/>
          </p:nvSpPr>
          <p:spPr>
            <a:xfrm>
              <a:off x="288" y="754"/>
              <a:ext cx="257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V</a:t>
              </a:r>
              <a:endParaRPr lang="en-US" altLang="zh-CN" sz="2400" b="1" i="1" dirty="0">
                <a:solidFill>
                  <a:schemeClr val="bg1"/>
                </a:solidFill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  <p:sp>
          <p:nvSpPr>
            <p:cNvPr id="9" name="Text Box 14"/>
            <p:cNvSpPr txBox="1"/>
            <p:nvPr/>
          </p:nvSpPr>
          <p:spPr>
            <a:xfrm>
              <a:off x="337" y="45"/>
              <a:ext cx="224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S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2" charset="0"/>
                <a:ea typeface="Times New Roman" panose="02020603050405020304" pitchFamily="2" charset="0"/>
              </a:endParaRPr>
            </a:p>
          </p:txBody>
        </p:sp>
      </p:grpSp>
      <p:sp>
        <p:nvSpPr>
          <p:cNvPr id="10" name="Text Box 17"/>
          <p:cNvSpPr txBox="1"/>
          <p:nvPr/>
        </p:nvSpPr>
        <p:spPr>
          <a:xfrm>
            <a:off x="323850" y="2932430"/>
            <a:ext cx="56927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（5）采购秒表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块共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元，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一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把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发射枪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元，合计</a:t>
            </a:r>
            <a:r>
              <a:rPr lang="zh-CN" altLang="en-US" sz="2800" u="sng" dirty="0">
                <a:latin typeface="Times New Roman" panose="02020603050405020304" pitchFamily="2" charset="0"/>
                <a:ea typeface="黑体" panose="02010609060101010101" pitchFamily="2" charset="-122"/>
              </a:rPr>
              <a:t>        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Text Box 18"/>
          <p:cNvSpPr txBox="1"/>
          <p:nvPr/>
        </p:nvSpPr>
        <p:spPr>
          <a:xfrm>
            <a:off x="3262630" y="3723640"/>
            <a:ext cx="13309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Text Box 2"/>
          <p:cNvSpPr txBox="1"/>
          <p:nvPr/>
        </p:nvSpPr>
        <p:spPr>
          <a:xfrm>
            <a:off x="212725" y="1128395"/>
            <a:ext cx="7079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问题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：请将上面问题中得到的式子分类：       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1" name="Text Box 15"/>
          <p:cNvSpPr txBox="1"/>
          <p:nvPr/>
        </p:nvSpPr>
        <p:spPr>
          <a:xfrm>
            <a:off x="1409700" y="2445385"/>
            <a:ext cx="1512888" cy="1599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单项式：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多项式：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" name="Text Box 16"/>
          <p:cNvSpPr txBox="1"/>
          <p:nvPr/>
        </p:nvSpPr>
        <p:spPr>
          <a:xfrm>
            <a:off x="522288" y="4008120"/>
            <a:ext cx="467201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4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既不是单项式也不是多项式：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3" name="AutoShape 17"/>
          <p:cNvSpPr/>
          <p:nvPr/>
        </p:nvSpPr>
        <p:spPr>
          <a:xfrm>
            <a:off x="1236663" y="2829560"/>
            <a:ext cx="106362" cy="914400"/>
          </a:xfrm>
          <a:prstGeom prst="leftBrace">
            <a:avLst>
              <a:gd name="adj1" fmla="val 71283"/>
              <a:gd name="adj2" fmla="val 50000"/>
            </a:avLst>
          </a:prstGeom>
          <a:noFill/>
          <a:ln w="349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24" name="Group 21"/>
          <p:cNvGrpSpPr/>
          <p:nvPr/>
        </p:nvGrpSpPr>
        <p:grpSpPr>
          <a:xfrm>
            <a:off x="5275898" y="4008120"/>
            <a:ext cx="835025" cy="815975"/>
            <a:chOff x="0" y="0"/>
            <a:chExt cx="1316" cy="1283"/>
          </a:xfrm>
        </p:grpSpPr>
        <p:sp>
          <p:nvSpPr>
            <p:cNvPr id="25" name="Text Box 22"/>
            <p:cNvSpPr txBox="1"/>
            <p:nvPr/>
          </p:nvSpPr>
          <p:spPr>
            <a:xfrm>
              <a:off x="342" y="467"/>
              <a:ext cx="488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6" name="Text Box 23"/>
            <p:cNvSpPr txBox="1"/>
            <p:nvPr/>
          </p:nvSpPr>
          <p:spPr>
            <a:xfrm>
              <a:off x="0" y="0"/>
              <a:ext cx="1316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endParaRPr lang="zh-CN" altLang="en-US" sz="2800" u="sng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27" name="Group 24"/>
          <p:cNvGrpSpPr/>
          <p:nvPr/>
        </p:nvGrpSpPr>
        <p:grpSpPr>
          <a:xfrm>
            <a:off x="6293895" y="3917084"/>
            <a:ext cx="983101" cy="973195"/>
            <a:chOff x="24" y="-86"/>
            <a:chExt cx="1193" cy="1173"/>
          </a:xfrm>
        </p:grpSpPr>
        <p:sp>
          <p:nvSpPr>
            <p:cNvPr id="28" name="Text Box 25"/>
            <p:cNvSpPr txBox="1"/>
            <p:nvPr/>
          </p:nvSpPr>
          <p:spPr>
            <a:xfrm>
              <a:off x="65" y="458"/>
              <a:ext cx="1113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zh-CN" altLang="en-US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9" name="Text Box 26"/>
            <p:cNvSpPr txBox="1"/>
            <p:nvPr/>
          </p:nvSpPr>
          <p:spPr>
            <a:xfrm>
              <a:off x="24" y="-86"/>
              <a:ext cx="1193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zh-CN" altLang="en-US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100</a:t>
              </a:r>
              <a:r>
                <a:rPr lang="en-US" altLang="zh-CN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  </a:t>
              </a:r>
              <a:endParaRPr lang="en-US" altLang="zh-CN" sz="2800" u="sng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endParaRPr>
            </a:p>
          </p:txBody>
        </p:sp>
      </p:grp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7654608" y="3992245"/>
          <a:ext cx="379412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332105" imgH="880745" progId="Equation.DSMT4">
                  <p:embed/>
                </p:oleObj>
              </mc:Choice>
              <mc:Fallback>
                <p:oleObj name="" r:id="rId1" imgW="332105" imgH="88074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54608" y="3992245"/>
                        <a:ext cx="379412" cy="800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1220470" y="1555115"/>
            <a:ext cx="6066790" cy="957897"/>
            <a:chOff x="3165" y="2223"/>
            <a:chExt cx="9554" cy="1508"/>
          </a:xfrm>
        </p:grpSpPr>
        <p:grpSp>
          <p:nvGrpSpPr>
            <p:cNvPr id="10" name="Group 3"/>
            <p:cNvGrpSpPr/>
            <p:nvPr/>
          </p:nvGrpSpPr>
          <p:grpSpPr>
            <a:xfrm>
              <a:off x="3165" y="2242"/>
              <a:ext cx="1253" cy="1458"/>
              <a:chOff x="0" y="0"/>
              <a:chExt cx="978" cy="1059"/>
            </a:xfrm>
          </p:grpSpPr>
          <p:sp>
            <p:nvSpPr>
              <p:cNvPr id="11" name="Text Box 4"/>
              <p:cNvSpPr txBox="1"/>
              <p:nvPr/>
            </p:nvSpPr>
            <p:spPr>
              <a:xfrm>
                <a:off x="254" y="467"/>
                <a:ext cx="488" cy="5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sz="28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7</a:t>
                </a:r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Text Box 5"/>
              <p:cNvSpPr txBox="1"/>
              <p:nvPr/>
            </p:nvSpPr>
            <p:spPr>
              <a:xfrm>
                <a:off x="0" y="0"/>
                <a:ext cx="978" cy="5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u="sng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100</a:t>
                </a:r>
                <a:endParaRPr lang="zh-CN" altLang="en-US" sz="2800" u="sng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3" name="Group 6"/>
            <p:cNvGrpSpPr/>
            <p:nvPr/>
          </p:nvGrpSpPr>
          <p:grpSpPr>
            <a:xfrm>
              <a:off x="4738" y="2238"/>
              <a:ext cx="1527" cy="1423"/>
              <a:chOff x="0" y="0"/>
              <a:chExt cx="1316" cy="1018"/>
            </a:xfrm>
          </p:grpSpPr>
          <p:sp>
            <p:nvSpPr>
              <p:cNvPr id="14" name="Text Box 7"/>
              <p:cNvSpPr txBox="1"/>
              <p:nvPr/>
            </p:nvSpPr>
            <p:spPr>
              <a:xfrm>
                <a:off x="245" y="435"/>
                <a:ext cx="488" cy="5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sz="2800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a</a:t>
                </a:r>
                <a:endParaRPr lang="zh-CN" altLang="en-US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5" name="Text Box 8"/>
              <p:cNvSpPr txBox="1"/>
              <p:nvPr/>
            </p:nvSpPr>
            <p:spPr>
              <a:xfrm>
                <a:off x="0" y="0"/>
                <a:ext cx="1316" cy="5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sz="2800" u="sng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100</a:t>
                </a:r>
                <a:endParaRPr lang="zh-CN" altLang="en-US" sz="2800" u="sng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6" name="Group 9"/>
            <p:cNvGrpSpPr/>
            <p:nvPr/>
          </p:nvGrpSpPr>
          <p:grpSpPr>
            <a:xfrm>
              <a:off x="6264" y="2223"/>
              <a:ext cx="1744" cy="1508"/>
              <a:chOff x="-218" y="0"/>
              <a:chExt cx="1500" cy="1006"/>
            </a:xfrm>
          </p:grpSpPr>
          <p:sp>
            <p:nvSpPr>
              <p:cNvPr id="17" name="Text Box 10"/>
              <p:cNvSpPr txBox="1"/>
              <p:nvPr/>
            </p:nvSpPr>
            <p:spPr>
              <a:xfrm>
                <a:off x="-218" y="458"/>
                <a:ext cx="1500" cy="5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sz="2800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a</a:t>
                </a:r>
                <a:r>
                  <a:rPr lang="en-US" altLang="zh-CN" sz="2800" i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 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+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 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1</a:t>
                </a:r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8" name="Text Box 11"/>
              <p:cNvSpPr txBox="1"/>
              <p:nvPr/>
            </p:nvSpPr>
            <p:spPr>
              <a:xfrm>
                <a:off x="-192" y="0"/>
                <a:ext cx="1331" cy="5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l"/>
                <a:r>
                  <a:rPr lang="en-US" altLang="zh-CN" sz="2800" u="sng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 </a:t>
                </a:r>
                <a:r>
                  <a:rPr lang="zh-CN" altLang="en-US" sz="2800" u="sng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100</a:t>
                </a:r>
                <a:r>
                  <a:rPr lang="en-US" altLang="zh-CN" sz="2800" u="sng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_</a:t>
                </a:r>
                <a:endParaRPr lang="en-US" altLang="zh-CN" sz="2800" u="sng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9979" y="2240"/>
            <a:ext cx="520" cy="12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3" imgW="330200" imgH="876300" progId="Equation.DSMT4">
                    <p:embed/>
                  </p:oleObj>
                </mc:Choice>
                <mc:Fallback>
                  <p:oleObj name="" r:id="rId3" imgW="330200" imgH="8763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979" y="2240"/>
                          <a:ext cx="520" cy="12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8297" y="2236"/>
            <a:ext cx="1069" cy="1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5" imgW="622300" imgH="876300" progId="Equation.DSMT4">
                    <p:embed/>
                  </p:oleObj>
                </mc:Choice>
                <mc:Fallback>
                  <p:oleObj name="" r:id="rId5" imgW="622300" imgH="8763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297" y="2236"/>
                          <a:ext cx="1069" cy="12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Text Box 29"/>
            <p:cNvSpPr txBox="1"/>
            <p:nvPr/>
          </p:nvSpPr>
          <p:spPr>
            <a:xfrm>
              <a:off x="10995" y="2442"/>
              <a:ext cx="172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8</a:t>
              </a:r>
              <a:r>
                <a:rPr lang="zh-CN" altLang="en-US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32" name="Text Box 30"/>
          <p:cNvSpPr txBox="1"/>
          <p:nvPr/>
        </p:nvSpPr>
        <p:spPr>
          <a:xfrm>
            <a:off x="2832100" y="3489960"/>
            <a:ext cx="10947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8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zh-CN" altLang="en-US" sz="2800" i="1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3" name="Text Box 31"/>
          <p:cNvSpPr txBox="1"/>
          <p:nvPr/>
        </p:nvSpPr>
        <p:spPr>
          <a:xfrm>
            <a:off x="593725" y="2823210"/>
            <a:ext cx="595313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3333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整</a:t>
            </a:r>
            <a:endParaRPr lang="zh-CN" altLang="en-US" sz="2800" dirty="0">
              <a:solidFill>
                <a:srgbClr val="3333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3333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式</a:t>
            </a:r>
            <a:endParaRPr lang="zh-CN" altLang="en-US" sz="2800" dirty="0">
              <a:solidFill>
                <a:srgbClr val="3333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34" name="Group 3"/>
          <p:cNvGrpSpPr/>
          <p:nvPr/>
        </p:nvGrpSpPr>
        <p:grpSpPr>
          <a:xfrm>
            <a:off x="2805113" y="2471420"/>
            <a:ext cx="1069975" cy="927100"/>
            <a:chOff x="0" y="0"/>
            <a:chExt cx="1316" cy="1060"/>
          </a:xfrm>
        </p:grpSpPr>
        <p:sp>
          <p:nvSpPr>
            <p:cNvPr id="35" name="Text Box 4"/>
            <p:cNvSpPr txBox="1"/>
            <p:nvPr/>
          </p:nvSpPr>
          <p:spPr>
            <a:xfrm>
              <a:off x="254" y="467"/>
              <a:ext cx="488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7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36" name="Text Box 5"/>
            <p:cNvSpPr txBox="1"/>
            <p:nvPr/>
          </p:nvSpPr>
          <p:spPr>
            <a:xfrm>
              <a:off x="0" y="0"/>
              <a:ext cx="1316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endParaRPr lang="zh-CN" altLang="en-US" sz="2800" u="sng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3822700" y="2473325"/>
          <a:ext cx="60452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627380" imgH="883920" progId="Equation.DSMT4">
                  <p:embed/>
                </p:oleObj>
              </mc:Choice>
              <mc:Fallback>
                <p:oleObj name="" r:id="rId7" imgW="627380" imgH="88392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22700" y="2473325"/>
                        <a:ext cx="604520" cy="831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矩形 38"/>
          <p:cNvSpPr/>
          <p:nvPr/>
        </p:nvSpPr>
        <p:spPr>
          <a:xfrm>
            <a:off x="3189605" y="573405"/>
            <a:ext cx="2301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分式的概念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775016" y="487852"/>
            <a:ext cx="2549632" cy="595576"/>
            <a:chOff x="1777185" y="621123"/>
            <a:chExt cx="254963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2235200" cy="825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 bldLvl="0" animBg="1"/>
      <p:bldP spid="32" grpId="0" bldLvl="0"/>
      <p:bldP spid="33" grpId="0" bldLvl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2"/>
          <p:cNvSpPr txBox="1"/>
          <p:nvPr/>
        </p:nvSpPr>
        <p:spPr>
          <a:xfrm>
            <a:off x="595630" y="534670"/>
            <a:ext cx="79197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问题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对于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式子       ，      ，     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它们有什么相同点和不同点？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Rectangle 12"/>
          <p:cNvSpPr/>
          <p:nvPr/>
        </p:nvSpPr>
        <p:spPr>
          <a:xfrm>
            <a:off x="650875" y="1970088"/>
            <a:ext cx="153193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相同点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Rectangle 13"/>
          <p:cNvSpPr/>
          <p:nvPr/>
        </p:nvSpPr>
        <p:spPr>
          <a:xfrm>
            <a:off x="650875" y="3816350"/>
            <a:ext cx="3280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不同点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（观察分母）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2326005" y="1972310"/>
            <a:ext cx="545020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形式上都具有分数     的特征；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Rectangle 15"/>
          <p:cNvSpPr/>
          <p:nvPr/>
        </p:nvSpPr>
        <p:spPr>
          <a:xfrm>
            <a:off x="4215130" y="3816350"/>
            <a:ext cx="3714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分母中是否含有字母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9" name="Group 10"/>
          <p:cNvGrpSpPr/>
          <p:nvPr/>
        </p:nvGrpSpPr>
        <p:grpSpPr>
          <a:xfrm>
            <a:off x="3275330" y="541655"/>
            <a:ext cx="831850" cy="866775"/>
            <a:chOff x="0" y="0"/>
            <a:chExt cx="1316" cy="1161"/>
          </a:xfrm>
        </p:grpSpPr>
        <p:sp>
          <p:nvSpPr>
            <p:cNvPr id="10" name="Text Box 11"/>
            <p:cNvSpPr txBox="1"/>
            <p:nvPr/>
          </p:nvSpPr>
          <p:spPr>
            <a:xfrm>
              <a:off x="342" y="467"/>
              <a:ext cx="488" cy="6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7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1" name="Text Box 12"/>
            <p:cNvSpPr txBox="1"/>
            <p:nvPr/>
          </p:nvSpPr>
          <p:spPr>
            <a:xfrm>
              <a:off x="0" y="0"/>
              <a:ext cx="1316" cy="6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endParaRPr lang="zh-CN" altLang="en-US" sz="2800" u="sng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Group 13"/>
          <p:cNvGrpSpPr/>
          <p:nvPr/>
        </p:nvGrpSpPr>
        <p:grpSpPr>
          <a:xfrm>
            <a:off x="4974590" y="549593"/>
            <a:ext cx="1000125" cy="849312"/>
            <a:chOff x="0" y="0"/>
            <a:chExt cx="1316" cy="1199"/>
          </a:xfrm>
        </p:grpSpPr>
        <p:sp>
          <p:nvSpPr>
            <p:cNvPr id="13" name="Text Box 14"/>
            <p:cNvSpPr txBox="1"/>
            <p:nvPr/>
          </p:nvSpPr>
          <p:spPr>
            <a:xfrm>
              <a:off x="229" y="467"/>
              <a:ext cx="601" cy="7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zh-CN" altLang="en-US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4" name="Text Box 15"/>
            <p:cNvSpPr txBox="1"/>
            <p:nvPr/>
          </p:nvSpPr>
          <p:spPr>
            <a:xfrm>
              <a:off x="0" y="0"/>
              <a:ext cx="1316" cy="7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endParaRPr lang="zh-CN" altLang="en-US" sz="2800" u="sng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5" name="Group 16"/>
          <p:cNvGrpSpPr/>
          <p:nvPr/>
        </p:nvGrpSpPr>
        <p:grpSpPr>
          <a:xfrm>
            <a:off x="5869305" y="541655"/>
            <a:ext cx="818732" cy="896034"/>
            <a:chOff x="0" y="0"/>
            <a:chExt cx="994" cy="1079"/>
          </a:xfrm>
        </p:grpSpPr>
        <p:sp>
          <p:nvSpPr>
            <p:cNvPr id="16" name="Text Box 17"/>
            <p:cNvSpPr txBox="1"/>
            <p:nvPr/>
          </p:nvSpPr>
          <p:spPr>
            <a:xfrm>
              <a:off x="41" y="450"/>
              <a:ext cx="945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+1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7" name="Text Box 18"/>
            <p:cNvSpPr txBox="1"/>
            <p:nvPr/>
          </p:nvSpPr>
          <p:spPr>
            <a:xfrm>
              <a:off x="0" y="0"/>
              <a:ext cx="994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endParaRPr lang="zh-CN" altLang="en-US" sz="2800" u="sng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878320" y="580390"/>
          <a:ext cx="33020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" imgW="330200" imgH="876300" progId="Equation.DSMT4">
                  <p:embed/>
                </p:oleObj>
              </mc:Choice>
              <mc:Fallback>
                <p:oleObj name="" r:id="rId1" imgW="330200" imgH="8763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78320" y="580390"/>
                        <a:ext cx="330200" cy="730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224655" y="568960"/>
          <a:ext cx="59309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627380" imgH="883920" progId="Equation.DSMT4">
                  <p:embed/>
                </p:oleObj>
              </mc:Choice>
              <mc:Fallback>
                <p:oleObj name="" r:id="rId3" imgW="627380" imgH="88392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4655" y="568960"/>
                        <a:ext cx="593090" cy="76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26"/>
          <p:cNvSpPr txBox="1"/>
          <p:nvPr/>
        </p:nvSpPr>
        <p:spPr>
          <a:xfrm>
            <a:off x="2322513" y="2899728"/>
            <a:ext cx="41732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、分母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都是整式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310505" y="1964690"/>
          <a:ext cx="374015" cy="824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330200" imgH="876300" progId="Equation.DSMT4">
                  <p:embed/>
                </p:oleObj>
              </mc:Choice>
              <mc:Fallback>
                <p:oleObj name="" r:id="rId5" imgW="330200" imgH="8763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10505" y="1964690"/>
                        <a:ext cx="374015" cy="824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矩形 112"/>
          <p:cNvSpPr/>
          <p:nvPr/>
        </p:nvSpPr>
        <p:spPr>
          <a:xfrm>
            <a:off x="436563" y="626878"/>
            <a:ext cx="2036762" cy="519112"/>
          </a:xfrm>
          <a:prstGeom prst="rect">
            <a:avLst/>
          </a:prstGeom>
          <a:gradFill>
            <a:gsLst>
              <a:gs pos="43000">
                <a:srgbClr val="FED7DC"/>
              </a:gs>
              <a:gs pos="100000">
                <a:srgbClr val="C4FEFF"/>
              </a:gs>
            </a:gsLst>
            <a:lin ang="5400000" scaled="1"/>
          </a:gra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分式的定义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grpSp>
        <p:nvGrpSpPr>
          <p:cNvPr id="2" name="组合 63"/>
          <p:cNvGrpSpPr/>
          <p:nvPr/>
        </p:nvGrpSpPr>
        <p:grpSpPr>
          <a:xfrm>
            <a:off x="339725" y="1001528"/>
            <a:ext cx="8131810" cy="3366135"/>
            <a:chOff x="251520" y="2003356"/>
            <a:chExt cx="9457789" cy="3364769"/>
          </a:xfrm>
        </p:grpSpPr>
        <p:sp>
          <p:nvSpPr>
            <p:cNvPr id="3" name="Text Box 3"/>
            <p:cNvSpPr txBox="1"/>
            <p:nvPr/>
          </p:nvSpPr>
          <p:spPr>
            <a:xfrm>
              <a:off x="251520" y="2003356"/>
              <a:ext cx="9457789" cy="33647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200000"/>
                </a:lnSpc>
              </a:pPr>
              <a:r>
                <a:rPr lang="en-US" altLang="zh-CN" sz="2800">
                  <a:solidFill>
                    <a:srgbClr val="660033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    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形如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    ( 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A</a:t>
              </a:r>
              <a:r>
                <a:rPr lang="zh-CN" altLang="en-US" sz="2800" b="1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、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B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是整式，且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B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中含有字母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)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的式子，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叫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做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分式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.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其中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A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叫做分式的分子，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B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叫做分式的分母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.</a:t>
              </a:r>
              <a:endPara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  <a:p>
              <a:pPr>
                <a:lnSpc>
                  <a:spcPct val="160000"/>
                </a:lnSpc>
              </a:pP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      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整式和分式统称为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有理式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.</a:t>
              </a:r>
              <a:endPara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endParaRPr>
            </a:p>
          </p:txBody>
        </p:sp>
        <p:graphicFrame>
          <p:nvGraphicFramePr>
            <p:cNvPr id="4" name="Object 4"/>
            <p:cNvGraphicFramePr/>
            <p:nvPr/>
          </p:nvGraphicFramePr>
          <p:xfrm>
            <a:off x="1995222" y="2148076"/>
            <a:ext cx="570894" cy="901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1" imgW="177800" imgH="394335" progId="Equation.DSMT4">
                    <p:embed/>
                  </p:oleObj>
                </mc:Choice>
                <mc:Fallback>
                  <p:oleObj name="" r:id="rId1" imgW="177800" imgH="394335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FF33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995222" y="2148076"/>
                          <a:ext cx="570894" cy="9013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任意多边形 4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知识要点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65115" y="3215005"/>
            <a:ext cx="2879725" cy="1283335"/>
            <a:chOff x="7200" y="6092"/>
            <a:chExt cx="4535" cy="2021"/>
          </a:xfrm>
        </p:grpSpPr>
        <p:sp>
          <p:nvSpPr>
            <p:cNvPr id="9" name="文本框 8"/>
            <p:cNvSpPr txBox="1"/>
            <p:nvPr/>
          </p:nvSpPr>
          <p:spPr>
            <a:xfrm>
              <a:off x="7200" y="6888"/>
              <a:ext cx="204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rgbClr val="0070C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有理式</a:t>
              </a:r>
              <a:endPara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9241" y="6546"/>
              <a:ext cx="453" cy="1361"/>
            </a:xfrm>
            <a:prstGeom prst="leftBrace">
              <a:avLst/>
            </a:prstGeom>
            <a:ln w="25400"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695" y="6092"/>
              <a:ext cx="204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rgbClr val="0070C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整式</a:t>
              </a:r>
              <a:endPara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695" y="7291"/>
              <a:ext cx="149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rgbClr val="0070C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分式</a:t>
              </a:r>
              <a:endPara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4"/>
          <p:cNvSpPr txBox="1"/>
          <p:nvPr/>
        </p:nvSpPr>
        <p:spPr>
          <a:xfrm>
            <a:off x="139383" y="554355"/>
            <a:ext cx="5800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269999"/>
                </a:solidFill>
                <a:effectLst/>
                <a:latin typeface="Times New Roman" panose="02020603050405020304" pitchFamily="2" charset="0"/>
                <a:ea typeface="黑体" panose="02010609060101010101" pitchFamily="2" charset="-122"/>
              </a:rPr>
              <a:t>思考：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（1）分式与分数有何联系？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329565" y="3436620"/>
            <a:ext cx="786193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eaLnBrk="0" hangingPunct="0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②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分数是分式中的字母取某些值的结果，分式更具一般性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2915603" y="1045528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整数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2915603" y="2283143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整数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7455853" y="1042353"/>
            <a:ext cx="10779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整式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12"/>
          <p:cNvSpPr txBox="1"/>
          <p:nvPr/>
        </p:nvSpPr>
        <p:spPr>
          <a:xfrm>
            <a:off x="7493318" y="2354898"/>
            <a:ext cx="11509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整式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5" name="文本框 121861"/>
          <p:cNvSpPr txBox="1"/>
          <p:nvPr/>
        </p:nvSpPr>
        <p:spPr>
          <a:xfrm>
            <a:off x="5940108" y="2918460"/>
            <a:ext cx="2943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分母含有字母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文本框 121862"/>
          <p:cNvSpPr txBox="1"/>
          <p:nvPr/>
        </p:nvSpPr>
        <p:spPr>
          <a:xfrm>
            <a:off x="1115378" y="2931478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分数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文本框 121863"/>
          <p:cNvSpPr txBox="1"/>
          <p:nvPr/>
        </p:nvSpPr>
        <p:spPr>
          <a:xfrm>
            <a:off x="5076190" y="2927985"/>
            <a:ext cx="11509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分式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直接连接符 18"/>
          <p:cNvSpPr/>
          <p:nvPr/>
        </p:nvSpPr>
        <p:spPr>
          <a:xfrm flipV="1">
            <a:off x="6342380" y="1292225"/>
            <a:ext cx="1079500" cy="3603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直接连接符 20"/>
          <p:cNvSpPr/>
          <p:nvPr/>
        </p:nvSpPr>
        <p:spPr>
          <a:xfrm>
            <a:off x="6332855" y="2170113"/>
            <a:ext cx="1079500" cy="431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直接连接符 21"/>
          <p:cNvSpPr/>
          <p:nvPr/>
        </p:nvSpPr>
        <p:spPr>
          <a:xfrm flipV="1">
            <a:off x="2051050" y="1343660"/>
            <a:ext cx="792163" cy="431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直接连接符 22"/>
          <p:cNvSpPr/>
          <p:nvPr/>
        </p:nvSpPr>
        <p:spPr>
          <a:xfrm>
            <a:off x="2052638" y="2065973"/>
            <a:ext cx="792162" cy="4238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6"/>
          <p:cNvSpPr txBox="1"/>
          <p:nvPr/>
        </p:nvSpPr>
        <p:spPr>
          <a:xfrm>
            <a:off x="3811270" y="1631950"/>
            <a:ext cx="1700213" cy="5219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类比思想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" name="文本框 27"/>
          <p:cNvSpPr txBox="1"/>
          <p:nvPr/>
        </p:nvSpPr>
        <p:spPr>
          <a:xfrm>
            <a:off x="2947670" y="4150995"/>
            <a:ext cx="3064510" cy="5219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lvl="0" algn="l" eaLnBrk="0" hangingPunct="0">
              <a:buClrTx/>
              <a:buSzTx/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特殊到一般的思想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0" name="文本框 9"/>
          <p:cNvSpPr txBox="1"/>
          <p:nvPr/>
        </p:nvSpPr>
        <p:spPr>
          <a:xfrm>
            <a:off x="467043" y="156114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①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31" name="Group 10"/>
          <p:cNvGrpSpPr/>
          <p:nvPr/>
        </p:nvGrpSpPr>
        <p:grpSpPr>
          <a:xfrm>
            <a:off x="1260475" y="1478598"/>
            <a:ext cx="831850" cy="866775"/>
            <a:chOff x="0" y="0"/>
            <a:chExt cx="1316" cy="1161"/>
          </a:xfrm>
        </p:grpSpPr>
        <p:sp>
          <p:nvSpPr>
            <p:cNvPr id="32" name="Text Box 11"/>
            <p:cNvSpPr txBox="1"/>
            <p:nvPr/>
          </p:nvSpPr>
          <p:spPr>
            <a:xfrm>
              <a:off x="342" y="467"/>
              <a:ext cx="488" cy="6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7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33" name="Text Box 12"/>
            <p:cNvSpPr txBox="1"/>
            <p:nvPr/>
          </p:nvSpPr>
          <p:spPr>
            <a:xfrm>
              <a:off x="0" y="0"/>
              <a:ext cx="1316" cy="6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endParaRPr lang="zh-CN" altLang="en-US" sz="2800" u="sng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34" name="Group 16"/>
          <p:cNvGrpSpPr/>
          <p:nvPr/>
        </p:nvGrpSpPr>
        <p:grpSpPr>
          <a:xfrm>
            <a:off x="5548630" y="1439545"/>
            <a:ext cx="865188" cy="898525"/>
            <a:chOff x="0" y="0"/>
            <a:chExt cx="1052" cy="1082"/>
          </a:xfrm>
        </p:grpSpPr>
        <p:sp>
          <p:nvSpPr>
            <p:cNvPr id="35" name="Text Box 17"/>
            <p:cNvSpPr txBox="1"/>
            <p:nvPr/>
          </p:nvSpPr>
          <p:spPr>
            <a:xfrm>
              <a:off x="65" y="458"/>
              <a:ext cx="987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i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r>
                <a:rPr lang="zh-CN" altLang="en-US" sz="2800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+1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36" name="Text Box 18"/>
            <p:cNvSpPr txBox="1"/>
            <p:nvPr/>
          </p:nvSpPr>
          <p:spPr>
            <a:xfrm>
              <a:off x="0" y="0"/>
              <a:ext cx="873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u="sng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100</a:t>
              </a:r>
              <a:endParaRPr lang="zh-CN" altLang="en-US" sz="2800" u="sng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37" name="文本框 121861"/>
          <p:cNvSpPr txBox="1"/>
          <p:nvPr/>
        </p:nvSpPr>
        <p:spPr>
          <a:xfrm>
            <a:off x="1907540" y="2931795"/>
            <a:ext cx="2181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是一个数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5" grpId="0"/>
      <p:bldP spid="26" grpId="0" bldLvl="0" animBg="1"/>
      <p:bldP spid="29" grpId="0" bldLvl="0" animBg="1"/>
      <p:bldP spid="3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  <p:tag name="resource_record_key" val="{&quot;13&quot;:[4712219,4563109]}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COMMONDATA" val="eyJoZGlkIjoiMjE3MGZlOWM0YjUxY2M3MWI4YzI3MDMxNTIyMDU2NmQifQ=="/>
  <p:tag name="KSO_WPP_MARK_KEY" val="0ff5d9c4-dfa2-4fa3-8880-8b3fae5ffba2"/>
  <p:tag name="commondata" val="eyJoZGlkIjoiOGI2ZmZhNGJlZjIxNjcyOWUyNzJhY2NmNzYwNzI0YzIifQ=="/>
  <p:tag name="resource_record_key" val="{&quot;13&quot;:[4712219,4563109]}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3494</Words>
  <Application>WPS 演示</Application>
  <PresentationFormat>全屏显示(4:3)</PresentationFormat>
  <Paragraphs>404</Paragraphs>
  <Slides>29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79</vt:i4>
      </vt:variant>
      <vt:variant>
        <vt:lpstr>幻灯片标题</vt:lpstr>
      </vt:variant>
      <vt:variant>
        <vt:i4>29</vt:i4>
      </vt:variant>
    </vt:vector>
  </HeadingPairs>
  <TitlesOfParts>
    <vt:vector size="123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有爱魔兽圆体 CN Medium</vt:lpstr>
      <vt:lpstr>思源黑体</vt:lpstr>
      <vt:lpstr>Arial Unicode MS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573</cp:revision>
  <dcterms:created xsi:type="dcterms:W3CDTF">2015-07-09T08:14:00Z</dcterms:created>
  <dcterms:modified xsi:type="dcterms:W3CDTF">2025-12-15T03:36:02Z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BD2B95F9CBFA4722858F57041DF057F2</vt:lpwstr>
  </property>
</Properties>
</file>