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sldIdLst>
    <p:sldId id="414" r:id="rId3"/>
    <p:sldId id="506" r:id="rId4"/>
    <p:sldId id="444" r:id="rId5"/>
    <p:sldId id="445" r:id="rId6"/>
    <p:sldId id="446" r:id="rId7"/>
    <p:sldId id="447" r:id="rId8"/>
    <p:sldId id="510" r:id="rId9"/>
    <p:sldId id="511" r:id="rId10"/>
    <p:sldId id="512" r:id="rId11"/>
    <p:sldId id="505" r:id="rId12"/>
    <p:sldId id="456" r:id="rId13"/>
    <p:sldId id="457" r:id="rId14"/>
    <p:sldId id="471" r:id="rId15"/>
    <p:sldId id="502" r:id="rId16"/>
    <p:sldId id="503" r:id="rId17"/>
    <p:sldId id="472" r:id="rId18"/>
    <p:sldId id="504" r:id="rId19"/>
    <p:sldId id="474" r:id="rId20"/>
    <p:sldId id="476" r:id="rId21"/>
    <p:sldId id="477" r:id="rId22"/>
    <p:sldId id="484" r:id="rId23"/>
    <p:sldId id="485" r:id="rId24"/>
    <p:sldId id="486" r:id="rId25"/>
    <p:sldId id="487" r:id="rId26"/>
    <p:sldId id="488" r:id="rId27"/>
    <p:sldId id="489" r:id="rId28"/>
    <p:sldId id="490" r:id="rId29"/>
    <p:sldId id="491" r:id="rId30"/>
    <p:sldId id="492" r:id="rId31"/>
    <p:sldId id="494" r:id="rId32"/>
    <p:sldId id="493" r:id="rId33"/>
    <p:sldId id="470" r:id="rId34"/>
    <p:sldId id="466" r:id="rId35"/>
    <p:sldId id="467" r:id="rId36"/>
    <p:sldId id="496" r:id="rId37"/>
    <p:sldId id="468" r:id="rId38"/>
  </p:sldIdLst>
  <p:sldSz cx="9144000" cy="5144135" type="screen16x9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70" userDrawn="1">
          <p15:clr>
            <a:srgbClr val="A4A3A4"/>
          </p15:clr>
        </p15:guide>
        <p15:guide id="2" pos="290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2" clrIdx="0"/>
  <p:cmAuthor id="2" name="ZhangS" initials="Z" lastIdx="0" clrIdx="1"/>
  <p:cmAuthor id="3" name="优翼" initials="校" lastIdx="0" clrIdx="2"/>
  <p:cmAuthor id="4" name="HJZX010" initials="" lastIdx="0" clrIdx="3"/>
  <p:cmAuthor id="5" name="Taylor Hartwell" initials="TH [6]" lastIdx="0" clrIdx="4"/>
  <p:cmAuthor id="6" name="TuWY" initials="T" lastIdx="0" clrIdx="5"/>
  <p:cmAuthor id="7" name="作者" initials="A" lastIdx="0" clrIdx="6"/>
  <p:cmAuthor id="8" name="尹澳" initials="尹" lastIdx="0" clrIdx="7"/>
  <p:cmAuthor id="9" name="fafa" initials="f" lastIdx="0" clrIdx="8"/>
  <p:cmAuthor id="10" name="王习习" initials="王" lastIdx="0" clrIdx="9"/>
  <p:cmAuthor id="11" name="心语" initials="心" lastIdx="0" clrIdx="10"/>
  <p:cmAuthor id="12" name="youyi" initials="y" lastIdx="0" clrIdx="11"/>
  <p:cmAuthor id="13" name="602656769@qq.com" initials="" lastIdx="0" clrIdx="12"/>
  <p:cmAuthor id="14" name="hp" initials="h" lastIdx="0" clrIdx="1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55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1470"/>
        <p:guide pos="2903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gs" Target="tags/tag88.xml"/><Relationship Id="rId43" Type="http://schemas.openxmlformats.org/officeDocument/2006/relationships/commentAuthors" Target="commentAuthors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sldImg"/>
          </p:nvPr>
        </p:nvSpPr>
        <p:spPr>
          <a:xfrm>
            <a:off x="409382" y="754063"/>
            <a:ext cx="5855086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1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0"/>
            <a:endParaRPr lang="zh-CN" altLang="en-US" sz="1200" dirty="0">
              <a:solidFill>
                <a:schemeClr val="tx1"/>
              </a:solidFill>
            </a:endParaRPr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0" algn="r"/>
            <a:endParaRPr lang="zh-CN" altLang="en-US" sz="1200" dirty="0">
              <a:solidFill>
                <a:schemeClr val="tx1"/>
              </a:solidFill>
            </a:endParaRPr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0"/>
            <a:endParaRPr lang="zh-CN" altLang="en-US" sz="1200" dirty="0">
              <a:solidFill>
                <a:schemeClr val="tx1"/>
              </a:solidFill>
            </a:endParaRPr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0" algn="r"/>
            <a:fld id="{9A0DB2DC-4C9A-4742-B13C-FB6460FD3503}" type="slidenum">
              <a:rPr lang="zh-CN" altLang="en-US" sz="1200" dirty="0">
                <a:solidFill>
                  <a:schemeClr val="tx1"/>
                </a:solidFill>
              </a:rPr>
            </a:fld>
            <a:endParaRPr lang="zh-CN" altLang="en-US" sz="1200" dirty="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/>
    </a:lvl1pPr>
    <a:lvl2pPr marL="0" lvl="1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/>
    </a:lvl2pPr>
    <a:lvl3pPr marL="742950" lvl="2" indent="-28575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143000" lvl="3" indent="-22860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600200" lvl="4" indent="-22860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-22860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-22860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-22860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-22860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4.png"/><Relationship Id="rId6" Type="http://schemas.openxmlformats.org/officeDocument/2006/relationships/tags" Target="../tags/tag2.xml"/><Relationship Id="rId5" Type="http://schemas.openxmlformats.org/officeDocument/2006/relationships/tags" Target="../tags/tag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5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6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7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 userDrawn="1"/>
        </p:nvSpPr>
        <p:spPr>
          <a:xfrm>
            <a:off x="0" y="1535430"/>
            <a:ext cx="9153525" cy="23964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00"/>
          </a:p>
        </p:txBody>
      </p:sp>
      <p:sp>
        <p:nvSpPr>
          <p:cNvPr id="3" name="矩形 2"/>
          <p:cNvSpPr/>
          <p:nvPr userDrawn="1"/>
        </p:nvSpPr>
        <p:spPr>
          <a:xfrm>
            <a:off x="635" y="-635"/>
            <a:ext cx="3412490" cy="5144770"/>
          </a:xfrm>
          <a:prstGeom prst="rect">
            <a:avLst/>
          </a:prstGeom>
          <a:gradFill>
            <a:gsLst>
              <a:gs pos="50000">
                <a:schemeClr val="accent4"/>
              </a:gs>
              <a:gs pos="0">
                <a:schemeClr val="accent4">
                  <a:lumMod val="25000"/>
                  <a:lumOff val="75000"/>
                </a:schemeClr>
              </a:gs>
              <a:gs pos="100000">
                <a:schemeClr val="accent4">
                  <a:lumMod val="8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00"/>
          </a:p>
        </p:txBody>
      </p:sp>
      <p:sp>
        <p:nvSpPr>
          <p:cNvPr id="5" name="任意形状 2"/>
          <p:cNvSpPr/>
          <p:nvPr userDrawn="1"/>
        </p:nvSpPr>
        <p:spPr>
          <a:xfrm rot="5400000">
            <a:off x="-48260" y="479425"/>
            <a:ext cx="3506470" cy="3418205"/>
          </a:xfrm>
          <a:custGeom>
            <a:avLst/>
            <a:gdLst>
              <a:gd name="connsiteX0" fmla="*/ 0 w 4493518"/>
              <a:gd name="connsiteY0" fmla="*/ 3936411 h 3936411"/>
              <a:gd name="connsiteX1" fmla="*/ 984103 w 4493518"/>
              <a:gd name="connsiteY1" fmla="*/ 0 h 3936411"/>
              <a:gd name="connsiteX2" fmla="*/ 4493518 w 4493518"/>
              <a:gd name="connsiteY2" fmla="*/ 0 h 3936411"/>
              <a:gd name="connsiteX3" fmla="*/ 4493517 w 4493518"/>
              <a:gd name="connsiteY3" fmla="*/ 3936411 h 3936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3518" h="3936411">
                <a:moveTo>
                  <a:pt x="0" y="3936411"/>
                </a:moveTo>
                <a:lnTo>
                  <a:pt x="984103" y="0"/>
                </a:lnTo>
                <a:lnTo>
                  <a:pt x="4493518" y="0"/>
                </a:lnTo>
                <a:lnTo>
                  <a:pt x="4493517" y="3936411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00" b="1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9" name="任意形状 3"/>
          <p:cNvSpPr/>
          <p:nvPr userDrawn="1"/>
        </p:nvSpPr>
        <p:spPr>
          <a:xfrm rot="5400000">
            <a:off x="152400" y="678180"/>
            <a:ext cx="3108960" cy="3418840"/>
          </a:xfrm>
          <a:custGeom>
            <a:avLst/>
            <a:gdLst>
              <a:gd name="connsiteX0" fmla="*/ 0 w 4493518"/>
              <a:gd name="connsiteY0" fmla="*/ 3936411 h 3936411"/>
              <a:gd name="connsiteX1" fmla="*/ 984103 w 4493518"/>
              <a:gd name="connsiteY1" fmla="*/ 0 h 3936411"/>
              <a:gd name="connsiteX2" fmla="*/ 4493518 w 4493518"/>
              <a:gd name="connsiteY2" fmla="*/ 0 h 3936411"/>
              <a:gd name="connsiteX3" fmla="*/ 4493517 w 4493518"/>
              <a:gd name="connsiteY3" fmla="*/ 3936411 h 3936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3518" h="3936411">
                <a:moveTo>
                  <a:pt x="0" y="3936411"/>
                </a:moveTo>
                <a:lnTo>
                  <a:pt x="984103" y="0"/>
                </a:lnTo>
                <a:lnTo>
                  <a:pt x="4493518" y="0"/>
                </a:lnTo>
                <a:lnTo>
                  <a:pt x="4493517" y="3936411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00" b="1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pic>
        <p:nvPicPr>
          <p:cNvPr id="13" name="图片 12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-36830" y="0"/>
            <a:ext cx="1119505" cy="43434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 rotWithShape="1">
          <a:blip r:embed="rId3" cstate="hqprint"/>
          <a:srcRect b="14794"/>
          <a:stretch>
            <a:fillRect/>
          </a:stretch>
        </p:blipFill>
        <p:spPr>
          <a:xfrm>
            <a:off x="1780540" y="2555875"/>
            <a:ext cx="1610360" cy="137223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 userDrawn="1"/>
        </p:nvPicPr>
        <p:blipFill rotWithShape="1">
          <a:blip r:embed="rId4" cstate="hqprint"/>
          <a:srcRect l="16676" b="36487"/>
          <a:stretch>
            <a:fillRect/>
          </a:stretch>
        </p:blipFill>
        <p:spPr>
          <a:xfrm>
            <a:off x="107315" y="2656205"/>
            <a:ext cx="1712595" cy="1305560"/>
          </a:xfrm>
          <a:prstGeom prst="rect">
            <a:avLst/>
          </a:prstGeom>
        </p:spPr>
      </p:pic>
      <p:sp>
        <p:nvSpPr>
          <p:cNvPr id="2" name="圆角矩形 1"/>
          <p:cNvSpPr/>
          <p:nvPr userDrawn="1">
            <p:custDataLst>
              <p:tags r:id="rId5"/>
            </p:custDataLst>
          </p:nvPr>
        </p:nvSpPr>
        <p:spPr>
          <a:xfrm>
            <a:off x="4982210" y="46355"/>
            <a:ext cx="4023360" cy="432435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八年级下册数学（华师版）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algn="ctr"/>
            <a:endParaRPr lang="zh-CN" altLang="en-US" sz="24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8" name="图片 7" descr="world_book_fun_fb_06 [转换]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rcRect l="-4240" t="75415" r="75673" b="-2194"/>
          <a:stretch>
            <a:fillRect/>
          </a:stretch>
        </p:blipFill>
        <p:spPr>
          <a:xfrm flipH="1">
            <a:off x="4563745" y="-92075"/>
            <a:ext cx="669925" cy="81724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51441"/>
            <a:ext cx="1163320" cy="45090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sp>
        <p:nvSpPr>
          <p:cNvPr id="17" name="任意多边形 16"/>
          <p:cNvSpPr/>
          <p:nvPr userDrawn="1"/>
        </p:nvSpPr>
        <p:spPr>
          <a:xfrm>
            <a:off x="-7620" y="0"/>
            <a:ext cx="7810500" cy="499807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none" lIns="91428" tIns="45714" rIns="91428" bIns="45714" numCol="1" anchor="ctr" anchorCtr="0" compatLnSpc="1">
            <a:noAutofit/>
          </a:bodyPr>
          <a:p>
            <a:pPr algn="just">
              <a:spcAft>
                <a:spcPts val="0"/>
              </a:spcAft>
            </a:pPr>
            <a:endParaRPr lang="zh-CN" altLang="en-US" sz="2800" b="1" kern="100" noProof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楷体" panose="02010609060101010101" charset="-122"/>
              <a:ea typeface="楷体" panose="02010609060101010101" charset="-122"/>
              <a:cs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0" y="-210211"/>
            <a:ext cx="3265170" cy="1002154"/>
            <a:chOff x="0" y="-331"/>
            <a:chExt cx="5142" cy="1578"/>
          </a:xfrm>
        </p:grpSpPr>
        <p:sp>
          <p:nvSpPr>
            <p:cNvPr id="17" name="任意多边形 16"/>
            <p:cNvSpPr/>
            <p:nvPr userDrawn="1"/>
          </p:nvSpPr>
          <p:spPr>
            <a:xfrm>
              <a:off x="0" y="0"/>
              <a:ext cx="5142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28" tIns="45714" rIns="91428" bIns="45714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-32"/>
              <a:ext cx="2717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2" charset="-122"/>
                  <a:sym typeface="+mn-ea"/>
                </a:rPr>
                <a:t>复习回顾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6" name="组合 5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17" name="任意多边形 16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28" tIns="45714" rIns="91428" bIns="45714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2" charset="-122"/>
                  <a:sym typeface="+mn-ea"/>
                </a:rPr>
                <a:t>情境导入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5" name="组合 4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17" name="任意多边形 16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28" tIns="45714" rIns="91428" bIns="45714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2" charset="-122"/>
                  <a:sym typeface="+mn-ea"/>
                </a:rPr>
                <a:t>探究新知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5" name="任意多边形 4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28" tIns="45714" rIns="91428" bIns="45714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2" charset="-122"/>
                  <a:sym typeface="+mn-ea"/>
                </a:rPr>
                <a:t>当堂小结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7" name="任意多边形 6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28" tIns="45714" rIns="91428" bIns="45714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2" charset="-122"/>
                  <a:sym typeface="+mn-ea"/>
                </a:rPr>
                <a:t>当堂练习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4"/>
          <p:cNvSpPr txBox="1"/>
          <p:nvPr>
            <p:custDataLst>
              <p:tags r:id="rId2"/>
            </p:custDataLst>
          </p:nvPr>
        </p:nvSpPr>
        <p:spPr>
          <a:xfrm>
            <a:off x="402590" y="1203960"/>
            <a:ext cx="833945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 latinLnBrk="0">
              <a:lnSpc>
                <a:spcPct val="150000"/>
              </a:lnSpc>
            </a:pPr>
            <a:r>
              <a:rPr lang="en-US" altLang="zh-CN" sz="3200" b="1"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rPr>
              <a:t>         </a:t>
            </a:r>
            <a:r>
              <a:rPr lang="zh-CN" altLang="zh-CN" sz="2800" b="1"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rPr>
              <a:t>本文件著作权为创作公司所有, 仅限于教师教学及其他非商业性和非盈利性用途。如发现盗用、转卖、网络传播等侵权行为, 本公司将依法追究其相应法律责任。</a:t>
            </a:r>
            <a:endParaRPr lang="zh-CN" altLang="zh-CN" sz="2800" b="1">
              <a:solidFill>
                <a:schemeClr val="tx1"/>
              </a:solidFill>
              <a:latin typeface="Calibri" panose="020F0502020204030204" pitchFamily="2" charset="0"/>
              <a:ea typeface="宋体" panose="02010600030101010101" pitchFamily="2" charset="-122"/>
            </a:endParaRPr>
          </a:p>
          <a:p>
            <a:pPr algn="just" latinLnBrk="0">
              <a:lnSpc>
                <a:spcPct val="150000"/>
              </a:lnSpc>
            </a:pPr>
            <a:r>
              <a:rPr lang="zh-CN" altLang="zh-CN" sz="2800" b="1"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rPr>
              <a:t>        部分素材选自网络, 如有争议, 请联系删改。</a:t>
            </a:r>
            <a:endParaRPr lang="zh-CN" altLang="zh-CN" sz="2800" b="1">
              <a:solidFill>
                <a:schemeClr val="tx1"/>
              </a:solidFill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3491230" y="339725"/>
            <a:ext cx="241363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4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声  明</a:t>
            </a:r>
            <a:endParaRPr lang="zh-CN" altLang="en-US" sz="40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10" name="直接连接符 9"/>
          <p:cNvCxnSpPr/>
          <p:nvPr>
            <p:custDataLst>
              <p:tags r:id="rId4"/>
            </p:custDataLst>
          </p:nvPr>
        </p:nvCxnSpPr>
        <p:spPr>
          <a:xfrm>
            <a:off x="2195222" y="1276002"/>
            <a:ext cx="484060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tags" Target="../tags/tag11.xml"/><Relationship Id="rId11" Type="http://schemas.openxmlformats.org/officeDocument/2006/relationships/image" Target="../media/image6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2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302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24.xml"/><Relationship Id="rId2" Type="http://schemas.openxmlformats.org/officeDocument/2006/relationships/image" Target="../media/image12.wmf"/><Relationship Id="rId1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5.xml"/><Relationship Id="rId1" Type="http://schemas.openxmlformats.org/officeDocument/2006/relationships/image" Target="../media/image13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6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30.xml"/><Relationship Id="rId1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3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32.xml"/><Relationship Id="rId2" Type="http://schemas.openxmlformats.org/officeDocument/2006/relationships/image" Target="../media/image16.wmf"/><Relationship Id="rId1" Type="http://schemas.openxmlformats.org/officeDocument/2006/relationships/oleObject" Target="../embeddings/oleObject2.bin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42.xml"/><Relationship Id="rId8" Type="http://schemas.openxmlformats.org/officeDocument/2006/relationships/tags" Target="../tags/tag41.xml"/><Relationship Id="rId7" Type="http://schemas.openxmlformats.org/officeDocument/2006/relationships/tags" Target="../tags/tag40.xml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9" Type="http://schemas.openxmlformats.org/officeDocument/2006/relationships/slideLayout" Target="../slideLayouts/slideLayout2.xml"/><Relationship Id="rId38" Type="http://schemas.openxmlformats.org/officeDocument/2006/relationships/tags" Target="../tags/tag71.xml"/><Relationship Id="rId37" Type="http://schemas.openxmlformats.org/officeDocument/2006/relationships/tags" Target="../tags/tag70.xml"/><Relationship Id="rId36" Type="http://schemas.openxmlformats.org/officeDocument/2006/relationships/tags" Target="../tags/tag69.xml"/><Relationship Id="rId35" Type="http://schemas.openxmlformats.org/officeDocument/2006/relationships/tags" Target="../tags/tag68.xml"/><Relationship Id="rId34" Type="http://schemas.openxmlformats.org/officeDocument/2006/relationships/tags" Target="../tags/tag67.xml"/><Relationship Id="rId33" Type="http://schemas.openxmlformats.org/officeDocument/2006/relationships/tags" Target="../tags/tag66.xml"/><Relationship Id="rId32" Type="http://schemas.openxmlformats.org/officeDocument/2006/relationships/tags" Target="../tags/tag65.xml"/><Relationship Id="rId31" Type="http://schemas.openxmlformats.org/officeDocument/2006/relationships/tags" Target="../tags/tag64.xml"/><Relationship Id="rId30" Type="http://schemas.openxmlformats.org/officeDocument/2006/relationships/tags" Target="../tags/tag63.xml"/><Relationship Id="rId3" Type="http://schemas.openxmlformats.org/officeDocument/2006/relationships/tags" Target="../tags/tag36.xml"/><Relationship Id="rId29" Type="http://schemas.openxmlformats.org/officeDocument/2006/relationships/tags" Target="../tags/tag62.xml"/><Relationship Id="rId28" Type="http://schemas.openxmlformats.org/officeDocument/2006/relationships/tags" Target="../tags/tag61.xml"/><Relationship Id="rId27" Type="http://schemas.openxmlformats.org/officeDocument/2006/relationships/tags" Target="../tags/tag60.xml"/><Relationship Id="rId26" Type="http://schemas.openxmlformats.org/officeDocument/2006/relationships/tags" Target="../tags/tag59.xml"/><Relationship Id="rId25" Type="http://schemas.openxmlformats.org/officeDocument/2006/relationships/tags" Target="../tags/tag58.xml"/><Relationship Id="rId24" Type="http://schemas.openxmlformats.org/officeDocument/2006/relationships/tags" Target="../tags/tag57.xml"/><Relationship Id="rId23" Type="http://schemas.openxmlformats.org/officeDocument/2006/relationships/tags" Target="../tags/tag56.xml"/><Relationship Id="rId22" Type="http://schemas.openxmlformats.org/officeDocument/2006/relationships/tags" Target="../tags/tag55.xml"/><Relationship Id="rId21" Type="http://schemas.openxmlformats.org/officeDocument/2006/relationships/tags" Target="../tags/tag54.xml"/><Relationship Id="rId20" Type="http://schemas.openxmlformats.org/officeDocument/2006/relationships/tags" Target="../tags/tag53.xml"/><Relationship Id="rId2" Type="http://schemas.openxmlformats.org/officeDocument/2006/relationships/tags" Target="../tags/tag35.xml"/><Relationship Id="rId19" Type="http://schemas.openxmlformats.org/officeDocument/2006/relationships/tags" Target="../tags/tag52.xml"/><Relationship Id="rId18" Type="http://schemas.openxmlformats.org/officeDocument/2006/relationships/tags" Target="../tags/tag51.xml"/><Relationship Id="rId17" Type="http://schemas.openxmlformats.org/officeDocument/2006/relationships/tags" Target="../tags/tag50.xml"/><Relationship Id="rId16" Type="http://schemas.openxmlformats.org/officeDocument/2006/relationships/tags" Target="../tags/tag49.xml"/><Relationship Id="rId15" Type="http://schemas.openxmlformats.org/officeDocument/2006/relationships/tags" Target="../tags/tag48.xml"/><Relationship Id="rId14" Type="http://schemas.openxmlformats.org/officeDocument/2006/relationships/tags" Target="../tags/tag47.xml"/><Relationship Id="rId13" Type="http://schemas.openxmlformats.org/officeDocument/2006/relationships/tags" Target="../tags/tag46.xml"/><Relationship Id="rId12" Type="http://schemas.openxmlformats.org/officeDocument/2006/relationships/tags" Target="../tags/tag45.xml"/><Relationship Id="rId11" Type="http://schemas.openxmlformats.org/officeDocument/2006/relationships/tags" Target="../tags/tag44.xml"/><Relationship Id="rId10" Type="http://schemas.openxmlformats.org/officeDocument/2006/relationships/tags" Target="../tags/tag43.xml"/><Relationship Id="rId1" Type="http://schemas.openxmlformats.org/officeDocument/2006/relationships/tags" Target="../tags/tag3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74.xml"/><Relationship Id="rId1" Type="http://schemas.openxmlformats.org/officeDocument/2006/relationships/tags" Target="../tags/tag7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78.xml"/><Relationship Id="rId1" Type="http://schemas.openxmlformats.org/officeDocument/2006/relationships/tags" Target="../tags/tag7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8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4.xml"/><Relationship Id="rId1" Type="http://schemas.openxmlformats.org/officeDocument/2006/relationships/image" Target="../media/image8.em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8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8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6.xml"/><Relationship Id="rId1" Type="http://schemas.openxmlformats.org/officeDocument/2006/relationships/image" Target="../media/image1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7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tags" Target="../tags/tag16.xml"/><Relationship Id="rId2" Type="http://schemas.openxmlformats.org/officeDocument/2006/relationships/image" Target="../media/image9.png"/><Relationship Id="rId1" Type="http://schemas.openxmlformats.org/officeDocument/2006/relationships/tags" Target="../tags/tag1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7" Type="http://schemas.openxmlformats.org/officeDocument/2006/relationships/audio" Target="../media/audio2.wav"/><Relationship Id="rId6" Type="http://schemas.openxmlformats.org/officeDocument/2006/relationships/audio" Target="../media/audio1.wav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3.xml"/><Relationship Id="rId1" Type="http://schemas.openxmlformats.org/officeDocument/2006/relationships/image" Target="../media/image1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" name="Rectangle 5"/>
          <p:cNvSpPr/>
          <p:nvPr/>
        </p:nvSpPr>
        <p:spPr>
          <a:xfrm>
            <a:off x="4284345" y="2428240"/>
            <a:ext cx="4373880" cy="70675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rtlCol="0" anchor="ctr" anchorCtr="0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 defTabSz="914400">
              <a:lnSpc>
                <a:spcPct val="100000"/>
              </a:lnSpc>
              <a:buClrTx/>
              <a:buSzTx/>
            </a:pPr>
            <a:r>
              <a:rPr lang="en-US" altLang="zh-CN" dirty="0">
                <a:solidFill>
                  <a:srgbClr val="CC0066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cs"/>
                <a:sym typeface="+mn-ea"/>
              </a:rPr>
              <a:t>16.2</a:t>
            </a:r>
            <a:r>
              <a:rPr lang="en-US" altLang="zh-CN" dirty="0">
                <a:solidFill>
                  <a:srgbClr val="CC0066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cs"/>
                <a:sym typeface="+mn-ea"/>
              </a:rPr>
              <a:t> 函数的图象</a:t>
            </a:r>
            <a:endParaRPr lang="en-US" altLang="zh-CN" dirty="0">
              <a:solidFill>
                <a:srgbClr val="CC0066"/>
              </a:solidFill>
              <a:latin typeface="Times New Roman" panose="02020603050405020304" pitchFamily="2" charset="0"/>
              <a:ea typeface="黑体" panose="02010609060101010101" pitchFamily="2" charset="-122"/>
              <a:cs typeface="+mn-cs"/>
              <a:sym typeface="+mn-ea"/>
            </a:endParaRPr>
          </a:p>
        </p:txBody>
      </p:sp>
      <p:sp>
        <p:nvSpPr>
          <p:cNvPr id="69" name="Rectangle 5"/>
          <p:cNvSpPr/>
          <p:nvPr/>
        </p:nvSpPr>
        <p:spPr>
          <a:xfrm>
            <a:off x="4211320" y="3292475"/>
            <a:ext cx="4475480" cy="4781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algn="ctr">
              <a:lnSpc>
                <a:spcPct val="9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第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1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课时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  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平面直角坐标系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4" name="副标题 13"/>
          <p:cNvSpPr txBox="1">
            <a:spLocks noGrp="1"/>
          </p:cNvSpPr>
          <p:nvPr>
            <p:custDataLst>
              <p:tags r:id="rId1"/>
            </p:custDataLst>
          </p:nvPr>
        </p:nvSpPr>
        <p:spPr>
          <a:xfrm>
            <a:off x="3565525" y="1564005"/>
            <a:ext cx="5530215" cy="87185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rtlCol="0" anchor="t" anchorCtr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defTabSz="914400">
              <a:lnSpc>
                <a:spcPct val="100000"/>
              </a:lnSpc>
              <a:buClrTx/>
              <a:buSzTx/>
            </a:pPr>
            <a:r>
              <a:rPr lang="zh-CN" altLang="en-US" sz="40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第</a:t>
            </a:r>
            <a:r>
              <a:rPr lang="zh-CN" altLang="en-US" sz="40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40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1</a:t>
            </a:r>
            <a:r>
              <a:rPr lang="en-US" altLang="zh-CN" sz="40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6</a:t>
            </a:r>
            <a:r>
              <a:rPr lang="zh-CN" altLang="en-US" sz="40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40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章  函数及其图象</a:t>
            </a:r>
            <a:endParaRPr lang="zh-CN" altLang="en-US" sz="4000" b="1" dirty="0">
              <a:solidFill>
                <a:srgbClr val="070707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538480" y="484505"/>
            <a:ext cx="8237855" cy="17703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思考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我们知道，数轴上的点和全体实数是一一对应的，平面直角坐标系中的点和有序实数对也是对应的吗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?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1980" y="2428240"/>
            <a:ext cx="7706360" cy="1210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      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平面直角坐标系中的点和有序实数对也是一一对应的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2" name="Object 4"/>
          <p:cNvGraphicFramePr/>
          <p:nvPr/>
        </p:nvGraphicFramePr>
        <p:xfrm>
          <a:off x="1081885" y="1510558"/>
          <a:ext cx="4052406" cy="29592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1" imgW="7061200" imgH="5156200" progId="">
                  <p:embed/>
                </p:oleObj>
              </mc:Choice>
              <mc:Fallback>
                <p:oleObj name="" r:id="rId1" imgW="7061200" imgH="5156200" progId="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81885" y="1510558"/>
                        <a:ext cx="4052406" cy="2959220"/>
                      </a:xfrm>
                      <a:prstGeom prst="rect">
                        <a:avLst/>
                      </a:prstGeom>
                      <a:noFill/>
                      <a:ln w="12700" cap="flat" cmpd="sng">
                        <a:solidFill>
                          <a:srgbClr val="BCBCB6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Line 5"/>
          <p:cNvSpPr/>
          <p:nvPr/>
        </p:nvSpPr>
        <p:spPr>
          <a:xfrm>
            <a:off x="1081885" y="2980046"/>
            <a:ext cx="3727308" cy="0"/>
          </a:xfrm>
          <a:prstGeom prst="line">
            <a:avLst/>
          </a:prstGeom>
          <a:ln w="44450" cap="flat" cmpd="sng">
            <a:solidFill>
              <a:schemeClr val="tx1"/>
            </a:solidFill>
            <a:prstDash val="solid"/>
            <a:bevel/>
            <a:headEnd type="none" w="med" len="med"/>
            <a:tailEnd type="triangle" w="med" len="med"/>
          </a:ln>
        </p:spPr>
        <p:txBody>
          <a:bodyPr anchor="t" anchorCtr="0"/>
          <a:p>
            <a:pPr algn="ctr"/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Line 6"/>
          <p:cNvSpPr/>
          <p:nvPr/>
        </p:nvSpPr>
        <p:spPr>
          <a:xfrm flipV="1">
            <a:off x="2206032" y="1564145"/>
            <a:ext cx="10718" cy="2798458"/>
          </a:xfrm>
          <a:prstGeom prst="line">
            <a:avLst/>
          </a:prstGeom>
          <a:ln w="44450" cap="flat" cmpd="sng">
            <a:solidFill>
              <a:schemeClr val="tx1"/>
            </a:solidFill>
            <a:prstDash val="solid"/>
            <a:bevel/>
            <a:headEnd type="none" w="med" len="med"/>
            <a:tailEnd type="triangle" w="med" len="med"/>
          </a:ln>
        </p:spPr>
        <p:txBody>
          <a:bodyPr anchor="t" anchorCtr="0"/>
          <a:p>
            <a:pPr algn="ctr"/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Line 7"/>
          <p:cNvSpPr/>
          <p:nvPr/>
        </p:nvSpPr>
        <p:spPr>
          <a:xfrm flipH="1">
            <a:off x="1459380" y="1888052"/>
            <a:ext cx="757370" cy="1081277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Line 8"/>
          <p:cNvSpPr/>
          <p:nvPr/>
        </p:nvSpPr>
        <p:spPr>
          <a:xfrm>
            <a:off x="1459380" y="2969328"/>
            <a:ext cx="757370" cy="1133673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Line 9"/>
          <p:cNvSpPr/>
          <p:nvPr/>
        </p:nvSpPr>
        <p:spPr>
          <a:xfrm>
            <a:off x="2216750" y="1898769"/>
            <a:ext cx="1080085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Line 10"/>
          <p:cNvSpPr/>
          <p:nvPr/>
        </p:nvSpPr>
        <p:spPr>
          <a:xfrm>
            <a:off x="3296835" y="1888052"/>
            <a:ext cx="377495" cy="1081277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Line 11"/>
          <p:cNvSpPr/>
          <p:nvPr/>
        </p:nvSpPr>
        <p:spPr>
          <a:xfrm flipH="1">
            <a:off x="3296835" y="2969328"/>
            <a:ext cx="377495" cy="1133673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Line 12"/>
          <p:cNvSpPr/>
          <p:nvPr/>
        </p:nvSpPr>
        <p:spPr>
          <a:xfrm>
            <a:off x="2161971" y="4081566"/>
            <a:ext cx="1134864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Text Box 13"/>
          <p:cNvSpPr txBox="1"/>
          <p:nvPr/>
        </p:nvSpPr>
        <p:spPr>
          <a:xfrm>
            <a:off x="1172083" y="2572476"/>
            <a:ext cx="3689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i="1" dirty="0">
                <a:solidFill>
                  <a:schemeClr val="tx1"/>
                </a:solidFill>
                <a:latin typeface="Times New Roman" panose="02020603050405020304" pitchFamily="2" charset="0"/>
                <a:ea typeface="华文仿宋" panose="02010600040101010101" pitchFamily="2" charset="-122"/>
              </a:rPr>
              <a:t>A</a:t>
            </a:r>
            <a:endParaRPr lang="en-US" altLang="zh-CN" sz="2400" i="1" dirty="0">
              <a:solidFill>
                <a:schemeClr val="tx1"/>
              </a:solidFill>
              <a:latin typeface="Times New Roman" panose="02020603050405020304" pitchFamily="2" charset="0"/>
              <a:ea typeface="华文仿宋" panose="02010600040101010101" pitchFamily="2" charset="-122"/>
            </a:endParaRPr>
          </a:p>
        </p:txBody>
      </p:sp>
      <p:sp>
        <p:nvSpPr>
          <p:cNvPr id="13" name="Text Box 14"/>
          <p:cNvSpPr txBox="1"/>
          <p:nvPr/>
        </p:nvSpPr>
        <p:spPr>
          <a:xfrm>
            <a:off x="2154826" y="4030361"/>
            <a:ext cx="3689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i="1" dirty="0">
                <a:solidFill>
                  <a:schemeClr val="tx1"/>
                </a:solidFill>
                <a:latin typeface="Times New Roman" panose="02020603050405020304" pitchFamily="2" charset="0"/>
                <a:ea typeface="华文仿宋" panose="02010600040101010101" pitchFamily="2" charset="-122"/>
              </a:rPr>
              <a:t>B</a:t>
            </a:r>
            <a:endParaRPr lang="en-US" altLang="zh-CN" sz="2400" i="1" dirty="0">
              <a:solidFill>
                <a:schemeClr val="tx1"/>
              </a:solidFill>
              <a:latin typeface="Times New Roman" panose="02020603050405020304" pitchFamily="2" charset="0"/>
              <a:ea typeface="华文仿宋" panose="02010600040101010101" pitchFamily="2" charset="-122"/>
            </a:endParaRPr>
          </a:p>
        </p:txBody>
      </p:sp>
      <p:sp>
        <p:nvSpPr>
          <p:cNvPr id="14" name="Text Box 15"/>
          <p:cNvSpPr txBox="1"/>
          <p:nvPr/>
        </p:nvSpPr>
        <p:spPr>
          <a:xfrm>
            <a:off x="3231340" y="4016071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i="1" dirty="0">
                <a:solidFill>
                  <a:schemeClr val="tx1"/>
                </a:solidFill>
                <a:latin typeface="Times New Roman" panose="02020603050405020304" pitchFamily="2" charset="0"/>
                <a:ea typeface="华文仿宋" panose="02010600040101010101" pitchFamily="2" charset="-122"/>
              </a:rPr>
              <a:t>C</a:t>
            </a:r>
            <a:endParaRPr lang="en-US" altLang="zh-CN" sz="2400" i="1" dirty="0">
              <a:solidFill>
                <a:schemeClr val="tx1"/>
              </a:solidFill>
              <a:latin typeface="Times New Roman" panose="02020603050405020304" pitchFamily="2" charset="0"/>
              <a:ea typeface="华文仿宋" panose="02010600040101010101" pitchFamily="2" charset="-122"/>
            </a:endParaRPr>
          </a:p>
        </p:txBody>
      </p:sp>
      <p:sp>
        <p:nvSpPr>
          <p:cNvPr id="15" name="Text Box 16"/>
          <p:cNvSpPr txBox="1"/>
          <p:nvPr/>
        </p:nvSpPr>
        <p:spPr>
          <a:xfrm>
            <a:off x="3223570" y="1535971"/>
            <a:ext cx="3689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i="1" dirty="0">
                <a:solidFill>
                  <a:schemeClr val="tx1"/>
                </a:solidFill>
                <a:latin typeface="Times New Roman" panose="02020603050405020304" pitchFamily="2" charset="0"/>
                <a:ea typeface="华文仿宋" panose="02010600040101010101" pitchFamily="2" charset="-122"/>
              </a:rPr>
              <a:t>E</a:t>
            </a:r>
            <a:endParaRPr lang="en-US" altLang="zh-CN" sz="2400" i="1" dirty="0">
              <a:solidFill>
                <a:schemeClr val="tx1"/>
              </a:solidFill>
              <a:latin typeface="Times New Roman" panose="02020603050405020304" pitchFamily="2" charset="0"/>
              <a:ea typeface="华文仿宋" panose="02010600040101010101" pitchFamily="2" charset="-122"/>
            </a:endParaRPr>
          </a:p>
        </p:txBody>
      </p:sp>
      <p:sp>
        <p:nvSpPr>
          <p:cNvPr id="16" name="Text Box 17"/>
          <p:cNvSpPr txBox="1"/>
          <p:nvPr/>
        </p:nvSpPr>
        <p:spPr>
          <a:xfrm>
            <a:off x="2216750" y="1492390"/>
            <a:ext cx="3689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i="1" dirty="0">
                <a:solidFill>
                  <a:schemeClr val="tx1"/>
                </a:solidFill>
                <a:latin typeface="Times New Roman" panose="02020603050405020304" pitchFamily="2" charset="0"/>
                <a:ea typeface="华文仿宋" panose="02010600040101010101" pitchFamily="2" charset="-122"/>
              </a:rPr>
              <a:t>F</a:t>
            </a:r>
            <a:endParaRPr lang="en-US" altLang="zh-CN" sz="2400" i="1" dirty="0">
              <a:solidFill>
                <a:schemeClr val="tx1"/>
              </a:solidFill>
              <a:latin typeface="Times New Roman" panose="02020603050405020304" pitchFamily="2" charset="0"/>
              <a:ea typeface="华文仿宋" panose="02010600040101010101" pitchFamily="2" charset="-122"/>
            </a:endParaRPr>
          </a:p>
        </p:txBody>
      </p:sp>
      <p:sp>
        <p:nvSpPr>
          <p:cNvPr id="17" name="Text Box 18"/>
          <p:cNvSpPr txBox="1"/>
          <p:nvPr/>
        </p:nvSpPr>
        <p:spPr>
          <a:xfrm>
            <a:off x="3620742" y="2590424"/>
            <a:ext cx="75618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i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D</a:t>
            </a:r>
            <a:endParaRPr lang="en-US" altLang="zh-CN" sz="2400" i="1" dirty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8" name="Text Box 32"/>
          <p:cNvSpPr txBox="1"/>
          <p:nvPr/>
        </p:nvSpPr>
        <p:spPr>
          <a:xfrm>
            <a:off x="2377512" y="2950275"/>
            <a:ext cx="27032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9" name="Text Box 33"/>
          <p:cNvSpPr txBox="1"/>
          <p:nvPr/>
        </p:nvSpPr>
        <p:spPr>
          <a:xfrm>
            <a:off x="2756197" y="2950275"/>
            <a:ext cx="323907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0" name="Text Box 34"/>
          <p:cNvSpPr txBox="1"/>
          <p:nvPr/>
        </p:nvSpPr>
        <p:spPr>
          <a:xfrm>
            <a:off x="3133691" y="2950275"/>
            <a:ext cx="37868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3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1" name="Text Box 35"/>
          <p:cNvSpPr txBox="1"/>
          <p:nvPr/>
        </p:nvSpPr>
        <p:spPr>
          <a:xfrm>
            <a:off x="3565963" y="2950275"/>
            <a:ext cx="37749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4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2" name="Text Box 36"/>
          <p:cNvSpPr txBox="1"/>
          <p:nvPr/>
        </p:nvSpPr>
        <p:spPr>
          <a:xfrm>
            <a:off x="1531410" y="2950275"/>
            <a:ext cx="67877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3" name="Text Box 37"/>
          <p:cNvSpPr txBox="1"/>
          <p:nvPr/>
        </p:nvSpPr>
        <p:spPr>
          <a:xfrm>
            <a:off x="1038225" y="2966720"/>
            <a:ext cx="6019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4" name="Text Box 39"/>
          <p:cNvSpPr txBox="1"/>
          <p:nvPr/>
        </p:nvSpPr>
        <p:spPr>
          <a:xfrm>
            <a:off x="1878493" y="2411713"/>
            <a:ext cx="215541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5" name="Text Box 40"/>
          <p:cNvSpPr txBox="1"/>
          <p:nvPr/>
        </p:nvSpPr>
        <p:spPr>
          <a:xfrm>
            <a:off x="1878493" y="2033028"/>
            <a:ext cx="269128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6" name="Text Box 41"/>
          <p:cNvSpPr txBox="1"/>
          <p:nvPr/>
        </p:nvSpPr>
        <p:spPr>
          <a:xfrm>
            <a:off x="1879685" y="1635290"/>
            <a:ext cx="269128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3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7" name="Text Box 42"/>
          <p:cNvSpPr txBox="1"/>
          <p:nvPr/>
        </p:nvSpPr>
        <p:spPr>
          <a:xfrm>
            <a:off x="1786255" y="3185160"/>
            <a:ext cx="5086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8" name="Text Box 43"/>
          <p:cNvSpPr txBox="1"/>
          <p:nvPr/>
        </p:nvSpPr>
        <p:spPr>
          <a:xfrm>
            <a:off x="1779270" y="3508375"/>
            <a:ext cx="6413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9" name="Text Box 44"/>
          <p:cNvSpPr txBox="1"/>
          <p:nvPr/>
        </p:nvSpPr>
        <p:spPr>
          <a:xfrm>
            <a:off x="1774190" y="3865245"/>
            <a:ext cx="5683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3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0" name="Text Box 4"/>
          <p:cNvSpPr txBox="1"/>
          <p:nvPr/>
        </p:nvSpPr>
        <p:spPr>
          <a:xfrm>
            <a:off x="5833745" y="1294765"/>
            <a:ext cx="2461895" cy="3709035"/>
          </a:xfrm>
          <a:prstGeom prst="rect">
            <a:avLst/>
          </a:prstGeom>
          <a:solidFill>
            <a:srgbClr val="ADEBEB"/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【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答案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】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（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0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）  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（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0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）  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C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（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） 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D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（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4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0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）   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E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（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）   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F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（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0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）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1" name="文本框 55337"/>
          <p:cNvSpPr txBox="1"/>
          <p:nvPr/>
        </p:nvSpPr>
        <p:spPr>
          <a:xfrm>
            <a:off x="1945240" y="1274163"/>
            <a:ext cx="377494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400" i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y</a:t>
            </a:r>
            <a:endParaRPr lang="en-US" altLang="zh-CN" sz="2400" i="1" dirty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2" name="文本框 55338"/>
          <p:cNvSpPr txBox="1"/>
          <p:nvPr/>
        </p:nvSpPr>
        <p:spPr>
          <a:xfrm>
            <a:off x="1864903" y="2943290"/>
            <a:ext cx="377494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400" i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O</a:t>
            </a:r>
            <a:endParaRPr lang="en-US" altLang="zh-CN" sz="2400" i="1" dirty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3" name="文本框 55339"/>
          <p:cNvSpPr txBox="1"/>
          <p:nvPr/>
        </p:nvSpPr>
        <p:spPr>
          <a:xfrm>
            <a:off x="4485287" y="2914550"/>
            <a:ext cx="37749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400" i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endParaRPr lang="en-US" altLang="zh-CN" sz="2400" i="1" dirty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5" name="Text Box 19"/>
          <p:cNvSpPr txBox="1"/>
          <p:nvPr/>
        </p:nvSpPr>
        <p:spPr>
          <a:xfrm>
            <a:off x="325120" y="628650"/>
            <a:ext cx="83267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例</a:t>
            </a:r>
            <a:r>
              <a:rPr lang="en-US" altLang="zh-CN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en-US" altLang="zh-CN" sz="2800" dirty="0">
                <a:solidFill>
                  <a:srgbClr val="00808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写出下图中的多边形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ABCDEF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各个顶点的坐标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4" name="任意多边形 33"/>
          <p:cNvSpPr/>
          <p:nvPr userDrawn="1"/>
        </p:nvSpPr>
        <p:spPr>
          <a:xfrm>
            <a:off x="343535" y="0"/>
            <a:ext cx="1579880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典例精析</a:t>
            </a:r>
            <a:endParaRPr lang="zh-CN" altLang="en-US" sz="2800" b="1" kern="100" dirty="0" smtClean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有爱魔兽圆体 CN Medium" panose="020B0602040504020204" pitchFamily="34" charset="-122"/>
              <a:sym typeface="思源黑体" panose="020B0500000000090000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charRg st="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0">
                                            <p:txEl>
                                              <p:charRg st="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charRg st="1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0">
                                            <p:txEl>
                                              <p:charRg st="15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charRg st="25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0">
                                            <p:txEl>
                                              <p:charRg st="25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charRg st="34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0">
                                            <p:txEl>
                                              <p:charRg st="34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charRg st="44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0">
                                            <p:txEl>
                                              <p:charRg st="44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charRg st="54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0">
                                            <p:txEl>
                                              <p:charRg st="54" end="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6" name="文本框 264274"/>
          <p:cNvSpPr txBox="1"/>
          <p:nvPr/>
        </p:nvSpPr>
        <p:spPr>
          <a:xfrm>
            <a:off x="611505" y="412115"/>
            <a:ext cx="6522720" cy="650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练一练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在直角坐标系中描出下列各点：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pic>
        <p:nvPicPr>
          <p:cNvPr id="78" name="图片 7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115" y="916305"/>
            <a:ext cx="4269740" cy="4269740"/>
          </a:xfrm>
          <a:prstGeom prst="rect">
            <a:avLst/>
          </a:prstGeom>
        </p:spPr>
      </p:pic>
      <p:sp>
        <p:nvSpPr>
          <p:cNvPr id="79" name="文本框 78"/>
          <p:cNvSpPr txBox="1"/>
          <p:nvPr/>
        </p:nvSpPr>
        <p:spPr>
          <a:xfrm>
            <a:off x="5148580" y="1492250"/>
            <a:ext cx="2769870" cy="2330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A 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(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4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3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)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B 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(</a:t>
            </a:r>
            <a:r>
              <a:rPr lang="en-US" altLang="zh-CN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3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)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C 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(</a:t>
            </a:r>
            <a:r>
              <a:rPr lang="en-US" altLang="zh-CN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4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1)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D 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(2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2)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77" name="Oval 152"/>
          <p:cNvSpPr/>
          <p:nvPr/>
        </p:nvSpPr>
        <p:spPr>
          <a:xfrm>
            <a:off x="4097338" y="1780006"/>
            <a:ext cx="152400" cy="152413"/>
          </a:xfrm>
          <a:prstGeom prst="ellipse">
            <a:avLst/>
          </a:prstGeom>
          <a:solidFill>
            <a:srgbClr val="FF0000"/>
          </a:solidFill>
          <a:ln w="9525" cap="flat" cmpd="sng">
            <a:noFill/>
            <a:prstDash val="solid"/>
            <a:bevel/>
            <a:headEnd type="none" w="med" len="med"/>
            <a:tailEnd type="none" w="med" len="med"/>
          </a:ln>
        </p:spPr>
        <p:txBody>
          <a:bodyPr wrap="none" lIns="90170" tIns="46990" rIns="90170" bIns="46990" anchor="ctr" anchorCtr="0"/>
          <a:p>
            <a:endParaRPr lang="zh-CN" altLang="en-US" sz="2000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2" name="Oval 152"/>
          <p:cNvSpPr/>
          <p:nvPr/>
        </p:nvSpPr>
        <p:spPr>
          <a:xfrm>
            <a:off x="1582738" y="1831441"/>
            <a:ext cx="152400" cy="152413"/>
          </a:xfrm>
          <a:prstGeom prst="ellipse">
            <a:avLst/>
          </a:prstGeom>
          <a:solidFill>
            <a:srgbClr val="FF0000"/>
          </a:solidFill>
          <a:ln w="9525" cap="flat" cmpd="sng">
            <a:noFill/>
            <a:prstDash val="solid"/>
            <a:bevel/>
            <a:headEnd type="none" w="med" len="med"/>
            <a:tailEnd type="none" w="med" len="med"/>
          </a:ln>
        </p:spPr>
        <p:txBody>
          <a:bodyPr wrap="none" lIns="90170" tIns="46990" rIns="90170" bIns="46990" anchor="ctr" anchorCtr="0"/>
          <a:p>
            <a:endParaRPr lang="zh-CN" altLang="en-US" sz="2000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3" name="Oval 152"/>
          <p:cNvSpPr/>
          <p:nvPr/>
        </p:nvSpPr>
        <p:spPr>
          <a:xfrm>
            <a:off x="747078" y="3497046"/>
            <a:ext cx="152400" cy="152413"/>
          </a:xfrm>
          <a:prstGeom prst="ellipse">
            <a:avLst/>
          </a:prstGeom>
          <a:solidFill>
            <a:srgbClr val="FF0000"/>
          </a:solidFill>
          <a:ln w="9525" cap="flat" cmpd="sng">
            <a:noFill/>
            <a:prstDash val="solid"/>
            <a:bevel/>
            <a:headEnd type="none" w="med" len="med"/>
            <a:tailEnd type="none" w="med" len="med"/>
          </a:ln>
        </p:spPr>
        <p:txBody>
          <a:bodyPr wrap="none" lIns="90170" tIns="46990" rIns="90170" bIns="46990" anchor="ctr" anchorCtr="0"/>
          <a:p>
            <a:endParaRPr lang="zh-CN" altLang="en-US" sz="2000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4" name="Oval 152"/>
          <p:cNvSpPr/>
          <p:nvPr/>
        </p:nvSpPr>
        <p:spPr>
          <a:xfrm>
            <a:off x="3254693" y="3904716"/>
            <a:ext cx="152400" cy="152413"/>
          </a:xfrm>
          <a:prstGeom prst="ellipse">
            <a:avLst/>
          </a:prstGeom>
          <a:solidFill>
            <a:srgbClr val="FF0000"/>
          </a:solidFill>
          <a:ln w="9525" cap="flat" cmpd="sng">
            <a:noFill/>
            <a:prstDash val="solid"/>
            <a:bevel/>
            <a:headEnd type="none" w="med" len="med"/>
            <a:tailEnd type="none" w="med" len="med"/>
          </a:ln>
        </p:spPr>
        <p:txBody>
          <a:bodyPr wrap="none" lIns="90170" tIns="46990" rIns="90170" bIns="46990" anchor="ctr" anchorCtr="0"/>
          <a:p>
            <a:endParaRPr lang="zh-CN" altLang="en-US" sz="2000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11955" y="1410335"/>
            <a:ext cx="4826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A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59205" y="1433830"/>
            <a:ext cx="5041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B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19150" y="3463290"/>
            <a:ext cx="5676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C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47720" y="3923030"/>
            <a:ext cx="4591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D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5" grpId="0"/>
      <p:bldP spid="2" grpId="0" animBg="1"/>
      <p:bldP spid="6" grpId="0"/>
      <p:bldP spid="3" grpId="0" animBg="1"/>
      <p:bldP spid="7" grpId="0"/>
      <p:bldP spid="4" grpId="0" animBg="1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9465" name="Picture 66" descr="x84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20690" y="881798"/>
            <a:ext cx="3304562" cy="33664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6" name="矩形 2"/>
          <p:cNvSpPr/>
          <p:nvPr/>
        </p:nvSpPr>
        <p:spPr>
          <a:xfrm>
            <a:off x="7555793" y="1178315"/>
            <a:ext cx="1188452" cy="485860"/>
          </a:xfrm>
          <a:prstGeom prst="rect">
            <a:avLst/>
          </a:prstGeom>
          <a:solidFill>
            <a:srgbClr val="FFFFFA"/>
          </a:solidFill>
          <a:ln w="9525">
            <a:noFill/>
          </a:ln>
        </p:spPr>
        <p:txBody>
          <a:bodyPr wrap="square" anchor="t" anchorCtr="0"/>
          <a:p>
            <a:pPr defTabSz="914400"/>
            <a:endParaRPr lang="zh-CN" altLang="en-US" sz="1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7" name="矩形 3"/>
          <p:cNvSpPr/>
          <p:nvPr/>
        </p:nvSpPr>
        <p:spPr>
          <a:xfrm>
            <a:off x="5725483" y="1199750"/>
            <a:ext cx="1188452" cy="485860"/>
          </a:xfrm>
          <a:prstGeom prst="rect">
            <a:avLst/>
          </a:prstGeom>
          <a:solidFill>
            <a:srgbClr val="FFFFFA"/>
          </a:solidFill>
          <a:ln w="9525">
            <a:noFill/>
          </a:ln>
        </p:spPr>
        <p:txBody>
          <a:bodyPr wrap="square" anchor="t" anchorCtr="0"/>
          <a:p>
            <a:pPr defTabSz="914400"/>
            <a:endParaRPr lang="zh-CN" altLang="en-US" sz="1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8" name="矩形 4"/>
          <p:cNvSpPr/>
          <p:nvPr/>
        </p:nvSpPr>
        <p:spPr>
          <a:xfrm>
            <a:off x="5745727" y="3867217"/>
            <a:ext cx="1188452" cy="485860"/>
          </a:xfrm>
          <a:prstGeom prst="rect">
            <a:avLst/>
          </a:prstGeom>
          <a:solidFill>
            <a:srgbClr val="FFFFFA"/>
          </a:solidFill>
          <a:ln w="9525">
            <a:noFill/>
          </a:ln>
        </p:spPr>
        <p:txBody>
          <a:bodyPr wrap="square" anchor="t" anchorCtr="0"/>
          <a:p>
            <a:pPr defTabSz="914400"/>
            <a:endParaRPr lang="zh-CN" altLang="en-US" sz="1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9" name="矩形 5"/>
          <p:cNvSpPr/>
          <p:nvPr/>
        </p:nvSpPr>
        <p:spPr>
          <a:xfrm>
            <a:off x="7555793" y="3760042"/>
            <a:ext cx="1188452" cy="485860"/>
          </a:xfrm>
          <a:prstGeom prst="rect">
            <a:avLst/>
          </a:prstGeom>
          <a:solidFill>
            <a:srgbClr val="FFFFFA"/>
          </a:solidFill>
          <a:ln w="9525">
            <a:noFill/>
          </a:ln>
        </p:spPr>
        <p:txBody>
          <a:bodyPr wrap="square" anchor="t" anchorCtr="0"/>
          <a:p>
            <a:pPr defTabSz="914400"/>
            <a:endParaRPr lang="zh-CN" altLang="en-US" sz="1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70" name="矩形 7"/>
          <p:cNvSpPr/>
          <p:nvPr/>
        </p:nvSpPr>
        <p:spPr>
          <a:xfrm>
            <a:off x="7555793" y="1672511"/>
            <a:ext cx="1188452" cy="485860"/>
          </a:xfrm>
          <a:prstGeom prst="rect">
            <a:avLst/>
          </a:prstGeom>
          <a:solidFill>
            <a:srgbClr val="FFFFFA"/>
          </a:solidFill>
          <a:ln w="9525">
            <a:noFill/>
          </a:ln>
        </p:spPr>
        <p:txBody>
          <a:bodyPr wrap="square" anchor="t" anchorCtr="0"/>
          <a:p>
            <a:pPr defTabSz="914400"/>
            <a:endParaRPr lang="zh-CN" altLang="en-US" sz="1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71" name="矩形 8"/>
          <p:cNvSpPr/>
          <p:nvPr/>
        </p:nvSpPr>
        <p:spPr>
          <a:xfrm>
            <a:off x="5745727" y="1685610"/>
            <a:ext cx="1188452" cy="485860"/>
          </a:xfrm>
          <a:prstGeom prst="rect">
            <a:avLst/>
          </a:prstGeom>
          <a:solidFill>
            <a:srgbClr val="FFFFFA"/>
          </a:solidFill>
          <a:ln w="9525">
            <a:noFill/>
          </a:ln>
        </p:spPr>
        <p:txBody>
          <a:bodyPr wrap="square" anchor="t" anchorCtr="0"/>
          <a:p>
            <a:pPr defTabSz="914400"/>
            <a:endParaRPr lang="zh-CN" altLang="en-US" sz="1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72" name="矩形 9"/>
          <p:cNvSpPr/>
          <p:nvPr/>
        </p:nvSpPr>
        <p:spPr>
          <a:xfrm>
            <a:off x="5620690" y="3274182"/>
            <a:ext cx="1188452" cy="485860"/>
          </a:xfrm>
          <a:prstGeom prst="rect">
            <a:avLst/>
          </a:prstGeom>
          <a:solidFill>
            <a:srgbClr val="FFFFFA"/>
          </a:solidFill>
          <a:ln w="9525">
            <a:noFill/>
          </a:ln>
        </p:spPr>
        <p:txBody>
          <a:bodyPr wrap="square" anchor="t" anchorCtr="0"/>
          <a:p>
            <a:pPr defTabSz="914400"/>
            <a:endParaRPr lang="zh-CN" altLang="en-US" sz="1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73" name="矩形 10"/>
          <p:cNvSpPr/>
          <p:nvPr/>
        </p:nvSpPr>
        <p:spPr>
          <a:xfrm>
            <a:off x="7483153" y="3182488"/>
            <a:ext cx="1188452" cy="485860"/>
          </a:xfrm>
          <a:prstGeom prst="rect">
            <a:avLst/>
          </a:prstGeom>
          <a:solidFill>
            <a:srgbClr val="FFFFFA"/>
          </a:solidFill>
          <a:ln w="9525">
            <a:noFill/>
          </a:ln>
        </p:spPr>
        <p:txBody>
          <a:bodyPr wrap="square" anchor="t" anchorCtr="0"/>
          <a:p>
            <a:pPr defTabSz="914400"/>
            <a:endParaRPr lang="zh-CN" altLang="en-US" sz="1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Text Box 2"/>
          <p:cNvSpPr txBox="1"/>
          <p:nvPr/>
        </p:nvSpPr>
        <p:spPr>
          <a:xfrm>
            <a:off x="481330" y="807085"/>
            <a:ext cx="5019675" cy="2330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在平面直角坐标系中，两条坐标轴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(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即横轴和纵轴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)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把平面分成如图所示的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Ⅰ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Ⅱ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Ⅲ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Ⅳ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四个区域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9" name="文本框 11"/>
          <p:cNvSpPr txBox="1"/>
          <p:nvPr/>
        </p:nvSpPr>
        <p:spPr>
          <a:xfrm>
            <a:off x="610870" y="3083560"/>
            <a:ext cx="4479290" cy="1210945"/>
          </a:xfrm>
          <a:prstGeom prst="rect">
            <a:avLst/>
          </a:prstGeom>
          <a:solidFill>
            <a:srgbClr val="D6F5F5"/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分别称为第一，二，三，四象限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0" name="文本框 12"/>
          <p:cNvSpPr txBox="1"/>
          <p:nvPr/>
        </p:nvSpPr>
        <p:spPr>
          <a:xfrm>
            <a:off x="395923" y="4371658"/>
            <a:ext cx="64947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注意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坐标轴上的点不属于任何一个象限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46" name="文本框 6151"/>
          <p:cNvSpPr txBox="1"/>
          <p:nvPr/>
        </p:nvSpPr>
        <p:spPr>
          <a:xfrm>
            <a:off x="2317115" y="172085"/>
            <a:ext cx="4805680" cy="5651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>
              <a:lnSpc>
                <a:spcPct val="110000"/>
              </a:lnSpc>
            </a:pPr>
            <a:r>
              <a:rPr lang="zh-CN" altLang="en-US" sz="2800" b="1" dirty="0">
                <a:solidFill>
                  <a:srgbClr val="00B050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宋体" panose="02010600030101010101" pitchFamily="2" charset="-122"/>
              </a:rPr>
              <a:t>直角坐标系中点的坐标的特征</a:t>
            </a:r>
            <a:endParaRPr lang="zh-CN" altLang="en-US" sz="2800" b="1" dirty="0">
              <a:solidFill>
                <a:srgbClr val="00B050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宋体" panose="02010600030101010101" pitchFamily="2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739966" y="168447"/>
            <a:ext cx="5424277" cy="603518"/>
            <a:chOff x="1777185" y="621123"/>
            <a:chExt cx="5424277" cy="603518"/>
          </a:xfrm>
        </p:grpSpPr>
        <p:grpSp>
          <p:nvGrpSpPr>
            <p:cNvPr id="47" name="组合 46"/>
            <p:cNvGrpSpPr/>
            <p:nvPr/>
          </p:nvGrpSpPr>
          <p:grpSpPr>
            <a:xfrm rot="0">
              <a:off x="1777185" y="621123"/>
              <a:ext cx="572793" cy="595576"/>
              <a:chOff x="6458" y="4090"/>
              <a:chExt cx="871" cy="883"/>
            </a:xfrm>
          </p:grpSpPr>
          <p:sp>
            <p:nvSpPr>
              <p:cNvPr id="50" name="流程图: 延期 49"/>
              <p:cNvSpPr/>
              <p:nvPr/>
            </p:nvSpPr>
            <p:spPr>
              <a:xfrm rot="10800000">
                <a:off x="6458" y="4152"/>
                <a:ext cx="871" cy="821"/>
              </a:xfrm>
              <a:prstGeom prst="flowChartDelay">
                <a:avLst/>
              </a:prstGeom>
              <a:solidFill>
                <a:srgbClr val="F07CAA"/>
              </a:solidFill>
              <a:ln>
                <a:noFill/>
              </a:ln>
            </p:spPr>
            <p:txBody>
              <a:bodyPr vert="horz" wrap="none" lIns="91440" tIns="45720" rIns="91440" bIns="45720" numCol="1" anchor="ctr" anchorCtr="0" compatLnSpc="1">
                <a:noAutofit/>
              </a:bodyPr>
              <a:p>
                <a:pPr algn="just">
                  <a:spcAft>
                    <a:spcPts val="0"/>
                  </a:spcAft>
                </a:pPr>
                <a:endParaRPr lang="en-US" altLang="zh-CN" sz="2800" kern="100" dirty="0" smtClean="0">
                  <a:solidFill>
                    <a:srgbClr val="FF0000"/>
                  </a:solidFill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6652" y="4090"/>
                <a:ext cx="568" cy="8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3200" b="1" kern="100" dirty="0" smtClean="0">
                    <a:ln w="13462">
                      <a:solidFill>
                        <a:schemeClr val="bg1"/>
                      </a:solidFill>
                      <a:prstDash val="solid"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>
                      <a:outerShdw dist="38100" dir="2700000" algn="bl" rotWithShape="0">
                        <a:schemeClr val="accent5"/>
                      </a:outerShdw>
                    </a:effectLst>
                    <a:latin typeface="Times New Roman" panose="02020603050405020304" pitchFamily="2" charset="0"/>
                    <a:cs typeface="Times New Roman" panose="02020603050405020304" pitchFamily="2" charset="0"/>
                  </a:rPr>
                  <a:t>2</a:t>
                </a:r>
                <a:endParaRPr lang="en-US" altLang="zh-CN" sz="3200" b="1" u="heavy" kern="100" dirty="0" smtClean="0">
                  <a:ln w="13462">
                    <a:solidFill>
                      <a:schemeClr val="bg1"/>
                    </a:solidFill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dist="38100" dir="2700000" algn="bl" rotWithShape="0">
                      <a:schemeClr val="accent5"/>
                    </a:outerShdw>
                  </a:effectLst>
                  <a:latin typeface="Times New Roman" panose="02020603050405020304" pitchFamily="2" charset="0"/>
                  <a:cs typeface="Times New Roman" panose="02020603050405020304" pitchFamily="2" charset="0"/>
                </a:endParaRPr>
              </a:p>
            </p:txBody>
          </p:sp>
        </p:grpSp>
        <p:cxnSp>
          <p:nvCxnSpPr>
            <p:cNvPr id="53" name="直接连接符 52"/>
            <p:cNvCxnSpPr/>
            <p:nvPr/>
          </p:nvCxnSpPr>
          <p:spPr>
            <a:xfrm>
              <a:off x="2091617" y="1204956"/>
              <a:ext cx="5109845" cy="19685"/>
            </a:xfrm>
            <a:prstGeom prst="line">
              <a:avLst/>
            </a:prstGeom>
            <a:ln w="28575">
              <a:solidFill>
                <a:srgbClr val="F07C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6" grpId="0" bldLvl="0" animBg="1"/>
      <p:bldP spid="19467" grpId="0" bldLvl="0" animBg="1"/>
      <p:bldP spid="19468" grpId="0" bldLvl="0" animBg="1"/>
      <p:bldP spid="19469" grpId="0" bldLvl="0" animBg="1"/>
      <p:bldP spid="19470" grpId="0" bldLvl="0" animBg="1"/>
      <p:bldP spid="19471" grpId="0" bldLvl="0" animBg="1"/>
      <p:bldP spid="19472" grpId="0" bldLvl="0" animBg="1"/>
      <p:bldP spid="19473" grpId="0" bldLvl="0" animBg="1"/>
      <p:bldP spid="8" grpId="0"/>
      <p:bldP spid="9" grpId="0" bldLvl="0" animBg="1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3850" y="700405"/>
            <a:ext cx="4404360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活动</a:t>
            </a:r>
            <a:r>
              <a:rPr lang="en-US" altLang="zh-CN" sz="2800" b="1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1</a:t>
            </a:r>
            <a:r>
              <a:rPr lang="en-US" altLang="zh-CN" sz="2800" dirty="0">
                <a:solidFill>
                  <a:srgbClr val="269999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在右图中分别描出坐标是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(2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3)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、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</a:t>
            </a:r>
            <a:r>
              <a:rPr lang="en-US" altLang="zh-CN" sz="28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</a:rPr>
              <a:t>-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3)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、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(3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r>
              <a:rPr lang="en-US" altLang="zh-CN" sz="28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-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2)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的点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Q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、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S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、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R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Q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(2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3)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与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P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(3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2)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是同一个点吗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? 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S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(</a:t>
            </a:r>
            <a:r>
              <a:rPr lang="en-US" altLang="zh-CN" sz="28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-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2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3)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与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R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(3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-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2)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是同一个点吗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?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5510" y="343535"/>
            <a:ext cx="4269740" cy="4269740"/>
          </a:xfrm>
          <a:prstGeom prst="rect">
            <a:avLst/>
          </a:prstGeom>
        </p:spPr>
      </p:pic>
      <p:sp>
        <p:nvSpPr>
          <p:cNvPr id="77" name="Oval 152"/>
          <p:cNvSpPr/>
          <p:nvPr/>
        </p:nvSpPr>
        <p:spPr>
          <a:xfrm>
            <a:off x="7445058" y="1225016"/>
            <a:ext cx="152400" cy="152413"/>
          </a:xfrm>
          <a:prstGeom prst="ellipse">
            <a:avLst/>
          </a:prstGeom>
          <a:solidFill>
            <a:srgbClr val="FF0000"/>
          </a:solidFill>
          <a:ln w="9525" cap="flat" cmpd="sng">
            <a:noFill/>
            <a:prstDash val="solid"/>
            <a:bevel/>
            <a:headEnd type="none" w="med" len="med"/>
            <a:tailEnd type="none" w="med" len="med"/>
          </a:ln>
        </p:spPr>
        <p:txBody>
          <a:bodyPr wrap="none" lIns="90170" tIns="46990" rIns="90170" bIns="46990" anchor="ctr" anchorCtr="0"/>
          <a:p>
            <a:endParaRPr lang="zh-CN" altLang="en-US" sz="2000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4" name="Oval 152"/>
          <p:cNvSpPr/>
          <p:nvPr/>
        </p:nvSpPr>
        <p:spPr>
          <a:xfrm>
            <a:off x="5766118" y="1219936"/>
            <a:ext cx="152400" cy="152413"/>
          </a:xfrm>
          <a:prstGeom prst="ellipse">
            <a:avLst/>
          </a:prstGeom>
          <a:solidFill>
            <a:srgbClr val="FF0000"/>
          </a:solidFill>
          <a:ln w="9525" cap="flat" cmpd="sng">
            <a:noFill/>
            <a:prstDash val="solid"/>
            <a:bevel/>
            <a:headEnd type="none" w="med" len="med"/>
            <a:tailEnd type="none" w="med" len="med"/>
          </a:ln>
        </p:spPr>
        <p:txBody>
          <a:bodyPr wrap="none" lIns="90170" tIns="46990" rIns="90170" bIns="46990" anchor="ctr" anchorCtr="0"/>
          <a:p>
            <a:endParaRPr lang="zh-CN" altLang="en-US" sz="2000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5" name="Oval 152"/>
          <p:cNvSpPr/>
          <p:nvPr/>
        </p:nvSpPr>
        <p:spPr>
          <a:xfrm>
            <a:off x="7859078" y="3334486"/>
            <a:ext cx="152400" cy="152413"/>
          </a:xfrm>
          <a:prstGeom prst="ellipse">
            <a:avLst/>
          </a:prstGeom>
          <a:solidFill>
            <a:srgbClr val="FF0000"/>
          </a:solidFill>
          <a:ln w="9525" cap="flat" cmpd="sng">
            <a:noFill/>
            <a:prstDash val="solid"/>
            <a:bevel/>
            <a:headEnd type="none" w="med" len="med"/>
            <a:tailEnd type="none" w="med" len="med"/>
          </a:ln>
        </p:spPr>
        <p:txBody>
          <a:bodyPr wrap="none" lIns="90170" tIns="46990" rIns="90170" bIns="46990" anchor="ctr" anchorCtr="0"/>
          <a:p>
            <a:endParaRPr lang="zh-CN" altLang="en-US" sz="2000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24750" y="772160"/>
            <a:ext cx="48895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Q</a:t>
            </a:r>
            <a:endParaRPr lang="en-US" altLang="zh-CN" sz="2800" i="1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35600" y="844550"/>
            <a:ext cx="4679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S</a:t>
            </a:r>
            <a:endParaRPr lang="en-US" altLang="zh-CN" sz="2800" i="1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27975" y="3329305"/>
            <a:ext cx="4286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R</a:t>
            </a:r>
            <a:endParaRPr lang="en-US" altLang="zh-CN" sz="2800" i="1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10" name="Oval 152"/>
          <p:cNvSpPr/>
          <p:nvPr/>
        </p:nvSpPr>
        <p:spPr>
          <a:xfrm>
            <a:off x="7859078" y="1639036"/>
            <a:ext cx="152400" cy="152413"/>
          </a:xfrm>
          <a:prstGeom prst="ellipse">
            <a:avLst/>
          </a:prstGeom>
          <a:solidFill>
            <a:srgbClr val="FF0000"/>
          </a:solidFill>
          <a:ln w="9525" cap="flat" cmpd="sng">
            <a:noFill/>
            <a:prstDash val="solid"/>
            <a:bevel/>
            <a:headEnd type="none" w="med" len="med"/>
            <a:tailEnd type="none" w="med" len="med"/>
          </a:ln>
        </p:spPr>
        <p:txBody>
          <a:bodyPr wrap="none" lIns="90170" tIns="46990" rIns="90170" bIns="46990" anchor="ctr" anchorCtr="0"/>
          <a:p>
            <a:endParaRPr lang="zh-CN" altLang="en-US" sz="2000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938770" y="1473200"/>
            <a:ext cx="48895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P</a:t>
            </a:r>
            <a:endParaRPr lang="en-US" altLang="zh-CN" sz="2800" b="1" i="1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7700" y="3916045"/>
            <a:ext cx="27838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都不是同一点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6" grpId="0"/>
      <p:bldP spid="4" grpId="0" animBg="1"/>
      <p:bldP spid="7" grpId="0"/>
      <p:bldP spid="5" grpId="0" animBg="1"/>
      <p:bldP spid="8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61620" y="412750"/>
            <a:ext cx="4247515" cy="1986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lang="en-US" altLang="zh-CN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活动2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分别写出下图中的点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B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C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D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E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F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的坐标，观察你所写出的这些点的坐标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3215" y="2284730"/>
            <a:ext cx="4323080" cy="2330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思考  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(1)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在四个象限内的点的坐标各有什么特征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?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(2)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两条坐标轴上的点的坐标各有什么特征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?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5510" y="343535"/>
            <a:ext cx="4269740" cy="4269740"/>
          </a:xfrm>
          <a:prstGeom prst="rect">
            <a:avLst/>
          </a:prstGeom>
        </p:spPr>
      </p:pic>
      <p:sp>
        <p:nvSpPr>
          <p:cNvPr id="77" name="Oval 152"/>
          <p:cNvSpPr/>
          <p:nvPr/>
        </p:nvSpPr>
        <p:spPr>
          <a:xfrm>
            <a:off x="7445058" y="1219936"/>
            <a:ext cx="152400" cy="152413"/>
          </a:xfrm>
          <a:prstGeom prst="ellipse">
            <a:avLst/>
          </a:prstGeom>
          <a:solidFill>
            <a:srgbClr val="FF0000"/>
          </a:solidFill>
          <a:ln w="9525" cap="flat" cmpd="sng">
            <a:noFill/>
            <a:prstDash val="solid"/>
            <a:bevel/>
            <a:headEnd type="none" w="med" len="med"/>
            <a:tailEnd type="none" w="med" len="med"/>
          </a:ln>
        </p:spPr>
        <p:txBody>
          <a:bodyPr wrap="none" lIns="90170" tIns="46990" rIns="90170" bIns="46990" anchor="ctr" anchorCtr="0"/>
          <a:p>
            <a:endParaRPr lang="zh-CN" altLang="en-US" sz="2000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5" name="Oval 152"/>
          <p:cNvSpPr/>
          <p:nvPr/>
        </p:nvSpPr>
        <p:spPr>
          <a:xfrm>
            <a:off x="7880668" y="3335756"/>
            <a:ext cx="152400" cy="152413"/>
          </a:xfrm>
          <a:prstGeom prst="ellipse">
            <a:avLst/>
          </a:prstGeom>
          <a:solidFill>
            <a:srgbClr val="FF0000"/>
          </a:solidFill>
          <a:ln w="9525" cap="flat" cmpd="sng">
            <a:noFill/>
            <a:prstDash val="solid"/>
            <a:bevel/>
            <a:headEnd type="none" w="med" len="med"/>
            <a:tailEnd type="none" w="med" len="med"/>
          </a:ln>
        </p:spPr>
        <p:txBody>
          <a:bodyPr wrap="none" lIns="90170" tIns="46990" rIns="90170" bIns="46990" anchor="ctr" anchorCtr="0"/>
          <a:p>
            <a:endParaRPr lang="zh-CN" altLang="en-US" sz="2000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6" name="Oval 152"/>
          <p:cNvSpPr/>
          <p:nvPr/>
        </p:nvSpPr>
        <p:spPr>
          <a:xfrm>
            <a:off x="5758498" y="3743426"/>
            <a:ext cx="152400" cy="152413"/>
          </a:xfrm>
          <a:prstGeom prst="ellipse">
            <a:avLst/>
          </a:prstGeom>
          <a:solidFill>
            <a:srgbClr val="FF0000"/>
          </a:solidFill>
          <a:ln w="9525" cap="flat" cmpd="sng">
            <a:noFill/>
            <a:prstDash val="solid"/>
            <a:bevel/>
            <a:headEnd type="none" w="med" len="med"/>
            <a:tailEnd type="none" w="med" len="med"/>
          </a:ln>
        </p:spPr>
        <p:txBody>
          <a:bodyPr wrap="none" lIns="90170" tIns="46990" rIns="90170" bIns="46990" anchor="ctr" anchorCtr="0"/>
          <a:p>
            <a:endParaRPr lang="zh-CN" altLang="en-US" sz="2000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7" name="Oval 152"/>
          <p:cNvSpPr/>
          <p:nvPr/>
        </p:nvSpPr>
        <p:spPr>
          <a:xfrm>
            <a:off x="5766118" y="791311"/>
            <a:ext cx="152400" cy="152413"/>
          </a:xfrm>
          <a:prstGeom prst="ellipse">
            <a:avLst/>
          </a:prstGeom>
          <a:solidFill>
            <a:srgbClr val="FF0000"/>
          </a:solidFill>
          <a:ln w="9525" cap="flat" cmpd="sng">
            <a:noFill/>
            <a:prstDash val="solid"/>
            <a:bevel/>
            <a:headEnd type="none" w="med" len="med"/>
            <a:tailEnd type="none" w="med" len="med"/>
          </a:ln>
        </p:spPr>
        <p:txBody>
          <a:bodyPr wrap="none" lIns="90170" tIns="46990" rIns="90170" bIns="46990" anchor="ctr" anchorCtr="0"/>
          <a:p>
            <a:endParaRPr lang="zh-CN" altLang="en-US" sz="2000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8" name="Oval 152"/>
          <p:cNvSpPr/>
          <p:nvPr/>
        </p:nvSpPr>
        <p:spPr>
          <a:xfrm>
            <a:off x="6616383" y="1666341"/>
            <a:ext cx="152400" cy="152413"/>
          </a:xfrm>
          <a:prstGeom prst="ellipse">
            <a:avLst/>
          </a:prstGeom>
          <a:solidFill>
            <a:srgbClr val="FF0000"/>
          </a:solidFill>
          <a:ln w="9525" cap="flat" cmpd="sng">
            <a:noFill/>
            <a:prstDash val="solid"/>
            <a:bevel/>
            <a:headEnd type="none" w="med" len="med"/>
            <a:tailEnd type="none" w="med" len="med"/>
          </a:ln>
        </p:spPr>
        <p:txBody>
          <a:bodyPr wrap="none" lIns="90170" tIns="46990" rIns="90170" bIns="46990" anchor="ctr" anchorCtr="0"/>
          <a:p>
            <a:endParaRPr lang="zh-CN" altLang="en-US" sz="2000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10" name="Oval 152"/>
          <p:cNvSpPr/>
          <p:nvPr/>
        </p:nvSpPr>
        <p:spPr>
          <a:xfrm>
            <a:off x="5322253" y="2496921"/>
            <a:ext cx="152400" cy="152413"/>
          </a:xfrm>
          <a:prstGeom prst="ellipse">
            <a:avLst/>
          </a:prstGeom>
          <a:solidFill>
            <a:srgbClr val="FF0000"/>
          </a:solidFill>
          <a:ln w="9525" cap="flat" cmpd="sng">
            <a:noFill/>
            <a:prstDash val="solid"/>
            <a:bevel/>
            <a:headEnd type="none" w="med" len="med"/>
            <a:tailEnd type="none" w="med" len="med"/>
          </a:ln>
        </p:spPr>
        <p:txBody>
          <a:bodyPr wrap="none" lIns="90170" tIns="46990" rIns="90170" bIns="46990" anchor="ctr" anchorCtr="0"/>
          <a:p>
            <a:endParaRPr lang="zh-CN" altLang="en-US" sz="2000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452360" y="843915"/>
            <a:ext cx="6324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A</a:t>
            </a:r>
            <a:endParaRPr lang="en-US" altLang="zh-CN" sz="2800" b="1" i="1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952740" y="2931795"/>
            <a:ext cx="4679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B</a:t>
            </a:r>
            <a:endParaRPr lang="en-US" altLang="zh-CN" sz="2800" b="1" i="1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417185" y="3373755"/>
            <a:ext cx="4591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C</a:t>
            </a:r>
            <a:endParaRPr lang="en-US" altLang="zh-CN" sz="2800" b="1" i="1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345430" y="706755"/>
            <a:ext cx="4343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D</a:t>
            </a:r>
            <a:endParaRPr lang="en-US" altLang="zh-CN" sz="2800" b="1" i="1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039995" y="2120900"/>
            <a:ext cx="4349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E</a:t>
            </a:r>
            <a:endParaRPr lang="en-US" altLang="zh-CN" sz="2800" b="1" i="1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687820" y="1268730"/>
            <a:ext cx="381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F</a:t>
            </a:r>
            <a:endParaRPr lang="en-US" altLang="zh-CN" sz="2800" i="1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23480" y="1205230"/>
            <a:ext cx="107315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(2,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3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)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811135" y="3437255"/>
            <a:ext cx="11303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(3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, 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-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2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)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752975" y="3869055"/>
            <a:ext cx="13366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(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-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2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, 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-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3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)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500245" y="1779905"/>
            <a:ext cx="11601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(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-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3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, 0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)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553835" y="1675130"/>
            <a:ext cx="11601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(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0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, 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-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2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)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147310" y="245745"/>
            <a:ext cx="11715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(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-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2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,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4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)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7" grpId="0"/>
      <p:bldP spid="18" grpId="0"/>
      <p:bldP spid="21" grpId="0"/>
      <p:bldP spid="19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550545" y="1603375"/>
          <a:ext cx="7136765" cy="2931160"/>
        </p:xfrm>
        <a:graphic>
          <a:graphicData uri="http://schemas.openxmlformats.org/drawingml/2006/table">
            <a:tbl>
              <a:tblPr/>
              <a:tblGrid>
                <a:gridCol w="1682750"/>
                <a:gridCol w="2505075"/>
                <a:gridCol w="2948940"/>
              </a:tblGrid>
              <a:tr h="858520">
                <a:tc>
                  <a:txBody>
                    <a:bodyPr wrap="square"/>
                    <a:p>
                      <a:pPr marL="0" lvl="0" algn="ctr" defTabSz="914400" eaLnBrk="0" fontAlgn="base" latinLnBrk="0" hangingPunct="0">
                        <a:spcBef>
                          <a:spcPct val="20000"/>
                        </a:spcBef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0">
                          <a:solidFill>
                            <a:srgbClr val="FFFF00"/>
                          </a:solidFill>
                          <a:latin typeface="Calibri" panose="020F0502020204030204" pitchFamily="2" charset="0"/>
                          <a:ea typeface="黑体" panose="02010609060101010101" pitchFamily="2" charset="-122"/>
                        </a:rPr>
                        <a:t>点的位置</a:t>
                      </a:r>
                      <a:endParaRPr lang="zh-CN" altLang="en-US" sz="2800" b="0">
                        <a:solidFill>
                          <a:srgbClr val="FFFF00"/>
                        </a:solidFill>
                        <a:latin typeface="Calibri" panose="020F0502020204030204" pitchFamily="2" charset="0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marL="0" lvl="0" algn="ctr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0">
                          <a:solidFill>
                            <a:srgbClr val="FFFF00"/>
                          </a:solidFill>
                          <a:latin typeface="Calibri" panose="020F0502020204030204" pitchFamily="2" charset="0"/>
                          <a:ea typeface="黑体" panose="02010609060101010101" pitchFamily="2" charset="-122"/>
                        </a:rPr>
                        <a:t>横坐标的符号</a:t>
                      </a:r>
                      <a:endParaRPr lang="zh-CN" altLang="en-US" sz="2800" b="0">
                        <a:solidFill>
                          <a:srgbClr val="FFFF00"/>
                        </a:solidFill>
                        <a:latin typeface="Calibri" panose="020F0502020204030204" pitchFamily="2" charset="0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marL="0" lvl="0" algn="ctr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0">
                          <a:solidFill>
                            <a:srgbClr val="FFFF00"/>
                          </a:solidFill>
                          <a:latin typeface="Calibri" panose="020F0502020204030204" pitchFamily="2" charset="0"/>
                          <a:ea typeface="黑体" panose="02010609060101010101" pitchFamily="2" charset="-122"/>
                        </a:rPr>
                        <a:t>纵坐标的符号</a:t>
                      </a:r>
                      <a:endParaRPr lang="zh-CN" altLang="en-US" sz="2800" b="0">
                        <a:solidFill>
                          <a:srgbClr val="FFFF00"/>
                        </a:solidFill>
                        <a:latin typeface="Calibri" panose="020F0502020204030204" pitchFamily="2" charset="0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</a:tr>
              <a:tr h="443230">
                <a:tc>
                  <a:txBody>
                    <a:bodyPr wrap="square"/>
                    <a:p>
                      <a:pPr marL="0" lvl="0" algn="ctr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0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第一象限</a:t>
                      </a:r>
                      <a:endParaRPr lang="zh-CN" altLang="en-US" sz="2800" b="0">
                        <a:solidFill>
                          <a:srgbClr val="000000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marL="0" lvl="0" indent="0" algn="ctr" defTabSz="914400" eaLnBrk="0" fontAlgn="base" latin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marL="0" lvl="0" indent="0" algn="ctr" defTabSz="914400" eaLnBrk="0" fontAlgn="base" latin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</a:tr>
              <a:tr h="432435">
                <a:tc>
                  <a:txBody>
                    <a:bodyPr wrap="square"/>
                    <a:p>
                      <a:pPr marL="0" lvl="0" algn="ctr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0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第二象限</a:t>
                      </a:r>
                      <a:endParaRPr lang="zh-CN" altLang="en-US" sz="2800" b="0">
                        <a:solidFill>
                          <a:srgbClr val="000000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marL="0" lvl="0" indent="0" algn="ctr" defTabSz="914400" eaLnBrk="0" fontAlgn="base" latin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marL="0" lvl="0" indent="0" algn="ctr" defTabSz="914400" eaLnBrk="0" fontAlgn="base" latin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</a:tr>
              <a:tr h="432435">
                <a:tc>
                  <a:txBody>
                    <a:bodyPr wrap="square"/>
                    <a:p>
                      <a:pPr marL="0" lvl="0" algn="ctr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0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第三象限</a:t>
                      </a:r>
                      <a:endParaRPr lang="zh-CN" altLang="en-US" sz="2800" b="0">
                        <a:solidFill>
                          <a:srgbClr val="000000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marL="0" lvl="0" indent="0" algn="ctr" defTabSz="914400" eaLnBrk="0" fontAlgn="base" latin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marL="0" lvl="0" indent="0" algn="ctr" defTabSz="914400" eaLnBrk="0" fontAlgn="base" latin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</a:tr>
              <a:tr h="432435">
                <a:tc>
                  <a:txBody>
                    <a:bodyPr wrap="square"/>
                    <a:p>
                      <a:pPr marL="0" lvl="0" algn="ctr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0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第四象限</a:t>
                      </a:r>
                      <a:endParaRPr lang="zh-CN" altLang="en-US" sz="2800" b="0">
                        <a:solidFill>
                          <a:srgbClr val="000000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marL="0" lvl="0" indent="0" algn="ctr" defTabSz="914400" eaLnBrk="0" fontAlgn="base" latin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marL="0" lvl="0" indent="0" algn="ctr" defTabSz="914400" eaLnBrk="0" fontAlgn="base" latin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4" name="Text Box 145"/>
          <p:cNvSpPr txBox="1"/>
          <p:nvPr/>
        </p:nvSpPr>
        <p:spPr>
          <a:xfrm>
            <a:off x="3371215" y="2404745"/>
            <a:ext cx="41465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+</a:t>
            </a:r>
            <a:endParaRPr lang="zh-CN" altLang="en-US" sz="3200" b="1" dirty="0">
              <a:latin typeface="Times New Roman" panose="02020603050405020304" pitchFamily="2" charset="0"/>
              <a:ea typeface="宋体" panose="0201060003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5" name="Text Box 146"/>
          <p:cNvSpPr txBox="1"/>
          <p:nvPr/>
        </p:nvSpPr>
        <p:spPr>
          <a:xfrm>
            <a:off x="5799455" y="2455545"/>
            <a:ext cx="41465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+</a:t>
            </a:r>
            <a:endParaRPr lang="zh-CN" altLang="en-US" sz="3200" b="1" dirty="0">
              <a:latin typeface="Times New Roman" panose="02020603050405020304" pitchFamily="2" charset="0"/>
              <a:ea typeface="宋体" panose="0201060003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6" name="Text Box 147"/>
          <p:cNvSpPr txBox="1"/>
          <p:nvPr/>
        </p:nvSpPr>
        <p:spPr>
          <a:xfrm>
            <a:off x="5810250" y="2917508"/>
            <a:ext cx="41465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+</a:t>
            </a:r>
            <a:endParaRPr lang="zh-CN" altLang="en-US" sz="3200" b="1" dirty="0">
              <a:latin typeface="Times New Roman" panose="02020603050405020304" pitchFamily="2" charset="0"/>
              <a:ea typeface="宋体" panose="0201060003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7" name="Text Box 148"/>
          <p:cNvSpPr txBox="1"/>
          <p:nvPr/>
        </p:nvSpPr>
        <p:spPr>
          <a:xfrm>
            <a:off x="3384550" y="2959418"/>
            <a:ext cx="31813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b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-</a:t>
            </a:r>
            <a:endParaRPr lang="zh-CN" altLang="en-US" sz="3200" b="1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8" name="Text Box 149"/>
          <p:cNvSpPr txBox="1"/>
          <p:nvPr/>
        </p:nvSpPr>
        <p:spPr>
          <a:xfrm>
            <a:off x="3384550" y="3456623"/>
            <a:ext cx="31813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b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-</a:t>
            </a:r>
            <a:endParaRPr lang="zh-CN" altLang="en-US" sz="3200" b="1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9" name="Text Box 150"/>
          <p:cNvSpPr txBox="1"/>
          <p:nvPr/>
        </p:nvSpPr>
        <p:spPr>
          <a:xfrm>
            <a:off x="5884228" y="3426460"/>
            <a:ext cx="31813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zh-CN" altLang="en-US" sz="3200" b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-</a:t>
            </a:r>
            <a:endParaRPr lang="zh-CN" altLang="en-US" sz="3200" b="1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10" name="Text Box 151"/>
          <p:cNvSpPr txBox="1"/>
          <p:nvPr/>
        </p:nvSpPr>
        <p:spPr>
          <a:xfrm>
            <a:off x="3384233" y="4020820"/>
            <a:ext cx="41465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+</a:t>
            </a:r>
            <a:endParaRPr lang="zh-CN" altLang="en-US" sz="3200" b="1" dirty="0">
              <a:latin typeface="Times New Roman" panose="02020603050405020304" pitchFamily="2" charset="0"/>
              <a:ea typeface="宋体" panose="0201060003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11" name="Text Box 152"/>
          <p:cNvSpPr txBox="1"/>
          <p:nvPr/>
        </p:nvSpPr>
        <p:spPr>
          <a:xfrm>
            <a:off x="5885180" y="3980815"/>
            <a:ext cx="31813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zh-CN" altLang="en-US" sz="3200" b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-</a:t>
            </a:r>
            <a:endParaRPr lang="zh-CN" altLang="en-US" sz="3200" b="1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439420" y="772160"/>
            <a:ext cx="51771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1.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四个象限内的点的坐标特征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.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/>
      <p:bldP spid="5" grpId="0" bldLvl="0"/>
      <p:bldP spid="6" grpId="0" bldLvl="0"/>
      <p:bldP spid="7" grpId="0" bldLvl="0"/>
      <p:bldP spid="8" grpId="0" bldLvl="0"/>
      <p:bldP spid="9" grpId="0" bldLvl="0"/>
      <p:bldP spid="10" grpId="0" bldLvl="0"/>
      <p:bldP spid="11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86" name="表格 85"/>
          <p:cNvGraphicFramePr/>
          <p:nvPr>
            <p:custDataLst>
              <p:tags r:id="rId1"/>
            </p:custDataLst>
          </p:nvPr>
        </p:nvGraphicFramePr>
        <p:xfrm>
          <a:off x="117475" y="1097915"/>
          <a:ext cx="8785225" cy="2854325"/>
        </p:xfrm>
        <a:graphic>
          <a:graphicData uri="http://schemas.openxmlformats.org/drawingml/2006/table">
            <a:tbl>
              <a:tblPr/>
              <a:tblGrid>
                <a:gridCol w="3379470"/>
                <a:gridCol w="2654935"/>
                <a:gridCol w="2750820"/>
              </a:tblGrid>
              <a:tr h="570865">
                <a:tc>
                  <a:txBody>
                    <a:bodyPr wrap="square"/>
                    <a:p>
                      <a:pPr marL="0" lvl="0" indent="0" algn="ctr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0">
                          <a:solidFill>
                            <a:srgbClr val="FFFF00"/>
                          </a:solidFill>
                          <a:latin typeface="Calibri" panose="020F0502020204030204" pitchFamily="2" charset="0"/>
                          <a:ea typeface="黑体" panose="02010609060101010101" pitchFamily="2" charset="-122"/>
                        </a:rPr>
                        <a:t>点的位置</a:t>
                      </a:r>
                      <a:endParaRPr lang="zh-CN" altLang="en-US" sz="2800" b="0">
                        <a:solidFill>
                          <a:srgbClr val="FFFF00"/>
                        </a:solidFill>
                        <a:latin typeface="Calibri" panose="020F0502020204030204" pitchFamily="2" charset="0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marL="0" lvl="0" indent="0" algn="ctr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0">
                          <a:solidFill>
                            <a:srgbClr val="FFFF00"/>
                          </a:solidFill>
                          <a:latin typeface="Calibri" panose="020F0502020204030204" pitchFamily="2" charset="0"/>
                          <a:ea typeface="黑体" panose="02010609060101010101" pitchFamily="2" charset="-122"/>
                        </a:rPr>
                        <a:t>横坐标的符号</a:t>
                      </a:r>
                      <a:endParaRPr lang="zh-CN" altLang="en-US" sz="2800" b="0">
                        <a:solidFill>
                          <a:srgbClr val="FFFF00"/>
                        </a:solidFill>
                        <a:latin typeface="Calibri" panose="020F0502020204030204" pitchFamily="2" charset="0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marL="0" lvl="0" indent="0" algn="ctr" defTabSz="91440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0">
                          <a:solidFill>
                            <a:srgbClr val="FFFF00"/>
                          </a:solidFill>
                          <a:latin typeface="Calibri" panose="020F0502020204030204" pitchFamily="2" charset="0"/>
                          <a:ea typeface="黑体" panose="02010609060101010101" pitchFamily="2" charset="-122"/>
                        </a:rPr>
                        <a:t>纵坐标的符号</a:t>
                      </a:r>
                      <a:endParaRPr lang="zh-CN" altLang="en-US" sz="2800" b="0">
                        <a:solidFill>
                          <a:srgbClr val="FFFF00"/>
                        </a:solidFill>
                        <a:latin typeface="Calibri" panose="020F0502020204030204" pitchFamily="2" charset="0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</a:tr>
              <a:tr h="570865">
                <a:tc>
                  <a:txBody>
                    <a:bodyPr wrap="square"/>
                    <a:p>
                      <a:pPr marL="0" lvl="0" indent="0" algn="ctr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0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在</a:t>
                      </a:r>
                      <a:r>
                        <a:rPr lang="en-US" altLang="zh-CN" sz="2800" b="0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 </a:t>
                      </a:r>
                      <a:r>
                        <a:rPr lang="en-US" altLang="zh-CN" sz="2800" b="1" i="1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x </a:t>
                      </a:r>
                      <a:r>
                        <a:rPr lang="zh-CN" altLang="en-US" sz="2800" b="0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轴的正半轴上</a:t>
                      </a:r>
                      <a:endParaRPr lang="zh-CN" altLang="en-US" sz="2800" b="0">
                        <a:solidFill>
                          <a:srgbClr val="000000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marL="0" lvl="0" indent="0" algn="ctr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00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marL="0" lvl="0" indent="0" algn="ctr" defTabSz="91440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00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</a:tr>
              <a:tr h="570865">
                <a:tc>
                  <a:txBody>
                    <a:bodyPr wrap="square"/>
                    <a:p>
                      <a:pPr marL="0" lvl="0" indent="0" algn="ctr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在</a:t>
                      </a:r>
                      <a:r>
                        <a:rPr lang="en-US" altLang="zh-CN" sz="2800" b="1" i="1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sym typeface="+mn-ea"/>
                        </a:rPr>
                        <a:t> </a:t>
                      </a:r>
                      <a:r>
                        <a:rPr lang="en-US" altLang="zh-CN" sz="2800" b="1" i="1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x </a:t>
                      </a:r>
                      <a:r>
                        <a:rPr lang="zh-CN" altLang="en-US" sz="2800" b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轴的负半轴上</a:t>
                      </a:r>
                      <a:endParaRPr lang="zh-CN" altLang="en-US" sz="2800" b="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marL="0" lvl="0" indent="0" algn="ctr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00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marL="0" lvl="0" indent="0" algn="ctr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00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</a:tr>
              <a:tr h="570865">
                <a:tc>
                  <a:txBody>
                    <a:bodyPr wrap="square"/>
                    <a:p>
                      <a:pPr marL="0" lvl="0" indent="0" algn="ctr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在</a:t>
                      </a:r>
                      <a:r>
                        <a:rPr lang="en-US" altLang="zh-CN" sz="2800" b="1" i="1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sym typeface="+mn-ea"/>
                        </a:rPr>
                        <a:t> </a:t>
                      </a:r>
                      <a:r>
                        <a:rPr lang="en-US" altLang="zh-CN" sz="2800" b="1" i="1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y</a:t>
                      </a:r>
                      <a:r>
                        <a:rPr lang="en-US" altLang="zh-CN" sz="2800" i="1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2800" b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轴的正半轴上</a:t>
                      </a:r>
                      <a:endParaRPr lang="zh-CN" altLang="en-US" sz="2800" b="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marL="0" lvl="0" indent="0" algn="ctr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00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marL="0" lvl="0" indent="0" algn="ctr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00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</a:tr>
              <a:tr h="570865">
                <a:tc>
                  <a:txBody>
                    <a:bodyPr wrap="square"/>
                    <a:p>
                      <a:pPr marL="0" lvl="0" indent="0" algn="ctr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在</a:t>
                      </a:r>
                      <a:r>
                        <a:rPr lang="en-US" altLang="zh-CN" sz="2800" b="1" i="1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sym typeface="+mn-ea"/>
                        </a:rPr>
                        <a:t> </a:t>
                      </a:r>
                      <a:r>
                        <a:rPr lang="en-US" altLang="zh-CN" sz="2800" b="1" i="1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y</a:t>
                      </a:r>
                      <a:r>
                        <a:rPr lang="en-US" altLang="zh-CN" sz="2800" i="1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2800" b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轴的负半轴上</a:t>
                      </a:r>
                      <a:endParaRPr lang="zh-CN" altLang="en-US" sz="2800" b="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marL="0" lvl="0" indent="0" algn="ctr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00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marL="0" lvl="0" indent="0" algn="ctr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00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87" name="Text Box 145"/>
          <p:cNvSpPr txBox="1"/>
          <p:nvPr/>
        </p:nvSpPr>
        <p:spPr>
          <a:xfrm>
            <a:off x="7236460" y="2284095"/>
            <a:ext cx="3860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zh-CN" altLang="en-US" sz="32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0</a:t>
            </a:r>
            <a:endParaRPr lang="zh-CN" altLang="en-US" sz="3200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88" name="Text Box 146"/>
          <p:cNvSpPr txBox="1"/>
          <p:nvPr/>
        </p:nvSpPr>
        <p:spPr>
          <a:xfrm>
            <a:off x="4644390" y="1665288"/>
            <a:ext cx="5892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＋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9" name="Text Box 147"/>
          <p:cNvSpPr txBox="1"/>
          <p:nvPr/>
        </p:nvSpPr>
        <p:spPr>
          <a:xfrm>
            <a:off x="7296150" y="2763520"/>
            <a:ext cx="5892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0" name="Text Box 148"/>
          <p:cNvSpPr txBox="1"/>
          <p:nvPr/>
        </p:nvSpPr>
        <p:spPr>
          <a:xfrm>
            <a:off x="4644390" y="2240915"/>
            <a:ext cx="5892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－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1" name="Text Box 149"/>
          <p:cNvSpPr txBox="1"/>
          <p:nvPr/>
        </p:nvSpPr>
        <p:spPr>
          <a:xfrm>
            <a:off x="7296150" y="3384233"/>
            <a:ext cx="5892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2" name="Text Box 150"/>
          <p:cNvSpPr txBox="1"/>
          <p:nvPr/>
        </p:nvSpPr>
        <p:spPr>
          <a:xfrm>
            <a:off x="7224078" y="1660843"/>
            <a:ext cx="3860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0</a:t>
            </a:r>
            <a:endParaRPr lang="zh-CN" altLang="en-US" sz="3200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93" name="Text Box 151"/>
          <p:cNvSpPr txBox="1"/>
          <p:nvPr/>
        </p:nvSpPr>
        <p:spPr>
          <a:xfrm>
            <a:off x="4707573" y="2769553"/>
            <a:ext cx="3860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zh-CN" altLang="en-US" sz="32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0</a:t>
            </a:r>
            <a:endParaRPr lang="zh-CN" altLang="en-US" sz="3200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94" name="Text Box 152"/>
          <p:cNvSpPr txBox="1"/>
          <p:nvPr/>
        </p:nvSpPr>
        <p:spPr>
          <a:xfrm>
            <a:off x="4698365" y="3384550"/>
            <a:ext cx="3860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zh-CN" altLang="en-US" sz="32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0</a:t>
            </a:r>
            <a:endParaRPr lang="zh-CN" altLang="en-US" sz="3200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7990" y="339725"/>
            <a:ext cx="55035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2.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两条坐标轴上的点的坐标特征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.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 bldLvl="0"/>
      <p:bldP spid="88" grpId="0" bldLvl="0"/>
      <p:bldP spid="89" grpId="0" bldLvl="0"/>
      <p:bldP spid="90" grpId="0" bldLvl="0"/>
      <p:bldP spid="91" grpId="0" bldLvl="0"/>
      <p:bldP spid="92" grpId="0" bldLvl="0"/>
      <p:bldP spid="93" grpId="0" bldLvl="0"/>
      <p:bldP spid="94" grpId="0" bldLvl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Rectangle 13"/>
          <p:cNvSpPr/>
          <p:nvPr/>
        </p:nvSpPr>
        <p:spPr>
          <a:xfrm>
            <a:off x="387350" y="466090"/>
            <a:ext cx="8140700" cy="1038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例</a:t>
            </a:r>
            <a:r>
              <a:rPr lang="en-US" altLang="zh-CN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</a:t>
            </a:r>
            <a:r>
              <a:rPr lang="en-US" altLang="zh-CN" sz="2800" dirty="0">
                <a:solidFill>
                  <a:srgbClr val="228989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在平面直角坐标系中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，描出下列各点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，并指出它们分别在哪个象限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 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9115" y="1421130"/>
            <a:ext cx="7198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A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cs typeface="Times New Roman" panose="02020603050405020304" pitchFamily="2" charset="0"/>
                <a:sym typeface="+mn-ea"/>
              </a:rPr>
              <a:t>(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5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4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cs typeface="Times New Roman" panose="02020603050405020304" pitchFamily="2" charset="0"/>
                <a:sym typeface="+mn-ea"/>
              </a:rPr>
              <a:t>)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B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cs typeface="Times New Roman" panose="02020603050405020304" pitchFamily="2" charset="0"/>
                <a:sym typeface="+mn-ea"/>
              </a:rPr>
              <a:t>(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-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3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4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cs typeface="Times New Roman" panose="02020603050405020304" pitchFamily="2" charset="0"/>
                <a:sym typeface="+mn-ea"/>
              </a:rPr>
              <a:t>)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C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cs typeface="Times New Roman" panose="02020603050405020304" pitchFamily="2" charset="0"/>
                <a:sym typeface="+mn-ea"/>
              </a:rPr>
              <a:t>(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-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4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-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1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cs typeface="Times New Roman" panose="02020603050405020304" pitchFamily="2" charset="0"/>
                <a:sym typeface="+mn-ea"/>
              </a:rPr>
              <a:t>)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D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cs typeface="Times New Roman" panose="02020603050405020304" pitchFamily="2" charset="0"/>
                <a:sym typeface="+mn-ea"/>
              </a:rPr>
              <a:t>(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2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-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4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cs typeface="Times New Roman" panose="02020603050405020304" pitchFamily="2" charset="0"/>
                <a:sym typeface="+mn-ea"/>
              </a:rPr>
              <a:t>).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pic>
        <p:nvPicPr>
          <p:cNvPr id="9" name="Picture 15" descr="x8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3595" y="1913255"/>
            <a:ext cx="3352800" cy="3040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3728720" y="2370455"/>
            <a:ext cx="87249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b="1" dirty="0">
                <a:latin typeface="Times New Roman" panose="02020603050405020304" pitchFamily="2" charset="0"/>
                <a:ea typeface="黑体" panose="02010609060101010101" pitchFamily="2" charset="-122"/>
              </a:rPr>
              <a:t>5</a:t>
            </a:r>
            <a:r>
              <a:rPr lang="zh-CN" altLang="en-US" b="1" dirty="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b="1" dirty="0">
                <a:latin typeface="Times New Roman" panose="02020603050405020304" pitchFamily="2" charset="0"/>
                <a:ea typeface="黑体" panose="02010609060101010101" pitchFamily="2" charset="-122"/>
              </a:rPr>
              <a:t>4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82408" y="2370455"/>
            <a:ext cx="98806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b="1" dirty="0"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b="1" dirty="0">
                <a:latin typeface="Times New Roman" panose="02020603050405020304" pitchFamily="2" charset="0"/>
                <a:ea typeface="黑体" panose="02010609060101010101" pitchFamily="2" charset="-122"/>
              </a:rPr>
              <a:t>3</a:t>
            </a:r>
            <a:r>
              <a:rPr lang="zh-CN" altLang="en-US" b="1" dirty="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b="1" dirty="0">
                <a:latin typeface="Times New Roman" panose="02020603050405020304" pitchFamily="2" charset="0"/>
                <a:ea typeface="黑体" panose="02010609060101010101" pitchFamily="2" charset="-122"/>
              </a:rPr>
              <a:t>4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69683" y="3876993"/>
            <a:ext cx="11607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b="1" dirty="0"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b="1" dirty="0">
                <a:latin typeface="Times New Roman" panose="02020603050405020304" pitchFamily="2" charset="0"/>
                <a:ea typeface="黑体" panose="02010609060101010101" pitchFamily="2" charset="-122"/>
              </a:rPr>
              <a:t>4 </a:t>
            </a:r>
            <a:r>
              <a:rPr lang="zh-CN" altLang="en-US" b="1" dirty="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b="1" dirty="0"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b="1" dirty="0"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022283" y="4588193"/>
            <a:ext cx="98806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b="1" dirty="0"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zh-CN" altLang="en-US" b="1" dirty="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b="1" dirty="0"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b="1" dirty="0">
                <a:latin typeface="Times New Roman" panose="02020603050405020304" pitchFamily="2" charset="0"/>
                <a:ea typeface="黑体" panose="02010609060101010101" pitchFamily="2" charset="-122"/>
              </a:rPr>
              <a:t>4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56" name="Rectangle 4"/>
          <p:cNvSpPr/>
          <p:nvPr/>
        </p:nvSpPr>
        <p:spPr>
          <a:xfrm>
            <a:off x="5001895" y="1977390"/>
            <a:ext cx="3173730" cy="3105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解：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如图所示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点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在第一象限，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点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在第二象限，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点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C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在第三象限，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点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D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在第四象限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" name="任意多边形 2"/>
          <p:cNvSpPr/>
          <p:nvPr userDrawn="1"/>
        </p:nvSpPr>
        <p:spPr>
          <a:xfrm>
            <a:off x="343535" y="0"/>
            <a:ext cx="1579880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典例精析</a:t>
            </a:r>
            <a:endParaRPr lang="zh-CN" altLang="en-US" sz="2800" b="1" kern="100" dirty="0" smtClean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有爱魔兽圆体 CN Medium" panose="020B0602040504020204" pitchFamily="34" charset="-122"/>
              <a:sym typeface="思源黑体" panose="020B0500000000090000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  <p:bldP spid="10" grpId="0"/>
      <p:bldP spid="11" grpId="0"/>
      <p:bldP spid="12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99"/>
          <p:cNvSpPr txBox="1"/>
          <p:nvPr/>
        </p:nvSpPr>
        <p:spPr>
          <a:xfrm>
            <a:off x="341630" y="467360"/>
            <a:ext cx="8738235" cy="21583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例</a:t>
            </a:r>
            <a:r>
              <a:rPr lang="en-US" altLang="zh-CN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</a:t>
            </a:r>
            <a:r>
              <a:rPr lang="en-US" altLang="zh-CN" sz="2800" dirty="0">
                <a:solidFill>
                  <a:srgbClr val="269999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设点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M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</a:t>
            </a:r>
            <a:r>
              <a:rPr lang="zh-CN" altLang="en-US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zh-CN" altLang="en-US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)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为平面直角坐标系中的点．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(1)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当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&gt;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0，</a:t>
            </a:r>
            <a:r>
              <a:rPr lang="zh-CN" altLang="en-US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&lt;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0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时，点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M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位于第几象限？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(2)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当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ab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&gt;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0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时，点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M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位于第几象限？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(3)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当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为任意有理数，且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&lt;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0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时，点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M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位于哪里？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" name="文本框 99"/>
          <p:cNvSpPr txBox="1"/>
          <p:nvPr/>
        </p:nvSpPr>
        <p:spPr>
          <a:xfrm>
            <a:off x="251143" y="2642870"/>
            <a:ext cx="8289925" cy="24606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>
              <a:lnSpc>
                <a:spcPct val="11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解：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(1)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点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M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在第四象限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indent="266700">
              <a:lnSpc>
                <a:spcPct val="11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(2)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可能在第一象限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(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a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&gt; 0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b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&gt; 0)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或者在第三象限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(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a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&lt; 0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b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&lt; 0 ).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indent="266700">
              <a:lnSpc>
                <a:spcPct val="11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(3)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可能在第三象限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(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a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&lt; 0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b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&lt; 0 )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或者第四象限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indent="266700">
              <a:lnSpc>
                <a:spcPct val="11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(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a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&gt; 0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b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&lt; 0 )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或者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y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轴负半轴上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(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a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= 0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b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&lt; 0)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．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4" name="任意多边形 3"/>
          <p:cNvSpPr/>
          <p:nvPr userDrawn="1"/>
        </p:nvSpPr>
        <p:spPr>
          <a:xfrm>
            <a:off x="343535" y="0"/>
            <a:ext cx="1579880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典例精析</a:t>
            </a:r>
            <a:endParaRPr lang="zh-CN" altLang="en-US" sz="2800" b="1" kern="100" dirty="0" smtClean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有爱魔兽圆体 CN Medium" panose="020B0602040504020204" pitchFamily="34" charset="-122"/>
              <a:sym typeface="思源黑体" panose="020B0500000000090000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4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charRg st="14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charRg st="14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51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charRg st="51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charRg st="51" end="10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3189776" y="262224"/>
            <a:ext cx="2764449" cy="583493"/>
            <a:chOff x="4440" y="690"/>
            <a:chExt cx="4354" cy="919"/>
          </a:xfrm>
        </p:grpSpPr>
        <p:sp>
          <p:nvSpPr>
            <p:cNvPr id="15" name="文本框 14"/>
            <p:cNvSpPr txBox="1"/>
            <p:nvPr/>
          </p:nvSpPr>
          <p:spPr>
            <a:xfrm>
              <a:off x="5725" y="690"/>
              <a:ext cx="3069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3200" b="1">
                  <a:solidFill>
                    <a:srgbClr val="00B050"/>
                  </a:solidFill>
                  <a:latin typeface="微软雅黑" panose="020B0503020204020204" pitchFamily="2" charset="-122"/>
                  <a:ea typeface="微软雅黑" panose="020B0503020204020204" pitchFamily="2" charset="-122"/>
                  <a:sym typeface="+mn-ea"/>
                </a:rPr>
                <a:t>学习</a:t>
              </a:r>
              <a:r>
                <a:rPr lang="zh-CN" altLang="en-US" sz="3200" b="1">
                  <a:solidFill>
                    <a:srgbClr val="00B050"/>
                  </a:solidFill>
                  <a:latin typeface="微软雅黑" panose="020B0503020204020204" pitchFamily="2" charset="-122"/>
                  <a:ea typeface="微软雅黑" panose="020B0503020204020204" pitchFamily="2" charset="-122"/>
                </a:rPr>
                <a:t>目标</a:t>
              </a:r>
              <a:endParaRPr lang="zh-CN" altLang="en-US" sz="3200" b="1">
                <a:solidFill>
                  <a:srgbClr val="00B050"/>
                </a:solidFill>
                <a:latin typeface="微软雅黑" panose="020B0503020204020204" pitchFamily="2" charset="-122"/>
                <a:ea typeface="微软雅黑" panose="020B0503020204020204" pitchFamily="2" charset="-122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4440" y="728"/>
              <a:ext cx="1285" cy="881"/>
              <a:chOff x="323528" y="51470"/>
              <a:chExt cx="648072" cy="505780"/>
            </a:xfrm>
          </p:grpSpPr>
          <p:pic>
            <p:nvPicPr>
              <p:cNvPr id="36" name="图片 35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7544" y="53194"/>
                <a:ext cx="504056" cy="504056"/>
              </a:xfrm>
              <a:prstGeom prst="rect">
                <a:avLst/>
              </a:prstGeom>
            </p:spPr>
          </p:pic>
          <p:sp>
            <p:nvSpPr>
              <p:cNvPr id="37" name="星形: 四角 28"/>
              <p:cNvSpPr/>
              <p:nvPr/>
            </p:nvSpPr>
            <p:spPr>
              <a:xfrm>
                <a:off x="323528" y="51470"/>
                <a:ext cx="216024" cy="195486"/>
              </a:xfrm>
              <a:prstGeom prst="star4">
                <a:avLst/>
              </a:prstGeom>
              <a:solidFill>
                <a:srgbClr val="FFFDDB"/>
              </a:solidFill>
              <a:ln>
                <a:solidFill>
                  <a:srgbClr val="FF872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6096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charset="-122"/>
                  <a:cs typeface="+mn-cs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437515" y="874395"/>
            <a:ext cx="8304530" cy="37077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40000"/>
              </a:lnSpc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1.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理解平面直角坐标系的概念，平面直角坐标系内的点与和有序实数对的一一对应关系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</a:t>
            </a:r>
            <a:r>
              <a:rPr lang="zh-CN" altLang="en-US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重点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)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>
              <a:lnSpc>
                <a:spcPct val="140000"/>
              </a:lnSpc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2.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了解函数图象的意义，能用描点法画简单函数的图象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</a:t>
            </a:r>
            <a:r>
              <a:rPr lang="zh-CN" altLang="en-US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重点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)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>
              <a:lnSpc>
                <a:spcPct val="140000"/>
              </a:lnSpc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3.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体会函数图象在实际问题中的意义，解答简单的实际问题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</a:t>
            </a:r>
            <a:r>
              <a:rPr lang="zh-CN" altLang="en-US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难点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)</a:t>
            </a:r>
            <a:endParaRPr lang="en-US" altLang="zh-CN" sz="2800">
              <a:solidFill>
                <a:srgbClr val="00B05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99"/>
          <p:cNvSpPr txBox="1"/>
          <p:nvPr/>
        </p:nvSpPr>
        <p:spPr>
          <a:xfrm>
            <a:off x="264160" y="307340"/>
            <a:ext cx="8691245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>
              <a:lnSpc>
                <a:spcPct val="120000"/>
              </a:lnSpc>
            </a:pPr>
            <a:r>
              <a:rPr lang="zh-CN" altLang="en-US" sz="2800" b="1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【练一练】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在平面直角坐标系中，点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P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</a:t>
            </a:r>
            <a:r>
              <a:rPr lang="zh-CN" altLang="en-US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m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zh-CN" altLang="en-US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m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－2)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在第一象限内，则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m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的取值范围是_______．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323215" y="1289050"/>
            <a:ext cx="8507095" cy="17703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解析：根据第一象限内点的坐标的符号特征，横坐标为正，纵坐标为正，可得关于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m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的一元一次不等式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组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               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解得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m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＞2.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5" name="文本框 3"/>
          <p:cNvSpPr txBox="1"/>
          <p:nvPr/>
        </p:nvSpPr>
        <p:spPr>
          <a:xfrm>
            <a:off x="5507990" y="843598"/>
            <a:ext cx="9728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m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＞2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6" name="文本框 4"/>
          <p:cNvSpPr txBox="1"/>
          <p:nvPr/>
        </p:nvSpPr>
        <p:spPr>
          <a:xfrm>
            <a:off x="350838" y="3241993"/>
            <a:ext cx="8443912" cy="1814830"/>
          </a:xfrm>
          <a:prstGeom prst="rect">
            <a:avLst/>
          </a:prstGeom>
          <a:noFill/>
          <a:ln w="28575" cap="flat" cmpd="sng">
            <a:solidFill>
              <a:srgbClr val="008080"/>
            </a:solidFill>
            <a:prstDash val="sysDot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0070C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【方法总结】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求点的坐标中字母的取值范围的方法：根据各个象限内点的坐标的符号特征，列出关于字母的不等式或不等式组，解不等式或不等式组即可求出相应字母的取值范围．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84555" y="2333625"/>
          <a:ext cx="1394460" cy="8966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711200" imgH="457200" progId="Equation.DSMT4">
                  <p:embed/>
                </p:oleObj>
              </mc:Choice>
              <mc:Fallback>
                <p:oleObj name="" r:id="rId1" imgW="711200" imgH="4572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84555" y="2333625"/>
                        <a:ext cx="1394460" cy="8966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  <p:bldP spid="6" grpId="0" bldLvl="0" animBg="1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" name="Text Box 3"/>
          <p:cNvSpPr txBox="1"/>
          <p:nvPr/>
        </p:nvSpPr>
        <p:spPr>
          <a:xfrm>
            <a:off x="337820" y="855980"/>
            <a:ext cx="8522335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问题</a:t>
            </a:r>
            <a:r>
              <a:rPr lang="en-US" altLang="zh-CN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已知点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和一条直线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MN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，你能画出这个点关于已知直线的对称点吗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?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2" name="Oval 5"/>
          <p:cNvSpPr/>
          <p:nvPr/>
        </p:nvSpPr>
        <p:spPr>
          <a:xfrm>
            <a:off x="8455025" y="3573780"/>
            <a:ext cx="144463" cy="142875"/>
          </a:xfrm>
          <a:prstGeom prst="ellipse">
            <a:avLst/>
          </a:prstGeom>
          <a:solidFill>
            <a:srgbClr val="333300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 sz="24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3" name="Line 6"/>
          <p:cNvSpPr/>
          <p:nvPr/>
        </p:nvSpPr>
        <p:spPr>
          <a:xfrm flipH="1">
            <a:off x="6294438" y="2205355"/>
            <a:ext cx="0" cy="2520950"/>
          </a:xfrm>
          <a:prstGeom prst="line">
            <a:avLst/>
          </a:prstGeom>
          <a:ln w="38100" cap="flat" cmpd="sng">
            <a:solidFill>
              <a:srgbClr val="003366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4" name="Line 7"/>
          <p:cNvSpPr/>
          <p:nvPr/>
        </p:nvSpPr>
        <p:spPr>
          <a:xfrm>
            <a:off x="4062413" y="3645218"/>
            <a:ext cx="2232025" cy="0"/>
          </a:xfrm>
          <a:prstGeom prst="line">
            <a:avLst/>
          </a:prstGeom>
          <a:ln w="28575" cap="flat" cmpd="sng">
            <a:solidFill>
              <a:srgbClr val="800000"/>
            </a:solidFill>
            <a:prstDash val="dash"/>
            <a:bevel/>
            <a:headEnd type="none" w="med" len="med"/>
            <a:tailEnd type="none" w="med" len="med"/>
          </a:ln>
        </p:spPr>
      </p:sp>
      <p:sp>
        <p:nvSpPr>
          <p:cNvPr id="15" name="Text Box 11"/>
          <p:cNvSpPr txBox="1"/>
          <p:nvPr/>
        </p:nvSpPr>
        <p:spPr>
          <a:xfrm>
            <a:off x="3764280" y="3645218"/>
            <a:ext cx="4203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i="1" dirty="0">
                <a:solidFill>
                  <a:srgbClr val="0000CC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endParaRPr lang="en-US" altLang="zh-CN" sz="2800" b="1" i="1" dirty="0">
              <a:solidFill>
                <a:srgbClr val="0000CC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6" name="Text Box 12"/>
          <p:cNvSpPr txBox="1"/>
          <p:nvPr/>
        </p:nvSpPr>
        <p:spPr>
          <a:xfrm>
            <a:off x="8339773" y="3610610"/>
            <a:ext cx="5207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A′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7" name="Text Box 13"/>
          <p:cNvSpPr txBox="1"/>
          <p:nvPr/>
        </p:nvSpPr>
        <p:spPr>
          <a:xfrm>
            <a:off x="5789613" y="1990090"/>
            <a:ext cx="51911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M</a:t>
            </a:r>
            <a:endParaRPr lang="en-US" altLang="zh-CN" sz="2800" b="1" i="1" dirty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8" name="Text Box 14"/>
          <p:cNvSpPr txBox="1"/>
          <p:nvPr/>
        </p:nvSpPr>
        <p:spPr>
          <a:xfrm>
            <a:off x="5862638" y="4438015"/>
            <a:ext cx="4394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N</a:t>
            </a:r>
            <a:endParaRPr lang="en-US" altLang="zh-CN" sz="2800" b="1" i="1" dirty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9" name="Text Box 15"/>
          <p:cNvSpPr txBox="1"/>
          <p:nvPr/>
        </p:nvSpPr>
        <p:spPr>
          <a:xfrm>
            <a:off x="257810" y="3863975"/>
            <a:ext cx="3330575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则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A′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就是点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关于直线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MN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的对称点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0" name="Line 16"/>
          <p:cNvSpPr/>
          <p:nvPr/>
        </p:nvSpPr>
        <p:spPr>
          <a:xfrm>
            <a:off x="6294438" y="3645218"/>
            <a:ext cx="2160587" cy="0"/>
          </a:xfrm>
          <a:prstGeom prst="line">
            <a:avLst/>
          </a:prstGeom>
          <a:ln w="28575" cap="flat" cmpd="sng">
            <a:solidFill>
              <a:srgbClr val="800000"/>
            </a:solidFill>
            <a:prstDash val="dash"/>
            <a:bevel/>
            <a:headEnd type="none" w="med" len="med"/>
            <a:tailEnd type="none" w="med" len="med"/>
          </a:ln>
        </p:spPr>
      </p:sp>
      <p:sp>
        <p:nvSpPr>
          <p:cNvPr id="21" name="Oval 18"/>
          <p:cNvSpPr/>
          <p:nvPr/>
        </p:nvSpPr>
        <p:spPr>
          <a:xfrm>
            <a:off x="6221413" y="3573780"/>
            <a:ext cx="144462" cy="142875"/>
          </a:xfrm>
          <a:prstGeom prst="ellipse">
            <a:avLst/>
          </a:prstGeom>
          <a:solidFill>
            <a:srgbClr val="333300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 sz="24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2" name="Text Box 21"/>
          <p:cNvSpPr txBox="1"/>
          <p:nvPr/>
        </p:nvSpPr>
        <p:spPr>
          <a:xfrm>
            <a:off x="6236653" y="3573463"/>
            <a:ext cx="4394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i="1" dirty="0">
                <a:solidFill>
                  <a:srgbClr val="0066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O</a:t>
            </a:r>
            <a:endParaRPr lang="en-US" altLang="zh-CN" sz="2800" b="1" i="1" dirty="0">
              <a:solidFill>
                <a:srgbClr val="0066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3" name="Text Box 22"/>
          <p:cNvSpPr txBox="1"/>
          <p:nvPr/>
        </p:nvSpPr>
        <p:spPr>
          <a:xfrm>
            <a:off x="250825" y="3005455"/>
            <a:ext cx="3330575" cy="953135"/>
          </a:xfrm>
          <a:prstGeom prst="rect">
            <a:avLst/>
          </a:prstGeom>
          <a:noFill/>
          <a:ln w="12700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（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）延长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AO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至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A′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，使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OA′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=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AO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4" name="Text Box 23"/>
          <p:cNvSpPr txBox="1"/>
          <p:nvPr/>
        </p:nvSpPr>
        <p:spPr>
          <a:xfrm>
            <a:off x="250825" y="2072640"/>
            <a:ext cx="430085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（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）过点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A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作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AO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⊥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MN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垂足为点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O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1" name="Oval 4"/>
          <p:cNvSpPr/>
          <p:nvPr/>
        </p:nvSpPr>
        <p:spPr>
          <a:xfrm>
            <a:off x="3989388" y="3573780"/>
            <a:ext cx="144462" cy="142875"/>
          </a:xfrm>
          <a:prstGeom prst="ellipse">
            <a:avLst/>
          </a:prstGeom>
          <a:solidFill>
            <a:srgbClr val="333300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 sz="24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2546" name="文本框 6151"/>
          <p:cNvSpPr txBox="1"/>
          <p:nvPr/>
        </p:nvSpPr>
        <p:spPr>
          <a:xfrm>
            <a:off x="1909445" y="236855"/>
            <a:ext cx="5516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zh-CN" altLang="en-US" sz="2800" b="1" dirty="0">
                <a:solidFill>
                  <a:srgbClr val="00B050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宋体" panose="02010600030101010101" pitchFamily="2" charset="-122"/>
              </a:rPr>
              <a:t>直角坐标系中对称点的坐标的特征</a:t>
            </a:r>
            <a:endParaRPr lang="zh-CN" altLang="en-US" sz="2800" b="1" dirty="0">
              <a:solidFill>
                <a:srgbClr val="00B050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宋体" panose="02010600030101010101" pitchFamily="2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347536" y="228772"/>
            <a:ext cx="6104997" cy="610503"/>
            <a:chOff x="1777185" y="621123"/>
            <a:chExt cx="6104997" cy="610503"/>
          </a:xfrm>
        </p:grpSpPr>
        <p:grpSp>
          <p:nvGrpSpPr>
            <p:cNvPr id="47" name="组合 46"/>
            <p:cNvGrpSpPr/>
            <p:nvPr/>
          </p:nvGrpSpPr>
          <p:grpSpPr>
            <a:xfrm rot="0">
              <a:off x="1777185" y="621123"/>
              <a:ext cx="572793" cy="595576"/>
              <a:chOff x="6458" y="4090"/>
              <a:chExt cx="871" cy="883"/>
            </a:xfrm>
          </p:grpSpPr>
          <p:sp>
            <p:nvSpPr>
              <p:cNvPr id="50" name="流程图: 延期 49"/>
              <p:cNvSpPr/>
              <p:nvPr/>
            </p:nvSpPr>
            <p:spPr>
              <a:xfrm rot="10800000">
                <a:off x="6458" y="4152"/>
                <a:ext cx="871" cy="821"/>
              </a:xfrm>
              <a:prstGeom prst="flowChartDelay">
                <a:avLst/>
              </a:prstGeom>
              <a:solidFill>
                <a:srgbClr val="F07CAA"/>
              </a:solidFill>
              <a:ln>
                <a:noFill/>
              </a:ln>
            </p:spPr>
            <p:txBody>
              <a:bodyPr vert="horz" wrap="none" lIns="91440" tIns="45720" rIns="91440" bIns="45720" numCol="1" anchor="ctr" anchorCtr="0" compatLnSpc="1">
                <a:noAutofit/>
              </a:bodyPr>
              <a:p>
                <a:pPr algn="just">
                  <a:spcAft>
                    <a:spcPts val="0"/>
                  </a:spcAft>
                </a:pPr>
                <a:endParaRPr lang="en-US" altLang="zh-CN" sz="2800" kern="100" dirty="0" smtClean="0">
                  <a:solidFill>
                    <a:srgbClr val="FF0000"/>
                  </a:solidFill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6652" y="4090"/>
                <a:ext cx="568" cy="8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3200" b="1" kern="100" dirty="0" smtClean="0">
                    <a:ln w="13462">
                      <a:solidFill>
                        <a:schemeClr val="bg1"/>
                      </a:solidFill>
                      <a:prstDash val="solid"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>
                      <a:outerShdw dist="38100" dir="2700000" algn="bl" rotWithShape="0">
                        <a:schemeClr val="accent5"/>
                      </a:outerShdw>
                    </a:effectLst>
                    <a:latin typeface="Times New Roman" panose="02020603050405020304" pitchFamily="2" charset="0"/>
                    <a:cs typeface="Times New Roman" panose="02020603050405020304" pitchFamily="2" charset="0"/>
                  </a:rPr>
                  <a:t>3</a:t>
                </a:r>
                <a:endParaRPr lang="en-US" altLang="zh-CN" sz="3200" b="1" u="heavy" kern="100" dirty="0" smtClean="0">
                  <a:ln w="13462">
                    <a:solidFill>
                      <a:schemeClr val="bg1"/>
                    </a:solidFill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dist="38100" dir="2700000" algn="bl" rotWithShape="0">
                      <a:schemeClr val="accent5"/>
                    </a:outerShdw>
                  </a:effectLst>
                  <a:latin typeface="Times New Roman" panose="02020603050405020304" pitchFamily="2" charset="0"/>
                  <a:cs typeface="Times New Roman" panose="02020603050405020304" pitchFamily="2" charset="0"/>
                </a:endParaRPr>
              </a:p>
            </p:txBody>
          </p:sp>
        </p:grpSp>
        <p:cxnSp>
          <p:nvCxnSpPr>
            <p:cNvPr id="53" name="直接连接符 52"/>
            <p:cNvCxnSpPr/>
            <p:nvPr/>
          </p:nvCxnSpPr>
          <p:spPr>
            <a:xfrm>
              <a:off x="2091617" y="1204956"/>
              <a:ext cx="5790565" cy="26670"/>
            </a:xfrm>
            <a:prstGeom prst="line">
              <a:avLst/>
            </a:prstGeom>
            <a:ln w="28575">
              <a:solidFill>
                <a:srgbClr val="F07C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bldLvl="0" animBg="1"/>
      <p:bldP spid="12" grpId="0" bldLvl="0" animBg="1"/>
      <p:bldP spid="15" grpId="0"/>
      <p:bldP spid="16" grpId="0"/>
      <p:bldP spid="17" grpId="0"/>
      <p:bldP spid="18" grpId="0"/>
      <p:bldP spid="19" grpId="0"/>
      <p:bldP spid="21" grpId="0" bldLvl="0" animBg="1"/>
      <p:bldP spid="22" grpId="0"/>
      <p:bldP spid="23" grpId="0" bldLvl="0" animBg="1"/>
      <p:bldP spid="2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8194" name="组合 8"/>
          <p:cNvGrpSpPr/>
          <p:nvPr>
            <p:custDataLst>
              <p:tags r:id="rId1"/>
            </p:custDataLst>
          </p:nvPr>
        </p:nvGrpSpPr>
        <p:grpSpPr>
          <a:xfrm>
            <a:off x="2267262" y="1142114"/>
            <a:ext cx="4681522" cy="3805799"/>
            <a:chOff x="-1" y="-302"/>
            <a:chExt cx="9829" cy="7988"/>
          </a:xfrm>
        </p:grpSpPr>
        <p:grpSp>
          <p:nvGrpSpPr>
            <p:cNvPr id="8195" name="组合 39"/>
            <p:cNvGrpSpPr/>
            <p:nvPr/>
          </p:nvGrpSpPr>
          <p:grpSpPr>
            <a:xfrm>
              <a:off x="-1" y="-302"/>
              <a:ext cx="9829" cy="7988"/>
              <a:chOff x="0" y="-191306"/>
              <a:chExt cx="6241506" cy="5073335"/>
            </a:xfrm>
          </p:grpSpPr>
          <p:grpSp>
            <p:nvGrpSpPr>
              <p:cNvPr id="8196" name="组合 31"/>
              <p:cNvGrpSpPr/>
              <p:nvPr/>
            </p:nvGrpSpPr>
            <p:grpSpPr>
              <a:xfrm>
                <a:off x="360339" y="559991"/>
                <a:ext cx="5127291" cy="4199789"/>
                <a:chOff x="299" y="41421"/>
                <a:chExt cx="5127291" cy="4199789"/>
              </a:xfrm>
            </p:grpSpPr>
            <p:cxnSp>
              <p:nvCxnSpPr>
                <p:cNvPr id="8197" name="直接连接符 6"/>
                <p:cNvCxnSpPr/>
                <p:nvPr>
                  <p:custDataLst>
                    <p:tags r:id="rId2"/>
                  </p:custDataLst>
                </p:nvPr>
              </p:nvCxnSpPr>
              <p:spPr>
                <a:xfrm>
                  <a:off x="299" y="57748"/>
                  <a:ext cx="5113005" cy="0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8198" name="直接连接符 7"/>
                <p:cNvCxnSpPr/>
                <p:nvPr>
                  <p:custDataLst>
                    <p:tags r:id="rId3"/>
                  </p:custDataLst>
                </p:nvPr>
              </p:nvCxnSpPr>
              <p:spPr>
                <a:xfrm>
                  <a:off x="299" y="475300"/>
                  <a:ext cx="5113005" cy="0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8199" name="直接连接符 8"/>
                <p:cNvCxnSpPr/>
                <p:nvPr>
                  <p:custDataLst>
                    <p:tags r:id="rId4"/>
                  </p:custDataLst>
                </p:nvPr>
              </p:nvCxnSpPr>
              <p:spPr>
                <a:xfrm>
                  <a:off x="14586" y="864275"/>
                  <a:ext cx="5113004" cy="0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8200" name="直接连接符 9"/>
                <p:cNvCxnSpPr/>
                <p:nvPr>
                  <p:custDataLst>
                    <p:tags r:id="rId5"/>
                  </p:custDataLst>
                </p:nvPr>
              </p:nvCxnSpPr>
              <p:spPr>
                <a:xfrm>
                  <a:off x="14586" y="1281828"/>
                  <a:ext cx="5113004" cy="0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8201" name="直接连接符 10"/>
                <p:cNvCxnSpPr/>
                <p:nvPr>
                  <p:custDataLst>
                    <p:tags r:id="rId6"/>
                  </p:custDataLst>
                </p:nvPr>
              </p:nvCxnSpPr>
              <p:spPr>
                <a:xfrm>
                  <a:off x="299" y="1713669"/>
                  <a:ext cx="5113005" cy="0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8202" name="直接连接符 12"/>
                <p:cNvCxnSpPr/>
                <p:nvPr>
                  <p:custDataLst>
                    <p:tags r:id="rId7"/>
                  </p:custDataLst>
                </p:nvPr>
              </p:nvCxnSpPr>
              <p:spPr>
                <a:xfrm>
                  <a:off x="299" y="2563062"/>
                  <a:ext cx="5113005" cy="0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8203" name="直接连接符 13"/>
                <p:cNvCxnSpPr/>
                <p:nvPr>
                  <p:custDataLst>
                    <p:tags r:id="rId8"/>
                  </p:custDataLst>
                </p:nvPr>
              </p:nvCxnSpPr>
              <p:spPr>
                <a:xfrm>
                  <a:off x="299" y="2980615"/>
                  <a:ext cx="5113005" cy="0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8204" name="直接连接符 14"/>
                <p:cNvCxnSpPr/>
                <p:nvPr>
                  <p:custDataLst>
                    <p:tags r:id="rId9"/>
                  </p:custDataLst>
                </p:nvPr>
              </p:nvCxnSpPr>
              <p:spPr>
                <a:xfrm>
                  <a:off x="14586" y="3369589"/>
                  <a:ext cx="5113004" cy="0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8205" name="直接连接符 15"/>
                <p:cNvCxnSpPr/>
                <p:nvPr>
                  <p:custDataLst>
                    <p:tags r:id="rId10"/>
                  </p:custDataLst>
                </p:nvPr>
              </p:nvCxnSpPr>
              <p:spPr>
                <a:xfrm>
                  <a:off x="14586" y="3787142"/>
                  <a:ext cx="5113004" cy="0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8206" name="直接连接符 16"/>
                <p:cNvCxnSpPr/>
                <p:nvPr>
                  <p:custDataLst>
                    <p:tags r:id="rId11"/>
                  </p:custDataLst>
                </p:nvPr>
              </p:nvCxnSpPr>
              <p:spPr>
                <a:xfrm>
                  <a:off x="299" y="4218983"/>
                  <a:ext cx="5113005" cy="0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8207" name="直接连接符 18"/>
                <p:cNvCxnSpPr/>
                <p:nvPr>
                  <p:custDataLst>
                    <p:tags r:id="rId12"/>
                  </p:custDataLst>
                </p:nvPr>
              </p:nvCxnSpPr>
              <p:spPr>
                <a:xfrm>
                  <a:off x="28872" y="43459"/>
                  <a:ext cx="0" cy="4175524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8208" name="直接连接符 19"/>
                <p:cNvCxnSpPr/>
                <p:nvPr>
                  <p:custDataLst>
                    <p:tags r:id="rId13"/>
                  </p:custDataLst>
                </p:nvPr>
              </p:nvCxnSpPr>
              <p:spPr>
                <a:xfrm>
                  <a:off x="437679" y="57748"/>
                  <a:ext cx="0" cy="4175524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8209" name="直接连接符 20"/>
                <p:cNvCxnSpPr/>
                <p:nvPr>
                  <p:custDataLst>
                    <p:tags r:id="rId14"/>
                  </p:custDataLst>
                </p:nvPr>
              </p:nvCxnSpPr>
              <p:spPr>
                <a:xfrm>
                  <a:off x="865431" y="65686"/>
                  <a:ext cx="0" cy="4175524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8210" name="直接连接符 21"/>
                <p:cNvCxnSpPr/>
                <p:nvPr>
                  <p:custDataLst>
                    <p:tags r:id="rId15"/>
                  </p:custDataLst>
                </p:nvPr>
              </p:nvCxnSpPr>
              <p:spPr>
                <a:xfrm>
                  <a:off x="1311489" y="52097"/>
                  <a:ext cx="0" cy="4175524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8211" name="直接连接符 22"/>
                <p:cNvCxnSpPr/>
                <p:nvPr>
                  <p:custDataLst>
                    <p:tags r:id="rId16"/>
                  </p:custDataLst>
                </p:nvPr>
              </p:nvCxnSpPr>
              <p:spPr>
                <a:xfrm>
                  <a:off x="1727386" y="47792"/>
                  <a:ext cx="0" cy="4175524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8212" name="直接连接符 23"/>
                <p:cNvCxnSpPr/>
                <p:nvPr>
                  <p:custDataLst>
                    <p:tags r:id="rId17"/>
                  </p:custDataLst>
                </p:nvPr>
              </p:nvCxnSpPr>
              <p:spPr>
                <a:xfrm>
                  <a:off x="2173445" y="43459"/>
                  <a:ext cx="0" cy="4175524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8213" name="直接连接符 25"/>
                <p:cNvCxnSpPr/>
                <p:nvPr>
                  <p:custDataLst>
                    <p:tags r:id="rId18"/>
                  </p:custDataLst>
                </p:nvPr>
              </p:nvCxnSpPr>
              <p:spPr>
                <a:xfrm>
                  <a:off x="3010003" y="65686"/>
                  <a:ext cx="0" cy="4175524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8214" name="直接连接符 26"/>
                <p:cNvCxnSpPr/>
                <p:nvPr>
                  <p:custDataLst>
                    <p:tags r:id="rId19"/>
                  </p:custDataLst>
                </p:nvPr>
              </p:nvCxnSpPr>
              <p:spPr>
                <a:xfrm>
                  <a:off x="3414790" y="56376"/>
                  <a:ext cx="0" cy="4175524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8215" name="直接连接符 27"/>
                <p:cNvCxnSpPr/>
                <p:nvPr>
                  <p:custDataLst>
                    <p:tags r:id="rId20"/>
                  </p:custDataLst>
                </p:nvPr>
              </p:nvCxnSpPr>
              <p:spPr>
                <a:xfrm>
                  <a:off x="3816400" y="61368"/>
                  <a:ext cx="0" cy="4175524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8216" name="直接连接符 28"/>
                <p:cNvCxnSpPr/>
                <p:nvPr>
                  <p:custDataLst>
                    <p:tags r:id="rId21"/>
                  </p:custDataLst>
                </p:nvPr>
              </p:nvCxnSpPr>
              <p:spPr>
                <a:xfrm>
                  <a:off x="4223939" y="41421"/>
                  <a:ext cx="0" cy="4175524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8217" name="直接连接符 29"/>
                <p:cNvCxnSpPr/>
                <p:nvPr>
                  <p:custDataLst>
                    <p:tags r:id="rId22"/>
                  </p:custDataLst>
                </p:nvPr>
              </p:nvCxnSpPr>
              <p:spPr>
                <a:xfrm>
                  <a:off x="4651371" y="55731"/>
                  <a:ext cx="0" cy="4175524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8218" name="直接连接符 30"/>
                <p:cNvCxnSpPr/>
                <p:nvPr>
                  <p:custDataLst>
                    <p:tags r:id="rId23"/>
                  </p:custDataLst>
                </p:nvPr>
              </p:nvCxnSpPr>
              <p:spPr>
                <a:xfrm>
                  <a:off x="5084731" y="57748"/>
                  <a:ext cx="0" cy="4175524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</p:grpSp>
          <p:cxnSp>
            <p:nvCxnSpPr>
              <p:cNvPr id="8219" name="直接箭头连接符 238"/>
              <p:cNvCxnSpPr/>
              <p:nvPr>
                <p:custDataLst>
                  <p:tags r:id="rId24"/>
                </p:custDataLst>
              </p:nvPr>
            </p:nvCxnSpPr>
            <p:spPr>
              <a:xfrm>
                <a:off x="0" y="2649782"/>
                <a:ext cx="5904260" cy="0"/>
              </a:xfrm>
              <a:prstGeom prst="straightConnector1">
                <a:avLst/>
              </a:prstGeom>
              <a:ln w="254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arrow" w="med" len="med"/>
              </a:ln>
            </p:spPr>
          </p:cxnSp>
          <p:cxnSp>
            <p:nvCxnSpPr>
              <p:cNvPr id="8220" name="直接箭头连接符 240"/>
              <p:cNvCxnSpPr/>
              <p:nvPr>
                <p:custDataLst>
                  <p:tags r:id="rId25"/>
                </p:custDataLst>
              </p:nvPr>
            </p:nvCxnSpPr>
            <p:spPr>
              <a:xfrm flipV="1">
                <a:off x="2937814" y="201510"/>
                <a:ext cx="0" cy="4680519"/>
              </a:xfrm>
              <a:prstGeom prst="straightConnector1">
                <a:avLst/>
              </a:prstGeom>
              <a:ln w="254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arrow" w="med" len="med"/>
              </a:ln>
            </p:spPr>
          </p:cxnSp>
          <p:sp>
            <p:nvSpPr>
              <p:cNvPr id="8221" name="TextBox 241"/>
              <p:cNvSpPr txBox="1"/>
              <p:nvPr>
                <p:custDataLst>
                  <p:tags r:id="rId26"/>
                </p:custDataLst>
              </p:nvPr>
            </p:nvSpPr>
            <p:spPr>
              <a:xfrm>
                <a:off x="5760640" y="2562374"/>
                <a:ext cx="480866" cy="69581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800" b="1" i="1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x</a:t>
                </a:r>
                <a:endParaRPr lang="en-US" altLang="zh-CN" sz="2800" b="1" i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22" name="TextBox 242"/>
              <p:cNvSpPr txBox="1"/>
              <p:nvPr>
                <p:custDataLst>
                  <p:tags r:id="rId27"/>
                </p:custDataLst>
              </p:nvPr>
            </p:nvSpPr>
            <p:spPr>
              <a:xfrm>
                <a:off x="2496623" y="-191306"/>
                <a:ext cx="454622" cy="69581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800" b="1" i="1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y</a:t>
                </a:r>
                <a:endParaRPr lang="en-US" altLang="zh-CN" sz="2800" b="1" i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223" name="文本框 7"/>
            <p:cNvSpPr txBox="1"/>
            <p:nvPr>
              <p:custDataLst>
                <p:tags r:id="rId28"/>
              </p:custDataLst>
            </p:nvPr>
          </p:nvSpPr>
          <p:spPr>
            <a:xfrm>
              <a:off x="4082" y="4036"/>
              <a:ext cx="923" cy="10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i="1" dirty="0">
                  <a:solidFill>
                    <a:srgbClr val="0000FF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O</a:t>
              </a:r>
              <a:endParaRPr lang="en-US" alt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8224" name="Rectangle 2"/>
          <p:cNvSpPr>
            <a:spLocks noGrp="1"/>
          </p:cNvSpPr>
          <p:nvPr>
            <p:custDataLst>
              <p:tags r:id="rId29"/>
            </p:custDataLst>
          </p:nvPr>
        </p:nvSpPr>
        <p:spPr>
          <a:xfrm>
            <a:off x="220980" y="514985"/>
            <a:ext cx="8686800" cy="101219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/>
          <a:lstStyle>
            <a:lvl1pPr marL="0" lvl="0" indent="0" algn="ctr" defTabSz="685800" eaLnBrk="0" fontAlgn="ctr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+mj-lt"/>
                <a:ea typeface="+mj-ea"/>
                <a:cs typeface="+mj-cs"/>
              </a:defRPr>
            </a:lvl1pPr>
          </a:lstStyle>
          <a:p>
            <a:pPr algn="l" eaLnBrk="1" hangingPunct="1">
              <a:lnSpc>
                <a:spcPct val="140000"/>
              </a:lnSpc>
            </a:pPr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问题</a:t>
            </a:r>
            <a:r>
              <a:rPr lang="en-US" altLang="zh-CN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如图，在平面直角坐标系中你能画出点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关于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轴的对称点吗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?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8225" name="Line 60"/>
          <p:cNvSpPr/>
          <p:nvPr>
            <p:custDataLst>
              <p:tags r:id="rId30"/>
            </p:custDataLst>
          </p:nvPr>
        </p:nvSpPr>
        <p:spPr>
          <a:xfrm flipV="1">
            <a:off x="5088822" y="2323316"/>
            <a:ext cx="1191" cy="950285"/>
          </a:xfrm>
          <a:prstGeom prst="line">
            <a:avLst/>
          </a:prstGeom>
          <a:ln w="57150" cap="flat" cmpd="sng">
            <a:solidFill>
              <a:srgbClr val="FF0000"/>
            </a:solidFill>
            <a:prstDash val="sysDot"/>
            <a:bevel/>
            <a:headEnd type="none" w="med" len="med"/>
            <a:tailEnd type="none" w="med" len="med"/>
          </a:ln>
        </p:spPr>
      </p:sp>
      <p:sp>
        <p:nvSpPr>
          <p:cNvPr id="8226" name="Line 61"/>
          <p:cNvSpPr/>
          <p:nvPr>
            <p:custDataLst>
              <p:tags r:id="rId31"/>
            </p:custDataLst>
          </p:nvPr>
        </p:nvSpPr>
        <p:spPr>
          <a:xfrm flipV="1">
            <a:off x="4470780" y="2323316"/>
            <a:ext cx="628760" cy="10717"/>
          </a:xfrm>
          <a:prstGeom prst="line">
            <a:avLst/>
          </a:prstGeom>
          <a:ln w="57150" cap="flat" cmpd="sng">
            <a:solidFill>
              <a:srgbClr val="FF0000"/>
            </a:solidFill>
            <a:prstDash val="sysDot"/>
            <a:bevel/>
            <a:headEnd type="none" w="med" len="med"/>
            <a:tailEnd type="none" w="med" len="med"/>
          </a:ln>
        </p:spPr>
      </p:sp>
      <p:sp>
        <p:nvSpPr>
          <p:cNvPr id="8227" name="Text Box 62"/>
          <p:cNvSpPr txBox="1"/>
          <p:nvPr>
            <p:custDataLst>
              <p:tags r:id="rId32"/>
            </p:custDataLst>
          </p:nvPr>
        </p:nvSpPr>
        <p:spPr>
          <a:xfrm>
            <a:off x="5137951" y="1923676"/>
            <a:ext cx="14566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(2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3)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8228" name="Line 63"/>
          <p:cNvSpPr/>
          <p:nvPr>
            <p:custDataLst>
              <p:tags r:id="rId33"/>
            </p:custDataLst>
          </p:nvPr>
        </p:nvSpPr>
        <p:spPr>
          <a:xfrm flipV="1">
            <a:off x="5099540" y="3273601"/>
            <a:ext cx="0" cy="903842"/>
          </a:xfrm>
          <a:prstGeom prst="line">
            <a:avLst/>
          </a:prstGeom>
          <a:ln w="57150" cap="flat" cmpd="sng">
            <a:solidFill>
              <a:srgbClr val="FF0000"/>
            </a:solidFill>
            <a:prstDash val="sysDot"/>
            <a:bevel/>
            <a:headEnd type="none" w="med" len="med"/>
            <a:tailEnd type="none" w="med" len="med"/>
          </a:ln>
        </p:spPr>
      </p:sp>
      <p:sp>
        <p:nvSpPr>
          <p:cNvPr id="8229" name="Line 64"/>
          <p:cNvSpPr/>
          <p:nvPr>
            <p:custDataLst>
              <p:tags r:id="rId34"/>
            </p:custDataLst>
          </p:nvPr>
        </p:nvSpPr>
        <p:spPr>
          <a:xfrm>
            <a:off x="4470780" y="4202451"/>
            <a:ext cx="628760" cy="1190"/>
          </a:xfrm>
          <a:prstGeom prst="line">
            <a:avLst/>
          </a:prstGeom>
          <a:ln w="57150" cap="flat" cmpd="sng">
            <a:solidFill>
              <a:srgbClr val="FF0000"/>
            </a:solidFill>
            <a:prstDash val="sysDot"/>
            <a:bevel/>
            <a:headEnd type="none" w="med" len="med"/>
            <a:tailEnd type="none" w="med" len="med"/>
          </a:ln>
        </p:spPr>
      </p:sp>
      <p:sp>
        <p:nvSpPr>
          <p:cNvPr id="8230" name="Text Box 66"/>
          <p:cNvSpPr txBox="1"/>
          <p:nvPr>
            <p:custDataLst>
              <p:tags r:id="rId35"/>
            </p:custDataLst>
          </p:nvPr>
        </p:nvSpPr>
        <p:spPr>
          <a:xfrm>
            <a:off x="5068570" y="3936365"/>
            <a:ext cx="15398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A′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(2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3)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8231" name="椭圆 248"/>
          <p:cNvSpPr/>
          <p:nvPr>
            <p:custDataLst>
              <p:tags r:id="rId36"/>
            </p:custDataLst>
          </p:nvPr>
        </p:nvSpPr>
        <p:spPr>
          <a:xfrm>
            <a:off x="5045952" y="2274492"/>
            <a:ext cx="107175" cy="108366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32" name="椭圆 248"/>
          <p:cNvSpPr/>
          <p:nvPr>
            <p:custDataLst>
              <p:tags r:id="rId37"/>
            </p:custDataLst>
          </p:nvPr>
        </p:nvSpPr>
        <p:spPr>
          <a:xfrm>
            <a:off x="5045952" y="4148863"/>
            <a:ext cx="107175" cy="107175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8233" name="组合 6"/>
          <p:cNvGrpSpPr/>
          <p:nvPr/>
        </p:nvGrpSpPr>
        <p:grpSpPr>
          <a:xfrm>
            <a:off x="6528435" y="1111865"/>
            <a:ext cx="2431415" cy="2413635"/>
            <a:chOff x="0" y="-94"/>
            <a:chExt cx="3798" cy="3161"/>
          </a:xfrm>
        </p:grpSpPr>
        <p:sp>
          <p:nvSpPr>
            <p:cNvPr id="8234" name="AutoShape 67"/>
            <p:cNvSpPr/>
            <p:nvPr/>
          </p:nvSpPr>
          <p:spPr>
            <a:xfrm>
              <a:off x="0" y="-94"/>
              <a:ext cx="3798" cy="3161"/>
            </a:xfrm>
            <a:prstGeom prst="wedgeEllipseCallout">
              <a:avLst>
                <a:gd name="adj1" fmla="val -99986"/>
                <a:gd name="adj2" fmla="val 67311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9525" cap="flat" cmpd="sng">
              <a:solidFill>
                <a:srgbClr val="66FF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p>
              <a:pPr algn="ctr"/>
              <a:endPara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8235" name="文本框 5"/>
            <p:cNvSpPr txBox="1"/>
            <p:nvPr/>
          </p:nvSpPr>
          <p:spPr>
            <a:xfrm>
              <a:off x="264" y="360"/>
              <a:ext cx="3310" cy="23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30000"/>
                </a:lnSpc>
                <a:spcBef>
                  <a:spcPct val="50000"/>
                </a:spcBef>
              </a:pP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</a:rPr>
                <a:t>你能说出点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</a:rPr>
                <a:t> </a:t>
              </a:r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pitchFamily="2" charset="-122"/>
                </a:rPr>
                <a:t>A 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</a:rPr>
                <a:t>与点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</a:rPr>
                <a:t> </a:t>
              </a:r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pitchFamily="2" charset="-122"/>
                </a:rPr>
                <a:t>A' 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</a:rPr>
                <a:t>坐标的关系吗？</a:t>
              </a:r>
              <a:endPara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</p:grpSp>
    </p:spTree>
    <p:custDataLst>
      <p:tags r:id="rId3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2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30" grpId="0"/>
      <p:bldP spid="823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9218" name="组合 37"/>
          <p:cNvGrpSpPr/>
          <p:nvPr/>
        </p:nvGrpSpPr>
        <p:grpSpPr>
          <a:xfrm>
            <a:off x="3181822" y="945017"/>
            <a:ext cx="4682647" cy="3805798"/>
            <a:chOff x="-1" y="-302"/>
            <a:chExt cx="9829" cy="7988"/>
          </a:xfrm>
        </p:grpSpPr>
        <p:grpSp>
          <p:nvGrpSpPr>
            <p:cNvPr id="9219" name="组合 39"/>
            <p:cNvGrpSpPr/>
            <p:nvPr/>
          </p:nvGrpSpPr>
          <p:grpSpPr>
            <a:xfrm>
              <a:off x="-1" y="-302"/>
              <a:ext cx="9829" cy="7988"/>
              <a:chOff x="0" y="-191306"/>
              <a:chExt cx="6241381" cy="5073335"/>
            </a:xfrm>
          </p:grpSpPr>
          <p:grpSp>
            <p:nvGrpSpPr>
              <p:cNvPr id="9220" name="组合 31"/>
              <p:cNvGrpSpPr/>
              <p:nvPr/>
            </p:nvGrpSpPr>
            <p:grpSpPr>
              <a:xfrm>
                <a:off x="360040" y="518570"/>
                <a:ext cx="5127082" cy="4255732"/>
                <a:chOff x="0" y="0"/>
                <a:chExt cx="5127082" cy="4255732"/>
              </a:xfrm>
            </p:grpSpPr>
            <p:cxnSp>
              <p:nvCxnSpPr>
                <p:cNvPr id="9221" name="直接连接符 6"/>
                <p:cNvCxnSpPr/>
                <p:nvPr/>
              </p:nvCxnSpPr>
              <p:spPr>
                <a:xfrm>
                  <a:off x="299" y="57748"/>
                  <a:ext cx="5113005" cy="0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9222" name="直接连接符 7"/>
                <p:cNvCxnSpPr/>
                <p:nvPr/>
              </p:nvCxnSpPr>
              <p:spPr>
                <a:xfrm>
                  <a:off x="299" y="475300"/>
                  <a:ext cx="5113005" cy="0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9223" name="直接连接符 8"/>
                <p:cNvCxnSpPr/>
                <p:nvPr/>
              </p:nvCxnSpPr>
              <p:spPr>
                <a:xfrm>
                  <a:off x="14586" y="864275"/>
                  <a:ext cx="5113004" cy="0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9224" name="直接连接符 9"/>
                <p:cNvCxnSpPr/>
                <p:nvPr/>
              </p:nvCxnSpPr>
              <p:spPr>
                <a:xfrm>
                  <a:off x="14586" y="1281828"/>
                  <a:ext cx="5113004" cy="0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9225" name="直接连接符 10"/>
                <p:cNvCxnSpPr/>
                <p:nvPr/>
              </p:nvCxnSpPr>
              <p:spPr>
                <a:xfrm>
                  <a:off x="299" y="1713669"/>
                  <a:ext cx="5113005" cy="0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9226" name="直接连接符 12"/>
                <p:cNvCxnSpPr/>
                <p:nvPr/>
              </p:nvCxnSpPr>
              <p:spPr>
                <a:xfrm>
                  <a:off x="299" y="2563062"/>
                  <a:ext cx="5113005" cy="0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9227" name="直接连接符 13"/>
                <p:cNvCxnSpPr/>
                <p:nvPr/>
              </p:nvCxnSpPr>
              <p:spPr>
                <a:xfrm>
                  <a:off x="299" y="2980615"/>
                  <a:ext cx="5113005" cy="0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9228" name="直接连接符 14"/>
                <p:cNvCxnSpPr/>
                <p:nvPr/>
              </p:nvCxnSpPr>
              <p:spPr>
                <a:xfrm>
                  <a:off x="14586" y="3369589"/>
                  <a:ext cx="5113004" cy="0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9229" name="直接连接符 15"/>
                <p:cNvCxnSpPr/>
                <p:nvPr/>
              </p:nvCxnSpPr>
              <p:spPr>
                <a:xfrm>
                  <a:off x="14586" y="3787142"/>
                  <a:ext cx="5113004" cy="0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9230" name="直接连接符 16"/>
                <p:cNvCxnSpPr/>
                <p:nvPr/>
              </p:nvCxnSpPr>
              <p:spPr>
                <a:xfrm>
                  <a:off x="299" y="4218983"/>
                  <a:ext cx="5113005" cy="0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9231" name="直接连接符 18"/>
                <p:cNvCxnSpPr/>
                <p:nvPr/>
              </p:nvCxnSpPr>
              <p:spPr>
                <a:xfrm>
                  <a:off x="28872" y="43459"/>
                  <a:ext cx="0" cy="4175524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9232" name="直接连接符 19"/>
                <p:cNvCxnSpPr/>
                <p:nvPr/>
              </p:nvCxnSpPr>
              <p:spPr>
                <a:xfrm>
                  <a:off x="474931" y="57748"/>
                  <a:ext cx="0" cy="4175524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9233" name="直接连接符 20"/>
                <p:cNvCxnSpPr/>
                <p:nvPr/>
              </p:nvCxnSpPr>
              <p:spPr>
                <a:xfrm>
                  <a:off x="865431" y="65686"/>
                  <a:ext cx="0" cy="4175524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9234" name="直接连接符 21"/>
                <p:cNvCxnSpPr/>
                <p:nvPr/>
              </p:nvCxnSpPr>
              <p:spPr>
                <a:xfrm>
                  <a:off x="1311489" y="79975"/>
                  <a:ext cx="0" cy="4175524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9235" name="直接连接符 22"/>
                <p:cNvCxnSpPr/>
                <p:nvPr/>
              </p:nvCxnSpPr>
              <p:spPr>
                <a:xfrm>
                  <a:off x="1727386" y="29170"/>
                  <a:ext cx="0" cy="4175524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9236" name="直接连接符 23"/>
                <p:cNvCxnSpPr/>
                <p:nvPr/>
              </p:nvCxnSpPr>
              <p:spPr>
                <a:xfrm>
                  <a:off x="2173445" y="43459"/>
                  <a:ext cx="0" cy="4175524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9237" name="直接连接符 25"/>
                <p:cNvCxnSpPr/>
                <p:nvPr/>
              </p:nvCxnSpPr>
              <p:spPr>
                <a:xfrm>
                  <a:off x="3010003" y="65686"/>
                  <a:ext cx="0" cy="4175524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9238" name="直接连接符 26"/>
                <p:cNvCxnSpPr/>
                <p:nvPr/>
              </p:nvCxnSpPr>
              <p:spPr>
                <a:xfrm>
                  <a:off x="3414790" y="592"/>
                  <a:ext cx="0" cy="4175524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9239" name="直接连接符 27"/>
                <p:cNvCxnSpPr/>
                <p:nvPr/>
              </p:nvCxnSpPr>
              <p:spPr>
                <a:xfrm>
                  <a:off x="3816400" y="14881"/>
                  <a:ext cx="0" cy="4175524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9240" name="直接连接符 28"/>
                <p:cNvCxnSpPr/>
                <p:nvPr/>
              </p:nvCxnSpPr>
              <p:spPr>
                <a:xfrm>
                  <a:off x="4205313" y="22819"/>
                  <a:ext cx="0" cy="4175524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9241" name="直接连接符 29"/>
                <p:cNvCxnSpPr/>
                <p:nvPr/>
              </p:nvCxnSpPr>
              <p:spPr>
                <a:xfrm>
                  <a:off x="4651371" y="37109"/>
                  <a:ext cx="0" cy="4175524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9242" name="直接连接符 30"/>
                <p:cNvCxnSpPr/>
                <p:nvPr/>
              </p:nvCxnSpPr>
              <p:spPr>
                <a:xfrm>
                  <a:off x="5084731" y="57748"/>
                  <a:ext cx="0" cy="4175524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</p:grpSp>
          <p:cxnSp>
            <p:nvCxnSpPr>
              <p:cNvPr id="9243" name="直接箭头连接符 238"/>
              <p:cNvCxnSpPr/>
              <p:nvPr/>
            </p:nvCxnSpPr>
            <p:spPr>
              <a:xfrm>
                <a:off x="0" y="2649782"/>
                <a:ext cx="5904260" cy="0"/>
              </a:xfrm>
              <a:prstGeom prst="straightConnector1">
                <a:avLst/>
              </a:prstGeom>
              <a:ln w="254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arrow" w="med" len="med"/>
              </a:ln>
            </p:spPr>
          </p:cxnSp>
          <p:cxnSp>
            <p:nvCxnSpPr>
              <p:cNvPr id="9244" name="直接箭头连接符 240"/>
              <p:cNvCxnSpPr/>
              <p:nvPr/>
            </p:nvCxnSpPr>
            <p:spPr>
              <a:xfrm flipV="1">
                <a:off x="2937814" y="201510"/>
                <a:ext cx="0" cy="4680519"/>
              </a:xfrm>
              <a:prstGeom prst="straightConnector1">
                <a:avLst/>
              </a:prstGeom>
              <a:ln w="254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arrow" w="med" len="med"/>
              </a:ln>
            </p:spPr>
          </p:cxnSp>
          <p:sp>
            <p:nvSpPr>
              <p:cNvPr id="9245" name="TextBox 241"/>
              <p:cNvSpPr txBox="1"/>
              <p:nvPr/>
            </p:nvSpPr>
            <p:spPr>
              <a:xfrm>
                <a:off x="5760640" y="2562374"/>
                <a:ext cx="480741" cy="69581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800" b="1" i="1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x</a:t>
                </a:r>
                <a:endParaRPr lang="en-US" altLang="zh-CN" sz="2800" b="1" i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46" name="TextBox 242"/>
              <p:cNvSpPr txBox="1"/>
              <p:nvPr/>
            </p:nvSpPr>
            <p:spPr>
              <a:xfrm>
                <a:off x="2401008" y="-191306"/>
                <a:ext cx="454504" cy="69581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800" b="1" i="1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y</a:t>
                </a:r>
                <a:endParaRPr lang="en-US" altLang="zh-CN" sz="2800" b="1" i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9247" name="文本框 36"/>
            <p:cNvSpPr txBox="1"/>
            <p:nvPr/>
          </p:nvSpPr>
          <p:spPr>
            <a:xfrm>
              <a:off x="3810" y="3991"/>
              <a:ext cx="922" cy="10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i="1" dirty="0">
                  <a:solidFill>
                    <a:srgbClr val="0000FF"/>
                  </a:solidFill>
                  <a:latin typeface="Times New Roman" panose="02020603050405020304" pitchFamily="2" charset="0"/>
                  <a:ea typeface="宋体" panose="02010600030101010101" pitchFamily="2" charset="-122"/>
                  <a:sym typeface="宋体" panose="02010600030101010101" pitchFamily="2" charset="-122"/>
                </a:rPr>
                <a:t>O</a:t>
              </a:r>
              <a:endParaRPr lang="en-US" alt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9248" name="Rectangle 2"/>
          <p:cNvSpPr>
            <a:spLocks noGrp="1"/>
          </p:cNvSpPr>
          <p:nvPr/>
        </p:nvSpPr>
        <p:spPr>
          <a:xfrm>
            <a:off x="454660" y="451485"/>
            <a:ext cx="8356600" cy="9766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/>
          <a:lstStyle>
            <a:lvl1pPr marL="0" lvl="0" indent="0" algn="ctr" defTabSz="685800" eaLnBrk="0" fontAlgn="ctr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+mj-lt"/>
                <a:ea typeface="+mj-ea"/>
                <a:cs typeface="+mj-cs"/>
              </a:defRPr>
            </a:lvl1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做一做</a:t>
            </a:r>
            <a:r>
              <a:rPr lang="en-US" altLang="zh-CN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在平面直角坐标系中画出下列各点关于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轴的对称点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9249" name="Line 62"/>
          <p:cNvSpPr/>
          <p:nvPr/>
        </p:nvSpPr>
        <p:spPr>
          <a:xfrm flipV="1">
            <a:off x="5368668" y="4318543"/>
            <a:ext cx="91456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ysDot"/>
            <a:bevel/>
            <a:headEnd type="none" w="med" len="med"/>
            <a:tailEnd type="none" w="med" len="med"/>
          </a:ln>
        </p:spPr>
      </p:sp>
      <p:sp>
        <p:nvSpPr>
          <p:cNvPr id="9250" name="Line 64"/>
          <p:cNvSpPr/>
          <p:nvPr/>
        </p:nvSpPr>
        <p:spPr>
          <a:xfrm flipH="1" flipV="1">
            <a:off x="6315380" y="3076503"/>
            <a:ext cx="0" cy="1242039"/>
          </a:xfrm>
          <a:prstGeom prst="line">
            <a:avLst/>
          </a:prstGeom>
          <a:ln w="57150" cap="flat" cmpd="sng">
            <a:solidFill>
              <a:srgbClr val="FF0000"/>
            </a:solidFill>
            <a:prstDash val="sysDot"/>
            <a:bevel/>
            <a:headEnd type="none" w="med" len="med"/>
            <a:tailEnd type="none" w="med" len="med"/>
          </a:ln>
        </p:spPr>
      </p:sp>
      <p:sp>
        <p:nvSpPr>
          <p:cNvPr id="9251" name="Line 70"/>
          <p:cNvSpPr/>
          <p:nvPr/>
        </p:nvSpPr>
        <p:spPr>
          <a:xfrm flipV="1">
            <a:off x="6315380" y="1816602"/>
            <a:ext cx="0" cy="1259902"/>
          </a:xfrm>
          <a:prstGeom prst="line">
            <a:avLst/>
          </a:prstGeom>
          <a:ln w="57150" cap="flat" cmpd="sng">
            <a:solidFill>
              <a:srgbClr val="FF0000"/>
            </a:solidFill>
            <a:prstDash val="sysDot"/>
            <a:bevel/>
            <a:headEnd type="none" w="med" len="med"/>
            <a:tailEnd type="none" w="med" len="med"/>
          </a:ln>
        </p:spPr>
      </p:sp>
      <p:sp>
        <p:nvSpPr>
          <p:cNvPr id="9252" name="Line 71"/>
          <p:cNvSpPr/>
          <p:nvPr/>
        </p:nvSpPr>
        <p:spPr>
          <a:xfrm>
            <a:off x="5378195" y="1830572"/>
            <a:ext cx="937185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ysDot"/>
            <a:bevel/>
            <a:headEnd type="none" w="med" len="med"/>
            <a:tailEnd type="none" w="med" len="med"/>
          </a:ln>
        </p:spPr>
      </p:sp>
      <p:sp>
        <p:nvSpPr>
          <p:cNvPr id="9253" name="Text Box 62"/>
          <p:cNvSpPr txBox="1"/>
          <p:nvPr/>
        </p:nvSpPr>
        <p:spPr>
          <a:xfrm>
            <a:off x="6304663" y="4097658"/>
            <a:ext cx="16363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C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(3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4)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9254" name="椭圆 248"/>
          <p:cNvSpPr/>
          <p:nvPr/>
        </p:nvSpPr>
        <p:spPr>
          <a:xfrm>
            <a:off x="6262273" y="4277023"/>
            <a:ext cx="108365" cy="108366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55" name="Text Box 62"/>
          <p:cNvSpPr txBox="1"/>
          <p:nvPr/>
        </p:nvSpPr>
        <p:spPr>
          <a:xfrm>
            <a:off x="6318953" y="1496848"/>
            <a:ext cx="146685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C'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(3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4)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9256" name="Line 59"/>
          <p:cNvSpPr/>
          <p:nvPr/>
        </p:nvSpPr>
        <p:spPr>
          <a:xfrm flipV="1">
            <a:off x="4101621" y="2439408"/>
            <a:ext cx="1268237" cy="20244"/>
          </a:xfrm>
          <a:prstGeom prst="line">
            <a:avLst/>
          </a:prstGeom>
          <a:ln w="57150" cap="flat" cmpd="sng">
            <a:solidFill>
              <a:srgbClr val="FF0000"/>
            </a:solidFill>
            <a:prstDash val="sysDot"/>
            <a:bevel/>
            <a:headEnd type="none" w="med" len="med"/>
            <a:tailEnd type="none" w="med" len="med"/>
          </a:ln>
        </p:spPr>
      </p:sp>
      <p:sp>
        <p:nvSpPr>
          <p:cNvPr id="9257" name="Line 66"/>
          <p:cNvSpPr/>
          <p:nvPr/>
        </p:nvSpPr>
        <p:spPr>
          <a:xfrm flipV="1">
            <a:off x="4100430" y="3713599"/>
            <a:ext cx="1268238" cy="1190"/>
          </a:xfrm>
          <a:prstGeom prst="line">
            <a:avLst/>
          </a:prstGeom>
          <a:ln w="57150" cap="flat" cmpd="sng">
            <a:solidFill>
              <a:srgbClr val="FF0000"/>
            </a:solidFill>
            <a:prstDash val="sysDot"/>
            <a:bevel/>
            <a:headEnd type="none" w="med" len="med"/>
            <a:tailEnd type="none" w="med" len="med"/>
          </a:ln>
        </p:spPr>
      </p:sp>
      <p:sp>
        <p:nvSpPr>
          <p:cNvPr id="9258" name="Line 68"/>
          <p:cNvSpPr/>
          <p:nvPr/>
        </p:nvSpPr>
        <p:spPr>
          <a:xfrm flipV="1">
            <a:off x="4101621" y="3063404"/>
            <a:ext cx="0" cy="568027"/>
          </a:xfrm>
          <a:prstGeom prst="line">
            <a:avLst/>
          </a:prstGeom>
          <a:ln w="57150" cap="flat" cmpd="sng">
            <a:solidFill>
              <a:srgbClr val="FF0000"/>
            </a:solidFill>
            <a:prstDash val="sysDot"/>
            <a:bevel/>
            <a:headEnd type="none" w="med" len="med"/>
            <a:tailEnd type="none" w="med" len="med"/>
          </a:ln>
        </p:spPr>
      </p:sp>
      <p:sp>
        <p:nvSpPr>
          <p:cNvPr id="9259" name="Line 58"/>
          <p:cNvSpPr/>
          <p:nvPr/>
        </p:nvSpPr>
        <p:spPr>
          <a:xfrm flipV="1">
            <a:off x="4101621" y="2458461"/>
            <a:ext cx="0" cy="594225"/>
          </a:xfrm>
          <a:prstGeom prst="line">
            <a:avLst/>
          </a:prstGeom>
          <a:ln w="57150" cap="flat" cmpd="sng">
            <a:solidFill>
              <a:srgbClr val="FF0000"/>
            </a:solidFill>
            <a:prstDash val="sysDot"/>
            <a:bevel/>
            <a:headEnd type="none" w="med" len="med"/>
            <a:tailEnd type="none" w="med" len="med"/>
          </a:ln>
        </p:spPr>
      </p:sp>
      <p:sp>
        <p:nvSpPr>
          <p:cNvPr id="9260" name="Text Box 62"/>
          <p:cNvSpPr txBox="1"/>
          <p:nvPr/>
        </p:nvSpPr>
        <p:spPr>
          <a:xfrm>
            <a:off x="3537442" y="1907686"/>
            <a:ext cx="15474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(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4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2)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9261" name="Text Box 62"/>
          <p:cNvSpPr txBox="1"/>
          <p:nvPr/>
        </p:nvSpPr>
        <p:spPr>
          <a:xfrm>
            <a:off x="3643163" y="3713520"/>
            <a:ext cx="182626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B'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2)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" name="文本框 40"/>
          <p:cNvSpPr txBox="1"/>
          <p:nvPr/>
        </p:nvSpPr>
        <p:spPr>
          <a:xfrm>
            <a:off x="619125" y="1315720"/>
            <a:ext cx="1490663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(</a:t>
            </a:r>
            <a:r>
              <a:rPr lang="en-US" altLang="zh-CN" sz="4000" b="1" i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r>
              <a:rPr lang="zh-CN" altLang="en-US" sz="40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4000" b="1" i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y</a:t>
            </a: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)</a:t>
            </a:r>
            <a:endParaRPr lang="en-US" altLang="zh-CN" sz="40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" name="下箭头 41"/>
          <p:cNvSpPr/>
          <p:nvPr/>
        </p:nvSpPr>
        <p:spPr>
          <a:xfrm>
            <a:off x="1162050" y="2198370"/>
            <a:ext cx="130175" cy="1965325"/>
          </a:xfrm>
          <a:prstGeom prst="downArrow">
            <a:avLst>
              <a:gd name="adj1" fmla="val 50000"/>
              <a:gd name="adj2" fmla="val 49276"/>
            </a:avLst>
          </a:prstGeom>
          <a:solidFill>
            <a:srgbClr val="92D050"/>
          </a:solidFill>
          <a:ln w="9525" cap="flat" cmpd="sng">
            <a:solidFill>
              <a:srgbClr val="66FF99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/>
          <a:p>
            <a:pPr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42"/>
          <p:cNvSpPr txBox="1"/>
          <p:nvPr/>
        </p:nvSpPr>
        <p:spPr>
          <a:xfrm>
            <a:off x="1292225" y="2322195"/>
            <a:ext cx="965200" cy="1641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关于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轴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对称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5" name="文本框 43"/>
          <p:cNvSpPr txBox="1"/>
          <p:nvPr/>
        </p:nvSpPr>
        <p:spPr>
          <a:xfrm>
            <a:off x="447675" y="4079558"/>
            <a:ext cx="18986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(    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4000" b="1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</a:t>
            </a:r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)</a:t>
            </a:r>
            <a:endParaRPr lang="en-US" altLang="zh-CN" sz="40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" name="文本框 44"/>
          <p:cNvSpPr txBox="1"/>
          <p:nvPr/>
        </p:nvSpPr>
        <p:spPr>
          <a:xfrm>
            <a:off x="754698" y="4084003"/>
            <a:ext cx="436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4000" b="1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endParaRPr lang="en-US" altLang="zh-CN" sz="4000" b="1" i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7" name="文本框 45"/>
          <p:cNvSpPr txBox="1"/>
          <p:nvPr/>
        </p:nvSpPr>
        <p:spPr>
          <a:xfrm>
            <a:off x="1485900" y="4054158"/>
            <a:ext cx="664845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4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-</a:t>
            </a:r>
            <a:r>
              <a:rPr lang="en-US" altLang="zh-CN" sz="4000" b="1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y</a:t>
            </a:r>
            <a:endParaRPr lang="en-US" altLang="zh-CN" sz="4000" b="1" i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椭圆 248"/>
          <p:cNvSpPr/>
          <p:nvPr/>
        </p:nvSpPr>
        <p:spPr>
          <a:xfrm>
            <a:off x="4047393" y="2391073"/>
            <a:ext cx="108365" cy="108366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椭圆 248"/>
          <p:cNvSpPr/>
          <p:nvPr/>
        </p:nvSpPr>
        <p:spPr>
          <a:xfrm>
            <a:off x="4047393" y="3666153"/>
            <a:ext cx="108365" cy="108366"/>
          </a:xfrm>
          <a:prstGeom prst="ellipse">
            <a:avLst/>
          </a:prstGeom>
          <a:solidFill>
            <a:schemeClr val="accent2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椭圆 248"/>
          <p:cNvSpPr/>
          <p:nvPr/>
        </p:nvSpPr>
        <p:spPr>
          <a:xfrm>
            <a:off x="6262273" y="1771313"/>
            <a:ext cx="108365" cy="108366"/>
          </a:xfrm>
          <a:prstGeom prst="ellipse">
            <a:avLst/>
          </a:prstGeom>
          <a:solidFill>
            <a:schemeClr val="accent2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55" grpId="0"/>
      <p:bldP spid="9261" grpId="0"/>
      <p:bldP spid="2" grpId="0"/>
      <p:bldP spid="4" grpId="0"/>
      <p:bldP spid="3" grpId="0" bldLvl="0" animBg="1"/>
      <p:bldP spid="5" grpId="0"/>
      <p:bldP spid="6" grpId="0"/>
      <p:bldP spid="7" grpId="0"/>
      <p:bldP spid="9" grpId="0" bldLvl="0" animBg="1"/>
      <p:bldP spid="1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3"/>
          <p:cNvSpPr txBox="1"/>
          <p:nvPr/>
        </p:nvSpPr>
        <p:spPr>
          <a:xfrm>
            <a:off x="251143" y="627380"/>
            <a:ext cx="5694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关于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轴对称的点的坐标的特点是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endParaRPr lang="en-US" altLang="zh-CN" sz="28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4"/>
          <p:cNvSpPr txBox="1"/>
          <p:nvPr/>
        </p:nvSpPr>
        <p:spPr>
          <a:xfrm>
            <a:off x="1042988" y="1131888"/>
            <a:ext cx="5339080" cy="5651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 cap="flat" cmpd="sng">
            <a:noFill/>
            <a:prstDash val="solid"/>
            <a:bevel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pPr algn="l">
              <a:lnSpc>
                <a:spcPct val="11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横坐标相等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纵坐标互为相反数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388303" y="1999615"/>
            <a:ext cx="8459787" cy="25895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练一练</a:t>
            </a:r>
            <a:r>
              <a:rPr lang="en-US" altLang="zh-CN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:</a:t>
            </a:r>
            <a:endParaRPr lang="en-US" altLang="zh-CN" sz="2800" dirty="0">
              <a:solidFill>
                <a:srgbClr val="269999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1.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点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P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5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6)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与点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Q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关于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轴对称，则点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Q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的坐标为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__________.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2.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点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M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5)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与点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N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)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关于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轴对称，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则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=_____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=_____.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7" name="Text Box 5"/>
          <p:cNvSpPr txBox="1"/>
          <p:nvPr/>
        </p:nvSpPr>
        <p:spPr>
          <a:xfrm>
            <a:off x="943610" y="2667318"/>
            <a:ext cx="1574800" cy="9093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>
              <a:lnSpc>
                <a:spcPct val="19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5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6 )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8" name="Text Box 6"/>
          <p:cNvSpPr txBox="1"/>
          <p:nvPr/>
        </p:nvSpPr>
        <p:spPr>
          <a:xfrm>
            <a:off x="1480185" y="3725545"/>
            <a:ext cx="702945" cy="9093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9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9" name="Text Box 7"/>
          <p:cNvSpPr txBox="1"/>
          <p:nvPr/>
        </p:nvSpPr>
        <p:spPr>
          <a:xfrm>
            <a:off x="3345815" y="3724910"/>
            <a:ext cx="457835" cy="9093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9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5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2" name="Title 6"/>
          <p:cNvSpPr txBox="1"/>
          <p:nvPr>
            <p:custDataLst>
              <p:tags r:id="rId1"/>
            </p:custDataLst>
          </p:nvPr>
        </p:nvSpPr>
        <p:spPr>
          <a:xfrm>
            <a:off x="224155" y="-20320"/>
            <a:ext cx="84709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ctr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>
                <a:solidFill>
                  <a:schemeClr val="bg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概括</a:t>
            </a:r>
            <a:endParaRPr lang="zh-CN" altLang="en-US" sz="2800" b="1" spc="355">
              <a:ln w="3175">
                <a:noFill/>
                <a:prstDash val="dash"/>
              </a:ln>
              <a:solidFill>
                <a:schemeClr val="bg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3" grpId="0"/>
      <p:bldP spid="4" grpId="0" bldLvl="0" animBg="1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66" name="Text Box 4"/>
          <p:cNvSpPr txBox="1"/>
          <p:nvPr/>
        </p:nvSpPr>
        <p:spPr>
          <a:xfrm>
            <a:off x="1438918" y="1487351"/>
            <a:ext cx="6310225" cy="9626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90000"/>
              </a:lnSpc>
            </a:pPr>
            <a:endParaRPr lang="en-US" altLang="zh-CN" sz="21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</a:pPr>
            <a:endParaRPr lang="en-US" altLang="zh-CN" sz="21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</a:pPr>
            <a:endParaRPr lang="en-US" altLang="zh-CN" sz="21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pSp>
        <p:nvGrpSpPr>
          <p:cNvPr id="11268" name="组合 8"/>
          <p:cNvGrpSpPr/>
          <p:nvPr/>
        </p:nvGrpSpPr>
        <p:grpSpPr>
          <a:xfrm>
            <a:off x="2267738" y="1095109"/>
            <a:ext cx="4536743" cy="3744914"/>
            <a:chOff x="0" y="-176"/>
            <a:chExt cx="9525" cy="7863"/>
          </a:xfrm>
        </p:grpSpPr>
        <p:grpSp>
          <p:nvGrpSpPr>
            <p:cNvPr id="11269" name="组合 39"/>
            <p:cNvGrpSpPr/>
            <p:nvPr/>
          </p:nvGrpSpPr>
          <p:grpSpPr>
            <a:xfrm>
              <a:off x="0" y="-176"/>
              <a:ext cx="9525" cy="7863"/>
              <a:chOff x="0" y="-111768"/>
              <a:chExt cx="6048483" cy="4993797"/>
            </a:xfrm>
          </p:grpSpPr>
          <p:grpSp>
            <p:nvGrpSpPr>
              <p:cNvPr id="11270" name="组合 31"/>
              <p:cNvGrpSpPr/>
              <p:nvPr/>
            </p:nvGrpSpPr>
            <p:grpSpPr>
              <a:xfrm>
                <a:off x="360040" y="518570"/>
                <a:ext cx="5127082" cy="4255732"/>
                <a:chOff x="0" y="0"/>
                <a:chExt cx="5127082" cy="4255732"/>
              </a:xfrm>
            </p:grpSpPr>
            <p:cxnSp>
              <p:nvCxnSpPr>
                <p:cNvPr id="11271" name="直接连接符 6"/>
                <p:cNvCxnSpPr/>
                <p:nvPr/>
              </p:nvCxnSpPr>
              <p:spPr>
                <a:xfrm>
                  <a:off x="299" y="57748"/>
                  <a:ext cx="5113005" cy="0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11272" name="直接连接符 7"/>
                <p:cNvCxnSpPr/>
                <p:nvPr/>
              </p:nvCxnSpPr>
              <p:spPr>
                <a:xfrm>
                  <a:off x="299" y="475300"/>
                  <a:ext cx="5113005" cy="0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11273" name="直接连接符 8"/>
                <p:cNvCxnSpPr/>
                <p:nvPr/>
              </p:nvCxnSpPr>
              <p:spPr>
                <a:xfrm>
                  <a:off x="14586" y="864275"/>
                  <a:ext cx="5113004" cy="0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11274" name="直接连接符 9"/>
                <p:cNvCxnSpPr/>
                <p:nvPr/>
              </p:nvCxnSpPr>
              <p:spPr>
                <a:xfrm>
                  <a:off x="14586" y="1281828"/>
                  <a:ext cx="5113004" cy="0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11275" name="直接连接符 10"/>
                <p:cNvCxnSpPr/>
                <p:nvPr/>
              </p:nvCxnSpPr>
              <p:spPr>
                <a:xfrm>
                  <a:off x="299" y="1713669"/>
                  <a:ext cx="5113005" cy="0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11276" name="直接连接符 12"/>
                <p:cNvCxnSpPr/>
                <p:nvPr/>
              </p:nvCxnSpPr>
              <p:spPr>
                <a:xfrm>
                  <a:off x="299" y="2563062"/>
                  <a:ext cx="5113005" cy="0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11277" name="直接连接符 13"/>
                <p:cNvCxnSpPr/>
                <p:nvPr/>
              </p:nvCxnSpPr>
              <p:spPr>
                <a:xfrm>
                  <a:off x="299" y="2980615"/>
                  <a:ext cx="5113005" cy="0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11278" name="直接连接符 14"/>
                <p:cNvCxnSpPr/>
                <p:nvPr/>
              </p:nvCxnSpPr>
              <p:spPr>
                <a:xfrm>
                  <a:off x="14586" y="3369589"/>
                  <a:ext cx="5113004" cy="0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11279" name="直接连接符 15"/>
                <p:cNvCxnSpPr/>
                <p:nvPr/>
              </p:nvCxnSpPr>
              <p:spPr>
                <a:xfrm>
                  <a:off x="14586" y="3787142"/>
                  <a:ext cx="5113004" cy="0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11280" name="直接连接符 16"/>
                <p:cNvCxnSpPr/>
                <p:nvPr/>
              </p:nvCxnSpPr>
              <p:spPr>
                <a:xfrm>
                  <a:off x="299" y="4218983"/>
                  <a:ext cx="5113005" cy="0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11281" name="直接连接符 18"/>
                <p:cNvCxnSpPr/>
                <p:nvPr/>
              </p:nvCxnSpPr>
              <p:spPr>
                <a:xfrm>
                  <a:off x="28872" y="43459"/>
                  <a:ext cx="0" cy="4175524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11282" name="直接连接符 19"/>
                <p:cNvCxnSpPr/>
                <p:nvPr/>
              </p:nvCxnSpPr>
              <p:spPr>
                <a:xfrm>
                  <a:off x="474931" y="57748"/>
                  <a:ext cx="0" cy="4175524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11283" name="直接连接符 20"/>
                <p:cNvCxnSpPr/>
                <p:nvPr/>
              </p:nvCxnSpPr>
              <p:spPr>
                <a:xfrm>
                  <a:off x="865431" y="65686"/>
                  <a:ext cx="0" cy="4175524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11284" name="直接连接符 21"/>
                <p:cNvCxnSpPr/>
                <p:nvPr/>
              </p:nvCxnSpPr>
              <p:spPr>
                <a:xfrm>
                  <a:off x="1311489" y="79975"/>
                  <a:ext cx="0" cy="4175524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11285" name="直接连接符 22"/>
                <p:cNvCxnSpPr/>
                <p:nvPr/>
              </p:nvCxnSpPr>
              <p:spPr>
                <a:xfrm>
                  <a:off x="1727386" y="29170"/>
                  <a:ext cx="0" cy="4175524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11286" name="直接连接符 23"/>
                <p:cNvCxnSpPr/>
                <p:nvPr/>
              </p:nvCxnSpPr>
              <p:spPr>
                <a:xfrm>
                  <a:off x="2173445" y="43459"/>
                  <a:ext cx="0" cy="4175524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11287" name="直接连接符 25"/>
                <p:cNvCxnSpPr/>
                <p:nvPr/>
              </p:nvCxnSpPr>
              <p:spPr>
                <a:xfrm>
                  <a:off x="3010003" y="65686"/>
                  <a:ext cx="0" cy="4175524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11288" name="直接连接符 26"/>
                <p:cNvCxnSpPr/>
                <p:nvPr/>
              </p:nvCxnSpPr>
              <p:spPr>
                <a:xfrm>
                  <a:off x="3414790" y="592"/>
                  <a:ext cx="0" cy="4175524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11289" name="直接连接符 27"/>
                <p:cNvCxnSpPr/>
                <p:nvPr/>
              </p:nvCxnSpPr>
              <p:spPr>
                <a:xfrm>
                  <a:off x="3816400" y="14881"/>
                  <a:ext cx="0" cy="4175524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11290" name="直接连接符 28"/>
                <p:cNvCxnSpPr/>
                <p:nvPr/>
              </p:nvCxnSpPr>
              <p:spPr>
                <a:xfrm>
                  <a:off x="4205313" y="22819"/>
                  <a:ext cx="0" cy="4175524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11291" name="直接连接符 29"/>
                <p:cNvCxnSpPr/>
                <p:nvPr/>
              </p:nvCxnSpPr>
              <p:spPr>
                <a:xfrm>
                  <a:off x="4651371" y="37109"/>
                  <a:ext cx="0" cy="4175524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11292" name="直接连接符 30"/>
                <p:cNvCxnSpPr/>
                <p:nvPr/>
              </p:nvCxnSpPr>
              <p:spPr>
                <a:xfrm>
                  <a:off x="5084731" y="57748"/>
                  <a:ext cx="0" cy="4175524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</p:grpSp>
          <p:cxnSp>
            <p:nvCxnSpPr>
              <p:cNvPr id="11293" name="直接箭头连接符 238"/>
              <p:cNvCxnSpPr/>
              <p:nvPr/>
            </p:nvCxnSpPr>
            <p:spPr>
              <a:xfrm>
                <a:off x="0" y="2649782"/>
                <a:ext cx="5904260" cy="0"/>
              </a:xfrm>
              <a:prstGeom prst="straightConnector1">
                <a:avLst/>
              </a:prstGeom>
              <a:ln w="254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arrow" w="med" len="med"/>
              </a:ln>
            </p:spPr>
          </p:cxnSp>
          <p:cxnSp>
            <p:nvCxnSpPr>
              <p:cNvPr id="11294" name="直接箭头连接符 240"/>
              <p:cNvCxnSpPr/>
              <p:nvPr/>
            </p:nvCxnSpPr>
            <p:spPr>
              <a:xfrm flipV="1">
                <a:off x="2937814" y="201510"/>
                <a:ext cx="0" cy="4680519"/>
              </a:xfrm>
              <a:prstGeom prst="straightConnector1">
                <a:avLst/>
              </a:prstGeom>
              <a:ln w="254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arrow" w="med" len="med"/>
              </a:ln>
            </p:spPr>
          </p:cxnSp>
          <p:sp>
            <p:nvSpPr>
              <p:cNvPr id="11295" name="TextBox 241"/>
              <p:cNvSpPr txBox="1"/>
              <p:nvPr/>
            </p:nvSpPr>
            <p:spPr>
              <a:xfrm>
                <a:off x="5567617" y="2529355"/>
                <a:ext cx="480866" cy="69604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800" b="1" i="1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x</a:t>
                </a:r>
                <a:endParaRPr lang="en-US" altLang="zh-CN" sz="2800" b="1" i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96" name="TextBox 242"/>
              <p:cNvSpPr txBox="1"/>
              <p:nvPr/>
            </p:nvSpPr>
            <p:spPr>
              <a:xfrm>
                <a:off x="2496623" y="-111768"/>
                <a:ext cx="454622" cy="69604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800" b="1" i="1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y</a:t>
                </a:r>
                <a:endParaRPr lang="en-US" altLang="zh-CN" sz="2800" b="1" i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1297" name="文本框 7"/>
            <p:cNvSpPr txBox="1"/>
            <p:nvPr/>
          </p:nvSpPr>
          <p:spPr>
            <a:xfrm>
              <a:off x="3841" y="3976"/>
              <a:ext cx="923" cy="10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i="1" dirty="0">
                  <a:solidFill>
                    <a:srgbClr val="0000FF"/>
                  </a:solidFill>
                  <a:latin typeface="Times New Roman" panose="02020603050405020304" pitchFamily="2" charset="0"/>
                  <a:ea typeface="宋体" panose="02010600030101010101" pitchFamily="2" charset="-122"/>
                  <a:sym typeface="宋体" panose="02010600030101010101" pitchFamily="2" charset="-122"/>
                </a:rPr>
                <a:t>O</a:t>
              </a:r>
              <a:endParaRPr lang="en-US" alt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298" name="Line 60"/>
          <p:cNvSpPr/>
          <p:nvPr/>
        </p:nvSpPr>
        <p:spPr>
          <a:xfrm flipV="1">
            <a:off x="5088822" y="2214950"/>
            <a:ext cx="1191" cy="950285"/>
          </a:xfrm>
          <a:prstGeom prst="line">
            <a:avLst/>
          </a:prstGeom>
          <a:ln w="57150" cap="flat" cmpd="sng">
            <a:solidFill>
              <a:srgbClr val="FF0000"/>
            </a:solidFill>
            <a:prstDash val="sysDot"/>
            <a:bevel/>
            <a:headEnd type="none" w="med" len="med"/>
            <a:tailEnd type="none" w="med" len="med"/>
          </a:ln>
        </p:spPr>
      </p:sp>
      <p:sp>
        <p:nvSpPr>
          <p:cNvPr id="11299" name="Line 61"/>
          <p:cNvSpPr/>
          <p:nvPr/>
        </p:nvSpPr>
        <p:spPr>
          <a:xfrm flipV="1">
            <a:off x="4470780" y="2214950"/>
            <a:ext cx="628760" cy="11908"/>
          </a:xfrm>
          <a:prstGeom prst="line">
            <a:avLst/>
          </a:prstGeom>
          <a:ln w="57150" cap="flat" cmpd="sng">
            <a:solidFill>
              <a:srgbClr val="FF0000"/>
            </a:solidFill>
            <a:prstDash val="sysDot"/>
            <a:bevel/>
            <a:headEnd type="none" w="med" len="med"/>
            <a:tailEnd type="none" w="med" len="med"/>
          </a:ln>
        </p:spPr>
      </p:sp>
      <p:sp>
        <p:nvSpPr>
          <p:cNvPr id="11300" name="Text Box 62"/>
          <p:cNvSpPr txBox="1"/>
          <p:nvPr/>
        </p:nvSpPr>
        <p:spPr>
          <a:xfrm>
            <a:off x="4850931" y="1692755"/>
            <a:ext cx="14566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(2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3)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1301" name="Line 63"/>
          <p:cNvSpPr/>
          <p:nvPr/>
        </p:nvSpPr>
        <p:spPr>
          <a:xfrm flipV="1">
            <a:off x="3827730" y="2264965"/>
            <a:ext cx="1190" cy="903843"/>
          </a:xfrm>
          <a:prstGeom prst="line">
            <a:avLst/>
          </a:prstGeom>
          <a:ln w="57150" cap="flat" cmpd="sng">
            <a:solidFill>
              <a:srgbClr val="FF0000"/>
            </a:solidFill>
            <a:prstDash val="sysDot"/>
            <a:bevel/>
            <a:headEnd type="none" w="med" len="med"/>
            <a:tailEnd type="none" w="med" len="med"/>
          </a:ln>
        </p:spPr>
      </p:sp>
      <p:sp>
        <p:nvSpPr>
          <p:cNvPr id="11302" name="Line 64"/>
          <p:cNvSpPr/>
          <p:nvPr/>
        </p:nvSpPr>
        <p:spPr>
          <a:xfrm>
            <a:off x="3807485" y="2216141"/>
            <a:ext cx="628760" cy="1190"/>
          </a:xfrm>
          <a:prstGeom prst="line">
            <a:avLst/>
          </a:prstGeom>
          <a:ln w="57150" cap="flat" cmpd="sng">
            <a:solidFill>
              <a:srgbClr val="FF0000"/>
            </a:solidFill>
            <a:prstDash val="sysDot"/>
            <a:bevel/>
            <a:headEnd type="none" w="med" len="med"/>
            <a:tailEnd type="none" w="med" len="med"/>
          </a:ln>
        </p:spPr>
      </p:sp>
      <p:sp>
        <p:nvSpPr>
          <p:cNvPr id="11303" name="Text Box 66"/>
          <p:cNvSpPr txBox="1"/>
          <p:nvPr/>
        </p:nvSpPr>
        <p:spPr>
          <a:xfrm>
            <a:off x="2894330" y="1717040"/>
            <a:ext cx="15500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A′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3)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1304" name="椭圆 248"/>
          <p:cNvSpPr/>
          <p:nvPr/>
        </p:nvSpPr>
        <p:spPr>
          <a:xfrm>
            <a:off x="5045952" y="2167317"/>
            <a:ext cx="107175" cy="107175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sz="1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05" name="椭圆 248"/>
          <p:cNvSpPr/>
          <p:nvPr/>
        </p:nvSpPr>
        <p:spPr>
          <a:xfrm>
            <a:off x="3778905" y="2156119"/>
            <a:ext cx="108366" cy="108365"/>
          </a:xfrm>
          <a:prstGeom prst="ellipse">
            <a:avLst/>
          </a:prstGeom>
          <a:solidFill>
            <a:schemeClr val="accent2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sz="1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24" name="Rectangle 2"/>
          <p:cNvSpPr>
            <a:spLocks noGrp="1"/>
          </p:cNvSpPr>
          <p:nvPr/>
        </p:nvSpPr>
        <p:spPr>
          <a:xfrm>
            <a:off x="220980" y="514985"/>
            <a:ext cx="8686800" cy="101219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/>
          <a:lstStyle>
            <a:lvl1pPr marL="0" lvl="0" indent="0" algn="ctr" defTabSz="685800" eaLnBrk="0" fontAlgn="ctr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+mj-lt"/>
                <a:ea typeface="+mj-ea"/>
                <a:cs typeface="+mj-cs"/>
              </a:defRPr>
            </a:lvl1pPr>
          </a:lstStyle>
          <a:p>
            <a:pPr algn="l" eaLnBrk="1" hangingPunct="1">
              <a:lnSpc>
                <a:spcPct val="140000"/>
              </a:lnSpc>
            </a:pPr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问题</a:t>
            </a:r>
            <a:r>
              <a:rPr lang="en-US" altLang="zh-CN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</a:t>
            </a:r>
            <a:r>
              <a:rPr lang="en-US" altLang="zh-CN" sz="2800" dirty="0">
                <a:solidFill>
                  <a:srgbClr val="269999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如图，在平面直角坐标系中你能画出点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关于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y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轴的对称点吗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?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pSp>
        <p:nvGrpSpPr>
          <p:cNvPr id="8233" name="组合 6"/>
          <p:cNvGrpSpPr/>
          <p:nvPr/>
        </p:nvGrpSpPr>
        <p:grpSpPr>
          <a:xfrm>
            <a:off x="6528435" y="1183640"/>
            <a:ext cx="2531247" cy="2129790"/>
            <a:chOff x="0" y="0"/>
            <a:chExt cx="4173" cy="3161"/>
          </a:xfrm>
        </p:grpSpPr>
        <p:sp>
          <p:nvSpPr>
            <p:cNvPr id="8234" name="AutoShape 67"/>
            <p:cNvSpPr/>
            <p:nvPr/>
          </p:nvSpPr>
          <p:spPr>
            <a:xfrm>
              <a:off x="0" y="0"/>
              <a:ext cx="4173" cy="3161"/>
            </a:xfrm>
            <a:prstGeom prst="wedgeEllipseCallout">
              <a:avLst>
                <a:gd name="adj1" fmla="val -60170"/>
                <a:gd name="adj2" fmla="val -11478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9525" cap="flat" cmpd="sng">
              <a:solidFill>
                <a:srgbClr val="66FF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p>
              <a:pPr algn="ctr">
                <a:lnSpc>
                  <a:spcPct val="120000"/>
                </a:lnSpc>
              </a:pPr>
              <a:endPara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8235" name="文本框 5"/>
            <p:cNvSpPr txBox="1"/>
            <p:nvPr/>
          </p:nvSpPr>
          <p:spPr>
            <a:xfrm>
              <a:off x="370" y="281"/>
              <a:ext cx="3551" cy="243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20000"/>
                </a:lnSpc>
                <a:spcBef>
                  <a:spcPct val="50000"/>
                </a:spcBef>
              </a:pP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</a:rPr>
                <a:t>你能说出点</a:t>
              </a:r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pitchFamily="2" charset="-122"/>
                </a:rPr>
                <a:t>A 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</a:rPr>
                <a:t>与点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</a:rPr>
                <a:t> </a:t>
              </a:r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pitchFamily="2" charset="-122"/>
                </a:rPr>
                <a:t>A' 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</a:rPr>
                <a:t>坐标的关系吗？</a:t>
              </a:r>
              <a:endPara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2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03" grpId="0"/>
      <p:bldP spid="1130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2290" name="组合 46"/>
          <p:cNvGrpSpPr/>
          <p:nvPr/>
        </p:nvGrpSpPr>
        <p:grpSpPr>
          <a:xfrm>
            <a:off x="3182298" y="959463"/>
            <a:ext cx="4532152" cy="3720073"/>
            <a:chOff x="0" y="-121"/>
            <a:chExt cx="9513" cy="7808"/>
          </a:xfrm>
        </p:grpSpPr>
        <p:grpSp>
          <p:nvGrpSpPr>
            <p:cNvPr id="12291" name="组合 39"/>
            <p:cNvGrpSpPr/>
            <p:nvPr/>
          </p:nvGrpSpPr>
          <p:grpSpPr>
            <a:xfrm>
              <a:off x="0" y="-121"/>
              <a:ext cx="9513" cy="7808"/>
              <a:chOff x="0" y="-77031"/>
              <a:chExt cx="6040791" cy="4959060"/>
            </a:xfrm>
          </p:grpSpPr>
          <p:grpSp>
            <p:nvGrpSpPr>
              <p:cNvPr id="12292" name="组合 31"/>
              <p:cNvGrpSpPr/>
              <p:nvPr/>
            </p:nvGrpSpPr>
            <p:grpSpPr>
              <a:xfrm>
                <a:off x="360040" y="518570"/>
                <a:ext cx="5127082" cy="4255732"/>
                <a:chOff x="0" y="0"/>
                <a:chExt cx="5127082" cy="4255732"/>
              </a:xfrm>
            </p:grpSpPr>
            <p:cxnSp>
              <p:nvCxnSpPr>
                <p:cNvPr id="12293" name="直接连接符 6"/>
                <p:cNvCxnSpPr/>
                <p:nvPr/>
              </p:nvCxnSpPr>
              <p:spPr>
                <a:xfrm>
                  <a:off x="299" y="57748"/>
                  <a:ext cx="5113005" cy="0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12294" name="直接连接符 7"/>
                <p:cNvCxnSpPr/>
                <p:nvPr/>
              </p:nvCxnSpPr>
              <p:spPr>
                <a:xfrm>
                  <a:off x="299" y="475300"/>
                  <a:ext cx="5113005" cy="0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12295" name="直接连接符 8"/>
                <p:cNvCxnSpPr/>
                <p:nvPr/>
              </p:nvCxnSpPr>
              <p:spPr>
                <a:xfrm>
                  <a:off x="14586" y="864275"/>
                  <a:ext cx="5113004" cy="0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12296" name="直接连接符 9"/>
                <p:cNvCxnSpPr/>
                <p:nvPr/>
              </p:nvCxnSpPr>
              <p:spPr>
                <a:xfrm>
                  <a:off x="14586" y="1281828"/>
                  <a:ext cx="5113004" cy="0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12297" name="直接连接符 10"/>
                <p:cNvCxnSpPr/>
                <p:nvPr/>
              </p:nvCxnSpPr>
              <p:spPr>
                <a:xfrm>
                  <a:off x="299" y="1713669"/>
                  <a:ext cx="5113005" cy="0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12298" name="直接连接符 12"/>
                <p:cNvCxnSpPr/>
                <p:nvPr/>
              </p:nvCxnSpPr>
              <p:spPr>
                <a:xfrm>
                  <a:off x="299" y="2563062"/>
                  <a:ext cx="5113005" cy="0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12299" name="直接连接符 13"/>
                <p:cNvCxnSpPr/>
                <p:nvPr/>
              </p:nvCxnSpPr>
              <p:spPr>
                <a:xfrm>
                  <a:off x="299" y="2980615"/>
                  <a:ext cx="5113005" cy="0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12300" name="直接连接符 14"/>
                <p:cNvCxnSpPr/>
                <p:nvPr/>
              </p:nvCxnSpPr>
              <p:spPr>
                <a:xfrm>
                  <a:off x="14586" y="3369589"/>
                  <a:ext cx="5113004" cy="0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12301" name="直接连接符 15"/>
                <p:cNvCxnSpPr/>
                <p:nvPr/>
              </p:nvCxnSpPr>
              <p:spPr>
                <a:xfrm>
                  <a:off x="14586" y="3787142"/>
                  <a:ext cx="5113004" cy="0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12302" name="直接连接符 16"/>
                <p:cNvCxnSpPr/>
                <p:nvPr/>
              </p:nvCxnSpPr>
              <p:spPr>
                <a:xfrm>
                  <a:off x="299" y="4218983"/>
                  <a:ext cx="5113005" cy="0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12303" name="直接连接符 18"/>
                <p:cNvCxnSpPr/>
                <p:nvPr/>
              </p:nvCxnSpPr>
              <p:spPr>
                <a:xfrm>
                  <a:off x="28872" y="43459"/>
                  <a:ext cx="0" cy="4175524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12304" name="直接连接符 19"/>
                <p:cNvCxnSpPr/>
                <p:nvPr/>
              </p:nvCxnSpPr>
              <p:spPr>
                <a:xfrm>
                  <a:off x="474931" y="57748"/>
                  <a:ext cx="0" cy="4175524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12305" name="直接连接符 20"/>
                <p:cNvCxnSpPr/>
                <p:nvPr/>
              </p:nvCxnSpPr>
              <p:spPr>
                <a:xfrm>
                  <a:off x="865431" y="65686"/>
                  <a:ext cx="0" cy="4175524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12306" name="直接连接符 21"/>
                <p:cNvCxnSpPr/>
                <p:nvPr/>
              </p:nvCxnSpPr>
              <p:spPr>
                <a:xfrm>
                  <a:off x="1311489" y="79975"/>
                  <a:ext cx="0" cy="4175524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12307" name="直接连接符 22"/>
                <p:cNvCxnSpPr/>
                <p:nvPr/>
              </p:nvCxnSpPr>
              <p:spPr>
                <a:xfrm>
                  <a:off x="1727386" y="29170"/>
                  <a:ext cx="0" cy="4175524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12308" name="直接连接符 23"/>
                <p:cNvCxnSpPr/>
                <p:nvPr/>
              </p:nvCxnSpPr>
              <p:spPr>
                <a:xfrm>
                  <a:off x="2173445" y="43459"/>
                  <a:ext cx="0" cy="4175524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12309" name="直接连接符 25"/>
                <p:cNvCxnSpPr/>
                <p:nvPr/>
              </p:nvCxnSpPr>
              <p:spPr>
                <a:xfrm>
                  <a:off x="3010003" y="65686"/>
                  <a:ext cx="0" cy="4175524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12310" name="直接连接符 26"/>
                <p:cNvCxnSpPr/>
                <p:nvPr/>
              </p:nvCxnSpPr>
              <p:spPr>
                <a:xfrm>
                  <a:off x="3414790" y="592"/>
                  <a:ext cx="0" cy="4175524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12311" name="直接连接符 27"/>
                <p:cNvCxnSpPr/>
                <p:nvPr/>
              </p:nvCxnSpPr>
              <p:spPr>
                <a:xfrm>
                  <a:off x="3816400" y="14881"/>
                  <a:ext cx="0" cy="4175524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12312" name="直接连接符 28"/>
                <p:cNvCxnSpPr/>
                <p:nvPr/>
              </p:nvCxnSpPr>
              <p:spPr>
                <a:xfrm>
                  <a:off x="4205313" y="22819"/>
                  <a:ext cx="0" cy="4175524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12313" name="直接连接符 29"/>
                <p:cNvCxnSpPr/>
                <p:nvPr/>
              </p:nvCxnSpPr>
              <p:spPr>
                <a:xfrm>
                  <a:off x="4651371" y="37109"/>
                  <a:ext cx="0" cy="4175524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cxnSp>
              <p:nvCxnSpPr>
                <p:cNvPr id="12314" name="直接连接符 30"/>
                <p:cNvCxnSpPr/>
                <p:nvPr/>
              </p:nvCxnSpPr>
              <p:spPr>
                <a:xfrm>
                  <a:off x="5084731" y="57748"/>
                  <a:ext cx="0" cy="4175524"/>
                </a:xfrm>
                <a:prstGeom prst="line">
                  <a:avLst/>
                </a:prstGeom>
                <a:ln w="25400" cap="flat" cmpd="sng">
                  <a:solidFill>
                    <a:srgbClr val="595959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</p:grpSp>
          <p:cxnSp>
            <p:nvCxnSpPr>
              <p:cNvPr id="12315" name="直接箭头连接符 238"/>
              <p:cNvCxnSpPr/>
              <p:nvPr/>
            </p:nvCxnSpPr>
            <p:spPr>
              <a:xfrm>
                <a:off x="0" y="2649782"/>
                <a:ext cx="5904260" cy="0"/>
              </a:xfrm>
              <a:prstGeom prst="straightConnector1">
                <a:avLst/>
              </a:prstGeom>
              <a:ln w="254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arrow" w="med" len="med"/>
              </a:ln>
            </p:spPr>
          </p:cxnSp>
          <p:cxnSp>
            <p:nvCxnSpPr>
              <p:cNvPr id="12316" name="直接箭头连接符 240"/>
              <p:cNvCxnSpPr/>
              <p:nvPr/>
            </p:nvCxnSpPr>
            <p:spPr>
              <a:xfrm flipV="1">
                <a:off x="2937814" y="201510"/>
                <a:ext cx="0" cy="4680519"/>
              </a:xfrm>
              <a:prstGeom prst="straightConnector1">
                <a:avLst/>
              </a:prstGeom>
              <a:ln w="254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arrow" w="med" len="med"/>
              </a:ln>
            </p:spPr>
          </p:cxnSp>
          <p:sp>
            <p:nvSpPr>
              <p:cNvPr id="12317" name="TextBox 241"/>
              <p:cNvSpPr txBox="1"/>
              <p:nvPr/>
            </p:nvSpPr>
            <p:spPr>
              <a:xfrm>
                <a:off x="5560050" y="2485343"/>
                <a:ext cx="480741" cy="69581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800" b="1" i="1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x</a:t>
                </a:r>
                <a:endParaRPr lang="en-US" altLang="zh-CN" sz="2800" b="1" i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318" name="TextBox 242"/>
              <p:cNvSpPr txBox="1"/>
              <p:nvPr/>
            </p:nvSpPr>
            <p:spPr>
              <a:xfrm>
                <a:off x="2496648" y="-77031"/>
                <a:ext cx="454504" cy="69581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800" b="1" i="1" dirty="0">
                    <a:latin typeface="Times New Roman" panose="02020603050405020304" pitchFamily="2" charset="0"/>
                    <a:ea typeface="宋体" panose="02010600030101010101" pitchFamily="2" charset="-122"/>
                  </a:rPr>
                  <a:t>y</a:t>
                </a:r>
                <a:endParaRPr lang="en-US" altLang="zh-CN" sz="2800" b="1" i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319" name="文本框 75"/>
            <p:cNvSpPr txBox="1"/>
            <p:nvPr/>
          </p:nvSpPr>
          <p:spPr>
            <a:xfrm>
              <a:off x="3825" y="3976"/>
              <a:ext cx="922" cy="10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i="1" dirty="0">
                  <a:solidFill>
                    <a:srgbClr val="0000FF"/>
                  </a:solidFill>
                  <a:latin typeface="Times New Roman" panose="02020603050405020304" pitchFamily="2" charset="0"/>
                  <a:ea typeface="宋体" panose="02010600030101010101" pitchFamily="2" charset="-122"/>
                  <a:sym typeface="宋体" panose="02010600030101010101" pitchFamily="2" charset="-122"/>
                </a:rPr>
                <a:t>O</a:t>
              </a:r>
              <a:endParaRPr lang="en-US" alt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2320" name="Rectangle 2"/>
          <p:cNvSpPr>
            <a:spLocks noGrp="1"/>
          </p:cNvSpPr>
          <p:nvPr/>
        </p:nvSpPr>
        <p:spPr>
          <a:xfrm>
            <a:off x="440055" y="390525"/>
            <a:ext cx="8521065" cy="10356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/>
          <a:lstStyle>
            <a:lvl1pPr marL="0" lvl="0" indent="0" algn="ctr" defTabSz="685800" eaLnBrk="0" fontAlgn="ctr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+mj-lt"/>
                <a:ea typeface="+mj-ea"/>
                <a:cs typeface="+mj-cs"/>
              </a:defRPr>
            </a:lvl1pPr>
          </a:lstStyle>
          <a:p>
            <a:pPr algn="l" eaLnBrk="1" hangingPunct="1">
              <a:lnSpc>
                <a:spcPct val="140000"/>
              </a:lnSpc>
            </a:pPr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做一做</a:t>
            </a:r>
            <a:r>
              <a:rPr lang="en-US" altLang="zh-CN" sz="2800" dirty="0">
                <a:solidFill>
                  <a:srgbClr val="269999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在平面直角坐标系中画出下列各点关于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y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轴的对称点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2321" name="Line 62"/>
          <p:cNvSpPr/>
          <p:nvPr/>
        </p:nvSpPr>
        <p:spPr>
          <a:xfrm flipV="1">
            <a:off x="5368668" y="4246788"/>
            <a:ext cx="91456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ysDot"/>
            <a:bevel/>
            <a:headEnd type="none" w="med" len="med"/>
            <a:tailEnd type="none" w="med" len="med"/>
          </a:ln>
        </p:spPr>
      </p:sp>
      <p:sp>
        <p:nvSpPr>
          <p:cNvPr id="12322" name="Line 64"/>
          <p:cNvSpPr/>
          <p:nvPr/>
        </p:nvSpPr>
        <p:spPr>
          <a:xfrm flipH="1" flipV="1">
            <a:off x="6315380" y="3004748"/>
            <a:ext cx="0" cy="1242039"/>
          </a:xfrm>
          <a:prstGeom prst="line">
            <a:avLst/>
          </a:prstGeom>
          <a:ln w="57150" cap="flat" cmpd="sng">
            <a:solidFill>
              <a:srgbClr val="FF0000"/>
            </a:solidFill>
            <a:prstDash val="sysDot"/>
            <a:bevel/>
            <a:headEnd type="none" w="med" len="med"/>
            <a:tailEnd type="none" w="med" len="med"/>
          </a:ln>
        </p:spPr>
      </p:sp>
      <p:sp>
        <p:nvSpPr>
          <p:cNvPr id="12323" name="Line 70"/>
          <p:cNvSpPr/>
          <p:nvPr/>
        </p:nvSpPr>
        <p:spPr>
          <a:xfrm flipV="1">
            <a:off x="4436245" y="3001176"/>
            <a:ext cx="0" cy="1258710"/>
          </a:xfrm>
          <a:prstGeom prst="line">
            <a:avLst/>
          </a:prstGeom>
          <a:ln w="57150" cap="flat" cmpd="sng">
            <a:solidFill>
              <a:srgbClr val="FF0000"/>
            </a:solidFill>
            <a:prstDash val="sysDot"/>
            <a:bevel/>
            <a:headEnd type="none" w="med" len="med"/>
            <a:tailEnd type="none" w="med" len="med"/>
          </a:ln>
        </p:spPr>
      </p:sp>
      <p:sp>
        <p:nvSpPr>
          <p:cNvPr id="12324" name="Line 71"/>
          <p:cNvSpPr/>
          <p:nvPr/>
        </p:nvSpPr>
        <p:spPr>
          <a:xfrm>
            <a:off x="4406475" y="4240833"/>
            <a:ext cx="937185" cy="17863"/>
          </a:xfrm>
          <a:prstGeom prst="line">
            <a:avLst/>
          </a:prstGeom>
          <a:ln w="57150" cap="flat" cmpd="sng">
            <a:solidFill>
              <a:srgbClr val="FF0000"/>
            </a:solidFill>
            <a:prstDash val="sysDot"/>
            <a:bevel/>
            <a:headEnd type="none" w="med" len="med"/>
            <a:tailEnd type="none" w="med" len="med"/>
          </a:ln>
        </p:spPr>
      </p:sp>
      <p:sp>
        <p:nvSpPr>
          <p:cNvPr id="12325" name="Text Box 62"/>
          <p:cNvSpPr txBox="1"/>
          <p:nvPr/>
        </p:nvSpPr>
        <p:spPr>
          <a:xfrm>
            <a:off x="6239893" y="4106548"/>
            <a:ext cx="16363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C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(3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4)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2326" name="Text Box 62"/>
          <p:cNvSpPr txBox="1"/>
          <p:nvPr/>
        </p:nvSpPr>
        <p:spPr>
          <a:xfrm>
            <a:off x="3562173" y="4165420"/>
            <a:ext cx="182626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C'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4)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2327" name="Line 59"/>
          <p:cNvSpPr/>
          <p:nvPr/>
        </p:nvSpPr>
        <p:spPr>
          <a:xfrm flipV="1">
            <a:off x="4101621" y="2367653"/>
            <a:ext cx="1268237" cy="20244"/>
          </a:xfrm>
          <a:prstGeom prst="line">
            <a:avLst/>
          </a:prstGeom>
          <a:ln w="57150" cap="flat" cmpd="sng">
            <a:solidFill>
              <a:srgbClr val="FF0000"/>
            </a:solidFill>
            <a:prstDash val="sysDot"/>
            <a:bevel/>
            <a:headEnd type="none" w="med" len="med"/>
            <a:tailEnd type="none" w="med" len="med"/>
          </a:ln>
        </p:spPr>
      </p:sp>
      <p:sp>
        <p:nvSpPr>
          <p:cNvPr id="12328" name="Line 66"/>
          <p:cNvSpPr/>
          <p:nvPr/>
        </p:nvSpPr>
        <p:spPr>
          <a:xfrm flipV="1">
            <a:off x="5366286" y="2356935"/>
            <a:ext cx="1268237" cy="1191"/>
          </a:xfrm>
          <a:prstGeom prst="line">
            <a:avLst/>
          </a:prstGeom>
          <a:ln w="57150" cap="flat" cmpd="sng">
            <a:solidFill>
              <a:srgbClr val="FF0000"/>
            </a:solidFill>
            <a:prstDash val="sysDot"/>
            <a:bevel/>
            <a:headEnd type="none" w="med" len="med"/>
            <a:tailEnd type="none" w="med" len="med"/>
          </a:ln>
        </p:spPr>
      </p:sp>
      <p:sp>
        <p:nvSpPr>
          <p:cNvPr id="12329" name="Line 68"/>
          <p:cNvSpPr/>
          <p:nvPr/>
        </p:nvSpPr>
        <p:spPr>
          <a:xfrm flipV="1">
            <a:off x="6607134" y="2406950"/>
            <a:ext cx="0" cy="568028"/>
          </a:xfrm>
          <a:prstGeom prst="line">
            <a:avLst/>
          </a:prstGeom>
          <a:ln w="57150" cap="flat" cmpd="sng">
            <a:solidFill>
              <a:srgbClr val="FF0000"/>
            </a:solidFill>
            <a:prstDash val="sysDot"/>
            <a:bevel/>
            <a:headEnd type="none" w="med" len="med"/>
            <a:tailEnd type="none" w="med" len="med"/>
          </a:ln>
        </p:spPr>
      </p:sp>
      <p:sp>
        <p:nvSpPr>
          <p:cNvPr id="12330" name="Line 58"/>
          <p:cNvSpPr/>
          <p:nvPr/>
        </p:nvSpPr>
        <p:spPr>
          <a:xfrm flipV="1">
            <a:off x="4101621" y="2386706"/>
            <a:ext cx="0" cy="594225"/>
          </a:xfrm>
          <a:prstGeom prst="line">
            <a:avLst/>
          </a:prstGeom>
          <a:ln w="57150" cap="flat" cmpd="sng">
            <a:solidFill>
              <a:srgbClr val="FF0000"/>
            </a:solidFill>
            <a:prstDash val="sysDot"/>
            <a:bevel/>
            <a:headEnd type="none" w="med" len="med"/>
            <a:tailEnd type="none" w="med" len="med"/>
          </a:ln>
        </p:spPr>
      </p:sp>
      <p:sp>
        <p:nvSpPr>
          <p:cNvPr id="12331" name="Text Box 62"/>
          <p:cNvSpPr txBox="1"/>
          <p:nvPr/>
        </p:nvSpPr>
        <p:spPr>
          <a:xfrm>
            <a:off x="3609197" y="1835931"/>
            <a:ext cx="15474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(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4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2)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2332" name="Text Box 62"/>
          <p:cNvSpPr txBox="1"/>
          <p:nvPr/>
        </p:nvSpPr>
        <p:spPr>
          <a:xfrm>
            <a:off x="6229640" y="1898873"/>
            <a:ext cx="146685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B'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(4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2)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" name="文本框 90"/>
          <p:cNvSpPr txBox="1"/>
          <p:nvPr/>
        </p:nvSpPr>
        <p:spPr>
          <a:xfrm>
            <a:off x="690880" y="1315720"/>
            <a:ext cx="1490663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(</a:t>
            </a:r>
            <a:r>
              <a:rPr lang="en-US" altLang="zh-CN" sz="4000" b="1" i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r>
              <a:rPr lang="zh-CN" altLang="en-US" sz="40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4000" b="1" i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y</a:t>
            </a: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)</a:t>
            </a:r>
            <a:endParaRPr lang="en-US" altLang="zh-CN" sz="40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" name="下箭头 91"/>
          <p:cNvSpPr/>
          <p:nvPr/>
        </p:nvSpPr>
        <p:spPr>
          <a:xfrm>
            <a:off x="1233805" y="2198370"/>
            <a:ext cx="130175" cy="1965325"/>
          </a:xfrm>
          <a:prstGeom prst="downArrow">
            <a:avLst>
              <a:gd name="adj1" fmla="val 50000"/>
              <a:gd name="adj2" fmla="val 49276"/>
            </a:avLst>
          </a:prstGeom>
          <a:solidFill>
            <a:srgbClr val="92D050"/>
          </a:solidFill>
          <a:ln w="9525" cap="flat" cmpd="sng">
            <a:solidFill>
              <a:srgbClr val="66FF99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/>
          <a:p>
            <a:pPr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92"/>
          <p:cNvSpPr txBox="1"/>
          <p:nvPr/>
        </p:nvSpPr>
        <p:spPr>
          <a:xfrm>
            <a:off x="1363980" y="2322195"/>
            <a:ext cx="965200" cy="1641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关于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y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轴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对称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93"/>
          <p:cNvSpPr txBox="1"/>
          <p:nvPr/>
        </p:nvSpPr>
        <p:spPr>
          <a:xfrm>
            <a:off x="519430" y="4079558"/>
            <a:ext cx="18986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(    </a:t>
            </a:r>
            <a:r>
              <a:rPr lang="en-US" altLang="zh-CN" sz="4000" b="1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4000" b="1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</a:t>
            </a:r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)</a:t>
            </a:r>
            <a:endParaRPr lang="en-US" altLang="zh-CN" sz="40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" name="文本框 94"/>
          <p:cNvSpPr txBox="1"/>
          <p:nvPr/>
        </p:nvSpPr>
        <p:spPr>
          <a:xfrm>
            <a:off x="739458" y="4054158"/>
            <a:ext cx="69342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4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-</a:t>
            </a:r>
            <a:r>
              <a:rPr lang="en-US" altLang="zh-CN" sz="4000" b="1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x</a:t>
            </a:r>
            <a:endParaRPr lang="en-US" altLang="zh-CN" sz="4000" b="1" i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95"/>
          <p:cNvSpPr txBox="1"/>
          <p:nvPr/>
        </p:nvSpPr>
        <p:spPr>
          <a:xfrm>
            <a:off x="1694180" y="4039553"/>
            <a:ext cx="408305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4000" b="1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y</a:t>
            </a:r>
            <a:endParaRPr lang="en-US" altLang="zh-CN" sz="4000" b="1" i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304" name="椭圆 248"/>
          <p:cNvSpPr/>
          <p:nvPr/>
        </p:nvSpPr>
        <p:spPr>
          <a:xfrm>
            <a:off x="4048367" y="2310827"/>
            <a:ext cx="107175" cy="107175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sz="1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05" name="椭圆 248"/>
          <p:cNvSpPr/>
          <p:nvPr/>
        </p:nvSpPr>
        <p:spPr>
          <a:xfrm>
            <a:off x="6549410" y="2313599"/>
            <a:ext cx="108366" cy="108365"/>
          </a:xfrm>
          <a:prstGeom prst="ellipse">
            <a:avLst/>
          </a:prstGeom>
          <a:solidFill>
            <a:schemeClr val="accent2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sz="1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椭圆 248"/>
          <p:cNvSpPr/>
          <p:nvPr/>
        </p:nvSpPr>
        <p:spPr>
          <a:xfrm>
            <a:off x="6262612" y="4187252"/>
            <a:ext cx="107175" cy="107175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sz="1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椭圆 248"/>
          <p:cNvSpPr/>
          <p:nvPr/>
        </p:nvSpPr>
        <p:spPr>
          <a:xfrm>
            <a:off x="4384060" y="4186849"/>
            <a:ext cx="108366" cy="108365"/>
          </a:xfrm>
          <a:prstGeom prst="ellipse">
            <a:avLst/>
          </a:prstGeom>
          <a:solidFill>
            <a:schemeClr val="accent2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sz="1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3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3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26" grpId="0"/>
      <p:bldP spid="12332" grpId="0"/>
      <p:bldP spid="2" grpId="0"/>
      <p:bldP spid="4" grpId="0"/>
      <p:bldP spid="3" grpId="0" bldLvl="0" animBg="1"/>
      <p:bldP spid="5" grpId="0"/>
      <p:bldP spid="6" grpId="0"/>
      <p:bldP spid="7" grpId="0"/>
      <p:bldP spid="11305" grpId="0" bldLvl="0" animBg="1"/>
      <p:bldP spid="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3"/>
          <p:cNvSpPr txBox="1"/>
          <p:nvPr/>
        </p:nvSpPr>
        <p:spPr>
          <a:xfrm>
            <a:off x="460058" y="640715"/>
            <a:ext cx="56749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关于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 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y 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轴对称的点的坐标的特点是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:</a:t>
            </a:r>
            <a:endParaRPr lang="en-US" altLang="zh-CN" sz="28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4"/>
          <p:cNvSpPr txBox="1"/>
          <p:nvPr/>
        </p:nvSpPr>
        <p:spPr>
          <a:xfrm>
            <a:off x="1474788" y="1203643"/>
            <a:ext cx="5339080" cy="52197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 cap="flat" cmpd="sng">
            <a:noFill/>
            <a:prstDash val="solid"/>
            <a:bevel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横坐标互为相反数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，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纵坐标相等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.</a:t>
            </a:r>
            <a:endParaRPr lang="zh-CN" altLang="en-US" sz="2800" dirty="0">
              <a:latin typeface="黑体" panose="0201060906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251460" y="2140585"/>
            <a:ext cx="8820785" cy="25895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0070C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练一练</a:t>
            </a:r>
            <a:endParaRPr lang="en-US" altLang="zh-CN" sz="2800" dirty="0">
              <a:solidFill>
                <a:srgbClr val="0070C0"/>
              </a:solidFill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1.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点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P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-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5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，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6)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与点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Q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关于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y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轴对称，则点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Q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的坐标为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________.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2.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点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M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，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-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5)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与点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N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-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，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b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)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关于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y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轴对称，则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a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=___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，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 b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=_____.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Text Box 5"/>
          <p:cNvSpPr txBox="1"/>
          <p:nvPr/>
        </p:nvSpPr>
        <p:spPr>
          <a:xfrm>
            <a:off x="441325" y="3104833"/>
            <a:ext cx="12192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(5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6 )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8" name="Text Box 6"/>
          <p:cNvSpPr txBox="1"/>
          <p:nvPr/>
        </p:nvSpPr>
        <p:spPr>
          <a:xfrm>
            <a:off x="8298815" y="3643630"/>
            <a:ext cx="3702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9" name="Text Box 7"/>
          <p:cNvSpPr txBox="1"/>
          <p:nvPr/>
        </p:nvSpPr>
        <p:spPr>
          <a:xfrm>
            <a:off x="1009650" y="4172585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5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2" name="Title 6"/>
          <p:cNvSpPr txBox="1"/>
          <p:nvPr>
            <p:custDataLst>
              <p:tags r:id="rId1"/>
            </p:custDataLst>
          </p:nvPr>
        </p:nvSpPr>
        <p:spPr>
          <a:xfrm>
            <a:off x="179070" y="0"/>
            <a:ext cx="84709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ctr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>
                <a:solidFill>
                  <a:schemeClr val="bg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概括</a:t>
            </a:r>
            <a:endParaRPr lang="zh-CN" altLang="en-US" sz="2800" b="1" spc="355">
              <a:ln w="3175">
                <a:noFill/>
                <a:prstDash val="dash"/>
              </a:ln>
              <a:solidFill>
                <a:schemeClr val="bg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3" grpId="0"/>
      <p:bldP spid="4" grpId="0" bldLvl="0" animBg="1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 Box 2"/>
          <p:cNvSpPr txBox="1"/>
          <p:nvPr/>
        </p:nvSpPr>
        <p:spPr>
          <a:xfrm>
            <a:off x="121920" y="671195"/>
            <a:ext cx="452437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457200">
              <a:lnSpc>
                <a:spcPct val="10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如图，分别写出以下各点关于原点对称的点的坐标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pSp>
        <p:nvGrpSpPr>
          <p:cNvPr id="3" name="组合 146"/>
          <p:cNvGrpSpPr/>
          <p:nvPr/>
        </p:nvGrpSpPr>
        <p:grpSpPr>
          <a:xfrm>
            <a:off x="4637088" y="749935"/>
            <a:ext cx="4508500" cy="3995738"/>
            <a:chOff x="0" y="0"/>
            <a:chExt cx="4508500" cy="3995738"/>
          </a:xfrm>
        </p:grpSpPr>
        <p:grpSp>
          <p:nvGrpSpPr>
            <p:cNvPr id="4" name="Group 4"/>
            <p:cNvGrpSpPr/>
            <p:nvPr/>
          </p:nvGrpSpPr>
          <p:grpSpPr>
            <a:xfrm>
              <a:off x="0" y="0"/>
              <a:ext cx="4508500" cy="3995738"/>
              <a:chOff x="0" y="0"/>
              <a:chExt cx="2840" cy="2517"/>
            </a:xfrm>
          </p:grpSpPr>
          <p:grpSp>
            <p:nvGrpSpPr>
              <p:cNvPr id="5" name="Group 5"/>
              <p:cNvGrpSpPr/>
              <p:nvPr/>
            </p:nvGrpSpPr>
            <p:grpSpPr>
              <a:xfrm>
                <a:off x="74" y="0"/>
                <a:ext cx="2766" cy="2517"/>
                <a:chOff x="-45" y="0"/>
                <a:chExt cx="2766" cy="2517"/>
              </a:xfrm>
            </p:grpSpPr>
            <p:sp>
              <p:nvSpPr>
                <p:cNvPr id="6" name="Text Box 6"/>
                <p:cNvSpPr txBox="1"/>
                <p:nvPr/>
              </p:nvSpPr>
              <p:spPr>
                <a:xfrm>
                  <a:off x="-45" y="1264"/>
                  <a:ext cx="2766" cy="29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 anchorCtr="0">
                  <a:spAutoFit/>
                </a:bodyPr>
                <a:p>
                  <a:pPr>
                    <a:spcBef>
                      <a:spcPct val="50000"/>
                    </a:spcBef>
                  </a:pPr>
                  <a:r>
                    <a:rPr lang="en-US" altLang="zh-CN" sz="2400" dirty="0">
                      <a:latin typeface="Times New Roman" panose="02020603050405020304" pitchFamily="2" charset="0"/>
                      <a:ea typeface="宋体" panose="02010600030101010101" pitchFamily="2" charset="-122"/>
                    </a:rPr>
                    <a:t> </a:t>
                  </a:r>
                  <a:r>
                    <a:rPr lang="en-US" altLang="zh-CN" sz="2400" dirty="0">
                      <a:latin typeface="黑体" panose="02010609060101010101" pitchFamily="2" charset="-122"/>
                      <a:ea typeface="黑体" panose="02010609060101010101" pitchFamily="2" charset="-122"/>
                      <a:sym typeface="宋体" panose="02010600030101010101" pitchFamily="2" charset="-122"/>
                    </a:rPr>
                    <a:t>-</a:t>
                  </a:r>
                  <a:r>
                    <a:rPr lang="en-US" altLang="zh-CN" sz="2400" dirty="0">
                      <a:latin typeface="Times New Roman" panose="02020603050405020304" pitchFamily="2" charset="0"/>
                      <a:ea typeface="宋体" panose="02010600030101010101" pitchFamily="2" charset="-122"/>
                    </a:rPr>
                    <a:t>4 </a:t>
                  </a:r>
                  <a:r>
                    <a:rPr lang="en-US" altLang="zh-CN" sz="2400" dirty="0">
                      <a:latin typeface="黑体" panose="02010609060101010101" pitchFamily="2" charset="-122"/>
                      <a:ea typeface="黑体" panose="02010609060101010101" pitchFamily="2" charset="-122"/>
                      <a:sym typeface="宋体" panose="02010600030101010101" pitchFamily="2" charset="-122"/>
                    </a:rPr>
                    <a:t>-</a:t>
                  </a:r>
                  <a:r>
                    <a:rPr lang="en-US" altLang="zh-CN" sz="2400" dirty="0">
                      <a:latin typeface="Times New Roman" panose="02020603050405020304" pitchFamily="2" charset="0"/>
                      <a:ea typeface="宋体" panose="02010600030101010101" pitchFamily="2" charset="-122"/>
                    </a:rPr>
                    <a:t>3 </a:t>
                  </a:r>
                  <a:r>
                    <a:rPr lang="en-US" altLang="zh-CN" sz="2400" dirty="0">
                      <a:latin typeface="黑体" panose="02010609060101010101" pitchFamily="2" charset="-122"/>
                      <a:ea typeface="黑体" panose="02010609060101010101" pitchFamily="2" charset="-122"/>
                      <a:sym typeface="宋体" panose="02010600030101010101" pitchFamily="2" charset="-122"/>
                    </a:rPr>
                    <a:t>-</a:t>
                  </a:r>
                  <a:r>
                    <a:rPr lang="en-US" altLang="zh-CN" sz="2400" dirty="0">
                      <a:latin typeface="Times New Roman" panose="02020603050405020304" pitchFamily="2" charset="0"/>
                      <a:ea typeface="宋体" panose="02010600030101010101" pitchFamily="2" charset="-122"/>
                    </a:rPr>
                    <a:t>2 </a:t>
                  </a:r>
                  <a:r>
                    <a:rPr lang="en-US" altLang="zh-CN" sz="2400" dirty="0">
                      <a:latin typeface="黑体" panose="02010609060101010101" pitchFamily="2" charset="-122"/>
                      <a:ea typeface="黑体" panose="02010609060101010101" pitchFamily="2" charset="-122"/>
                      <a:sym typeface="宋体" panose="02010600030101010101" pitchFamily="2" charset="-122"/>
                    </a:rPr>
                    <a:t>-</a:t>
                  </a:r>
                  <a:r>
                    <a:rPr lang="en-US" altLang="zh-CN" sz="2400" dirty="0">
                      <a:latin typeface="Times New Roman" panose="02020603050405020304" pitchFamily="2" charset="0"/>
                      <a:ea typeface="宋体" panose="02010600030101010101" pitchFamily="2" charset="-122"/>
                    </a:rPr>
                    <a:t>1</a:t>
                  </a:r>
                  <a:r>
                    <a:rPr lang="en-US" altLang="zh-CN" sz="2400" i="1" dirty="0">
                      <a:latin typeface="Times New Roman" panose="02020603050405020304" pitchFamily="2" charset="0"/>
                      <a:ea typeface="宋体" panose="02010600030101010101" pitchFamily="2" charset="-122"/>
                      <a:sym typeface="宋体" panose="02010600030101010101" pitchFamily="2" charset="-122"/>
                    </a:rPr>
                    <a:t>O</a:t>
                  </a:r>
                  <a:r>
                    <a:rPr lang="en-US" altLang="zh-CN" sz="2400" dirty="0">
                      <a:latin typeface="Times New Roman" panose="02020603050405020304" pitchFamily="2" charset="0"/>
                      <a:ea typeface="宋体" panose="02010600030101010101" pitchFamily="2" charset="-122"/>
                    </a:rPr>
                    <a:t>    1   2   3   4  5  </a:t>
                  </a:r>
                  <a:r>
                    <a:rPr lang="en-US" altLang="zh-CN" sz="2400" i="1" dirty="0">
                      <a:latin typeface="Times New Roman" panose="02020603050405020304" pitchFamily="2" charset="0"/>
                      <a:ea typeface="宋体" panose="02010600030101010101" pitchFamily="2" charset="-122"/>
                    </a:rPr>
                    <a:t>x</a:t>
                  </a:r>
                  <a:endParaRPr lang="en-US" altLang="zh-CN" sz="2400" i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" name="Text Box 7"/>
                <p:cNvSpPr txBox="1"/>
                <p:nvPr/>
              </p:nvSpPr>
              <p:spPr>
                <a:xfrm>
                  <a:off x="836" y="0"/>
                  <a:ext cx="227" cy="121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 anchorCtr="0">
                  <a:spAutoFit/>
                </a:bodyPr>
                <a:p>
                  <a:pPr algn="ctr">
                    <a:spcBef>
                      <a:spcPts val="50"/>
                    </a:spcBef>
                  </a:pPr>
                  <a:r>
                    <a:rPr lang="en-US" altLang="zh-CN" sz="2400" i="1" dirty="0">
                      <a:latin typeface="Times New Roman" panose="02020603050405020304" pitchFamily="2" charset="0"/>
                      <a:ea typeface="宋体" panose="02010600030101010101" pitchFamily="2" charset="-122"/>
                    </a:rPr>
                    <a:t>y</a:t>
                  </a:r>
                  <a:endParaRPr lang="en-US" altLang="zh-CN" sz="2400" i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  <a:p>
                  <a:pPr algn="ctr">
                    <a:spcBef>
                      <a:spcPts val="50"/>
                    </a:spcBef>
                  </a:pPr>
                  <a:r>
                    <a:rPr lang="en-US" altLang="zh-CN" sz="2400" dirty="0">
                      <a:latin typeface="Times New Roman" panose="02020603050405020304" pitchFamily="2" charset="0"/>
                      <a:ea typeface="宋体" panose="02010600030101010101" pitchFamily="2" charset="-122"/>
                    </a:rPr>
                    <a:t>4321</a:t>
                  </a:r>
                  <a:endParaRPr lang="en-US" altLang="zh-CN" sz="2400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8" name="Text Box 8"/>
                <p:cNvSpPr txBox="1"/>
                <p:nvPr/>
              </p:nvSpPr>
              <p:spPr>
                <a:xfrm>
                  <a:off x="745" y="1413"/>
                  <a:ext cx="408" cy="11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 anchorCtr="0">
                  <a:spAutoFit/>
                </a:bodyPr>
                <a:p>
                  <a:pPr algn="ctr">
                    <a:lnSpc>
                      <a:spcPct val="90000"/>
                    </a:lnSpc>
                    <a:spcBef>
                      <a:spcPts val="50"/>
                    </a:spcBef>
                  </a:pPr>
                  <a:r>
                    <a:rPr lang="en-US" altLang="zh-CN" sz="2400" dirty="0">
                      <a:latin typeface="黑体" panose="02010609060101010101" pitchFamily="2" charset="-122"/>
                      <a:ea typeface="黑体" panose="02010609060101010101" pitchFamily="2" charset="-122"/>
                      <a:sym typeface="宋体" panose="02010600030101010101" pitchFamily="2" charset="-122"/>
                    </a:rPr>
                    <a:t>-</a:t>
                  </a:r>
                  <a:r>
                    <a:rPr lang="en-US" altLang="zh-CN" sz="2400" dirty="0">
                      <a:latin typeface="Times New Roman" panose="02020603050405020304" pitchFamily="2" charset="0"/>
                      <a:ea typeface="宋体" panose="02010600030101010101" pitchFamily="2" charset="-122"/>
                    </a:rPr>
                    <a:t>1</a:t>
                  </a:r>
                  <a:endParaRPr lang="en-US" altLang="zh-CN" sz="2400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  <a:p>
                  <a:pPr algn="ctr">
                    <a:lnSpc>
                      <a:spcPct val="90000"/>
                    </a:lnSpc>
                    <a:spcBef>
                      <a:spcPts val="50"/>
                    </a:spcBef>
                  </a:pPr>
                  <a:r>
                    <a:rPr lang="en-US" altLang="zh-CN" sz="2400" dirty="0">
                      <a:latin typeface="黑体" panose="02010609060101010101" pitchFamily="2" charset="-122"/>
                      <a:ea typeface="黑体" panose="02010609060101010101" pitchFamily="2" charset="-122"/>
                      <a:sym typeface="宋体" panose="02010600030101010101" pitchFamily="2" charset="-122"/>
                    </a:rPr>
                    <a:t>-</a:t>
                  </a:r>
                  <a:r>
                    <a:rPr lang="en-US" altLang="zh-CN" sz="2400" dirty="0">
                      <a:latin typeface="Times New Roman" panose="02020603050405020304" pitchFamily="2" charset="0"/>
                      <a:ea typeface="宋体" panose="02010600030101010101" pitchFamily="2" charset="-122"/>
                    </a:rPr>
                    <a:t>2</a:t>
                  </a:r>
                  <a:endParaRPr lang="en-US" altLang="zh-CN" sz="2400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  <a:p>
                  <a:pPr algn="ctr">
                    <a:lnSpc>
                      <a:spcPct val="90000"/>
                    </a:lnSpc>
                    <a:spcBef>
                      <a:spcPts val="50"/>
                    </a:spcBef>
                  </a:pPr>
                  <a:r>
                    <a:rPr lang="en-US" altLang="zh-CN" sz="2400" dirty="0">
                      <a:latin typeface="黑体" panose="02010609060101010101" pitchFamily="2" charset="-122"/>
                      <a:ea typeface="黑体" panose="02010609060101010101" pitchFamily="2" charset="-122"/>
                      <a:sym typeface="宋体" panose="02010600030101010101" pitchFamily="2" charset="-122"/>
                    </a:rPr>
                    <a:t>-</a:t>
                  </a:r>
                  <a:r>
                    <a:rPr lang="en-US" altLang="zh-CN" sz="2400" dirty="0">
                      <a:latin typeface="Times New Roman" panose="02020603050405020304" pitchFamily="2" charset="0"/>
                      <a:ea typeface="宋体" panose="02010600030101010101" pitchFamily="2" charset="-122"/>
                    </a:rPr>
                    <a:t>3</a:t>
                  </a:r>
                  <a:endParaRPr lang="en-US" altLang="zh-CN" sz="2400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  <a:p>
                  <a:pPr algn="ctr">
                    <a:lnSpc>
                      <a:spcPct val="90000"/>
                    </a:lnSpc>
                    <a:spcBef>
                      <a:spcPts val="50"/>
                    </a:spcBef>
                  </a:pPr>
                  <a:r>
                    <a:rPr lang="en-US" altLang="zh-CN" sz="2400" dirty="0">
                      <a:latin typeface="黑体" panose="02010609060101010101" pitchFamily="2" charset="-122"/>
                      <a:ea typeface="黑体" panose="02010609060101010101" pitchFamily="2" charset="-122"/>
                      <a:sym typeface="宋体" panose="02010600030101010101" pitchFamily="2" charset="-122"/>
                    </a:rPr>
                    <a:t>-</a:t>
                  </a:r>
                  <a:r>
                    <a:rPr lang="en-US" altLang="zh-CN" sz="2400" dirty="0">
                      <a:latin typeface="Times New Roman" panose="02020603050405020304" pitchFamily="2" charset="0"/>
                      <a:ea typeface="宋体" panose="02010600030101010101" pitchFamily="2" charset="-122"/>
                    </a:rPr>
                    <a:t>4</a:t>
                  </a:r>
                  <a:endParaRPr lang="en-US" altLang="zh-CN" sz="2400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  <a:p>
                  <a:pPr algn="ctr">
                    <a:lnSpc>
                      <a:spcPct val="35000"/>
                    </a:lnSpc>
                    <a:spcBef>
                      <a:spcPct val="50000"/>
                    </a:spcBef>
                  </a:pPr>
                  <a:endParaRPr lang="en-US" altLang="zh-CN" sz="2400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9" name="Group 9"/>
              <p:cNvGrpSpPr/>
              <p:nvPr/>
            </p:nvGrpSpPr>
            <p:grpSpPr>
              <a:xfrm>
                <a:off x="0" y="68"/>
                <a:ext cx="2449" cy="2381"/>
                <a:chOff x="0" y="0"/>
                <a:chExt cx="2449" cy="2381"/>
              </a:xfrm>
            </p:grpSpPr>
            <p:grpSp>
              <p:nvGrpSpPr>
                <p:cNvPr id="10" name="Group 10"/>
                <p:cNvGrpSpPr/>
                <p:nvPr/>
              </p:nvGrpSpPr>
              <p:grpSpPr>
                <a:xfrm>
                  <a:off x="0" y="1135"/>
                  <a:ext cx="2449" cy="90"/>
                  <a:chOff x="0" y="0"/>
                  <a:chExt cx="2449" cy="90"/>
                </a:xfrm>
              </p:grpSpPr>
              <p:sp>
                <p:nvSpPr>
                  <p:cNvPr id="11" name="Line 11"/>
                  <p:cNvSpPr/>
                  <p:nvPr/>
                </p:nvSpPr>
                <p:spPr>
                  <a:xfrm>
                    <a:off x="0" y="90"/>
                    <a:ext cx="2449" cy="0"/>
                  </a:xfrm>
                  <a:prstGeom prst="line">
                    <a:avLst/>
                  </a:prstGeom>
                  <a:ln w="38100" cap="flat" cmpd="sng">
                    <a:solidFill>
                      <a:schemeClr val="tx1"/>
                    </a:solidFill>
                    <a:prstDash val="solid"/>
                    <a:bevel/>
                    <a:headEnd type="none" w="med" len="med"/>
                    <a:tailEnd type="triangle" w="med" len="med"/>
                  </a:ln>
                </p:spPr>
              </p:sp>
              <p:grpSp>
                <p:nvGrpSpPr>
                  <p:cNvPr id="12" name="Group 12"/>
                  <p:cNvGrpSpPr/>
                  <p:nvPr/>
                </p:nvGrpSpPr>
                <p:grpSpPr>
                  <a:xfrm>
                    <a:off x="47" y="0"/>
                    <a:ext cx="2268" cy="90"/>
                    <a:chOff x="0" y="0"/>
                    <a:chExt cx="2268" cy="90"/>
                  </a:xfrm>
                </p:grpSpPr>
                <p:sp>
                  <p:nvSpPr>
                    <p:cNvPr id="13" name="Line 13"/>
                    <p:cNvSpPr/>
                    <p:nvPr/>
                  </p:nvSpPr>
                  <p:spPr>
                    <a:xfrm>
                      <a:off x="0" y="0"/>
                      <a:ext cx="0" cy="90"/>
                    </a:xfrm>
                    <a:prstGeom prst="line">
                      <a:avLst/>
                    </a:prstGeom>
                    <a:ln w="381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14" name="Line 14"/>
                    <p:cNvSpPr/>
                    <p:nvPr/>
                  </p:nvSpPr>
                  <p:spPr>
                    <a:xfrm>
                      <a:off x="453" y="0"/>
                      <a:ext cx="0" cy="90"/>
                    </a:xfrm>
                    <a:prstGeom prst="line">
                      <a:avLst/>
                    </a:prstGeom>
                    <a:ln w="381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15" name="Line 15"/>
                    <p:cNvSpPr/>
                    <p:nvPr/>
                  </p:nvSpPr>
                  <p:spPr>
                    <a:xfrm>
                      <a:off x="907" y="0"/>
                      <a:ext cx="0" cy="90"/>
                    </a:xfrm>
                    <a:prstGeom prst="line">
                      <a:avLst/>
                    </a:prstGeom>
                    <a:ln w="381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16" name="Line 16"/>
                    <p:cNvSpPr/>
                    <p:nvPr/>
                  </p:nvSpPr>
                  <p:spPr>
                    <a:xfrm>
                      <a:off x="1360" y="0"/>
                      <a:ext cx="0" cy="90"/>
                    </a:xfrm>
                    <a:prstGeom prst="line">
                      <a:avLst/>
                    </a:prstGeom>
                    <a:ln w="381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17" name="Line 17"/>
                    <p:cNvSpPr/>
                    <p:nvPr/>
                  </p:nvSpPr>
                  <p:spPr>
                    <a:xfrm>
                      <a:off x="1814" y="0"/>
                      <a:ext cx="0" cy="90"/>
                    </a:xfrm>
                    <a:prstGeom prst="line">
                      <a:avLst/>
                    </a:prstGeom>
                    <a:ln w="381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18" name="Line 18"/>
                    <p:cNvSpPr/>
                    <p:nvPr/>
                  </p:nvSpPr>
                  <p:spPr>
                    <a:xfrm>
                      <a:off x="226" y="0"/>
                      <a:ext cx="0" cy="90"/>
                    </a:xfrm>
                    <a:prstGeom prst="line">
                      <a:avLst/>
                    </a:prstGeom>
                    <a:ln w="381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19" name="Line 19"/>
                    <p:cNvSpPr/>
                    <p:nvPr/>
                  </p:nvSpPr>
                  <p:spPr>
                    <a:xfrm>
                      <a:off x="680" y="0"/>
                      <a:ext cx="0" cy="90"/>
                    </a:xfrm>
                    <a:prstGeom prst="line">
                      <a:avLst/>
                    </a:prstGeom>
                    <a:ln w="381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20" name="Line 20"/>
                    <p:cNvSpPr/>
                    <p:nvPr/>
                  </p:nvSpPr>
                  <p:spPr>
                    <a:xfrm>
                      <a:off x="1134" y="0"/>
                      <a:ext cx="0" cy="90"/>
                    </a:xfrm>
                    <a:prstGeom prst="line">
                      <a:avLst/>
                    </a:prstGeom>
                    <a:ln w="381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21" name="Line 21"/>
                    <p:cNvSpPr/>
                    <p:nvPr/>
                  </p:nvSpPr>
                  <p:spPr>
                    <a:xfrm>
                      <a:off x="1587" y="0"/>
                      <a:ext cx="0" cy="90"/>
                    </a:xfrm>
                    <a:prstGeom prst="line">
                      <a:avLst/>
                    </a:prstGeom>
                    <a:ln w="381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22" name="Line 22"/>
                    <p:cNvSpPr/>
                    <p:nvPr/>
                  </p:nvSpPr>
                  <p:spPr>
                    <a:xfrm>
                      <a:off x="2268" y="0"/>
                      <a:ext cx="0" cy="90"/>
                    </a:xfrm>
                    <a:prstGeom prst="line">
                      <a:avLst/>
                    </a:prstGeom>
                    <a:ln w="381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23" name="Line 23"/>
                    <p:cNvSpPr/>
                    <p:nvPr/>
                  </p:nvSpPr>
                  <p:spPr>
                    <a:xfrm>
                      <a:off x="2041" y="0"/>
                      <a:ext cx="0" cy="90"/>
                    </a:xfrm>
                    <a:prstGeom prst="line">
                      <a:avLst/>
                    </a:prstGeom>
                    <a:ln w="381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>
                  </p:spPr>
                </p:sp>
              </p:grpSp>
            </p:grpSp>
            <p:grpSp>
              <p:nvGrpSpPr>
                <p:cNvPr id="24" name="Group 24"/>
                <p:cNvGrpSpPr/>
                <p:nvPr/>
              </p:nvGrpSpPr>
              <p:grpSpPr>
                <a:xfrm>
                  <a:off x="1181" y="0"/>
                  <a:ext cx="91" cy="2381"/>
                  <a:chOff x="0" y="0"/>
                  <a:chExt cx="91" cy="2381"/>
                </a:xfrm>
              </p:grpSpPr>
              <p:sp>
                <p:nvSpPr>
                  <p:cNvPr id="25" name="Line 25"/>
                  <p:cNvSpPr/>
                  <p:nvPr/>
                </p:nvSpPr>
                <p:spPr>
                  <a:xfrm flipV="1">
                    <a:off x="0" y="0"/>
                    <a:ext cx="0" cy="2381"/>
                  </a:xfrm>
                  <a:prstGeom prst="line">
                    <a:avLst/>
                  </a:prstGeom>
                  <a:ln w="38100" cap="flat" cmpd="sng">
                    <a:solidFill>
                      <a:schemeClr val="tx1"/>
                    </a:solidFill>
                    <a:prstDash val="solid"/>
                    <a:bevel/>
                    <a:headEnd type="none" w="med" len="med"/>
                    <a:tailEnd type="triangle" w="med" len="med"/>
                  </a:ln>
                </p:spPr>
              </p:sp>
              <p:grpSp>
                <p:nvGrpSpPr>
                  <p:cNvPr id="26" name="Group 26"/>
                  <p:cNvGrpSpPr/>
                  <p:nvPr/>
                </p:nvGrpSpPr>
                <p:grpSpPr>
                  <a:xfrm rot="5400000">
                    <a:off x="-882" y="1158"/>
                    <a:ext cx="1839" cy="90"/>
                    <a:chOff x="0" y="0"/>
                    <a:chExt cx="1839" cy="90"/>
                  </a:xfrm>
                </p:grpSpPr>
                <p:sp>
                  <p:nvSpPr>
                    <p:cNvPr id="27" name="Line 28"/>
                    <p:cNvSpPr/>
                    <p:nvPr/>
                  </p:nvSpPr>
                  <p:spPr>
                    <a:xfrm>
                      <a:off x="235" y="0"/>
                      <a:ext cx="0" cy="90"/>
                    </a:xfrm>
                    <a:prstGeom prst="line">
                      <a:avLst/>
                    </a:prstGeom>
                    <a:ln w="381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28" name="Line 29"/>
                    <p:cNvSpPr/>
                    <p:nvPr/>
                  </p:nvSpPr>
                  <p:spPr>
                    <a:xfrm>
                      <a:off x="705" y="0"/>
                      <a:ext cx="0" cy="90"/>
                    </a:xfrm>
                    <a:prstGeom prst="line">
                      <a:avLst/>
                    </a:prstGeom>
                    <a:ln w="381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29" name="Line 30"/>
                    <p:cNvSpPr/>
                    <p:nvPr/>
                  </p:nvSpPr>
                  <p:spPr>
                    <a:xfrm>
                      <a:off x="1158" y="0"/>
                      <a:ext cx="0" cy="90"/>
                    </a:xfrm>
                    <a:prstGeom prst="line">
                      <a:avLst/>
                    </a:prstGeom>
                    <a:ln w="381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30" name="Line 31"/>
                    <p:cNvSpPr/>
                    <p:nvPr/>
                  </p:nvSpPr>
                  <p:spPr>
                    <a:xfrm>
                      <a:off x="1612" y="0"/>
                      <a:ext cx="0" cy="90"/>
                    </a:xfrm>
                    <a:prstGeom prst="line">
                      <a:avLst/>
                    </a:prstGeom>
                    <a:ln w="381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31" name="Line 32"/>
                    <p:cNvSpPr/>
                    <p:nvPr/>
                  </p:nvSpPr>
                  <p:spPr>
                    <a:xfrm>
                      <a:off x="0" y="0"/>
                      <a:ext cx="0" cy="90"/>
                    </a:xfrm>
                    <a:prstGeom prst="line">
                      <a:avLst/>
                    </a:prstGeom>
                    <a:ln w="381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32" name="Line 33"/>
                    <p:cNvSpPr/>
                    <p:nvPr/>
                  </p:nvSpPr>
                  <p:spPr>
                    <a:xfrm>
                      <a:off x="462" y="0"/>
                      <a:ext cx="0" cy="90"/>
                    </a:xfrm>
                    <a:prstGeom prst="line">
                      <a:avLst/>
                    </a:prstGeom>
                    <a:ln w="381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33" name="Line 34"/>
                    <p:cNvSpPr/>
                    <p:nvPr/>
                  </p:nvSpPr>
                  <p:spPr>
                    <a:xfrm>
                      <a:off x="932" y="0"/>
                      <a:ext cx="0" cy="90"/>
                    </a:xfrm>
                    <a:prstGeom prst="line">
                      <a:avLst/>
                    </a:prstGeom>
                    <a:ln w="381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34" name="Line 35"/>
                    <p:cNvSpPr/>
                    <p:nvPr/>
                  </p:nvSpPr>
                  <p:spPr>
                    <a:xfrm>
                      <a:off x="1385" y="0"/>
                      <a:ext cx="0" cy="90"/>
                    </a:xfrm>
                    <a:prstGeom prst="line">
                      <a:avLst/>
                    </a:prstGeom>
                    <a:ln w="381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35" name="Line 37"/>
                    <p:cNvSpPr/>
                    <p:nvPr/>
                  </p:nvSpPr>
                  <p:spPr>
                    <a:xfrm>
                      <a:off x="1839" y="0"/>
                      <a:ext cx="0" cy="90"/>
                    </a:xfrm>
                    <a:prstGeom prst="line">
                      <a:avLst/>
                    </a:prstGeom>
                    <a:ln w="381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>
                  </p:spPr>
                </p:sp>
              </p:grpSp>
            </p:grpSp>
          </p:grpSp>
        </p:grpSp>
        <p:grpSp>
          <p:nvGrpSpPr>
            <p:cNvPr id="36" name="Group 39"/>
            <p:cNvGrpSpPr/>
            <p:nvPr/>
          </p:nvGrpSpPr>
          <p:grpSpPr>
            <a:xfrm>
              <a:off x="74612" y="201486"/>
              <a:ext cx="3600450" cy="3678364"/>
              <a:chOff x="0" y="-4"/>
              <a:chExt cx="2268" cy="2272"/>
            </a:xfrm>
          </p:grpSpPr>
          <p:grpSp>
            <p:nvGrpSpPr>
              <p:cNvPr id="37" name="Group 40"/>
              <p:cNvGrpSpPr/>
              <p:nvPr/>
            </p:nvGrpSpPr>
            <p:grpSpPr>
              <a:xfrm>
                <a:off x="0" y="-4"/>
                <a:ext cx="2268" cy="2272"/>
                <a:chOff x="0" y="-4"/>
                <a:chExt cx="2268" cy="2272"/>
              </a:xfrm>
            </p:grpSpPr>
            <p:sp>
              <p:nvSpPr>
                <p:cNvPr id="38" name="Line 41"/>
                <p:cNvSpPr/>
                <p:nvPr/>
              </p:nvSpPr>
              <p:spPr>
                <a:xfrm flipH="1" flipV="1">
                  <a:off x="2041" y="0"/>
                  <a:ext cx="0" cy="2268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dash"/>
                  <a:bevel/>
                  <a:headEnd type="none" w="med" len="med"/>
                  <a:tailEnd type="none" w="med" len="med"/>
                </a:ln>
              </p:spPr>
            </p:sp>
            <p:sp>
              <p:nvSpPr>
                <p:cNvPr id="39" name="Line 42"/>
                <p:cNvSpPr/>
                <p:nvPr/>
              </p:nvSpPr>
              <p:spPr>
                <a:xfrm flipH="1" flipV="1">
                  <a:off x="2268" y="0"/>
                  <a:ext cx="0" cy="2268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dash"/>
                  <a:bevel/>
                  <a:headEnd type="none" w="med" len="med"/>
                  <a:tailEnd type="none" w="med" len="med"/>
                </a:ln>
              </p:spPr>
            </p:sp>
            <p:sp>
              <p:nvSpPr>
                <p:cNvPr id="40" name="Line 43"/>
                <p:cNvSpPr/>
                <p:nvPr/>
              </p:nvSpPr>
              <p:spPr>
                <a:xfrm flipH="1" flipV="1">
                  <a:off x="1814" y="0"/>
                  <a:ext cx="0" cy="2268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dash"/>
                  <a:bevel/>
                  <a:headEnd type="none" w="med" len="med"/>
                  <a:tailEnd type="none" w="med" len="med"/>
                </a:ln>
              </p:spPr>
            </p:sp>
            <p:sp>
              <p:nvSpPr>
                <p:cNvPr id="41" name="Line 44"/>
                <p:cNvSpPr/>
                <p:nvPr/>
              </p:nvSpPr>
              <p:spPr>
                <a:xfrm flipH="1" flipV="1">
                  <a:off x="1361" y="0"/>
                  <a:ext cx="0" cy="2268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dash"/>
                  <a:bevel/>
                  <a:headEnd type="none" w="med" len="med"/>
                  <a:tailEnd type="none" w="med" len="med"/>
                </a:ln>
              </p:spPr>
            </p:sp>
            <p:sp>
              <p:nvSpPr>
                <p:cNvPr id="42" name="Line 45"/>
                <p:cNvSpPr/>
                <p:nvPr/>
              </p:nvSpPr>
              <p:spPr>
                <a:xfrm flipH="1" flipV="1">
                  <a:off x="1588" y="0"/>
                  <a:ext cx="0" cy="2268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dash"/>
                  <a:bevel/>
                  <a:headEnd type="none" w="med" len="med"/>
                  <a:tailEnd type="none" w="med" len="med"/>
                </a:ln>
              </p:spPr>
            </p:sp>
            <p:sp>
              <p:nvSpPr>
                <p:cNvPr id="43" name="Line 46"/>
                <p:cNvSpPr/>
                <p:nvPr/>
              </p:nvSpPr>
              <p:spPr>
                <a:xfrm flipH="1" flipV="1">
                  <a:off x="680" y="0"/>
                  <a:ext cx="0" cy="2268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dash"/>
                  <a:bevel/>
                  <a:headEnd type="none" w="med" len="med"/>
                  <a:tailEnd type="none" w="med" len="med"/>
                </a:ln>
              </p:spPr>
            </p:sp>
            <p:sp>
              <p:nvSpPr>
                <p:cNvPr id="44" name="Line 47"/>
                <p:cNvSpPr/>
                <p:nvPr/>
              </p:nvSpPr>
              <p:spPr>
                <a:xfrm flipH="1" flipV="1">
                  <a:off x="907" y="0"/>
                  <a:ext cx="0" cy="2268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dash"/>
                  <a:bevel/>
                  <a:headEnd type="none" w="med" len="med"/>
                  <a:tailEnd type="none" w="med" len="med"/>
                </a:ln>
              </p:spPr>
            </p:sp>
            <p:sp>
              <p:nvSpPr>
                <p:cNvPr id="45" name="Line 48"/>
                <p:cNvSpPr/>
                <p:nvPr/>
              </p:nvSpPr>
              <p:spPr>
                <a:xfrm flipH="1" flipV="1">
                  <a:off x="226" y="-4"/>
                  <a:ext cx="0" cy="2268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dash"/>
                  <a:bevel/>
                  <a:headEnd type="none" w="med" len="med"/>
                  <a:tailEnd type="none" w="med" len="med"/>
                </a:ln>
              </p:spPr>
            </p:sp>
            <p:sp>
              <p:nvSpPr>
                <p:cNvPr id="46" name="Line 49"/>
                <p:cNvSpPr/>
                <p:nvPr/>
              </p:nvSpPr>
              <p:spPr>
                <a:xfrm flipH="1" flipV="1">
                  <a:off x="454" y="0"/>
                  <a:ext cx="0" cy="2268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dash"/>
                  <a:bevel/>
                  <a:headEnd type="none" w="med" len="med"/>
                  <a:tailEnd type="none" w="med" len="med"/>
                </a:ln>
              </p:spPr>
            </p:sp>
            <p:sp>
              <p:nvSpPr>
                <p:cNvPr id="47" name="Line 50"/>
                <p:cNvSpPr/>
                <p:nvPr/>
              </p:nvSpPr>
              <p:spPr>
                <a:xfrm flipH="1" flipV="1">
                  <a:off x="0" y="0"/>
                  <a:ext cx="0" cy="2268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dash"/>
                  <a:bevel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48" name="Group 51"/>
              <p:cNvGrpSpPr/>
              <p:nvPr/>
            </p:nvGrpSpPr>
            <p:grpSpPr>
              <a:xfrm rot="-5400000">
                <a:off x="0" y="0"/>
                <a:ext cx="2268" cy="2268"/>
                <a:chOff x="0" y="0"/>
                <a:chExt cx="2268" cy="2268"/>
              </a:xfrm>
            </p:grpSpPr>
            <p:sp>
              <p:nvSpPr>
                <p:cNvPr id="49" name="Line 52"/>
                <p:cNvSpPr/>
                <p:nvPr/>
              </p:nvSpPr>
              <p:spPr>
                <a:xfrm flipH="1" flipV="1">
                  <a:off x="2041" y="0"/>
                  <a:ext cx="0" cy="2268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dash"/>
                  <a:bevel/>
                  <a:headEnd type="none" w="med" len="med"/>
                  <a:tailEnd type="none" w="med" len="med"/>
                </a:ln>
              </p:spPr>
            </p:sp>
            <p:sp>
              <p:nvSpPr>
                <p:cNvPr id="50" name="Line 53"/>
                <p:cNvSpPr/>
                <p:nvPr/>
              </p:nvSpPr>
              <p:spPr>
                <a:xfrm flipH="1" flipV="1">
                  <a:off x="2268" y="0"/>
                  <a:ext cx="0" cy="2268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dash"/>
                  <a:bevel/>
                  <a:headEnd type="none" w="med" len="med"/>
                  <a:tailEnd type="none" w="med" len="med"/>
                </a:ln>
              </p:spPr>
            </p:sp>
            <p:sp>
              <p:nvSpPr>
                <p:cNvPr id="51" name="Line 54"/>
                <p:cNvSpPr/>
                <p:nvPr/>
              </p:nvSpPr>
              <p:spPr>
                <a:xfrm flipH="1" flipV="1">
                  <a:off x="1814" y="0"/>
                  <a:ext cx="0" cy="2268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dash"/>
                  <a:bevel/>
                  <a:headEnd type="none" w="med" len="med"/>
                  <a:tailEnd type="none" w="med" len="med"/>
                </a:ln>
              </p:spPr>
            </p:sp>
            <p:sp>
              <p:nvSpPr>
                <p:cNvPr id="52" name="Line 55"/>
                <p:cNvSpPr/>
                <p:nvPr/>
              </p:nvSpPr>
              <p:spPr>
                <a:xfrm flipH="1" flipV="1">
                  <a:off x="1361" y="0"/>
                  <a:ext cx="0" cy="2268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dash"/>
                  <a:bevel/>
                  <a:headEnd type="none" w="med" len="med"/>
                  <a:tailEnd type="none" w="med" len="med"/>
                </a:ln>
              </p:spPr>
            </p:sp>
            <p:sp>
              <p:nvSpPr>
                <p:cNvPr id="53" name="Line 56"/>
                <p:cNvSpPr/>
                <p:nvPr/>
              </p:nvSpPr>
              <p:spPr>
                <a:xfrm flipH="1" flipV="1">
                  <a:off x="1588" y="0"/>
                  <a:ext cx="0" cy="2268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dash"/>
                  <a:bevel/>
                  <a:headEnd type="none" w="med" len="med"/>
                  <a:tailEnd type="none" w="med" len="med"/>
                </a:ln>
              </p:spPr>
            </p:sp>
            <p:sp>
              <p:nvSpPr>
                <p:cNvPr id="54" name="Line 57"/>
                <p:cNvSpPr/>
                <p:nvPr/>
              </p:nvSpPr>
              <p:spPr>
                <a:xfrm flipH="1" flipV="1">
                  <a:off x="680" y="0"/>
                  <a:ext cx="0" cy="2268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dash"/>
                  <a:bevel/>
                  <a:headEnd type="none" w="med" len="med"/>
                  <a:tailEnd type="none" w="med" len="med"/>
                </a:ln>
              </p:spPr>
            </p:sp>
            <p:sp>
              <p:nvSpPr>
                <p:cNvPr id="55" name="Line 58"/>
                <p:cNvSpPr/>
                <p:nvPr/>
              </p:nvSpPr>
              <p:spPr>
                <a:xfrm flipH="1" flipV="1">
                  <a:off x="907" y="0"/>
                  <a:ext cx="0" cy="2268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dash"/>
                  <a:bevel/>
                  <a:headEnd type="none" w="med" len="med"/>
                  <a:tailEnd type="none" w="med" len="med"/>
                </a:ln>
              </p:spPr>
            </p:sp>
            <p:sp>
              <p:nvSpPr>
                <p:cNvPr id="56" name="Line 59"/>
                <p:cNvSpPr/>
                <p:nvPr/>
              </p:nvSpPr>
              <p:spPr>
                <a:xfrm flipH="1" flipV="1">
                  <a:off x="227" y="0"/>
                  <a:ext cx="0" cy="2268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dash"/>
                  <a:bevel/>
                  <a:headEnd type="none" w="med" len="med"/>
                  <a:tailEnd type="none" w="med" len="med"/>
                </a:ln>
              </p:spPr>
            </p:sp>
            <p:sp>
              <p:nvSpPr>
                <p:cNvPr id="57" name="Line 60"/>
                <p:cNvSpPr/>
                <p:nvPr/>
              </p:nvSpPr>
              <p:spPr>
                <a:xfrm flipH="1" flipV="1">
                  <a:off x="454" y="0"/>
                  <a:ext cx="0" cy="2268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dash"/>
                  <a:bevel/>
                  <a:headEnd type="none" w="med" len="med"/>
                  <a:tailEnd type="none" w="med" len="med"/>
                </a:ln>
              </p:spPr>
            </p:sp>
            <p:sp>
              <p:nvSpPr>
                <p:cNvPr id="58" name="Line 61"/>
                <p:cNvSpPr/>
                <p:nvPr/>
              </p:nvSpPr>
              <p:spPr>
                <a:xfrm flipH="1" flipV="1">
                  <a:off x="0" y="0"/>
                  <a:ext cx="0" cy="2268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dash"/>
                  <a:bevel/>
                  <a:headEnd type="none" w="med" len="med"/>
                  <a:tailEnd type="none" w="med" len="med"/>
                </a:ln>
              </p:spPr>
            </p:sp>
          </p:grpSp>
        </p:grpSp>
        <p:grpSp>
          <p:nvGrpSpPr>
            <p:cNvPr id="59" name="组合 150"/>
            <p:cNvGrpSpPr/>
            <p:nvPr/>
          </p:nvGrpSpPr>
          <p:grpSpPr>
            <a:xfrm>
              <a:off x="793454" y="928396"/>
              <a:ext cx="2176145" cy="2227580"/>
              <a:chOff x="0" y="0"/>
              <a:chExt cx="2176145" cy="2227580"/>
            </a:xfrm>
          </p:grpSpPr>
          <p:sp>
            <p:nvSpPr>
              <p:cNvPr id="60" name="Line 96"/>
              <p:cNvSpPr/>
              <p:nvPr/>
            </p:nvSpPr>
            <p:spPr>
              <a:xfrm flipH="1" flipV="1">
                <a:off x="0" y="742939"/>
                <a:ext cx="6348" cy="756000"/>
              </a:xfrm>
              <a:prstGeom prst="line">
                <a:avLst/>
              </a:prstGeom>
              <a:ln w="38100" cap="flat" cmpd="sng">
                <a:solidFill>
                  <a:srgbClr val="0000FF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61" name="Line 96"/>
              <p:cNvSpPr/>
              <p:nvPr/>
            </p:nvSpPr>
            <p:spPr>
              <a:xfrm flipH="1">
                <a:off x="715960" y="12700"/>
                <a:ext cx="761999" cy="0"/>
              </a:xfrm>
              <a:prstGeom prst="line">
                <a:avLst/>
              </a:prstGeom>
              <a:ln w="38100" cap="flat" cmpd="sng">
                <a:solidFill>
                  <a:srgbClr val="0000FF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62" name="Line 96"/>
              <p:cNvSpPr/>
              <p:nvPr/>
            </p:nvSpPr>
            <p:spPr>
              <a:xfrm flipH="1" flipV="1">
                <a:off x="1463040" y="14605"/>
                <a:ext cx="713105" cy="749935"/>
              </a:xfrm>
              <a:prstGeom prst="line">
                <a:avLst/>
              </a:prstGeom>
              <a:ln w="38100" cap="flat" cmpd="sng">
                <a:solidFill>
                  <a:srgbClr val="0000FF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63" name="Line 96"/>
              <p:cNvSpPr/>
              <p:nvPr/>
            </p:nvSpPr>
            <p:spPr>
              <a:xfrm flipH="1">
                <a:off x="1466215" y="1485900"/>
                <a:ext cx="709930" cy="730250"/>
              </a:xfrm>
              <a:prstGeom prst="line">
                <a:avLst/>
              </a:prstGeom>
              <a:ln w="38100" cap="flat" cmpd="sng">
                <a:solidFill>
                  <a:srgbClr val="0000FF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64" name="Line 96"/>
              <p:cNvSpPr/>
              <p:nvPr/>
            </p:nvSpPr>
            <p:spPr>
              <a:xfrm flipH="1">
                <a:off x="722305" y="2209020"/>
                <a:ext cx="742953" cy="18217"/>
              </a:xfrm>
              <a:prstGeom prst="line">
                <a:avLst/>
              </a:prstGeom>
              <a:ln w="38100" cap="flat" cmpd="sng">
                <a:solidFill>
                  <a:srgbClr val="0000FF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65" name="Line 96"/>
              <p:cNvSpPr/>
              <p:nvPr/>
            </p:nvSpPr>
            <p:spPr>
              <a:xfrm flipH="1">
                <a:off x="12701" y="0"/>
                <a:ext cx="730246" cy="733406"/>
              </a:xfrm>
              <a:prstGeom prst="line">
                <a:avLst/>
              </a:prstGeom>
              <a:ln w="38100" cap="flat" cmpd="sng">
                <a:solidFill>
                  <a:srgbClr val="0000FF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66" name="Line 96"/>
              <p:cNvSpPr/>
              <p:nvPr/>
            </p:nvSpPr>
            <p:spPr>
              <a:xfrm flipH="1" flipV="1">
                <a:off x="12700" y="1485900"/>
                <a:ext cx="730250" cy="741680"/>
              </a:xfrm>
              <a:prstGeom prst="line">
                <a:avLst/>
              </a:prstGeom>
              <a:ln w="38100" cap="flat" cmpd="sng">
                <a:solidFill>
                  <a:srgbClr val="0000FF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67" name="Line 96"/>
              <p:cNvSpPr/>
              <p:nvPr/>
            </p:nvSpPr>
            <p:spPr>
              <a:xfrm flipV="1">
                <a:off x="2174871" y="736575"/>
                <a:ext cx="0" cy="756000"/>
              </a:xfrm>
              <a:prstGeom prst="line">
                <a:avLst/>
              </a:prstGeom>
              <a:ln w="38100" cap="flat" cmpd="sng">
                <a:solidFill>
                  <a:srgbClr val="0000FF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68" name="组合 228"/>
          <p:cNvGrpSpPr/>
          <p:nvPr/>
        </p:nvGrpSpPr>
        <p:grpSpPr>
          <a:xfrm>
            <a:off x="5100638" y="1273810"/>
            <a:ext cx="2860675" cy="3027363"/>
            <a:chOff x="0" y="0"/>
            <a:chExt cx="2860358" cy="3026731"/>
          </a:xfrm>
        </p:grpSpPr>
        <p:sp>
          <p:nvSpPr>
            <p:cNvPr id="69" name="Rectangle 71"/>
            <p:cNvSpPr/>
            <p:nvPr/>
          </p:nvSpPr>
          <p:spPr>
            <a:xfrm>
              <a:off x="22881" y="1838705"/>
              <a:ext cx="368938" cy="4572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/>
              <a:r>
                <a:rPr lang="en-US" altLang="zh-CN" sz="2400" i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E</a:t>
              </a:r>
              <a:endParaRPr lang="en-US" altLang="zh-CN" sz="24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70" name="Rectangle 71"/>
            <p:cNvSpPr/>
            <p:nvPr/>
          </p:nvSpPr>
          <p:spPr>
            <a:xfrm>
              <a:off x="1761649" y="0"/>
              <a:ext cx="386083" cy="4572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/>
              <a:r>
                <a:rPr lang="en-US" altLang="zh-CN" sz="2400" i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B</a:t>
              </a:r>
              <a:endParaRPr lang="en-US" altLang="zh-CN" sz="24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71" name="Rectangle 71"/>
            <p:cNvSpPr/>
            <p:nvPr/>
          </p:nvSpPr>
          <p:spPr>
            <a:xfrm>
              <a:off x="2457130" y="748886"/>
              <a:ext cx="403228" cy="4572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/>
              <a:r>
                <a:rPr lang="en-US" altLang="zh-CN" sz="2400" i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A</a:t>
              </a:r>
              <a:endParaRPr lang="en-US" altLang="zh-CN" sz="24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72" name="Rectangle 71"/>
            <p:cNvSpPr/>
            <p:nvPr/>
          </p:nvSpPr>
          <p:spPr>
            <a:xfrm>
              <a:off x="0" y="718332"/>
              <a:ext cx="403228" cy="4572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/>
              <a:r>
                <a:rPr lang="en-US" altLang="zh-CN" sz="2400" i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D</a:t>
              </a:r>
              <a:endParaRPr lang="en-US" altLang="zh-CN" sz="24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73" name="Rectangle 71"/>
            <p:cNvSpPr/>
            <p:nvPr/>
          </p:nvSpPr>
          <p:spPr>
            <a:xfrm>
              <a:off x="710245" y="10656"/>
              <a:ext cx="386083" cy="4572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/>
              <a:r>
                <a:rPr lang="en-US" altLang="zh-CN" sz="2400" i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C</a:t>
              </a:r>
              <a:endParaRPr lang="en-US" altLang="zh-CN" sz="24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74" name="Rectangle 71"/>
            <p:cNvSpPr/>
            <p:nvPr/>
          </p:nvSpPr>
          <p:spPr>
            <a:xfrm>
              <a:off x="2450786" y="1854185"/>
              <a:ext cx="403228" cy="4572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/>
              <a:r>
                <a:rPr lang="en-US" altLang="zh-CN" sz="2400" i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H</a:t>
              </a:r>
              <a:endParaRPr lang="en-US" altLang="zh-CN" sz="24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75" name="Rectangle 71"/>
            <p:cNvSpPr/>
            <p:nvPr/>
          </p:nvSpPr>
          <p:spPr>
            <a:xfrm>
              <a:off x="742954" y="2569492"/>
              <a:ext cx="352428" cy="4572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/>
              <a:r>
                <a:rPr lang="en-US" altLang="zh-CN" sz="2400" i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F</a:t>
              </a:r>
              <a:endParaRPr lang="en-US" altLang="zh-CN" sz="24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76" name="Rectangle 71"/>
            <p:cNvSpPr/>
            <p:nvPr/>
          </p:nvSpPr>
          <p:spPr>
            <a:xfrm>
              <a:off x="1706249" y="2549164"/>
              <a:ext cx="403228" cy="4572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/>
              <a:r>
                <a:rPr lang="en-US" altLang="zh-CN" sz="2400" i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G</a:t>
              </a:r>
              <a:endParaRPr lang="en-US" altLang="zh-CN" sz="24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</p:grpSp>
      <p:sp>
        <p:nvSpPr>
          <p:cNvPr id="77" name="Rectangle 71"/>
          <p:cNvSpPr/>
          <p:nvPr/>
        </p:nvSpPr>
        <p:spPr>
          <a:xfrm>
            <a:off x="7231698" y="2402523"/>
            <a:ext cx="436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M</a:t>
            </a:r>
            <a:endParaRPr lang="en-US" altLang="zh-CN" sz="2400" i="1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78" name="Rectangle 71"/>
          <p:cNvSpPr/>
          <p:nvPr/>
        </p:nvSpPr>
        <p:spPr>
          <a:xfrm>
            <a:off x="5458461" y="2383473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N</a:t>
            </a:r>
            <a:endParaRPr lang="en-US" altLang="zh-CN" sz="2400" i="1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79" name="Rectangle 71"/>
          <p:cNvSpPr/>
          <p:nvPr/>
        </p:nvSpPr>
        <p:spPr>
          <a:xfrm>
            <a:off x="6403975" y="3823335"/>
            <a:ext cx="4032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Q</a:t>
            </a:r>
            <a:endParaRPr lang="en-US" altLang="zh-CN" sz="2400" i="1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80" name="文本框 9"/>
          <p:cNvSpPr txBox="1"/>
          <p:nvPr/>
        </p:nvSpPr>
        <p:spPr>
          <a:xfrm>
            <a:off x="284480" y="-19685"/>
            <a:ext cx="772223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70C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思考</a:t>
            </a:r>
            <a:r>
              <a:rPr lang="en-US" altLang="zh-CN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关于原点对称的两点的坐标又有何特征呢？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81" name="Rectangle 71"/>
          <p:cNvSpPr/>
          <p:nvPr/>
        </p:nvSpPr>
        <p:spPr>
          <a:xfrm>
            <a:off x="6476683" y="1321435"/>
            <a:ext cx="3689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P</a:t>
            </a:r>
            <a:endParaRPr lang="en-US" altLang="zh-CN" sz="2400" i="1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82" name="Text Box 2"/>
          <p:cNvSpPr txBox="1"/>
          <p:nvPr/>
        </p:nvSpPr>
        <p:spPr>
          <a:xfrm>
            <a:off x="284163" y="1510348"/>
            <a:ext cx="2211387" cy="3449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(3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，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1)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，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(1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3)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P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(0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，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3)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，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C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-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，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3)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，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D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-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3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，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1)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，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M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(0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，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3)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，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3" name="Text Box 2"/>
          <p:cNvSpPr txBox="1"/>
          <p:nvPr/>
        </p:nvSpPr>
        <p:spPr>
          <a:xfrm>
            <a:off x="2217738" y="1548448"/>
            <a:ext cx="2211387" cy="3449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E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-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3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，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-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1)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F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(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-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-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3)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Q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(0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，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-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3)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G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(1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，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-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3)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H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(3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，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-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1)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N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(0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，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-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3)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2" grpId="0"/>
      <p:bldP spid="8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" name="Group 19"/>
          <p:cNvGrpSpPr/>
          <p:nvPr/>
        </p:nvGrpSpPr>
        <p:grpSpPr>
          <a:xfrm>
            <a:off x="2647950" y="1247140"/>
            <a:ext cx="4164013" cy="2305050"/>
            <a:chOff x="0" y="0"/>
            <a:chExt cx="2623" cy="1452"/>
          </a:xfrm>
        </p:grpSpPr>
        <p:grpSp>
          <p:nvGrpSpPr>
            <p:cNvPr id="3" name="Group 4"/>
            <p:cNvGrpSpPr/>
            <p:nvPr/>
          </p:nvGrpSpPr>
          <p:grpSpPr>
            <a:xfrm>
              <a:off x="1360" y="136"/>
              <a:ext cx="91" cy="1316"/>
              <a:chOff x="0" y="0"/>
              <a:chExt cx="91" cy="1316"/>
            </a:xfrm>
          </p:grpSpPr>
          <p:sp>
            <p:nvSpPr>
              <p:cNvPr id="4" name="Line 5"/>
              <p:cNvSpPr/>
              <p:nvPr/>
            </p:nvSpPr>
            <p:spPr>
              <a:xfrm flipV="1">
                <a:off x="0" y="0"/>
                <a:ext cx="0" cy="1316"/>
              </a:xfrm>
              <a:prstGeom prst="line">
                <a:avLst/>
              </a:prstGeom>
              <a:ln w="38100" cap="flat" cmpd="sng">
                <a:solidFill>
                  <a:schemeClr val="tx2"/>
                </a:solidFill>
                <a:prstDash val="solid"/>
                <a:bevel/>
                <a:headEnd type="none" w="med" len="med"/>
                <a:tailEnd type="triangle" w="med" len="med"/>
              </a:ln>
            </p:spPr>
          </p:sp>
          <p:sp>
            <p:nvSpPr>
              <p:cNvPr id="5" name="Line 6"/>
              <p:cNvSpPr/>
              <p:nvPr/>
            </p:nvSpPr>
            <p:spPr>
              <a:xfrm flipH="1">
                <a:off x="0" y="181"/>
                <a:ext cx="91" cy="0"/>
              </a:xfrm>
              <a:prstGeom prst="line">
                <a:avLst/>
              </a:prstGeom>
              <a:ln w="38100" cap="flat" cmpd="sng">
                <a:solidFill>
                  <a:schemeClr val="tx2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  <p:sp>
            <p:nvSpPr>
              <p:cNvPr id="6" name="Line 7"/>
              <p:cNvSpPr/>
              <p:nvPr/>
            </p:nvSpPr>
            <p:spPr>
              <a:xfrm flipH="1">
                <a:off x="0" y="1088"/>
                <a:ext cx="91" cy="0"/>
              </a:xfrm>
              <a:prstGeom prst="line">
                <a:avLst/>
              </a:prstGeom>
              <a:ln w="38100" cap="flat" cmpd="sng">
                <a:solidFill>
                  <a:schemeClr val="tx2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</p:grpSp>
        <p:grpSp>
          <p:nvGrpSpPr>
            <p:cNvPr id="7" name="Group 8"/>
            <p:cNvGrpSpPr/>
            <p:nvPr/>
          </p:nvGrpSpPr>
          <p:grpSpPr>
            <a:xfrm>
              <a:off x="0" y="680"/>
              <a:ext cx="2585" cy="91"/>
              <a:chOff x="0" y="0"/>
              <a:chExt cx="2585" cy="91"/>
            </a:xfrm>
          </p:grpSpPr>
          <p:grpSp>
            <p:nvGrpSpPr>
              <p:cNvPr id="8" name="Group 9"/>
              <p:cNvGrpSpPr/>
              <p:nvPr/>
            </p:nvGrpSpPr>
            <p:grpSpPr>
              <a:xfrm>
                <a:off x="0" y="0"/>
                <a:ext cx="2585" cy="91"/>
                <a:chOff x="0" y="0"/>
                <a:chExt cx="2585" cy="91"/>
              </a:xfrm>
            </p:grpSpPr>
            <p:sp>
              <p:nvSpPr>
                <p:cNvPr id="9" name="Line 10"/>
                <p:cNvSpPr/>
                <p:nvPr/>
              </p:nvSpPr>
              <p:spPr>
                <a:xfrm>
                  <a:off x="0" y="91"/>
                  <a:ext cx="2585" cy="0"/>
                </a:xfrm>
                <a:prstGeom prst="line">
                  <a:avLst/>
                </a:prstGeom>
                <a:ln w="38100" cap="flat" cmpd="sng">
                  <a:solidFill>
                    <a:schemeClr val="tx2"/>
                  </a:solidFill>
                  <a:prstDash val="solid"/>
                  <a:bevel/>
                  <a:headEnd type="none" w="med" len="med"/>
                  <a:tailEnd type="triangle" w="med" len="med"/>
                </a:ln>
              </p:spPr>
            </p:sp>
            <p:sp>
              <p:nvSpPr>
                <p:cNvPr id="10" name="Line 11"/>
                <p:cNvSpPr/>
                <p:nvPr/>
              </p:nvSpPr>
              <p:spPr>
                <a:xfrm>
                  <a:off x="1814" y="0"/>
                  <a:ext cx="0" cy="91"/>
                </a:xfrm>
                <a:prstGeom prst="line">
                  <a:avLst/>
                </a:prstGeom>
                <a:ln w="38100" cap="flat" cmpd="sng">
                  <a:solidFill>
                    <a:schemeClr val="tx2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sp>
            <p:sp>
              <p:nvSpPr>
                <p:cNvPr id="11" name="Line 12"/>
                <p:cNvSpPr/>
                <p:nvPr/>
              </p:nvSpPr>
              <p:spPr>
                <a:xfrm>
                  <a:off x="2268" y="0"/>
                  <a:ext cx="0" cy="91"/>
                </a:xfrm>
                <a:prstGeom prst="line">
                  <a:avLst/>
                </a:prstGeom>
                <a:ln w="38100" cap="flat" cmpd="sng">
                  <a:solidFill>
                    <a:schemeClr val="tx2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sp>
            <p:sp>
              <p:nvSpPr>
                <p:cNvPr id="12" name="Line 13"/>
                <p:cNvSpPr/>
                <p:nvPr/>
              </p:nvSpPr>
              <p:spPr>
                <a:xfrm>
                  <a:off x="907" y="0"/>
                  <a:ext cx="0" cy="91"/>
                </a:xfrm>
                <a:prstGeom prst="line">
                  <a:avLst/>
                </a:prstGeom>
                <a:ln w="38100" cap="flat" cmpd="sng">
                  <a:solidFill>
                    <a:schemeClr val="tx2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sp>
            <p:sp>
              <p:nvSpPr>
                <p:cNvPr id="13" name="Line 14"/>
                <p:cNvSpPr/>
                <p:nvPr/>
              </p:nvSpPr>
              <p:spPr>
                <a:xfrm>
                  <a:off x="453" y="0"/>
                  <a:ext cx="0" cy="91"/>
                </a:xfrm>
                <a:prstGeom prst="line">
                  <a:avLst/>
                </a:prstGeom>
                <a:ln w="38100" cap="flat" cmpd="sng">
                  <a:solidFill>
                    <a:schemeClr val="tx2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14" name="Line 15"/>
              <p:cNvSpPr/>
              <p:nvPr/>
            </p:nvSpPr>
            <p:spPr>
              <a:xfrm flipH="1" flipV="1">
                <a:off x="1360" y="0"/>
                <a:ext cx="0" cy="90"/>
              </a:xfrm>
              <a:prstGeom prst="line">
                <a:avLst/>
              </a:prstGeom>
              <a:ln w="38100" cap="flat" cmpd="sng">
                <a:solidFill>
                  <a:schemeClr val="tx2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</p:grpSp>
        <p:sp>
          <p:nvSpPr>
            <p:cNvPr id="15" name="Rectangle 16"/>
            <p:cNvSpPr/>
            <p:nvPr/>
          </p:nvSpPr>
          <p:spPr>
            <a:xfrm>
              <a:off x="1145" y="770"/>
              <a:ext cx="25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/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pitchFamily="2" charset="-122"/>
                </a:rPr>
                <a:t>O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16" name="Rectangle 17"/>
            <p:cNvSpPr/>
            <p:nvPr/>
          </p:nvSpPr>
          <p:spPr>
            <a:xfrm>
              <a:off x="2412" y="725"/>
              <a:ext cx="211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/>
              <a:r>
                <a:rPr lang="en-US" altLang="zh-CN" sz="2400" dirty="0">
                  <a:latin typeface="Times New Roman" panose="02020603050405020304" pitchFamily="2" charset="0"/>
                  <a:ea typeface="黑体" panose="02010609060101010101" pitchFamily="2" charset="-122"/>
                </a:rPr>
                <a:t>x</a:t>
              </a:r>
              <a:endParaRPr lang="en-US" altLang="zh-CN" sz="2400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17" name="Rectangle 18"/>
            <p:cNvSpPr/>
            <p:nvPr/>
          </p:nvSpPr>
          <p:spPr>
            <a:xfrm>
              <a:off x="1096" y="0"/>
              <a:ext cx="211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/>
              <a:r>
                <a:rPr lang="en-US" altLang="zh-CN" sz="2400" i="1" dirty="0">
                  <a:latin typeface="Times New Roman" panose="02020603050405020304" pitchFamily="2" charset="0"/>
                  <a:ea typeface="黑体" panose="02010609060101010101" pitchFamily="2" charset="-122"/>
                </a:rPr>
                <a:t>y</a:t>
              </a:r>
              <a:endParaRPr lang="en-US" altLang="zh-CN" sz="2400" i="1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</p:grpSp>
      <p:sp>
        <p:nvSpPr>
          <p:cNvPr id="18" name="Rectangle 38"/>
          <p:cNvSpPr/>
          <p:nvPr/>
        </p:nvSpPr>
        <p:spPr>
          <a:xfrm>
            <a:off x="6037104" y="1310640"/>
            <a:ext cx="15659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800" dirty="0">
                <a:latin typeface="Arial" panose="020B0604020202020204" pitchFamily="34" charset="0"/>
                <a:ea typeface="黑体" panose="02010609060101010101" pitchFamily="2" charset="-122"/>
              </a:rPr>
              <a:t>（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y</a:t>
            </a:r>
            <a:r>
              <a:rPr lang="zh-CN" altLang="en-US" sz="2800" dirty="0">
                <a:latin typeface="Arial" panose="020B0604020202020204" pitchFamily="34" charset="0"/>
                <a:ea typeface="黑体" panose="02010609060101010101" pitchFamily="2" charset="-122"/>
              </a:rPr>
              <a:t>）</a:t>
            </a:r>
            <a:endParaRPr lang="zh-CN" altLang="en-US" sz="28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9" name="Rectangle 24"/>
          <p:cNvSpPr/>
          <p:nvPr/>
        </p:nvSpPr>
        <p:spPr>
          <a:xfrm>
            <a:off x="5766118" y="1316990"/>
            <a:ext cx="4787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M</a:t>
            </a:r>
            <a:endParaRPr lang="en-US" altLang="zh-CN" sz="2800" i="1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0" name="Line 27"/>
          <p:cNvSpPr/>
          <p:nvPr/>
        </p:nvSpPr>
        <p:spPr>
          <a:xfrm flipV="1">
            <a:off x="3725863" y="1834515"/>
            <a:ext cx="2198687" cy="1216025"/>
          </a:xfrm>
          <a:prstGeom prst="line">
            <a:avLst/>
          </a:prstGeom>
          <a:ln w="38100" cap="flat" cmpd="sng">
            <a:solidFill>
              <a:srgbClr val="FF0000"/>
            </a:solidFill>
            <a:prstDash val="sysDot"/>
            <a:bevel/>
            <a:headEnd type="none" w="med" len="med"/>
            <a:tailEnd type="none" w="med" len="med"/>
          </a:ln>
        </p:spPr>
      </p:sp>
      <p:sp>
        <p:nvSpPr>
          <p:cNvPr id="21" name="Oval 23"/>
          <p:cNvSpPr/>
          <p:nvPr/>
        </p:nvSpPr>
        <p:spPr>
          <a:xfrm>
            <a:off x="3641725" y="2950528"/>
            <a:ext cx="144463" cy="144462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2" name="组合 40"/>
          <p:cNvGrpSpPr/>
          <p:nvPr/>
        </p:nvGrpSpPr>
        <p:grpSpPr>
          <a:xfrm>
            <a:off x="2833127" y="3077528"/>
            <a:ext cx="2061226" cy="521970"/>
            <a:chOff x="-8494" y="0"/>
            <a:chExt cx="2060256" cy="522903"/>
          </a:xfrm>
        </p:grpSpPr>
        <p:sp>
          <p:nvSpPr>
            <p:cNvPr id="23" name="Rectangle 24"/>
            <p:cNvSpPr/>
            <p:nvPr/>
          </p:nvSpPr>
          <p:spPr>
            <a:xfrm>
              <a:off x="-8494" y="0"/>
              <a:ext cx="420172" cy="5229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/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pitchFamily="2" charset="-122"/>
                </a:rPr>
                <a:t>N</a:t>
              </a:r>
              <a:endPara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24" name="Rectangle 38"/>
            <p:cNvSpPr/>
            <p:nvPr/>
          </p:nvSpPr>
          <p:spPr>
            <a:xfrm>
              <a:off x="131156" y="0"/>
              <a:ext cx="1920606" cy="5229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/>
              <a:r>
                <a:rPr lang="zh-CN" altLang="en-US" sz="2800" dirty="0">
                  <a:latin typeface="Arial" panose="020B0604020202020204" pitchFamily="34" charset="0"/>
                  <a:ea typeface="黑体" panose="02010609060101010101" pitchFamily="2" charset="-122"/>
                </a:rPr>
                <a:t>（</a:t>
              </a:r>
              <a:r>
                <a:rPr lang="en-US" altLang="zh-CN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-</a:t>
              </a:r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pitchFamily="2" charset="-122"/>
                </a:rPr>
                <a:t>x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</a:rPr>
                <a:t>，</a:t>
              </a:r>
              <a:r>
                <a:rPr lang="en-US" altLang="zh-CN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-</a:t>
              </a:r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pitchFamily="2" charset="-122"/>
                </a:rPr>
                <a:t>y</a:t>
              </a:r>
              <a:r>
                <a:rPr lang="zh-CN" altLang="en-US" sz="2800" dirty="0">
                  <a:latin typeface="Arial" panose="020B0604020202020204" pitchFamily="34" charset="0"/>
                  <a:ea typeface="黑体" panose="02010609060101010101" pitchFamily="2" charset="-122"/>
                </a:rPr>
                <a:t>）</a:t>
              </a:r>
              <a:endParaRPr lang="zh-CN" altLang="en-US" sz="2800" dirty="0"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</p:grpSp>
      <p:sp>
        <p:nvSpPr>
          <p:cNvPr id="27" name="Oval 23"/>
          <p:cNvSpPr/>
          <p:nvPr/>
        </p:nvSpPr>
        <p:spPr>
          <a:xfrm>
            <a:off x="5903913" y="1744028"/>
            <a:ext cx="144462" cy="144462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53670" y="3651885"/>
            <a:ext cx="884237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关于原点对称的两点，横坐标和纵坐标都互为相反数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9" name="任意多边形 28"/>
          <p:cNvSpPr/>
          <p:nvPr userDrawn="1"/>
        </p:nvSpPr>
        <p:spPr>
          <a:xfrm>
            <a:off x="343535" y="0"/>
            <a:ext cx="1579880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归纳总结</a:t>
            </a:r>
            <a:endParaRPr lang="zh-CN" altLang="en-US" sz="2800" b="1" kern="100" dirty="0" smtClean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有爱魔兽圆体 CN Medium" panose="020B0602040504020204" pitchFamily="34" charset="-122"/>
              <a:sym typeface="思源黑体" panose="020B0500000000090000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 Box 3"/>
          <p:cNvSpPr txBox="1"/>
          <p:nvPr/>
        </p:nvSpPr>
        <p:spPr>
          <a:xfrm>
            <a:off x="537845" y="951548"/>
            <a:ext cx="8077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在数轴上，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如何确定一个点的位置呢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?</a:t>
            </a:r>
            <a:endParaRPr lang="en-US" altLang="zh-CN" sz="28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Text Box 5"/>
          <p:cNvSpPr txBox="1"/>
          <p:nvPr/>
        </p:nvSpPr>
        <p:spPr>
          <a:xfrm>
            <a:off x="1187133" y="3094038"/>
            <a:ext cx="67691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点记作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点记作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3.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也就是说，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0" name="Text Box 7"/>
          <p:cNvSpPr txBox="1"/>
          <p:nvPr/>
        </p:nvSpPr>
        <p:spPr>
          <a:xfrm>
            <a:off x="647700" y="1855470"/>
            <a:ext cx="1314450" cy="57340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algn="ctr"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例如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endParaRPr lang="en-US" altLang="zh-CN" sz="28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Text Box 8"/>
          <p:cNvSpPr txBox="1"/>
          <p:nvPr/>
        </p:nvSpPr>
        <p:spPr>
          <a:xfrm>
            <a:off x="541020" y="3796348"/>
            <a:ext cx="856773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在数轴上一般用一个数据就可以表示一个点的位置．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898015" y="1576070"/>
            <a:ext cx="5913120" cy="1081405"/>
            <a:chOff x="2989" y="2821"/>
            <a:chExt cx="9312" cy="1703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989" y="3356"/>
              <a:ext cx="9312" cy="1169"/>
            </a:xfrm>
            <a:prstGeom prst="rect">
              <a:avLst/>
            </a:prstGeom>
          </p:spPr>
        </p:pic>
        <p:grpSp>
          <p:nvGrpSpPr>
            <p:cNvPr id="13" name="组合 12"/>
            <p:cNvGrpSpPr/>
            <p:nvPr/>
          </p:nvGrpSpPr>
          <p:grpSpPr>
            <a:xfrm>
              <a:off x="4639" y="2821"/>
              <a:ext cx="686" cy="935"/>
              <a:chOff x="4705" y="2810"/>
              <a:chExt cx="686" cy="935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4829" y="3519"/>
                <a:ext cx="227" cy="227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4705" y="2810"/>
                <a:ext cx="687" cy="82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>
                  <a:lnSpc>
                    <a:spcPct val="100000"/>
                  </a:lnSpc>
                  <a:spcBef>
                    <a:spcPts val="0"/>
                  </a:spcBef>
                </a:pPr>
                <a:r>
                  <a:rPr lang="en-US" altLang="zh-CN" sz="2800" b="1" i="1" dirty="0">
                    <a:latin typeface="Times New Roman" panose="02020603050405020304" pitchFamily="2" charset="0"/>
                    <a:ea typeface="黑体" panose="02010609060101010101" pitchFamily="2" charset="-122"/>
                    <a:sym typeface="+mn-ea"/>
                  </a:rPr>
                  <a:t>A</a:t>
                </a:r>
                <a:endParaRPr lang="en-US" altLang="zh-CN" sz="2800" b="1" i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0035" y="2821"/>
              <a:ext cx="687" cy="936"/>
              <a:chOff x="4705" y="2810"/>
              <a:chExt cx="687" cy="936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4829" y="3519"/>
                <a:ext cx="227" cy="227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4705" y="2810"/>
                <a:ext cx="687" cy="82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>
                  <a:lnSpc>
                    <a:spcPct val="100000"/>
                  </a:lnSpc>
                  <a:spcBef>
                    <a:spcPts val="0"/>
                  </a:spcBef>
                </a:pPr>
                <a:r>
                  <a:rPr lang="en-US" altLang="zh-CN" sz="2800" b="1" i="1" dirty="0">
                    <a:latin typeface="Times New Roman" panose="02020603050405020304" pitchFamily="2" charset="0"/>
                    <a:ea typeface="黑体" panose="02010609060101010101" pitchFamily="2" charset="-122"/>
                    <a:sym typeface="+mn-ea"/>
                  </a:rPr>
                  <a:t>B</a:t>
                </a:r>
                <a:endParaRPr lang="en-US" altLang="zh-CN" sz="2800" b="1" i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endParaRPr>
              </a:p>
            </p:txBody>
          </p:sp>
        </p:grpSp>
      </p:grpSp>
    </p:spTree>
    <p:custDataLst>
      <p:tags r:id="rId2"/>
    </p:custDataLst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99"/>
          <p:cNvSpPr txBox="1"/>
          <p:nvPr/>
        </p:nvSpPr>
        <p:spPr>
          <a:xfrm>
            <a:off x="289560" y="554990"/>
            <a:ext cx="8463915" cy="1641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例</a:t>
            </a:r>
            <a:r>
              <a:rPr lang="en-US" altLang="zh-CN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4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已知点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(2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－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5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＋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)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(2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－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，－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＋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)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．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(1)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若点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关于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轴对称，求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的值；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(2)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若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关于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y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轴对称，求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(4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＋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)</a:t>
            </a:r>
            <a:r>
              <a:rPr lang="en-US" altLang="zh-CN" sz="2800" baseline="300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2022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的值．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" name="文本框 34"/>
          <p:cNvSpPr txBox="1"/>
          <p:nvPr/>
        </p:nvSpPr>
        <p:spPr>
          <a:xfrm>
            <a:off x="-108585" y="2209800"/>
            <a:ext cx="6850063" cy="2934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>
              <a:lnSpc>
                <a:spcPct val="11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解：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(1)∵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点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关于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轴对称，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indent="266700">
              <a:lnSpc>
                <a:spcPct val="11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∴ 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－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＋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－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＋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0.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indent="266700">
              <a:lnSpc>
                <a:spcPct val="11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解得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＝－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8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＝－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5.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indent="266700">
              <a:lnSpc>
                <a:spcPct val="11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(2)∵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关于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y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轴对称，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indent="266700">
              <a:lnSpc>
                <a:spcPct val="11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∴ 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－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＋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＝－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＋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indent="266700">
              <a:lnSpc>
                <a:spcPct val="11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解得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＝－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3.∴ (4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＋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2022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1.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pSp>
        <p:nvGrpSpPr>
          <p:cNvPr id="4" name="组合 38"/>
          <p:cNvGrpSpPr/>
          <p:nvPr/>
        </p:nvGrpSpPr>
        <p:grpSpPr>
          <a:xfrm>
            <a:off x="5709920" y="2292985"/>
            <a:ext cx="3489325" cy="2149475"/>
            <a:chOff x="-365" y="0"/>
            <a:chExt cx="5138" cy="3642"/>
          </a:xfrm>
        </p:grpSpPr>
        <p:sp>
          <p:nvSpPr>
            <p:cNvPr id="5" name="云形标注 36"/>
            <p:cNvSpPr/>
            <p:nvPr/>
          </p:nvSpPr>
          <p:spPr>
            <a:xfrm>
              <a:off x="-365" y="0"/>
              <a:ext cx="4974" cy="3642"/>
            </a:xfrm>
            <a:prstGeom prst="cloudCallout">
              <a:avLst>
                <a:gd name="adj1" fmla="val -47612"/>
                <a:gd name="adj2" fmla="val -58951"/>
              </a:avLst>
            </a:prstGeom>
            <a:solidFill>
              <a:srgbClr val="D6F5F5"/>
            </a:solidFill>
            <a:ln w="9525" cap="flat" cmpd="sng">
              <a:solidFill>
                <a:srgbClr val="66FF99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square" anchor="t" anchorCtr="0"/>
            <a:p>
              <a:pPr defTabSz="91440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" name="文本框 37"/>
            <p:cNvSpPr txBox="1"/>
            <p:nvPr/>
          </p:nvSpPr>
          <p:spPr>
            <a:xfrm>
              <a:off x="-243" y="393"/>
              <a:ext cx="5016" cy="277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indent="266700">
                <a:lnSpc>
                  <a:spcPct val="90000"/>
                </a:lnSpc>
              </a:pPr>
              <a:r>
                <a:rPr lang="zh-CN" altLang="en-US" sz="2800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解决此类题可根据关于</a:t>
              </a:r>
              <a:r>
                <a:rPr lang="en-US" altLang="zh-CN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 </a:t>
              </a:r>
              <a:r>
                <a:rPr lang="en-US" altLang="zh-CN" sz="2800" i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x </a:t>
              </a:r>
              <a:r>
                <a:rPr lang="zh-CN" altLang="en-US" sz="2800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轴、</a:t>
              </a:r>
              <a:r>
                <a:rPr lang="en-US" altLang="zh-CN" sz="2800" i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y </a:t>
              </a:r>
              <a:r>
                <a:rPr lang="zh-CN" altLang="en-US" sz="2800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轴对称的点的特征列方程</a:t>
              </a:r>
              <a:r>
                <a:rPr lang="en-US" altLang="zh-CN" sz="2800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(</a:t>
              </a:r>
              <a:r>
                <a:rPr lang="zh-CN" altLang="en-US" sz="2800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组</a:t>
              </a:r>
              <a:r>
                <a:rPr lang="en-US" altLang="zh-CN" sz="2800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)</a:t>
              </a:r>
              <a:r>
                <a:rPr lang="zh-CN" altLang="en-US" sz="2800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求解．</a:t>
              </a:r>
              <a:endPara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7" name="任意多边形 6"/>
          <p:cNvSpPr/>
          <p:nvPr userDrawn="1"/>
        </p:nvSpPr>
        <p:spPr>
          <a:xfrm>
            <a:off x="343535" y="0"/>
            <a:ext cx="1579880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典例精析</a:t>
            </a:r>
            <a:endParaRPr lang="zh-CN" altLang="en-US" sz="2800" b="1" kern="100" dirty="0" smtClean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有爱魔兽圆体 CN Medium" panose="020B0602040504020204" pitchFamily="34" charset="-122"/>
              <a:sym typeface="思源黑体" panose="020B0500000000090000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8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18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0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charRg st="40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53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charRg st="53" end="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71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charRg st="71" end="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94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charRg st="94" end="10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" name="Rectangle 2"/>
          <p:cNvSpPr/>
          <p:nvPr/>
        </p:nvSpPr>
        <p:spPr>
          <a:xfrm>
            <a:off x="899795" y="989648"/>
            <a:ext cx="6819900" cy="33229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点（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4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）与点（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4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）的关系是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(     )</a:t>
            </a:r>
            <a:b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</a:b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A.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关于原点对称</a:t>
            </a:r>
            <a:b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</a:b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B.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关于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轴对称</a:t>
            </a:r>
            <a:b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</a:b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C.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关于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y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轴对称</a:t>
            </a:r>
            <a:b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</a:b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D.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不能构成对称关系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7" name="Text Box 5"/>
          <p:cNvSpPr txBox="1"/>
          <p:nvPr/>
        </p:nvSpPr>
        <p:spPr>
          <a:xfrm>
            <a:off x="6790055" y="1009968"/>
            <a:ext cx="1008063" cy="737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7995" y="411480"/>
            <a:ext cx="13500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dirty="0">
                <a:solidFill>
                  <a:srgbClr val="0070C0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+mn-ea"/>
              </a:rPr>
              <a:t>做一做</a:t>
            </a:r>
            <a:endParaRPr lang="zh-CN" altLang="en-US" sz="2800" dirty="0">
              <a:solidFill>
                <a:srgbClr val="0070C0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 Box 16"/>
          <p:cNvSpPr txBox="1"/>
          <p:nvPr/>
        </p:nvSpPr>
        <p:spPr>
          <a:xfrm>
            <a:off x="1403350" y="2278698"/>
            <a:ext cx="1657350" cy="953135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CC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algn="ctr"/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平面直角坐标系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左大括号 17"/>
          <p:cNvSpPr/>
          <p:nvPr/>
        </p:nvSpPr>
        <p:spPr>
          <a:xfrm>
            <a:off x="3419475" y="1131888"/>
            <a:ext cx="219075" cy="3181350"/>
          </a:xfrm>
          <a:prstGeom prst="leftBrace">
            <a:avLst>
              <a:gd name="adj1" fmla="val 11025"/>
              <a:gd name="adj2" fmla="val 50000"/>
            </a:avLst>
          </a:prstGeom>
          <a:noFill/>
          <a:ln w="25400" cap="flat" cmpd="sng">
            <a:solidFill>
              <a:srgbClr val="CC0066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Text Box 18"/>
          <p:cNvSpPr txBox="1"/>
          <p:nvPr/>
        </p:nvSpPr>
        <p:spPr>
          <a:xfrm>
            <a:off x="3708400" y="813435"/>
            <a:ext cx="3679825" cy="521970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CC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定义：原点、坐标轴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6" name="Text Box 18"/>
          <p:cNvSpPr txBox="1"/>
          <p:nvPr/>
        </p:nvSpPr>
        <p:spPr>
          <a:xfrm>
            <a:off x="3708400" y="2278698"/>
            <a:ext cx="935038" cy="953135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CC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点的坐标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Text Box 18"/>
          <p:cNvSpPr txBox="1"/>
          <p:nvPr/>
        </p:nvSpPr>
        <p:spPr>
          <a:xfrm>
            <a:off x="5075238" y="1837373"/>
            <a:ext cx="2911475" cy="521970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CC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定义与符号特征</a:t>
            </a:r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" name="Text Box 18"/>
          <p:cNvSpPr txBox="1"/>
          <p:nvPr/>
        </p:nvSpPr>
        <p:spPr>
          <a:xfrm>
            <a:off x="3708400" y="3948748"/>
            <a:ext cx="3168650" cy="521970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CC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对称点的坐标特征</a:t>
            </a:r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9" name="左大括号 17"/>
          <p:cNvSpPr/>
          <p:nvPr/>
        </p:nvSpPr>
        <p:spPr>
          <a:xfrm>
            <a:off x="4768850" y="1989773"/>
            <a:ext cx="163513" cy="1439862"/>
          </a:xfrm>
          <a:prstGeom prst="leftBrace">
            <a:avLst>
              <a:gd name="adj1" fmla="val 6685"/>
              <a:gd name="adj2" fmla="val 50000"/>
            </a:avLst>
          </a:prstGeom>
          <a:noFill/>
          <a:ln w="25400" cap="flat" cmpd="sng">
            <a:solidFill>
              <a:srgbClr val="CC0066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Text Box 18"/>
          <p:cNvSpPr txBox="1"/>
          <p:nvPr/>
        </p:nvSpPr>
        <p:spPr>
          <a:xfrm>
            <a:off x="5075238" y="2996248"/>
            <a:ext cx="2911475" cy="521970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CC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点的坐标的确定</a:t>
            </a:r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Text Box 520"/>
          <p:cNvSpPr txBox="1"/>
          <p:nvPr/>
        </p:nvSpPr>
        <p:spPr>
          <a:xfrm>
            <a:off x="173990" y="979805"/>
            <a:ext cx="495871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1.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如图，点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的坐标为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(        )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A.   ( 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3)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B.   (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3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2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)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C .  ( 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3)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D .  ( 2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3)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4" name="Line 503"/>
          <p:cNvSpPr/>
          <p:nvPr/>
        </p:nvSpPr>
        <p:spPr>
          <a:xfrm flipH="1" flipV="1">
            <a:off x="6480810" y="553720"/>
            <a:ext cx="27940" cy="4331970"/>
          </a:xfrm>
          <a:prstGeom prst="line">
            <a:avLst/>
          </a:prstGeom>
          <a:ln w="57150" cap="flat" cmpd="sng">
            <a:solidFill>
              <a:schemeClr val="hlink"/>
            </a:solidFill>
            <a:prstDash val="solid"/>
            <a:bevel/>
            <a:headEnd type="none" w="med" len="med"/>
            <a:tailEnd type="triangle" w="med" len="med"/>
          </a:ln>
        </p:spPr>
        <p:txBody>
          <a:bodyPr anchor="t" anchorCtr="0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Line 504"/>
          <p:cNvSpPr/>
          <p:nvPr/>
        </p:nvSpPr>
        <p:spPr>
          <a:xfrm flipV="1">
            <a:off x="4284028" y="2929890"/>
            <a:ext cx="4537075" cy="19050"/>
          </a:xfrm>
          <a:prstGeom prst="line">
            <a:avLst/>
          </a:prstGeom>
          <a:ln w="57150" cap="flat" cmpd="sng">
            <a:solidFill>
              <a:schemeClr val="hlink"/>
            </a:solidFill>
            <a:prstDash val="solid"/>
            <a:bevel/>
            <a:headEnd type="none" w="med" len="med"/>
            <a:tailEnd type="triangle" w="med" len="med"/>
          </a:ln>
        </p:spPr>
        <p:txBody>
          <a:bodyPr anchor="t" anchorCtr="0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Text Box 505"/>
          <p:cNvSpPr txBox="1"/>
          <p:nvPr/>
        </p:nvSpPr>
        <p:spPr>
          <a:xfrm>
            <a:off x="8748078" y="2856865"/>
            <a:ext cx="3181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endParaRPr lang="en-US" altLang="zh-CN" sz="2400" i="1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7" name="Text Box 506"/>
          <p:cNvSpPr txBox="1"/>
          <p:nvPr/>
        </p:nvSpPr>
        <p:spPr>
          <a:xfrm>
            <a:off x="6300153" y="191453"/>
            <a:ext cx="3181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y</a:t>
            </a:r>
            <a:endParaRPr lang="en-US" altLang="zh-CN" sz="2400" i="1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8" name="Text Box 507"/>
          <p:cNvSpPr txBox="1"/>
          <p:nvPr/>
        </p:nvSpPr>
        <p:spPr>
          <a:xfrm>
            <a:off x="6111240" y="2904490"/>
            <a:ext cx="4032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O</a:t>
            </a:r>
            <a:endParaRPr lang="en-US" altLang="zh-CN" sz="2400" i="1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9" name="Text Box 508"/>
          <p:cNvSpPr txBox="1"/>
          <p:nvPr/>
        </p:nvSpPr>
        <p:spPr>
          <a:xfrm>
            <a:off x="6155373" y="2063115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0" name="Text Box 509"/>
          <p:cNvSpPr txBox="1"/>
          <p:nvPr/>
        </p:nvSpPr>
        <p:spPr>
          <a:xfrm>
            <a:off x="6155373" y="1343978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1" name="Text Box 510"/>
          <p:cNvSpPr txBox="1"/>
          <p:nvPr/>
        </p:nvSpPr>
        <p:spPr>
          <a:xfrm>
            <a:off x="6174423" y="623253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2" name="Text Box 511"/>
          <p:cNvSpPr txBox="1"/>
          <p:nvPr/>
        </p:nvSpPr>
        <p:spPr>
          <a:xfrm>
            <a:off x="4211003" y="2928303"/>
            <a:ext cx="487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24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3" name="Text Box 512"/>
          <p:cNvSpPr txBox="1"/>
          <p:nvPr/>
        </p:nvSpPr>
        <p:spPr>
          <a:xfrm>
            <a:off x="4860290" y="2928303"/>
            <a:ext cx="487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24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4" name="Text Box 513"/>
          <p:cNvSpPr txBox="1"/>
          <p:nvPr/>
        </p:nvSpPr>
        <p:spPr>
          <a:xfrm>
            <a:off x="5579428" y="2928303"/>
            <a:ext cx="487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24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5" name="Text Box 514"/>
          <p:cNvSpPr txBox="1"/>
          <p:nvPr/>
        </p:nvSpPr>
        <p:spPr>
          <a:xfrm>
            <a:off x="7039928" y="2928303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6" name="Text Box 515"/>
          <p:cNvSpPr txBox="1"/>
          <p:nvPr/>
        </p:nvSpPr>
        <p:spPr>
          <a:xfrm>
            <a:off x="7706678" y="2928303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7" name="Text Box 516"/>
          <p:cNvSpPr txBox="1"/>
          <p:nvPr/>
        </p:nvSpPr>
        <p:spPr>
          <a:xfrm>
            <a:off x="6012180" y="3361373"/>
            <a:ext cx="487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24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8" name="Text Box 517"/>
          <p:cNvSpPr txBox="1"/>
          <p:nvPr/>
        </p:nvSpPr>
        <p:spPr>
          <a:xfrm>
            <a:off x="6012498" y="4152265"/>
            <a:ext cx="487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24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9" name="Oval 518"/>
          <p:cNvSpPr/>
          <p:nvPr/>
        </p:nvSpPr>
        <p:spPr>
          <a:xfrm>
            <a:off x="5102860" y="797560"/>
            <a:ext cx="90000" cy="90170"/>
          </a:xfrm>
          <a:prstGeom prst="ellipse">
            <a:avLst/>
          </a:prstGeom>
          <a:solidFill>
            <a:srgbClr val="FFFF66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24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0" name="Rectangle 519"/>
          <p:cNvSpPr/>
          <p:nvPr/>
        </p:nvSpPr>
        <p:spPr>
          <a:xfrm>
            <a:off x="4765358" y="512128"/>
            <a:ext cx="40005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endParaRPr lang="en-US" altLang="zh-CN" sz="2800" i="1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1" name="Line 529"/>
          <p:cNvSpPr/>
          <p:nvPr/>
        </p:nvSpPr>
        <p:spPr>
          <a:xfrm>
            <a:off x="7882890" y="2785428"/>
            <a:ext cx="0" cy="171450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" name="Line 530"/>
          <p:cNvSpPr/>
          <p:nvPr/>
        </p:nvSpPr>
        <p:spPr>
          <a:xfrm rot="5400000">
            <a:off x="6585903" y="2210753"/>
            <a:ext cx="3175" cy="136525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Line 533"/>
          <p:cNvSpPr/>
          <p:nvPr/>
        </p:nvSpPr>
        <p:spPr>
          <a:xfrm rot="5400000" flipH="1" flipV="1">
            <a:off x="6587490" y="1490028"/>
            <a:ext cx="0" cy="142875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Line 534"/>
          <p:cNvSpPr/>
          <p:nvPr/>
        </p:nvSpPr>
        <p:spPr>
          <a:xfrm rot="-5400000" flipV="1">
            <a:off x="6573203" y="755015"/>
            <a:ext cx="4762" cy="142875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" name="Rectangle 519"/>
          <p:cNvSpPr/>
          <p:nvPr/>
        </p:nvSpPr>
        <p:spPr>
          <a:xfrm>
            <a:off x="4211003" y="1163003"/>
            <a:ext cx="4394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6" name="Line 530"/>
          <p:cNvSpPr/>
          <p:nvPr/>
        </p:nvSpPr>
        <p:spPr>
          <a:xfrm rot="5400000">
            <a:off x="6571615" y="3542665"/>
            <a:ext cx="1588" cy="136525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" name="Line 530"/>
          <p:cNvSpPr/>
          <p:nvPr/>
        </p:nvSpPr>
        <p:spPr>
          <a:xfrm rot="5400000">
            <a:off x="6571615" y="4288790"/>
            <a:ext cx="1588" cy="136525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" name="Line 529"/>
          <p:cNvSpPr/>
          <p:nvPr/>
        </p:nvSpPr>
        <p:spPr>
          <a:xfrm>
            <a:off x="7197090" y="2785428"/>
            <a:ext cx="0" cy="171450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" name="Line 529"/>
          <p:cNvSpPr/>
          <p:nvPr/>
        </p:nvSpPr>
        <p:spPr>
          <a:xfrm>
            <a:off x="5795328" y="2785428"/>
            <a:ext cx="0" cy="171450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" name="Line 529"/>
          <p:cNvSpPr/>
          <p:nvPr/>
        </p:nvSpPr>
        <p:spPr>
          <a:xfrm>
            <a:off x="5147628" y="2785428"/>
            <a:ext cx="0" cy="171450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" name="Line 529"/>
          <p:cNvSpPr/>
          <p:nvPr/>
        </p:nvSpPr>
        <p:spPr>
          <a:xfrm>
            <a:off x="4439603" y="2764790"/>
            <a:ext cx="0" cy="171450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" name="Line 21"/>
          <p:cNvSpPr/>
          <p:nvPr/>
        </p:nvSpPr>
        <p:spPr>
          <a:xfrm>
            <a:off x="5218113" y="2523173"/>
            <a:ext cx="0" cy="158750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Text Box 2"/>
          <p:cNvSpPr txBox="1"/>
          <p:nvPr/>
        </p:nvSpPr>
        <p:spPr>
          <a:xfrm>
            <a:off x="108585" y="267970"/>
            <a:ext cx="5638165" cy="12966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4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2.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如图，点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的坐标为</a:t>
            </a:r>
            <a:r>
              <a:rPr lang="zh-CN" altLang="en-US" sz="2800" u="sng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           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点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的坐标为</a:t>
            </a:r>
            <a:r>
              <a:rPr lang="zh-CN" altLang="en-US" sz="2800" u="sng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             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" name="Line 3"/>
          <p:cNvSpPr/>
          <p:nvPr/>
        </p:nvSpPr>
        <p:spPr>
          <a:xfrm flipV="1">
            <a:off x="6554788" y="291148"/>
            <a:ext cx="14287" cy="4608512"/>
          </a:xfrm>
          <a:prstGeom prst="line">
            <a:avLst/>
          </a:prstGeom>
          <a:ln w="57150" cap="flat" cmpd="sng">
            <a:solidFill>
              <a:schemeClr val="hlink"/>
            </a:solidFill>
            <a:prstDash val="solid"/>
            <a:bevel/>
            <a:headEnd type="none" w="med" len="med"/>
            <a:tailEnd type="triangle" w="med" len="med"/>
          </a:ln>
        </p:spPr>
        <p:txBody>
          <a:bodyPr anchor="t" anchorCtr="0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Line 4"/>
          <p:cNvSpPr/>
          <p:nvPr/>
        </p:nvSpPr>
        <p:spPr>
          <a:xfrm flipV="1">
            <a:off x="4322763" y="2667635"/>
            <a:ext cx="4537075" cy="19050"/>
          </a:xfrm>
          <a:prstGeom prst="line">
            <a:avLst/>
          </a:prstGeom>
          <a:ln w="57150" cap="flat" cmpd="sng">
            <a:solidFill>
              <a:schemeClr val="hlink"/>
            </a:solidFill>
            <a:prstDash val="solid"/>
            <a:bevel/>
            <a:headEnd type="none" w="med" len="med"/>
            <a:tailEnd type="triangle" w="med" len="med"/>
          </a:ln>
        </p:spPr>
        <p:txBody>
          <a:bodyPr anchor="t" anchorCtr="0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Text Box 5"/>
          <p:cNvSpPr txBox="1"/>
          <p:nvPr/>
        </p:nvSpPr>
        <p:spPr>
          <a:xfrm>
            <a:off x="8643303" y="2594610"/>
            <a:ext cx="3181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endParaRPr lang="en-US" altLang="zh-CN" sz="2400" i="1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6" name="Text Box 6"/>
          <p:cNvSpPr txBox="1"/>
          <p:nvPr/>
        </p:nvSpPr>
        <p:spPr>
          <a:xfrm>
            <a:off x="6623368" y="104775"/>
            <a:ext cx="3181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y</a:t>
            </a:r>
            <a:endParaRPr lang="en-US" altLang="zh-CN" sz="2400" i="1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7" name="Text Box 7"/>
          <p:cNvSpPr txBox="1"/>
          <p:nvPr/>
        </p:nvSpPr>
        <p:spPr>
          <a:xfrm>
            <a:off x="6194425" y="2642235"/>
            <a:ext cx="4032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O</a:t>
            </a:r>
            <a:endParaRPr lang="en-US" altLang="zh-CN" sz="2400" i="1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8" name="Text Box 8"/>
          <p:cNvSpPr txBox="1"/>
          <p:nvPr/>
        </p:nvSpPr>
        <p:spPr>
          <a:xfrm>
            <a:off x="6265863" y="1800860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9" name="Text Box 9"/>
          <p:cNvSpPr txBox="1"/>
          <p:nvPr/>
        </p:nvSpPr>
        <p:spPr>
          <a:xfrm>
            <a:off x="6265863" y="1154748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0" name="Text Box 10"/>
          <p:cNvSpPr txBox="1"/>
          <p:nvPr/>
        </p:nvSpPr>
        <p:spPr>
          <a:xfrm>
            <a:off x="6284913" y="505460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1" name="Text Box 11"/>
          <p:cNvSpPr txBox="1"/>
          <p:nvPr/>
        </p:nvSpPr>
        <p:spPr>
          <a:xfrm>
            <a:off x="4321175" y="2666048"/>
            <a:ext cx="436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-3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2" name="Text Box 12"/>
          <p:cNvSpPr txBox="1"/>
          <p:nvPr/>
        </p:nvSpPr>
        <p:spPr>
          <a:xfrm>
            <a:off x="4970463" y="2666048"/>
            <a:ext cx="436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-2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3" name="Text Box 13"/>
          <p:cNvSpPr txBox="1"/>
          <p:nvPr/>
        </p:nvSpPr>
        <p:spPr>
          <a:xfrm>
            <a:off x="5618163" y="2666048"/>
            <a:ext cx="436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-1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4" name="Text Box 14"/>
          <p:cNvSpPr txBox="1"/>
          <p:nvPr/>
        </p:nvSpPr>
        <p:spPr>
          <a:xfrm>
            <a:off x="7078663" y="2666048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5" name="Text Box 15"/>
          <p:cNvSpPr txBox="1"/>
          <p:nvPr/>
        </p:nvSpPr>
        <p:spPr>
          <a:xfrm>
            <a:off x="7816850" y="2666048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6" name="Text Box 16"/>
          <p:cNvSpPr txBox="1"/>
          <p:nvPr/>
        </p:nvSpPr>
        <p:spPr>
          <a:xfrm>
            <a:off x="6194425" y="3170873"/>
            <a:ext cx="436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-1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7" name="Text Box 17"/>
          <p:cNvSpPr txBox="1"/>
          <p:nvPr/>
        </p:nvSpPr>
        <p:spPr>
          <a:xfrm>
            <a:off x="6122988" y="3818573"/>
            <a:ext cx="436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-2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8" name="Oval 18"/>
          <p:cNvSpPr/>
          <p:nvPr/>
        </p:nvSpPr>
        <p:spPr>
          <a:xfrm>
            <a:off x="5167313" y="2629535"/>
            <a:ext cx="108000" cy="108000"/>
          </a:xfrm>
          <a:prstGeom prst="ellipse">
            <a:avLst/>
          </a:prstGeom>
          <a:solidFill>
            <a:srgbClr val="FFFF66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24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9" name="Rectangle 19"/>
          <p:cNvSpPr/>
          <p:nvPr/>
        </p:nvSpPr>
        <p:spPr>
          <a:xfrm>
            <a:off x="5040313" y="2089468"/>
            <a:ext cx="40005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endParaRPr lang="en-US" altLang="zh-CN" sz="2800" i="1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1" name="Line 22"/>
          <p:cNvSpPr/>
          <p:nvPr/>
        </p:nvSpPr>
        <p:spPr>
          <a:xfrm>
            <a:off x="4568825" y="2523173"/>
            <a:ext cx="7938" cy="157162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" name="Line 25"/>
          <p:cNvSpPr/>
          <p:nvPr/>
        </p:nvSpPr>
        <p:spPr>
          <a:xfrm rot="5400000">
            <a:off x="6645275" y="1935798"/>
            <a:ext cx="0" cy="168275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Line 29"/>
          <p:cNvSpPr/>
          <p:nvPr/>
        </p:nvSpPr>
        <p:spPr>
          <a:xfrm rot="-5400000" flipV="1">
            <a:off x="6640513" y="3948748"/>
            <a:ext cx="3175" cy="174625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Oval 31"/>
          <p:cNvSpPr/>
          <p:nvPr/>
        </p:nvSpPr>
        <p:spPr>
          <a:xfrm>
            <a:off x="6501448" y="3990975"/>
            <a:ext cx="108000" cy="108000"/>
          </a:xfrm>
          <a:prstGeom prst="ellipse">
            <a:avLst/>
          </a:prstGeom>
          <a:solidFill>
            <a:srgbClr val="FFFF66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24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5" name="Rectangle 33"/>
          <p:cNvSpPr/>
          <p:nvPr/>
        </p:nvSpPr>
        <p:spPr>
          <a:xfrm>
            <a:off x="6697663" y="3816985"/>
            <a:ext cx="40005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endParaRPr lang="en-US" altLang="zh-CN" sz="2800" i="1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6" name="文本框 41025"/>
          <p:cNvSpPr txBox="1"/>
          <p:nvPr/>
        </p:nvSpPr>
        <p:spPr>
          <a:xfrm>
            <a:off x="3902076" y="373380"/>
            <a:ext cx="13081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(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0)</a:t>
            </a:r>
            <a:endParaRPr lang="en-US" altLang="zh-CN" sz="28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7" name="文本框 41026"/>
          <p:cNvSpPr txBox="1"/>
          <p:nvPr/>
        </p:nvSpPr>
        <p:spPr>
          <a:xfrm>
            <a:off x="2565401" y="965518"/>
            <a:ext cx="13081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(0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2)</a:t>
            </a:r>
            <a:endParaRPr lang="en-US" altLang="zh-CN" sz="28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8" name="Line 21"/>
          <p:cNvSpPr/>
          <p:nvPr/>
        </p:nvSpPr>
        <p:spPr>
          <a:xfrm>
            <a:off x="5843588" y="2523173"/>
            <a:ext cx="0" cy="158750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" name="Line 21"/>
          <p:cNvSpPr/>
          <p:nvPr/>
        </p:nvSpPr>
        <p:spPr>
          <a:xfrm>
            <a:off x="7234238" y="2523173"/>
            <a:ext cx="0" cy="158750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" name="Line 21"/>
          <p:cNvSpPr/>
          <p:nvPr/>
        </p:nvSpPr>
        <p:spPr>
          <a:xfrm>
            <a:off x="7953375" y="2523173"/>
            <a:ext cx="0" cy="158750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" name="Line 25"/>
          <p:cNvSpPr/>
          <p:nvPr/>
        </p:nvSpPr>
        <p:spPr>
          <a:xfrm rot="5400000">
            <a:off x="6645275" y="1286510"/>
            <a:ext cx="0" cy="168275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" name="Line 25"/>
          <p:cNvSpPr/>
          <p:nvPr/>
        </p:nvSpPr>
        <p:spPr>
          <a:xfrm rot="5400000">
            <a:off x="6645275" y="638810"/>
            <a:ext cx="0" cy="168275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" name="Line 25"/>
          <p:cNvSpPr/>
          <p:nvPr/>
        </p:nvSpPr>
        <p:spPr>
          <a:xfrm rot="5400000">
            <a:off x="6635750" y="3304223"/>
            <a:ext cx="0" cy="168275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" name="矩形 16424"/>
          <p:cNvSpPr>
            <a:spLocks noRot="1"/>
          </p:cNvSpPr>
          <p:nvPr/>
        </p:nvSpPr>
        <p:spPr>
          <a:xfrm>
            <a:off x="108585" y="1493520"/>
            <a:ext cx="5221605" cy="370459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eaLnBrk="0" hangingPunct="0">
              <a:lnSpc>
                <a:spcPct val="110000"/>
              </a:lnSpc>
              <a:spcBef>
                <a:spcPct val="20000"/>
              </a:spcBef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3.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在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y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轴上的点的横坐标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marL="342900" indent="-342900" eaLnBrk="0" hangingPunct="0">
              <a:lnSpc>
                <a:spcPct val="11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是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______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，在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轴上的点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marL="342900" indent="-342900" eaLnBrk="0" hangingPunct="0">
              <a:lnSpc>
                <a:spcPct val="11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的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纵坐标是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______.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marL="342900" indent="-342900" eaLnBrk="0" hangingPunct="0">
              <a:lnSpc>
                <a:spcPct val="110000"/>
              </a:lnSpc>
              <a:spcBef>
                <a:spcPct val="20000"/>
              </a:spcBef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4.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点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M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（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8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12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）到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轴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marL="342900" indent="-342900" eaLnBrk="0" hangingPunct="0">
              <a:lnSpc>
                <a:spcPct val="11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的距离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是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______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，到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y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轴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marL="342900" indent="-342900" eaLnBrk="0" hangingPunct="0">
              <a:lnSpc>
                <a:spcPct val="11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的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距离是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_____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_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 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5" name="文本框 16425"/>
          <p:cNvSpPr txBox="1"/>
          <p:nvPr/>
        </p:nvSpPr>
        <p:spPr>
          <a:xfrm>
            <a:off x="914400" y="2079943"/>
            <a:ext cx="360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0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6" name="文本框 16426"/>
          <p:cNvSpPr txBox="1"/>
          <p:nvPr/>
        </p:nvSpPr>
        <p:spPr>
          <a:xfrm>
            <a:off x="2346325" y="2647315"/>
            <a:ext cx="3473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0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7" name="文本框 16429"/>
          <p:cNvSpPr txBox="1"/>
          <p:nvPr/>
        </p:nvSpPr>
        <p:spPr>
          <a:xfrm>
            <a:off x="1879918" y="3740150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12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8" name="文本框 16430"/>
          <p:cNvSpPr txBox="1"/>
          <p:nvPr/>
        </p:nvSpPr>
        <p:spPr>
          <a:xfrm>
            <a:off x="1949768" y="4312603"/>
            <a:ext cx="360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8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35" grpId="0"/>
      <p:bldP spid="36" grpId="0"/>
      <p:bldP spid="37" grpId="0"/>
      <p:bldP spid="3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6" name="图片 3" descr="O8D9{M(X)HUO3Z26L5OQFRC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52770" y="1925320"/>
            <a:ext cx="3488055" cy="29787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2"/>
          <p:cNvSpPr txBox="1"/>
          <p:nvPr/>
        </p:nvSpPr>
        <p:spPr>
          <a:xfrm>
            <a:off x="315595" y="278130"/>
            <a:ext cx="8738870" cy="27609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5.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设点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M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（</a:t>
            </a:r>
            <a:r>
              <a:rPr lang="zh-CN" altLang="en-US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zh-CN" altLang="en-US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y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）在第二象限，且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|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|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2，|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y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|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3，则点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M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关于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y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轴的对称点的坐标是（　　）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A．（2，3）            B．（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2，3） 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C．（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3，2）          D．（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3，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2） 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" name="文本框 13"/>
          <p:cNvSpPr txBox="1"/>
          <p:nvPr/>
        </p:nvSpPr>
        <p:spPr>
          <a:xfrm>
            <a:off x="5997258" y="911225"/>
            <a:ext cx="4394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A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315595" y="2403793"/>
            <a:ext cx="8048625" cy="26752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6.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如图，点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P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（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1，2）关于</a:t>
            </a:r>
            <a:r>
              <a:rPr 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过点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（1，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0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）且垂直于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x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轴的直线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l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的对称点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的坐标为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(      )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　　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A．（1，2）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      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B．（2，2） 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C．（3，2）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      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D．（4，2） 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3774123" y="3535998"/>
            <a:ext cx="5092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C 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99655" y="2355215"/>
            <a:ext cx="614045" cy="460375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t">
            <a:spAutoFit/>
          </a:bodyPr>
          <a:p>
            <a:r>
              <a:rPr lang="en-US" altLang="zh-CN" sz="24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400" i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l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endParaRPr lang="en-US" altLang="zh-CN" sz="2400" dirty="0">
              <a:latin typeface="Times New Roman" panose="02020603050405020304" pitchFamily="2" charset="0"/>
              <a:ea typeface="黑体" panose="02010609060101010101" pitchFamily="2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占位符 25601"/>
          <p:cNvSpPr>
            <a:spLocks noGrp="1"/>
          </p:cNvSpPr>
          <p:nvPr/>
        </p:nvSpPr>
        <p:spPr>
          <a:xfrm>
            <a:off x="541655" y="621665"/>
            <a:ext cx="4030345" cy="43580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marL="342900" indent="-342900">
              <a:lnSpc>
                <a:spcPct val="140000"/>
              </a:lnSpc>
            </a:pP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（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6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）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marL="342900" indent="-342900">
              <a:lnSpc>
                <a:spcPct val="140000"/>
              </a:lnSpc>
            </a:pP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（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0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，－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8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）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marL="342900" indent="-342900">
              <a:lnSpc>
                <a:spcPct val="140000"/>
              </a:lnSpc>
            </a:pP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C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（－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7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，－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5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）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marL="342900" indent="-342900">
              <a:lnSpc>
                <a:spcPct val="140000"/>
              </a:lnSpc>
            </a:pP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D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（－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6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0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）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marL="342900" indent="-342900">
              <a:lnSpc>
                <a:spcPct val="140000"/>
              </a:lnSpc>
            </a:pP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E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（－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3.6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5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）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marL="342900" indent="-342900">
              <a:lnSpc>
                <a:spcPct val="140000"/>
              </a:lnSpc>
            </a:pP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F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（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5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，－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6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）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marL="342900" indent="-342900">
              <a:lnSpc>
                <a:spcPct val="140000"/>
              </a:lnSpc>
            </a:pP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G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（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0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0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）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" name="文本框 25602"/>
          <p:cNvSpPr txBox="1"/>
          <p:nvPr/>
        </p:nvSpPr>
        <p:spPr>
          <a:xfrm>
            <a:off x="4093210" y="751840"/>
            <a:ext cx="18618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第一象限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4" name="文本框 25603"/>
          <p:cNvSpPr txBox="1"/>
          <p:nvPr/>
        </p:nvSpPr>
        <p:spPr>
          <a:xfrm>
            <a:off x="4095750" y="1892618"/>
            <a:ext cx="27559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第三象限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5" name="文本框 25604"/>
          <p:cNvSpPr txBox="1"/>
          <p:nvPr/>
        </p:nvSpPr>
        <p:spPr>
          <a:xfrm>
            <a:off x="4150995" y="3122295"/>
            <a:ext cx="27559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第二象限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6" name="文本框 25605"/>
          <p:cNvSpPr txBox="1"/>
          <p:nvPr/>
        </p:nvSpPr>
        <p:spPr>
          <a:xfrm>
            <a:off x="4144645" y="3774758"/>
            <a:ext cx="217963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第四象限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7" name="文本框 25606"/>
          <p:cNvSpPr txBox="1"/>
          <p:nvPr/>
        </p:nvSpPr>
        <p:spPr>
          <a:xfrm>
            <a:off x="4189730" y="1238885"/>
            <a:ext cx="23158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y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轴负半轴上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8" name="文本框 25607"/>
          <p:cNvSpPr txBox="1"/>
          <p:nvPr/>
        </p:nvSpPr>
        <p:spPr>
          <a:xfrm>
            <a:off x="4175760" y="2489835"/>
            <a:ext cx="22758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轴负半轴上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9" name="文本框 25608"/>
          <p:cNvSpPr txBox="1"/>
          <p:nvPr/>
        </p:nvSpPr>
        <p:spPr>
          <a:xfrm>
            <a:off x="4288155" y="4376420"/>
            <a:ext cx="10960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原点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0" name="矩形 25609"/>
          <p:cNvSpPr/>
          <p:nvPr/>
        </p:nvSpPr>
        <p:spPr>
          <a:xfrm>
            <a:off x="468313" y="275908"/>
            <a:ext cx="874871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7.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下列各点分别在坐标平面的什么位置上？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 Box 18"/>
          <p:cNvSpPr txBox="1"/>
          <p:nvPr/>
        </p:nvSpPr>
        <p:spPr>
          <a:xfrm>
            <a:off x="132080" y="946785"/>
            <a:ext cx="3582670" cy="40093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小明父子俩周末去电影院看某国产大片，买了两张票去观看，座位号分别是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3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排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6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号和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6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排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3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号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怎样才能既快又准地找到座位？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pic>
        <p:nvPicPr>
          <p:cNvPr id="3" name="Picture 1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79520" y="1142365"/>
            <a:ext cx="4868863" cy="3373438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71" name="Text Box 19"/>
          <p:cNvSpPr txBox="1"/>
          <p:nvPr>
            <p:custDataLst>
              <p:tags r:id="rId1"/>
            </p:custDataLst>
          </p:nvPr>
        </p:nvSpPr>
        <p:spPr>
          <a:xfrm>
            <a:off x="397510" y="4299585"/>
            <a:ext cx="72980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思考</a:t>
            </a:r>
            <a:r>
              <a:rPr lang="en-US" altLang="zh-CN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你认为确定一个位置需要几个数据？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2" name="Text Box 18"/>
          <p:cNvSpPr txBox="1"/>
          <p:nvPr>
            <p:custDataLst>
              <p:tags r:id="rId2"/>
            </p:custDataLst>
          </p:nvPr>
        </p:nvSpPr>
        <p:spPr>
          <a:xfrm>
            <a:off x="414655" y="1171575"/>
            <a:ext cx="72161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思考</a:t>
            </a:r>
            <a:r>
              <a:rPr lang="en-US" altLang="zh-CN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老师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在教室里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想找一个学生：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4" name="Text Box 20"/>
          <p:cNvSpPr txBox="1"/>
          <p:nvPr>
            <p:custDataLst>
              <p:tags r:id="rId3"/>
            </p:custDataLst>
          </p:nvPr>
        </p:nvSpPr>
        <p:spPr>
          <a:xfrm>
            <a:off x="396875" y="1764665"/>
            <a:ext cx="7920038" cy="11245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20000"/>
              </a:lnSpc>
            </a:pP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提示1：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只给一个数据“第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4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组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”，你能确定老师要找的学生是谁吗？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5" name="Text Box 21"/>
          <p:cNvSpPr txBox="1"/>
          <p:nvPr>
            <p:custDataLst>
              <p:tags r:id="rId4"/>
            </p:custDataLst>
          </p:nvPr>
        </p:nvSpPr>
        <p:spPr>
          <a:xfrm>
            <a:off x="396875" y="3030220"/>
            <a:ext cx="7920355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20000"/>
              </a:lnSpc>
            </a:pP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提示2：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给出两个数据“第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4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组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，第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排”，你能确定是谁了吗？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57500" y="541020"/>
            <a:ext cx="461962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ctr" defTabSz="6096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00B050"/>
                </a:solidFill>
                <a:latin typeface="Times New Roman" panose="02020603050405020304" pitchFamily="2" charset="0"/>
                <a:ea typeface="微软雅黑" panose="020B0503020204020204" pitchFamily="2" charset="-122"/>
                <a:sym typeface="宋体" panose="02010600030101010101" pitchFamily="2" charset="-122"/>
              </a:rPr>
              <a:t>用有序实数对确定点的位置</a:t>
            </a:r>
            <a:endParaRPr kumimoji="0" lang="zh-CN" altLang="en-US" sz="2800" b="1" i="0" u="none" strike="noStrike" kern="1200" cap="none" spc="0" normalizeH="0" baseline="0" noProof="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2" charset="0"/>
              <a:ea typeface="微软雅黑" panose="020B0503020204020204" pitchFamily="2" charset="-122"/>
              <a:cs typeface="+mn-cs"/>
              <a:sym typeface="宋体" panose="02010600030101010101" pitchFamily="2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2344486" y="487852"/>
            <a:ext cx="5035657" cy="600978"/>
            <a:chOff x="1777185" y="621123"/>
            <a:chExt cx="5035657" cy="600978"/>
          </a:xfrm>
        </p:grpSpPr>
        <p:grpSp>
          <p:nvGrpSpPr>
            <p:cNvPr id="47" name="组合 46"/>
            <p:cNvGrpSpPr/>
            <p:nvPr/>
          </p:nvGrpSpPr>
          <p:grpSpPr>
            <a:xfrm rot="0">
              <a:off x="1777185" y="621123"/>
              <a:ext cx="572793" cy="595576"/>
              <a:chOff x="6458" y="4090"/>
              <a:chExt cx="871" cy="883"/>
            </a:xfrm>
          </p:grpSpPr>
          <p:sp>
            <p:nvSpPr>
              <p:cNvPr id="50" name="流程图: 延期 49"/>
              <p:cNvSpPr/>
              <p:nvPr/>
            </p:nvSpPr>
            <p:spPr>
              <a:xfrm rot="10800000">
                <a:off x="6458" y="4152"/>
                <a:ext cx="871" cy="821"/>
              </a:xfrm>
              <a:prstGeom prst="flowChartDelay">
                <a:avLst/>
              </a:prstGeom>
              <a:solidFill>
                <a:srgbClr val="F07CAA"/>
              </a:solidFill>
              <a:ln>
                <a:noFill/>
              </a:ln>
            </p:spPr>
            <p:txBody>
              <a:bodyPr vert="horz" wrap="none" lIns="91440" tIns="45720" rIns="91440" bIns="45720" numCol="1" anchor="ctr" anchorCtr="0" compatLnSpc="1">
                <a:noAutofit/>
              </a:bodyPr>
              <a:p>
                <a:pPr algn="just">
                  <a:spcAft>
                    <a:spcPts val="0"/>
                  </a:spcAft>
                </a:pPr>
                <a:endParaRPr lang="en-US" altLang="zh-CN" sz="2800" kern="100" dirty="0" smtClean="0">
                  <a:solidFill>
                    <a:srgbClr val="FF0000"/>
                  </a:solidFill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6652" y="4090"/>
                <a:ext cx="568" cy="8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3200" b="1" kern="100" dirty="0" smtClean="0">
                    <a:ln w="13462">
                      <a:solidFill>
                        <a:schemeClr val="bg1"/>
                      </a:solidFill>
                      <a:prstDash val="solid"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>
                      <a:outerShdw dist="38100" dir="2700000" algn="bl" rotWithShape="0">
                        <a:schemeClr val="accent5"/>
                      </a:outerShdw>
                    </a:effectLst>
                    <a:latin typeface="Times New Roman" panose="02020603050405020304" pitchFamily="2" charset="0"/>
                    <a:cs typeface="Times New Roman" panose="02020603050405020304" pitchFamily="2" charset="0"/>
                  </a:rPr>
                  <a:t>1</a:t>
                </a:r>
                <a:endParaRPr lang="en-US" altLang="zh-CN" sz="3200" b="1" u="heavy" kern="100" dirty="0" smtClean="0">
                  <a:ln w="13462">
                    <a:solidFill>
                      <a:schemeClr val="bg1"/>
                    </a:solidFill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dist="38100" dir="2700000" algn="bl" rotWithShape="0">
                      <a:schemeClr val="accent5"/>
                    </a:outerShdw>
                  </a:effectLst>
                  <a:latin typeface="Times New Roman" panose="02020603050405020304" pitchFamily="2" charset="0"/>
                  <a:cs typeface="Times New Roman" panose="02020603050405020304" pitchFamily="2" charset="0"/>
                </a:endParaRPr>
              </a:p>
            </p:txBody>
          </p:sp>
        </p:grpSp>
        <p:cxnSp>
          <p:nvCxnSpPr>
            <p:cNvPr id="53" name="直接连接符 52"/>
            <p:cNvCxnSpPr/>
            <p:nvPr/>
          </p:nvCxnSpPr>
          <p:spPr>
            <a:xfrm>
              <a:off x="2091617" y="1204956"/>
              <a:ext cx="4721225" cy="17145"/>
            </a:xfrm>
            <a:prstGeom prst="line">
              <a:avLst/>
            </a:prstGeom>
            <a:ln w="28575">
              <a:solidFill>
                <a:srgbClr val="F07C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  <p:bldP spid="2" grpId="0" bldLvl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71" name="组合 70"/>
          <p:cNvGrpSpPr/>
          <p:nvPr/>
        </p:nvGrpSpPr>
        <p:grpSpPr>
          <a:xfrm>
            <a:off x="826770" y="1274445"/>
            <a:ext cx="8245475" cy="3683619"/>
            <a:chOff x="1116" y="1912"/>
            <a:chExt cx="12985" cy="5801"/>
          </a:xfrm>
          <a:noFill/>
        </p:grpSpPr>
        <p:grpSp>
          <p:nvGrpSpPr>
            <p:cNvPr id="2" name="Group 2"/>
            <p:cNvGrpSpPr/>
            <p:nvPr/>
          </p:nvGrpSpPr>
          <p:grpSpPr>
            <a:xfrm rot="0">
              <a:off x="1116" y="1912"/>
              <a:ext cx="12985" cy="5801"/>
              <a:chOff x="0" y="0"/>
              <a:chExt cx="5375" cy="2502"/>
            </a:xfrm>
            <a:grpFill/>
          </p:grpSpPr>
          <p:grpSp>
            <p:nvGrpSpPr>
              <p:cNvPr id="3" name="Group 3"/>
              <p:cNvGrpSpPr/>
              <p:nvPr/>
            </p:nvGrpSpPr>
            <p:grpSpPr>
              <a:xfrm>
                <a:off x="204" y="0"/>
                <a:ext cx="5171" cy="2502"/>
                <a:chOff x="0" y="0"/>
                <a:chExt cx="5760" cy="2882"/>
              </a:xfrm>
              <a:grpFill/>
            </p:grpSpPr>
            <p:sp>
              <p:nvSpPr>
                <p:cNvPr id="4" name="Rectangle 4"/>
                <p:cNvSpPr/>
                <p:nvPr/>
              </p:nvSpPr>
              <p:spPr>
                <a:xfrm>
                  <a:off x="0" y="0"/>
                  <a:ext cx="635" cy="318"/>
                </a:xfrm>
                <a:prstGeom prst="rect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 eaLnBrk="0" hangingPunct="0"/>
                  <a:endParaRPr lang="zh-CN" altLang="en-US" dirty="0"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endParaRPr>
                </a:p>
              </p:txBody>
            </p:sp>
            <p:sp>
              <p:nvSpPr>
                <p:cNvPr id="5" name="Rectangle 5"/>
                <p:cNvSpPr/>
                <p:nvPr/>
              </p:nvSpPr>
              <p:spPr>
                <a:xfrm>
                  <a:off x="748" y="0"/>
                  <a:ext cx="635" cy="318"/>
                </a:xfrm>
                <a:prstGeom prst="rect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endParaRPr lang="zh-CN" altLang="en-US" dirty="0"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endParaRPr>
                </a:p>
              </p:txBody>
            </p:sp>
            <p:sp>
              <p:nvSpPr>
                <p:cNvPr id="6" name="Rectangle 6"/>
                <p:cNvSpPr/>
                <p:nvPr/>
              </p:nvSpPr>
              <p:spPr>
                <a:xfrm>
                  <a:off x="1474" y="0"/>
                  <a:ext cx="635" cy="318"/>
                </a:xfrm>
                <a:prstGeom prst="rect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endParaRPr lang="zh-CN" altLang="en-US" dirty="0"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endParaRPr>
                </a:p>
              </p:txBody>
            </p:sp>
            <p:sp>
              <p:nvSpPr>
                <p:cNvPr id="7" name="Rectangle 7"/>
                <p:cNvSpPr/>
                <p:nvPr/>
              </p:nvSpPr>
              <p:spPr>
                <a:xfrm>
                  <a:off x="2200" y="0"/>
                  <a:ext cx="635" cy="318"/>
                </a:xfrm>
                <a:prstGeom prst="rect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endParaRPr lang="zh-CN" altLang="en-US" dirty="0"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endParaRPr>
                </a:p>
              </p:txBody>
            </p:sp>
            <p:sp>
              <p:nvSpPr>
                <p:cNvPr id="8" name="Rectangle 8"/>
                <p:cNvSpPr/>
                <p:nvPr/>
              </p:nvSpPr>
              <p:spPr>
                <a:xfrm>
                  <a:off x="2925" y="0"/>
                  <a:ext cx="635" cy="318"/>
                </a:xfrm>
                <a:prstGeom prst="rect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endParaRPr lang="zh-CN" altLang="en-US" dirty="0"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endParaRPr>
                </a:p>
              </p:txBody>
            </p:sp>
            <p:sp>
              <p:nvSpPr>
                <p:cNvPr id="9" name="Rectangle 9"/>
                <p:cNvSpPr/>
                <p:nvPr/>
              </p:nvSpPr>
              <p:spPr>
                <a:xfrm>
                  <a:off x="3696" y="0"/>
                  <a:ext cx="635" cy="318"/>
                </a:xfrm>
                <a:prstGeom prst="rect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endParaRPr lang="zh-CN" altLang="en-US" dirty="0"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endParaRPr>
                </a:p>
              </p:txBody>
            </p:sp>
            <p:sp>
              <p:nvSpPr>
                <p:cNvPr id="10" name="Rectangle 10"/>
                <p:cNvSpPr/>
                <p:nvPr/>
              </p:nvSpPr>
              <p:spPr>
                <a:xfrm>
                  <a:off x="4422" y="0"/>
                  <a:ext cx="635" cy="318"/>
                </a:xfrm>
                <a:prstGeom prst="rect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endParaRPr lang="zh-CN" altLang="en-US" dirty="0"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endParaRPr>
                </a:p>
              </p:txBody>
            </p:sp>
            <p:sp>
              <p:nvSpPr>
                <p:cNvPr id="11" name="Rectangle 11"/>
                <p:cNvSpPr/>
                <p:nvPr/>
              </p:nvSpPr>
              <p:spPr>
                <a:xfrm>
                  <a:off x="5125" y="0"/>
                  <a:ext cx="635" cy="318"/>
                </a:xfrm>
                <a:prstGeom prst="rect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endParaRPr lang="zh-CN" altLang="en-US" dirty="0"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endParaRPr>
                </a:p>
              </p:txBody>
            </p:sp>
            <p:sp>
              <p:nvSpPr>
                <p:cNvPr id="12" name="Rectangle 12"/>
                <p:cNvSpPr/>
                <p:nvPr/>
              </p:nvSpPr>
              <p:spPr>
                <a:xfrm>
                  <a:off x="0" y="499"/>
                  <a:ext cx="635" cy="318"/>
                </a:xfrm>
                <a:prstGeom prst="rect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endParaRPr lang="zh-CN" altLang="en-US" dirty="0"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endParaRPr>
                </a:p>
              </p:txBody>
            </p:sp>
            <p:sp>
              <p:nvSpPr>
                <p:cNvPr id="13" name="Rectangle 13"/>
                <p:cNvSpPr/>
                <p:nvPr/>
              </p:nvSpPr>
              <p:spPr>
                <a:xfrm>
                  <a:off x="748" y="499"/>
                  <a:ext cx="635" cy="318"/>
                </a:xfrm>
                <a:prstGeom prst="rect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endParaRPr lang="zh-CN" altLang="en-US" dirty="0"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endParaRPr>
                </a:p>
              </p:txBody>
            </p:sp>
            <p:sp>
              <p:nvSpPr>
                <p:cNvPr id="14" name="Rectangle 14"/>
                <p:cNvSpPr/>
                <p:nvPr/>
              </p:nvSpPr>
              <p:spPr>
                <a:xfrm>
                  <a:off x="1474" y="499"/>
                  <a:ext cx="635" cy="318"/>
                </a:xfrm>
                <a:prstGeom prst="rect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endParaRPr lang="zh-CN" altLang="en-US" dirty="0"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endParaRPr>
                </a:p>
              </p:txBody>
            </p:sp>
            <p:sp>
              <p:nvSpPr>
                <p:cNvPr id="15" name="Rectangle 15"/>
                <p:cNvSpPr/>
                <p:nvPr/>
              </p:nvSpPr>
              <p:spPr>
                <a:xfrm>
                  <a:off x="2200" y="499"/>
                  <a:ext cx="635" cy="318"/>
                </a:xfrm>
                <a:prstGeom prst="rect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endParaRPr lang="zh-CN" altLang="en-US" dirty="0"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endParaRPr>
                </a:p>
              </p:txBody>
            </p:sp>
            <p:sp>
              <p:nvSpPr>
                <p:cNvPr id="16" name="Rectangle 16"/>
                <p:cNvSpPr/>
                <p:nvPr/>
              </p:nvSpPr>
              <p:spPr>
                <a:xfrm>
                  <a:off x="2925" y="499"/>
                  <a:ext cx="635" cy="318"/>
                </a:xfrm>
                <a:prstGeom prst="rect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endParaRPr lang="zh-CN" altLang="en-US" dirty="0"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endParaRPr>
                </a:p>
              </p:txBody>
            </p:sp>
            <p:sp>
              <p:nvSpPr>
                <p:cNvPr id="17" name="Rectangle 17"/>
                <p:cNvSpPr/>
                <p:nvPr/>
              </p:nvSpPr>
              <p:spPr>
                <a:xfrm>
                  <a:off x="3696" y="499"/>
                  <a:ext cx="635" cy="318"/>
                </a:xfrm>
                <a:prstGeom prst="rect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endParaRPr lang="zh-CN" altLang="en-US" dirty="0"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endParaRPr>
                </a:p>
              </p:txBody>
            </p:sp>
            <p:sp>
              <p:nvSpPr>
                <p:cNvPr id="18" name="Rectangle 18"/>
                <p:cNvSpPr/>
                <p:nvPr/>
              </p:nvSpPr>
              <p:spPr>
                <a:xfrm>
                  <a:off x="4422" y="499"/>
                  <a:ext cx="635" cy="318"/>
                </a:xfrm>
                <a:prstGeom prst="rect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endParaRPr lang="zh-CN" altLang="en-US" dirty="0"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endParaRPr>
                </a:p>
              </p:txBody>
            </p:sp>
            <p:sp>
              <p:nvSpPr>
                <p:cNvPr id="19" name="Rectangle 19"/>
                <p:cNvSpPr/>
                <p:nvPr/>
              </p:nvSpPr>
              <p:spPr>
                <a:xfrm>
                  <a:off x="5125" y="499"/>
                  <a:ext cx="635" cy="318"/>
                </a:xfrm>
                <a:prstGeom prst="rect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endParaRPr lang="zh-CN" altLang="en-US" dirty="0"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endParaRPr>
                </a:p>
              </p:txBody>
            </p:sp>
            <p:sp>
              <p:nvSpPr>
                <p:cNvPr id="20" name="Rectangle 20"/>
                <p:cNvSpPr/>
                <p:nvPr/>
              </p:nvSpPr>
              <p:spPr>
                <a:xfrm>
                  <a:off x="0" y="998"/>
                  <a:ext cx="635" cy="318"/>
                </a:xfrm>
                <a:prstGeom prst="rect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endParaRPr lang="zh-CN" altLang="en-US" dirty="0"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endParaRPr>
                </a:p>
              </p:txBody>
            </p:sp>
            <p:sp>
              <p:nvSpPr>
                <p:cNvPr id="21" name="Rectangle 21"/>
                <p:cNvSpPr/>
                <p:nvPr/>
              </p:nvSpPr>
              <p:spPr>
                <a:xfrm>
                  <a:off x="2205" y="1495"/>
                  <a:ext cx="635" cy="318"/>
                </a:xfrm>
                <a:prstGeom prst="rect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endParaRPr lang="zh-CN" altLang="en-US" dirty="0"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endParaRPr>
                </a:p>
              </p:txBody>
            </p:sp>
            <p:sp>
              <p:nvSpPr>
                <p:cNvPr id="22" name="Rectangle 22"/>
                <p:cNvSpPr/>
                <p:nvPr/>
              </p:nvSpPr>
              <p:spPr>
                <a:xfrm>
                  <a:off x="1474" y="998"/>
                  <a:ext cx="635" cy="318"/>
                </a:xfrm>
                <a:prstGeom prst="rect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endParaRPr lang="zh-CN" altLang="en-US" dirty="0"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endParaRPr>
                </a:p>
              </p:txBody>
            </p:sp>
            <p:sp>
              <p:nvSpPr>
                <p:cNvPr id="23" name="Rectangle 23"/>
                <p:cNvSpPr/>
                <p:nvPr/>
              </p:nvSpPr>
              <p:spPr>
                <a:xfrm>
                  <a:off x="2200" y="998"/>
                  <a:ext cx="635" cy="318"/>
                </a:xfrm>
                <a:prstGeom prst="rect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endParaRPr lang="zh-CN" altLang="en-US" dirty="0"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endParaRPr>
                </a:p>
              </p:txBody>
            </p:sp>
            <p:sp>
              <p:nvSpPr>
                <p:cNvPr id="24" name="Rectangle 24"/>
                <p:cNvSpPr/>
                <p:nvPr/>
              </p:nvSpPr>
              <p:spPr>
                <a:xfrm>
                  <a:off x="2925" y="998"/>
                  <a:ext cx="635" cy="318"/>
                </a:xfrm>
                <a:prstGeom prst="rect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endParaRPr lang="zh-CN" altLang="en-US" dirty="0"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endParaRPr>
                </a:p>
              </p:txBody>
            </p:sp>
            <p:sp>
              <p:nvSpPr>
                <p:cNvPr id="25" name="Rectangle 25"/>
                <p:cNvSpPr/>
                <p:nvPr/>
              </p:nvSpPr>
              <p:spPr>
                <a:xfrm>
                  <a:off x="3696" y="998"/>
                  <a:ext cx="635" cy="318"/>
                </a:xfrm>
                <a:prstGeom prst="rect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endParaRPr lang="zh-CN" altLang="en-US" dirty="0"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endParaRPr>
                </a:p>
              </p:txBody>
            </p:sp>
            <p:sp>
              <p:nvSpPr>
                <p:cNvPr id="26" name="Rectangle 26"/>
                <p:cNvSpPr/>
                <p:nvPr/>
              </p:nvSpPr>
              <p:spPr>
                <a:xfrm>
                  <a:off x="4422" y="998"/>
                  <a:ext cx="635" cy="318"/>
                </a:xfrm>
                <a:prstGeom prst="rect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endParaRPr lang="zh-CN" altLang="en-US" dirty="0"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endParaRPr>
                </a:p>
              </p:txBody>
            </p:sp>
            <p:sp>
              <p:nvSpPr>
                <p:cNvPr id="27" name="Rectangle 27"/>
                <p:cNvSpPr/>
                <p:nvPr/>
              </p:nvSpPr>
              <p:spPr>
                <a:xfrm>
                  <a:off x="5125" y="998"/>
                  <a:ext cx="635" cy="318"/>
                </a:xfrm>
                <a:prstGeom prst="rect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endParaRPr lang="zh-CN" altLang="en-US" dirty="0"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endParaRPr>
                </a:p>
              </p:txBody>
            </p:sp>
            <p:sp>
              <p:nvSpPr>
                <p:cNvPr id="28" name="Rectangle 28"/>
                <p:cNvSpPr/>
                <p:nvPr/>
              </p:nvSpPr>
              <p:spPr>
                <a:xfrm>
                  <a:off x="0" y="1497"/>
                  <a:ext cx="635" cy="318"/>
                </a:xfrm>
                <a:prstGeom prst="rect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endParaRPr lang="zh-CN" altLang="en-US" dirty="0"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endParaRPr>
                </a:p>
              </p:txBody>
            </p:sp>
            <p:sp>
              <p:nvSpPr>
                <p:cNvPr id="29" name="Rectangle 29"/>
                <p:cNvSpPr/>
                <p:nvPr/>
              </p:nvSpPr>
              <p:spPr>
                <a:xfrm>
                  <a:off x="748" y="1497"/>
                  <a:ext cx="635" cy="318"/>
                </a:xfrm>
                <a:prstGeom prst="rect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endParaRPr lang="zh-CN" altLang="en-US" dirty="0"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endParaRPr>
                </a:p>
              </p:txBody>
            </p:sp>
            <p:sp>
              <p:nvSpPr>
                <p:cNvPr id="30" name="Rectangle 30"/>
                <p:cNvSpPr/>
                <p:nvPr/>
              </p:nvSpPr>
              <p:spPr>
                <a:xfrm>
                  <a:off x="1474" y="1497"/>
                  <a:ext cx="635" cy="318"/>
                </a:xfrm>
                <a:prstGeom prst="rect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endParaRPr lang="zh-CN" altLang="en-US" dirty="0"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endParaRPr>
                </a:p>
              </p:txBody>
            </p:sp>
            <p:sp>
              <p:nvSpPr>
                <p:cNvPr id="32" name="Rectangle 32"/>
                <p:cNvSpPr/>
                <p:nvPr/>
              </p:nvSpPr>
              <p:spPr>
                <a:xfrm>
                  <a:off x="2925" y="1497"/>
                  <a:ext cx="635" cy="318"/>
                </a:xfrm>
                <a:prstGeom prst="rect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endParaRPr lang="zh-CN" altLang="en-US" dirty="0"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endParaRPr>
                </a:p>
              </p:txBody>
            </p:sp>
            <p:sp>
              <p:nvSpPr>
                <p:cNvPr id="33" name="Rectangle 33"/>
                <p:cNvSpPr/>
                <p:nvPr/>
              </p:nvSpPr>
              <p:spPr>
                <a:xfrm>
                  <a:off x="3696" y="1497"/>
                  <a:ext cx="635" cy="318"/>
                </a:xfrm>
                <a:prstGeom prst="rect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endParaRPr lang="zh-CN" altLang="en-US" dirty="0"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endParaRPr>
                </a:p>
              </p:txBody>
            </p:sp>
            <p:sp>
              <p:nvSpPr>
                <p:cNvPr id="34" name="Rectangle 34"/>
                <p:cNvSpPr/>
                <p:nvPr/>
              </p:nvSpPr>
              <p:spPr>
                <a:xfrm>
                  <a:off x="4422" y="1497"/>
                  <a:ext cx="635" cy="318"/>
                </a:xfrm>
                <a:prstGeom prst="rect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endParaRPr lang="zh-CN" altLang="en-US" dirty="0"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endParaRPr>
                </a:p>
              </p:txBody>
            </p:sp>
            <p:sp>
              <p:nvSpPr>
                <p:cNvPr id="35" name="Rectangle 35"/>
                <p:cNvSpPr/>
                <p:nvPr/>
              </p:nvSpPr>
              <p:spPr>
                <a:xfrm>
                  <a:off x="5125" y="1497"/>
                  <a:ext cx="635" cy="318"/>
                </a:xfrm>
                <a:prstGeom prst="rect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endParaRPr lang="zh-CN" altLang="en-US" dirty="0"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endParaRPr>
                </a:p>
              </p:txBody>
            </p:sp>
            <p:sp>
              <p:nvSpPr>
                <p:cNvPr id="36" name="Rectangle 36"/>
                <p:cNvSpPr/>
                <p:nvPr/>
              </p:nvSpPr>
              <p:spPr>
                <a:xfrm>
                  <a:off x="0" y="1996"/>
                  <a:ext cx="635" cy="318"/>
                </a:xfrm>
                <a:prstGeom prst="rect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endParaRPr lang="zh-CN" altLang="en-US" dirty="0"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endParaRPr>
                </a:p>
              </p:txBody>
            </p:sp>
            <p:sp>
              <p:nvSpPr>
                <p:cNvPr id="37" name="Rectangle 37"/>
                <p:cNvSpPr/>
                <p:nvPr/>
              </p:nvSpPr>
              <p:spPr>
                <a:xfrm>
                  <a:off x="748" y="1996"/>
                  <a:ext cx="635" cy="318"/>
                </a:xfrm>
                <a:prstGeom prst="rect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endParaRPr lang="zh-CN" altLang="en-US" dirty="0"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endParaRPr>
                </a:p>
              </p:txBody>
            </p:sp>
            <p:sp>
              <p:nvSpPr>
                <p:cNvPr id="38" name="Rectangle 38"/>
                <p:cNvSpPr/>
                <p:nvPr/>
              </p:nvSpPr>
              <p:spPr>
                <a:xfrm>
                  <a:off x="1474" y="1996"/>
                  <a:ext cx="635" cy="318"/>
                </a:xfrm>
                <a:prstGeom prst="rect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endParaRPr lang="zh-CN" altLang="en-US" dirty="0"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endParaRPr>
                </a:p>
              </p:txBody>
            </p:sp>
            <p:sp>
              <p:nvSpPr>
                <p:cNvPr id="39" name="Rectangle 39"/>
                <p:cNvSpPr/>
                <p:nvPr/>
              </p:nvSpPr>
              <p:spPr>
                <a:xfrm>
                  <a:off x="2200" y="1996"/>
                  <a:ext cx="635" cy="318"/>
                </a:xfrm>
                <a:prstGeom prst="rect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endParaRPr lang="zh-CN" altLang="en-US" dirty="0"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endParaRPr>
                </a:p>
              </p:txBody>
            </p:sp>
            <p:sp>
              <p:nvSpPr>
                <p:cNvPr id="40" name="Rectangle 40"/>
                <p:cNvSpPr/>
                <p:nvPr/>
              </p:nvSpPr>
              <p:spPr>
                <a:xfrm>
                  <a:off x="2925" y="1996"/>
                  <a:ext cx="635" cy="318"/>
                </a:xfrm>
                <a:prstGeom prst="rect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endParaRPr lang="zh-CN" altLang="en-US" dirty="0"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endParaRPr>
                </a:p>
              </p:txBody>
            </p:sp>
            <p:sp>
              <p:nvSpPr>
                <p:cNvPr id="41" name="Rectangle 41"/>
                <p:cNvSpPr/>
                <p:nvPr/>
              </p:nvSpPr>
              <p:spPr>
                <a:xfrm>
                  <a:off x="3696" y="1996"/>
                  <a:ext cx="635" cy="318"/>
                </a:xfrm>
                <a:prstGeom prst="rect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endParaRPr lang="zh-CN" altLang="en-US" dirty="0"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endParaRPr>
                </a:p>
              </p:txBody>
            </p:sp>
            <p:sp>
              <p:nvSpPr>
                <p:cNvPr id="42" name="Rectangle 42"/>
                <p:cNvSpPr/>
                <p:nvPr/>
              </p:nvSpPr>
              <p:spPr>
                <a:xfrm>
                  <a:off x="4422" y="1996"/>
                  <a:ext cx="635" cy="318"/>
                </a:xfrm>
                <a:prstGeom prst="rect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endParaRPr lang="zh-CN" altLang="en-US" dirty="0"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endParaRPr>
                </a:p>
              </p:txBody>
            </p:sp>
            <p:sp>
              <p:nvSpPr>
                <p:cNvPr id="43" name="Rectangle 43"/>
                <p:cNvSpPr/>
                <p:nvPr/>
              </p:nvSpPr>
              <p:spPr>
                <a:xfrm>
                  <a:off x="5125" y="1996"/>
                  <a:ext cx="635" cy="318"/>
                </a:xfrm>
                <a:prstGeom prst="rect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endParaRPr lang="zh-CN" altLang="en-US" dirty="0"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endParaRPr>
                </a:p>
              </p:txBody>
            </p:sp>
            <p:sp>
              <p:nvSpPr>
                <p:cNvPr id="44" name="Rectangle 44"/>
                <p:cNvSpPr/>
                <p:nvPr/>
              </p:nvSpPr>
              <p:spPr>
                <a:xfrm>
                  <a:off x="2963" y="2564"/>
                  <a:ext cx="635" cy="318"/>
                </a:xfrm>
                <a:prstGeom prst="rect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90170" tIns="46990" rIns="90170" bIns="46990" anchor="ctr" anchorCtr="0"/>
                <a:p>
                  <a:pPr algn="ctr" eaLnBrk="0" hangingPunct="0"/>
                  <a:r>
                    <a:rPr lang="zh-CN" altLang="en-US" sz="2800" dirty="0">
                      <a:solidFill>
                        <a:schemeClr val="accent1"/>
                      </a:solidFill>
                      <a:latin typeface="Times New Roman" panose="02020603050405020304" pitchFamily="2" charset="0"/>
                      <a:ea typeface="黑体" panose="02010609060101010101" pitchFamily="2" charset="-122"/>
                    </a:rPr>
                    <a:t>讲台</a:t>
                  </a:r>
                  <a:endParaRPr lang="zh-CN" altLang="en-US" sz="2800" dirty="0">
                    <a:solidFill>
                      <a:schemeClr val="accent1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</a:endParaRPr>
                </a:p>
              </p:txBody>
            </p:sp>
          </p:grpSp>
          <p:grpSp>
            <p:nvGrpSpPr>
              <p:cNvPr id="45" name="Group 45"/>
              <p:cNvGrpSpPr/>
              <p:nvPr/>
            </p:nvGrpSpPr>
            <p:grpSpPr>
              <a:xfrm>
                <a:off x="382" y="2033"/>
                <a:ext cx="4812" cy="341"/>
                <a:chOff x="0" y="0"/>
                <a:chExt cx="5351" cy="341"/>
              </a:xfrm>
              <a:grpFill/>
            </p:grpSpPr>
            <p:sp>
              <p:nvSpPr>
                <p:cNvPr id="46" name="Text Box 46"/>
                <p:cNvSpPr txBox="1"/>
                <p:nvPr/>
              </p:nvSpPr>
              <p:spPr>
                <a:xfrm>
                  <a:off x="726" y="4"/>
                  <a:ext cx="227" cy="250"/>
                </a:xfrm>
                <a:prstGeom prst="rect">
                  <a:avLst/>
                </a:prstGeom>
                <a:grpFill/>
                <a:ln w="9525">
                  <a:noFill/>
                </a:ln>
              </p:spPr>
              <p:txBody>
                <a:bodyPr wrap="square" anchor="t" anchorCtr="0">
                  <a:spAutoFit/>
                </a:bodyPr>
                <a:p>
                  <a:pPr algn="dist" eaLnBrk="0" hangingPunct="0"/>
                  <a:r>
                    <a:rPr lang="en-US" altLang="zh-CN" dirty="0">
                      <a:latin typeface="Times New Roman" panose="02020603050405020304" pitchFamily="2" charset="0"/>
                      <a:ea typeface="宋体" panose="02010600030101010101" pitchFamily="2" charset="-122"/>
                      <a:cs typeface="Times New Roman" panose="02020603050405020304" pitchFamily="2" charset="0"/>
                    </a:rPr>
                    <a:t>2</a:t>
                  </a:r>
                  <a:endParaRPr lang="en-US" altLang="zh-CN" dirty="0"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endParaRPr>
                </a:p>
              </p:txBody>
            </p:sp>
            <p:sp>
              <p:nvSpPr>
                <p:cNvPr id="47" name="Text Box 47"/>
                <p:cNvSpPr txBox="1"/>
                <p:nvPr/>
              </p:nvSpPr>
              <p:spPr>
                <a:xfrm>
                  <a:off x="0" y="4"/>
                  <a:ext cx="201" cy="270"/>
                </a:xfrm>
                <a:prstGeom prst="rect">
                  <a:avLst/>
                </a:prstGeom>
                <a:grpFill/>
                <a:ln w="9525">
                  <a:noFill/>
                </a:ln>
              </p:spPr>
              <p:txBody>
                <a:bodyPr wrap="square" anchor="t" anchorCtr="0">
                  <a:spAutoFit/>
                </a:bodyPr>
                <a:p>
                  <a:pPr algn="dist" eaLnBrk="0" hangingPunct="0"/>
                  <a:r>
                    <a:rPr lang="en-US" altLang="zh-CN" dirty="0">
                      <a:latin typeface="Times New Roman" panose="02020603050405020304" pitchFamily="2" charset="0"/>
                      <a:ea typeface="宋体" panose="02010600030101010101" pitchFamily="2" charset="-122"/>
                      <a:cs typeface="Times New Roman" panose="02020603050405020304" pitchFamily="2" charset="0"/>
                    </a:rPr>
                    <a:t>1</a:t>
                  </a:r>
                  <a:endParaRPr lang="en-US" altLang="zh-CN" dirty="0"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endParaRPr>
                </a:p>
              </p:txBody>
            </p:sp>
            <p:sp>
              <p:nvSpPr>
                <p:cNvPr id="48" name="Text Box 48"/>
                <p:cNvSpPr txBox="1"/>
                <p:nvPr/>
              </p:nvSpPr>
              <p:spPr>
                <a:xfrm>
                  <a:off x="1451" y="0"/>
                  <a:ext cx="227" cy="292"/>
                </a:xfrm>
                <a:prstGeom prst="rect">
                  <a:avLst/>
                </a:prstGeom>
                <a:grpFill/>
                <a:ln w="9525">
                  <a:noFill/>
                </a:ln>
              </p:spPr>
              <p:txBody>
                <a:bodyPr wrap="square" anchor="t" anchorCtr="0">
                  <a:spAutoFit/>
                </a:bodyPr>
                <a:p>
                  <a:pPr algn="dist" eaLnBrk="0" hangingPunct="0"/>
                  <a:r>
                    <a:rPr lang="en-US" altLang="zh-CN" dirty="0">
                      <a:latin typeface="Times New Roman" panose="02020603050405020304" pitchFamily="2" charset="0"/>
                      <a:ea typeface="宋体" panose="02010600030101010101" pitchFamily="2" charset="-122"/>
                      <a:cs typeface="Times New Roman" panose="02020603050405020304" pitchFamily="2" charset="0"/>
                    </a:rPr>
                    <a:t>3</a:t>
                  </a:r>
                  <a:endParaRPr lang="en-US" altLang="zh-CN" dirty="0"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endParaRPr>
                </a:p>
              </p:txBody>
            </p:sp>
            <p:sp>
              <p:nvSpPr>
                <p:cNvPr id="49" name="Text Box 49"/>
                <p:cNvSpPr txBox="1"/>
                <p:nvPr/>
              </p:nvSpPr>
              <p:spPr>
                <a:xfrm>
                  <a:off x="2222" y="5"/>
                  <a:ext cx="227" cy="311"/>
                </a:xfrm>
                <a:prstGeom prst="rect">
                  <a:avLst/>
                </a:prstGeom>
                <a:grpFill/>
                <a:ln w="9525">
                  <a:noFill/>
                </a:ln>
              </p:spPr>
              <p:txBody>
                <a:bodyPr wrap="square" anchor="t" anchorCtr="0">
                  <a:spAutoFit/>
                </a:bodyPr>
                <a:p>
                  <a:pPr algn="dist" eaLnBrk="0" hangingPunct="0"/>
                  <a:r>
                    <a:rPr lang="en-US" altLang="zh-CN" dirty="0">
                      <a:latin typeface="Times New Roman" panose="02020603050405020304" pitchFamily="2" charset="0"/>
                      <a:ea typeface="宋体" panose="02010600030101010101" pitchFamily="2" charset="-122"/>
                      <a:cs typeface="Times New Roman" panose="02020603050405020304" pitchFamily="2" charset="0"/>
                    </a:rPr>
                    <a:t>4</a:t>
                  </a:r>
                  <a:endParaRPr lang="en-US" altLang="zh-CN" dirty="0"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endParaRPr>
                </a:p>
              </p:txBody>
            </p:sp>
            <p:sp>
              <p:nvSpPr>
                <p:cNvPr id="50" name="Text Box 50"/>
                <p:cNvSpPr txBox="1"/>
                <p:nvPr/>
              </p:nvSpPr>
              <p:spPr>
                <a:xfrm>
                  <a:off x="2902" y="5"/>
                  <a:ext cx="227" cy="336"/>
                </a:xfrm>
                <a:prstGeom prst="rect">
                  <a:avLst/>
                </a:prstGeom>
                <a:grpFill/>
                <a:ln w="9525">
                  <a:noFill/>
                </a:ln>
              </p:spPr>
              <p:txBody>
                <a:bodyPr wrap="square" anchor="t" anchorCtr="0">
                  <a:spAutoFit/>
                </a:bodyPr>
                <a:p>
                  <a:pPr algn="dist" eaLnBrk="0" hangingPunct="0"/>
                  <a:r>
                    <a:rPr lang="en-US" altLang="zh-CN" dirty="0">
                      <a:latin typeface="Times New Roman" panose="02020603050405020304" pitchFamily="2" charset="0"/>
                      <a:ea typeface="宋体" panose="02010600030101010101" pitchFamily="2" charset="-122"/>
                      <a:cs typeface="Times New Roman" panose="02020603050405020304" pitchFamily="2" charset="0"/>
                    </a:rPr>
                    <a:t>5</a:t>
                  </a:r>
                  <a:endParaRPr lang="en-US" altLang="zh-CN" dirty="0"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endParaRPr>
                </a:p>
              </p:txBody>
            </p:sp>
            <p:sp>
              <p:nvSpPr>
                <p:cNvPr id="51" name="Text Box 51"/>
                <p:cNvSpPr txBox="1"/>
                <p:nvPr/>
              </p:nvSpPr>
              <p:spPr>
                <a:xfrm>
                  <a:off x="3674" y="4"/>
                  <a:ext cx="227" cy="250"/>
                </a:xfrm>
                <a:prstGeom prst="rect">
                  <a:avLst/>
                </a:prstGeom>
                <a:grpFill/>
                <a:ln w="9525">
                  <a:noFill/>
                </a:ln>
              </p:spPr>
              <p:txBody>
                <a:bodyPr wrap="square" anchor="t" anchorCtr="0">
                  <a:spAutoFit/>
                </a:bodyPr>
                <a:p>
                  <a:pPr algn="dist" eaLnBrk="0" hangingPunct="0"/>
                  <a:r>
                    <a:rPr lang="en-US" altLang="zh-CN" dirty="0">
                      <a:latin typeface="Times New Roman" panose="02020603050405020304" pitchFamily="2" charset="0"/>
                      <a:ea typeface="宋体" panose="02010600030101010101" pitchFamily="2" charset="-122"/>
                      <a:cs typeface="Times New Roman" panose="02020603050405020304" pitchFamily="2" charset="0"/>
                    </a:rPr>
                    <a:t>6</a:t>
                  </a:r>
                  <a:endParaRPr lang="en-US" altLang="zh-CN" dirty="0"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endParaRPr>
                </a:p>
              </p:txBody>
            </p:sp>
            <p:sp>
              <p:nvSpPr>
                <p:cNvPr id="52" name="Text Box 52"/>
                <p:cNvSpPr txBox="1"/>
                <p:nvPr/>
              </p:nvSpPr>
              <p:spPr>
                <a:xfrm>
                  <a:off x="4399" y="4"/>
                  <a:ext cx="227" cy="250"/>
                </a:xfrm>
                <a:prstGeom prst="rect">
                  <a:avLst/>
                </a:prstGeom>
                <a:grpFill/>
                <a:ln w="9525">
                  <a:noFill/>
                </a:ln>
              </p:spPr>
              <p:txBody>
                <a:bodyPr wrap="square" anchor="t" anchorCtr="0">
                  <a:spAutoFit/>
                </a:bodyPr>
                <a:p>
                  <a:pPr algn="dist" eaLnBrk="0" hangingPunct="0"/>
                  <a:r>
                    <a:rPr lang="en-US" altLang="zh-CN" dirty="0">
                      <a:latin typeface="Times New Roman" panose="02020603050405020304" pitchFamily="2" charset="0"/>
                      <a:ea typeface="宋体" panose="02010600030101010101" pitchFamily="2" charset="-122"/>
                      <a:cs typeface="Times New Roman" panose="02020603050405020304" pitchFamily="2" charset="0"/>
                    </a:rPr>
                    <a:t>7</a:t>
                  </a:r>
                  <a:endParaRPr lang="en-US" altLang="zh-CN" dirty="0"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endParaRPr>
                </a:p>
              </p:txBody>
            </p:sp>
            <p:sp>
              <p:nvSpPr>
                <p:cNvPr id="53" name="Text Box 53"/>
                <p:cNvSpPr txBox="1"/>
                <p:nvPr/>
              </p:nvSpPr>
              <p:spPr>
                <a:xfrm>
                  <a:off x="5125" y="4"/>
                  <a:ext cx="226" cy="250"/>
                </a:xfrm>
                <a:prstGeom prst="rect">
                  <a:avLst/>
                </a:prstGeom>
                <a:grpFill/>
                <a:ln w="9525">
                  <a:noFill/>
                </a:ln>
              </p:spPr>
              <p:txBody>
                <a:bodyPr wrap="square" anchor="t" anchorCtr="0">
                  <a:spAutoFit/>
                </a:bodyPr>
                <a:p>
                  <a:pPr algn="dist" eaLnBrk="0" hangingPunct="0"/>
                  <a:r>
                    <a:rPr lang="en-US" altLang="zh-CN" dirty="0">
                      <a:latin typeface="Times New Roman" panose="02020603050405020304" pitchFamily="2" charset="0"/>
                      <a:ea typeface="宋体" panose="02010600030101010101" pitchFamily="2" charset="-122"/>
                      <a:cs typeface="Times New Roman" panose="02020603050405020304" pitchFamily="2" charset="0"/>
                    </a:rPr>
                    <a:t>8</a:t>
                  </a:r>
                  <a:endParaRPr lang="en-US" altLang="zh-CN" dirty="0"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endParaRPr>
                </a:p>
              </p:txBody>
            </p:sp>
          </p:grpSp>
          <p:grpSp>
            <p:nvGrpSpPr>
              <p:cNvPr id="54" name="Group 54"/>
              <p:cNvGrpSpPr/>
              <p:nvPr/>
            </p:nvGrpSpPr>
            <p:grpSpPr>
              <a:xfrm>
                <a:off x="0" y="0"/>
                <a:ext cx="204" cy="2026"/>
                <a:chOff x="0" y="0"/>
                <a:chExt cx="204" cy="2271"/>
              </a:xfrm>
              <a:grpFill/>
            </p:grpSpPr>
            <p:sp>
              <p:nvSpPr>
                <p:cNvPr id="55" name="Text Box 55"/>
                <p:cNvSpPr txBox="1"/>
                <p:nvPr/>
              </p:nvSpPr>
              <p:spPr>
                <a:xfrm>
                  <a:off x="1" y="1991"/>
                  <a:ext cx="181" cy="280"/>
                </a:xfrm>
                <a:prstGeom prst="rect">
                  <a:avLst/>
                </a:prstGeom>
                <a:grpFill/>
                <a:ln w="9525">
                  <a:noFill/>
                </a:ln>
              </p:spPr>
              <p:txBody>
                <a:bodyPr anchor="t" anchorCtr="0">
                  <a:spAutoFit/>
                </a:bodyPr>
                <a:p>
                  <a:pPr eaLnBrk="0" hangingPunct="0"/>
                  <a:r>
                    <a:rPr lang="en-US" altLang="zh-CN" dirty="0">
                      <a:latin typeface="Times New Roman" panose="02020603050405020304" pitchFamily="2" charset="0"/>
                      <a:ea typeface="宋体" panose="02010600030101010101" pitchFamily="2" charset="-122"/>
                      <a:cs typeface="Times New Roman" panose="02020603050405020304" pitchFamily="2" charset="0"/>
                    </a:rPr>
                    <a:t>1</a:t>
                  </a:r>
                  <a:endParaRPr lang="en-US" altLang="zh-CN" dirty="0"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endParaRPr>
                </a:p>
              </p:txBody>
            </p:sp>
            <p:sp>
              <p:nvSpPr>
                <p:cNvPr id="56" name="Text Box 56"/>
                <p:cNvSpPr txBox="1"/>
                <p:nvPr/>
              </p:nvSpPr>
              <p:spPr>
                <a:xfrm>
                  <a:off x="0" y="1510"/>
                  <a:ext cx="204" cy="283"/>
                </a:xfrm>
                <a:prstGeom prst="rect">
                  <a:avLst/>
                </a:prstGeom>
                <a:grpFill/>
                <a:ln w="9525">
                  <a:noFill/>
                </a:ln>
              </p:spPr>
              <p:txBody>
                <a:bodyPr wrap="square" anchor="t" anchorCtr="0">
                  <a:spAutoFit/>
                </a:bodyPr>
                <a:p>
                  <a:pPr eaLnBrk="0" hangingPunct="0"/>
                  <a:r>
                    <a:rPr lang="en-US" altLang="zh-CN" dirty="0">
                      <a:latin typeface="Times New Roman" panose="02020603050405020304" pitchFamily="2" charset="0"/>
                      <a:ea typeface="宋体" panose="02010600030101010101" pitchFamily="2" charset="-122"/>
                      <a:cs typeface="Times New Roman" panose="02020603050405020304" pitchFamily="2" charset="0"/>
                    </a:rPr>
                    <a:t>2</a:t>
                  </a:r>
                  <a:endParaRPr lang="en-US" altLang="zh-CN" dirty="0"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endParaRPr>
                </a:p>
              </p:txBody>
            </p:sp>
            <p:sp>
              <p:nvSpPr>
                <p:cNvPr id="57" name="Text Box 57"/>
                <p:cNvSpPr txBox="1"/>
                <p:nvPr/>
              </p:nvSpPr>
              <p:spPr>
                <a:xfrm>
                  <a:off x="0" y="1007"/>
                  <a:ext cx="204" cy="283"/>
                </a:xfrm>
                <a:prstGeom prst="rect">
                  <a:avLst/>
                </a:prstGeom>
                <a:grpFill/>
                <a:ln w="9525">
                  <a:noFill/>
                </a:ln>
              </p:spPr>
              <p:txBody>
                <a:bodyPr wrap="square" anchor="t" anchorCtr="0">
                  <a:spAutoFit/>
                </a:bodyPr>
                <a:p>
                  <a:pPr eaLnBrk="0" hangingPunct="0"/>
                  <a:r>
                    <a:rPr lang="en-US" altLang="zh-CN" dirty="0">
                      <a:latin typeface="Times New Roman" panose="02020603050405020304" pitchFamily="2" charset="0"/>
                      <a:ea typeface="宋体" panose="02010600030101010101" pitchFamily="2" charset="-122"/>
                      <a:cs typeface="Times New Roman" panose="02020603050405020304" pitchFamily="2" charset="0"/>
                    </a:rPr>
                    <a:t>3</a:t>
                  </a:r>
                  <a:endParaRPr lang="en-US" altLang="zh-CN" dirty="0"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endParaRPr>
                </a:p>
              </p:txBody>
            </p:sp>
            <p:sp>
              <p:nvSpPr>
                <p:cNvPr id="58" name="Text Box 58"/>
                <p:cNvSpPr txBox="1"/>
                <p:nvPr/>
              </p:nvSpPr>
              <p:spPr>
                <a:xfrm>
                  <a:off x="0" y="504"/>
                  <a:ext cx="204" cy="283"/>
                </a:xfrm>
                <a:prstGeom prst="rect">
                  <a:avLst/>
                </a:prstGeom>
                <a:grpFill/>
                <a:ln w="9525">
                  <a:noFill/>
                </a:ln>
              </p:spPr>
              <p:txBody>
                <a:bodyPr wrap="square" anchor="t" anchorCtr="0">
                  <a:spAutoFit/>
                </a:bodyPr>
                <a:p>
                  <a:pPr eaLnBrk="0" hangingPunct="0"/>
                  <a:r>
                    <a:rPr lang="en-US" altLang="zh-CN" dirty="0">
                      <a:latin typeface="Times New Roman" panose="02020603050405020304" pitchFamily="2" charset="0"/>
                      <a:ea typeface="宋体" panose="02010600030101010101" pitchFamily="2" charset="-122"/>
                      <a:cs typeface="Times New Roman" panose="02020603050405020304" pitchFamily="2" charset="0"/>
                    </a:rPr>
                    <a:t>4</a:t>
                  </a:r>
                  <a:endParaRPr lang="en-US" altLang="zh-CN" dirty="0"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endParaRPr>
                </a:p>
              </p:txBody>
            </p:sp>
            <p:sp>
              <p:nvSpPr>
                <p:cNvPr id="59" name="Text Box 59"/>
                <p:cNvSpPr txBox="1"/>
                <p:nvPr/>
              </p:nvSpPr>
              <p:spPr>
                <a:xfrm>
                  <a:off x="0" y="0"/>
                  <a:ext cx="204" cy="283"/>
                </a:xfrm>
                <a:prstGeom prst="rect">
                  <a:avLst/>
                </a:prstGeom>
                <a:grpFill/>
                <a:ln w="9525">
                  <a:noFill/>
                </a:ln>
              </p:spPr>
              <p:txBody>
                <a:bodyPr wrap="square" anchor="t" anchorCtr="0">
                  <a:spAutoFit/>
                </a:bodyPr>
                <a:p>
                  <a:pPr eaLnBrk="0" hangingPunct="0"/>
                  <a:r>
                    <a:rPr lang="en-US" altLang="zh-CN" dirty="0">
                      <a:latin typeface="Times New Roman" panose="02020603050405020304" pitchFamily="2" charset="0"/>
                      <a:ea typeface="宋体" panose="02010600030101010101" pitchFamily="2" charset="-122"/>
                      <a:cs typeface="Times New Roman" panose="02020603050405020304" pitchFamily="2" charset="0"/>
                    </a:rPr>
                    <a:t>5</a:t>
                  </a:r>
                  <a:endParaRPr lang="en-US" altLang="zh-CN" dirty="0"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endParaRPr>
                </a:p>
              </p:txBody>
            </p:sp>
          </p:grpSp>
        </p:grpSp>
        <p:sp>
          <p:nvSpPr>
            <p:cNvPr id="64" name="Rectangle 80"/>
            <p:cNvSpPr/>
            <p:nvPr/>
          </p:nvSpPr>
          <p:spPr>
            <a:xfrm>
              <a:off x="3260" y="3893"/>
              <a:ext cx="1360" cy="680"/>
            </a:xfrm>
            <a:prstGeom prst="rect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>
              <a:noAutofit/>
            </a:bodyPr>
            <a:p>
              <a:pPr lvl="0" algn="l">
                <a:buClrTx/>
                <a:buSzTx/>
              </a:pPr>
              <a:endParaRPr lang="zh-CN" altLang="en-US" sz="1800" dirty="0">
                <a:latin typeface="Times New Roman" panose="02020603050405020304" pitchFamily="2" charset="0"/>
                <a:cs typeface="Times New Roman" panose="02020603050405020304" pitchFamily="2" charset="0"/>
                <a:sym typeface="+mn-ea"/>
              </a:endParaRPr>
            </a:p>
          </p:txBody>
        </p:sp>
      </p:grpSp>
      <p:sp>
        <p:nvSpPr>
          <p:cNvPr id="63" name="Line 79"/>
          <p:cNvSpPr/>
          <p:nvPr/>
        </p:nvSpPr>
        <p:spPr>
          <a:xfrm flipV="1">
            <a:off x="899160" y="3342640"/>
            <a:ext cx="8136000" cy="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" name="Rectangle 60"/>
          <p:cNvSpPr/>
          <p:nvPr/>
        </p:nvSpPr>
        <p:spPr>
          <a:xfrm>
            <a:off x="-121285" y="3063875"/>
            <a:ext cx="1093470" cy="619125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ctr" anchorCtr="0"/>
          <a:p>
            <a:pPr algn="l" eaLnBrk="0" hangingPunct="0"/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第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排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61" name="Rectangle 77"/>
          <p:cNvSpPr>
            <a:spLocks noGrp="1"/>
          </p:cNvSpPr>
          <p:nvPr/>
        </p:nvSpPr>
        <p:spPr>
          <a:xfrm>
            <a:off x="3957320" y="4445000"/>
            <a:ext cx="1431925" cy="619125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ctr" anchorCtr="0"/>
          <a:p>
            <a:pPr algn="ctr" eaLnBrk="0" hangingPunct="0"/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第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4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组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66" name="Text Box 82"/>
          <p:cNvSpPr txBox="1"/>
          <p:nvPr/>
        </p:nvSpPr>
        <p:spPr>
          <a:xfrm>
            <a:off x="5037138" y="374333"/>
            <a:ext cx="3530600" cy="524510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 anchorCtr="0">
            <a:spAutoFit/>
          </a:bodyPr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（组数，排数）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7" name="Rectangle 83"/>
          <p:cNvSpPr/>
          <p:nvPr/>
        </p:nvSpPr>
        <p:spPr>
          <a:xfrm>
            <a:off x="606425" y="374015"/>
            <a:ext cx="4478020" cy="524510"/>
          </a:xfrm>
          <a:prstGeom prst="rect">
            <a:avLst/>
          </a:prstGeom>
          <a:noFill/>
          <a:ln w="9525">
            <a:noFill/>
          </a:ln>
        </p:spPr>
        <p:txBody>
          <a:bodyPr wrap="square" lIns="90170" tIns="46990" rIns="90170" bIns="46990" anchor="t" anchorCtr="0">
            <a:spAutoFit/>
          </a:bodyPr>
          <a:p>
            <a:pPr marL="342900" indent="-342900" eaLnBrk="0" hangingPunct="0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约定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组数在前，排数在后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2" name="Line 78"/>
          <p:cNvSpPr/>
          <p:nvPr/>
        </p:nvSpPr>
        <p:spPr>
          <a:xfrm>
            <a:off x="4572000" y="1059815"/>
            <a:ext cx="0" cy="3240000"/>
          </a:xfrm>
          <a:prstGeom prst="line">
            <a:avLst/>
          </a:prstGeom>
          <a:ln w="349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4049395" y="3136265"/>
            <a:ext cx="1268095" cy="504190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>
                <a:latin typeface="Times New Roman" panose="02020603050405020304" pitchFamily="2" charset="0"/>
                <a:cs typeface="Times New Roman" panose="02020603050405020304" pitchFamily="2" charset="0"/>
              </a:rPr>
              <a:t>(4</a:t>
            </a:r>
            <a:r>
              <a:rPr lang="zh-CN" altLang="en-US" sz="2400">
                <a:latin typeface="Times New Roman" panose="02020603050405020304" pitchFamily="2" charset="0"/>
                <a:cs typeface="Times New Roman" panose="02020603050405020304" pitchFamily="2" charset="0"/>
              </a:rPr>
              <a:t>，</a:t>
            </a:r>
            <a:r>
              <a:rPr lang="en-US" altLang="zh-CN" sz="2400">
                <a:latin typeface="Times New Roman" panose="02020603050405020304" pitchFamily="2" charset="0"/>
                <a:cs typeface="Times New Roman" panose="02020603050405020304" pitchFamily="2" charset="0"/>
              </a:rPr>
              <a:t>2</a:t>
            </a:r>
            <a:r>
              <a:rPr lang="en-US" altLang="zh-CN" sz="2400"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)</a:t>
            </a:r>
            <a:endParaRPr lang="en-US" altLang="zh-CN" sz="2400">
              <a:latin typeface="Times New Roman" panose="02020603050405020304" pitchFamily="2" charset="0"/>
              <a:ea typeface="宋体" panose="02010600030101010101" pitchFamily="2" charset="-122"/>
              <a:cs typeface="Times New Roman" panose="02020603050405020304" pitchFamily="2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Rectangle 28"/>
          <p:cNvSpPr/>
          <p:nvPr/>
        </p:nvSpPr>
        <p:spPr>
          <a:xfrm>
            <a:off x="107950" y="2069465"/>
            <a:ext cx="8741410" cy="16414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 eaLnBrk="1" hangingPunct="1">
              <a:lnSpc>
                <a:spcPct val="12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      上面的例子启发我们，为了确定物体在平面上的位置，可以用一对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有序实数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来确定平面点的位置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 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algn="l" eaLnBrk="1" hangingPunct="1">
              <a:lnSpc>
                <a:spcPct val="12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例如，学生在教室里的位置可以简单地记作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(4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2).</a:t>
            </a:r>
            <a:endParaRPr lang="en-US" altLang="zh-CN" sz="2800" b="1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7360" y="3653155"/>
            <a:ext cx="66344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2800" b="1" dirty="0">
                <a:solidFill>
                  <a:srgbClr val="30919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想一想：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(4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2)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与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(2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4)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是同一位置吗？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5195" y="218440"/>
            <a:ext cx="4119880" cy="1837055"/>
          </a:xfrm>
          <a:prstGeom prst="rect">
            <a:avLst/>
          </a:prstGeom>
          <a:ln w="15875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0257" name="Group 2"/>
          <p:cNvGrpSpPr/>
          <p:nvPr/>
        </p:nvGrpSpPr>
        <p:grpSpPr>
          <a:xfrm>
            <a:off x="4130782" y="682653"/>
            <a:ext cx="657340" cy="3608225"/>
            <a:chOff x="-120" y="0"/>
            <a:chExt cx="552" cy="3030"/>
          </a:xfrm>
        </p:grpSpPr>
        <p:sp>
          <p:nvSpPr>
            <p:cNvPr id="10242" name="Line 3"/>
            <p:cNvSpPr/>
            <p:nvPr/>
          </p:nvSpPr>
          <p:spPr>
            <a:xfrm flipV="1">
              <a:off x="288" y="0"/>
              <a:ext cx="1" cy="3030"/>
            </a:xfrm>
            <a:prstGeom prst="line">
              <a:avLst/>
            </a:prstGeom>
            <a:ln w="3492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10243" name="Text Box 4"/>
            <p:cNvSpPr txBox="1"/>
            <p:nvPr/>
          </p:nvSpPr>
          <p:spPr>
            <a:xfrm>
              <a:off x="48" y="912"/>
              <a:ext cx="303" cy="43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>
                  <a:solidFill>
                    <a:srgbClr val="0000FF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3</a:t>
              </a:r>
              <a:endParaRPr lang="en-US" altLang="zh-CN" sz="2800" b="1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0244" name="Text Box 5"/>
            <p:cNvSpPr txBox="1"/>
            <p:nvPr/>
          </p:nvSpPr>
          <p:spPr>
            <a:xfrm>
              <a:off x="48" y="1584"/>
              <a:ext cx="303" cy="43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>
                  <a:solidFill>
                    <a:srgbClr val="0000FF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1</a:t>
              </a:r>
              <a:endParaRPr lang="en-US" altLang="zh-CN" sz="2800" b="1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0245" name="Text Box 6"/>
            <p:cNvSpPr txBox="1"/>
            <p:nvPr/>
          </p:nvSpPr>
          <p:spPr>
            <a:xfrm>
              <a:off x="48" y="576"/>
              <a:ext cx="303" cy="43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>
                  <a:solidFill>
                    <a:srgbClr val="0000FF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4</a:t>
              </a:r>
              <a:endParaRPr lang="en-US" altLang="zh-CN" sz="2800" b="1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0246" name="Text Box 7"/>
            <p:cNvSpPr txBox="1"/>
            <p:nvPr/>
          </p:nvSpPr>
          <p:spPr>
            <a:xfrm>
              <a:off x="48" y="1200"/>
              <a:ext cx="303" cy="43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>
                  <a:solidFill>
                    <a:srgbClr val="0000FF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2</a:t>
              </a:r>
              <a:endParaRPr lang="en-US" altLang="zh-CN" sz="2800" b="1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0247" name="Text Box 8"/>
            <p:cNvSpPr txBox="1"/>
            <p:nvPr/>
          </p:nvSpPr>
          <p:spPr>
            <a:xfrm>
              <a:off x="18" y="222"/>
              <a:ext cx="303" cy="43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>
                  <a:solidFill>
                    <a:srgbClr val="0000FF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5</a:t>
              </a:r>
              <a:endParaRPr lang="en-US" altLang="zh-CN" sz="2800" b="1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grpSp>
          <p:nvGrpSpPr>
            <p:cNvPr id="10248" name="Group 9"/>
            <p:cNvGrpSpPr/>
            <p:nvPr/>
          </p:nvGrpSpPr>
          <p:grpSpPr>
            <a:xfrm rot="-5362763">
              <a:off x="192" y="456"/>
              <a:ext cx="312" cy="168"/>
              <a:chOff x="0" y="0"/>
              <a:chExt cx="192" cy="96"/>
            </a:xfrm>
          </p:grpSpPr>
          <p:sp>
            <p:nvSpPr>
              <p:cNvPr id="10249" name="Line 10"/>
              <p:cNvSpPr/>
              <p:nvPr/>
            </p:nvSpPr>
            <p:spPr>
              <a:xfrm>
                <a:off x="0" y="0"/>
                <a:ext cx="0" cy="96"/>
              </a:xfrm>
              <a:prstGeom prst="line">
                <a:avLst/>
              </a:prstGeom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0250" name="Line 11"/>
              <p:cNvSpPr/>
              <p:nvPr/>
            </p:nvSpPr>
            <p:spPr>
              <a:xfrm>
                <a:off x="192" y="0"/>
                <a:ext cx="0" cy="96"/>
              </a:xfrm>
              <a:prstGeom prst="line">
                <a:avLst/>
              </a:prstGeom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grpSp>
          <p:nvGrpSpPr>
            <p:cNvPr id="10251" name="Group 12"/>
            <p:cNvGrpSpPr/>
            <p:nvPr/>
          </p:nvGrpSpPr>
          <p:grpSpPr>
            <a:xfrm rot="-5362763">
              <a:off x="192" y="1128"/>
              <a:ext cx="312" cy="168"/>
              <a:chOff x="0" y="0"/>
              <a:chExt cx="192" cy="96"/>
            </a:xfrm>
          </p:grpSpPr>
          <p:sp>
            <p:nvSpPr>
              <p:cNvPr id="10252" name="Line 13"/>
              <p:cNvSpPr/>
              <p:nvPr/>
            </p:nvSpPr>
            <p:spPr>
              <a:xfrm>
                <a:off x="0" y="0"/>
                <a:ext cx="0" cy="96"/>
              </a:xfrm>
              <a:prstGeom prst="line">
                <a:avLst/>
              </a:prstGeom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0253" name="Line 14"/>
              <p:cNvSpPr/>
              <p:nvPr/>
            </p:nvSpPr>
            <p:spPr>
              <a:xfrm>
                <a:off x="192" y="0"/>
                <a:ext cx="0" cy="96"/>
              </a:xfrm>
              <a:prstGeom prst="line">
                <a:avLst/>
              </a:prstGeom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grpSp>
          <p:nvGrpSpPr>
            <p:cNvPr id="10254" name="Group 15"/>
            <p:cNvGrpSpPr/>
            <p:nvPr/>
          </p:nvGrpSpPr>
          <p:grpSpPr>
            <a:xfrm rot="-5362763">
              <a:off x="192" y="1776"/>
              <a:ext cx="312" cy="168"/>
              <a:chOff x="0" y="0"/>
              <a:chExt cx="192" cy="96"/>
            </a:xfrm>
          </p:grpSpPr>
          <p:sp>
            <p:nvSpPr>
              <p:cNvPr id="10255" name="Line 16"/>
              <p:cNvSpPr/>
              <p:nvPr/>
            </p:nvSpPr>
            <p:spPr>
              <a:xfrm>
                <a:off x="0" y="0"/>
                <a:ext cx="0" cy="96"/>
              </a:xfrm>
              <a:prstGeom prst="line">
                <a:avLst/>
              </a:prstGeom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0256" name="Line 17"/>
              <p:cNvSpPr/>
              <p:nvPr/>
            </p:nvSpPr>
            <p:spPr>
              <a:xfrm>
                <a:off x="192" y="0"/>
                <a:ext cx="0" cy="96"/>
              </a:xfrm>
              <a:prstGeom prst="line">
                <a:avLst/>
              </a:prstGeom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2" name="Text Box 18"/>
            <p:cNvSpPr txBox="1"/>
            <p:nvPr/>
          </p:nvSpPr>
          <p:spPr>
            <a:xfrm>
              <a:off x="-120" y="2484"/>
              <a:ext cx="454" cy="43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-</a:t>
              </a:r>
              <a:r>
                <a:rPr lang="en-US" altLang="zh-CN" sz="2800" b="1">
                  <a:solidFill>
                    <a:srgbClr val="0000FF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2</a:t>
              </a:r>
              <a:endParaRPr lang="en-US" altLang="zh-CN" sz="2800" b="1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0259" name="Text Box 20"/>
            <p:cNvSpPr txBox="1"/>
            <p:nvPr/>
          </p:nvSpPr>
          <p:spPr>
            <a:xfrm>
              <a:off x="-120" y="2208"/>
              <a:ext cx="454" cy="43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-</a:t>
              </a:r>
              <a:r>
                <a:rPr lang="en-US" altLang="zh-CN" sz="2800" b="1">
                  <a:solidFill>
                    <a:srgbClr val="0000FF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1</a:t>
              </a:r>
              <a:endParaRPr lang="en-US" altLang="zh-CN" sz="2800" b="1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grpSp>
          <p:nvGrpSpPr>
            <p:cNvPr id="10261" name="Group 22"/>
            <p:cNvGrpSpPr/>
            <p:nvPr/>
          </p:nvGrpSpPr>
          <p:grpSpPr>
            <a:xfrm rot="-5362763">
              <a:off x="192" y="2424"/>
              <a:ext cx="312" cy="168"/>
              <a:chOff x="0" y="0"/>
              <a:chExt cx="192" cy="96"/>
            </a:xfrm>
          </p:grpSpPr>
          <p:sp>
            <p:nvSpPr>
              <p:cNvPr id="10262" name="Line 23"/>
              <p:cNvSpPr/>
              <p:nvPr/>
            </p:nvSpPr>
            <p:spPr>
              <a:xfrm>
                <a:off x="0" y="0"/>
                <a:ext cx="0" cy="96"/>
              </a:xfrm>
              <a:prstGeom prst="line">
                <a:avLst/>
              </a:prstGeom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0263" name="Line 24"/>
              <p:cNvSpPr/>
              <p:nvPr/>
            </p:nvSpPr>
            <p:spPr>
              <a:xfrm>
                <a:off x="192" y="0"/>
                <a:ext cx="0" cy="96"/>
              </a:xfrm>
              <a:prstGeom prst="line">
                <a:avLst/>
              </a:prstGeom>
              <a:ln w="381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</p:grpSp>
      <p:sp>
        <p:nvSpPr>
          <p:cNvPr id="10283" name="Text Box 29"/>
          <p:cNvSpPr txBox="1"/>
          <p:nvPr/>
        </p:nvSpPr>
        <p:spPr>
          <a:xfrm>
            <a:off x="4242415" y="3025908"/>
            <a:ext cx="2286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i="1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O</a:t>
            </a:r>
            <a:endParaRPr lang="en-US" altLang="zh-CN" sz="2800" i="1">
              <a:solidFill>
                <a:srgbClr val="FF33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294" name="Text Box 57"/>
          <p:cNvSpPr txBox="1"/>
          <p:nvPr/>
        </p:nvSpPr>
        <p:spPr>
          <a:xfrm>
            <a:off x="4256400" y="435845"/>
            <a:ext cx="29770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b="1" i="1">
                <a:latin typeface="Times New Roman" panose="02020603050405020304" pitchFamily="2" charset="0"/>
                <a:ea typeface="宋体" panose="02010600030101010101" pitchFamily="2" charset="-122"/>
              </a:rPr>
              <a:t>y</a:t>
            </a:r>
            <a:endParaRPr lang="en-US" altLang="zh-CN" sz="2800" b="1" i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8264" name="Text Box 58"/>
          <p:cNvSpPr txBox="1"/>
          <p:nvPr/>
        </p:nvSpPr>
        <p:spPr>
          <a:xfrm>
            <a:off x="179070" y="843915"/>
            <a:ext cx="407479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在平面上画两条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互相垂直且具有公共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原点的数轴，这就建立了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平面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直角坐标系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.</a:t>
            </a:r>
            <a:endParaRPr lang="en-US" altLang="zh-CN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241" name="Line 31"/>
          <p:cNvSpPr/>
          <p:nvPr/>
        </p:nvSpPr>
        <p:spPr>
          <a:xfrm>
            <a:off x="2387402" y="3083373"/>
            <a:ext cx="51444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grpSp>
        <p:nvGrpSpPr>
          <p:cNvPr id="4" name="Group 35"/>
          <p:cNvGrpSpPr/>
          <p:nvPr/>
        </p:nvGrpSpPr>
        <p:grpSpPr>
          <a:xfrm>
            <a:off x="5531202" y="2911893"/>
            <a:ext cx="457280" cy="171480"/>
            <a:chOff x="0" y="0"/>
            <a:chExt cx="192" cy="96"/>
          </a:xfrm>
        </p:grpSpPr>
        <p:sp>
          <p:nvSpPr>
            <p:cNvPr id="10275" name="Line 36"/>
            <p:cNvSpPr/>
            <p:nvPr/>
          </p:nvSpPr>
          <p:spPr>
            <a:xfrm>
              <a:off x="0" y="0"/>
              <a:ext cx="0" cy="96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276" name="Line 37"/>
            <p:cNvSpPr/>
            <p:nvPr/>
          </p:nvSpPr>
          <p:spPr>
            <a:xfrm>
              <a:off x="192" y="0"/>
              <a:ext cx="0" cy="96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5" name="Group 38"/>
          <p:cNvGrpSpPr/>
          <p:nvPr/>
        </p:nvGrpSpPr>
        <p:grpSpPr>
          <a:xfrm>
            <a:off x="6445762" y="2911893"/>
            <a:ext cx="457280" cy="171480"/>
            <a:chOff x="0" y="0"/>
            <a:chExt cx="192" cy="96"/>
          </a:xfrm>
        </p:grpSpPr>
        <p:sp>
          <p:nvSpPr>
            <p:cNvPr id="10278" name="Line 39"/>
            <p:cNvSpPr/>
            <p:nvPr/>
          </p:nvSpPr>
          <p:spPr>
            <a:xfrm>
              <a:off x="0" y="0"/>
              <a:ext cx="0" cy="96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279" name="Line 40"/>
            <p:cNvSpPr/>
            <p:nvPr/>
          </p:nvSpPr>
          <p:spPr>
            <a:xfrm>
              <a:off x="192" y="0"/>
              <a:ext cx="0" cy="96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6" name="Group 46"/>
          <p:cNvGrpSpPr/>
          <p:nvPr/>
        </p:nvGrpSpPr>
        <p:grpSpPr>
          <a:xfrm>
            <a:off x="2730362" y="2911893"/>
            <a:ext cx="457280" cy="171480"/>
            <a:chOff x="0" y="0"/>
            <a:chExt cx="192" cy="96"/>
          </a:xfrm>
        </p:grpSpPr>
        <p:sp>
          <p:nvSpPr>
            <p:cNvPr id="10281" name="Line 47"/>
            <p:cNvSpPr/>
            <p:nvPr/>
          </p:nvSpPr>
          <p:spPr>
            <a:xfrm>
              <a:off x="0" y="0"/>
              <a:ext cx="0" cy="96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282" name="Line 48"/>
            <p:cNvSpPr/>
            <p:nvPr/>
          </p:nvSpPr>
          <p:spPr>
            <a:xfrm>
              <a:off x="192" y="0"/>
              <a:ext cx="0" cy="96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8" name="Group 49"/>
          <p:cNvGrpSpPr/>
          <p:nvPr/>
        </p:nvGrpSpPr>
        <p:grpSpPr>
          <a:xfrm>
            <a:off x="3644922" y="2911893"/>
            <a:ext cx="457280" cy="171480"/>
            <a:chOff x="0" y="0"/>
            <a:chExt cx="192" cy="96"/>
          </a:xfrm>
        </p:grpSpPr>
        <p:sp>
          <p:nvSpPr>
            <p:cNvPr id="10284" name="Line 50"/>
            <p:cNvSpPr/>
            <p:nvPr/>
          </p:nvSpPr>
          <p:spPr>
            <a:xfrm>
              <a:off x="0" y="0"/>
              <a:ext cx="0" cy="96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285" name="Line 51"/>
            <p:cNvSpPr/>
            <p:nvPr/>
          </p:nvSpPr>
          <p:spPr>
            <a:xfrm>
              <a:off x="192" y="0"/>
              <a:ext cx="0" cy="96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7" name="Text Box 41"/>
          <p:cNvSpPr txBox="1"/>
          <p:nvPr/>
        </p:nvSpPr>
        <p:spPr>
          <a:xfrm>
            <a:off x="4959602" y="3084563"/>
            <a:ext cx="360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endParaRPr lang="en-US" altLang="zh-CN" sz="2800" b="1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9" name="Text Box 42"/>
          <p:cNvSpPr txBox="1"/>
          <p:nvPr/>
        </p:nvSpPr>
        <p:spPr>
          <a:xfrm>
            <a:off x="5416882" y="3078609"/>
            <a:ext cx="360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endParaRPr lang="en-US" altLang="zh-CN" sz="2800" b="1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" name="Text Box 43"/>
          <p:cNvSpPr txBox="1"/>
          <p:nvPr/>
        </p:nvSpPr>
        <p:spPr>
          <a:xfrm>
            <a:off x="5874162" y="3084563"/>
            <a:ext cx="360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3</a:t>
            </a:r>
            <a:endParaRPr lang="en-US" altLang="zh-CN" sz="2800" b="1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287" name="Text Box 44"/>
          <p:cNvSpPr txBox="1"/>
          <p:nvPr/>
        </p:nvSpPr>
        <p:spPr>
          <a:xfrm>
            <a:off x="6331442" y="3084563"/>
            <a:ext cx="360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4</a:t>
            </a:r>
            <a:endParaRPr lang="en-US" altLang="zh-CN" sz="2800" b="1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288" name="Text Box 45"/>
          <p:cNvSpPr txBox="1"/>
          <p:nvPr/>
        </p:nvSpPr>
        <p:spPr>
          <a:xfrm>
            <a:off x="6788722" y="3090518"/>
            <a:ext cx="360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5</a:t>
            </a:r>
            <a:endParaRPr lang="en-US" altLang="zh-CN" sz="2800" b="1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289" name="Text Box 52"/>
          <p:cNvSpPr txBox="1"/>
          <p:nvPr/>
        </p:nvSpPr>
        <p:spPr>
          <a:xfrm>
            <a:off x="2501722" y="3078609"/>
            <a:ext cx="5403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4</a:t>
            </a:r>
            <a:endParaRPr lang="en-US" altLang="zh-CN" sz="2800" b="1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290" name="Text Box 53"/>
          <p:cNvSpPr txBox="1"/>
          <p:nvPr/>
        </p:nvSpPr>
        <p:spPr>
          <a:xfrm>
            <a:off x="2995918" y="3097663"/>
            <a:ext cx="5403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3</a:t>
            </a:r>
            <a:endParaRPr lang="en-US" altLang="zh-CN" sz="2800" b="1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291" name="Text Box 54"/>
          <p:cNvSpPr txBox="1"/>
          <p:nvPr/>
        </p:nvSpPr>
        <p:spPr>
          <a:xfrm>
            <a:off x="3428190" y="3090518"/>
            <a:ext cx="5403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endParaRPr lang="en-US" altLang="zh-CN" sz="2800" b="1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292" name="Text Box 55"/>
          <p:cNvSpPr txBox="1"/>
          <p:nvPr/>
        </p:nvSpPr>
        <p:spPr>
          <a:xfrm>
            <a:off x="3904523" y="3097663"/>
            <a:ext cx="5403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endParaRPr lang="en-US" altLang="zh-CN" sz="2800" b="1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293" name="Text Box 56"/>
          <p:cNvSpPr txBox="1"/>
          <p:nvPr/>
        </p:nvSpPr>
        <p:spPr>
          <a:xfrm>
            <a:off x="7180580" y="2546350"/>
            <a:ext cx="4267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 i="1"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endParaRPr lang="en-US" altLang="zh-CN" sz="2800" b="1" i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8275" name="Oval 152"/>
          <p:cNvSpPr/>
          <p:nvPr/>
        </p:nvSpPr>
        <p:spPr>
          <a:xfrm>
            <a:off x="4559482" y="3034548"/>
            <a:ext cx="114320" cy="11432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67639" tIns="35248" rIns="67639" bIns="35248" anchor="ctr" anchorCtr="0"/>
          <a:p>
            <a:endParaRPr lang="zh-CN" altLang="en-US" sz="2800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11" name="圆角矩形标注 8"/>
          <p:cNvSpPr/>
          <p:nvPr/>
        </p:nvSpPr>
        <p:spPr>
          <a:xfrm>
            <a:off x="4916170" y="629285"/>
            <a:ext cx="3919855" cy="1090295"/>
          </a:xfrm>
          <a:prstGeom prst="wedgeRoundRectCallout">
            <a:avLst>
              <a:gd name="adj1" fmla="val -55232"/>
              <a:gd name="adj2" fmla="val -36313"/>
              <a:gd name="adj3" fmla="val 16667"/>
            </a:avLst>
          </a:prstGeom>
          <a:solidFill>
            <a:srgbClr val="FFFFD9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68591" tIns="34295" rIns="68591" bIns="34295" anchor="t" anchorCtr="0"/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竖直的数轴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叫做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y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轴</a:t>
            </a:r>
            <a:r>
              <a:rPr 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或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纵轴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取向上为正方向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" name="圆角矩形标注 9"/>
          <p:cNvSpPr/>
          <p:nvPr/>
        </p:nvSpPr>
        <p:spPr>
          <a:xfrm>
            <a:off x="4833620" y="3569335"/>
            <a:ext cx="4114800" cy="1059815"/>
          </a:xfrm>
          <a:prstGeom prst="wedgeRoundRectCallout">
            <a:avLst>
              <a:gd name="adj1" fmla="val 12469"/>
              <a:gd name="adj2" fmla="val -82414"/>
              <a:gd name="adj3" fmla="val 16667"/>
            </a:avLst>
          </a:prstGeom>
          <a:solidFill>
            <a:srgbClr val="FFFFD9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68591" tIns="34295" rIns="68591" bIns="34295" anchor="t" anchorCtr="0"/>
          <a:p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水平的数轴叫做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x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轴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或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横轴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，取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向右为正方向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" name="圆角矩形标注 10"/>
          <p:cNvSpPr/>
          <p:nvPr/>
        </p:nvSpPr>
        <p:spPr>
          <a:xfrm>
            <a:off x="294640" y="3587115"/>
            <a:ext cx="3681095" cy="1002665"/>
          </a:xfrm>
          <a:prstGeom prst="wedgeRoundRectCallout">
            <a:avLst>
              <a:gd name="adj1" fmla="val 61247"/>
              <a:gd name="adj2" fmla="val -86935"/>
              <a:gd name="adj3" fmla="val 16667"/>
            </a:avLst>
          </a:prstGeom>
          <a:solidFill>
            <a:srgbClr val="FFFFD9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68591" tIns="34295" rIns="68591" bIns="34295" anchor="t" anchorCtr="0"/>
          <a:p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两条数轴的交点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O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叫做坐标原点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4" name="任意多边形 33"/>
          <p:cNvSpPr/>
          <p:nvPr userDrawn="1"/>
        </p:nvSpPr>
        <p:spPr>
          <a:xfrm>
            <a:off x="-15240" y="0"/>
            <a:ext cx="1645920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知识要点</a:t>
            </a:r>
            <a:endParaRPr lang="zh-CN" altLang="en-US" sz="2800" b="1" kern="100" dirty="0" smtClean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有爱魔兽圆体 CN Medium" panose="020B0602040504020204" pitchFamily="34" charset="-122"/>
              <a:sym typeface="思源黑体" panose="020B0500000000090000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2000"/>
                                        <p:tgtEl>
                                          <p:spTgt spid="10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2000"/>
                                        <p:tgtEl>
                                          <p:spTgt spid="10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2000"/>
                                        <p:tgtEl>
                                          <p:spTgt spid="10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2000"/>
                                        <p:tgtEl>
                                          <p:spTgt spid="1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2000"/>
                                        <p:tgtEl>
                                          <p:spTgt spid="10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2000"/>
                                        <p:tgtEl>
                                          <p:spTgt spid="10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2000"/>
                                        <p:tgtEl>
                                          <p:spTgt spid="8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2000"/>
                                        <p:tgtEl>
                                          <p:spTgt spid="10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2000"/>
                                        <p:tgtEl>
                                          <p:spTgt spid="10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6" dur="2000"/>
                                        <p:tgtEl>
                                          <p:spTgt spid="10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64" grpId="0"/>
      <p:bldP spid="10283" grpId="1"/>
      <p:bldP spid="10294" grpId="1"/>
      <p:bldP spid="7" grpId="0"/>
      <p:bldP spid="9" grpId="0"/>
      <p:bldP spid="10" grpId="0"/>
      <p:bldP spid="10287" grpId="0"/>
      <p:bldP spid="10288" grpId="0"/>
      <p:bldP spid="10289" grpId="0"/>
      <p:bldP spid="10290" grpId="0"/>
      <p:bldP spid="10291" grpId="0"/>
      <p:bldP spid="10292" grpId="0"/>
      <p:bldP spid="10293" grpId="0"/>
      <p:bldP spid="8275" grpId="1" bldLvl="0" animBg="1"/>
      <p:bldP spid="11" grpId="0" bldLvl="0" animBg="1"/>
      <p:bldP spid="12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8" name="TextBox 35"/>
          <p:cNvSpPr/>
          <p:nvPr/>
        </p:nvSpPr>
        <p:spPr>
          <a:xfrm>
            <a:off x="36830" y="268605"/>
            <a:ext cx="56476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0066FF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思考：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如图，点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P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如何表示呢？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" y="701040"/>
            <a:ext cx="4041775" cy="4041775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2995930" y="2044700"/>
            <a:ext cx="75565" cy="7556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3025140" y="2070735"/>
            <a:ext cx="0" cy="685800"/>
          </a:xfrm>
          <a:prstGeom prst="line">
            <a:avLst/>
          </a:prstGeom>
          <a:ln w="22225" cmpd="sng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2"/>
            </p:custDataLst>
          </p:nvPr>
        </p:nvCxnSpPr>
        <p:spPr>
          <a:xfrm flipH="1">
            <a:off x="2027538" y="2097088"/>
            <a:ext cx="1007745" cy="0"/>
          </a:xfrm>
          <a:prstGeom prst="line">
            <a:avLst/>
          </a:prstGeom>
          <a:ln w="22225" cmpd="sng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3035300" y="1849755"/>
            <a:ext cx="5003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P</a:t>
            </a:r>
            <a:endParaRPr lang="en-US" altLang="zh-CN" sz="2800" b="1" i="1">
              <a:solidFill>
                <a:srgbClr val="FF0000"/>
              </a:solidFill>
              <a:latin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01290" y="2833370"/>
            <a:ext cx="5295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M</a:t>
            </a:r>
            <a:endParaRPr lang="en-US" altLang="zh-CN" sz="2800" b="1" i="1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87475" y="1849755"/>
            <a:ext cx="5295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N</a:t>
            </a:r>
            <a:endParaRPr lang="en-US" altLang="zh-CN" sz="2800" b="1" i="1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69055" y="637540"/>
            <a:ext cx="515429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从点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P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分别向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轴和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y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轴作垂线，垂足分别为点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M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和点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N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64915" y="3204845"/>
            <a:ext cx="5205095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依次写出点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P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的横坐标和纵坐标，得到一对有序实数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(3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2)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，称为点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P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的坐标，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  <a:p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这时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点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P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可记作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P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(3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2)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·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40810" y="1468755"/>
            <a:ext cx="491871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这时，点</a:t>
            </a:r>
            <a:r>
              <a: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M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在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x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轴上对应的数为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3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，称为点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P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的横坐标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；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点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N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在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y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轴上对应的数为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2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，称为点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P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的纵坐标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3" grpId="0"/>
      <p:bldP spid="8" grpId="0"/>
      <p:bldP spid="4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2.xml><?xml version="1.0" encoding="utf-8"?>
<p:tagLst xmlns:p="http://schemas.openxmlformats.org/presentationml/2006/main">
  <p:tag name="KSO_WM_TEMPLATE_CATEGORY" val="custom"/>
  <p:tag name="KSO_WM_TEMPLATE_INDEX" val="20181493"/>
  <p:tag name="KSO_WM_TAG_VERSION" val="1.0"/>
  <p:tag name="KSO_WM_BEAUTIFY_FLAG" val="#wm#"/>
  <p:tag name="KSO_WM_UNIT_TYPE" val="b"/>
  <p:tag name="KSO_WM_UNIT_INDEX" val="1"/>
  <p:tag name="KSO_WM_UNIT_LAYERLEVEL" val="1"/>
  <p:tag name="KSO_WM_UNIT_VALUE" val="156"/>
  <p:tag name="KSO_WM_UNIT_ISCONTENTSTITLE" val="0"/>
  <p:tag name="KSO_WM_UNIT_HIGHLIGHT" val="0"/>
  <p:tag name="KSO_WM_UNIT_COMPATIBLE" val="0"/>
  <p:tag name="KSO_WM_UNIT_PRESET_TEXT_INDEX" val="4"/>
  <p:tag name="KSO_WM_UNIT_PRESET_TEXT_LEN" val="26"/>
  <p:tag name="KSO_WM_UNIT_ID" val="custom20181493_1*b*1"/>
  <p:tag name="KSO_WM_UNIT_ISNUMDGMTITLE" val="0"/>
  <p:tag name="KSO_WM_UNIT_NOCLEAR" val="0"/>
  <p:tag name="KSO_WM_UNIT_DIAGRAM_ISNUMVISUAL" val="0"/>
  <p:tag name="KSO_WM_UNIT_DIAGRAM_ISREFERUNIT" val="0"/>
  <p:tag name="KSO_WM_UNIT_TEXT_FILL_FORE_SCHEMECOLOR_INDEX_BRIGHTNESS" val="0"/>
  <p:tag name="KSO_WM_UNIT_TEXT_FILL_FORE_SCHEMECOLOR_INDEX" val="13"/>
  <p:tag name="KSO_WM_UNIT_TEXT_FILL_TYPE" val="1"/>
</p:tagLst>
</file>

<file path=ppt/tags/tag13.xml><?xml version="1.0" encoding="utf-8"?>
<p:tagLst xmlns:p="http://schemas.openxmlformats.org/presentationml/2006/main">
  <p:tag name="KSO_WM_SPECIAL_SOURCE" val="bdnull"/>
</p:tagLst>
</file>

<file path=ppt/tags/tag14.xml><?xml version="1.0" encoding="utf-8"?>
<p:tagLst xmlns:p="http://schemas.openxmlformats.org/presentationml/2006/main">
  <p:tag name="KSO_WM_SPECIAL_SOURCE" val="bdnull"/>
</p:tagLst>
</file>

<file path=ppt/tags/tag15.xml><?xml version="1.0" encoding="utf-8"?>
<p:tagLst xmlns:p="http://schemas.openxmlformats.org/presentationml/2006/main">
  <p:tag name="KSO_WM_UNIT_PLACING_PICTURE_USER_VIEWPORT" val="{&quot;height&quot;:5312.500787401575,&quot;width&quot;:7667.500787401575}"/>
</p:tagLst>
</file>

<file path=ppt/tags/tag16.xml><?xml version="1.0" encoding="utf-8"?>
<p:tagLst xmlns:p="http://schemas.openxmlformats.org/presentationml/2006/main">
  <p:tag name="KSO_WM_SPECIAL_SOURCE" val="bdnull"/>
</p:tagLst>
</file>

<file path=ppt/tags/tag17.xml><?xml version="1.0" encoding="utf-8"?>
<p:tagLst xmlns:p="http://schemas.openxmlformats.org/presentationml/2006/main">
  <p:tag name="KSO_WM_DIAGRAM_VIRTUALLY_FRAME" val="{&quot;height&quot;:287.4,&quot;left&quot;:31.25,&quot;top&quot;:92.25,&quot;width&quot;:646.25}"/>
</p:tagLst>
</file>

<file path=ppt/tags/tag18.xml><?xml version="1.0" encoding="utf-8"?>
<p:tagLst xmlns:p="http://schemas.openxmlformats.org/presentationml/2006/main">
  <p:tag name="KSO_WM_DIAGRAM_VIRTUALLY_FRAME" val="{&quot;height&quot;:287.4,&quot;left&quot;:31.25,&quot;top&quot;:92.25,&quot;width&quot;:646.25}"/>
</p:tagLst>
</file>

<file path=ppt/tags/tag19.xml><?xml version="1.0" encoding="utf-8"?>
<p:tagLst xmlns:p="http://schemas.openxmlformats.org/presentationml/2006/main">
  <p:tag name="KSO_WM_DIAGRAM_VIRTUALLY_FRAME" val="{&quot;height&quot;:287.4,&quot;left&quot;:31.25,&quot;top&quot;:92.25,&quot;width&quot;:646.25}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DIAGRAM_VIRTUALLY_FRAME" val="{&quot;height&quot;:287.4,&quot;left&quot;:31.25,&quot;top&quot;:92.25,&quot;width&quot;:646.25}"/>
</p:tagLst>
</file>

<file path=ppt/tags/tag21.xml><?xml version="1.0" encoding="utf-8"?>
<p:tagLst xmlns:p="http://schemas.openxmlformats.org/presentationml/2006/main">
  <p:tag name="KSO_WM_SPECIAL_SOURCE" val="bdnull"/>
</p:tagLst>
</file>

<file path=ppt/tags/tag22.xml><?xml version="1.0" encoding="utf-8"?>
<p:tagLst xmlns:p="http://schemas.openxmlformats.org/presentationml/2006/main">
  <p:tag name="KSO_WM_SPECIAL_SOURCE" val="bdnull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SPECIAL_SOURCE" val="bdnull"/>
</p:tagLst>
</file>

<file path=ppt/tags/tag25.xml><?xml version="1.0" encoding="utf-8"?>
<p:tagLst xmlns:p="http://schemas.openxmlformats.org/presentationml/2006/main">
  <p:tag name="KSO_WM_SPECIAL_SOURCE" val="bdnull"/>
</p:tagLst>
</file>

<file path=ppt/tags/tag26.xml><?xml version="1.0" encoding="utf-8"?>
<p:tagLst xmlns:p="http://schemas.openxmlformats.org/presentationml/2006/main">
  <p:tag name="KSO_WM_SPECIAL_SOURCE" val="bdnull"/>
</p:tagLst>
</file>

<file path=ppt/tags/tag27.xml><?xml version="1.0" encoding="utf-8"?>
<p:tagLst xmlns:p="http://schemas.openxmlformats.org/presentationml/2006/main">
  <p:tag name="KSO_WM_UNIT_TABLE_BEAUTIFY" val="smartTable{5746c3d5-9325-416c-b8a6-8e48d43c6f55}"/>
  <p:tag name="TABLE_ENDDRAG_ORIGIN_RECT" val="397*201"/>
  <p:tag name="TABLE_ENDDRAG_RECT" val="23*126*397*202"/>
</p:tagLst>
</file>

<file path=ppt/tags/tag28.xml><?xml version="1.0" encoding="utf-8"?>
<p:tagLst xmlns:p="http://schemas.openxmlformats.org/presentationml/2006/main">
  <p:tag name="KSO_WM_SPECIAL_SOURCE" val="bdnull"/>
</p:tagLst>
</file>

<file path=ppt/tags/tag29.xml><?xml version="1.0" encoding="utf-8"?>
<p:tagLst xmlns:p="http://schemas.openxmlformats.org/presentationml/2006/main">
  <p:tag name="KSO_WM_UNIT_TABLE_BEAUTIFY" val="smartTable{65e5c8d8-ea8e-4f49-9111-0dd21357df21}"/>
  <p:tag name="TABLE_ENDDRAG_ORIGIN_RECT" val="691*224"/>
  <p:tag name="TABLE_ENDDRAG_RECT" val="9*80*691*224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SPECIAL_SOURCE" val="bdnull"/>
</p:tagLst>
</file>

<file path=ppt/tags/tag31.xml><?xml version="1.0" encoding="utf-8"?>
<p:tagLst xmlns:p="http://schemas.openxmlformats.org/presentationml/2006/main">
  <p:tag name="KSO_WM_SPECIAL_SOURCE" val="bdnull"/>
</p:tagLst>
</file>

<file path=ppt/tags/tag32.xml><?xml version="1.0" encoding="utf-8"?>
<p:tagLst xmlns:p="http://schemas.openxmlformats.org/presentationml/2006/main">
  <p:tag name="KSO_WM_SPECIAL_SOURCE" val="bdnull"/>
</p:tagLst>
</file>

<file path=ppt/tags/tag33.xml><?xml version="1.0" encoding="utf-8"?>
<p:tagLst xmlns:p="http://schemas.openxmlformats.org/presentationml/2006/main">
  <p:tag name="KSO_WM_SPECIAL_SOURCE" val="bdnull"/>
</p:tagLst>
</file>

<file path=ppt/tags/tag34.xml><?xml version="1.0" encoding="utf-8"?>
<p:tagLst xmlns:p="http://schemas.openxmlformats.org/presentationml/2006/main">
  <p:tag name="KSO_WM_DIAGRAM_VIRTUALLY_FRAME" val="{&quot;height&quot;:360.34944881889766,&quot;left&quot;:17.4,&quot;top&quot;:29.25,&quot;width&quot;:684}"/>
</p:tagLst>
</file>

<file path=ppt/tags/tag35.xml><?xml version="1.0" encoding="utf-8"?>
<p:tagLst xmlns:p="http://schemas.openxmlformats.org/presentationml/2006/main">
  <p:tag name="KSO_WM_DIAGRAM_VIRTUALLY_FRAME" val="{&quot;height&quot;:360.34944881889766,&quot;left&quot;:17.4,&quot;top&quot;:29.25,&quot;width&quot;:684}"/>
</p:tagLst>
</file>

<file path=ppt/tags/tag36.xml><?xml version="1.0" encoding="utf-8"?>
<p:tagLst xmlns:p="http://schemas.openxmlformats.org/presentationml/2006/main">
  <p:tag name="KSO_WM_DIAGRAM_VIRTUALLY_FRAME" val="{&quot;height&quot;:360.34944881889766,&quot;left&quot;:17.4,&quot;top&quot;:29.25,&quot;width&quot;:684}"/>
</p:tagLst>
</file>

<file path=ppt/tags/tag37.xml><?xml version="1.0" encoding="utf-8"?>
<p:tagLst xmlns:p="http://schemas.openxmlformats.org/presentationml/2006/main">
  <p:tag name="KSO_WM_DIAGRAM_VIRTUALLY_FRAME" val="{&quot;height&quot;:360.34944881889766,&quot;left&quot;:17.4,&quot;top&quot;:29.25,&quot;width&quot;:684}"/>
</p:tagLst>
</file>

<file path=ppt/tags/tag38.xml><?xml version="1.0" encoding="utf-8"?>
<p:tagLst xmlns:p="http://schemas.openxmlformats.org/presentationml/2006/main">
  <p:tag name="KSO_WM_DIAGRAM_VIRTUALLY_FRAME" val="{&quot;height&quot;:360.34944881889766,&quot;left&quot;:17.4,&quot;top&quot;:29.25,&quot;width&quot;:684}"/>
</p:tagLst>
</file>

<file path=ppt/tags/tag39.xml><?xml version="1.0" encoding="utf-8"?>
<p:tagLst xmlns:p="http://schemas.openxmlformats.org/presentationml/2006/main">
  <p:tag name="KSO_WM_DIAGRAM_VIRTUALLY_FRAME" val="{&quot;height&quot;:360.34944881889766,&quot;left&quot;:17.4,&quot;top&quot;:29.25,&quot;width&quot;:684}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DIAGRAM_VIRTUALLY_FRAME" val="{&quot;height&quot;:360.34944881889766,&quot;left&quot;:17.4,&quot;top&quot;:29.25,&quot;width&quot;:684}"/>
</p:tagLst>
</file>

<file path=ppt/tags/tag41.xml><?xml version="1.0" encoding="utf-8"?>
<p:tagLst xmlns:p="http://schemas.openxmlformats.org/presentationml/2006/main">
  <p:tag name="KSO_WM_DIAGRAM_VIRTUALLY_FRAME" val="{&quot;height&quot;:360.34944881889766,&quot;left&quot;:17.4,&quot;top&quot;:29.25,&quot;width&quot;:684}"/>
</p:tagLst>
</file>

<file path=ppt/tags/tag42.xml><?xml version="1.0" encoding="utf-8"?>
<p:tagLst xmlns:p="http://schemas.openxmlformats.org/presentationml/2006/main">
  <p:tag name="KSO_WM_DIAGRAM_VIRTUALLY_FRAME" val="{&quot;height&quot;:360.34944881889766,&quot;left&quot;:17.4,&quot;top&quot;:29.25,&quot;width&quot;:684}"/>
</p:tagLst>
</file>

<file path=ppt/tags/tag43.xml><?xml version="1.0" encoding="utf-8"?>
<p:tagLst xmlns:p="http://schemas.openxmlformats.org/presentationml/2006/main">
  <p:tag name="KSO_WM_DIAGRAM_VIRTUALLY_FRAME" val="{&quot;height&quot;:360.34944881889766,&quot;left&quot;:17.4,&quot;top&quot;:29.25,&quot;width&quot;:684}"/>
</p:tagLst>
</file>

<file path=ppt/tags/tag44.xml><?xml version="1.0" encoding="utf-8"?>
<p:tagLst xmlns:p="http://schemas.openxmlformats.org/presentationml/2006/main">
  <p:tag name="KSO_WM_DIAGRAM_VIRTUALLY_FRAME" val="{&quot;height&quot;:360.34944881889766,&quot;left&quot;:17.4,&quot;top&quot;:29.25,&quot;width&quot;:684}"/>
</p:tagLst>
</file>

<file path=ppt/tags/tag45.xml><?xml version="1.0" encoding="utf-8"?>
<p:tagLst xmlns:p="http://schemas.openxmlformats.org/presentationml/2006/main">
  <p:tag name="KSO_WM_DIAGRAM_VIRTUALLY_FRAME" val="{&quot;height&quot;:360.34944881889766,&quot;left&quot;:17.4,&quot;top&quot;:29.25,&quot;width&quot;:684}"/>
</p:tagLst>
</file>

<file path=ppt/tags/tag46.xml><?xml version="1.0" encoding="utf-8"?>
<p:tagLst xmlns:p="http://schemas.openxmlformats.org/presentationml/2006/main">
  <p:tag name="KSO_WM_DIAGRAM_VIRTUALLY_FRAME" val="{&quot;height&quot;:360.34944881889766,&quot;left&quot;:17.4,&quot;top&quot;:29.25,&quot;width&quot;:684}"/>
</p:tagLst>
</file>

<file path=ppt/tags/tag47.xml><?xml version="1.0" encoding="utf-8"?>
<p:tagLst xmlns:p="http://schemas.openxmlformats.org/presentationml/2006/main">
  <p:tag name="KSO_WM_DIAGRAM_VIRTUALLY_FRAME" val="{&quot;height&quot;:360.34944881889766,&quot;left&quot;:17.4,&quot;top&quot;:29.25,&quot;width&quot;:684}"/>
</p:tagLst>
</file>

<file path=ppt/tags/tag48.xml><?xml version="1.0" encoding="utf-8"?>
<p:tagLst xmlns:p="http://schemas.openxmlformats.org/presentationml/2006/main">
  <p:tag name="KSO_WM_DIAGRAM_VIRTUALLY_FRAME" val="{&quot;height&quot;:360.34944881889766,&quot;left&quot;:17.4,&quot;top&quot;:29.25,&quot;width&quot;:684}"/>
</p:tagLst>
</file>

<file path=ppt/tags/tag49.xml><?xml version="1.0" encoding="utf-8"?>
<p:tagLst xmlns:p="http://schemas.openxmlformats.org/presentationml/2006/main">
  <p:tag name="KSO_WM_DIAGRAM_VIRTUALLY_FRAME" val="{&quot;height&quot;:360.34944881889766,&quot;left&quot;:17.4,&quot;top&quot;:29.25,&quot;width&quot;:684}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DIAGRAM_VIRTUALLY_FRAME" val="{&quot;height&quot;:360.34944881889766,&quot;left&quot;:17.4,&quot;top&quot;:29.25,&quot;width&quot;:684}"/>
</p:tagLst>
</file>

<file path=ppt/tags/tag51.xml><?xml version="1.0" encoding="utf-8"?>
<p:tagLst xmlns:p="http://schemas.openxmlformats.org/presentationml/2006/main">
  <p:tag name="KSO_WM_DIAGRAM_VIRTUALLY_FRAME" val="{&quot;height&quot;:360.34944881889766,&quot;left&quot;:17.4,&quot;top&quot;:29.25,&quot;width&quot;:684}"/>
</p:tagLst>
</file>

<file path=ppt/tags/tag52.xml><?xml version="1.0" encoding="utf-8"?>
<p:tagLst xmlns:p="http://schemas.openxmlformats.org/presentationml/2006/main">
  <p:tag name="KSO_WM_DIAGRAM_VIRTUALLY_FRAME" val="{&quot;height&quot;:360.34944881889766,&quot;left&quot;:17.4,&quot;top&quot;:29.25,&quot;width&quot;:684}"/>
</p:tagLst>
</file>

<file path=ppt/tags/tag53.xml><?xml version="1.0" encoding="utf-8"?>
<p:tagLst xmlns:p="http://schemas.openxmlformats.org/presentationml/2006/main">
  <p:tag name="KSO_WM_DIAGRAM_VIRTUALLY_FRAME" val="{&quot;height&quot;:360.34944881889766,&quot;left&quot;:17.4,&quot;top&quot;:29.25,&quot;width&quot;:684}"/>
</p:tagLst>
</file>

<file path=ppt/tags/tag54.xml><?xml version="1.0" encoding="utf-8"?>
<p:tagLst xmlns:p="http://schemas.openxmlformats.org/presentationml/2006/main">
  <p:tag name="KSO_WM_DIAGRAM_VIRTUALLY_FRAME" val="{&quot;height&quot;:360.34944881889766,&quot;left&quot;:17.4,&quot;top&quot;:29.25,&quot;width&quot;:684}"/>
</p:tagLst>
</file>

<file path=ppt/tags/tag55.xml><?xml version="1.0" encoding="utf-8"?>
<p:tagLst xmlns:p="http://schemas.openxmlformats.org/presentationml/2006/main">
  <p:tag name="KSO_WM_DIAGRAM_VIRTUALLY_FRAME" val="{&quot;height&quot;:360.34944881889766,&quot;left&quot;:17.4,&quot;top&quot;:29.25,&quot;width&quot;:684}"/>
</p:tagLst>
</file>

<file path=ppt/tags/tag56.xml><?xml version="1.0" encoding="utf-8"?>
<p:tagLst xmlns:p="http://schemas.openxmlformats.org/presentationml/2006/main">
  <p:tag name="KSO_WM_DIAGRAM_VIRTUALLY_FRAME" val="{&quot;height&quot;:360.34944881889766,&quot;left&quot;:17.4,&quot;top&quot;:29.25,&quot;width&quot;:684}"/>
</p:tagLst>
</file>

<file path=ppt/tags/tag57.xml><?xml version="1.0" encoding="utf-8"?>
<p:tagLst xmlns:p="http://schemas.openxmlformats.org/presentationml/2006/main">
  <p:tag name="KSO_WM_DIAGRAM_VIRTUALLY_FRAME" val="{&quot;height&quot;:360.34944881889766,&quot;left&quot;:17.4,&quot;top&quot;:29.25,&quot;width&quot;:684}"/>
</p:tagLst>
</file>

<file path=ppt/tags/tag58.xml><?xml version="1.0" encoding="utf-8"?>
<p:tagLst xmlns:p="http://schemas.openxmlformats.org/presentationml/2006/main">
  <p:tag name="KSO_WM_DIAGRAM_VIRTUALLY_FRAME" val="{&quot;height&quot;:360.34944881889766,&quot;left&quot;:17.4,&quot;top&quot;:29.25,&quot;width&quot;:684}"/>
</p:tagLst>
</file>

<file path=ppt/tags/tag59.xml><?xml version="1.0" encoding="utf-8"?>
<p:tagLst xmlns:p="http://schemas.openxmlformats.org/presentationml/2006/main">
  <p:tag name="KSO_WM_DIAGRAM_VIRTUALLY_FRAME" val="{&quot;height&quot;:360.34944881889766,&quot;left&quot;:17.4,&quot;top&quot;:29.25,&quot;width&quot;:684}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DIAGRAM_VIRTUALLY_FRAME" val="{&quot;height&quot;:360.34944881889766,&quot;left&quot;:17.4,&quot;top&quot;:29.25,&quot;width&quot;:684}"/>
</p:tagLst>
</file>

<file path=ppt/tags/tag61.xml><?xml version="1.0" encoding="utf-8"?>
<p:tagLst xmlns:p="http://schemas.openxmlformats.org/presentationml/2006/main">
  <p:tag name="KSO_WM_DIAGRAM_VIRTUALLY_FRAME" val="{&quot;height&quot;:360.34944881889766,&quot;left&quot;:17.4,&quot;top&quot;:29.25,&quot;width&quot;:684}"/>
</p:tagLst>
</file>

<file path=ppt/tags/tag62.xml><?xml version="1.0" encoding="utf-8"?>
<p:tagLst xmlns:p="http://schemas.openxmlformats.org/presentationml/2006/main">
  <p:tag name="KSO_WM_DIAGRAM_VIRTUALLY_FRAME" val="{&quot;height&quot;:360.34944881889766,&quot;left&quot;:17.4,&quot;top&quot;:29.25,&quot;width&quot;:684}"/>
</p:tagLst>
</file>

<file path=ppt/tags/tag63.xml><?xml version="1.0" encoding="utf-8"?>
<p:tagLst xmlns:p="http://schemas.openxmlformats.org/presentationml/2006/main">
  <p:tag name="KSO_WM_DIAGRAM_VIRTUALLY_FRAME" val="{&quot;height&quot;:360.34944881889766,&quot;left&quot;:17.4,&quot;top&quot;:29.25,&quot;width&quot;:684}"/>
</p:tagLst>
</file>

<file path=ppt/tags/tag64.xml><?xml version="1.0" encoding="utf-8"?>
<p:tagLst xmlns:p="http://schemas.openxmlformats.org/presentationml/2006/main">
  <p:tag name="KSO_WM_DIAGRAM_VIRTUALLY_FRAME" val="{&quot;height&quot;:360.34944881889766,&quot;left&quot;:17.4,&quot;top&quot;:29.25,&quot;width&quot;:684}"/>
</p:tagLst>
</file>

<file path=ppt/tags/tag65.xml><?xml version="1.0" encoding="utf-8"?>
<p:tagLst xmlns:p="http://schemas.openxmlformats.org/presentationml/2006/main">
  <p:tag name="KSO_WM_DIAGRAM_VIRTUALLY_FRAME" val="{&quot;height&quot;:360.34944881889766,&quot;left&quot;:17.4,&quot;top&quot;:29.25,&quot;width&quot;:684}"/>
</p:tagLst>
</file>

<file path=ppt/tags/tag66.xml><?xml version="1.0" encoding="utf-8"?>
<p:tagLst xmlns:p="http://schemas.openxmlformats.org/presentationml/2006/main">
  <p:tag name="KSO_WM_DIAGRAM_VIRTUALLY_FRAME" val="{&quot;height&quot;:360.34944881889766,&quot;left&quot;:17.4,&quot;top&quot;:29.25,&quot;width&quot;:684}"/>
</p:tagLst>
</file>

<file path=ppt/tags/tag67.xml><?xml version="1.0" encoding="utf-8"?>
<p:tagLst xmlns:p="http://schemas.openxmlformats.org/presentationml/2006/main">
  <p:tag name="KSO_WM_DIAGRAM_VIRTUALLY_FRAME" val="{&quot;height&quot;:360.34944881889766,&quot;left&quot;:17.4,&quot;top&quot;:29.25,&quot;width&quot;:684}"/>
</p:tagLst>
</file>

<file path=ppt/tags/tag68.xml><?xml version="1.0" encoding="utf-8"?>
<p:tagLst xmlns:p="http://schemas.openxmlformats.org/presentationml/2006/main">
  <p:tag name="KSO_WM_DIAGRAM_VIRTUALLY_FRAME" val="{&quot;height&quot;:360.34944881889766,&quot;left&quot;:17.4,&quot;top&quot;:29.25,&quot;width&quot;:684}"/>
</p:tagLst>
</file>

<file path=ppt/tags/tag69.xml><?xml version="1.0" encoding="utf-8"?>
<p:tagLst xmlns:p="http://schemas.openxmlformats.org/presentationml/2006/main">
  <p:tag name="KSO_WM_DIAGRAM_VIRTUALLY_FRAME" val="{&quot;height&quot;:360.34944881889766,&quot;left&quot;:17.4,&quot;top&quot;:29.25,&quot;width&quot;:684}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DIAGRAM_VIRTUALLY_FRAME" val="{&quot;height&quot;:360.34944881889766,&quot;left&quot;:17.4,&quot;top&quot;:29.25,&quot;width&quot;:684}"/>
</p:tagLst>
</file>

<file path=ppt/tags/tag71.xml><?xml version="1.0" encoding="utf-8"?>
<p:tagLst xmlns:p="http://schemas.openxmlformats.org/presentationml/2006/main">
  <p:tag name="KSO_WM_SPECIAL_SOURCE" val="bdnull"/>
</p:tagLst>
</file>

<file path=ppt/tags/tag72.xml><?xml version="1.0" encoding="utf-8"?>
<p:tagLst xmlns:p="http://schemas.openxmlformats.org/presentationml/2006/main">
  <p:tag name="KSO_WM_SPECIAL_SOURCE" val="bdnull"/>
</p:tagLst>
</file>

<file path=ppt/tags/tag7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mixed20201886_42*f*1"/>
  <p:tag name="KSO_WM_TEMPLATE_CATEGORY" val="mixed"/>
  <p:tag name="KSO_WM_TEMPLATE_INDEX" val="20201886"/>
  <p:tag name="KSO_WM_UNIT_LAYERLEVEL" val="1"/>
  <p:tag name="KSO_WM_TAG_VERSION" val="1.0"/>
  <p:tag name="KSO_WM_BEAUTIFY_FLAG" val="#wm#"/>
  <p:tag name="KSO_WM_UNIT_PRESET_TEXT" val="单击此处输入小标题"/>
  <p:tag name="KSO_WM_UNIT_TEXTBOXSTYLE_GUID" val="{9bb83113-1614-4126-8b53-e3e1cdd7aeea}"/>
  <p:tag name="KSO_WM_UNIT_TEXTBOXSTYLE_TEMPLATEID" val="3135005"/>
  <p:tag name="KSO_WM_UNIT_TEXTBOXSTYLE_TYPE" val="5"/>
</p:tagLst>
</file>

<file path=ppt/tags/tag74.xml><?xml version="1.0" encoding="utf-8"?>
<p:tagLst xmlns:p="http://schemas.openxmlformats.org/presentationml/2006/main">
  <p:tag name="KSO_WM_SPECIAL_SOURCE" val="bdnull"/>
</p:tagLst>
</file>

<file path=ppt/tags/tag75.xml><?xml version="1.0" encoding="utf-8"?>
<p:tagLst xmlns:p="http://schemas.openxmlformats.org/presentationml/2006/main">
  <p:tag name="KSO_WM_SPECIAL_SOURCE" val="bdnull"/>
</p:tagLst>
</file>

<file path=ppt/tags/tag76.xml><?xml version="1.0" encoding="utf-8"?>
<p:tagLst xmlns:p="http://schemas.openxmlformats.org/presentationml/2006/main">
  <p:tag name="KSO_WM_SPECIAL_SOURCE" val="bdnull"/>
</p:tagLst>
</file>

<file path=ppt/tags/tag7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mixed20201886_42*f*1"/>
  <p:tag name="KSO_WM_TEMPLATE_CATEGORY" val="mixed"/>
  <p:tag name="KSO_WM_TEMPLATE_INDEX" val="20201886"/>
  <p:tag name="KSO_WM_UNIT_LAYERLEVEL" val="1"/>
  <p:tag name="KSO_WM_TAG_VERSION" val="1.0"/>
  <p:tag name="KSO_WM_BEAUTIFY_FLAG" val="#wm#"/>
  <p:tag name="KSO_WM_UNIT_PRESET_TEXT" val="单击此处输入小标题"/>
  <p:tag name="KSO_WM_UNIT_TEXTBOXSTYLE_GUID" val="{9bb83113-1614-4126-8b53-e3e1cdd7aeea}"/>
  <p:tag name="KSO_WM_UNIT_TEXTBOXSTYLE_TEMPLATEID" val="3135005"/>
  <p:tag name="KSO_WM_UNIT_TEXTBOXSTYLE_TYPE" val="5"/>
</p:tagLst>
</file>

<file path=ppt/tags/tag78.xml><?xml version="1.0" encoding="utf-8"?>
<p:tagLst xmlns:p="http://schemas.openxmlformats.org/presentationml/2006/main">
  <p:tag name="KSO_WM_SPECIAL_SOURCE" val="bdnull"/>
</p:tagLst>
</file>

<file path=ppt/tags/tag79.xml><?xml version="1.0" encoding="utf-8"?>
<p:tagLst xmlns:p="http://schemas.openxmlformats.org/presentationml/2006/main">
  <p:tag name="KSO_WM_SPECIAL_SOURCE" val="bdnull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SPECIAL_SOURCE" val="bdnull"/>
</p:tagLst>
</file>

<file path=ppt/tags/tag81.xml><?xml version="1.0" encoding="utf-8"?>
<p:tagLst xmlns:p="http://schemas.openxmlformats.org/presentationml/2006/main">
  <p:tag name="KSO_WM_SPECIAL_SOURCE" val="bdnull"/>
</p:tagLst>
</file>

<file path=ppt/tags/tag82.xml><?xml version="1.0" encoding="utf-8"?>
<p:tagLst xmlns:p="http://schemas.openxmlformats.org/presentationml/2006/main">
  <p:tag name="KSO_WM_SPECIAL_SOURCE" val="bdnull"/>
</p:tagLst>
</file>

<file path=ppt/tags/tag83.xml><?xml version="1.0" encoding="utf-8"?>
<p:tagLst xmlns:p="http://schemas.openxmlformats.org/presentationml/2006/main">
  <p:tag name="KSO_WM_SPECIAL_SOURCE" val="bdnull"/>
</p:tagLst>
</file>

<file path=ppt/tags/tag84.xml><?xml version="1.0" encoding="utf-8"?>
<p:tagLst xmlns:p="http://schemas.openxmlformats.org/presentationml/2006/main">
  <p:tag name="KSO_WM_SPECIAL_SOURCE" val="bdnull"/>
</p:tagLst>
</file>

<file path=ppt/tags/tag85.xml><?xml version="1.0" encoding="utf-8"?>
<p:tagLst xmlns:p="http://schemas.openxmlformats.org/presentationml/2006/main">
  <p:tag name="KSO_WM_SPECIAL_SOURCE" val="bdnull"/>
</p:tagLst>
</file>

<file path=ppt/tags/tag86.xml><?xml version="1.0" encoding="utf-8"?>
<p:tagLst xmlns:p="http://schemas.openxmlformats.org/presentationml/2006/main">
  <p:tag name="KSO_WM_SPECIAL_SOURCE" val="bdnull"/>
</p:tagLst>
</file>

<file path=ppt/tags/tag87.xml><?xml version="1.0" encoding="utf-8"?>
<p:tagLst xmlns:p="http://schemas.openxmlformats.org/presentationml/2006/main">
  <p:tag name="KSO_WM_SPECIAL_SOURCE" val="bdnull"/>
</p:tagLst>
</file>

<file path=ppt/tags/tag88.xml><?xml version="1.0" encoding="utf-8"?>
<p:tagLst xmlns:p="http://schemas.openxmlformats.org/presentationml/2006/main">
  <p:tag name="COMMONDATA" val="eyJoZGlkIjoiMjE3MGZlOWM0YjUxY2M3MWI4YzI3MDMxNTIyMDU2NmQifQ=="/>
  <p:tag name="KSO_WPP_MARK_KEY" val="771f9d94-3600-4f52-a1e3-1212bf590e8e"/>
  <p:tag name="commondata" val="eyJoZGlkIjoiOGI2ZmZhNGJlZjIxNjcyOWUyNzJhY2NmNzYwNzI0YzIifQ==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4_自定义设计方案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9525">
          <a:noFill/>
        </a:ln>
      </a:spPr>
      <a:bodyPr wrap="square" anchor="t" anchorCtr="0">
        <a:spAutoFit/>
      </a:bodyPr>
      <a:lstStyle>
        <a:defPPr>
          <a:lnSpc>
            <a:spcPct val="130000"/>
          </a:lnSpc>
          <a:defRPr lang="en-US" altLang="zh-CN" sz="2800" dirty="0">
            <a:latin typeface="Times New Roman" panose="02020603050405020304" pitchFamily="2" charset="0"/>
            <a:ea typeface="黑体" panose="02010609060101010101" pitchFamily="2" charset="-122"/>
          </a:defRPr>
        </a:defPPr>
      </a:lstStyle>
    </a:spDef>
    <a:txDef>
      <a:spPr>
        <a:noFill/>
      </a:spPr>
      <a:bodyPr wrap="square" rtlCol="0" anchor="t">
        <a:spAutoFit/>
      </a:bodyPr>
      <a:lstStyle>
        <a:defPPr>
          <a:defRPr lang="en-US" altLang="zh-CN" sz="2800">
            <a:latin typeface="Times New Roman" panose="02020603050405020304" pitchFamily="2" charset="0"/>
            <a:ea typeface="黑体" panose="02010609060101010101" pitchFamily="2" charset="-122"/>
            <a:cs typeface="Times New Roman" panose="02020603050405020304" pitchFamily="2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4237</Words>
  <Application>WPS 演示</Application>
  <PresentationFormat>在屏幕上显示</PresentationFormat>
  <Paragraphs>750</Paragraphs>
  <Slides>36</Slides>
  <Notes>4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54" baseType="lpstr">
      <vt:lpstr>Arial</vt:lpstr>
      <vt:lpstr>宋体</vt:lpstr>
      <vt:lpstr>Wingdings</vt:lpstr>
      <vt:lpstr>Times New Roman</vt:lpstr>
      <vt:lpstr>黑体</vt:lpstr>
      <vt:lpstr>Wingdings</vt:lpstr>
      <vt:lpstr>微软雅黑</vt:lpstr>
      <vt:lpstr>楷体</vt:lpstr>
      <vt:lpstr>Calibri</vt:lpstr>
      <vt:lpstr>Calibri</vt:lpstr>
      <vt:lpstr>等线</vt:lpstr>
      <vt:lpstr>有爱魔兽圆体 CN Medium</vt:lpstr>
      <vt:lpstr>思源黑体</vt:lpstr>
      <vt:lpstr>Arial Unicode MS</vt:lpstr>
      <vt:lpstr>华文仿宋</vt:lpstr>
      <vt:lpstr>Segoe UI</vt:lpstr>
      <vt:lpstr>4_自定义设计方案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唐唐唐小糖1</cp:lastModifiedBy>
  <cp:revision>456</cp:revision>
  <dcterms:created xsi:type="dcterms:W3CDTF">2015-07-09T08:14:00Z</dcterms:created>
  <dcterms:modified xsi:type="dcterms:W3CDTF">2025-12-15T03:38:22Z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DCE650B1825444CC929C5E6DE1FB6A6A</vt:lpwstr>
  </property>
</Properties>
</file>