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69" r:id="rId3"/>
    <p:sldId id="652" r:id="rId4"/>
    <p:sldId id="572" r:id="rId5"/>
    <p:sldId id="573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32" r:id="rId14"/>
    <p:sldId id="653" r:id="rId15"/>
    <p:sldId id="654" r:id="rId16"/>
    <p:sldId id="584" r:id="rId17"/>
    <p:sldId id="585" r:id="rId18"/>
    <p:sldId id="588" r:id="rId19"/>
    <p:sldId id="589" r:id="rId20"/>
    <p:sldId id="602" r:id="rId21"/>
    <p:sldId id="595" r:id="rId22"/>
    <p:sldId id="596" r:id="rId23"/>
    <p:sldId id="510" r:id="rId24"/>
    <p:sldId id="657" r:id="rId25"/>
    <p:sldId id="597" r:id="rId27"/>
    <p:sldId id="476" r:id="rId28"/>
    <p:sldId id="359" r:id="rId29"/>
    <p:sldId id="590" r:id="rId30"/>
    <p:sldId id="591" r:id="rId31"/>
    <p:sldId id="592" r:id="rId32"/>
    <p:sldId id="593" r:id="rId33"/>
  </p:sldIdLst>
  <p:sldSz cx="9144000" cy="5144135" type="screen16x9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3" name="ZhangS" initials="Z" lastIdx="1" clrIdx="2"/>
  <p:cmAuthor id="4" name="优翼" initials="校" lastIdx="1" clrIdx="3"/>
  <p:cmAuthor id="0" name="HJZX010" initials="" lastIdx="0" clrIdx="0"/>
  <p:cmAuthor id="7" name="Taylor Hartwell" initials="TH [6]" lastIdx="1" clrIdx="6"/>
  <p:cmAuthor id="5" name="TuWY" initials="T" lastIdx="1" clrIdx="4"/>
  <p:cmAuthor id="2" name="作者" initials="A" lastIdx="0" clrIdx="1"/>
  <p:cmAuthor id="655497815" name="尹澳" initials="尹" lastIdx="1" clrIdx="6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4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9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39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6.wmf"/><Relationship Id="rId8" Type="http://schemas.openxmlformats.org/officeDocument/2006/relationships/image" Target="../media/image75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0" Type="http://schemas.openxmlformats.org/officeDocument/2006/relationships/image" Target="../media/image77.wmf"/><Relationship Id="rId1" Type="http://schemas.openxmlformats.org/officeDocument/2006/relationships/image" Target="../media/image68.wmf"/></Relationships>
</file>

<file path=ppt/drawings/_rels/vmlDrawing16.vml.rels><?xml version="1.0" encoding="UTF-8" standalone="yes"?>
<Relationships xmlns="http://schemas.openxmlformats.org/package/2006/relationships"><Relationship Id="rId7" Type="http://schemas.openxmlformats.org/officeDocument/2006/relationships/image" Target="../media/image84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96.wmf"/><Relationship Id="rId4" Type="http://schemas.openxmlformats.org/officeDocument/2006/relationships/image" Target="../media/image95.wmf"/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2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2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9.wmf"/><Relationship Id="rId5" Type="http://schemas.openxmlformats.org/officeDocument/2006/relationships/image" Target="../media/image108.wmf"/><Relationship Id="rId4" Type="http://schemas.openxmlformats.org/officeDocument/2006/relationships/image" Target="../media/image107.wmf"/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9.wmf"/><Relationship Id="rId15" Type="http://schemas.openxmlformats.org/officeDocument/2006/relationships/vmlDrawing" Target="../drawings/vmlDrawing7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0.xml"/><Relationship Id="rId12" Type="http://schemas.openxmlformats.org/officeDocument/2006/relationships/image" Target="../media/image44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5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52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49.wmf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2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1.wmf"/><Relationship Id="rId1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53.wmf"/><Relationship Id="rId11" Type="http://schemas.openxmlformats.org/officeDocument/2006/relationships/vmlDrawing" Target="../drawings/vmlDrawing12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7.wmf"/><Relationship Id="rId13" Type="http://schemas.openxmlformats.org/officeDocument/2006/relationships/vmlDrawing" Target="../drawings/vmlDrawing13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8.xml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62.wmf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.xml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58.bin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53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3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62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0.bin"/><Relationship Id="rId23" Type="http://schemas.openxmlformats.org/officeDocument/2006/relationships/vmlDrawing" Target="../drawings/vmlDrawing15.v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30.xml"/><Relationship Id="rId20" Type="http://schemas.openxmlformats.org/officeDocument/2006/relationships/image" Target="../media/image77.wmf"/><Relationship Id="rId2" Type="http://schemas.openxmlformats.org/officeDocument/2006/relationships/image" Target="../media/image68.wmf"/><Relationship Id="rId19" Type="http://schemas.openxmlformats.org/officeDocument/2006/relationships/oleObject" Target="../embeddings/oleObject68.bin"/><Relationship Id="rId18" Type="http://schemas.openxmlformats.org/officeDocument/2006/relationships/image" Target="../media/image76.wmf"/><Relationship Id="rId17" Type="http://schemas.openxmlformats.org/officeDocument/2006/relationships/oleObject" Target="../embeddings/oleObject67.bin"/><Relationship Id="rId16" Type="http://schemas.openxmlformats.org/officeDocument/2006/relationships/image" Target="../media/image75.wmf"/><Relationship Id="rId15" Type="http://schemas.openxmlformats.org/officeDocument/2006/relationships/oleObject" Target="../embeddings/oleObject66.bin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65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64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59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3.bin"/><Relationship Id="rId8" Type="http://schemas.openxmlformats.org/officeDocument/2006/relationships/image" Target="../media/image81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9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78.wmf"/><Relationship Id="rId17" Type="http://schemas.openxmlformats.org/officeDocument/2006/relationships/notesSlide" Target="../notesSlides/notesSlide1.xml"/><Relationship Id="rId16" Type="http://schemas.openxmlformats.org/officeDocument/2006/relationships/vmlDrawing" Target="../drawings/vmlDrawing16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84.wmf"/><Relationship Id="rId13" Type="http://schemas.openxmlformats.org/officeDocument/2006/relationships/oleObject" Target="../embeddings/oleObject75.bin"/><Relationship Id="rId12" Type="http://schemas.openxmlformats.org/officeDocument/2006/relationships/image" Target="../media/image83.wmf"/><Relationship Id="rId11" Type="http://schemas.openxmlformats.org/officeDocument/2006/relationships/oleObject" Target="../embeddings/oleObject74.bin"/><Relationship Id="rId10" Type="http://schemas.openxmlformats.org/officeDocument/2006/relationships/image" Target="../media/image82.wmf"/><Relationship Id="rId1" Type="http://schemas.openxmlformats.org/officeDocument/2006/relationships/oleObject" Target="../embeddings/oleObject69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85.wmf"/><Relationship Id="rId15" Type="http://schemas.openxmlformats.org/officeDocument/2006/relationships/vmlDrawing" Target="../drawings/vmlDrawing17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1.xml"/><Relationship Id="rId12" Type="http://schemas.openxmlformats.org/officeDocument/2006/relationships/image" Target="../media/image90.wmf"/><Relationship Id="rId11" Type="http://schemas.openxmlformats.org/officeDocument/2006/relationships/oleObject" Target="../embeddings/oleObject81.bin"/><Relationship Id="rId10" Type="http://schemas.openxmlformats.org/officeDocument/2006/relationships/image" Target="../media/image89.wmf"/><Relationship Id="rId1" Type="http://schemas.openxmlformats.org/officeDocument/2006/relationships/oleObject" Target="../embeddings/oleObject7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../media/image91.wmf"/><Relationship Id="rId1" Type="http://schemas.openxmlformats.org/officeDocument/2006/relationships/oleObject" Target="../embeddings/oleObject82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95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94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93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92.wmf"/><Relationship Id="rId14" Type="http://schemas.openxmlformats.org/officeDocument/2006/relationships/vmlDrawing" Target="../drawings/vmlDrawing19.vml"/><Relationship Id="rId13" Type="http://schemas.openxmlformats.org/officeDocument/2006/relationships/slideLayout" Target="../slideLayouts/slideLayout8.xml"/><Relationship Id="rId12" Type="http://schemas.openxmlformats.org/officeDocument/2006/relationships/audio" Target="../media/audio1.wav"/><Relationship Id="rId11" Type="http://schemas.openxmlformats.org/officeDocument/2006/relationships/tags" Target="../tags/tag35.xml"/><Relationship Id="rId10" Type="http://schemas.openxmlformats.org/officeDocument/2006/relationships/image" Target="../media/image96.wmf"/><Relationship Id="rId1" Type="http://schemas.openxmlformats.org/officeDocument/2006/relationships/oleObject" Target="../embeddings/oleObject83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0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audio" Target="../media/audio2.wav"/><Relationship Id="rId5" Type="http://schemas.openxmlformats.org/officeDocument/2006/relationships/tags" Target="../tags/tag36.xml"/><Relationship Id="rId4" Type="http://schemas.openxmlformats.org/officeDocument/2006/relationships/image" Target="../media/image98.wmf"/><Relationship Id="rId3" Type="http://schemas.openxmlformats.org/officeDocument/2006/relationships/oleObject" Target="../embeddings/oleObject89.bin"/><Relationship Id="rId2" Type="http://schemas.openxmlformats.org/officeDocument/2006/relationships/image" Target="../media/image97.wmf"/><Relationship Id="rId1" Type="http://schemas.openxmlformats.org/officeDocument/2006/relationships/oleObject" Target="../embeddings/oleObject88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4.bin"/><Relationship Id="rId8" Type="http://schemas.openxmlformats.org/officeDocument/2006/relationships/image" Target="../media/image102.wmf"/><Relationship Id="rId7" Type="http://schemas.openxmlformats.org/officeDocument/2006/relationships/oleObject" Target="../embeddings/oleObject93.bin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100.wmf"/><Relationship Id="rId3" Type="http://schemas.openxmlformats.org/officeDocument/2006/relationships/oleObject" Target="../embeddings/oleObject91.bin"/><Relationship Id="rId2" Type="http://schemas.openxmlformats.org/officeDocument/2006/relationships/image" Target="../media/image99.wmf"/><Relationship Id="rId13" Type="http://schemas.openxmlformats.org/officeDocument/2006/relationships/vmlDrawing" Target="../drawings/vmlDrawing21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7.xml"/><Relationship Id="rId10" Type="http://schemas.openxmlformats.org/officeDocument/2006/relationships/image" Target="../media/image103.wmf"/><Relationship Id="rId1" Type="http://schemas.openxmlformats.org/officeDocument/2006/relationships/oleObject" Target="../embeddings/oleObject90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9.bin"/><Relationship Id="rId8" Type="http://schemas.openxmlformats.org/officeDocument/2006/relationships/image" Target="../media/image107.wmf"/><Relationship Id="rId7" Type="http://schemas.openxmlformats.org/officeDocument/2006/relationships/oleObject" Target="../embeddings/oleObject98.bin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105.wmf"/><Relationship Id="rId3" Type="http://schemas.openxmlformats.org/officeDocument/2006/relationships/oleObject" Target="../embeddings/oleObject96.bin"/><Relationship Id="rId2" Type="http://schemas.openxmlformats.org/officeDocument/2006/relationships/image" Target="../media/image104.wmf"/><Relationship Id="rId15" Type="http://schemas.openxmlformats.org/officeDocument/2006/relationships/vmlDrawing" Target="../drawings/vmlDrawing22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8.xml"/><Relationship Id="rId12" Type="http://schemas.openxmlformats.org/officeDocument/2006/relationships/image" Target="../media/image109.wmf"/><Relationship Id="rId11" Type="http://schemas.openxmlformats.org/officeDocument/2006/relationships/oleObject" Target="../embeddings/oleObject100.bin"/><Relationship Id="rId10" Type="http://schemas.openxmlformats.org/officeDocument/2006/relationships/image" Target="../media/image108.wmf"/><Relationship Id="rId1" Type="http://schemas.openxmlformats.org/officeDocument/2006/relationships/oleObject" Target="../embeddings/oleObject95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4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4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10.xml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25" Type="http://schemas.openxmlformats.org/officeDocument/2006/relationships/vmlDrawing" Target="../drawings/vmlDrawing5.vml"/><Relationship Id="rId24" Type="http://schemas.openxmlformats.org/officeDocument/2006/relationships/slideLayout" Target="../slideLayouts/slideLayout3.xml"/><Relationship Id="rId23" Type="http://schemas.openxmlformats.org/officeDocument/2006/relationships/tags" Target="../tags/tag17.xml"/><Relationship Id="rId22" Type="http://schemas.openxmlformats.org/officeDocument/2006/relationships/image" Target="../media/image32.wmf"/><Relationship Id="rId21" Type="http://schemas.openxmlformats.org/officeDocument/2006/relationships/oleObject" Target="../embeddings/oleObject19.bin"/><Relationship Id="rId20" Type="http://schemas.openxmlformats.org/officeDocument/2006/relationships/image" Target="../media/image31.wmf"/><Relationship Id="rId2" Type="http://schemas.openxmlformats.org/officeDocument/2006/relationships/image" Target="../media/image19.wmf"/><Relationship Id="rId19" Type="http://schemas.openxmlformats.org/officeDocument/2006/relationships/oleObject" Target="../embeddings/oleObject18.bin"/><Relationship Id="rId18" Type="http://schemas.openxmlformats.org/officeDocument/2006/relationships/image" Target="../media/image30.png"/><Relationship Id="rId17" Type="http://schemas.openxmlformats.org/officeDocument/2006/relationships/image" Target="../media/image29.png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5.png"/><Relationship Id="rId1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3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9.xml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4210685" y="3282633"/>
            <a:ext cx="4513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2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分式的基本性质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3491865" y="2515236"/>
            <a:ext cx="5421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6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15.1</a:t>
            </a:r>
            <a:r>
              <a:rPr lang="zh-CN" altLang="en-US" sz="3600" b="1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分式及其基本性质</a:t>
            </a:r>
            <a:endParaRPr lang="zh-CN" altLang="en-US" sz="3600" b="1" dirty="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108585" y="908685"/>
            <a:ext cx="8848725" cy="1340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不改变分式的值，使下列分子与分母都不含“－”号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(3)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89885" y="1477645"/>
          <a:ext cx="799465" cy="1026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304800" imgH="393700" progId="Equation.DSMT4">
                  <p:embed/>
                </p:oleObj>
              </mc:Choice>
              <mc:Fallback>
                <p:oleObj name="" r:id="rId1" imgW="3048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89885" y="1477645"/>
                        <a:ext cx="799465" cy="1026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67350" y="1478915"/>
          <a:ext cx="1132205" cy="1024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431800" imgH="393700" progId="Equation.DSMT4">
                  <p:embed/>
                </p:oleObj>
              </mc:Choice>
              <mc:Fallback>
                <p:oleObj name="" r:id="rId3" imgW="4318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7350" y="1478915"/>
                        <a:ext cx="1132205" cy="1024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7"/>
          <p:cNvSpPr txBox="1"/>
          <p:nvPr/>
        </p:nvSpPr>
        <p:spPr>
          <a:xfrm>
            <a:off x="260033" y="2904173"/>
            <a:ext cx="3384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         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4473258" y="2904173"/>
            <a:ext cx="24866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       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982345" y="3999548"/>
            <a:ext cx="25755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        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29535" y="2660968"/>
          <a:ext cx="81280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5" imgW="330200" imgH="419735" progId="Equation.DSMT4">
                  <p:embed/>
                </p:oleObj>
              </mc:Choice>
              <mc:Fallback>
                <p:oleObj name="" r:id="rId5" imgW="330200" imgH="4197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9535" y="2660968"/>
                        <a:ext cx="812800" cy="1033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169343" y="2597150"/>
          <a:ext cx="633412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7" imgW="228600" imgH="393700" progId="Equation.DSMT4">
                  <p:embed/>
                </p:oleObj>
              </mc:Choice>
              <mc:Fallback>
                <p:oleObj name="" r:id="rId7" imgW="2286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69343" y="2597150"/>
                        <a:ext cx="633412" cy="1090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642870" y="3826510"/>
          <a:ext cx="6985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9" imgW="317500" imgH="393700" progId="Equation.DSMT4">
                  <p:embed/>
                </p:oleObj>
              </mc:Choice>
              <mc:Fallback>
                <p:oleObj name="" r:id="rId9" imgW="3175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42870" y="3826510"/>
                        <a:ext cx="698500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684530" y="1492250"/>
          <a:ext cx="783590" cy="107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1" imgW="317500" imgH="419100" progId="Equation.DSMT4">
                  <p:embed/>
                </p:oleObj>
              </mc:Choice>
              <mc:Fallback>
                <p:oleObj name="" r:id="rId11" imgW="317500" imgH="4191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530" y="1492250"/>
                        <a:ext cx="783590" cy="1076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67360" y="412115"/>
            <a:ext cx="1475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练一练</a:t>
            </a:r>
            <a:endParaRPr lang="zh-CN" altLang="en-US" sz="2800" dirty="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7"/>
          <p:cNvSpPr/>
          <p:nvPr/>
        </p:nvSpPr>
        <p:spPr>
          <a:xfrm>
            <a:off x="405765" y="2874010"/>
            <a:ext cx="84963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想一想</a:t>
            </a: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联想分数的约分，由例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你能想出如何对分式进行约分吗？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" name="Group 14"/>
          <p:cNvGrpSpPr/>
          <p:nvPr/>
        </p:nvGrpSpPr>
        <p:grpSpPr>
          <a:xfrm>
            <a:off x="3651006" y="995680"/>
            <a:ext cx="3511794" cy="1030288"/>
            <a:chOff x="-90" y="0"/>
            <a:chExt cx="2879" cy="831"/>
          </a:xfrm>
        </p:grpSpPr>
        <p:graphicFrame>
          <p:nvGraphicFramePr>
            <p:cNvPr id="14" name="对象 13"/>
            <p:cNvGraphicFramePr/>
            <p:nvPr/>
          </p:nvGraphicFramePr>
          <p:xfrm>
            <a:off x="219" y="0"/>
            <a:ext cx="2570" cy="8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1" imgW="1297305" imgH="419735" progId="Equation.DSMT4">
                    <p:embed/>
                  </p:oleObj>
                </mc:Choice>
                <mc:Fallback>
                  <p:oleObj name="" r:id="rId1" imgW="1297305" imgH="419735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9" y="0"/>
                          <a:ext cx="2570" cy="831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AutoShape 16"/>
            <p:cNvSpPr/>
            <p:nvPr/>
          </p:nvSpPr>
          <p:spPr>
            <a:xfrm>
              <a:off x="-90" y="346"/>
              <a:ext cx="282" cy="207"/>
            </a:xfrm>
            <a:custGeom>
              <a:avLst/>
              <a:gdLst/>
              <a:ahLst/>
              <a:cxnLst>
                <a:cxn ang="17694720">
                  <a:pos x="144" y="0"/>
                </a:cxn>
                <a:cxn ang="11796480">
                  <a:pos x="0" y="120"/>
                </a:cxn>
                <a:cxn ang="5898240">
                  <a:pos x="144" y="240"/>
                </a:cxn>
                <a:cxn ang="0">
                  <a:pos x="192" y="120"/>
                </a:cxn>
              </a:cxnLst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3325495" y="2047998"/>
            <a:ext cx="3149031" cy="956197"/>
            <a:chOff x="0" y="45"/>
            <a:chExt cx="2810" cy="735"/>
          </a:xfrm>
        </p:grpSpPr>
        <p:graphicFrame>
          <p:nvGraphicFramePr>
            <p:cNvPr id="17" name="对象 16"/>
            <p:cNvGraphicFramePr/>
            <p:nvPr/>
          </p:nvGraphicFramePr>
          <p:xfrm>
            <a:off x="385" y="45"/>
            <a:ext cx="2425" cy="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3" imgW="1297305" imgH="419735" progId="Equation.3">
                    <p:embed/>
                  </p:oleObj>
                </mc:Choice>
                <mc:Fallback>
                  <p:oleObj name="" r:id="rId3" imgW="1297305" imgH="419735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5" y="45"/>
                          <a:ext cx="2425" cy="73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AutoShape 19"/>
            <p:cNvSpPr/>
            <p:nvPr/>
          </p:nvSpPr>
          <p:spPr>
            <a:xfrm>
              <a:off x="0" y="320"/>
              <a:ext cx="303" cy="179"/>
            </a:xfrm>
            <a:custGeom>
              <a:avLst/>
              <a:gdLst/>
              <a:ahLst/>
              <a:cxnLst>
                <a:cxn ang="17694720">
                  <a:pos x="227" y="0"/>
                </a:cxn>
                <a:cxn ang="11796480">
                  <a:pos x="0" y="89"/>
                </a:cxn>
                <a:cxn ang="5898240">
                  <a:pos x="227" y="179"/>
                </a:cxn>
                <a:cxn ang="0">
                  <a:pos x="303" y="89"/>
                </a:cxn>
              </a:cxnLst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8843" y="981710"/>
            <a:ext cx="2653982" cy="1907540"/>
            <a:chOff x="1303" y="1320"/>
            <a:chExt cx="4179" cy="3004"/>
          </a:xfrm>
        </p:grpSpPr>
        <p:sp>
          <p:nvSpPr>
            <p:cNvPr id="19" name="Text Box 20"/>
            <p:cNvSpPr txBox="1"/>
            <p:nvPr/>
          </p:nvSpPr>
          <p:spPr>
            <a:xfrm>
              <a:off x="3345" y="2200"/>
              <a:ext cx="21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B0B0B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（     ）</a:t>
              </a:r>
              <a:endParaRPr lang="zh-CN" altLang="en-US" sz="2800" b="1" dirty="0">
                <a:solidFill>
                  <a:srgbClr val="FB0B0B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03" y="1320"/>
              <a:ext cx="3920" cy="3004"/>
              <a:chOff x="1303" y="1320"/>
              <a:chExt cx="3920" cy="3004"/>
            </a:xfrm>
          </p:grpSpPr>
          <p:graphicFrame>
            <p:nvGraphicFramePr>
              <p:cNvPr id="11" name="对象 10"/>
              <p:cNvGraphicFramePr/>
              <p:nvPr/>
            </p:nvGraphicFramePr>
            <p:xfrm>
              <a:off x="1303" y="1320"/>
              <a:ext cx="3920" cy="183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5" name="" r:id="rId5" imgW="979170" imgH="457835" progId="Equation.3">
                      <p:embed/>
                    </p:oleObj>
                  </mc:Choice>
                  <mc:Fallback>
                    <p:oleObj name="" r:id="rId5" imgW="979170" imgH="457835" progId="Equation.3">
                      <p:embed/>
                      <p:pic>
                        <p:nvPicPr>
                          <p:cNvPr id="0" name="图片 3094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303" y="1320"/>
                            <a:ext cx="3920" cy="183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/>
              <p:cNvGraphicFramePr/>
              <p:nvPr/>
            </p:nvGraphicFramePr>
            <p:xfrm>
              <a:off x="1304" y="3020"/>
              <a:ext cx="3338" cy="13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1" name="" r:id="rId7" imgW="978535" imgH="394335" progId="Equation.3">
                      <p:embed/>
                    </p:oleObj>
                  </mc:Choice>
                  <mc:Fallback>
                    <p:oleObj name="" r:id="rId7" imgW="978535" imgH="394335" progId="Equation.3">
                      <p:embed/>
                      <p:pic>
                        <p:nvPicPr>
                          <p:cNvPr id="0" name="图片 3090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304" y="3020"/>
                            <a:ext cx="3338" cy="130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" name="Text Box 21"/>
              <p:cNvSpPr txBox="1"/>
              <p:nvPr/>
            </p:nvSpPr>
            <p:spPr>
              <a:xfrm>
                <a:off x="3003" y="2908"/>
                <a:ext cx="194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B0B0B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（    ）</a:t>
                </a:r>
                <a:endParaRPr lang="zh-CN" altLang="en-US" sz="2800" b="1" dirty="0">
                  <a:solidFill>
                    <a:srgbClr val="FB0B0B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" name="TextBox 21"/>
          <p:cNvSpPr txBox="1"/>
          <p:nvPr/>
        </p:nvSpPr>
        <p:spPr>
          <a:xfrm>
            <a:off x="395605" y="3973830"/>
            <a:ext cx="843470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与分数约分类似，关键是要找出分式的分子与分母的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公因式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060065" y="131445"/>
            <a:ext cx="19608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分式的约分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83551" y="158287"/>
            <a:ext cx="2952857" cy="595576"/>
            <a:chOff x="1777185" y="621123"/>
            <a:chExt cx="295285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4796"/>
              <a:ext cx="2638425" cy="1016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3316"/>
          <p:cNvSpPr txBox="1"/>
          <p:nvPr/>
        </p:nvSpPr>
        <p:spPr>
          <a:xfrm>
            <a:off x="250190" y="709295"/>
            <a:ext cx="2390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约分：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13318"/>
          <p:cNvSpPr txBox="1"/>
          <p:nvPr/>
        </p:nvSpPr>
        <p:spPr>
          <a:xfrm>
            <a:off x="1942465" y="452755"/>
            <a:ext cx="54864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       ；  （</a:t>
            </a: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13321"/>
          <p:cNvSpPr/>
          <p:nvPr/>
        </p:nvSpPr>
        <p:spPr>
          <a:xfrm>
            <a:off x="236538" y="1472565"/>
            <a:ext cx="88979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1034E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分析：约分的前提是要先找出分子与分母的公因式</a:t>
            </a:r>
            <a:r>
              <a:rPr lang="en-US" altLang="zh-CN" sz="2800" dirty="0">
                <a:solidFill>
                  <a:srgbClr val="1034E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1034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13322"/>
          <p:cNvSpPr txBox="1"/>
          <p:nvPr/>
        </p:nvSpPr>
        <p:spPr>
          <a:xfrm>
            <a:off x="451803" y="2133283"/>
            <a:ext cx="1828800" cy="694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3325"/>
          <p:cNvSpPr txBox="1"/>
          <p:nvPr/>
        </p:nvSpPr>
        <p:spPr>
          <a:xfrm>
            <a:off x="1174115" y="3144203"/>
            <a:ext cx="1828800" cy="694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13334"/>
          <p:cNvSpPr/>
          <p:nvPr/>
        </p:nvSpPr>
        <p:spPr>
          <a:xfrm>
            <a:off x="3995420" y="4005263"/>
            <a:ext cx="4640263" cy="953134"/>
          </a:xfrm>
          <a:prstGeom prst="wedgeRectCallout">
            <a:avLst>
              <a:gd name="adj1" fmla="val -38481"/>
              <a:gd name="adj2" fmla="val -81847"/>
            </a:avLst>
          </a:prstGeom>
          <a:noFill/>
          <a:ln w="28575" cap="flat" cmpd="sng">
            <a:solidFill>
              <a:srgbClr val="BCBCB6"/>
            </a:solidFill>
            <a:prstDash val="sysDot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先分解因式，找出分子与分母的公因式，再约分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699068" y="556260"/>
          <a:ext cx="1176337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1" imgW="571500" imgH="419100" progId="Equation.DSMT4">
                  <p:embed/>
                </p:oleObj>
              </mc:Choice>
              <mc:Fallback>
                <p:oleObj name="" r:id="rId1" imgW="571500" imgH="419100" progId="Equation.DSMT4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9068" y="556260"/>
                        <a:ext cx="1176337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2009140" y="2139633"/>
          <a:ext cx="4089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3" imgW="1841500" imgH="419100" progId="Equation.DSMT4">
                  <p:embed/>
                </p:oleObj>
              </mc:Choice>
              <mc:Fallback>
                <p:oleObj name="" r:id="rId3" imgW="1841500" imgH="4191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9140" y="2139633"/>
                        <a:ext cx="4089400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5238115" y="583565"/>
          <a:ext cx="1528763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5" imgW="711200" imgH="393700" progId="Equation.DSMT4">
                  <p:embed/>
                </p:oleObj>
              </mc:Choice>
              <mc:Fallback>
                <p:oleObj name="" r:id="rId5" imgW="711200" imgH="3937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38115" y="583565"/>
                        <a:ext cx="1528763" cy="763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1988503" y="3072448"/>
          <a:ext cx="40671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7" imgW="2133600" imgH="419100" progId="Equation.DSMT4">
                  <p:embed/>
                </p:oleObj>
              </mc:Choice>
              <mc:Fallback>
                <p:oleObj name="" r:id="rId7" imgW="2133600" imgH="419100" progId="Equation.DSMT4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8503" y="3072448"/>
                        <a:ext cx="4067175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bldLvl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3316"/>
          <p:cNvSpPr txBox="1"/>
          <p:nvPr/>
        </p:nvSpPr>
        <p:spPr>
          <a:xfrm>
            <a:off x="250190" y="709295"/>
            <a:ext cx="2390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约分：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2758440" y="604520"/>
          <a:ext cx="1306830" cy="96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1" imgW="571500" imgH="419100" progId="Equation.DSMT4">
                  <p:embed/>
                </p:oleObj>
              </mc:Choice>
              <mc:Fallback>
                <p:oleObj name="" r:id="rId1" imgW="571500" imgH="419100" progId="Equation.DSMT4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8440" y="604520"/>
                        <a:ext cx="1306830" cy="969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13318"/>
          <p:cNvSpPr txBox="1"/>
          <p:nvPr/>
        </p:nvSpPr>
        <p:spPr>
          <a:xfrm>
            <a:off x="2052320" y="739775"/>
            <a:ext cx="2999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      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466725" y="1659890"/>
            <a:ext cx="7194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约分要先找出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分子和分母的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公因式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66725" y="2140268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找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501968" y="2453323"/>
            <a:ext cx="7620000" cy="12115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取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最大公约数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作为系数；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取分子、分母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相同因式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最低次幂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作为因式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4787900" y="869950"/>
            <a:ext cx="3252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公因式是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13322"/>
          <p:cNvSpPr txBox="1"/>
          <p:nvPr/>
        </p:nvSpPr>
        <p:spPr>
          <a:xfrm>
            <a:off x="710248" y="393350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10" name="对象 9"/>
          <p:cNvGraphicFramePr/>
          <p:nvPr/>
        </p:nvGraphicFramePr>
        <p:xfrm>
          <a:off x="1980565" y="3810635"/>
          <a:ext cx="4380865" cy="975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3" imgW="1841500" imgH="419100" progId="Equation.DSMT4">
                  <p:embed/>
                </p:oleObj>
              </mc:Choice>
              <mc:Fallback>
                <p:oleObj name="" r:id="rId3" imgW="1841500" imgH="4191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0565" y="3810635"/>
                        <a:ext cx="4380865" cy="975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圆角矩形 10"/>
          <p:cNvSpPr/>
          <p:nvPr/>
        </p:nvSpPr>
        <p:spPr>
          <a:xfrm>
            <a:off x="395605" y="1635760"/>
            <a:ext cx="8125460" cy="2071370"/>
          </a:xfrm>
          <a:prstGeom prst="roundRect">
            <a:avLst/>
          </a:prstGeom>
          <a:noFill/>
          <a:ln w="15875">
            <a:solidFill>
              <a:schemeClr val="tx1"/>
            </a:solidFill>
            <a:prstDash val="dash"/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5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" name="对象 9"/>
          <p:cNvGraphicFramePr/>
          <p:nvPr/>
        </p:nvGraphicFramePr>
        <p:xfrm>
          <a:off x="2051685" y="273050"/>
          <a:ext cx="1786890" cy="95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1" imgW="711200" imgH="393700" progId="Equation.DSMT4">
                  <p:embed/>
                </p:oleObj>
              </mc:Choice>
              <mc:Fallback>
                <p:oleObj name="" r:id="rId1" imgW="711200" imgH="3937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1685" y="273050"/>
                        <a:ext cx="1786890" cy="951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13318"/>
          <p:cNvSpPr txBox="1"/>
          <p:nvPr/>
        </p:nvSpPr>
        <p:spPr>
          <a:xfrm>
            <a:off x="1403350" y="484505"/>
            <a:ext cx="2999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(2)  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       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755015" y="1414145"/>
            <a:ext cx="769937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约分时，分子或分母若是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，能分解则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必须先进行因式分解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再找出分子和分母的公因式进行约分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2625" y="1348740"/>
            <a:ext cx="7799705" cy="1725930"/>
          </a:xfrm>
          <a:prstGeom prst="roundRect">
            <a:avLst/>
          </a:prstGeom>
          <a:noFill/>
          <a:ln w="15875">
            <a:solidFill>
              <a:schemeClr val="tx1"/>
            </a:solidFill>
            <a:prstDash val="dash"/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6180" y="3364865"/>
            <a:ext cx="5443220" cy="964565"/>
            <a:chOff x="1755" y="5412"/>
            <a:chExt cx="8572" cy="1519"/>
          </a:xfrm>
        </p:grpSpPr>
        <p:graphicFrame>
          <p:nvGraphicFramePr>
            <p:cNvPr id="11" name="对象 10"/>
            <p:cNvGraphicFramePr/>
            <p:nvPr/>
          </p:nvGraphicFramePr>
          <p:xfrm>
            <a:off x="2552" y="5412"/>
            <a:ext cx="7006" cy="1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1" name="" r:id="rId3" imgW="2133600" imgH="419100" progId="Equation.DSMT4">
                    <p:embed/>
                  </p:oleObj>
                </mc:Choice>
                <mc:Fallback>
                  <p:oleObj name="" r:id="rId3" imgW="2133600" imgH="419100" progId="Equation.DSMT4">
                    <p:embed/>
                    <p:pic>
                      <p:nvPicPr>
                        <p:cNvPr id="0" name="图片 314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52" y="5412"/>
                          <a:ext cx="7006" cy="15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13318"/>
            <p:cNvSpPr txBox="1"/>
            <p:nvPr/>
          </p:nvSpPr>
          <p:spPr>
            <a:xfrm>
              <a:off x="1755" y="5638"/>
              <a:ext cx="85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(2)                    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 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5"/>
          <p:cNvGrpSpPr/>
          <p:nvPr/>
        </p:nvGrpSpPr>
        <p:grpSpPr>
          <a:xfrm>
            <a:off x="436245" y="2538095"/>
            <a:ext cx="8337550" cy="2030413"/>
            <a:chOff x="0" y="0"/>
            <a:chExt cx="8188591" cy="2029180"/>
          </a:xfrm>
        </p:grpSpPr>
        <p:sp>
          <p:nvSpPr>
            <p:cNvPr id="3" name="TextBox 9"/>
            <p:cNvSpPr txBox="1"/>
            <p:nvPr/>
          </p:nvSpPr>
          <p:spPr>
            <a:xfrm>
              <a:off x="635" y="0"/>
              <a:ext cx="8187956" cy="2029180"/>
            </a:xfrm>
            <a:prstGeom prst="rect">
              <a:avLst/>
            </a:prstGeom>
            <a:noFill/>
            <a:ln w="9525" cap="flat" cmpd="sng">
              <a:solidFill>
                <a:srgbClr val="228B8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判断一个分式是不是最简分式，要严格按照定义来判断，就是看分子、分母有没有公因式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分子或分母是多项式时，要先把分子、分母因式分解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" name="组合 38"/>
            <p:cNvGrpSpPr/>
            <p:nvPr/>
          </p:nvGrpSpPr>
          <p:grpSpPr>
            <a:xfrm>
              <a:off x="0" y="62394"/>
              <a:ext cx="1144319" cy="649287"/>
              <a:chOff x="0" y="0"/>
              <a:chExt cx="1142889" cy="648072"/>
            </a:xfrm>
          </p:grpSpPr>
          <p:grpSp>
            <p:nvGrpSpPr>
              <p:cNvPr id="5" name="组合 35"/>
              <p:cNvGrpSpPr/>
              <p:nvPr/>
            </p:nvGrpSpPr>
            <p:grpSpPr>
              <a:xfrm>
                <a:off x="31971" y="0"/>
                <a:ext cx="648072" cy="648072"/>
                <a:chOff x="0" y="0"/>
                <a:chExt cx="648072" cy="648072"/>
              </a:xfrm>
            </p:grpSpPr>
            <p:sp>
              <p:nvSpPr>
                <p:cNvPr id="6" name="椭圆 33"/>
                <p:cNvSpPr/>
                <p:nvPr/>
              </p:nvSpPr>
              <p:spPr>
                <a:xfrm>
                  <a:off x="0" y="0"/>
                  <a:ext cx="648072" cy="648072"/>
                </a:xfrm>
                <a:prstGeom prst="ellipse">
                  <a:avLst/>
                </a:prstGeom>
                <a:solidFill>
                  <a:srgbClr val="EB2A03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椭圆 34"/>
                <p:cNvSpPr/>
                <p:nvPr/>
              </p:nvSpPr>
              <p:spPr>
                <a:xfrm>
                  <a:off x="72008" y="0"/>
                  <a:ext cx="504056" cy="504056"/>
                </a:xfrm>
                <a:prstGeom prst="ellipse">
                  <a:avLst/>
                </a:prstGeom>
                <a:solidFill>
                  <a:srgbClr val="FFCC00">
                    <a:alpha val="62999"/>
                  </a:srgbClr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" name="TextBox 37"/>
              <p:cNvSpPr txBox="1"/>
              <p:nvPr/>
            </p:nvSpPr>
            <p:spPr>
              <a:xfrm>
                <a:off x="0" y="72008"/>
                <a:ext cx="1142889" cy="459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 dirty="0">
                    <a:solidFill>
                      <a:srgbClr val="002060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注意</a:t>
                </a:r>
                <a:endParaRPr lang="zh-CN" altLang="en-US" sz="2400" b="1" dirty="0">
                  <a:solidFill>
                    <a:srgbClr val="00206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</p:grpSp>
      </p:grpSp>
      <p:sp>
        <p:nvSpPr>
          <p:cNvPr id="10" name="Rectangle 5"/>
          <p:cNvSpPr/>
          <p:nvPr/>
        </p:nvSpPr>
        <p:spPr>
          <a:xfrm>
            <a:off x="542608" y="954405"/>
            <a:ext cx="1955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556578" y="1543368"/>
            <a:ext cx="7747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分子与分母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没有公因式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的分式称为最简分式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40"/>
          <p:cNvGrpSpPr/>
          <p:nvPr/>
        </p:nvGrpSpPr>
        <p:grpSpPr>
          <a:xfrm>
            <a:off x="464503" y="816928"/>
            <a:ext cx="3694112" cy="914400"/>
            <a:chOff x="270" y="0"/>
            <a:chExt cx="2327" cy="576"/>
          </a:xfrm>
        </p:grpSpPr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273" y="0"/>
            <a:ext cx="1324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1" imgW="2057400" imgH="914400" progId="Equation.DSMT4">
                    <p:embed/>
                  </p:oleObj>
                </mc:Choice>
                <mc:Fallback>
                  <p:oleObj name="" r:id="rId1" imgW="2057400" imgH="91440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73" y="0"/>
                          <a:ext cx="1324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Rectangle 17"/>
            <p:cNvSpPr/>
            <p:nvPr/>
          </p:nvSpPr>
          <p:spPr>
            <a:xfrm>
              <a:off x="270" y="152"/>
              <a:ext cx="106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l" defTabSz="914400" eaLnBrk="0" hangingPunct="0">
                <a:lnSpc>
                  <a:spcPct val="100000"/>
                </a:lnSpc>
              </a:pPr>
              <a:r>
                <a:rPr lang="en-US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1.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约分：</a:t>
              </a:r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24"/>
          <p:cNvSpPr txBox="1"/>
          <p:nvPr/>
        </p:nvSpPr>
        <p:spPr>
          <a:xfrm>
            <a:off x="365125" y="2068195"/>
            <a:ext cx="1692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(1)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691640" y="1852295"/>
          <a:ext cx="6156325" cy="989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5803265" imgH="914400" progId="Equation.DSMT4">
                  <p:embed/>
                </p:oleObj>
              </mc:Choice>
              <mc:Fallback>
                <p:oleObj name="" r:id="rId3" imgW="5803265" imgH="9144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40" y="1852295"/>
                        <a:ext cx="6156325" cy="9899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73270" y="817245"/>
          <a:ext cx="25209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628900" imgH="914400" progId="Equation.DSMT4">
                  <p:embed/>
                </p:oleObj>
              </mc:Choice>
              <mc:Fallback>
                <p:oleObj name="" r:id="rId5" imgW="2628900" imgH="9144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3270" y="817245"/>
                        <a:ext cx="252095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86890" y="3147695"/>
          <a:ext cx="6144260" cy="101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6502400" imgH="939800" progId="Equation.DSMT4">
                  <p:embed/>
                </p:oleObj>
              </mc:Choice>
              <mc:Fallback>
                <p:oleObj name="" r:id="rId7" imgW="6502400" imgH="9398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86890" y="3147695"/>
                        <a:ext cx="6144260" cy="1012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86815" y="3436620"/>
            <a:ext cx="7118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(2)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125" y="408305"/>
            <a:ext cx="1326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练一练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112"/>
          <p:cNvSpPr/>
          <p:nvPr/>
        </p:nvSpPr>
        <p:spPr>
          <a:xfrm>
            <a:off x="323215" y="966603"/>
            <a:ext cx="2690813" cy="522287"/>
          </a:xfrm>
          <a:prstGeom prst="rect">
            <a:avLst/>
          </a:prstGeom>
          <a:gradFill>
            <a:gsLst>
              <a:gs pos="98000">
                <a:srgbClr val="FFFF9F"/>
              </a:gs>
              <a:gs pos="0">
                <a:srgbClr val="FFCCCB"/>
              </a:gs>
            </a:gsLst>
            <a:lin ang="2700000" scaled="1"/>
          </a:gra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约分的基本步骤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850" y="1561598"/>
            <a:ext cx="82804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(1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Wingdings" panose="05000000000000000000" pitchFamily="2" charset="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若分子、分母都是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单项式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约去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系数的最大公约数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，并约去公共字母的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最低次幂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(2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若分子、分母含有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多项式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，则先将多项式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分解因式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，然后约去分子、分母所有的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公因式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．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" name="任意多边形 1"/>
          <p:cNvSpPr/>
          <p:nvPr userDrawn="1"/>
        </p:nvSpPr>
        <p:spPr>
          <a:xfrm>
            <a:off x="56515" y="0"/>
            <a:ext cx="183896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2095" y="916305"/>
            <a:ext cx="8554085" cy="3150235"/>
          </a:xfrm>
          <a:prstGeom prst="rect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  <a:prstDash val="sysDash"/>
            <a:miter lim="800000"/>
          </a:ln>
          <a:effectLst/>
        </p:spPr>
        <p:txBody>
          <a:bodyPr wrap="square" anchor="ctr">
            <a:spAutoFit/>
          </a:bodyPr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注意事项：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）约分前后分式的值要相等；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）约分的关键是确定分式的分子和分母的公因式；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）约分是对分子、分母的整体进行的，也就是分子的整体和分母的整体都除以同一个因式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>
                                            <p:txEl>
                                              <p:charRg st="4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23557"/>
          <p:cNvSpPr/>
          <p:nvPr/>
        </p:nvSpPr>
        <p:spPr>
          <a:xfrm>
            <a:off x="503238" y="3002915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找最简公分母：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3558"/>
          <p:cNvSpPr/>
          <p:nvPr/>
        </p:nvSpPr>
        <p:spPr>
          <a:xfrm>
            <a:off x="612775" y="3574415"/>
            <a:ext cx="6119813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第一要看系数；第二要看字母(式子）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23559"/>
          <p:cNvSpPr txBox="1"/>
          <p:nvPr/>
        </p:nvSpPr>
        <p:spPr>
          <a:xfrm>
            <a:off x="611188" y="4126548"/>
            <a:ext cx="6761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分母是多项式的先因式分解，再找公分母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23562"/>
          <p:cNvSpPr txBox="1"/>
          <p:nvPr/>
        </p:nvSpPr>
        <p:spPr>
          <a:xfrm>
            <a:off x="323533" y="1078548"/>
            <a:ext cx="8135937" cy="1814830"/>
          </a:xfrm>
          <a:prstGeom prst="rect">
            <a:avLst/>
          </a:prstGeom>
          <a:noFill/>
          <a:ln w="9525" cap="flat" cmpd="sng">
            <a:solidFill>
              <a:srgbClr val="3C8C9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分式的通分，即把几个异分母的分式分别化为与原来的分式相等的同分母的分式，通分的关键是确定几个分式的公分母，通常取各分母所有因式的最高次幂的积作为公分母（叫做最简公分母）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3060065" y="229870"/>
            <a:ext cx="19608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分式的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通分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83551" y="230042"/>
            <a:ext cx="2952857" cy="595576"/>
            <a:chOff x="1777185" y="621123"/>
            <a:chExt cx="295285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4796"/>
              <a:ext cx="2638425" cy="1016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734310" y="333693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50825" y="845185"/>
            <a:ext cx="870077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通过类比分数的基本性质，经历分式的基本性质的探究过程，感知类比的思想方法，体会由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的抽象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掌握分式的变号法则，并运用分式的基本性质进行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恒等变形，提高运算能力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运用分式的基本性质进行分式的约分和通分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准确确定分式的最简公分母，熟练进行分式的通分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8674"/>
          <p:cNvSpPr txBox="1"/>
          <p:nvPr/>
        </p:nvSpPr>
        <p:spPr>
          <a:xfrm>
            <a:off x="296545" y="716915"/>
            <a:ext cx="8082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试一试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找出下面各组分式的最简公分母：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972435" y="1325563"/>
          <a:ext cx="2462213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1" imgW="1054100" imgH="393700" progId="Equation.DSMT4">
                  <p:embed/>
                </p:oleObj>
              </mc:Choice>
              <mc:Fallback>
                <p:oleObj name="" r:id="rId1" imgW="1054100" imgH="393700" progId="Equation.DSMT4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72435" y="1325563"/>
                        <a:ext cx="2462213" cy="922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直接连接符 28676"/>
          <p:cNvSpPr/>
          <p:nvPr/>
        </p:nvSpPr>
        <p:spPr>
          <a:xfrm>
            <a:off x="3310573" y="2266950"/>
            <a:ext cx="3603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5" name="直接连接符 28678"/>
          <p:cNvSpPr/>
          <p:nvPr/>
        </p:nvSpPr>
        <p:spPr>
          <a:xfrm flipH="1">
            <a:off x="3489960" y="2268538"/>
            <a:ext cx="71438" cy="9350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6" name="直接连接符 28679"/>
          <p:cNvSpPr/>
          <p:nvPr/>
        </p:nvSpPr>
        <p:spPr>
          <a:xfrm flipH="1">
            <a:off x="3561398" y="2268538"/>
            <a:ext cx="936625" cy="9350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7" name="文本框 28680"/>
          <p:cNvSpPr txBox="1"/>
          <p:nvPr/>
        </p:nvSpPr>
        <p:spPr>
          <a:xfrm>
            <a:off x="685800" y="3790315"/>
            <a:ext cx="2012950" cy="47815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最小公倍数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94785" y="2988945"/>
          <a:ext cx="4794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3" imgW="191770" imgH="205105" progId="Equation.DSMT4">
                  <p:embed/>
                </p:oleObj>
              </mc:Choice>
              <mc:Fallback>
                <p:oleObj name="" r:id="rId3" imgW="191770" imgH="205105" progId="Equation.DSMT4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4785" y="2988945"/>
                        <a:ext cx="479425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98023" y="3060383"/>
          <a:ext cx="3841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5" imgW="179070" imgH="204470" progId="Equation.3">
                  <p:embed/>
                </p:oleObj>
              </mc:Choice>
              <mc:Fallback>
                <p:oleObj name="" r:id="rId5" imgW="179070" imgH="204470" progId="Equation.3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8023" y="3060383"/>
                        <a:ext cx="38417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86948" y="3131820"/>
          <a:ext cx="3016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7" imgW="115570" imgH="140970" progId="Equation.3">
                  <p:embed/>
                </p:oleObj>
              </mc:Choice>
              <mc:Fallback>
                <p:oleObj name="" r:id="rId7" imgW="115570" imgH="140970" progId="Equation.3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6948" y="3131820"/>
                        <a:ext cx="301625" cy="361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直接连接符 28685"/>
          <p:cNvSpPr/>
          <p:nvPr/>
        </p:nvSpPr>
        <p:spPr>
          <a:xfrm>
            <a:off x="3778885" y="2268538"/>
            <a:ext cx="395288" cy="935037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2" name="直接连接符 28686"/>
          <p:cNvSpPr/>
          <p:nvPr/>
        </p:nvSpPr>
        <p:spPr>
          <a:xfrm flipH="1">
            <a:off x="4210685" y="2268538"/>
            <a:ext cx="431800" cy="935037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3" name="直接连接符 28687"/>
          <p:cNvSpPr/>
          <p:nvPr/>
        </p:nvSpPr>
        <p:spPr>
          <a:xfrm>
            <a:off x="4066223" y="2268538"/>
            <a:ext cx="576262" cy="935037"/>
          </a:xfrm>
          <a:prstGeom prst="line">
            <a:avLst/>
          </a:prstGeom>
          <a:ln w="28575" cap="flat" cmpd="sng">
            <a:solidFill>
              <a:srgbClr val="008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4" name="直接连接符 28688"/>
          <p:cNvSpPr/>
          <p:nvPr/>
        </p:nvSpPr>
        <p:spPr>
          <a:xfrm flipH="1">
            <a:off x="4642485" y="2268538"/>
            <a:ext cx="287338" cy="863600"/>
          </a:xfrm>
          <a:prstGeom prst="line">
            <a:avLst/>
          </a:prstGeom>
          <a:ln w="28575" cap="flat" cmpd="sng">
            <a:solidFill>
              <a:srgbClr val="008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5" name="直接连接符 28689"/>
          <p:cNvSpPr/>
          <p:nvPr/>
        </p:nvSpPr>
        <p:spPr>
          <a:xfrm flipH="1">
            <a:off x="4929823" y="2268538"/>
            <a:ext cx="288925" cy="935037"/>
          </a:xfrm>
          <a:prstGeom prst="line">
            <a:avLst/>
          </a:prstGeom>
          <a:ln w="28575" cap="flat" cmpd="sng">
            <a:solidFill>
              <a:srgbClr val="CC00CC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6" name="直接连接符 28690"/>
          <p:cNvSpPr/>
          <p:nvPr/>
        </p:nvSpPr>
        <p:spPr>
          <a:xfrm>
            <a:off x="4210685" y="2268538"/>
            <a:ext cx="719138" cy="935037"/>
          </a:xfrm>
          <a:prstGeom prst="line">
            <a:avLst/>
          </a:prstGeom>
          <a:ln w="28575" cap="flat" cmpd="sng">
            <a:solidFill>
              <a:srgbClr val="CC00CC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7" name="直接连接符 28691"/>
          <p:cNvSpPr/>
          <p:nvPr/>
        </p:nvSpPr>
        <p:spPr>
          <a:xfrm>
            <a:off x="3345498" y="2268538"/>
            <a:ext cx="2159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" name="直接连接符 28692"/>
          <p:cNvSpPr/>
          <p:nvPr/>
        </p:nvSpPr>
        <p:spPr>
          <a:xfrm>
            <a:off x="4353560" y="2268538"/>
            <a:ext cx="2159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9" name="直接连接符 28693"/>
          <p:cNvSpPr/>
          <p:nvPr/>
        </p:nvSpPr>
        <p:spPr>
          <a:xfrm>
            <a:off x="3670935" y="2266950"/>
            <a:ext cx="250825" cy="15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0" name="直接连接符 28694"/>
          <p:cNvSpPr/>
          <p:nvPr/>
        </p:nvSpPr>
        <p:spPr>
          <a:xfrm>
            <a:off x="4569460" y="2268538"/>
            <a:ext cx="24288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" name="直接连接符 28695"/>
          <p:cNvSpPr/>
          <p:nvPr/>
        </p:nvSpPr>
        <p:spPr>
          <a:xfrm>
            <a:off x="3921760" y="2266950"/>
            <a:ext cx="25082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2" name="直接连接符 28696"/>
          <p:cNvSpPr/>
          <p:nvPr/>
        </p:nvSpPr>
        <p:spPr>
          <a:xfrm>
            <a:off x="4786948" y="2268538"/>
            <a:ext cx="2873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3" name="直接连接符 28697"/>
          <p:cNvSpPr/>
          <p:nvPr/>
        </p:nvSpPr>
        <p:spPr>
          <a:xfrm>
            <a:off x="5074285" y="2268538"/>
            <a:ext cx="28733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418523" y="3131820"/>
          <a:ext cx="2873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9" imgW="127635" imgH="166370" progId="Equation.3">
                  <p:embed/>
                </p:oleObj>
              </mc:Choice>
              <mc:Fallback>
                <p:oleObj name="" r:id="rId9" imgW="127635" imgH="16637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8523" y="3131820"/>
                        <a:ext cx="287337" cy="366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8699"/>
          <p:cNvSpPr txBox="1"/>
          <p:nvPr/>
        </p:nvSpPr>
        <p:spPr>
          <a:xfrm>
            <a:off x="6155690" y="3020060"/>
            <a:ext cx="2089150" cy="5219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最简公分母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6" name="文本框 28700"/>
          <p:cNvSpPr txBox="1"/>
          <p:nvPr/>
        </p:nvSpPr>
        <p:spPr>
          <a:xfrm>
            <a:off x="3210560" y="3925570"/>
            <a:ext cx="1711960" cy="5219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最高次幂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7" name="文本框 28701"/>
          <p:cNvSpPr txBox="1"/>
          <p:nvPr/>
        </p:nvSpPr>
        <p:spPr>
          <a:xfrm>
            <a:off x="5150168" y="3934143"/>
            <a:ext cx="1655762" cy="5219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单独字母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8" name="直接连接符 28702"/>
          <p:cNvSpPr/>
          <p:nvPr/>
        </p:nvSpPr>
        <p:spPr>
          <a:xfrm>
            <a:off x="3345498" y="3492183"/>
            <a:ext cx="2232025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9" name="直接连接符 28703"/>
          <p:cNvSpPr/>
          <p:nvPr/>
        </p:nvSpPr>
        <p:spPr>
          <a:xfrm flipH="1">
            <a:off x="5614670" y="3347720"/>
            <a:ext cx="504825" cy="714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30" name="直接连接符 28704"/>
          <p:cNvSpPr/>
          <p:nvPr/>
        </p:nvSpPr>
        <p:spPr>
          <a:xfrm flipV="1">
            <a:off x="2684780" y="3563620"/>
            <a:ext cx="734060" cy="1555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31" name="直接连接符 28705"/>
          <p:cNvSpPr/>
          <p:nvPr/>
        </p:nvSpPr>
        <p:spPr>
          <a:xfrm flipV="1">
            <a:off x="4076700" y="3545205"/>
            <a:ext cx="5080" cy="32829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32" name="直接连接符 28706"/>
          <p:cNvSpPr/>
          <p:nvPr/>
        </p:nvSpPr>
        <p:spPr>
          <a:xfrm flipH="1" flipV="1">
            <a:off x="4537710" y="3533140"/>
            <a:ext cx="9525" cy="37020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triangle" w="med" len="med"/>
            <a:tailEnd type="none" w="med" len="med"/>
          </a:ln>
        </p:spPr>
      </p:sp>
      <p:sp>
        <p:nvSpPr>
          <p:cNvPr id="33" name="直接连接符 28707"/>
          <p:cNvSpPr/>
          <p:nvPr/>
        </p:nvSpPr>
        <p:spPr>
          <a:xfrm flipH="1" flipV="1">
            <a:off x="5003165" y="3535045"/>
            <a:ext cx="287020" cy="35687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triangle" w="med" len="med"/>
            <a:tailEnd type="none" w="med" len="med"/>
          </a:ln>
        </p:spPr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411413" y="232093"/>
          <a:ext cx="26320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1066800" imgH="393700" progId="Equation.DSMT4">
                  <p:embed/>
                </p:oleObj>
              </mc:Choice>
              <mc:Fallback>
                <p:oleObj name="" r:id="rId1" imgW="1066800" imgH="3937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1413" y="232093"/>
                        <a:ext cx="2632075" cy="971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9699"/>
          <p:cNvSpPr txBox="1"/>
          <p:nvPr/>
        </p:nvSpPr>
        <p:spPr>
          <a:xfrm>
            <a:off x="5795645" y="2932430"/>
            <a:ext cx="2077085" cy="5219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不同的因式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直接连接符 29700"/>
          <p:cNvSpPr/>
          <p:nvPr/>
        </p:nvSpPr>
        <p:spPr>
          <a:xfrm>
            <a:off x="2827338" y="1219518"/>
            <a:ext cx="9366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5" name="直接连接符 29701"/>
          <p:cNvSpPr/>
          <p:nvPr/>
        </p:nvSpPr>
        <p:spPr>
          <a:xfrm>
            <a:off x="4051300" y="1219518"/>
            <a:ext cx="863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" name="下箭头 29704"/>
          <p:cNvSpPr/>
          <p:nvPr/>
        </p:nvSpPr>
        <p:spPr>
          <a:xfrm>
            <a:off x="3043555" y="1320800"/>
            <a:ext cx="360045" cy="481965"/>
          </a:xfrm>
          <a:prstGeom prst="downArrow">
            <a:avLst>
              <a:gd name="adj1" fmla="val 50000"/>
              <a:gd name="adj2" fmla="val 449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下箭头 29705"/>
          <p:cNvSpPr/>
          <p:nvPr/>
        </p:nvSpPr>
        <p:spPr>
          <a:xfrm>
            <a:off x="4267200" y="1320800"/>
            <a:ext cx="431800" cy="481965"/>
          </a:xfrm>
          <a:prstGeom prst="downArrow">
            <a:avLst>
              <a:gd name="adj1" fmla="val 50000"/>
              <a:gd name="adj2" fmla="val 3751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直接连接符 29706"/>
          <p:cNvSpPr/>
          <p:nvPr/>
        </p:nvSpPr>
        <p:spPr>
          <a:xfrm>
            <a:off x="2467928" y="2259013"/>
            <a:ext cx="2873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" name="直接连接符 29707"/>
          <p:cNvSpPr/>
          <p:nvPr/>
        </p:nvSpPr>
        <p:spPr>
          <a:xfrm>
            <a:off x="3979228" y="2259013"/>
            <a:ext cx="2159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" name="直接连接符 29708"/>
          <p:cNvSpPr/>
          <p:nvPr/>
        </p:nvSpPr>
        <p:spPr>
          <a:xfrm>
            <a:off x="2610803" y="2330450"/>
            <a:ext cx="215900" cy="7921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1" name="直接连接符 29709"/>
          <p:cNvSpPr/>
          <p:nvPr/>
        </p:nvSpPr>
        <p:spPr>
          <a:xfrm flipH="1">
            <a:off x="2899728" y="2330450"/>
            <a:ext cx="1152525" cy="79057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700020" y="3136583"/>
          <a:ext cx="215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3" imgW="89535" imgH="165735" progId="Equation.3">
                  <p:embed/>
                </p:oleObj>
              </mc:Choice>
              <mc:Fallback>
                <p:oleObj name="" r:id="rId3" imgW="89535" imgH="165735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020" y="3136583"/>
                        <a:ext cx="2159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直接连接符 29713"/>
          <p:cNvSpPr/>
          <p:nvPr/>
        </p:nvSpPr>
        <p:spPr>
          <a:xfrm>
            <a:off x="3187065" y="2259013"/>
            <a:ext cx="360363" cy="863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4" name="直接连接符 29714"/>
          <p:cNvSpPr/>
          <p:nvPr/>
        </p:nvSpPr>
        <p:spPr>
          <a:xfrm flipH="1">
            <a:off x="4699953" y="2259013"/>
            <a:ext cx="0" cy="8651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5" name="直接连接符 29715"/>
          <p:cNvSpPr/>
          <p:nvPr/>
        </p:nvSpPr>
        <p:spPr>
          <a:xfrm>
            <a:off x="2826703" y="2259013"/>
            <a:ext cx="936625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" name="直接连接符 29716"/>
          <p:cNvSpPr/>
          <p:nvPr/>
        </p:nvSpPr>
        <p:spPr>
          <a:xfrm>
            <a:off x="4268153" y="2259013"/>
            <a:ext cx="9350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aphicFrame>
        <p:nvGraphicFramePr>
          <p:cNvPr id="17" name="对象 16"/>
          <p:cNvGraphicFramePr/>
          <p:nvPr/>
        </p:nvGraphicFramePr>
        <p:xfrm>
          <a:off x="2539365" y="1754188"/>
          <a:ext cx="136683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5" imgW="494665" imgH="177800" progId="Equation.DSMT4">
                  <p:embed/>
                </p:oleObj>
              </mc:Choice>
              <mc:Fallback>
                <p:oleObj name="" r:id="rId5" imgW="494665" imgH="1778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9365" y="1754188"/>
                        <a:ext cx="1366838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3979228" y="1754188"/>
          <a:ext cx="13668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7" imgW="494665" imgH="177800" progId="Equation.DSMT4">
                  <p:embed/>
                </p:oleObj>
              </mc:Choice>
              <mc:Fallback>
                <p:oleObj name="" r:id="rId7" imgW="494665" imgH="1778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79228" y="1754188"/>
                        <a:ext cx="1366837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3159443" y="3034824"/>
          <a:ext cx="1137920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9" imgW="431800" imgH="190500" progId="Equation.DSMT4">
                  <p:embed/>
                </p:oleObj>
              </mc:Choice>
              <mc:Fallback>
                <p:oleObj name="" r:id="rId9" imgW="431800" imgH="190500" progId="Equation.DSMT4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59443" y="3034824"/>
                        <a:ext cx="1137920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4339590" y="3051810"/>
          <a:ext cx="10699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1" imgW="405765" imgH="177800" progId="Equation.DSMT4">
                  <p:embed/>
                </p:oleObj>
              </mc:Choice>
              <mc:Fallback>
                <p:oleObj name="" r:id="rId11" imgW="405765" imgH="1778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39590" y="3051810"/>
                        <a:ext cx="1069975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9721"/>
          <p:cNvSpPr txBox="1"/>
          <p:nvPr/>
        </p:nvSpPr>
        <p:spPr>
          <a:xfrm>
            <a:off x="179705" y="3580130"/>
            <a:ext cx="8738870" cy="1210945"/>
          </a:xfrm>
          <a:prstGeom prst="rect">
            <a:avLst/>
          </a:prstGeom>
          <a:noFill/>
          <a:ln w="9525" cap="flat" cmpd="sng">
            <a:solidFill>
              <a:srgbClr val="3C8C93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最简公分母的系数，取各个分母的系数的最小公倍数，字母及式子取各分母中所有字母和式子的最高次幂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0301"/>
          <p:cNvSpPr/>
          <p:nvPr/>
        </p:nvSpPr>
        <p:spPr>
          <a:xfrm>
            <a:off x="35243" y="413068"/>
            <a:ext cx="2138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 dirty="0">
                <a:solidFill>
                  <a:srgbClr val="14949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通分：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030730" y="287020"/>
          <a:ext cx="1631315" cy="842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990600" imgH="482600" progId="Equation.DSMT4">
                  <p:embed/>
                </p:oleObj>
              </mc:Choice>
              <mc:Fallback>
                <p:oleObj name="" r:id="rId1" imgW="990600" imgH="482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0730" y="287020"/>
                        <a:ext cx="1631315" cy="842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Grp="1"/>
          </p:cNvGraphicFramePr>
          <p:nvPr/>
        </p:nvGraphicFramePr>
        <p:xfrm>
          <a:off x="1563370" y="2059305"/>
          <a:ext cx="250825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587500" imgH="482600" progId="Equation.DSMT4">
                  <p:embed/>
                </p:oleObj>
              </mc:Choice>
              <mc:Fallback>
                <p:oleObj name="" r:id="rId3" imgW="1587500" imgH="482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3370" y="2059305"/>
                        <a:ext cx="2508250" cy="8255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427855" y="2007870"/>
          <a:ext cx="2592705" cy="82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600200" imgH="482600" progId="Equation.DSMT4">
                  <p:embed/>
                </p:oleObj>
              </mc:Choice>
              <mc:Fallback>
                <p:oleObj name="" r:id="rId5" imgW="1600200" imgH="4826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7855" y="2007870"/>
                        <a:ext cx="2592705" cy="829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755650" y="3867785"/>
          <a:ext cx="389064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7" imgW="2590800" imgH="520700" progId="Equation.DSMT4">
                  <p:embed/>
                </p:oleObj>
              </mc:Choice>
              <mc:Fallback>
                <p:oleObj name="" r:id="rId7" imgW="2590800" imgH="520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650" y="3867785"/>
                        <a:ext cx="3890645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4787265" y="3795713"/>
          <a:ext cx="389064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9" imgW="2590800" imgH="520700" progId="Equation.DSMT4">
                  <p:embed/>
                </p:oleObj>
              </mc:Choice>
              <mc:Fallback>
                <p:oleObj name="" r:id="rId9" imgW="2590800" imgH="520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7265" y="3795713"/>
                        <a:ext cx="3890645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4358005" y="268288"/>
            <a:ext cx="2312035" cy="781050"/>
            <a:chOff x="7767" y="423"/>
            <a:chExt cx="3641" cy="1230"/>
          </a:xfrm>
        </p:grpSpPr>
        <p:graphicFrame>
          <p:nvGraphicFramePr>
            <p:cNvPr id="5" name="对象 4"/>
            <p:cNvGraphicFramePr/>
            <p:nvPr/>
          </p:nvGraphicFramePr>
          <p:xfrm>
            <a:off x="8676" y="423"/>
            <a:ext cx="2732" cy="1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1" imgW="1156335" imgH="520700" progId="Equation.DSMT4">
                    <p:embed/>
                  </p:oleObj>
                </mc:Choice>
                <mc:Fallback>
                  <p:oleObj name="" r:id="rId11" imgW="1156335" imgH="520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676" y="423"/>
                          <a:ext cx="2732" cy="12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文本框 2"/>
            <p:cNvSpPr txBox="1"/>
            <p:nvPr/>
          </p:nvSpPr>
          <p:spPr>
            <a:xfrm>
              <a:off x="7767" y="650"/>
              <a:ext cx="9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(2)</a:t>
              </a:r>
              <a:endPara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1310" y="1174750"/>
            <a:ext cx="8061960" cy="874395"/>
            <a:chOff x="506" y="1624"/>
            <a:chExt cx="12696" cy="1377"/>
          </a:xfrm>
        </p:grpSpPr>
        <p:sp>
          <p:nvSpPr>
            <p:cNvPr id="20" name="文本框 8"/>
            <p:cNvSpPr txBox="1"/>
            <p:nvPr/>
          </p:nvSpPr>
          <p:spPr>
            <a:xfrm>
              <a:off x="506" y="1922"/>
              <a:ext cx="1269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(1)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与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最简公分母为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a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2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，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所以</a:t>
              </a:r>
              <a:endPara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graphicFrame>
          <p:nvGraphicFramePr>
            <p:cNvPr id="30" name="对象 29"/>
            <p:cNvGraphicFramePr/>
            <p:nvPr/>
          </p:nvGraphicFramePr>
          <p:xfrm>
            <a:off x="2534" y="1675"/>
            <a:ext cx="890" cy="1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" name="" r:id="rId13" imgW="342900" imgH="482600" progId="Equation.DSMT4">
                    <p:embed/>
                  </p:oleObj>
                </mc:Choice>
                <mc:Fallback>
                  <p:oleObj name="" r:id="rId13" imgW="342900" imgH="4826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534" y="1675"/>
                          <a:ext cx="890" cy="1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/>
            <p:nvPr/>
          </p:nvGraphicFramePr>
          <p:xfrm>
            <a:off x="4252" y="1624"/>
            <a:ext cx="890" cy="1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" name="" r:id="rId15" imgW="342900" imgH="482600" progId="Equation.DSMT4">
                    <p:embed/>
                  </p:oleObj>
                </mc:Choice>
                <mc:Fallback>
                  <p:oleObj name="" r:id="rId15" imgW="342900" imgH="4826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252" y="1624"/>
                          <a:ext cx="890" cy="1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381000" y="2936875"/>
            <a:ext cx="7947660" cy="808355"/>
            <a:chOff x="600" y="4173"/>
            <a:chExt cx="12516" cy="1273"/>
          </a:xfrm>
        </p:grpSpPr>
        <p:sp>
          <p:nvSpPr>
            <p:cNvPr id="13" name="文本框 10341"/>
            <p:cNvSpPr txBox="1"/>
            <p:nvPr/>
          </p:nvSpPr>
          <p:spPr>
            <a:xfrm>
              <a:off x="600" y="4464"/>
              <a:ext cx="1251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l"/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(2)   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与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最简公分母为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x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－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y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，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所以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35" name="对象 34"/>
            <p:cNvGraphicFramePr/>
            <p:nvPr/>
          </p:nvGraphicFramePr>
          <p:xfrm>
            <a:off x="1530" y="4173"/>
            <a:ext cx="1141" cy="1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" name="" r:id="rId17" imgW="482600" imgH="520700" progId="Equation.DSMT4">
                    <p:embed/>
                  </p:oleObj>
                </mc:Choice>
                <mc:Fallback>
                  <p:oleObj name="" r:id="rId17" imgW="482600" imgH="520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530" y="4173"/>
                          <a:ext cx="1141" cy="12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对象 36"/>
            <p:cNvGraphicFramePr/>
            <p:nvPr/>
          </p:nvGraphicFramePr>
          <p:xfrm>
            <a:off x="3458" y="4216"/>
            <a:ext cx="1141" cy="1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" name="" r:id="rId19" imgW="482600" imgH="520700" progId="Equation.DSMT4">
                    <p:embed/>
                  </p:oleObj>
                </mc:Choice>
                <mc:Fallback>
                  <p:oleObj name="" r:id="rId19" imgW="482600" imgH="520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458" y="4216"/>
                          <a:ext cx="1141" cy="12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67080" y="213995"/>
            <a:ext cx="4805680" cy="929640"/>
            <a:chOff x="1547" y="563"/>
            <a:chExt cx="7568" cy="1464"/>
          </a:xfrm>
        </p:grpSpPr>
        <p:graphicFrame>
          <p:nvGraphicFramePr>
            <p:cNvPr id="3" name="对象 2"/>
            <p:cNvGraphicFramePr/>
            <p:nvPr/>
          </p:nvGraphicFramePr>
          <p:xfrm>
            <a:off x="2463" y="563"/>
            <a:ext cx="3713" cy="1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1" imgW="1346835" imgH="520700" progId="Equation.DSMT4">
                    <p:embed/>
                  </p:oleObj>
                </mc:Choice>
                <mc:Fallback>
                  <p:oleObj name="" r:id="rId1" imgW="1346835" imgH="520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463" y="563"/>
                          <a:ext cx="3713" cy="14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5"/>
            <p:cNvSpPr txBox="1"/>
            <p:nvPr/>
          </p:nvSpPr>
          <p:spPr>
            <a:xfrm>
              <a:off x="1547" y="881"/>
              <a:ext cx="756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(3)                              .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6875" y="1165860"/>
            <a:ext cx="6978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因为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zh-CN" altLang="en-US" sz="2800" u="sng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u="sng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1708150"/>
            <a:ext cx="4874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＋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xy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zh-CN" altLang="en-US" sz="2800" b="1" u="sng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                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69570" y="2212340"/>
            <a:ext cx="8575675" cy="930275"/>
            <a:chOff x="1260" y="3597"/>
            <a:chExt cx="13505" cy="1465"/>
          </a:xfrm>
        </p:grpSpPr>
        <p:sp>
          <p:nvSpPr>
            <p:cNvPr id="9" name="文本框 8"/>
            <p:cNvSpPr txBox="1"/>
            <p:nvPr/>
          </p:nvSpPr>
          <p:spPr>
            <a:xfrm>
              <a:off x="1260" y="3937"/>
              <a:ext cx="1350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所以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      </a:t>
              </a:r>
              <a:r>
                <a:rPr 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与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            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的最简公分母为</a:t>
              </a:r>
              <a:r>
                <a:rPr lang="en-US" altLang="zh-CN" sz="2800" u="sng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                      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，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graphicFrame>
          <p:nvGraphicFramePr>
            <p:cNvPr id="10" name="对象 9"/>
            <p:cNvGraphicFramePr/>
            <p:nvPr/>
          </p:nvGraphicFramePr>
          <p:xfrm>
            <a:off x="2551" y="3597"/>
            <a:ext cx="1786" cy="1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3" imgW="647700" imgH="520700" progId="Equation.DSMT4">
                    <p:embed/>
                  </p:oleObj>
                </mc:Choice>
                <mc:Fallback>
                  <p:oleObj name="" r:id="rId3" imgW="647700" imgH="520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51" y="3597"/>
                          <a:ext cx="1786" cy="14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5046" y="3598"/>
            <a:ext cx="1821" cy="1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5" imgW="660400" imgH="520700" progId="Equation.DSMT4">
                    <p:embed/>
                  </p:oleObj>
                </mc:Choice>
                <mc:Fallback>
                  <p:oleObj name="" r:id="rId5" imgW="660400" imgH="520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46" y="3598"/>
                          <a:ext cx="1821" cy="14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827405" y="3077210"/>
            <a:ext cx="7514590" cy="929640"/>
            <a:chOff x="1303" y="4959"/>
            <a:chExt cx="11834" cy="1464"/>
          </a:xfrm>
        </p:grpSpPr>
        <p:grpSp>
          <p:nvGrpSpPr>
            <p:cNvPr id="24" name="组合 23"/>
            <p:cNvGrpSpPr/>
            <p:nvPr/>
          </p:nvGrpSpPr>
          <p:grpSpPr>
            <a:xfrm>
              <a:off x="1303" y="4959"/>
              <a:ext cx="11834" cy="1464"/>
              <a:chOff x="1303" y="4959"/>
              <a:chExt cx="11834" cy="146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303" y="5299"/>
                <a:ext cx="11834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因此，</a:t>
                </a:r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                                               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，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endParaRPr>
              </a:p>
            </p:txBody>
          </p:sp>
          <p:graphicFrame>
            <p:nvGraphicFramePr>
              <p:cNvPr id="15" name="对象 14"/>
              <p:cNvGraphicFramePr/>
              <p:nvPr/>
            </p:nvGraphicFramePr>
            <p:xfrm>
              <a:off x="2906" y="4959"/>
              <a:ext cx="2207" cy="146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" name="" r:id="rId7" imgW="800100" imgH="520700" progId="Equation.DSMT4">
                      <p:embed/>
                    </p:oleObj>
                  </mc:Choice>
                  <mc:Fallback>
                    <p:oleObj name="" r:id="rId7" imgW="800100" imgH="520700" progId="Equation.DSMT4">
                      <p:embed/>
                      <p:pic>
                        <p:nvPicPr>
                          <p:cNvPr id="0" name="图片 3086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2906" y="4959"/>
                            <a:ext cx="2207" cy="146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19" name="直接连接符 18"/>
            <p:cNvCxnSpPr/>
            <p:nvPr/>
          </p:nvCxnSpPr>
          <p:spPr>
            <a:xfrm>
              <a:off x="5159" y="6323"/>
              <a:ext cx="454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773555" y="3949065"/>
            <a:ext cx="5036820" cy="929640"/>
            <a:chOff x="2793" y="6784"/>
            <a:chExt cx="7932" cy="1464"/>
          </a:xfrm>
        </p:grpSpPr>
        <p:graphicFrame>
          <p:nvGraphicFramePr>
            <p:cNvPr id="17" name="对象 16"/>
            <p:cNvGraphicFramePr/>
            <p:nvPr/>
          </p:nvGraphicFramePr>
          <p:xfrm>
            <a:off x="2793" y="6784"/>
            <a:ext cx="2242" cy="1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9" imgW="812800" imgH="520700" progId="Equation.DSMT4">
                    <p:embed/>
                  </p:oleObj>
                </mc:Choice>
                <mc:Fallback>
                  <p:oleObj name="" r:id="rId9" imgW="812800" imgH="520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793" y="6784"/>
                          <a:ext cx="2242" cy="14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0" name="直接连接符 19"/>
            <p:cNvCxnSpPr/>
            <p:nvPr/>
          </p:nvCxnSpPr>
          <p:spPr>
            <a:xfrm>
              <a:off x="5113" y="8000"/>
              <a:ext cx="463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9809" y="7188"/>
              <a:ext cx="91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.</a:t>
              </a:r>
              <a:endPara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133090" y="1060450"/>
            <a:ext cx="2085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20110" y="1635760"/>
            <a:ext cx="1369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5100" y="2356485"/>
            <a:ext cx="2243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29" name="对象 28"/>
          <p:cNvGraphicFramePr/>
          <p:nvPr/>
        </p:nvGraphicFramePr>
        <p:xfrm>
          <a:off x="3779838" y="3148648"/>
          <a:ext cx="19431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1" imgW="1295400" imgH="520700" progId="Equation.DSMT4">
                  <p:embed/>
                </p:oleObj>
              </mc:Choice>
              <mc:Fallback>
                <p:oleObj name="" r:id="rId11" imgW="1295400" imgH="520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79838" y="3148648"/>
                        <a:ext cx="1943100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/>
          <p:nvPr/>
        </p:nvGraphicFramePr>
        <p:xfrm>
          <a:off x="3781108" y="3928110"/>
          <a:ext cx="19431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3" imgW="1295400" imgH="520700" progId="Equation.DSMT4">
                  <p:embed/>
                </p:oleObj>
              </mc:Choice>
              <mc:Fallback>
                <p:oleObj name="" r:id="rId13" imgW="1295400" imgH="520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81108" y="3928110"/>
                        <a:ext cx="1943100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2531"/>
          <p:cNvSpPr txBox="1"/>
          <p:nvPr/>
        </p:nvSpPr>
        <p:spPr>
          <a:xfrm>
            <a:off x="251460" y="484505"/>
            <a:ext cx="4184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练一练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2.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找最简公分母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23060" y="895985"/>
          <a:ext cx="2133600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" imgW="927100" imgH="393700" progId="Equation.DSMT4">
                  <p:embed/>
                </p:oleObj>
              </mc:Choice>
              <mc:Fallback>
                <p:oleObj name="" r:id="rId1" imgW="927100" imgH="393700" progId="Equation.DSMT4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23060" y="895985"/>
                        <a:ext cx="2133600" cy="905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61660" y="1038543"/>
          <a:ext cx="96678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3" imgW="330200" imgH="203200" progId="Equation.DSMT4">
                  <p:embed/>
                </p:oleObj>
              </mc:Choice>
              <mc:Fallback>
                <p:oleObj name="" r:id="rId3" imgW="330200" imgH="2032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661660" y="1038543"/>
                        <a:ext cx="966788" cy="617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84960" y="1902460"/>
          <a:ext cx="2264410" cy="81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5" imgW="1092200" imgH="393700" progId="Equation.DSMT4">
                  <p:embed/>
                </p:oleObj>
              </mc:Choice>
              <mc:Fallback>
                <p:oleObj name="" r:id="rId5" imgW="1092200" imgH="3937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4960" y="1902460"/>
                        <a:ext cx="2264410" cy="814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84960" y="2839085"/>
          <a:ext cx="269811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7" imgW="1257935" imgH="419100" progId="Equation.DSMT4">
                  <p:embed/>
                </p:oleObj>
              </mc:Choice>
              <mc:Fallback>
                <p:oleObj name="" r:id="rId7" imgW="1257935" imgH="4191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4960" y="2839085"/>
                        <a:ext cx="2698115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84960" y="3796665"/>
          <a:ext cx="3152775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9" imgW="1727200" imgH="419100" progId="Equation.DSMT4">
                  <p:embed/>
                </p:oleObj>
              </mc:Choice>
              <mc:Fallback>
                <p:oleObj name="" r:id="rId9" imgW="1727200" imgH="419100" progId="Equation.DSMT4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4960" y="3796665"/>
                        <a:ext cx="3152775" cy="8782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15610" y="2046605"/>
          <a:ext cx="1557338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11" imgW="457835" imgH="203200" progId="Equation.DSMT4">
                  <p:embed/>
                </p:oleObj>
              </mc:Choice>
              <mc:Fallback>
                <p:oleObj name="" r:id="rId11" imgW="457835" imgH="203200" progId="Equation.DSMT4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15610" y="2046605"/>
                        <a:ext cx="1557338" cy="642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22544"/>
          <p:cNvSpPr txBox="1"/>
          <p:nvPr/>
        </p:nvSpPr>
        <p:spPr>
          <a:xfrm>
            <a:off x="5301298" y="2910205"/>
            <a:ext cx="2638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5)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+5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22546"/>
          <p:cNvSpPr txBox="1"/>
          <p:nvPr/>
        </p:nvSpPr>
        <p:spPr>
          <a:xfrm>
            <a:off x="5517198" y="3965893"/>
            <a:ext cx="2273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32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9" grpId="0" bldLvl="0"/>
      <p:bldP spid="10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7"/>
          <p:cNvSpPr/>
          <p:nvPr/>
        </p:nvSpPr>
        <p:spPr>
          <a:xfrm>
            <a:off x="192088" y="370999"/>
            <a:ext cx="84836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想一想：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分数和分式在约分和通分的做法上有什么共同点？这些做法的根据是什么？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55650" y="1524000"/>
          <a:ext cx="7131685" cy="3221990"/>
        </p:xfrm>
        <a:graphic>
          <a:graphicData uri="http://schemas.openxmlformats.org/drawingml/2006/table">
            <a:tbl>
              <a:tblPr/>
              <a:tblGrid>
                <a:gridCol w="1264285"/>
                <a:gridCol w="3490595"/>
                <a:gridCol w="2376805"/>
              </a:tblGrid>
              <a:tr h="48450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 b="0">
                        <a:solidFill>
                          <a:srgbClr val="FFFFD9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约分</a:t>
                      </a:r>
                      <a:endParaRPr lang="zh-CN" altLang="en-US" sz="28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通分</a:t>
                      </a:r>
                      <a:endParaRPr lang="zh-CN" altLang="en-US" sz="2800" b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7">
                        <a:alpha val="100000"/>
                      </a:srgbClr>
                    </a:solidFill>
                  </a:tcPr>
                </a:tc>
              </a:tr>
              <a:tr h="103949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分数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</a:tr>
              <a:tr h="1041400">
                <a:tc>
                  <a:txBody>
                    <a:bodyPr wrap="square"/>
                    <a:p>
                      <a:pPr marL="0" lvl="0" indent="0" algn="ctr" defTabSz="91440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分式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D">
                        <a:alpha val="100000"/>
                      </a:srgbClr>
                    </a:solidFill>
                  </a:tcPr>
                </a:tc>
              </a:tr>
              <a:tr h="65659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依据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 gridSpan="2">
                  <a:txBody>
                    <a:bodyPr wrap="square"/>
                    <a:p>
                      <a:pPr marL="0" lvl="0" indent="0" algn="ctr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C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ashDot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13"/>
          <p:cNvSpPr txBox="1"/>
          <p:nvPr/>
        </p:nvSpPr>
        <p:spPr>
          <a:xfrm>
            <a:off x="2330450" y="1976755"/>
            <a:ext cx="321945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找分子与分母的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最大公约数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2336165" y="2987358"/>
            <a:ext cx="2519363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找分子与分母的公因式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5437188" y="1962785"/>
            <a:ext cx="295116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找所有分母的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最小公倍数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5435600" y="3010218"/>
            <a:ext cx="295275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找所有分母的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2843530" y="4005263"/>
            <a:ext cx="439261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分数或分式的基本性质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43510" y="1734185"/>
            <a:ext cx="1262380" cy="1383665"/>
          </a:xfrm>
          <a:prstGeom prst="rect">
            <a:avLst/>
          </a:prstGeom>
          <a:noFill/>
          <a:ln w="25400" cap="flat" cmpd="sng">
            <a:solidFill>
              <a:schemeClr val="tx1">
                <a:alpha val="53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分式的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基本性质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835785" y="692785"/>
            <a:ext cx="1119505" cy="607695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内容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54"/>
          <p:cNvSpPr/>
          <p:nvPr/>
        </p:nvSpPr>
        <p:spPr>
          <a:xfrm>
            <a:off x="1489710" y="960755"/>
            <a:ext cx="268605" cy="2910840"/>
          </a:xfrm>
          <a:prstGeom prst="leftBrace">
            <a:avLst>
              <a:gd name="adj1" fmla="val 7398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右箭头 23"/>
          <p:cNvSpPr/>
          <p:nvPr/>
        </p:nvSpPr>
        <p:spPr>
          <a:xfrm>
            <a:off x="3081655" y="847725"/>
            <a:ext cx="421005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1835150" y="1691005"/>
            <a:ext cx="1119505" cy="607695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作用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右箭头 13"/>
          <p:cNvSpPr/>
          <p:nvPr/>
        </p:nvSpPr>
        <p:spPr>
          <a:xfrm>
            <a:off x="3088005" y="1826895"/>
            <a:ext cx="412115" cy="287020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3608705" y="1542415"/>
            <a:ext cx="2373630" cy="865505"/>
          </a:xfrm>
          <a:prstGeom prst="rect">
            <a:avLst/>
          </a:prstGeom>
          <a:noFill/>
          <a:ln w="25400" cap="flat" cmpd="sng">
            <a:solidFill>
              <a:schemeClr val="tx1">
                <a:alpha val="8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分式进行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约分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和通分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的依据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835785" y="3486785"/>
            <a:ext cx="1125220" cy="56515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3291840" y="2576830"/>
            <a:ext cx="3623945" cy="478155"/>
          </a:xfrm>
          <a:prstGeom prst="rect">
            <a:avLst/>
          </a:prstGeom>
          <a:noFill/>
          <a:ln w="25400" cap="flat" cmpd="sng">
            <a:solidFill>
              <a:schemeClr val="tx1">
                <a:alpha val="75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分子分母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同时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进行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3291840" y="3125470"/>
            <a:ext cx="5365750" cy="865505"/>
          </a:xfrm>
          <a:prstGeom prst="rect">
            <a:avLst/>
          </a:prstGeom>
          <a:noFill/>
          <a:ln w="25400" cap="flat" cmpd="sng">
            <a:solidFill>
              <a:schemeClr val="tx1">
                <a:alpha val="68999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分子分母只能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同乘或同除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，不能进行同加或同减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3291840" y="4043045"/>
            <a:ext cx="5358765" cy="865505"/>
          </a:xfrm>
          <a:prstGeom prst="rect">
            <a:avLst/>
          </a:prstGeom>
          <a:noFill/>
          <a:ln w="25400" cap="flat" cmpd="sng">
            <a:solidFill>
              <a:schemeClr val="tx1">
                <a:alpha val="6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分子分母只能同乘或同除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同一个非零的数或式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左大括号 30"/>
          <p:cNvSpPr/>
          <p:nvPr/>
        </p:nvSpPr>
        <p:spPr>
          <a:xfrm>
            <a:off x="3016250" y="2681605"/>
            <a:ext cx="276225" cy="1891665"/>
          </a:xfrm>
          <a:prstGeom prst="leftBrace">
            <a:avLst>
              <a:gd name="adj1" fmla="val 7458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10"/>
          <p:cNvSpPr txBox="1"/>
          <p:nvPr/>
        </p:nvSpPr>
        <p:spPr>
          <a:xfrm>
            <a:off x="6567805" y="1532890"/>
            <a:ext cx="2393950" cy="865505"/>
          </a:xfrm>
          <a:prstGeom prst="rect">
            <a:avLst/>
          </a:prstGeom>
          <a:noFill/>
          <a:ln w="25400" cap="flat" cmpd="sng">
            <a:solidFill>
              <a:schemeClr val="tx1">
                <a:alpha val="8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进行分式运算的基础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右箭头 32"/>
          <p:cNvSpPr/>
          <p:nvPr/>
        </p:nvSpPr>
        <p:spPr>
          <a:xfrm>
            <a:off x="6107430" y="1833245"/>
            <a:ext cx="387350" cy="287655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535046" y="521970"/>
          <a:ext cx="528129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5422900" imgH="876300" progId="Equation.DSMT4">
                  <p:embed/>
                </p:oleObj>
              </mc:Choice>
              <mc:Fallback>
                <p:oleObj name="" r:id="rId1" imgW="5422900" imgH="8763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5046" y="521970"/>
                        <a:ext cx="5281295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441960" y="3118485"/>
            <a:ext cx="5694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下列各式中是最简分式的（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771208" y="3766820"/>
          <a:ext cx="7179310" cy="1045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908300" imgH="444500" progId="Equation.DSMT4">
                  <p:embed/>
                </p:oleObj>
              </mc:Choice>
              <mc:Fallback>
                <p:oleObj name="" r:id="rId1" imgW="2908300" imgH="4445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1208" y="3766820"/>
                        <a:ext cx="7179310" cy="1045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/>
          <p:nvPr/>
        </p:nvSpPr>
        <p:spPr>
          <a:xfrm>
            <a:off x="5225415" y="310451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424498" y="584836"/>
            <a:ext cx="4627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rgbClr val="33333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下列各式成立的是（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711835" y="1266825"/>
            <a:ext cx="587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90320" y="1120775"/>
          <a:ext cx="1882775" cy="799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927100" imgH="393700" progId="Equation.DSMT4">
                  <p:embed/>
                </p:oleObj>
              </mc:Choice>
              <mc:Fallback>
                <p:oleObj name="" r:id="rId3" imgW="9271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0320" y="1120775"/>
                        <a:ext cx="1882775" cy="7994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8"/>
          <p:cNvSpPr txBox="1"/>
          <p:nvPr/>
        </p:nvSpPr>
        <p:spPr>
          <a:xfrm>
            <a:off x="4383088" y="1275080"/>
            <a:ext cx="654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960303" y="1120775"/>
          <a:ext cx="1871662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927100" imgH="393700" progId="Equation.DSMT4">
                  <p:embed/>
                </p:oleObj>
              </mc:Choice>
              <mc:Fallback>
                <p:oleObj name="" r:id="rId5" imgW="9271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60303" y="1120775"/>
                        <a:ext cx="1871662" cy="795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9"/>
          <p:cNvSpPr txBox="1"/>
          <p:nvPr/>
        </p:nvSpPr>
        <p:spPr>
          <a:xfrm>
            <a:off x="711835" y="2130425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290320" y="1986280"/>
          <a:ext cx="1750695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7" imgW="826135" imgH="393700" progId="Equation.DSMT4">
                  <p:embed/>
                </p:oleObj>
              </mc:Choice>
              <mc:Fallback>
                <p:oleObj name="" r:id="rId7" imgW="826135" imgH="3937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0320" y="1986280"/>
                        <a:ext cx="1750695" cy="835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0"/>
          <p:cNvSpPr txBox="1"/>
          <p:nvPr/>
        </p:nvSpPr>
        <p:spPr>
          <a:xfrm>
            <a:off x="4383405" y="2134553"/>
            <a:ext cx="6477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961573" y="1978978"/>
          <a:ext cx="1995487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9" imgW="927100" imgH="393700" progId="Equation.DSMT4">
                  <p:embed/>
                </p:oleObj>
              </mc:Choice>
              <mc:Fallback>
                <p:oleObj name="" r:id="rId9" imgW="927100" imgH="3937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1573" y="1978978"/>
                        <a:ext cx="1995487" cy="847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2"/>
          <p:cNvSpPr txBox="1"/>
          <p:nvPr/>
        </p:nvSpPr>
        <p:spPr>
          <a:xfrm>
            <a:off x="4139883" y="55435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6"/>
          <p:cNvSpPr txBox="1"/>
          <p:nvPr/>
        </p:nvSpPr>
        <p:spPr>
          <a:xfrm>
            <a:off x="395605" y="267970"/>
            <a:ext cx="85134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ctr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若把分式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都变为原来的两倍，则分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式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(       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824230" y="1415415"/>
            <a:ext cx="8155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变为原来的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两倍　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．不变　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变为原来的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一半　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变为原来的四分之一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30768" y="279718"/>
          <a:ext cx="9493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370205" imgH="421005" progId="Equation.DSMT4">
                  <p:embed/>
                </p:oleObj>
              </mc:Choice>
              <mc:Fallback>
                <p:oleObj name="" r:id="rId1" imgW="370205" imgH="421005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0768" y="279718"/>
                        <a:ext cx="949325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4"/>
          <p:cNvSpPr txBox="1"/>
          <p:nvPr/>
        </p:nvSpPr>
        <p:spPr>
          <a:xfrm>
            <a:off x="1886268" y="111061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396240" y="2869565"/>
            <a:ext cx="85839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若把分式            中的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都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变为原来的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倍，则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分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式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变为原来的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 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67585" y="2788285"/>
          <a:ext cx="107505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368935" imgH="419735" progId="Equation.DSMT4">
                  <p:embed/>
                </p:oleObj>
              </mc:Choice>
              <mc:Fallback>
                <p:oleObj name="" r:id="rId3" imgW="368935" imgH="41973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585" y="2788285"/>
                        <a:ext cx="1075055" cy="987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3"/>
          <p:cNvSpPr/>
          <p:nvPr/>
        </p:nvSpPr>
        <p:spPr>
          <a:xfrm>
            <a:off x="798830" y="4237038"/>
            <a:ext cx="73050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倍　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9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．不变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4003675" y="3694430"/>
            <a:ext cx="438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/>
            <a:r>
              <a:rPr lang="en-US" altLang="zh-CN" sz="2800" dirty="0">
                <a:solidFill>
                  <a:srgbClr val="FF0000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effectLst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3"/>
          <p:cNvSpPr txBox="1"/>
          <p:nvPr/>
        </p:nvSpPr>
        <p:spPr>
          <a:xfrm>
            <a:off x="231775" y="508000"/>
            <a:ext cx="8582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5.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下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列各分式，哪些是最简分式？哪些不是最简分式？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4050" y="987425"/>
          <a:ext cx="7342188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3492500" imgH="533400" progId="Equation.DSMT4">
                  <p:embed/>
                </p:oleObj>
              </mc:Choice>
              <mc:Fallback>
                <p:oleObj name="" r:id="rId1" imgW="3492500" imgH="5334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4050" y="987425"/>
                        <a:ext cx="7342188" cy="1122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8020" y="2376170"/>
            <a:ext cx="3871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47085" y="3003550"/>
          <a:ext cx="2748280" cy="107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3" imgW="1360170" imgH="534035" progId="Equation.DSMT4">
                  <p:embed/>
                </p:oleObj>
              </mc:Choice>
              <mc:Fallback>
                <p:oleObj name="" r:id="rId3" imgW="1360170" imgH="534035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085" y="3003550"/>
                        <a:ext cx="2748280" cy="1078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4378" y="2138680"/>
          <a:ext cx="2830512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1347470" imgH="444500" progId="Equation.DSMT4">
                  <p:embed/>
                </p:oleObj>
              </mc:Choice>
              <mc:Fallback>
                <p:oleObj name="" r:id="rId5" imgW="1347470" imgH="4445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4378" y="2138680"/>
                        <a:ext cx="2830512" cy="935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0870" y="3967480"/>
          <a:ext cx="4460875" cy="1002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7" imgW="2501900" imgH="508000" progId="Equation.DSMT4">
                  <p:embed/>
                </p:oleObj>
              </mc:Choice>
              <mc:Fallback>
                <p:oleObj name="" r:id="rId7" imgW="2501900" imgH="5080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0870" y="3967480"/>
                        <a:ext cx="4460875" cy="1002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3"/>
          <p:cNvSpPr txBox="1"/>
          <p:nvPr/>
        </p:nvSpPr>
        <p:spPr>
          <a:xfrm>
            <a:off x="898525" y="3184843"/>
            <a:ext cx="2878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不是最简分式：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20970" y="3970655"/>
          <a:ext cx="3522980" cy="108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866900" imgH="533400" progId="Equation.DSMT4">
                  <p:embed/>
                </p:oleObj>
              </mc:Choice>
              <mc:Fallback>
                <p:oleObj name="" r:id="rId9" imgW="1866900" imgH="5334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20970" y="3970655"/>
                        <a:ext cx="3522980" cy="1084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00245" y="1676559"/>
          <a:ext cx="2679065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130300" imgH="393700" progId="Equation.DSMT4">
                  <p:embed/>
                </p:oleObj>
              </mc:Choice>
              <mc:Fallback>
                <p:oleObj name="" r:id="rId1" imgW="11303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0245" y="1676559"/>
                        <a:ext cx="2679065" cy="934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20"/>
          <p:cNvSpPr/>
          <p:nvPr/>
        </p:nvSpPr>
        <p:spPr>
          <a:xfrm>
            <a:off x="5868670" y="2461260"/>
            <a:ext cx="2999105" cy="1013460"/>
          </a:xfrm>
          <a:prstGeom prst="cloudCallout">
            <a:avLst>
              <a:gd name="adj1" fmla="val -69656"/>
              <a:gd name="adj2" fmla="val 55438"/>
            </a:avLst>
          </a:prstGeom>
          <a:noFill/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anchor="t" anchorCtr="0"/>
          <a:p>
            <a:pPr algn="ctr">
              <a:lnSpc>
                <a:spcPct val="80000"/>
              </a:lnSpc>
            </a:pPr>
            <a:r>
              <a:rPr lang="zh-CN" altLang="en-US" sz="2800" dirty="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Times New Roman" panose="02020603050405020304" pitchFamily="2" charset="0"/>
                <a:ea typeface="黑体" panose="02010609060101010101" pitchFamily="2" charset="-122"/>
              </a:rPr>
              <a:t>分数的    基本性质</a:t>
            </a:r>
            <a:endParaRPr lang="zh-CN" altLang="en-US" sz="2800" dirty="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Rectangle 19"/>
          <p:cNvSpPr/>
          <p:nvPr/>
        </p:nvSpPr>
        <p:spPr>
          <a:xfrm>
            <a:off x="323850" y="3724275"/>
            <a:ext cx="8501380" cy="1124585"/>
          </a:xfrm>
          <a:prstGeom prst="rect">
            <a:avLst/>
          </a:prstGeom>
          <a:solidFill>
            <a:srgbClr val="FFFFC8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120000"/>
              </a:lnSpc>
            </a:pPr>
            <a:r>
              <a:rPr lang="en-US" altLang="zh-CN" sz="2800" dirty="0">
                <a:solidFill>
                  <a:srgbClr val="FFFFB8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分数的分子与分母都乘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或除以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同一个不等于零的数，分数的值不变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Rectangle 5"/>
          <p:cNvSpPr/>
          <p:nvPr/>
        </p:nvSpPr>
        <p:spPr>
          <a:xfrm>
            <a:off x="179070" y="2717165"/>
            <a:ext cx="5427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这些分数相等的依据是什么？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979930" y="1644650"/>
          <a:ext cx="1091565" cy="95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647700" imgH="546100" progId="Equation.3">
                  <p:embed/>
                </p:oleObj>
              </mc:Choice>
              <mc:Fallback>
                <p:oleObj name="" r:id="rId3" imgW="647700" imgH="5461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79930" y="1644650"/>
                        <a:ext cx="1091565" cy="951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9"/>
          <p:cNvSpPr txBox="1"/>
          <p:nvPr/>
        </p:nvSpPr>
        <p:spPr>
          <a:xfrm>
            <a:off x="394335" y="700405"/>
            <a:ext cx="80587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把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个苹果平均分给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 6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个同学，每个同学得到几个苹果？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08050" y="1662430"/>
          <a:ext cx="104902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431800" imgH="393700" progId="Equation.DSMT4">
                  <p:embed/>
                </p:oleObj>
              </mc:Choice>
              <mc:Fallback>
                <p:oleObj name="" r:id="rId5" imgW="4318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050" y="1662430"/>
                        <a:ext cx="1049020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01658" y="1664335"/>
          <a:ext cx="86423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355600" imgH="393700" progId="Equation.DSMT4">
                  <p:embed/>
                </p:oleObj>
              </mc:Choice>
              <mc:Fallback>
                <p:oleObj name="" r:id="rId7" imgW="3556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01658" y="1664335"/>
                        <a:ext cx="864235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" name="Text Box 4"/>
          <p:cNvSpPr txBox="1"/>
          <p:nvPr/>
        </p:nvSpPr>
        <p:spPr>
          <a:xfrm>
            <a:off x="401955" y="2118360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140460" y="1962785"/>
          <a:ext cx="214884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" imgW="2222500" imgH="876300" progId="Equation.DSMT4">
                  <p:embed/>
                </p:oleObj>
              </mc:Choice>
              <mc:Fallback>
                <p:oleObj name="" r:id="rId1" imgW="2222500" imgH="8763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0460" y="1962785"/>
                        <a:ext cx="2148840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780790" y="1921510"/>
          <a:ext cx="3745865" cy="94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3" imgW="3810000" imgH="965200" progId="Equation.DSMT4">
                  <p:embed/>
                </p:oleObj>
              </mc:Choice>
              <mc:Fallback>
                <p:oleObj name="" r:id="rId3" imgW="3810000" imgH="9652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0790" y="1921510"/>
                        <a:ext cx="3745865" cy="945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34645" y="923925"/>
          <a:ext cx="3535680" cy="93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3924300" imgH="965200" progId="Equation.DSMT4">
                  <p:embed/>
                </p:oleObj>
              </mc:Choice>
              <mc:Fallback>
                <p:oleObj name="" r:id="rId5" imgW="3924300" imgH="9652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645" y="923925"/>
                        <a:ext cx="3535680" cy="932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7"/>
          <p:cNvSpPr/>
          <p:nvPr/>
        </p:nvSpPr>
        <p:spPr>
          <a:xfrm>
            <a:off x="252095" y="267970"/>
            <a:ext cx="166243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约分：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140460" y="2866390"/>
          <a:ext cx="6495415" cy="994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7" imgW="6451600" imgH="990600" progId="Equation.DSMT4">
                  <p:embed/>
                </p:oleObj>
              </mc:Choice>
              <mc:Fallback>
                <p:oleObj name="" r:id="rId7" imgW="6451600" imgH="9906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0460" y="2866390"/>
                        <a:ext cx="6495415" cy="994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121410" y="3851275"/>
          <a:ext cx="666051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9" imgW="6819900" imgH="914400" progId="Equation.DSMT4">
                  <p:embed/>
                </p:oleObj>
              </mc:Choice>
              <mc:Fallback>
                <p:oleObj name="" r:id="rId9" imgW="6819900" imgH="9144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1410" y="3851275"/>
                        <a:ext cx="6660515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079240" y="916305"/>
          <a:ext cx="4876800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1" imgW="5372100" imgH="990600" progId="Equation.DSMT4">
                  <p:embed/>
                </p:oleObj>
              </mc:Choice>
              <mc:Fallback>
                <p:oleObj name="" r:id="rId11" imgW="5372100" imgH="9906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79240" y="916305"/>
                        <a:ext cx="4876800" cy="934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Text Box 25"/>
          <p:cNvSpPr txBox="1"/>
          <p:nvPr/>
        </p:nvSpPr>
        <p:spPr>
          <a:xfrm>
            <a:off x="323215" y="1563370"/>
            <a:ext cx="5787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下列两式成立吗？为什么？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1" name="对象 20"/>
          <p:cNvGraphicFramePr/>
          <p:nvPr/>
        </p:nvGraphicFramePr>
        <p:xfrm>
          <a:off x="1651795" y="2132172"/>
          <a:ext cx="3171190" cy="108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155700" imgH="393700" progId="Equation.3">
                  <p:embed/>
                </p:oleObj>
              </mc:Choice>
              <mc:Fallback>
                <p:oleObj name="" r:id="rId1" imgW="1155700" imgH="3937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1795" y="2132172"/>
                        <a:ext cx="3171190" cy="1081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1697355" y="3503295"/>
          <a:ext cx="311086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1155700" imgH="393700" progId="Equation.3">
                  <p:embed/>
                </p:oleObj>
              </mc:Choice>
              <mc:Fallback>
                <p:oleObj name="" r:id="rId3" imgW="1155700" imgH="3937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7355" y="3503295"/>
                        <a:ext cx="3110865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221605" y="2285365"/>
            <a:ext cx="36766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成立，因为分数的分子和分母同乘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或除以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一个不等于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的数，分</a:t>
            </a:r>
            <a:r>
              <a:rPr 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数的值不变．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2940" y="710565"/>
            <a:ext cx="288036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分式的基本性质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698816" y="660572"/>
            <a:ext cx="3456412" cy="595576"/>
            <a:chOff x="1777185" y="621123"/>
            <a:chExt cx="345641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2891"/>
              <a:ext cx="3141980" cy="1206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9"/>
          <p:cNvSpPr txBox="1"/>
          <p:nvPr/>
        </p:nvSpPr>
        <p:spPr>
          <a:xfrm>
            <a:off x="540385" y="987425"/>
            <a:ext cx="79057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2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你认为分式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“    ”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与分数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“  ”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   ”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    ”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相等吗？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均不为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0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837815" y="1149985"/>
          <a:ext cx="584835" cy="875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228600" imgH="393700" progId="Equation.3">
                  <p:embed/>
                </p:oleObj>
              </mc:Choice>
              <mc:Fallback>
                <p:oleObj name="" r:id="rId1" imgW="228600" imgH="3937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7815" y="1149985"/>
                        <a:ext cx="584835" cy="875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9"/>
          <p:cNvSpPr txBox="1"/>
          <p:nvPr/>
        </p:nvSpPr>
        <p:spPr>
          <a:xfrm>
            <a:off x="412115" y="3195955"/>
            <a:ext cx="81178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类比分数的基本性质，你能猜想分式有什么性质吗？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25"/>
          <p:cNvSpPr txBox="1"/>
          <p:nvPr/>
        </p:nvSpPr>
        <p:spPr>
          <a:xfrm>
            <a:off x="411798" y="587058"/>
            <a:ext cx="11033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思考：</a:t>
            </a:r>
            <a:endParaRPr lang="zh-CN" altLang="en-US" sz="2800" dirty="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5290185" y="1176020"/>
          <a:ext cx="314960" cy="80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90185" y="1176020"/>
                        <a:ext cx="314960" cy="808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7416800" y="1130935"/>
          <a:ext cx="524510" cy="87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190500" imgH="393700" progId="Equation.3">
                  <p:embed/>
                </p:oleObj>
              </mc:Choice>
              <mc:Fallback>
                <p:oleObj name="" r:id="rId5" imgW="190500" imgH="3937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16800" y="1130935"/>
                        <a:ext cx="524510" cy="871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1390650" y="1908810"/>
          <a:ext cx="638810" cy="101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266700" imgH="419100" progId="Equation.3">
                  <p:embed/>
                </p:oleObj>
              </mc:Choice>
              <mc:Fallback>
                <p:oleObj name="" r:id="rId7" imgW="266700" imgH="4191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0650" y="1908810"/>
                        <a:ext cx="638810" cy="1017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Box 11"/>
          <p:cNvSpPr txBox="1"/>
          <p:nvPr/>
        </p:nvSpPr>
        <p:spPr>
          <a:xfrm>
            <a:off x="539750" y="768350"/>
            <a:ext cx="7691438" cy="1770380"/>
          </a:xfrm>
          <a:prstGeom prst="rect">
            <a:avLst/>
          </a:prstGeom>
          <a:noFill/>
          <a:ln w="25400" cap="flat" cmpd="sng">
            <a:solidFill>
              <a:srgbClr val="00B050">
                <a:alpha val="75999"/>
              </a:srgbClr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分式的基本性质：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分式的分子和分母都乘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（或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除以）同一个不等于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的整式，分式的值不变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611188" y="2713038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上述性质可以用等式表示为：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31988" y="3220085"/>
          <a:ext cx="49180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5689600" imgH="876300" progId="Equation.DSMT4">
                  <p:embed/>
                </p:oleObj>
              </mc:Choice>
              <mc:Fallback>
                <p:oleObj name="" r:id="rId1" imgW="5689600" imgH="8763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1988" y="3220085"/>
                        <a:ext cx="4918075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14"/>
          <p:cNvSpPr txBox="1"/>
          <p:nvPr/>
        </p:nvSpPr>
        <p:spPr>
          <a:xfrm>
            <a:off x="683895" y="4156710"/>
            <a:ext cx="4235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其中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是整式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任意多边形 1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6520" y="1770380"/>
          <a:ext cx="5614670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956300" imgH="977900" progId="Equation.DSMT4">
                  <p:embed/>
                </p:oleObj>
              </mc:Choice>
              <mc:Fallback>
                <p:oleObj name="" r:id="rId1" imgW="5956300" imgH="9779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520" y="1770380"/>
                        <a:ext cx="5614670" cy="827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7"/>
          <p:cNvSpPr/>
          <p:nvPr/>
        </p:nvSpPr>
        <p:spPr>
          <a:xfrm>
            <a:off x="237490" y="728028"/>
            <a:ext cx="2251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 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填空：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7" name="Rectangle 17"/>
          <p:cNvSpPr/>
          <p:nvPr/>
        </p:nvSpPr>
        <p:spPr>
          <a:xfrm>
            <a:off x="5970905" y="1691323"/>
            <a:ext cx="3053715" cy="95313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分母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如何变化，想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分子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如何变化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8" name="Rectangle 17"/>
          <p:cNvSpPr/>
          <p:nvPr/>
        </p:nvSpPr>
        <p:spPr>
          <a:xfrm>
            <a:off x="5971540" y="2713990"/>
            <a:ext cx="3053715" cy="95313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分子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如何变化，想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分母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如何变化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4342765" y="596900"/>
            <a:ext cx="4726940" cy="955675"/>
          </a:xfrm>
          <a:prstGeom prst="wedgeRectCallout">
            <a:avLst>
              <a:gd name="adj1" fmla="val -33689"/>
              <a:gd name="adj2" fmla="val 673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defTabSz="914400"/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想一想：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中为什么不给出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中却给出了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?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630680" y="1709420"/>
          <a:ext cx="377190" cy="38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330200" imgH="405765" progId="Equation.DSMT4">
                  <p:embed/>
                </p:oleObj>
              </mc:Choice>
              <mc:Fallback>
                <p:oleObj name="" r:id="rId3" imgW="330200" imgH="40576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0680" y="1709420"/>
                        <a:ext cx="377190" cy="387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4912043" y="2243455"/>
          <a:ext cx="446087" cy="2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406400" imgH="317500" progId="Equation.DSMT4">
                  <p:embed/>
                </p:oleObj>
              </mc:Choice>
              <mc:Fallback>
                <p:oleObj name="" r:id="rId5" imgW="406400" imgH="3175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12043" y="2243455"/>
                        <a:ext cx="446087" cy="261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4"/>
          <p:cNvGrpSpPr/>
          <p:nvPr/>
        </p:nvGrpSpPr>
        <p:grpSpPr>
          <a:xfrm>
            <a:off x="653415" y="1185545"/>
            <a:ext cx="1157605" cy="670243"/>
            <a:chOff x="0" y="-34078"/>
            <a:chExt cx="1039969" cy="749373"/>
          </a:xfrm>
        </p:grpSpPr>
        <p:sp>
          <p:nvSpPr>
            <p:cNvPr id="24" name="上弧形箭头 11"/>
            <p:cNvSpPr/>
            <p:nvPr/>
          </p:nvSpPr>
          <p:spPr>
            <a:xfrm>
              <a:off x="0" y="480345"/>
              <a:ext cx="968375" cy="234950"/>
            </a:xfrm>
            <a:prstGeom prst="curvedDownArrow">
              <a:avLst>
                <a:gd name="adj1" fmla="val 25001"/>
                <a:gd name="adj2" fmla="val 49995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5" name="矩形 4"/>
            <p:cNvSpPr>
              <a:spLocks noRot="1" noChangeAspect="1" noEditPoints="1" noTextEdit="1"/>
            </p:cNvSpPr>
            <p:nvPr/>
          </p:nvSpPr>
          <p:spPr>
            <a:xfrm>
              <a:off x="117517" y="-34078"/>
              <a:ext cx="922452" cy="575785"/>
            </a:xfrm>
            <a:prstGeom prst="rect">
              <a:avLst/>
            </a:prstGeom>
            <a:blipFill rotWithShape="0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"/>
          <p:cNvGrpSpPr/>
          <p:nvPr/>
        </p:nvGrpSpPr>
        <p:grpSpPr>
          <a:xfrm>
            <a:off x="691833" y="2625090"/>
            <a:ext cx="1077912" cy="619759"/>
            <a:chOff x="0" y="0"/>
            <a:chExt cx="968375" cy="666132"/>
          </a:xfrm>
        </p:grpSpPr>
        <p:sp>
          <p:nvSpPr>
            <p:cNvPr id="28" name="下弧形箭头 13"/>
            <p:cNvSpPr/>
            <p:nvPr/>
          </p:nvSpPr>
          <p:spPr>
            <a:xfrm>
              <a:off x="0" y="0"/>
              <a:ext cx="968375" cy="296863"/>
            </a:xfrm>
            <a:prstGeom prst="curvedUpArrow">
              <a:avLst>
                <a:gd name="adj1" fmla="val 24996"/>
                <a:gd name="adj2" fmla="val 50003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9" name="矩形 16"/>
            <p:cNvSpPr>
              <a:spLocks noRot="1" noChangeAspect="1" noEditPoints="1" noTextEdit="1"/>
            </p:cNvSpPr>
            <p:nvPr/>
          </p:nvSpPr>
          <p:spPr>
            <a:xfrm>
              <a:off x="63324" y="158342"/>
              <a:ext cx="814633" cy="507790"/>
            </a:xfrm>
            <a:prstGeom prst="rect">
              <a:avLst/>
            </a:prstGeom>
            <a:blipFill rotWithShape="0">
              <a:blip r:embed="rId8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7"/>
          <p:cNvGrpSpPr/>
          <p:nvPr/>
        </p:nvGrpSpPr>
        <p:grpSpPr>
          <a:xfrm>
            <a:off x="3324225" y="1258570"/>
            <a:ext cx="1744345" cy="575945"/>
            <a:chOff x="0" y="86904"/>
            <a:chExt cx="1854200" cy="712920"/>
          </a:xfrm>
        </p:grpSpPr>
        <p:sp>
          <p:nvSpPr>
            <p:cNvPr id="33" name="上弧形箭头 17"/>
            <p:cNvSpPr/>
            <p:nvPr/>
          </p:nvSpPr>
          <p:spPr>
            <a:xfrm>
              <a:off x="0" y="506136"/>
              <a:ext cx="1854200" cy="293688"/>
            </a:xfrm>
            <a:prstGeom prst="curvedDownArrow">
              <a:avLst>
                <a:gd name="adj1" fmla="val 24988"/>
                <a:gd name="adj2" fmla="val 49952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4" name="矩形 19"/>
            <p:cNvSpPr>
              <a:spLocks noRot="1" noChangeAspect="1" noEditPoints="1" noTextEdit="1"/>
            </p:cNvSpPr>
            <p:nvPr/>
          </p:nvSpPr>
          <p:spPr>
            <a:xfrm>
              <a:off x="107422" y="86904"/>
              <a:ext cx="929550" cy="461665"/>
            </a:xfrm>
            <a:prstGeom prst="rect">
              <a:avLst/>
            </a:prstGeom>
            <a:blipFill rotWithShape="0">
              <a:blip r:embed="rId9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5"/>
          <p:cNvGrpSpPr/>
          <p:nvPr/>
        </p:nvGrpSpPr>
        <p:grpSpPr>
          <a:xfrm>
            <a:off x="3286125" y="2578735"/>
            <a:ext cx="1748155" cy="551815"/>
            <a:chOff x="72500" y="0"/>
            <a:chExt cx="1854200" cy="761809"/>
          </a:xfrm>
        </p:grpSpPr>
        <p:sp>
          <p:nvSpPr>
            <p:cNvPr id="36" name="下弧形箭头 13"/>
            <p:cNvSpPr/>
            <p:nvPr/>
          </p:nvSpPr>
          <p:spPr>
            <a:xfrm>
              <a:off x="72500" y="0"/>
              <a:ext cx="1854200" cy="390525"/>
            </a:xfrm>
            <a:prstGeom prst="curvedUpArrow">
              <a:avLst>
                <a:gd name="adj1" fmla="val 25055"/>
                <a:gd name="adj2" fmla="val 50162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40" name="矩形 20"/>
            <p:cNvSpPr>
              <a:spLocks noRot="1" noChangeAspect="1" noEditPoints="1" noTextEdit="1"/>
            </p:cNvSpPr>
            <p:nvPr/>
          </p:nvSpPr>
          <p:spPr>
            <a:xfrm>
              <a:off x="443980" y="300144"/>
              <a:ext cx="929550" cy="461665"/>
            </a:xfrm>
            <a:prstGeom prst="rect">
              <a:avLst/>
            </a:prstGeom>
            <a:blipFill rotWithShape="0">
              <a:blip r:embed="rId10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1830705" y="3766185"/>
          <a:ext cx="326390" cy="24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1" imgW="228600" imgH="228600" progId="Equation.DSMT4">
                  <p:embed/>
                </p:oleObj>
              </mc:Choice>
              <mc:Fallback>
                <p:oleObj name="" r:id="rId11" imgW="228600" imgH="2286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30705" y="3766185"/>
                        <a:ext cx="326390" cy="246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4689475" y="3623310"/>
          <a:ext cx="1223010" cy="356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13" imgW="1358900" imgH="406400" progId="Equation.DSMT4">
                  <p:embed/>
                </p:oleObj>
              </mc:Choice>
              <mc:Fallback>
                <p:oleObj name="" r:id="rId13" imgW="1358900" imgH="4064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89475" y="3623310"/>
                        <a:ext cx="1223010" cy="356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99060" y="3680460"/>
          <a:ext cx="7350125" cy="73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" name="" r:id="rId15" imgW="7848600" imgH="889000" progId="Equation.DSMT4">
                  <p:embed/>
                </p:oleObj>
              </mc:Choice>
              <mc:Fallback>
                <p:oleObj name="" r:id="rId15" imgW="7848600" imgH="8890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060" y="3680460"/>
                        <a:ext cx="7350125" cy="732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组合 9"/>
          <p:cNvGrpSpPr/>
          <p:nvPr/>
        </p:nvGrpSpPr>
        <p:grpSpPr>
          <a:xfrm>
            <a:off x="701675" y="4432935"/>
            <a:ext cx="1140460" cy="513080"/>
            <a:chOff x="0" y="0"/>
            <a:chExt cx="968375" cy="613882"/>
          </a:xfrm>
        </p:grpSpPr>
        <p:sp>
          <p:nvSpPr>
            <p:cNvPr id="47" name="矩形 10"/>
            <p:cNvSpPr>
              <a:spLocks noRot="1" noChangeAspect="1" noEditPoints="1" noTextEdit="1"/>
            </p:cNvSpPr>
            <p:nvPr/>
          </p:nvSpPr>
          <p:spPr>
            <a:xfrm>
              <a:off x="32472" y="152217"/>
              <a:ext cx="748410" cy="461665"/>
            </a:xfrm>
            <a:prstGeom prst="rect">
              <a:avLst/>
            </a:prstGeom>
            <a:blipFill rotWithShape="0">
              <a:blip r:embed="rId17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下弧形箭头 13"/>
            <p:cNvSpPr/>
            <p:nvPr/>
          </p:nvSpPr>
          <p:spPr>
            <a:xfrm>
              <a:off x="0" y="0"/>
              <a:ext cx="968375" cy="256797"/>
            </a:xfrm>
            <a:prstGeom prst="curvedUpArrow">
              <a:avLst>
                <a:gd name="adj1" fmla="val 24996"/>
                <a:gd name="adj2" fmla="val 50003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49" name="组合 8"/>
          <p:cNvGrpSpPr/>
          <p:nvPr/>
        </p:nvGrpSpPr>
        <p:grpSpPr>
          <a:xfrm>
            <a:off x="822325" y="3196590"/>
            <a:ext cx="1152525" cy="520383"/>
            <a:chOff x="0" y="129438"/>
            <a:chExt cx="968375" cy="631398"/>
          </a:xfrm>
        </p:grpSpPr>
        <p:sp>
          <p:nvSpPr>
            <p:cNvPr id="50" name="上弧形箭头 21"/>
            <p:cNvSpPr/>
            <p:nvPr/>
          </p:nvSpPr>
          <p:spPr>
            <a:xfrm>
              <a:off x="0" y="525886"/>
              <a:ext cx="968375" cy="234950"/>
            </a:xfrm>
            <a:prstGeom prst="curvedDownArrow">
              <a:avLst>
                <a:gd name="adj1" fmla="val 25001"/>
                <a:gd name="adj2" fmla="val 49995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1" name="矩形 26"/>
            <p:cNvSpPr>
              <a:spLocks noRot="1" noChangeAspect="1" noEditPoints="1" noTextEdit="1"/>
            </p:cNvSpPr>
            <p:nvPr/>
          </p:nvSpPr>
          <p:spPr>
            <a:xfrm>
              <a:off x="109275" y="129438"/>
              <a:ext cx="748410" cy="461665"/>
            </a:xfrm>
            <a:prstGeom prst="rect">
              <a:avLst/>
            </a:prstGeom>
            <a:blipFill rotWithShape="0">
              <a:blip r:embed="rId18"/>
              <a:stretch>
                <a:fillRect/>
              </a:stretch>
            </a:blipFill>
            <a:ln w="9525">
              <a:noFill/>
            </a:ln>
          </p:spPr>
          <p:txBody>
            <a:bodyPr anchor="t" anchorCtr="0"/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549650" y="3181985"/>
            <a:ext cx="1836420" cy="528320"/>
            <a:chOff x="6095" y="5077"/>
            <a:chExt cx="2892" cy="832"/>
          </a:xfrm>
        </p:grpSpPr>
        <p:sp>
          <p:nvSpPr>
            <p:cNvPr id="53" name="上弧形箭头 28"/>
            <p:cNvSpPr/>
            <p:nvPr/>
          </p:nvSpPr>
          <p:spPr>
            <a:xfrm>
              <a:off x="6095" y="5632"/>
              <a:ext cx="2892" cy="277"/>
            </a:xfrm>
            <a:prstGeom prst="curvedDownArrow">
              <a:avLst>
                <a:gd name="adj1" fmla="val 25124"/>
                <a:gd name="adj2" fmla="val 50224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7114" y="5077"/>
            <a:ext cx="975" cy="4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" name="" r:id="rId19" imgW="469900" imgH="316865" progId="Equation.DSMT4">
                    <p:embed/>
                  </p:oleObj>
                </mc:Choice>
                <mc:Fallback>
                  <p:oleObj name="" r:id="rId19" imgW="469900" imgH="316865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114" y="5077"/>
                          <a:ext cx="975" cy="4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6" name="组合 55"/>
          <p:cNvGrpSpPr/>
          <p:nvPr/>
        </p:nvGrpSpPr>
        <p:grpSpPr>
          <a:xfrm>
            <a:off x="3413125" y="4455795"/>
            <a:ext cx="1884680" cy="507365"/>
            <a:chOff x="5875" y="7145"/>
            <a:chExt cx="3112" cy="799"/>
          </a:xfrm>
        </p:grpSpPr>
        <p:sp>
          <p:nvSpPr>
            <p:cNvPr id="57" name="下弧形箭头 13"/>
            <p:cNvSpPr/>
            <p:nvPr/>
          </p:nvSpPr>
          <p:spPr>
            <a:xfrm>
              <a:off x="5875" y="7145"/>
              <a:ext cx="3112" cy="285"/>
            </a:xfrm>
            <a:prstGeom prst="curvedUpArrow">
              <a:avLst>
                <a:gd name="adj1" fmla="val 24953"/>
                <a:gd name="adj2" fmla="val 49959"/>
                <a:gd name="adj3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8" name="对象 57"/>
            <p:cNvGraphicFramePr>
              <a:graphicFrameLocks noChangeAspect="1"/>
            </p:cNvGraphicFramePr>
            <p:nvPr/>
          </p:nvGraphicFramePr>
          <p:xfrm>
            <a:off x="6956" y="7446"/>
            <a:ext cx="979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" name="" r:id="rId21" imgW="469900" imgH="316865" progId="Equation.DSMT4">
                    <p:embed/>
                  </p:oleObj>
                </mc:Choice>
                <mc:Fallback>
                  <p:oleObj name="" r:id="rId21" imgW="469900" imgH="316865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6956" y="7446"/>
                          <a:ext cx="979" cy="4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0"/>
          <p:cNvSpPr txBox="1"/>
          <p:nvPr/>
        </p:nvSpPr>
        <p:spPr>
          <a:xfrm>
            <a:off x="538163" y="813753"/>
            <a:ext cx="7189787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defTabSz="9144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想一想：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运用分式的基本性质应注意什么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584835" y="1563053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都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”；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579438" y="2447925"/>
            <a:ext cx="2914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同一个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”；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Text Box 13"/>
          <p:cNvSpPr txBox="1"/>
          <p:nvPr/>
        </p:nvSpPr>
        <p:spPr>
          <a:xfrm>
            <a:off x="584835" y="3291840"/>
            <a:ext cx="26454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(3)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 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777805" y="2886143"/>
            <a:ext cx="62637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261110" y="3441700"/>
          <a:ext cx="1793240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73100" imgH="762000" progId="Equation.DSMT4">
                  <p:embed/>
                </p:oleObj>
              </mc:Choice>
              <mc:Fallback>
                <p:oleObj name="" r:id="rId1" imgW="673100" imgH="7620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61110" y="3441700"/>
                        <a:ext cx="1793240" cy="1660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53093" y="3564255"/>
          <a:ext cx="4556760" cy="162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955800" imgH="762000" progId="Equation.DSMT4">
                  <p:embed/>
                </p:oleObj>
              </mc:Choice>
              <mc:Fallback>
                <p:oleObj name="" r:id="rId3" imgW="1955800" imgH="7620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3093" y="3564255"/>
                        <a:ext cx="4556760" cy="1626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04620" y="2758440"/>
          <a:ext cx="1689735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736600" imgH="393700" progId="Equation.DSMT4">
                  <p:embed/>
                </p:oleObj>
              </mc:Choice>
              <mc:Fallback>
                <p:oleObj name="" r:id="rId5" imgW="736600" imgH="3937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04620" y="2758440"/>
                        <a:ext cx="1689735" cy="826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11183" y="2722880"/>
          <a:ext cx="435864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943100" imgH="419100" progId="Equation.DSMT4">
                  <p:embed/>
                </p:oleObj>
              </mc:Choice>
              <mc:Fallback>
                <p:oleObj name="" r:id="rId7" imgW="1943100" imgH="4191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1183" y="2722880"/>
                        <a:ext cx="435864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2"/>
          <p:cNvSpPr txBox="1"/>
          <p:nvPr/>
        </p:nvSpPr>
        <p:spPr>
          <a:xfrm>
            <a:off x="539750" y="454025"/>
            <a:ext cx="7848600" cy="189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不改变分式的值，把下列各式的分子与分母的各项系数都化为整数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(1)      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(2)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188720" y="1608455"/>
          <a:ext cx="1736090" cy="95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736600" imgH="393700" progId="Equation.DSMT4">
                  <p:embed/>
                </p:oleObj>
              </mc:Choice>
              <mc:Fallback>
                <p:oleObj name="" r:id="rId9" imgW="7366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88720" y="1608455"/>
                        <a:ext cx="1736090" cy="951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14875" y="1247140"/>
          <a:ext cx="1610995" cy="166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673100" imgH="762000" progId="Equation.DSMT4">
                  <p:embed/>
                </p:oleObj>
              </mc:Choice>
              <mc:Fallback>
                <p:oleObj name="" r:id="rId11" imgW="673100" imgH="7620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4875" y="1247140"/>
                        <a:ext cx="1610995" cy="1664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  <p:tag name="resource_record_key" val="{&quot;13&quot;:[4364928,4705196]}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UNIT_TABLE_BEAUTIFY" val="smartTable{8abffaed-4343-484f-89d4-f838a69eb8e8}"/>
  <p:tag name="TABLE_ENDDRAG_ORIGIN_RECT" val="561*253"/>
  <p:tag name="TABLE_ENDDRAG_RECT" val="59*136*561*253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COMMONDATA" val="eyJoZGlkIjoiMjE3MGZlOWM0YjUxY2M3MWI4YzI3MDMxNTIyMDU2NmQifQ=="/>
  <p:tag name="KSO_WPP_MARK_KEY" val="23aa29f7-a442-4317-afc8-deaaeab0d506"/>
  <p:tag name="commondata" val="eyJoZGlkIjoiOGI2ZmZhNGJlZjIxNjcyOWUyNzJhY2NmNzYwNzI0YzIifQ=="/>
  <p:tag name="resource_record_key" val="{&quot;13&quot;:[4364928,4705196]}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2724</Words>
  <Application>WPS 演示</Application>
  <PresentationFormat>在屏幕上显示</PresentationFormat>
  <Paragraphs>303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100</vt:i4>
      </vt:variant>
      <vt:variant>
        <vt:lpstr>幻灯片标题</vt:lpstr>
      </vt:variant>
      <vt:variant>
        <vt:i4>30</vt:i4>
      </vt:variant>
    </vt:vector>
  </HeadingPairs>
  <TitlesOfParts>
    <vt:vector size="145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4_自定义设计方案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739</cp:revision>
  <dcterms:created xsi:type="dcterms:W3CDTF">2015-07-09T08:14:00Z</dcterms:created>
  <dcterms:modified xsi:type="dcterms:W3CDTF">2025-12-15T03:36:16Z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680F5AD0FA0D41E1883DC995E718FEE6</vt:lpwstr>
  </property>
</Properties>
</file>