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516" r:id="rId3"/>
    <p:sldId id="579" r:id="rId4"/>
    <p:sldId id="394" r:id="rId5"/>
    <p:sldId id="555" r:id="rId7"/>
    <p:sldId id="436" r:id="rId8"/>
    <p:sldId id="556" r:id="rId9"/>
    <p:sldId id="562" r:id="rId10"/>
    <p:sldId id="572" r:id="rId11"/>
    <p:sldId id="573" r:id="rId12"/>
    <p:sldId id="576" r:id="rId13"/>
    <p:sldId id="578" r:id="rId14"/>
    <p:sldId id="565" r:id="rId15"/>
    <p:sldId id="566" r:id="rId16"/>
    <p:sldId id="568" r:id="rId17"/>
    <p:sldId id="399" r:id="rId18"/>
    <p:sldId id="402" r:id="rId19"/>
    <p:sldId id="404" r:id="rId20"/>
    <p:sldId id="440" r:id="rId21"/>
    <p:sldId id="471" r:id="rId22"/>
    <p:sldId id="441" r:id="rId23"/>
    <p:sldId id="475" r:id="rId24"/>
    <p:sldId id="406" r:id="rId25"/>
    <p:sldId id="472" r:id="rId26"/>
    <p:sldId id="474" r:id="rId27"/>
    <p:sldId id="408" r:id="rId28"/>
    <p:sldId id="410" r:id="rId29"/>
    <p:sldId id="476" r:id="rId30"/>
    <p:sldId id="554" r:id="rId31"/>
    <p:sldId id="479" r:id="rId32"/>
    <p:sldId id="482" r:id="rId33"/>
    <p:sldId id="478" r:id="rId34"/>
    <p:sldId id="483" r:id="rId35"/>
  </p:sldIdLst>
  <p:sldSz cx="9144000" cy="5144135" type="screen16x9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www.xkb1.com" initials="w" lastIdx="0" clrIdx="13"/>
  <p:cmAuthor id="15" name="walkinnet" initials="w" lastIdx="0" clrIdx="14"/>
  <p:cmAuthor id="16" name="hp" initials="h" lastIdx="0" clrIdx="1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3"/>
        <p:guide pos="576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0" Type="http://schemas.openxmlformats.org/officeDocument/2006/relationships/tags" Target="tags/tag52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5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</a:rPr>
            </a:fld>
            <a:endParaRPr lang="zh-CN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1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8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26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6.bin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4.wmf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8.wmf"/><Relationship Id="rId10" Type="http://schemas.openxmlformats.org/officeDocument/2006/relationships/oleObject" Target="../embeddings/oleObject19.bin"/><Relationship Id="rId1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6.xml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30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4.wmf"/><Relationship Id="rId13" Type="http://schemas.openxmlformats.org/officeDocument/2006/relationships/vmlDrawing" Target="../drawings/vmlDrawing13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3.xml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2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4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image" Target="../media/image43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0.wmf"/><Relationship Id="rId15" Type="http://schemas.openxmlformats.org/officeDocument/2006/relationships/vmlDrawing" Target="../drawings/vmlDrawing15.v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oleObject" Target="../embeddings/oleObject32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Relationship Id="rId3" Type="http://schemas.openxmlformats.org/officeDocument/2006/relationships/image" Target="../media/image44.wmf"/><Relationship Id="rId2" Type="http://schemas.openxmlformats.org/officeDocument/2006/relationships/oleObject" Target="../embeddings/oleObject36.bin"/><Relationship Id="rId1" Type="http://schemas.openxmlformats.org/officeDocument/2006/relationships/tags" Target="../tags/tag4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45.xml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37.bin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39.bin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41.bin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8.xml"/><Relationship Id="rId4" Type="http://schemas.openxmlformats.org/officeDocument/2006/relationships/image" Target="../media/image51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2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14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0" Type="http://schemas.openxmlformats.org/officeDocument/2006/relationships/notesSlide" Target="../notesSlides/notesSlide1.xml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9.xml"/><Relationship Id="rId2" Type="http://schemas.openxmlformats.org/officeDocument/2006/relationships/image" Target="../media/image52.wmf"/><Relationship Id="rId1" Type="http://schemas.openxmlformats.org/officeDocument/2006/relationships/oleObject" Target="../embeddings/oleObject44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2" Type="http://schemas.openxmlformats.org/officeDocument/2006/relationships/image" Target="../media/image44.wmf"/><Relationship Id="rId1" Type="http://schemas.openxmlformats.org/officeDocument/2006/relationships/oleObject" Target="../embeddings/oleObject4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.xml"/><Relationship Id="rId3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emf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jpeg"/><Relationship Id="rId7" Type="http://schemas.openxmlformats.org/officeDocument/2006/relationships/image" Target="../media/image19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8.jpeg"/><Relationship Id="rId4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Rectangle 5"/>
          <p:cNvSpPr/>
          <p:nvPr/>
        </p:nvSpPr>
        <p:spPr>
          <a:xfrm>
            <a:off x="3990340" y="2903220"/>
            <a:ext cx="47796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课时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反比例函数的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图象和性质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Rectangle 5"/>
          <p:cNvSpPr/>
          <p:nvPr/>
        </p:nvSpPr>
        <p:spPr>
          <a:xfrm>
            <a:off x="4282440" y="2237105"/>
            <a:ext cx="41617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40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16.4  </a:t>
            </a:r>
            <a:r>
              <a:rPr lang="zh-CN" altLang="en-US" sz="40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反比例函数</a:t>
            </a:r>
            <a:endParaRPr lang="zh-CN" altLang="en-US" sz="4000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7092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TextBox 2"/>
          <p:cNvSpPr txBox="1">
            <a:spLocks noChangeArrowheads="1"/>
          </p:cNvSpPr>
          <p:nvPr/>
        </p:nvSpPr>
        <p:spPr bwMode="auto">
          <a:xfrm>
            <a:off x="325120" y="556260"/>
            <a:ext cx="8795385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>
              <a:lnSpc>
                <a:spcPct val="11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反比例函数            的图象在哪两个象限由什么确定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 ?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  <a:sym typeface="+mn-ea"/>
            </a:endParaRPr>
          </a:p>
          <a:p>
            <a:pPr defTabSz="914400" eaLnBrk="1" hangingPunct="1">
              <a:lnSpc>
                <a:spcPct val="110000"/>
              </a:lnSpc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18443" name="Object 14"/>
          <p:cNvGraphicFramePr>
            <a:graphicFrameLocks noChangeAspect="1"/>
          </p:cNvGraphicFramePr>
          <p:nvPr/>
        </p:nvGraphicFramePr>
        <p:xfrm>
          <a:off x="2579370" y="355600"/>
          <a:ext cx="989965" cy="930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" imgW="419100" imgH="393700" progId="Equation.DSMT4">
                  <p:embed/>
                </p:oleObj>
              </mc:Choice>
              <mc:Fallback>
                <p:oleObj name="Equation" r:id="rId1" imgW="4191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579370" y="355600"/>
                        <a:ext cx="989965" cy="930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540941" y="1347153"/>
            <a:ext cx="717423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kumimoji="1"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 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&gt; 0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时，函数的图象分布在一、三象限；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当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kumimoji="1"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 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&lt; 0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时，函数的图象分布在二、四象限。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396875" y="2499995"/>
            <a:ext cx="8507730" cy="18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lvl="0" algn="l">
              <a:lnSpc>
                <a:spcPct val="140000"/>
              </a:lnSpc>
              <a:buClrTx/>
              <a:buSzTx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3.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试由所画出的两个函数的图象，总结一下反比例函数的变化规律：随着自变量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的增大，函数值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y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  <a:sym typeface="+mn-ea"/>
              </a:rPr>
              <a:t>将会怎样变化 ?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730" y="629920"/>
            <a:ext cx="8213090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反比例函数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有下列性质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(1)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若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&gt; 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，函数的图象在第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_____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象限，在每个象限内，曲线从左向右下降，也就是说，当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＞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0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或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&lt; 0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的增大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；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若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&lt; 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函数的图象在第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象限，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在每个象限内，曲线从左向右上升，也就是说，当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&gt; 0 (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或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&lt; 0 )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的增大而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_____ 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18443" name="Object 14"/>
          <p:cNvGraphicFramePr>
            <a:graphicFrameLocks noChangeAspect="1"/>
          </p:cNvGraphicFramePr>
          <p:nvPr/>
        </p:nvGraphicFramePr>
        <p:xfrm>
          <a:off x="2190750" y="503555"/>
          <a:ext cx="91821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" imgW="419100" imgH="393700" progId="Equation.DSMT4">
                  <p:embed/>
                </p:oleObj>
              </mc:Choice>
              <mc:Fallback>
                <p:oleObj name="Equation" r:id="rId1" imgW="4191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90750" y="503555"/>
                        <a:ext cx="91821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005070" y="2861310"/>
            <a:ext cx="634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3650" y="1194435"/>
            <a:ext cx="634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一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4600" y="1194435"/>
            <a:ext cx="634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三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4600" y="2906395"/>
            <a:ext cx="634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5995" y="4027170"/>
            <a:ext cx="1088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增大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3450" y="2339340"/>
            <a:ext cx="1088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减小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94615" y="-5715"/>
            <a:ext cx="15430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知识要点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4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2095" y="413385"/>
            <a:ext cx="83038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深入思考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这一性质在本节问题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1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2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反映了怎样的实际意义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97155" y="1346835"/>
            <a:ext cx="6832600" cy="5651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汽车的行驶时间与行驶速度的函数：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804025" y="1248410"/>
          <a:ext cx="911225" cy="810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1" imgW="457200" imgH="406400" progId="Equation.DSMT4">
                  <p:embed/>
                </p:oleObj>
              </mc:Choice>
              <mc:Fallback>
                <p:oleObj name="Equation" r:id="rId1" imgW="4572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804025" y="1248410"/>
                        <a:ext cx="911225" cy="8102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5725" y="2968625"/>
            <a:ext cx="8537575" cy="5651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长方形饲养场一边长与另一边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的函数关系：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027035" y="2858770"/>
          <a:ext cx="9207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431800" imgH="406400" progId="Equation.DSMT4">
                  <p:embed/>
                </p:oleObj>
              </mc:Choice>
              <mc:Fallback>
                <p:oleObj name="Equation" r:id="rId3" imgW="4318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027035" y="2858770"/>
                        <a:ext cx="9207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67005" y="1931035"/>
            <a:ext cx="74225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反映的实际意义是当所走路程不变时，所用时间随速度的增大而减小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87655" y="3653155"/>
            <a:ext cx="81248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反映的实际意义是当长方形的面积一定时，它的一条边的长度增大时，它的另一边的长度减小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3215" y="497840"/>
            <a:ext cx="8443595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讨论反比例函数的增减性时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，这里与一次函数不同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，强调了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在每个象限内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，应该怎么理解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020" y="1637030"/>
            <a:ext cx="830453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因为自变量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的取值范围不同，一次函数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的取值范围为全体实数，而反比例函数自变量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的取值范围为不等于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的一切实数，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将自变量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的取值分为两个部分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(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两个象限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)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，在每个象限讨论增减性才是合理的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4"/>
          <p:cNvGrpSpPr/>
          <p:nvPr/>
        </p:nvGrpSpPr>
        <p:grpSpPr>
          <a:xfrm>
            <a:off x="323850" y="536892"/>
            <a:ext cx="7958455" cy="1196340"/>
            <a:chOff x="431800" y="820278"/>
            <a:chExt cx="10611273" cy="1595407"/>
          </a:xfrm>
        </p:grpSpPr>
        <p:sp>
          <p:nvSpPr>
            <p:cNvPr id="22537" name="Text Box 3"/>
            <p:cNvSpPr txBox="1">
              <a:spLocks noChangeArrowheads="1"/>
            </p:cNvSpPr>
            <p:nvPr/>
          </p:nvSpPr>
          <p:spPr bwMode="auto">
            <a:xfrm>
              <a:off x="431800" y="915969"/>
              <a:ext cx="10611273" cy="1499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just" defTabSz="914400"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>
                  <a:solidFill>
                    <a:srgbClr val="00B050"/>
                  </a:solidFill>
                  <a:latin typeface="Times New Roman" panose="02020603050405020304" pitchFamily="2" charset="0"/>
                </a:rPr>
                <a:t>例</a:t>
              </a:r>
              <a:r>
                <a:rPr lang="en-US" altLang="zh-CN" sz="2800">
                  <a:solidFill>
                    <a:srgbClr val="00B050"/>
                  </a:solidFill>
                  <a:latin typeface="Times New Roman" panose="02020603050405020304" pitchFamily="2" charset="0"/>
                </a:rPr>
                <a:t>2 </a:t>
              </a:r>
              <a:r>
                <a:rPr lang="en-US" altLang="zh-CN" sz="2800">
                  <a:solidFill>
                    <a:srgbClr val="4BCCE4"/>
                  </a:solidFill>
                  <a:latin typeface="Times New Roman" panose="02020603050405020304" pitchFamily="2" charset="0"/>
                </a:rPr>
                <a:t>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已知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 </a:t>
              </a:r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2" charset="0"/>
                </a:rPr>
                <a:t>y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是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 </a:t>
              </a:r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2" charset="0"/>
                </a:rPr>
                <a:t>x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的反比例函数，当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 </a:t>
              </a:r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2" charset="0"/>
                </a:rPr>
                <a:t>x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= 2 </a:t>
              </a:r>
              <a:r>
                <a:rPr lang="zh-CN" altLang="en-US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时，        ，求这个反比例函数的表达式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2" charset="0"/>
                </a:rPr>
                <a:t>.</a:t>
              </a:r>
              <a:endParaRPr lang="en-US" altLang="zh-CN" sz="2800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graphicFrame>
          <p:nvGraphicFramePr>
            <p:cNvPr id="22538" name="对象 17"/>
            <p:cNvGraphicFramePr>
              <a:graphicFrameLocks noChangeAspect="1"/>
            </p:cNvGraphicFramePr>
            <p:nvPr/>
          </p:nvGraphicFramePr>
          <p:xfrm>
            <a:off x="9608820" y="820278"/>
            <a:ext cx="1010073" cy="10051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Equation" r:id="rId1" imgW="393065" imgH="405765" progId="Equation.DSMT4">
                    <p:embed/>
                  </p:oleObj>
                </mc:Choice>
                <mc:Fallback>
                  <p:oleObj name="Equation" r:id="rId1" imgW="393065" imgH="405765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608820" y="820278"/>
                          <a:ext cx="1010073" cy="10051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4443413" y="456326"/>
            <a:ext cx="831056" cy="6076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2800" b="1">
              <a:solidFill>
                <a:schemeClr val="bg1">
                  <a:lumMod val="95000"/>
                </a:schemeClr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90525" y="1764665"/>
            <a:ext cx="8315325" cy="112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l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</a:rPr>
              <a:t>解</a:t>
            </a:r>
            <a:r>
              <a:rPr 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：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设这个反比例函数的表达式为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______(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其中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2" charset="0"/>
              </a:rPr>
              <a:t>k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为待定系数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).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0525" y="2745105"/>
            <a:ext cx="6640195" cy="78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just" defTabSz="91440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已知当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</a:rPr>
              <a:t>x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= 2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时，         可得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_______.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23556" name="对象 17"/>
          <p:cNvGraphicFramePr>
            <a:graphicFrameLocks noChangeAspect="1"/>
          </p:cNvGraphicFramePr>
          <p:nvPr/>
        </p:nvGraphicFramePr>
        <p:xfrm>
          <a:off x="2988310" y="2737485"/>
          <a:ext cx="805815" cy="80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3" imgW="393065" imgH="405765" progId="Equation.DSMT4">
                  <p:embed/>
                </p:oleObj>
              </mc:Choice>
              <mc:Fallback>
                <p:oleObj name="Equation" r:id="rId3" imgW="393065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988310" y="2737485"/>
                        <a:ext cx="805815" cy="802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390525" y="3649980"/>
            <a:ext cx="3597910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可以求得 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2" charset="0"/>
              </a:rPr>
              <a:t>k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=_______.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8" name="Text Box 3"/>
          <p:cNvSpPr txBox="1">
            <a:spLocks noChangeArrowheads="1"/>
          </p:cNvSpPr>
          <p:nvPr/>
        </p:nvSpPr>
        <p:spPr bwMode="auto">
          <a:xfrm>
            <a:off x="310515" y="4248785"/>
            <a:ext cx="6608445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所以这个反比例函数的表达式是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_______.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9" name="对象 17"/>
          <p:cNvGraphicFramePr>
            <a:graphicFrameLocks noChangeAspect="1"/>
          </p:cNvGraphicFramePr>
          <p:nvPr/>
        </p:nvGraphicFramePr>
        <p:xfrm>
          <a:off x="5876925" y="1437640"/>
          <a:ext cx="92265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4" imgW="419100" imgH="406400" progId="Equation.DSMT4">
                  <p:embed/>
                </p:oleObj>
              </mc:Choice>
              <mc:Fallback>
                <p:oleObj name="Equation" r:id="rId4" imgW="4191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876925" y="1437640"/>
                        <a:ext cx="92265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17"/>
          <p:cNvGraphicFramePr>
            <a:graphicFrameLocks noChangeAspect="1"/>
          </p:cNvGraphicFramePr>
          <p:nvPr/>
        </p:nvGraphicFramePr>
        <p:xfrm>
          <a:off x="4860925" y="2500630"/>
          <a:ext cx="869950" cy="81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6" imgW="419100" imgH="406400" progId="Equation.DSMT4">
                  <p:embed/>
                </p:oleObj>
              </mc:Choice>
              <mc:Fallback>
                <p:oleObj name="Equation" r:id="rId6" imgW="4191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860925" y="2500630"/>
                        <a:ext cx="869950" cy="8140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7"/>
          <p:cNvGraphicFramePr>
            <a:graphicFrameLocks noChangeAspect="1"/>
          </p:cNvGraphicFramePr>
          <p:nvPr/>
        </p:nvGraphicFramePr>
        <p:xfrm>
          <a:off x="2916714" y="3467497"/>
          <a:ext cx="275035" cy="706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8" imgW="152400" imgH="405765" progId="Equation.DSMT4">
                  <p:embed/>
                </p:oleObj>
              </mc:Choice>
              <mc:Fallback>
                <p:oleObj name="Equation" r:id="rId8" imgW="152400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916714" y="3467497"/>
                        <a:ext cx="275035" cy="706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7"/>
          <p:cNvGraphicFramePr>
            <a:graphicFrameLocks noChangeAspect="1"/>
          </p:cNvGraphicFramePr>
          <p:nvPr/>
        </p:nvGraphicFramePr>
        <p:xfrm>
          <a:off x="5491480" y="3888105"/>
          <a:ext cx="109156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10" imgW="494665" imgH="405765" progId="Equation.DSMT4">
                  <p:embed/>
                </p:oleObj>
              </mc:Choice>
              <mc:Fallback>
                <p:oleObj name="Equation" r:id="rId10" imgW="494665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491480" y="3888105"/>
                        <a:ext cx="1091565" cy="8648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50"/>
          <p:cNvSpPr txBox="1"/>
          <p:nvPr/>
        </p:nvSpPr>
        <p:spPr>
          <a:xfrm>
            <a:off x="600075" y="986155"/>
            <a:ext cx="7372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反比例函数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的图象大致是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40" name="Text Box 52"/>
          <p:cNvSpPr txBox="1"/>
          <p:nvPr/>
        </p:nvSpPr>
        <p:spPr>
          <a:xfrm>
            <a:off x="6265545" y="1001713"/>
            <a:ext cx="379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1" name="Text Box 24"/>
          <p:cNvSpPr txBox="1"/>
          <p:nvPr/>
        </p:nvSpPr>
        <p:spPr>
          <a:xfrm>
            <a:off x="4902518" y="1514475"/>
            <a:ext cx="35083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000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endParaRPr lang="en-US" altLang="zh-CN" sz="2000" i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7412" name="Group 4"/>
          <p:cNvGrpSpPr/>
          <p:nvPr/>
        </p:nvGrpSpPr>
        <p:grpSpPr>
          <a:xfrm>
            <a:off x="828358" y="1639570"/>
            <a:ext cx="2130425" cy="1406525"/>
            <a:chOff x="0" y="0"/>
            <a:chExt cx="1925" cy="1270"/>
          </a:xfrm>
        </p:grpSpPr>
        <p:grpSp>
          <p:nvGrpSpPr>
            <p:cNvPr id="17413" name="Group 5"/>
            <p:cNvGrpSpPr/>
            <p:nvPr/>
          </p:nvGrpSpPr>
          <p:grpSpPr>
            <a:xfrm>
              <a:off x="0" y="136"/>
              <a:ext cx="1769" cy="1134"/>
              <a:chOff x="0" y="0"/>
              <a:chExt cx="1769" cy="1134"/>
            </a:xfrm>
          </p:grpSpPr>
          <p:grpSp>
            <p:nvGrpSpPr>
              <p:cNvPr id="17414" name="Group 6"/>
              <p:cNvGrpSpPr/>
              <p:nvPr/>
            </p:nvGrpSpPr>
            <p:grpSpPr>
              <a:xfrm>
                <a:off x="499" y="0"/>
                <a:ext cx="1270" cy="1134"/>
                <a:chOff x="0" y="0"/>
                <a:chExt cx="1270" cy="1134"/>
              </a:xfrm>
            </p:grpSpPr>
            <p:sp>
              <p:nvSpPr>
                <p:cNvPr id="17415" name="Line 7"/>
                <p:cNvSpPr/>
                <p:nvPr/>
              </p:nvSpPr>
              <p:spPr>
                <a:xfrm>
                  <a:off x="0" y="635"/>
                  <a:ext cx="127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16" name="Line 8"/>
                <p:cNvSpPr/>
                <p:nvPr/>
              </p:nvSpPr>
              <p:spPr>
                <a:xfrm flipV="1">
                  <a:off x="544" y="0"/>
                  <a:ext cx="0" cy="1134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17" name="Freeform 9"/>
                <p:cNvSpPr/>
                <p:nvPr/>
              </p:nvSpPr>
              <p:spPr>
                <a:xfrm rot="-238808">
                  <a:off x="613" y="45"/>
                  <a:ext cx="431" cy="54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68" y="409"/>
                    </a:cxn>
                    <a:cxn ang="0">
                      <a:pos x="431" y="545"/>
                    </a:cxn>
                  </a:cxnLst>
                  <a:pathLst>
                    <a:path w="431" h="545">
                      <a:moveTo>
                        <a:pt x="22" y="0"/>
                      </a:moveTo>
                      <a:cubicBezTo>
                        <a:pt x="11" y="159"/>
                        <a:pt x="0" y="318"/>
                        <a:pt x="68" y="409"/>
                      </a:cubicBezTo>
                      <a:cubicBezTo>
                        <a:pt x="136" y="500"/>
                        <a:pt x="370" y="522"/>
                        <a:pt x="431" y="54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18" name="Freeform 10"/>
                <p:cNvSpPr/>
                <p:nvPr/>
              </p:nvSpPr>
              <p:spPr>
                <a:xfrm rot="302594">
                  <a:off x="45" y="45"/>
                  <a:ext cx="431" cy="545"/>
                </a:xfrm>
                <a:custGeom>
                  <a:avLst/>
                  <a:gdLst/>
                  <a:ahLst/>
                  <a:cxnLst>
                    <a:cxn ang="0">
                      <a:pos x="409" y="0"/>
                    </a:cxn>
                    <a:cxn ang="0">
                      <a:pos x="363" y="454"/>
                    </a:cxn>
                    <a:cxn ang="0">
                      <a:pos x="0" y="545"/>
                    </a:cxn>
                  </a:cxnLst>
                  <a:pathLst>
                    <a:path w="431" h="545">
                      <a:moveTo>
                        <a:pt x="409" y="0"/>
                      </a:moveTo>
                      <a:cubicBezTo>
                        <a:pt x="420" y="181"/>
                        <a:pt x="431" y="363"/>
                        <a:pt x="363" y="454"/>
                      </a:cubicBezTo>
                      <a:cubicBezTo>
                        <a:pt x="295" y="545"/>
                        <a:pt x="147" y="545"/>
                        <a:pt x="0" y="54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419" name="Text Box 11"/>
              <p:cNvSpPr txBox="1"/>
              <p:nvPr/>
            </p:nvSpPr>
            <p:spPr>
              <a:xfrm>
                <a:off x="0" y="441"/>
                <a:ext cx="499" cy="3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A.</a:t>
                </a:r>
                <a:endPara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420" name="Text Box 12"/>
            <p:cNvSpPr txBox="1"/>
            <p:nvPr/>
          </p:nvSpPr>
          <p:spPr>
            <a:xfrm>
              <a:off x="1652" y="690"/>
              <a:ext cx="273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endParaRPr lang="en-US" altLang="zh-CN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21" name="Text Box 13"/>
            <p:cNvSpPr txBox="1"/>
            <p:nvPr/>
          </p:nvSpPr>
          <p:spPr>
            <a:xfrm>
              <a:off x="1089" y="0"/>
              <a:ext cx="272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y</a:t>
              </a:r>
              <a:endParaRPr lang="en-US" altLang="zh-CN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22" name="Text Box 14"/>
          <p:cNvSpPr txBox="1"/>
          <p:nvPr/>
        </p:nvSpPr>
        <p:spPr>
          <a:xfrm>
            <a:off x="1957070" y="220630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i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3" name="Line 18"/>
          <p:cNvSpPr/>
          <p:nvPr/>
        </p:nvSpPr>
        <p:spPr>
          <a:xfrm>
            <a:off x="4082733" y="2473008"/>
            <a:ext cx="160655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Line 19"/>
          <p:cNvSpPr/>
          <p:nvPr/>
        </p:nvSpPr>
        <p:spPr>
          <a:xfrm flipV="1">
            <a:off x="4886008" y="1669733"/>
            <a:ext cx="0" cy="14065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Text Box 22"/>
          <p:cNvSpPr txBox="1"/>
          <p:nvPr/>
        </p:nvSpPr>
        <p:spPr>
          <a:xfrm>
            <a:off x="3579495" y="2258695"/>
            <a:ext cx="45402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B.</a:t>
            </a:r>
            <a:endParaRPr lang="en-US" altLang="zh-CN" sz="210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6" name="Rectangle 23"/>
          <p:cNvSpPr/>
          <p:nvPr/>
        </p:nvSpPr>
        <p:spPr>
          <a:xfrm>
            <a:off x="5559108" y="2384108"/>
            <a:ext cx="28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zh-CN" i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7" name="Rectangle 25"/>
          <p:cNvSpPr/>
          <p:nvPr/>
        </p:nvSpPr>
        <p:spPr>
          <a:xfrm>
            <a:off x="4886008" y="2168208"/>
            <a:ext cx="2971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i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  <a:endParaRPr lang="en-US" altLang="zh-CN" i="1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28" name="Text Box 34"/>
          <p:cNvSpPr txBox="1"/>
          <p:nvPr/>
        </p:nvSpPr>
        <p:spPr>
          <a:xfrm>
            <a:off x="3601720" y="3898265"/>
            <a:ext cx="45402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D.</a:t>
            </a:r>
            <a:endParaRPr lang="en-US" altLang="zh-CN" sz="21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7429" name="组合 4"/>
          <p:cNvGrpSpPr/>
          <p:nvPr/>
        </p:nvGrpSpPr>
        <p:grpSpPr>
          <a:xfrm>
            <a:off x="3993833" y="3284220"/>
            <a:ext cx="1962150" cy="1606550"/>
            <a:chOff x="7638" y="6592"/>
            <a:chExt cx="4120" cy="3374"/>
          </a:xfrm>
        </p:grpSpPr>
        <p:sp>
          <p:nvSpPr>
            <p:cNvPr id="17430" name="Line 30"/>
            <p:cNvSpPr/>
            <p:nvPr/>
          </p:nvSpPr>
          <p:spPr>
            <a:xfrm>
              <a:off x="7638" y="8490"/>
              <a:ext cx="379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 anchorCtr="0"/>
            <a:p>
              <a:pPr algn="ctr"/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7431" name="组合 3"/>
            <p:cNvGrpSpPr/>
            <p:nvPr/>
          </p:nvGrpSpPr>
          <p:grpSpPr>
            <a:xfrm>
              <a:off x="7847" y="6592"/>
              <a:ext cx="3911" cy="3374"/>
              <a:chOff x="7847" y="6592"/>
              <a:chExt cx="3911" cy="3374"/>
            </a:xfrm>
          </p:grpSpPr>
          <p:sp>
            <p:nvSpPr>
              <p:cNvPr id="17432" name="Line 31"/>
              <p:cNvSpPr/>
              <p:nvPr/>
            </p:nvSpPr>
            <p:spPr>
              <a:xfrm flipV="1">
                <a:off x="9534" y="6699"/>
                <a:ext cx="0" cy="31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3" name="Freeform 32"/>
              <p:cNvSpPr/>
              <p:nvPr/>
            </p:nvSpPr>
            <p:spPr>
              <a:xfrm>
                <a:off x="7847" y="6806"/>
                <a:ext cx="1583" cy="1580"/>
              </a:xfrm>
              <a:custGeom>
                <a:avLst/>
                <a:gdLst/>
                <a:ahLst/>
                <a:cxnLst>
                  <a:cxn ang="0">
                    <a:pos x="681" y="0"/>
                  </a:cxn>
                  <a:cxn ang="0">
                    <a:pos x="545" y="544"/>
                  </a:cxn>
                  <a:cxn ang="0">
                    <a:pos x="0" y="680"/>
                  </a:cxn>
                </a:cxnLst>
                <a:pathLst>
                  <a:path w="681" h="680">
                    <a:moveTo>
                      <a:pt x="681" y="0"/>
                    </a:moveTo>
                    <a:cubicBezTo>
                      <a:pt x="669" y="215"/>
                      <a:pt x="658" y="431"/>
                      <a:pt x="545" y="544"/>
                    </a:cubicBezTo>
                    <a:cubicBezTo>
                      <a:pt x="432" y="657"/>
                      <a:pt x="98" y="657"/>
                      <a:pt x="0" y="68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4" name="Freeform 33"/>
              <p:cNvSpPr/>
              <p:nvPr/>
            </p:nvSpPr>
            <p:spPr>
              <a:xfrm>
                <a:off x="9639" y="8597"/>
                <a:ext cx="1687" cy="1369"/>
              </a:xfrm>
              <a:custGeom>
                <a:avLst/>
                <a:gdLst/>
                <a:ahLst/>
                <a:cxnLst>
                  <a:cxn ang="0">
                    <a:pos x="726" y="0"/>
                  </a:cxn>
                  <a:cxn ang="0">
                    <a:pos x="137" y="136"/>
                  </a:cxn>
                  <a:cxn ang="0">
                    <a:pos x="0" y="589"/>
                  </a:cxn>
                </a:cxnLst>
                <a:pathLst>
                  <a:path w="726" h="589">
                    <a:moveTo>
                      <a:pt x="726" y="0"/>
                    </a:moveTo>
                    <a:cubicBezTo>
                      <a:pt x="492" y="19"/>
                      <a:pt x="258" y="38"/>
                      <a:pt x="137" y="136"/>
                    </a:cubicBezTo>
                    <a:cubicBezTo>
                      <a:pt x="16" y="234"/>
                      <a:pt x="8" y="411"/>
                      <a:pt x="0" y="58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5" name="Rectangle 35"/>
              <p:cNvSpPr/>
              <p:nvPr/>
            </p:nvSpPr>
            <p:spPr>
              <a:xfrm>
                <a:off x="11161" y="8362"/>
                <a:ext cx="597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6" name="Rectangle 36"/>
              <p:cNvSpPr/>
              <p:nvPr/>
            </p:nvSpPr>
            <p:spPr>
              <a:xfrm>
                <a:off x="9534" y="6592"/>
                <a:ext cx="597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7" name="Rectangle 37"/>
              <p:cNvSpPr/>
              <p:nvPr/>
            </p:nvSpPr>
            <p:spPr>
              <a:xfrm>
                <a:off x="9511" y="7851"/>
                <a:ext cx="624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7438" name="组合 2"/>
          <p:cNvGrpSpPr/>
          <p:nvPr/>
        </p:nvGrpSpPr>
        <p:grpSpPr>
          <a:xfrm>
            <a:off x="780733" y="3117215"/>
            <a:ext cx="2344737" cy="1708150"/>
            <a:chOff x="1645" y="6420"/>
            <a:chExt cx="4922" cy="3585"/>
          </a:xfrm>
        </p:grpSpPr>
        <p:grpSp>
          <p:nvGrpSpPr>
            <p:cNvPr id="17439" name="Group 39"/>
            <p:cNvGrpSpPr/>
            <p:nvPr/>
          </p:nvGrpSpPr>
          <p:grpSpPr>
            <a:xfrm>
              <a:off x="1645" y="6631"/>
              <a:ext cx="4638" cy="3374"/>
              <a:chOff x="0" y="0"/>
              <a:chExt cx="1996" cy="1452"/>
            </a:xfrm>
          </p:grpSpPr>
          <p:grpSp>
            <p:nvGrpSpPr>
              <p:cNvPr id="17440" name="Group 40"/>
              <p:cNvGrpSpPr/>
              <p:nvPr/>
            </p:nvGrpSpPr>
            <p:grpSpPr>
              <a:xfrm>
                <a:off x="392" y="0"/>
                <a:ext cx="1604" cy="1452"/>
                <a:chOff x="0" y="0"/>
                <a:chExt cx="1604" cy="1452"/>
              </a:xfrm>
            </p:grpSpPr>
            <p:sp>
              <p:nvSpPr>
                <p:cNvPr id="17441" name="Line 41"/>
                <p:cNvSpPr/>
                <p:nvPr/>
              </p:nvSpPr>
              <p:spPr>
                <a:xfrm>
                  <a:off x="16" y="817"/>
                  <a:ext cx="1588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42" name="Line 42"/>
                <p:cNvSpPr/>
                <p:nvPr/>
              </p:nvSpPr>
              <p:spPr>
                <a:xfrm flipV="1">
                  <a:off x="696" y="0"/>
                  <a:ext cx="0" cy="1452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43" name="Freeform 43"/>
                <p:cNvSpPr/>
                <p:nvPr/>
              </p:nvSpPr>
              <p:spPr>
                <a:xfrm>
                  <a:off x="742" y="46"/>
                  <a:ext cx="680" cy="7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6" y="589"/>
                    </a:cxn>
                    <a:cxn ang="0">
                      <a:pos x="680" y="726"/>
                    </a:cxn>
                  </a:cxnLst>
                  <a:pathLst>
                    <a:path w="680" h="726">
                      <a:moveTo>
                        <a:pt x="0" y="0"/>
                      </a:moveTo>
                      <a:cubicBezTo>
                        <a:pt x="11" y="234"/>
                        <a:pt x="23" y="468"/>
                        <a:pt x="136" y="589"/>
                      </a:cubicBezTo>
                      <a:cubicBezTo>
                        <a:pt x="249" y="710"/>
                        <a:pt x="464" y="718"/>
                        <a:pt x="680" y="726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44" name="Freeform 44"/>
                <p:cNvSpPr/>
                <p:nvPr/>
              </p:nvSpPr>
              <p:spPr>
                <a:xfrm>
                  <a:off x="0" y="862"/>
                  <a:ext cx="650" cy="5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44" y="136"/>
                    </a:cxn>
                    <a:cxn ang="0">
                      <a:pos x="635" y="590"/>
                    </a:cxn>
                  </a:cxnLst>
                  <a:pathLst>
                    <a:path w="650" h="590">
                      <a:moveTo>
                        <a:pt x="0" y="0"/>
                      </a:moveTo>
                      <a:cubicBezTo>
                        <a:pt x="219" y="19"/>
                        <a:pt x="438" y="38"/>
                        <a:pt x="544" y="136"/>
                      </a:cubicBezTo>
                      <a:cubicBezTo>
                        <a:pt x="650" y="234"/>
                        <a:pt x="642" y="412"/>
                        <a:pt x="635" y="5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445" name="Text Box 45"/>
              <p:cNvSpPr txBox="1"/>
              <p:nvPr/>
            </p:nvSpPr>
            <p:spPr>
              <a:xfrm>
                <a:off x="0" y="631"/>
                <a:ext cx="453" cy="3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</a:rPr>
                  <a:t>C.</a:t>
                </a:r>
                <a:endPara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7446" name="组合 1"/>
            <p:cNvGrpSpPr/>
            <p:nvPr/>
          </p:nvGrpSpPr>
          <p:grpSpPr>
            <a:xfrm>
              <a:off x="4141" y="6420"/>
              <a:ext cx="2426" cy="2690"/>
              <a:chOff x="4141" y="6420"/>
              <a:chExt cx="2426" cy="2690"/>
            </a:xfrm>
          </p:grpSpPr>
          <p:sp>
            <p:nvSpPr>
              <p:cNvPr id="17447" name="Rectangle 46"/>
              <p:cNvSpPr/>
              <p:nvPr/>
            </p:nvSpPr>
            <p:spPr>
              <a:xfrm>
                <a:off x="5970" y="8337"/>
                <a:ext cx="597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48" name="Rectangle 47"/>
              <p:cNvSpPr/>
              <p:nvPr/>
            </p:nvSpPr>
            <p:spPr>
              <a:xfrm>
                <a:off x="4280" y="6420"/>
                <a:ext cx="597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49" name="Rectangle 48"/>
              <p:cNvSpPr/>
              <p:nvPr/>
            </p:nvSpPr>
            <p:spPr>
              <a:xfrm>
                <a:off x="4141" y="7879"/>
                <a:ext cx="624" cy="7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450" name="Freeform 32"/>
          <p:cNvSpPr/>
          <p:nvPr/>
        </p:nvSpPr>
        <p:spPr>
          <a:xfrm>
            <a:off x="4081145" y="1684020"/>
            <a:ext cx="754063" cy="752475"/>
          </a:xfrm>
          <a:custGeom>
            <a:avLst/>
            <a:gdLst/>
            <a:ahLst/>
            <a:cxnLst>
              <a:cxn ang="0">
                <a:pos x="681" y="0"/>
              </a:cxn>
              <a:cxn ang="0">
                <a:pos x="545" y="544"/>
              </a:cxn>
              <a:cxn ang="0">
                <a:pos x="0" y="680"/>
              </a:cxn>
            </a:cxnLst>
            <a:pathLst>
              <a:path w="681" h="680">
                <a:moveTo>
                  <a:pt x="681" y="0"/>
                </a:moveTo>
                <a:cubicBezTo>
                  <a:pt x="669" y="215"/>
                  <a:pt x="658" y="431"/>
                  <a:pt x="545" y="544"/>
                </a:cubicBezTo>
                <a:cubicBezTo>
                  <a:pt x="432" y="657"/>
                  <a:pt x="98" y="657"/>
                  <a:pt x="0" y="680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51" name="Freeform 32"/>
          <p:cNvSpPr/>
          <p:nvPr/>
        </p:nvSpPr>
        <p:spPr>
          <a:xfrm rot="-5531364">
            <a:off x="4162108" y="2538095"/>
            <a:ext cx="671512" cy="614363"/>
          </a:xfrm>
          <a:custGeom>
            <a:avLst/>
            <a:gdLst/>
            <a:ahLst/>
            <a:cxnLst>
              <a:cxn ang="0">
                <a:pos x="681" y="0"/>
              </a:cxn>
              <a:cxn ang="0">
                <a:pos x="545" y="544"/>
              </a:cxn>
              <a:cxn ang="0">
                <a:pos x="0" y="680"/>
              </a:cxn>
            </a:cxnLst>
            <a:pathLst>
              <a:path w="681" h="680">
                <a:moveTo>
                  <a:pt x="681" y="0"/>
                </a:moveTo>
                <a:cubicBezTo>
                  <a:pt x="669" y="215"/>
                  <a:pt x="658" y="431"/>
                  <a:pt x="545" y="544"/>
                </a:cubicBezTo>
                <a:cubicBezTo>
                  <a:pt x="432" y="657"/>
                  <a:pt x="98" y="657"/>
                  <a:pt x="0" y="680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7453" name="对象 19459"/>
          <p:cNvGraphicFramePr>
            <a:graphicFrameLocks noChangeAspect="1"/>
          </p:cNvGraphicFramePr>
          <p:nvPr/>
        </p:nvGraphicFramePr>
        <p:xfrm>
          <a:off x="2748915" y="817880"/>
          <a:ext cx="908685" cy="93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48915" y="817880"/>
                        <a:ext cx="908685" cy="932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标注 9"/>
          <p:cNvSpPr/>
          <p:nvPr/>
        </p:nvSpPr>
        <p:spPr>
          <a:xfrm>
            <a:off x="3997325" y="287655"/>
            <a:ext cx="3786505" cy="538480"/>
          </a:xfrm>
          <a:prstGeom prst="wedgeRectCallout">
            <a:avLst>
              <a:gd name="adj1" fmla="val -59693"/>
              <a:gd name="adj2" fmla="val 4811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图象在第一、第三象限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 descr="7b0a202020202274657874626f78223a2022220a7d0a"/>
          <p:cNvGrpSpPr/>
          <p:nvPr/>
        </p:nvGrpSpPr>
        <p:grpSpPr>
          <a:xfrm>
            <a:off x="150178" y="12954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20"/>
          <p:cNvSpPr txBox="1"/>
          <p:nvPr/>
        </p:nvSpPr>
        <p:spPr>
          <a:xfrm>
            <a:off x="213678" y="179705"/>
            <a:ext cx="8501062" cy="18472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已知反比例函数           的图象过点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函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6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数图象上有两点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(5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，则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800" baseline="-250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36000"/>
              </a:lnSpc>
            </a:pP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的大小关系为                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      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8213"/>
          <p:cNvSpPr txBox="1"/>
          <p:nvPr/>
        </p:nvSpPr>
        <p:spPr>
          <a:xfrm>
            <a:off x="704533" y="2018665"/>
            <a:ext cx="15113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A.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&gt;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8214"/>
          <p:cNvSpPr txBox="1"/>
          <p:nvPr/>
        </p:nvSpPr>
        <p:spPr>
          <a:xfrm>
            <a:off x="3696970" y="2018665"/>
            <a:ext cx="14922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B.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" name="文本框 8215"/>
          <p:cNvSpPr txBox="1"/>
          <p:nvPr/>
        </p:nvSpPr>
        <p:spPr>
          <a:xfrm>
            <a:off x="690245" y="2525713"/>
            <a:ext cx="149383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C.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&lt;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 baseline="-25000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" name="文本框 8216"/>
          <p:cNvSpPr txBox="1"/>
          <p:nvPr/>
        </p:nvSpPr>
        <p:spPr>
          <a:xfrm>
            <a:off x="3692208" y="2571750"/>
            <a:ext cx="203993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无法确定</a:t>
            </a:r>
            <a:endParaRPr lang="zh-CN" altLang="en-US" sz="2800" baseline="-250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文本框 8217"/>
          <p:cNvSpPr txBox="1"/>
          <p:nvPr/>
        </p:nvSpPr>
        <p:spPr>
          <a:xfrm>
            <a:off x="7380605" y="1432878"/>
            <a:ext cx="42068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57220" y="38418"/>
          <a:ext cx="89693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7220" y="38418"/>
                        <a:ext cx="896938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548698" y="873760"/>
          <a:ext cx="72231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317500" imgH="228600" progId="Equation.DSMT4">
                  <p:embed/>
                </p:oleObj>
              </mc:Choice>
              <mc:Fallback>
                <p:oleObj name="" r:id="rId3" imgW="317500" imgH="2286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8698" y="873760"/>
                        <a:ext cx="722312" cy="534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4"/>
          <p:cNvGrpSpPr/>
          <p:nvPr/>
        </p:nvGrpSpPr>
        <p:grpSpPr>
          <a:xfrm>
            <a:off x="285750" y="3089589"/>
            <a:ext cx="8621055" cy="1860771"/>
            <a:chOff x="0" y="-48"/>
            <a:chExt cx="13577" cy="2930"/>
          </a:xfrm>
        </p:grpSpPr>
        <p:grpSp>
          <p:nvGrpSpPr>
            <p:cNvPr id="13" name="组合 2"/>
            <p:cNvGrpSpPr/>
            <p:nvPr/>
          </p:nvGrpSpPr>
          <p:grpSpPr>
            <a:xfrm>
              <a:off x="0" y="-48"/>
              <a:ext cx="13577" cy="2930"/>
              <a:chOff x="0" y="-48"/>
              <a:chExt cx="13577" cy="2930"/>
            </a:xfrm>
          </p:grpSpPr>
          <p:grpSp>
            <p:nvGrpSpPr>
              <p:cNvPr id="14" name="组合 1"/>
              <p:cNvGrpSpPr/>
              <p:nvPr/>
            </p:nvGrpSpPr>
            <p:grpSpPr>
              <a:xfrm>
                <a:off x="0" y="-48"/>
                <a:ext cx="12630" cy="2829"/>
                <a:chOff x="-13" y="-103"/>
                <a:chExt cx="12630" cy="2829"/>
              </a:xfrm>
            </p:grpSpPr>
            <p:sp>
              <p:nvSpPr>
                <p:cNvPr id="15" name="文本框 8218"/>
                <p:cNvSpPr txBox="1"/>
                <p:nvPr/>
              </p:nvSpPr>
              <p:spPr>
                <a:xfrm>
                  <a:off x="-13" y="-62"/>
                  <a:ext cx="12630" cy="27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>
                    <a:lnSpc>
                      <a:spcPct val="130000"/>
                    </a:lnSpc>
                  </a:pPr>
                  <a:r>
                    <a:rPr lang="zh-CN" altLang="en-US" sz="2800" dirty="0"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提示：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由题可知反比例函数的表达式为           ，因为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 6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＞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0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，且 </a:t>
                  </a:r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A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，</a:t>
                  </a:r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B 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两点均在该函数图象的第一象限部分，根据         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&gt;5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，可知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 </a:t>
                  </a:r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y</a:t>
                  </a:r>
                  <a:r>
                    <a:rPr lang="en-US" altLang="zh-CN" sz="2800" baseline="-250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1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，</a:t>
                  </a:r>
                  <a:r>
                    <a:rPr lang="en-US" altLang="zh-CN" sz="2800" i="1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y</a:t>
                  </a:r>
                  <a:r>
                    <a:rPr lang="en-US" altLang="zh-CN" sz="2800" baseline="-250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2 </a:t>
                  </a:r>
                  <a:r>
                    <a:rPr lang="zh-CN" altLang="en-US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的大小关系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黑体" panose="02010609060101010101" pitchFamily="2" charset="-122"/>
                    </a:rPr>
                    <a:t>.</a:t>
                  </a:r>
                  <a:endParaRPr lang="zh-CN" altLang="en-US" sz="2400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graphicFrame>
              <p:nvGraphicFramePr>
                <p:cNvPr id="16" name="对象 15"/>
                <p:cNvGraphicFramePr>
                  <a:graphicFrameLocks noChangeAspect="1"/>
                </p:cNvGraphicFramePr>
                <p:nvPr/>
              </p:nvGraphicFramePr>
              <p:xfrm>
                <a:off x="9765" y="-103"/>
                <a:ext cx="1310" cy="134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7" name="" r:id="rId5" imgW="393700" imgH="393700" progId="Equation.DSMT4">
                        <p:embed/>
                      </p:oleObj>
                    </mc:Choice>
                    <mc:Fallback>
                      <p:oleObj name="" r:id="rId5" imgW="393700" imgH="393700" progId="Equation.DSMT4">
                        <p:embed/>
                        <p:pic>
                          <p:nvPicPr>
                            <p:cNvPr id="0" name="图片 3089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9765" y="-103"/>
                              <a:ext cx="1310" cy="1344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8" name="矩形 7"/>
              <p:cNvSpPr/>
              <p:nvPr/>
            </p:nvSpPr>
            <p:spPr>
              <a:xfrm>
                <a:off x="0" y="39"/>
                <a:ext cx="13577" cy="2843"/>
              </a:xfrm>
              <a:prstGeom prst="rect">
                <a:avLst/>
              </a:prstGeom>
              <a:noFill/>
              <a:ln w="19050" cap="flat" cmpd="sng">
                <a:solidFill>
                  <a:srgbClr val="FF0000"/>
                </a:solidFill>
                <a:prstDash val="sysDash"/>
                <a:bevel/>
                <a:headEnd type="none" w="med" len="med"/>
                <a:tailEnd type="none" w="med" len="med"/>
              </a:ln>
            </p:spPr>
            <p:txBody>
              <a:bodyPr wrap="square" anchor="t" anchorCtr="0"/>
              <a:p>
                <a:pPr defTabSz="914400">
                  <a:lnSpc>
                    <a:spcPct val="130000"/>
                  </a:lnSpc>
                </a:pP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015" y="1890"/>
            <a:ext cx="1135" cy="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7" imgW="317500" imgH="228600" progId="Equation.DSMT4">
                    <p:embed/>
                  </p:oleObj>
                </mc:Choice>
                <mc:Fallback>
                  <p:oleObj name="" r:id="rId7" imgW="317500" imgH="2286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15" y="1890"/>
                          <a:ext cx="1135" cy="8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8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TextBox 20"/>
          <p:cNvSpPr txBox="1"/>
          <p:nvPr/>
        </p:nvSpPr>
        <p:spPr>
          <a:xfrm>
            <a:off x="511175" y="1995805"/>
            <a:ext cx="779462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在函数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的图象上，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 </a:t>
            </a:r>
            <a:r>
              <a:rPr lang="en-US" altLang="zh-CN" sz="2800" u="sng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填“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&gt;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”“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&lt;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或“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”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224" name="文本框 8223"/>
          <p:cNvSpPr txBox="1"/>
          <p:nvPr/>
        </p:nvSpPr>
        <p:spPr>
          <a:xfrm>
            <a:off x="1347788" y="2992755"/>
            <a:ext cx="684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&lt;</a:t>
            </a:r>
            <a:endParaRPr lang="en-US" altLang="zh-CN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25604" name="对象 19459"/>
          <p:cNvGraphicFramePr>
            <a:graphicFrameLocks noChangeAspect="1"/>
          </p:cNvGraphicFramePr>
          <p:nvPr/>
        </p:nvGraphicFramePr>
        <p:xfrm>
          <a:off x="5136515" y="2028825"/>
          <a:ext cx="108013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495300" imgH="393700" progId="Equation.DSMT4">
                  <p:embed/>
                </p:oleObj>
              </mc:Choice>
              <mc:Fallback>
                <p:oleObj name="" r:id="rId1" imgW="4953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36515" y="2028825"/>
                        <a:ext cx="1080135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标注 9"/>
          <p:cNvSpPr/>
          <p:nvPr/>
        </p:nvSpPr>
        <p:spPr>
          <a:xfrm>
            <a:off x="1779905" y="915670"/>
            <a:ext cx="3437890" cy="948690"/>
          </a:xfrm>
          <a:prstGeom prst="wedgeRectCallout">
            <a:avLst>
              <a:gd name="adj1" fmla="val 67166"/>
              <a:gd name="adj2" fmla="val 5298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0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，在每个象限，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随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的增大而增大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 descr="7b0a202020202274657874626f78223a2022220a7d0a"/>
          <p:cNvGrpSpPr/>
          <p:nvPr/>
        </p:nvGrpSpPr>
        <p:grpSpPr>
          <a:xfrm>
            <a:off x="547688" y="18669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4" grpId="0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4817"/>
          <p:cNvSpPr txBox="1"/>
          <p:nvPr/>
        </p:nvSpPr>
        <p:spPr>
          <a:xfrm>
            <a:off x="251460" y="1132205"/>
            <a:ext cx="8283575" cy="18967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已知反比例函数的图象经过点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6).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这个函数的图象位于哪些象限？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随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的增大如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何变化？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8224"/>
          <p:cNvSpPr txBox="1"/>
          <p:nvPr/>
        </p:nvSpPr>
        <p:spPr>
          <a:xfrm>
            <a:off x="500063" y="2998470"/>
            <a:ext cx="8081962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解：因为点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6)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在第一象限，所以这个函数的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图象位于第一、三象限；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在每一个象限内，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随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的增大而减小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1765935" y="400050"/>
            <a:ext cx="5872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反比例函数的图象和性质的初步运用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237681" y="412287"/>
            <a:ext cx="6286607" cy="606693"/>
            <a:chOff x="1777185" y="621123"/>
            <a:chExt cx="6286607" cy="606693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5972175" cy="2286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48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5"/>
          <p:cNvGrpSpPr/>
          <p:nvPr/>
        </p:nvGrpSpPr>
        <p:grpSpPr>
          <a:xfrm>
            <a:off x="411163" y="106998"/>
            <a:ext cx="7767797" cy="1385079"/>
            <a:chOff x="725" y="1016"/>
            <a:chExt cx="16307" cy="2907"/>
          </a:xfrm>
        </p:grpSpPr>
        <p:sp>
          <p:nvSpPr>
            <p:cNvPr id="9218" name="文本框 34817"/>
            <p:cNvSpPr txBox="1"/>
            <p:nvPr/>
          </p:nvSpPr>
          <p:spPr>
            <a:xfrm>
              <a:off x="725" y="1019"/>
              <a:ext cx="16307" cy="2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 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点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(3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4)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        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)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D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(2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5) 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是否在这个函数的图象上？</a:t>
              </a:r>
              <a:endPara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219" name="对象 19459"/>
            <p:cNvGraphicFramePr>
              <a:graphicFrameLocks noChangeAspect="1"/>
            </p:cNvGraphicFramePr>
            <p:nvPr/>
          </p:nvGraphicFramePr>
          <p:xfrm>
            <a:off x="7200" y="1016"/>
            <a:ext cx="1556" cy="1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330200" imgH="393700" progId="Equation.DSMT4">
                    <p:embed/>
                  </p:oleObj>
                </mc:Choice>
                <mc:Fallback>
                  <p:oleObj name="" r:id="rId1" imgW="330200" imgH="3937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200" y="1016"/>
                          <a:ext cx="1556" cy="18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0" name="对象 19459"/>
            <p:cNvGraphicFramePr>
              <a:graphicFrameLocks noChangeAspect="1"/>
            </p:cNvGraphicFramePr>
            <p:nvPr/>
          </p:nvGraphicFramePr>
          <p:xfrm>
            <a:off x="9229" y="1016"/>
            <a:ext cx="1526" cy="18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3" imgW="330200" imgH="393700" progId="Equation.DSMT4">
                    <p:embed/>
                  </p:oleObj>
                </mc:Choice>
                <mc:Fallback>
                  <p:oleObj name="" r:id="rId3" imgW="330200" imgH="3937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229" y="1016"/>
                          <a:ext cx="1526" cy="18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13080" y="1099820"/>
            <a:ext cx="8228895" cy="2416585"/>
            <a:chOff x="675" y="2912"/>
            <a:chExt cx="17275" cy="5072"/>
          </a:xfrm>
        </p:grpSpPr>
        <p:sp>
          <p:nvSpPr>
            <p:cNvPr id="9222" name="文本框 8224"/>
            <p:cNvSpPr txBox="1"/>
            <p:nvPr/>
          </p:nvSpPr>
          <p:spPr>
            <a:xfrm>
              <a:off x="675" y="2912"/>
              <a:ext cx="17275" cy="50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解：设这个反比例函数的解析式为           ，因为点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     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(2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6)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在其图象上，所以有          ，解得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</a:rPr>
                <a:t>k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=12.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 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223" name="对象 19459"/>
            <p:cNvGraphicFramePr>
              <a:graphicFrameLocks noChangeAspect="1"/>
            </p:cNvGraphicFramePr>
            <p:nvPr/>
          </p:nvGraphicFramePr>
          <p:xfrm>
            <a:off x="12106" y="3040"/>
            <a:ext cx="1896" cy="1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393700" imgH="393700" progId="Equation.DSMT4">
                    <p:embed/>
                  </p:oleObj>
                </mc:Choice>
                <mc:Fallback>
                  <p:oleObj name="" r:id="rId5" imgW="3937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106" y="3040"/>
                          <a:ext cx="1896" cy="19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4" name="对象 19459"/>
            <p:cNvGraphicFramePr>
              <a:graphicFrameLocks noChangeAspect="1"/>
            </p:cNvGraphicFramePr>
            <p:nvPr/>
          </p:nvGraphicFramePr>
          <p:xfrm>
            <a:off x="11842" y="4791"/>
            <a:ext cx="1678" cy="17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7" imgW="381000" imgH="393700" progId="Equation.DSMT4">
                    <p:embed/>
                  </p:oleObj>
                </mc:Choice>
                <mc:Fallback>
                  <p:oleObj name="" r:id="rId7" imgW="3810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842" y="4791"/>
                          <a:ext cx="1678" cy="17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436245" y="3523615"/>
            <a:ext cx="80346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因为点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的坐标都满足该解析式，而点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D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的坐标不满足，所以点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在这个函数的图象上，点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不在这个函数的图象上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3865" y="2584768"/>
            <a:ext cx="6074320" cy="959703"/>
            <a:chOff x="1848" y="5275"/>
            <a:chExt cx="12754" cy="2016"/>
          </a:xfrm>
        </p:grpSpPr>
        <p:sp>
          <p:nvSpPr>
            <p:cNvPr id="9227" name="文本框 11"/>
            <p:cNvSpPr txBox="1"/>
            <p:nvPr/>
          </p:nvSpPr>
          <p:spPr>
            <a:xfrm>
              <a:off x="1848" y="5275"/>
              <a:ext cx="12754" cy="18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所以该反比例函数的解析式为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9228" name="对象 19459"/>
            <p:cNvGraphicFramePr>
              <a:graphicFrameLocks noChangeAspect="1"/>
            </p:cNvGraphicFramePr>
            <p:nvPr/>
          </p:nvGraphicFramePr>
          <p:xfrm>
            <a:off x="11694" y="5512"/>
            <a:ext cx="1963" cy="17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9" imgW="444500" imgH="393700" progId="Equation.DSMT4">
                    <p:embed/>
                  </p:oleObj>
                </mc:Choice>
                <mc:Fallback>
                  <p:oleObj name="" r:id="rId9" imgW="444500" imgH="3937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694" y="5512"/>
                          <a:ext cx="1963" cy="17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1"/>
    </p:custData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89776" y="26222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83260" y="1276350"/>
            <a:ext cx="7892415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进一步熟悉作函数图象的主要步骤，会作反比例函数的图象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能根据图象和表达式探索并理解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&gt; 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k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&lt; 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时图象的变化情况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9" name="文本框 1"/>
          <p:cNvSpPr txBox="1"/>
          <p:nvPr/>
        </p:nvSpPr>
        <p:spPr>
          <a:xfrm>
            <a:off x="268605" y="1708150"/>
            <a:ext cx="8608060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图象的另一支位于哪个象限？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的取值范围是什么？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3320" name="组合 27"/>
          <p:cNvGrpSpPr/>
          <p:nvPr/>
        </p:nvGrpSpPr>
        <p:grpSpPr>
          <a:xfrm>
            <a:off x="6824028" y="2428875"/>
            <a:ext cx="2011362" cy="2385294"/>
            <a:chOff x="9367" y="4663"/>
            <a:chExt cx="4224" cy="5006"/>
          </a:xfrm>
        </p:grpSpPr>
        <p:grpSp>
          <p:nvGrpSpPr>
            <p:cNvPr id="13321" name="组合 17"/>
            <p:cNvGrpSpPr/>
            <p:nvPr/>
          </p:nvGrpSpPr>
          <p:grpSpPr>
            <a:xfrm>
              <a:off x="9367" y="4663"/>
              <a:ext cx="4224" cy="5006"/>
              <a:chOff x="8319" y="648"/>
              <a:chExt cx="4805" cy="5696"/>
            </a:xfrm>
          </p:grpSpPr>
          <p:sp>
            <p:nvSpPr>
              <p:cNvPr id="13322" name="文本框 2"/>
              <p:cNvSpPr txBox="1"/>
              <p:nvPr/>
            </p:nvSpPr>
            <p:spPr>
              <a:xfrm>
                <a:off x="8423" y="5098"/>
                <a:ext cx="452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3" name="直接连接符 5337"/>
              <p:cNvSpPr/>
              <p:nvPr/>
            </p:nvSpPr>
            <p:spPr>
              <a:xfrm>
                <a:off x="8369" y="5110"/>
                <a:ext cx="4700" cy="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4" name="直接连接符 5338"/>
              <p:cNvSpPr/>
              <p:nvPr/>
            </p:nvSpPr>
            <p:spPr>
              <a:xfrm flipH="1" flipV="1">
                <a:off x="8978" y="1030"/>
                <a:ext cx="1" cy="464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文本框 5343"/>
              <p:cNvSpPr txBox="1"/>
              <p:nvPr/>
            </p:nvSpPr>
            <p:spPr>
              <a:xfrm>
                <a:off x="12671" y="4945"/>
                <a:ext cx="453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6" name="文本框 1"/>
              <p:cNvSpPr txBox="1"/>
              <p:nvPr/>
            </p:nvSpPr>
            <p:spPr>
              <a:xfrm>
                <a:off x="8319" y="648"/>
                <a:ext cx="453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7" name="任意多边形 44"/>
            <p:cNvSpPr/>
            <p:nvPr/>
          </p:nvSpPr>
          <p:spPr>
            <a:xfrm rot="600000">
              <a:off x="10143" y="5461"/>
              <a:ext cx="3294" cy="2537"/>
            </a:xfrm>
            <a:custGeom>
              <a:avLst/>
              <a:gdLst/>
              <a:ahLst/>
              <a:cxnLst/>
              <a:pathLst>
                <a:path w="1179" h="953">
                  <a:moveTo>
                    <a:pt x="0" y="0"/>
                  </a:moveTo>
                  <a:cubicBezTo>
                    <a:pt x="106" y="306"/>
                    <a:pt x="212" y="612"/>
                    <a:pt x="408" y="771"/>
                  </a:cubicBezTo>
                  <a:cubicBezTo>
                    <a:pt x="604" y="930"/>
                    <a:pt x="891" y="941"/>
                    <a:pt x="1179" y="953"/>
                  </a:cubicBezTo>
                </a:path>
              </a:pathLst>
            </a:custGeom>
            <a:noFill/>
            <a:ln w="31750" cap="flat" cmpd="sng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/>
            </a:p>
          </p:txBody>
        </p:sp>
      </p:grpSp>
      <p:grpSp>
        <p:nvGrpSpPr>
          <p:cNvPr id="13328" name="组合 19"/>
          <p:cNvGrpSpPr/>
          <p:nvPr/>
        </p:nvGrpSpPr>
        <p:grpSpPr>
          <a:xfrm>
            <a:off x="254000" y="506232"/>
            <a:ext cx="8636794" cy="1261621"/>
            <a:chOff x="694" y="533"/>
            <a:chExt cx="18135" cy="2654"/>
          </a:xfrm>
        </p:grpSpPr>
        <p:sp>
          <p:nvSpPr>
            <p:cNvPr id="35841" name="文本框 1"/>
            <p:cNvSpPr txBox="1"/>
            <p:nvPr/>
          </p:nvSpPr>
          <p:spPr>
            <a:xfrm>
              <a:off x="694" y="640"/>
              <a:ext cx="18135" cy="25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noProof="1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例</a:t>
              </a:r>
              <a:r>
                <a:rPr lang="en-US" altLang="zh-CN" sz="2800" noProof="1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4</a:t>
              </a:r>
              <a:r>
                <a:rPr lang="en-US" altLang="zh-CN" sz="2800" noProof="1">
                  <a:solidFill>
                    <a:srgbClr val="228B8B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如图，是反比例函数                 图象的一支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.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根据图象，回答下列问题：</a:t>
              </a:r>
              <a:endPara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3330" name="对象 19459"/>
            <p:cNvGraphicFramePr>
              <a:graphicFrameLocks noChangeAspect="1"/>
            </p:cNvGraphicFramePr>
            <p:nvPr/>
          </p:nvGraphicFramePr>
          <p:xfrm>
            <a:off x="9366" y="533"/>
            <a:ext cx="2975" cy="19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1" imgW="622300" imgH="393700" progId="Equation.DSMT4">
                    <p:embed/>
                  </p:oleObj>
                </mc:Choice>
                <mc:Fallback>
                  <p:oleObj name="" r:id="rId1" imgW="622300" imgH="3937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366" y="533"/>
                          <a:ext cx="2975" cy="19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文本框 1"/>
          <p:cNvSpPr txBox="1"/>
          <p:nvPr/>
        </p:nvSpPr>
        <p:spPr>
          <a:xfrm>
            <a:off x="292100" y="2276475"/>
            <a:ext cx="638873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解：因为这个反比例函数图象的一支位于第一象限，所以根据对称性知另一支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位于第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三象限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282575" y="3823335"/>
            <a:ext cx="639762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又因为这个函数图象位于第一、三象限，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所以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，解得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5.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498475" y="495300"/>
            <a:ext cx="828357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在这个函数图象的某一支上任取点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).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如果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，那么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和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有怎样的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大小关系？      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498475" y="2044065"/>
            <a:ext cx="6238875" cy="2143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解：因为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5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＞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0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所以在这个函数图象的任一支上，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都随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的增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大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而减小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因此，当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＞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时，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en-US" altLang="zh-CN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3320" name="组合 27"/>
          <p:cNvGrpSpPr/>
          <p:nvPr/>
        </p:nvGrpSpPr>
        <p:grpSpPr>
          <a:xfrm>
            <a:off x="6824028" y="2428875"/>
            <a:ext cx="2011362" cy="2385294"/>
            <a:chOff x="9367" y="4663"/>
            <a:chExt cx="4224" cy="5006"/>
          </a:xfrm>
        </p:grpSpPr>
        <p:grpSp>
          <p:nvGrpSpPr>
            <p:cNvPr id="13321" name="组合 17"/>
            <p:cNvGrpSpPr/>
            <p:nvPr/>
          </p:nvGrpSpPr>
          <p:grpSpPr>
            <a:xfrm>
              <a:off x="9367" y="4663"/>
              <a:ext cx="4224" cy="5006"/>
              <a:chOff x="8319" y="648"/>
              <a:chExt cx="4805" cy="5696"/>
            </a:xfrm>
          </p:grpSpPr>
          <p:sp>
            <p:nvSpPr>
              <p:cNvPr id="13322" name="文本框 2"/>
              <p:cNvSpPr txBox="1"/>
              <p:nvPr/>
            </p:nvSpPr>
            <p:spPr>
              <a:xfrm>
                <a:off x="8423" y="5098"/>
                <a:ext cx="452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3" name="直接连接符 5337"/>
              <p:cNvSpPr/>
              <p:nvPr/>
            </p:nvSpPr>
            <p:spPr>
              <a:xfrm>
                <a:off x="8369" y="5110"/>
                <a:ext cx="4700" cy="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4" name="直接连接符 5338"/>
              <p:cNvSpPr/>
              <p:nvPr/>
            </p:nvSpPr>
            <p:spPr>
              <a:xfrm flipH="1" flipV="1">
                <a:off x="8978" y="1030"/>
                <a:ext cx="1" cy="464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文本框 5343"/>
              <p:cNvSpPr txBox="1"/>
              <p:nvPr/>
            </p:nvSpPr>
            <p:spPr>
              <a:xfrm>
                <a:off x="12671" y="4945"/>
                <a:ext cx="453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6" name="文本框 1"/>
              <p:cNvSpPr txBox="1"/>
              <p:nvPr/>
            </p:nvSpPr>
            <p:spPr>
              <a:xfrm>
                <a:off x="8319" y="648"/>
                <a:ext cx="453" cy="1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7" name="任意多边形 44"/>
            <p:cNvSpPr/>
            <p:nvPr/>
          </p:nvSpPr>
          <p:spPr>
            <a:xfrm rot="600000">
              <a:off x="10143" y="5461"/>
              <a:ext cx="3294" cy="2537"/>
            </a:xfrm>
            <a:custGeom>
              <a:avLst/>
              <a:gdLst/>
              <a:ahLst/>
              <a:cxnLst/>
              <a:pathLst>
                <a:path w="1179" h="953">
                  <a:moveTo>
                    <a:pt x="0" y="0"/>
                  </a:moveTo>
                  <a:cubicBezTo>
                    <a:pt x="106" y="306"/>
                    <a:pt x="212" y="612"/>
                    <a:pt x="408" y="771"/>
                  </a:cubicBezTo>
                  <a:cubicBezTo>
                    <a:pt x="604" y="930"/>
                    <a:pt x="891" y="941"/>
                    <a:pt x="1179" y="953"/>
                  </a:cubicBezTo>
                </a:path>
              </a:pathLst>
            </a:custGeom>
            <a:noFill/>
            <a:ln w="31750" cap="flat" cmpd="sng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370252" y="788657"/>
            <a:ext cx="8355868" cy="1428167"/>
            <a:chOff x="-263" y="1808"/>
            <a:chExt cx="17537" cy="2996"/>
          </a:xfrm>
        </p:grpSpPr>
        <p:sp>
          <p:nvSpPr>
            <p:cNvPr id="10243" name="TextBox 20"/>
            <p:cNvSpPr txBox="1"/>
            <p:nvPr/>
          </p:nvSpPr>
          <p:spPr>
            <a:xfrm>
              <a:off x="-263" y="1901"/>
              <a:ext cx="17537" cy="2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3.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已知反比例函数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  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的图象经过点 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( 2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3 )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．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(</a:t>
              </a:r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求这个函数的解析式；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244" name="对象 19459"/>
            <p:cNvGraphicFramePr>
              <a:graphicFrameLocks noChangeAspect="1"/>
            </p:cNvGraphicFramePr>
            <p:nvPr/>
          </p:nvGraphicFramePr>
          <p:xfrm>
            <a:off x="5779" y="1808"/>
            <a:ext cx="1900" cy="19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79" y="1808"/>
                          <a:ext cx="1900" cy="19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1059498" y="2074818"/>
            <a:ext cx="7778575" cy="1738350"/>
            <a:chOff x="1074" y="2393"/>
            <a:chExt cx="16331" cy="3649"/>
          </a:xfrm>
        </p:grpSpPr>
        <p:sp>
          <p:nvSpPr>
            <p:cNvPr id="4" name="矩形 11271"/>
            <p:cNvSpPr/>
            <p:nvPr/>
          </p:nvSpPr>
          <p:spPr>
            <a:xfrm>
              <a:off x="1074" y="2393"/>
              <a:ext cx="16331" cy="34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fontAlgn="base">
                <a:lnSpc>
                  <a:spcPct val="180000"/>
                </a:lnSpc>
              </a:pP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解：</a:t>
              </a:r>
              <a:r>
                <a:rPr lang="en-US" alt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∵ 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反比例函数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          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的图象经过点 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A</a:t>
              </a:r>
              <a:r>
                <a:rPr lang="en-US" alt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(2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，</a:t>
              </a:r>
              <a:r>
                <a:rPr lang="en-US" alt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3)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，</a:t>
              </a:r>
              <a:endPara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fontAlgn="base">
                <a:lnSpc>
                  <a:spcPct val="180000"/>
                </a:lnSpc>
              </a:pP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       ∴ 把点 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A 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的坐标代入解析式，得          ，</a:t>
              </a:r>
              <a:r>
                <a:rPr lang="zh-CN" altLang="en-US" sz="2800" strike="noStrike" noProof="1" dirty="0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　　</a:t>
              </a:r>
              <a:endParaRPr lang="en-US" altLang="zh-CN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0247" name="对象 19459"/>
            <p:cNvGraphicFramePr>
              <a:graphicFrameLocks noChangeAspect="1"/>
            </p:cNvGraphicFramePr>
            <p:nvPr/>
          </p:nvGraphicFramePr>
          <p:xfrm>
            <a:off x="7525" y="2579"/>
            <a:ext cx="1801" cy="18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393700" imgH="393700" progId="Equation.DSMT4">
                    <p:embed/>
                  </p:oleObj>
                </mc:Choice>
                <mc:Fallback>
                  <p:oleObj name="" r:id="rId3" imgW="3937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525" y="2579"/>
                          <a:ext cx="1801" cy="18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8" name="对象 19459"/>
            <p:cNvGraphicFramePr>
              <a:graphicFrameLocks noChangeAspect="1"/>
            </p:cNvGraphicFramePr>
            <p:nvPr/>
          </p:nvGraphicFramePr>
          <p:xfrm>
            <a:off x="13550" y="4165"/>
            <a:ext cx="1714" cy="18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5" imgW="368300" imgH="393700" progId="Equation.DSMT4">
                    <p:embed/>
                  </p:oleObj>
                </mc:Choice>
                <mc:Fallback>
                  <p:oleObj name="" r:id="rId5" imgW="3683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550" y="4165"/>
                          <a:ext cx="1714" cy="18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1405573" y="3491322"/>
            <a:ext cx="6591300" cy="1483184"/>
            <a:chOff x="1048" y="5795"/>
            <a:chExt cx="13835" cy="3113"/>
          </a:xfrm>
        </p:grpSpPr>
        <p:sp>
          <p:nvSpPr>
            <p:cNvPr id="14" name="矩形 11271"/>
            <p:cNvSpPr/>
            <p:nvPr/>
          </p:nvSpPr>
          <p:spPr>
            <a:xfrm>
              <a:off x="1048" y="5795"/>
              <a:ext cx="13835" cy="29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indent="381000" fontAlgn="base">
                <a:lnSpc>
                  <a:spcPct val="150000"/>
                </a:lnSpc>
              </a:pP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解得 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k </a:t>
              </a:r>
              <a:r>
                <a:rPr lang="en-US" alt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=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</a:t>
              </a:r>
              <a:r>
                <a:rPr lang="en-US" alt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6.</a:t>
              </a:r>
              <a:endPara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indent="381000" fontAlgn="base">
                <a:lnSpc>
                  <a:spcPct val="150000"/>
                </a:lnSpc>
              </a:pP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∴ 这个函数的解析式为          </a:t>
              </a:r>
              <a:r>
                <a:rPr lang="en-US" altLang="zh-CN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.</a:t>
              </a:r>
              <a:endParaRPr lang="en-US" altLang="zh-CN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0251" name="对象 19459"/>
            <p:cNvGraphicFramePr>
              <a:graphicFrameLocks noChangeAspect="1"/>
            </p:cNvGraphicFramePr>
            <p:nvPr/>
          </p:nvGraphicFramePr>
          <p:xfrm>
            <a:off x="9697" y="7177"/>
            <a:ext cx="1690" cy="17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7" imgW="393700" imgH="393700" progId="Equation.DSMT4">
                    <p:embed/>
                  </p:oleObj>
                </mc:Choice>
                <mc:Fallback>
                  <p:oleObj name="" r:id="rId7" imgW="3937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697" y="7177"/>
                          <a:ext cx="1690" cy="17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 descr="7b0a202020202274657874626f78223a2022220a7d0a"/>
          <p:cNvGrpSpPr/>
          <p:nvPr/>
        </p:nvGrpSpPr>
        <p:grpSpPr>
          <a:xfrm>
            <a:off x="547688" y="18669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9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12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TextBox 20"/>
          <p:cNvSpPr txBox="1"/>
          <p:nvPr/>
        </p:nvSpPr>
        <p:spPr>
          <a:xfrm>
            <a:off x="664210" y="474980"/>
            <a:ext cx="821182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判断点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( 3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是否在这个函数的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图象上，并说明理由；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210" y="1691640"/>
            <a:ext cx="8090535" cy="297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1275">
              <a:lnSpc>
                <a:spcPct val="13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分别把点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的坐标代入反比例函数的解析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41275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 式，因为点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的坐标不满足该解析式，点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800" i="1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41275">
              <a:lnSpc>
                <a:spcPct val="130000"/>
              </a:lnSpc>
            </a:pP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的坐标满足该解析式，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41275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 所以点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不在该函数的图象上，点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在该函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41275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 数的图象上．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7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charRg st="2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19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79"/>
                            </p:stCondLst>
                            <p:childTnLst>
                              <p:par>
                                <p:cTn id="3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">
                                            <p:txEl>
                                              <p:charRg st="109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TextBox 20"/>
          <p:cNvSpPr txBox="1"/>
          <p:nvPr/>
        </p:nvSpPr>
        <p:spPr>
          <a:xfrm>
            <a:off x="745490" y="439420"/>
            <a:ext cx="6765290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当 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3&lt;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&lt;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时，求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的取值范围．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3553" name="矩形 48131"/>
          <p:cNvSpPr/>
          <p:nvPr/>
        </p:nvSpPr>
        <p:spPr>
          <a:xfrm>
            <a:off x="923925" y="1096010"/>
            <a:ext cx="71780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解：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∵ 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当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= 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3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时，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y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=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2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；</a:t>
            </a:r>
            <a:endParaRPr lang="zh-CN" altLang="en-US" sz="2800" strike="noStrike" noProof="1" dirty="0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   当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= </a:t>
            </a:r>
            <a:r>
              <a:rPr lang="zh-CN" altLang="en-US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时，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y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=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6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，且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k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&gt; 0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</a:t>
            </a:r>
            <a:endParaRPr lang="zh-CN" altLang="en-US" sz="2800" strike="noStrike" noProof="1" dirty="0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   ∴ 当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&lt; 0 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时，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y 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随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的增大而减小</a:t>
            </a:r>
            <a:r>
              <a:rPr lang="en-US" altLang="zh-CN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.</a:t>
            </a:r>
            <a:endParaRPr lang="zh-CN" altLang="en-US" sz="2800" strike="noStrike" noProof="1" dirty="0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   ∴ 当 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3 &lt;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&lt; 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 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时，－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6 &lt; </a:t>
            </a:r>
            <a:r>
              <a:rPr lang="en-US" altLang="zh-CN" sz="2800" i="1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y 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&lt; 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2.</a:t>
            </a:r>
            <a:endParaRPr lang="zh-CN" altLang="en-US" sz="2800" strike="noStrike" noProof="1" dirty="0">
              <a:solidFill>
                <a:srgbClr val="FF0000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5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3">
                                            <p:txEl>
                                              <p:charRg st="54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8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charRg st="8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5776" name="表格 75775"/>
          <p:cNvGraphicFramePr/>
          <p:nvPr>
            <p:custDataLst>
              <p:tags r:id="rId1"/>
            </p:custDataLst>
          </p:nvPr>
        </p:nvGraphicFramePr>
        <p:xfrm>
          <a:off x="1447800" y="888048"/>
          <a:ext cx="6602095" cy="3859530"/>
        </p:xfrm>
        <a:graphic>
          <a:graphicData uri="http://schemas.openxmlformats.org/drawingml/2006/table">
            <a:tbl>
              <a:tblPr/>
              <a:tblGrid>
                <a:gridCol w="989330"/>
                <a:gridCol w="2802255"/>
                <a:gridCol w="2810510"/>
              </a:tblGrid>
              <a:tr h="107315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dirty="0"/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 gridSpan="2">
                  <a:txBody>
                    <a:bodyPr/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800" dirty="0">
                          <a:ea typeface="黑体" panose="02010609060101010101" pitchFamily="2" charset="-122"/>
                        </a:rPr>
                        <a:t>反比例函数         </a:t>
                      </a:r>
                      <a:r>
                        <a:rPr lang="en-US" altLang="zh-CN" sz="2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en-US" altLang="zh-CN" sz="2800" i="1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k </a:t>
                      </a:r>
                      <a:r>
                        <a:rPr lang="en-US" altLang="zh-CN" sz="2800" dirty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≠ 0)</a:t>
                      </a:r>
                      <a:endParaRPr lang="en-US" altLang="zh-CN" sz="2800" dirty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 hMerge="1">
                  <a:tcPr>
                    <a:lnL>
                      <a:noFill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4165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i="1">
                          <a:latin typeface="Times New Roman" panose="02020603050405020304" pitchFamily="2" charset="0"/>
                        </a:rPr>
                        <a:t>k</a:t>
                      </a:r>
                      <a:endParaRPr lang="en-US" altLang="zh-CN" sz="2800" i="1">
                        <a:latin typeface="Times New Roman" panose="02020603050405020304" pitchFamily="2" charset="0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i="1">
                          <a:latin typeface="Times New Roman" panose="02020603050405020304" pitchFamily="2" charset="0"/>
                        </a:rPr>
                        <a:t>k </a:t>
                      </a:r>
                      <a:r>
                        <a:rPr lang="en-US" altLang="zh-CN" sz="2800">
                          <a:latin typeface="Times New Roman" panose="02020603050405020304" pitchFamily="2" charset="0"/>
                        </a:rPr>
                        <a:t>&gt; 0</a:t>
                      </a:r>
                      <a:endParaRPr lang="en-US" altLang="zh-CN" sz="2800">
                        <a:latin typeface="Times New Roman" panose="02020603050405020304" pitchFamily="2" charset="0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i="1">
                          <a:latin typeface="Times New Roman" panose="02020603050405020304" pitchFamily="2" charset="0"/>
                        </a:rPr>
                        <a:t>k </a:t>
                      </a:r>
                      <a:r>
                        <a:rPr lang="en-US" altLang="zh-CN" sz="2800">
                          <a:latin typeface="Times New Roman" panose="02020603050405020304" pitchFamily="2" charset="0"/>
                        </a:rPr>
                        <a:t>&lt; 0</a:t>
                      </a:r>
                      <a:endParaRPr lang="en-US" altLang="zh-CN" sz="2800">
                        <a:latin typeface="Times New Roman" panose="02020603050405020304" pitchFamily="2" charset="0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942340">
                <a:tc>
                  <a:txBody>
                    <a:bodyPr/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800" dirty="0">
                          <a:ea typeface="黑体" panose="02010609060101010101" pitchFamily="2" charset="-122"/>
                        </a:rPr>
                        <a:t>图象</a:t>
                      </a:r>
                      <a:endParaRPr lang="zh-CN" altLang="en-US" sz="2800" dirty="0"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942340">
                <a:tc>
                  <a:txBody>
                    <a:bodyPr/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800" dirty="0">
                          <a:ea typeface="黑体" panose="02010609060101010101" pitchFamily="2" charset="-122"/>
                        </a:rPr>
                        <a:t>性质</a:t>
                      </a:r>
                      <a:endParaRPr lang="zh-CN" altLang="en-US" sz="2800" dirty="0"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4266" name="文本框 54265"/>
          <p:cNvSpPr txBox="1"/>
          <p:nvPr/>
        </p:nvSpPr>
        <p:spPr>
          <a:xfrm>
            <a:off x="2661920" y="2442845"/>
            <a:ext cx="2688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图象位于第一、第三象限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4267" name="矩形 54266"/>
          <p:cNvSpPr/>
          <p:nvPr/>
        </p:nvSpPr>
        <p:spPr>
          <a:xfrm>
            <a:off x="5462905" y="2442845"/>
            <a:ext cx="2731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图象位于第二、第四象限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4269" name="矩形 54268"/>
          <p:cNvSpPr/>
          <p:nvPr/>
        </p:nvSpPr>
        <p:spPr>
          <a:xfrm>
            <a:off x="2662555" y="3396615"/>
            <a:ext cx="23641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在每一个象限内，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随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的增大而减小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0" name="矩形 54269"/>
          <p:cNvSpPr/>
          <p:nvPr/>
        </p:nvSpPr>
        <p:spPr>
          <a:xfrm>
            <a:off x="5494020" y="3401695"/>
            <a:ext cx="24206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在每一个象限内，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随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的增大而增大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5867" name="对象 19459"/>
          <p:cNvGraphicFramePr>
            <a:graphicFrameLocks noChangeAspect="1"/>
          </p:cNvGraphicFramePr>
          <p:nvPr/>
        </p:nvGraphicFramePr>
        <p:xfrm>
          <a:off x="5193665" y="1036955"/>
          <a:ext cx="845820" cy="864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393700" imgH="393700" progId="Equation.DSMT4">
                  <p:embed/>
                </p:oleObj>
              </mc:Choice>
              <mc:Fallback>
                <p:oleObj name="" r:id="rId2" imgW="3937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93665" y="1036955"/>
                        <a:ext cx="845820" cy="864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66" grpId="0"/>
      <p:bldP spid="54267" grpId="0"/>
      <p:bldP spid="54269" grpId="0"/>
      <p:bldP spid="542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0"/>
          <p:cNvGrpSpPr/>
          <p:nvPr/>
        </p:nvGrpSpPr>
        <p:grpSpPr>
          <a:xfrm>
            <a:off x="238125" y="489268"/>
            <a:ext cx="8647113" cy="1169987"/>
            <a:chOff x="0" y="0"/>
            <a:chExt cx="13617" cy="1843"/>
          </a:xfrm>
        </p:grpSpPr>
        <p:sp>
          <p:nvSpPr>
            <p:cNvPr id="4" name="文本框 99"/>
            <p:cNvSpPr txBox="1"/>
            <p:nvPr/>
          </p:nvSpPr>
          <p:spPr>
            <a:xfrm>
              <a:off x="0" y="342"/>
              <a:ext cx="1361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1.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反比例函数           的图象在                             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      )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indent="266700"/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973" y="0"/>
            <a:ext cx="1413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973" y="0"/>
                          <a:ext cx="1413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3"/>
          <p:cNvSpPr txBox="1"/>
          <p:nvPr/>
        </p:nvSpPr>
        <p:spPr>
          <a:xfrm>
            <a:off x="501650" y="1336675"/>
            <a:ext cx="741362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A.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第一、二象限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第一、三象限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266700"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第二、三象限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第二、四象限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8217"/>
          <p:cNvSpPr txBox="1"/>
          <p:nvPr/>
        </p:nvSpPr>
        <p:spPr>
          <a:xfrm>
            <a:off x="8005604" y="726440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0721" name="组合 53"/>
          <p:cNvGrpSpPr/>
          <p:nvPr/>
        </p:nvGrpSpPr>
        <p:grpSpPr>
          <a:xfrm>
            <a:off x="484505" y="2134063"/>
            <a:ext cx="8339272" cy="1372428"/>
            <a:chOff x="727" y="1015"/>
            <a:chExt cx="17508" cy="2881"/>
          </a:xfrm>
        </p:grpSpPr>
        <p:sp>
          <p:nvSpPr>
            <p:cNvPr id="2" name="文本框 1"/>
            <p:cNvSpPr txBox="1"/>
            <p:nvPr/>
          </p:nvSpPr>
          <p:spPr>
            <a:xfrm>
              <a:off x="727" y="1443"/>
              <a:ext cx="17508" cy="24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43815"/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2.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</a:rPr>
                <a:t>在同一直角坐标系中，函数 </a:t>
              </a:r>
              <a:r>
                <a:rPr lang="en-US" altLang="zh-CN" sz="2800" i="1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</a:rPr>
                <a:t>y 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</a:rPr>
                <a:t>= 2</a:t>
              </a:r>
              <a:r>
                <a:rPr lang="en-US" altLang="zh-CN" sz="2800" i="1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</a:rPr>
                <a:t>x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  <a:sym typeface="+mn-ea"/>
                </a:rPr>
                <a:t>与              的</a:t>
              </a:r>
              <a:endPara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宋体" panose="02010600030101010101" pitchFamily="2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  <a:sym typeface="+mn-ea"/>
                </a:rPr>
                <a:t>     图象大致是                                                 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宋体" panose="02010600030101010101" pitchFamily="2" charset="-122"/>
                  <a:sym typeface="+mn-ea"/>
                </a:rPr>
                <a:t>(         )</a:t>
              </a:r>
              <a:endParaRPr lang="zh-CN" altLang="en-US" sz="2800" noProof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30723" name="对象 19459"/>
            <p:cNvGraphicFramePr>
              <a:graphicFrameLocks noChangeAspect="1"/>
            </p:cNvGraphicFramePr>
            <p:nvPr/>
          </p:nvGraphicFramePr>
          <p:xfrm>
            <a:off x="13701" y="1015"/>
            <a:ext cx="2408" cy="19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3" imgW="495300" imgH="393700" progId="Equation.DSMT4">
                    <p:embed/>
                  </p:oleObj>
                </mc:Choice>
                <mc:Fallback>
                  <p:oleObj name="" r:id="rId3" imgW="495300" imgH="3937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701" y="1015"/>
                          <a:ext cx="2408" cy="19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724" name="组合 2"/>
          <p:cNvGrpSpPr/>
          <p:nvPr/>
        </p:nvGrpSpPr>
        <p:grpSpPr>
          <a:xfrm>
            <a:off x="1584325" y="3239135"/>
            <a:ext cx="1363663" cy="1889125"/>
            <a:chOff x="2816" y="4900"/>
            <a:chExt cx="2864" cy="3966"/>
          </a:xfrm>
        </p:grpSpPr>
        <p:grpSp>
          <p:nvGrpSpPr>
            <p:cNvPr id="30725" name="组合 1"/>
            <p:cNvGrpSpPr/>
            <p:nvPr/>
          </p:nvGrpSpPr>
          <p:grpSpPr>
            <a:xfrm>
              <a:off x="2816" y="4900"/>
              <a:ext cx="2864" cy="3026"/>
              <a:chOff x="2581" y="3195"/>
              <a:chExt cx="3213" cy="3374"/>
            </a:xfrm>
          </p:grpSpPr>
          <p:sp>
            <p:nvSpPr>
              <p:cNvPr id="30726" name="文本框 13"/>
              <p:cNvSpPr txBox="1"/>
              <p:nvPr/>
            </p:nvSpPr>
            <p:spPr>
              <a:xfrm>
                <a:off x="3490" y="5002"/>
                <a:ext cx="397" cy="8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27" name="组合 15"/>
              <p:cNvGrpSpPr/>
              <p:nvPr/>
            </p:nvGrpSpPr>
            <p:grpSpPr>
              <a:xfrm>
                <a:off x="2581" y="3611"/>
                <a:ext cx="2996" cy="2958"/>
                <a:chOff x="886" y="6331"/>
                <a:chExt cx="4132" cy="4080"/>
              </a:xfrm>
            </p:grpSpPr>
            <p:sp>
              <p:nvSpPr>
                <p:cNvPr id="30728" name="直接连接符 5337"/>
                <p:cNvSpPr/>
                <p:nvPr/>
              </p:nvSpPr>
              <p:spPr>
                <a:xfrm>
                  <a:off x="886" y="8360"/>
                  <a:ext cx="4132" cy="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29" name="直接连接符 5338"/>
                <p:cNvSpPr/>
                <p:nvPr/>
              </p:nvSpPr>
              <p:spPr>
                <a:xfrm flipH="1" flipV="1">
                  <a:off x="2940" y="6331"/>
                  <a:ext cx="1" cy="40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730" name="文本框 5343"/>
              <p:cNvSpPr txBox="1"/>
              <p:nvPr/>
            </p:nvSpPr>
            <p:spPr>
              <a:xfrm>
                <a:off x="5396" y="4867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1" name="文本框 14"/>
              <p:cNvSpPr txBox="1"/>
              <p:nvPr/>
            </p:nvSpPr>
            <p:spPr>
              <a:xfrm>
                <a:off x="3562" y="3195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32" name="组合 34"/>
            <p:cNvGrpSpPr/>
            <p:nvPr/>
          </p:nvGrpSpPr>
          <p:grpSpPr>
            <a:xfrm>
              <a:off x="2970" y="5561"/>
              <a:ext cx="2220" cy="2040"/>
              <a:chOff x="2473" y="3745"/>
              <a:chExt cx="2491" cy="2273"/>
            </a:xfrm>
          </p:grpSpPr>
          <p:sp>
            <p:nvSpPr>
              <p:cNvPr id="30733" name="任意多边形 44"/>
              <p:cNvSpPr/>
              <p:nvPr/>
            </p:nvSpPr>
            <p:spPr>
              <a:xfrm rot="600000">
                <a:off x="3820" y="3745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34" name="任意多边形 33"/>
              <p:cNvSpPr/>
              <p:nvPr/>
            </p:nvSpPr>
            <p:spPr>
              <a:xfrm rot="600000" flipH="1" flipV="1">
                <a:off x="2473" y="5136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cxnSp>
          <p:nvCxnSpPr>
            <p:cNvPr id="30735" name="直接连接符 45"/>
            <p:cNvCxnSpPr/>
            <p:nvPr/>
          </p:nvCxnSpPr>
          <p:spPr>
            <a:xfrm>
              <a:off x="3533" y="5456"/>
              <a:ext cx="1185" cy="223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736" name="文本框 49"/>
            <p:cNvSpPr txBox="1"/>
            <p:nvPr/>
          </p:nvSpPr>
          <p:spPr>
            <a:xfrm>
              <a:off x="3718" y="7997"/>
              <a:ext cx="999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A</a:t>
              </a:r>
              <a:endPara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37" name="组合 4"/>
          <p:cNvGrpSpPr/>
          <p:nvPr/>
        </p:nvGrpSpPr>
        <p:grpSpPr>
          <a:xfrm>
            <a:off x="3135313" y="3264535"/>
            <a:ext cx="1363662" cy="1895475"/>
            <a:chOff x="9006" y="3878"/>
            <a:chExt cx="2864" cy="3982"/>
          </a:xfrm>
        </p:grpSpPr>
        <p:grpSp>
          <p:nvGrpSpPr>
            <p:cNvPr id="30738" name="组合 19"/>
            <p:cNvGrpSpPr/>
            <p:nvPr/>
          </p:nvGrpSpPr>
          <p:grpSpPr>
            <a:xfrm>
              <a:off x="9006" y="3878"/>
              <a:ext cx="2864" cy="3026"/>
              <a:chOff x="2581" y="3195"/>
              <a:chExt cx="3213" cy="3374"/>
            </a:xfrm>
          </p:grpSpPr>
          <p:sp>
            <p:nvSpPr>
              <p:cNvPr id="30739" name="文本框 20"/>
              <p:cNvSpPr txBox="1"/>
              <p:nvPr/>
            </p:nvSpPr>
            <p:spPr>
              <a:xfrm>
                <a:off x="3490" y="5002"/>
                <a:ext cx="397" cy="8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40" name="组合 21"/>
              <p:cNvGrpSpPr/>
              <p:nvPr/>
            </p:nvGrpSpPr>
            <p:grpSpPr>
              <a:xfrm>
                <a:off x="2581" y="3611"/>
                <a:ext cx="2996" cy="2958"/>
                <a:chOff x="886" y="6331"/>
                <a:chExt cx="4132" cy="4080"/>
              </a:xfrm>
            </p:grpSpPr>
            <p:sp>
              <p:nvSpPr>
                <p:cNvPr id="30741" name="直接连接符 22"/>
                <p:cNvSpPr/>
                <p:nvPr/>
              </p:nvSpPr>
              <p:spPr>
                <a:xfrm>
                  <a:off x="886" y="8360"/>
                  <a:ext cx="4132" cy="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42" name="直接连接符 23"/>
                <p:cNvSpPr/>
                <p:nvPr/>
              </p:nvSpPr>
              <p:spPr>
                <a:xfrm flipH="1" flipV="1">
                  <a:off x="2940" y="6331"/>
                  <a:ext cx="1" cy="40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743" name="文本框 24"/>
              <p:cNvSpPr txBox="1"/>
              <p:nvPr/>
            </p:nvSpPr>
            <p:spPr>
              <a:xfrm>
                <a:off x="5396" y="4867"/>
                <a:ext cx="398" cy="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4" name="文本框 25"/>
              <p:cNvSpPr txBox="1"/>
              <p:nvPr/>
            </p:nvSpPr>
            <p:spPr>
              <a:xfrm>
                <a:off x="4197" y="3195"/>
                <a:ext cx="398" cy="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45" name="组合 38"/>
            <p:cNvGrpSpPr/>
            <p:nvPr/>
          </p:nvGrpSpPr>
          <p:grpSpPr>
            <a:xfrm flipH="1">
              <a:off x="9185" y="4544"/>
              <a:ext cx="2220" cy="2040"/>
              <a:chOff x="2473" y="3745"/>
              <a:chExt cx="2491" cy="2273"/>
            </a:xfrm>
          </p:grpSpPr>
          <p:sp>
            <p:nvSpPr>
              <p:cNvPr id="30746" name="任意多边形 39"/>
              <p:cNvSpPr/>
              <p:nvPr/>
            </p:nvSpPr>
            <p:spPr>
              <a:xfrm rot="600000">
                <a:off x="3820" y="3745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47" name="任意多边形 40"/>
              <p:cNvSpPr/>
              <p:nvPr/>
            </p:nvSpPr>
            <p:spPr>
              <a:xfrm rot="600000" flipH="1" flipV="1">
                <a:off x="2473" y="5136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cxnSp>
          <p:nvCxnSpPr>
            <p:cNvPr id="30748" name="直接连接符 48"/>
            <p:cNvCxnSpPr/>
            <p:nvPr/>
          </p:nvCxnSpPr>
          <p:spPr>
            <a:xfrm>
              <a:off x="9727" y="4474"/>
              <a:ext cx="1185" cy="223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749" name="文本框 50"/>
            <p:cNvSpPr txBox="1"/>
            <p:nvPr/>
          </p:nvSpPr>
          <p:spPr>
            <a:xfrm>
              <a:off x="10047" y="6990"/>
              <a:ext cx="999" cy="8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B</a:t>
              </a:r>
              <a:endPara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50" name="组合 8"/>
          <p:cNvGrpSpPr/>
          <p:nvPr/>
        </p:nvGrpSpPr>
        <p:grpSpPr>
          <a:xfrm>
            <a:off x="4689475" y="3275648"/>
            <a:ext cx="1363663" cy="1895475"/>
            <a:chOff x="2834" y="7021"/>
            <a:chExt cx="2864" cy="3983"/>
          </a:xfrm>
        </p:grpSpPr>
        <p:grpSp>
          <p:nvGrpSpPr>
            <p:cNvPr id="30751" name="组合 2"/>
            <p:cNvGrpSpPr/>
            <p:nvPr/>
          </p:nvGrpSpPr>
          <p:grpSpPr>
            <a:xfrm>
              <a:off x="2834" y="7021"/>
              <a:ext cx="2864" cy="3026"/>
              <a:chOff x="2581" y="3195"/>
              <a:chExt cx="3213" cy="3374"/>
            </a:xfrm>
          </p:grpSpPr>
          <p:sp>
            <p:nvSpPr>
              <p:cNvPr id="30752" name="文本框 4"/>
              <p:cNvSpPr txBox="1"/>
              <p:nvPr/>
            </p:nvSpPr>
            <p:spPr>
              <a:xfrm>
                <a:off x="3998" y="5002"/>
                <a:ext cx="397" cy="8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53" name="组合 8"/>
              <p:cNvGrpSpPr/>
              <p:nvPr/>
            </p:nvGrpSpPr>
            <p:grpSpPr>
              <a:xfrm>
                <a:off x="2581" y="3611"/>
                <a:ext cx="2996" cy="2958"/>
                <a:chOff x="886" y="6331"/>
                <a:chExt cx="4132" cy="4080"/>
              </a:xfrm>
            </p:grpSpPr>
            <p:sp>
              <p:nvSpPr>
                <p:cNvPr id="30754" name="直接连接符 9"/>
                <p:cNvSpPr/>
                <p:nvPr/>
              </p:nvSpPr>
              <p:spPr>
                <a:xfrm>
                  <a:off x="886" y="8360"/>
                  <a:ext cx="4132" cy="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55" name="直接连接符 16"/>
                <p:cNvSpPr/>
                <p:nvPr/>
              </p:nvSpPr>
              <p:spPr>
                <a:xfrm flipH="1" flipV="1">
                  <a:off x="2940" y="6331"/>
                  <a:ext cx="1" cy="40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756" name="文本框 17"/>
              <p:cNvSpPr txBox="1"/>
              <p:nvPr/>
            </p:nvSpPr>
            <p:spPr>
              <a:xfrm>
                <a:off x="5396" y="4867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57" name="文本框 18"/>
              <p:cNvSpPr txBox="1"/>
              <p:nvPr/>
            </p:nvSpPr>
            <p:spPr>
              <a:xfrm>
                <a:off x="3562" y="3195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58" name="组合 35"/>
            <p:cNvGrpSpPr/>
            <p:nvPr/>
          </p:nvGrpSpPr>
          <p:grpSpPr>
            <a:xfrm>
              <a:off x="2995" y="7667"/>
              <a:ext cx="2220" cy="2037"/>
              <a:chOff x="2473" y="3745"/>
              <a:chExt cx="2491" cy="2273"/>
            </a:xfrm>
          </p:grpSpPr>
          <p:sp>
            <p:nvSpPr>
              <p:cNvPr id="30759" name="任意多边形 36"/>
              <p:cNvSpPr/>
              <p:nvPr/>
            </p:nvSpPr>
            <p:spPr>
              <a:xfrm rot="600000">
                <a:off x="3820" y="3745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60" name="任意多边形 37"/>
              <p:cNvSpPr/>
              <p:nvPr/>
            </p:nvSpPr>
            <p:spPr>
              <a:xfrm rot="600000" flipH="1" flipV="1">
                <a:off x="2473" y="5136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cxnSp>
          <p:nvCxnSpPr>
            <p:cNvPr id="30761" name="直接连接符 47"/>
            <p:cNvCxnSpPr/>
            <p:nvPr/>
          </p:nvCxnSpPr>
          <p:spPr>
            <a:xfrm flipH="1">
              <a:off x="3406" y="7744"/>
              <a:ext cx="1474" cy="204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762" name="文本框 51"/>
            <p:cNvSpPr txBox="1"/>
            <p:nvPr/>
          </p:nvSpPr>
          <p:spPr>
            <a:xfrm>
              <a:off x="3876" y="10135"/>
              <a:ext cx="999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C</a:t>
              </a:r>
              <a:endPara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63" name="组合 6"/>
          <p:cNvGrpSpPr/>
          <p:nvPr/>
        </p:nvGrpSpPr>
        <p:grpSpPr>
          <a:xfrm>
            <a:off x="6299200" y="3297873"/>
            <a:ext cx="1363663" cy="1884362"/>
            <a:chOff x="9001" y="7016"/>
            <a:chExt cx="2864" cy="3957"/>
          </a:xfrm>
        </p:grpSpPr>
        <p:grpSp>
          <p:nvGrpSpPr>
            <p:cNvPr id="30764" name="组合 26"/>
            <p:cNvGrpSpPr/>
            <p:nvPr/>
          </p:nvGrpSpPr>
          <p:grpSpPr>
            <a:xfrm>
              <a:off x="9001" y="7016"/>
              <a:ext cx="2864" cy="3026"/>
              <a:chOff x="2581" y="3195"/>
              <a:chExt cx="3213" cy="3374"/>
            </a:xfrm>
          </p:grpSpPr>
          <p:sp>
            <p:nvSpPr>
              <p:cNvPr id="30765" name="文本框 27"/>
              <p:cNvSpPr txBox="1"/>
              <p:nvPr/>
            </p:nvSpPr>
            <p:spPr>
              <a:xfrm>
                <a:off x="3472" y="4451"/>
                <a:ext cx="397" cy="8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66" name="组合 28"/>
              <p:cNvGrpSpPr/>
              <p:nvPr/>
            </p:nvGrpSpPr>
            <p:grpSpPr>
              <a:xfrm>
                <a:off x="2581" y="3611"/>
                <a:ext cx="2996" cy="2958"/>
                <a:chOff x="886" y="6331"/>
                <a:chExt cx="4132" cy="4080"/>
              </a:xfrm>
            </p:grpSpPr>
            <p:sp>
              <p:nvSpPr>
                <p:cNvPr id="30767" name="直接连接符 29"/>
                <p:cNvSpPr/>
                <p:nvPr/>
              </p:nvSpPr>
              <p:spPr>
                <a:xfrm>
                  <a:off x="886" y="8360"/>
                  <a:ext cx="4132" cy="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68" name="直接连接符 30"/>
                <p:cNvSpPr/>
                <p:nvPr/>
              </p:nvSpPr>
              <p:spPr>
                <a:xfrm flipH="1" flipV="1">
                  <a:off x="2940" y="6331"/>
                  <a:ext cx="1" cy="40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769" name="文本框 31"/>
              <p:cNvSpPr txBox="1"/>
              <p:nvPr/>
            </p:nvSpPr>
            <p:spPr>
              <a:xfrm>
                <a:off x="5396" y="4867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0" name="文本框 32"/>
              <p:cNvSpPr txBox="1"/>
              <p:nvPr/>
            </p:nvSpPr>
            <p:spPr>
              <a:xfrm>
                <a:off x="4197" y="3195"/>
                <a:ext cx="39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100" i="1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771" name="组合 41"/>
            <p:cNvGrpSpPr/>
            <p:nvPr/>
          </p:nvGrpSpPr>
          <p:grpSpPr>
            <a:xfrm flipH="1">
              <a:off x="9158" y="7684"/>
              <a:ext cx="2222" cy="2038"/>
              <a:chOff x="2473" y="3745"/>
              <a:chExt cx="2491" cy="2273"/>
            </a:xfrm>
          </p:grpSpPr>
          <p:sp>
            <p:nvSpPr>
              <p:cNvPr id="30772" name="任意多边形 42"/>
              <p:cNvSpPr/>
              <p:nvPr/>
            </p:nvSpPr>
            <p:spPr>
              <a:xfrm rot="600000">
                <a:off x="3820" y="3745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73" name="任意多边形 43"/>
              <p:cNvSpPr/>
              <p:nvPr/>
            </p:nvSpPr>
            <p:spPr>
              <a:xfrm rot="600000" flipH="1" flipV="1">
                <a:off x="2473" y="5136"/>
                <a:ext cx="1144" cy="882"/>
              </a:xfrm>
              <a:custGeom>
                <a:avLst/>
                <a:gdLst/>
                <a:ahLst/>
                <a:cxnLst/>
                <a:pathLst>
                  <a:path w="1179" h="953">
                    <a:moveTo>
                      <a:pt x="0" y="0"/>
                    </a:moveTo>
                    <a:cubicBezTo>
                      <a:pt x="106" y="306"/>
                      <a:pt x="212" y="612"/>
                      <a:pt x="408" y="771"/>
                    </a:cubicBezTo>
                    <a:cubicBezTo>
                      <a:pt x="604" y="930"/>
                      <a:pt x="891" y="941"/>
                      <a:pt x="1179" y="953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cxnSp>
          <p:nvCxnSpPr>
            <p:cNvPr id="30774" name="直接连接符 46"/>
            <p:cNvCxnSpPr/>
            <p:nvPr/>
          </p:nvCxnSpPr>
          <p:spPr>
            <a:xfrm flipH="1">
              <a:off x="9727" y="7738"/>
              <a:ext cx="1360" cy="181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775" name="文本框 52"/>
            <p:cNvSpPr txBox="1"/>
            <p:nvPr/>
          </p:nvSpPr>
          <p:spPr>
            <a:xfrm>
              <a:off x="9960" y="10104"/>
              <a:ext cx="999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10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D</a:t>
              </a:r>
              <a:endParaRPr lang="en-US" altLang="zh-CN" sz="210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8" name="文本框 8217"/>
          <p:cNvSpPr txBox="1"/>
          <p:nvPr/>
        </p:nvSpPr>
        <p:spPr>
          <a:xfrm>
            <a:off x="7456805" y="297148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2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TextBox 20"/>
          <p:cNvSpPr txBox="1"/>
          <p:nvPr/>
        </p:nvSpPr>
        <p:spPr>
          <a:xfrm>
            <a:off x="240665" y="356870"/>
            <a:ext cx="831215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>
                <a:solidFill>
                  <a:srgbClr val="14949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已知反比例函数                的图象在第一、三象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限内，则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的取值范围是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________.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aphicFrame>
        <p:nvGraphicFramePr>
          <p:cNvPr id="31748" name="对象 19459"/>
          <p:cNvGraphicFramePr>
            <a:graphicFrameLocks noChangeAspect="1"/>
          </p:cNvGraphicFramePr>
          <p:nvPr/>
        </p:nvGraphicFramePr>
        <p:xfrm>
          <a:off x="3383915" y="402590"/>
          <a:ext cx="1339215" cy="85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635000" imgH="393700" progId="Equation.DSMT4">
                  <p:embed/>
                </p:oleObj>
              </mc:Choice>
              <mc:Fallback>
                <p:oleObj name="" r:id="rId1" imgW="635000" imgH="3937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83915" y="402590"/>
                        <a:ext cx="1339215" cy="852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913630" y="1191260"/>
            <a:ext cx="1290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>
                <a:latin typeface="Times New Roman" panose="02020603050405020304" pitchFamily="2" charset="0"/>
                <a:ea typeface="宋体" panose="02010600030101010101" pitchFamily="2" charset="-122"/>
              </a:rPr>
              <a:t>m </a:t>
            </a:r>
            <a:r>
              <a:rPr lang="zh-CN" altLang="en-US" sz="2800">
                <a:latin typeface="Times New Roman" panose="02020603050405020304" pitchFamily="2" charset="0"/>
                <a:ea typeface="宋体" panose="02010600030101010101" pitchFamily="2" charset="-122"/>
              </a:rPr>
              <a:t>＞ </a:t>
            </a:r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95" y="1867535"/>
            <a:ext cx="5697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图象在第一、三象限，则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m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＞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4000" y="2131719"/>
            <a:ext cx="9008110" cy="3181672"/>
            <a:chOff x="0" y="-389"/>
            <a:chExt cx="14185" cy="5011"/>
          </a:xfrm>
        </p:grpSpPr>
        <p:sp>
          <p:nvSpPr>
            <p:cNvPr id="7" name="矩形 40984"/>
            <p:cNvSpPr>
              <a:spLocks noRot="1"/>
            </p:cNvSpPr>
            <p:nvPr/>
          </p:nvSpPr>
          <p:spPr>
            <a:xfrm>
              <a:off x="0" y="-389"/>
              <a:ext cx="14185" cy="50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 eaLnBrk="0" hangingPunct="0">
                <a:lnSpc>
                  <a:spcPct val="230000"/>
                </a:lnSpc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4.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在反比例函数　　　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k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&gt;0)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的图象上有两点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  <a:p>
              <a:pPr marL="342900" indent="-342900" eaLnBrk="0" hangingPunct="0">
                <a:lnSpc>
                  <a:spcPct val="230000"/>
                </a:lnSpc>
                <a:spcBef>
                  <a:spcPct val="2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且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＞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＞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，则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－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  </a:t>
              </a:r>
              <a:r>
                <a:rPr lang="en-US" altLang="zh-CN" sz="2800" u="sng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     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0.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134" y="0"/>
            <a:ext cx="1414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3" imgW="393700" imgH="393700" progId="Equation.DSMT4">
                    <p:embed/>
                  </p:oleObj>
                </mc:Choice>
                <mc:Fallback>
                  <p:oleObj name="" r:id="rId3" imgW="393700" imgH="3937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34" y="0"/>
                          <a:ext cx="1414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40995"/>
          <p:cNvSpPr txBox="1"/>
          <p:nvPr/>
        </p:nvSpPr>
        <p:spPr>
          <a:xfrm>
            <a:off x="6370320" y="3646488"/>
            <a:ext cx="5048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矩形 40984"/>
          <p:cNvSpPr>
            <a:spLocks noRot="1"/>
          </p:cNvSpPr>
          <p:nvPr/>
        </p:nvSpPr>
        <p:spPr>
          <a:xfrm>
            <a:off x="237490" y="254635"/>
            <a:ext cx="8439150" cy="37357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5.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下列关于反比例函数               的图象的三个结论：</a:t>
            </a:r>
            <a:endParaRPr lang="zh-CN" altLang="en-US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(1)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经过点 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－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12)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和点 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10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，－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1.2)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；</a:t>
            </a:r>
            <a:endParaRPr lang="zh-CN" altLang="en-US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(2)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在每一个象限内，</a:t>
            </a:r>
            <a:r>
              <a:rPr lang="en-US" altLang="zh-CN" sz="2800" i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y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随 </a:t>
            </a:r>
            <a:r>
              <a:rPr lang="en-US" altLang="zh-CN" sz="2800" i="1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x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的增大而减小；</a:t>
            </a:r>
            <a:endParaRPr lang="zh-CN" altLang="en-US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(3) </a:t>
            </a:r>
            <a:r>
              <a: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双曲线位于第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二、四象限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.</a:t>
            </a:r>
            <a:endParaRPr lang="en-US" altLang="zh-CN" sz="2800" strike="noStrike" noProof="1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其中正确的是</a:t>
            </a:r>
            <a:r>
              <a:rPr lang="zh-CN" altLang="en-US" sz="2800" u="sng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               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(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填序号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).</a:t>
            </a:r>
            <a:endParaRPr lang="zh-CN" altLang="en-US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1022" name="文本框 41021"/>
          <p:cNvSpPr txBox="1"/>
          <p:nvPr/>
        </p:nvSpPr>
        <p:spPr>
          <a:xfrm>
            <a:off x="2958148" y="3221673"/>
            <a:ext cx="1010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(1)(3)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31750" name="对象 19459"/>
          <p:cNvGraphicFramePr>
            <a:graphicFrameLocks noChangeAspect="1"/>
          </p:cNvGraphicFramePr>
          <p:nvPr/>
        </p:nvGraphicFramePr>
        <p:xfrm>
          <a:off x="3934460" y="232410"/>
          <a:ext cx="1209675" cy="890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546100" imgH="393700" progId="Equation.DSMT4">
                  <p:embed/>
                </p:oleObj>
              </mc:Choice>
              <mc:Fallback>
                <p:oleObj name="" r:id="rId1" imgW="546100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34460" y="232410"/>
                        <a:ext cx="1209675" cy="890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标注 9"/>
          <p:cNvSpPr/>
          <p:nvPr/>
        </p:nvSpPr>
        <p:spPr>
          <a:xfrm>
            <a:off x="6875780" y="879475"/>
            <a:ext cx="2164080" cy="847725"/>
          </a:xfrm>
          <a:prstGeom prst="wedgeRectCallout">
            <a:avLst>
              <a:gd name="adj1" fmla="val -89698"/>
              <a:gd name="adj2" fmla="val -6928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0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都满足解析式，符合题意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标注 9"/>
          <p:cNvSpPr/>
          <p:nvPr/>
        </p:nvSpPr>
        <p:spPr>
          <a:xfrm>
            <a:off x="5913755" y="2475230"/>
            <a:ext cx="2982595" cy="1908175"/>
          </a:xfrm>
          <a:prstGeom prst="wedgeRectCallout">
            <a:avLst>
              <a:gd name="adj1" fmla="val -73185"/>
              <a:gd name="adj2" fmla="val -47371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00000"/>
              </a:lnSpc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＜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，图象位于第二、四象限，在每个象限内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y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随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400" i="1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的增大而增大，故（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）不对，（</a:t>
            </a: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）对</a:t>
            </a:r>
            <a:endParaRPr lang="zh-CN" altLang="en-US" sz="2400" dirty="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2" grpId="0"/>
      <p:bldP spid="3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8129" name="组合 4"/>
          <p:cNvGrpSpPr/>
          <p:nvPr/>
        </p:nvGrpSpPr>
        <p:grpSpPr>
          <a:xfrm>
            <a:off x="295275" y="253032"/>
            <a:ext cx="8500624" cy="2381001"/>
            <a:chOff x="631" y="1135"/>
            <a:chExt cx="17847" cy="4986"/>
          </a:xfrm>
        </p:grpSpPr>
        <p:sp>
          <p:nvSpPr>
            <p:cNvPr id="48130" name="文本框 1"/>
            <p:cNvSpPr txBox="1"/>
            <p:nvPr/>
          </p:nvSpPr>
          <p:spPr>
            <a:xfrm>
              <a:off x="631" y="1330"/>
              <a:ext cx="17847" cy="47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6.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已知反比例函数           的图象经过点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(2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，－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4).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1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求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k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的值；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2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这个函数的图象分布在哪些象限？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y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随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x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的增大如何变化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?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48131" name="对象 19459"/>
            <p:cNvGraphicFramePr>
              <a:graphicFrameLocks noChangeAspect="1"/>
            </p:cNvGraphicFramePr>
            <p:nvPr/>
          </p:nvGraphicFramePr>
          <p:xfrm>
            <a:off x="6773" y="1135"/>
            <a:ext cx="1993" cy="2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773" y="1135"/>
                          <a:ext cx="1993" cy="20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88608" y="2332945"/>
            <a:ext cx="8673557" cy="987036"/>
            <a:chOff x="1074" y="4171"/>
            <a:chExt cx="18210" cy="2073"/>
          </a:xfrm>
        </p:grpSpPr>
        <p:sp>
          <p:nvSpPr>
            <p:cNvPr id="6" name="矩形 11271"/>
            <p:cNvSpPr/>
            <p:nvPr/>
          </p:nvSpPr>
          <p:spPr>
            <a:xfrm>
              <a:off x="1074" y="4171"/>
              <a:ext cx="18210" cy="18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 fontAlgn="base">
                <a:lnSpc>
                  <a:spcPct val="180000"/>
                </a:lnSpc>
              </a:pP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解：</a:t>
              </a:r>
              <a:r>
                <a:rPr lang="en-US" altLang="zh-CN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(1) </a:t>
              </a:r>
              <a:r>
                <a:rPr lang="zh-CN" sz="2800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依题意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把点 </a:t>
              </a:r>
              <a:r>
                <a:rPr lang="en-US" altLang="zh-CN" sz="2800" i="1" strike="noStrike" noProof="1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A 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(2，－4)</a:t>
              </a:r>
              <a:r>
                <a:rPr lang="en-US" altLang="zh-CN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 </a:t>
              </a:r>
              <a:r>
                <a:rPr lang="zh-CN" altLang="en-US" sz="2800" strike="noStrike" noProof="1" dirty="0">
                  <a:solidFill>
                    <a:srgbClr val="FF0000"/>
                  </a:solidFill>
                  <a:uFillTx/>
                  <a:latin typeface="Times New Roman" panose="02020603050405020304" pitchFamily="2" charset="0"/>
                  <a:ea typeface="黑体" panose="02010609060101010101" pitchFamily="2" charset="-122"/>
                  <a:cs typeface="+mn-cs"/>
                </a:rPr>
                <a:t>代入解析式，得            ，</a:t>
              </a:r>
              <a:endParaRPr lang="en-US" altLang="zh-CN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8135" name="对象 19459"/>
            <p:cNvGraphicFramePr>
              <a:graphicFrameLocks noChangeAspect="1"/>
            </p:cNvGraphicFramePr>
            <p:nvPr/>
          </p:nvGraphicFramePr>
          <p:xfrm>
            <a:off x="16612" y="4373"/>
            <a:ext cx="2181" cy="18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3" imgW="469900" imgH="393700" progId="Equation.DSMT4">
                    <p:embed/>
                  </p:oleObj>
                </mc:Choice>
                <mc:Fallback>
                  <p:oleObj name="" r:id="rId3" imgW="469900" imgH="393700" progId="Equation.DSMT4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612" y="4373"/>
                          <a:ext cx="2181" cy="18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文本框 11"/>
          <p:cNvSpPr txBox="1"/>
          <p:nvPr/>
        </p:nvSpPr>
        <p:spPr>
          <a:xfrm>
            <a:off x="279718" y="2959735"/>
            <a:ext cx="2141855" cy="8661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8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解得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k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8.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25" name="文本框 8224"/>
          <p:cNvSpPr txBox="1"/>
          <p:nvPr/>
        </p:nvSpPr>
        <p:spPr>
          <a:xfrm>
            <a:off x="288925" y="3795395"/>
            <a:ext cx="861885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      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这个函数的图象位于第二、四象限，在每一个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象限内，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随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增大而增大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25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520700" y="815975"/>
            <a:ext cx="714184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</a:rPr>
              <a:t>1.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下列哪些关系式中的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2" charset="0"/>
              </a:rPr>
              <a:t>y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是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2" charset="0"/>
              </a:rPr>
              <a:t>x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的反比例函数？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5125" name="标题 1"/>
          <p:cNvSpPr/>
          <p:nvPr/>
        </p:nvSpPr>
        <p:spPr bwMode="auto">
          <a:xfrm>
            <a:off x="520700" y="1602105"/>
            <a:ext cx="8193088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bIns="4680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/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y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= 4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x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；　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        　      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3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endParaRPr lang="en-US" altLang="zh-CN" sz="3000" b="1">
              <a:solidFill>
                <a:srgbClr val="000000"/>
              </a:solidFill>
              <a:latin typeface="Times New Roman" panose="02020603050405020304" pitchFamily="2" charset="0"/>
            </a:endParaRPr>
          </a:p>
          <a:p>
            <a:pPr defTabSz="914400"/>
            <a:b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</a:rPr>
            </a:b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4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y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= 6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x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+1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；（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5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y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= 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x</a:t>
            </a:r>
            <a:r>
              <a:rPr lang="en-US" altLang="zh-CN" sz="3000" b="1" baseline="50000">
                <a:solidFill>
                  <a:srgbClr val="000000"/>
                </a:solidFill>
                <a:latin typeface="Times New Roman" panose="02020603050405020304" pitchFamily="2" charset="0"/>
              </a:rPr>
              <a:t>2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</a:rPr>
              <a:t>-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；（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6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b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</a:br>
            <a:b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</a:b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7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）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2" charset="0"/>
              </a:rPr>
              <a:t>xy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2" charset="0"/>
              </a:rPr>
              <a:t>= 123</a:t>
            </a:r>
            <a:r>
              <a:rPr lang="zh-CN" altLang="en-US" sz="3000" b="1">
                <a:solidFill>
                  <a:srgbClr val="000000"/>
                </a:solidFill>
                <a:latin typeface="Times New Roman" panose="02020603050405020304" pitchFamily="2" charset="0"/>
              </a:rPr>
              <a:t> ．</a:t>
            </a:r>
            <a:endParaRPr lang="en-US" altLang="zh-CN" sz="3000" b="1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5126" name="Object 14"/>
          <p:cNvGraphicFramePr>
            <a:graphicFrameLocks noChangeAspect="1"/>
          </p:cNvGraphicFramePr>
          <p:nvPr/>
        </p:nvGraphicFramePr>
        <p:xfrm>
          <a:off x="6807200" y="1351280"/>
          <a:ext cx="1474788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1" imgW="571500" imgH="393700" progId="Equation.DSMT4">
                  <p:embed/>
                </p:oleObj>
              </mc:Choice>
              <mc:Fallback>
                <p:oleObj name="Equation" r:id="rId1" imgW="5715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807200" y="1351280"/>
                        <a:ext cx="1474788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14"/>
          <p:cNvGraphicFramePr>
            <a:graphicFrameLocks noChangeAspect="1"/>
          </p:cNvGraphicFramePr>
          <p:nvPr/>
        </p:nvGraphicFramePr>
        <p:xfrm>
          <a:off x="4125913" y="1352868"/>
          <a:ext cx="111125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431800" imgH="393700" progId="Equation.DSMT4">
                  <p:embed/>
                </p:oleObj>
              </mc:Choice>
              <mc:Fallback>
                <p:oleObj name="Equation" r:id="rId3" imgW="4318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125913" y="1352868"/>
                        <a:ext cx="1111250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14"/>
          <p:cNvGraphicFramePr>
            <a:graphicFrameLocks noChangeAspect="1"/>
          </p:cNvGraphicFramePr>
          <p:nvPr/>
        </p:nvGraphicFramePr>
        <p:xfrm>
          <a:off x="6807200" y="2295843"/>
          <a:ext cx="1376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5" imgW="533400" imgH="393700" progId="Equation.DSMT4">
                  <p:embed/>
                </p:oleObj>
              </mc:Choice>
              <mc:Fallback>
                <p:oleObj name="Equation" r:id="rId5" imgW="5334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807200" y="2295843"/>
                        <a:ext cx="1376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178550" y="1640205"/>
            <a:ext cx="10620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800" b="1" i="1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zh-CN" altLang="en-US" sz="4800" b="1" i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773113" y="3421380"/>
            <a:ext cx="106203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800" b="1" i="1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zh-CN" altLang="en-US" sz="4800" b="1" i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custDataLst>
      <p:tags r:id="rId7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363855" y="370840"/>
            <a:ext cx="864933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画出该函数的图象；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点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B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8)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5)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是否在该函数的图象上？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095" y="2674620"/>
            <a:ext cx="64503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因为点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的坐标满足该函数解析式，而点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的坐标不满足该函数解析式，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所以点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在该函数的图象上，点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不在该函数的图象上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288" y="1833245"/>
            <a:ext cx="5930849" cy="985838"/>
            <a:chOff x="556" y="2543"/>
            <a:chExt cx="12446" cy="2070"/>
          </a:xfrm>
        </p:grpSpPr>
        <p:sp>
          <p:nvSpPr>
            <p:cNvPr id="49156" name="文本框 11"/>
            <p:cNvSpPr txBox="1"/>
            <p:nvPr/>
          </p:nvSpPr>
          <p:spPr>
            <a:xfrm>
              <a:off x="556" y="2543"/>
              <a:ext cx="12446" cy="18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8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(4)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该反比例函数的解析式为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49157" name="对象 19459"/>
            <p:cNvGraphicFramePr>
              <a:graphicFrameLocks noChangeAspect="1"/>
            </p:cNvGraphicFramePr>
            <p:nvPr/>
          </p:nvGraphicFramePr>
          <p:xfrm>
            <a:off x="10052" y="2621"/>
            <a:ext cx="2449" cy="1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1" imgW="495300" imgH="393700" progId="Equation.DSMT4">
                    <p:embed/>
                  </p:oleObj>
                </mc:Choice>
                <mc:Fallback>
                  <p:oleObj name="" r:id="rId1" imgW="495300" imgH="393700" progId="Equation.DSMT4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052" y="2621"/>
                          <a:ext cx="2449" cy="19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6773545" y="2260918"/>
            <a:ext cx="2209800" cy="2305050"/>
            <a:chOff x="4565" y="3434"/>
            <a:chExt cx="4639" cy="4839"/>
          </a:xfrm>
        </p:grpSpPr>
        <p:grpSp>
          <p:nvGrpSpPr>
            <p:cNvPr id="48140" name="组合 19"/>
            <p:cNvGrpSpPr>
              <a:grpSpLocks noChangeAspect="1"/>
            </p:cNvGrpSpPr>
            <p:nvPr/>
          </p:nvGrpSpPr>
          <p:grpSpPr>
            <a:xfrm>
              <a:off x="4647" y="3434"/>
              <a:ext cx="4557" cy="4839"/>
              <a:chOff x="2987" y="3722"/>
              <a:chExt cx="2279" cy="2420"/>
            </a:xfrm>
          </p:grpSpPr>
          <p:sp>
            <p:nvSpPr>
              <p:cNvPr id="48141" name="文本框 20"/>
              <p:cNvSpPr txBox="1"/>
              <p:nvPr/>
            </p:nvSpPr>
            <p:spPr>
              <a:xfrm>
                <a:off x="3596" y="5038"/>
                <a:ext cx="397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latin typeface="Times New Roman" panose="02020603050405020304" pitchFamily="2" charset="0"/>
                    <a:ea typeface="宋体" panose="02010600030101010101" pitchFamily="2" charset="-122"/>
                  </a:rPr>
                  <a:t>O</a:t>
                </a:r>
                <a:endParaRPr lang="en-US" altLang="zh-CN" sz="2800" i="1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8142" name="组合 21"/>
              <p:cNvGrpSpPr/>
              <p:nvPr/>
            </p:nvGrpSpPr>
            <p:grpSpPr>
              <a:xfrm>
                <a:off x="2987" y="3913"/>
                <a:ext cx="2153" cy="2229"/>
                <a:chOff x="1446" y="6747"/>
                <a:chExt cx="2970" cy="3075"/>
              </a:xfrm>
            </p:grpSpPr>
            <p:sp>
              <p:nvSpPr>
                <p:cNvPr id="48143" name="直接连接符 22"/>
                <p:cNvSpPr/>
                <p:nvPr/>
              </p:nvSpPr>
              <p:spPr>
                <a:xfrm>
                  <a:off x="1446" y="8362"/>
                  <a:ext cx="2970" cy="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8144" name="直接连接符 23"/>
                <p:cNvSpPr/>
                <p:nvPr/>
              </p:nvSpPr>
              <p:spPr>
                <a:xfrm flipH="1" flipV="1">
                  <a:off x="2940" y="6747"/>
                  <a:ext cx="1" cy="3075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145" name="文本框 24"/>
              <p:cNvSpPr txBox="1"/>
              <p:nvPr/>
            </p:nvSpPr>
            <p:spPr>
              <a:xfrm>
                <a:off x="4868" y="4630"/>
                <a:ext cx="398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latin typeface="Times New Roman" panose="02020603050405020304" pitchFamily="2" charset="0"/>
                    <a:ea typeface="宋体" panose="02010600030101010101" pitchFamily="2" charset="-122"/>
                  </a:rPr>
                  <a:t>x</a:t>
                </a:r>
                <a:endParaRPr lang="en-US" altLang="zh-CN" sz="2800" i="1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46" name="文本框 25"/>
              <p:cNvSpPr txBox="1"/>
              <p:nvPr/>
            </p:nvSpPr>
            <p:spPr>
              <a:xfrm>
                <a:off x="4065" y="3722"/>
                <a:ext cx="398" cy="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latin typeface="Times New Roman" panose="02020603050405020304" pitchFamily="2" charset="0"/>
                    <a:ea typeface="宋体" panose="02010600030101010101" pitchFamily="2" charset="-122"/>
                  </a:rPr>
                  <a:t>y</a:t>
                </a:r>
                <a:endParaRPr lang="en-US" altLang="zh-CN" sz="2800" i="1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147" name="任意多边形 39"/>
            <p:cNvSpPr/>
            <p:nvPr/>
          </p:nvSpPr>
          <p:spPr>
            <a:xfrm rot="-540000" flipH="1">
              <a:off x="4565" y="4099"/>
              <a:ext cx="2204" cy="1699"/>
            </a:xfrm>
            <a:custGeom>
              <a:avLst/>
              <a:gdLst/>
              <a:ahLst/>
              <a:cxnLst/>
              <a:pathLst>
                <a:path w="1179" h="953">
                  <a:moveTo>
                    <a:pt x="0" y="0"/>
                  </a:moveTo>
                  <a:cubicBezTo>
                    <a:pt x="106" y="306"/>
                    <a:pt x="212" y="612"/>
                    <a:pt x="408" y="771"/>
                  </a:cubicBezTo>
                  <a:cubicBezTo>
                    <a:pt x="604" y="930"/>
                    <a:pt x="891" y="941"/>
                    <a:pt x="1179" y="953"/>
                  </a:cubicBezTo>
                </a:path>
              </a:pathLst>
            </a:custGeom>
            <a:noFill/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/>
            </a:p>
          </p:txBody>
        </p:sp>
        <p:sp>
          <p:nvSpPr>
            <p:cNvPr id="48148" name="任意多边形 1"/>
            <p:cNvSpPr/>
            <p:nvPr/>
          </p:nvSpPr>
          <p:spPr>
            <a:xfrm rot="-540000" flipV="1">
              <a:off x="6977" y="6562"/>
              <a:ext cx="2085" cy="1566"/>
            </a:xfrm>
            <a:custGeom>
              <a:avLst/>
              <a:gdLst/>
              <a:ahLst/>
              <a:cxnLst/>
              <a:pathLst>
                <a:path w="1179" h="953">
                  <a:moveTo>
                    <a:pt x="0" y="0"/>
                  </a:moveTo>
                  <a:cubicBezTo>
                    <a:pt x="106" y="306"/>
                    <a:pt x="212" y="612"/>
                    <a:pt x="408" y="771"/>
                  </a:cubicBezTo>
                  <a:cubicBezTo>
                    <a:pt x="604" y="930"/>
                    <a:pt x="891" y="941"/>
                    <a:pt x="1179" y="953"/>
                  </a:cubicBezTo>
                </a:path>
              </a:pathLst>
            </a:custGeom>
            <a:noFill/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8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0520" y="1499870"/>
            <a:ext cx="3408680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解：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如图所示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531495" y="523240"/>
            <a:ext cx="8252460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7.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已知反比例函数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mx</a:t>
            </a:r>
            <a:r>
              <a:rPr lang="en-US" altLang="zh-CN" sz="2800" i="1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²</a:t>
            </a:r>
            <a:r>
              <a:rPr lang="zh-CN" altLang="en-US" sz="2800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，它的两个分支分别在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第一、第三象限，求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1730375"/>
            <a:ext cx="849566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解：因为反比例函数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mx</a:t>
            </a:r>
            <a:r>
              <a:rPr lang="en-US" altLang="zh-CN" sz="2800" i="1" baseline="30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baseline="30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²</a:t>
            </a:r>
            <a:r>
              <a:rPr lang="zh-CN" altLang="en-US" sz="2800" baseline="30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baseline="30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5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的两个分支分别在第  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      一、第三象限，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3810" y="2896235"/>
            <a:ext cx="1736090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所以有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77453" y="2670493"/>
            <a:ext cx="2274473" cy="1100204"/>
            <a:chOff x="3857" y="5156"/>
            <a:chExt cx="4778" cy="2308"/>
          </a:xfrm>
        </p:grpSpPr>
        <p:sp>
          <p:nvSpPr>
            <p:cNvPr id="33797" name="文本框 4"/>
            <p:cNvSpPr txBox="1"/>
            <p:nvPr/>
          </p:nvSpPr>
          <p:spPr>
            <a:xfrm>
              <a:off x="4085" y="5156"/>
              <a:ext cx="4550" cy="12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  <a:buClr>
                  <a:schemeClr val="bg1"/>
                </a:buClr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m</a:t>
              </a:r>
              <a:r>
                <a:rPr lang="en-US" altLang="zh-CN" sz="2800" baseline="300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5=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798" name="文本框 5"/>
            <p:cNvSpPr txBox="1"/>
            <p:nvPr/>
          </p:nvSpPr>
          <p:spPr>
            <a:xfrm>
              <a:off x="4070" y="6197"/>
              <a:ext cx="3387" cy="12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  <a:buClr>
                  <a:schemeClr val="bg1"/>
                </a:buClr>
              </a:pP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m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＞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0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799" name="左大括号 78866"/>
            <p:cNvSpPr/>
            <p:nvPr/>
          </p:nvSpPr>
          <p:spPr>
            <a:xfrm>
              <a:off x="3857" y="5931"/>
              <a:ext cx="227" cy="1020"/>
            </a:xfrm>
            <a:prstGeom prst="leftBrace">
              <a:avLst>
                <a:gd name="adj1" fmla="val 37070"/>
                <a:gd name="adj2" fmla="val 50000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59840" y="3627120"/>
            <a:ext cx="2000885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解得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=2.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9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8490" y="148590"/>
            <a:ext cx="1692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能力提升</a:t>
            </a:r>
            <a:endParaRPr lang="zh-CN" altLang="en-US" sz="2800" noProof="1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grpSp>
        <p:nvGrpSpPr>
          <p:cNvPr id="34818" name="组合 2"/>
          <p:cNvGrpSpPr/>
          <p:nvPr/>
        </p:nvGrpSpPr>
        <p:grpSpPr>
          <a:xfrm>
            <a:off x="460375" y="442105"/>
            <a:ext cx="8464066" cy="1352745"/>
            <a:chOff x="374" y="1982"/>
            <a:chExt cx="17773" cy="2840"/>
          </a:xfrm>
        </p:grpSpPr>
        <p:sp>
          <p:nvSpPr>
            <p:cNvPr id="34819" name="文本框 102"/>
            <p:cNvSpPr txBox="1"/>
            <p:nvPr/>
          </p:nvSpPr>
          <p:spPr>
            <a:xfrm>
              <a:off x="374" y="2280"/>
              <a:ext cx="17773" cy="2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41275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rPr>
                <a:t>8. </a:t>
              </a:r>
              <a:r>
                <a:rPr lang="zh-CN" altLang="en-US" sz="280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已知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点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－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＋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)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在反比例函数           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( 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k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＞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0 ) 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的图象上，若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1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＜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y</a:t>
              </a:r>
              <a:r>
                <a:rPr lang="en-US" altLang="zh-CN" sz="2800" baseline="-250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2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，求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 </a:t>
              </a: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的取值范围</a:t>
              </a:r>
              <a:r>
                <a: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.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4820" name="对象 19459"/>
            <p:cNvGraphicFramePr>
              <a:graphicFrameLocks noChangeAspect="1"/>
            </p:cNvGraphicFramePr>
            <p:nvPr/>
          </p:nvGraphicFramePr>
          <p:xfrm>
            <a:off x="15677" y="1982"/>
            <a:ext cx="2005" cy="2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677" y="1982"/>
                          <a:ext cx="2005" cy="20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3"/>
          <p:cNvSpPr txBox="1"/>
          <p:nvPr/>
        </p:nvSpPr>
        <p:spPr>
          <a:xfrm>
            <a:off x="474663" y="1737995"/>
            <a:ext cx="850582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解：由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k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＞0知在每个象限内，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随 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的增大而减小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  ① 当这两点在图象的同一支上时，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∵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，∴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－1＞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+1，无解； 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  ②当这两点分别位于图象的两支上时， 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∵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＜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∴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＜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0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＜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800" baseline="-250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∴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－1＜0，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+1＞0， 解得－1＜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＜1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        故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的取值范围为－1＜</a:t>
            </a:r>
            <a:r>
              <a:rPr lang="zh-CN" altLang="en-US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＜1． 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11785" y="481648"/>
          <a:ext cx="8305165" cy="4638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5740"/>
                <a:gridCol w="1190625"/>
                <a:gridCol w="2819400"/>
                <a:gridCol w="2819400"/>
              </a:tblGrid>
              <a:tr h="598462">
                <a:tc gridSpan="2"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函数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rgbClr val="4BCCE4">
                        <a:alpha val="13000"/>
                      </a:srgbClr>
                    </a:solidFill>
                  </a:tcPr>
                </a:tc>
                <a:tc hMerge="1"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正比例函数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rgbClr val="4BCCE4">
                        <a:alpha val="13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反比例函数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rgbClr val="4BCCE4">
                        <a:alpha val="13000"/>
                      </a:srgbClr>
                    </a:solidFill>
                  </a:tcPr>
                </a:tc>
              </a:tr>
              <a:tr h="598462">
                <a:tc gridSpan="2"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解析式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 hMerge="1"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en-US" altLang="zh-CN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=</a:t>
                      </a:r>
                      <a:r>
                        <a:rPr lang="en-US" altLang="zh-CN" sz="2400" b="0" i="1" err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kx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（</a:t>
                      </a:r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k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≠</a:t>
                      </a:r>
                      <a:r>
                        <a:rPr lang="en-US" altLang="zh-CN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0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）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  <a:tr h="598462">
                <a:tc gridSpan="2"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图象形状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 hMerge="1"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直线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  <a:tr h="598462">
                <a:tc rowSpan="2">
                  <a:txBody>
                    <a:bodyPr wrap="square"/>
                    <a:p>
                      <a:pPr algn="ctr"/>
                      <a:r>
                        <a:rPr lang="en-US" altLang="zh-CN" sz="2400" b="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k</a:t>
                      </a: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＞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0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位置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一、三象限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  <a:tr h="695325">
                <a:tc vMerge="1">
                  <a:tcP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增减性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从左到右上升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algn="ctr"/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随</a:t>
                      </a:r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x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的增大而增大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  <a:tr h="598462">
                <a:tc rowSpan="2">
                  <a:txBody>
                    <a:bodyPr wrap="square"/>
                    <a:p>
                      <a:pPr algn="ctr"/>
                      <a:r>
                        <a:rPr lang="en-US" altLang="zh-CN" sz="2400" b="0" i="1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k</a:t>
                      </a: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＜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0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位置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二、四象限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  <a:tr h="823183">
                <a:tc vMerge="1">
                  <a:tcPr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latin typeface="Times New Roman" panose="02020603050405020304" pitchFamily="2" charset="0"/>
                          <a:ea typeface="黑体" panose="02010609060101010101" pitchFamily="2" charset="-122"/>
                        </a:rPr>
                        <a:t>增减性</a:t>
                      </a:r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从左到右下降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  <a:p>
                      <a:pPr algn="ctr"/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y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随</a:t>
                      </a:r>
                      <a:r>
                        <a:rPr lang="en-US" altLang="zh-CN" sz="2400" b="0" i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x</a:t>
                      </a:r>
                      <a:r>
                        <a:rPr lang="zh-CN" altLang="en-US" sz="2400" b="0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的增大而减小</a:t>
                      </a:r>
                      <a:endParaRPr lang="zh-CN" altLang="en-US" sz="2400" b="0">
                        <a:solidFill>
                          <a:srgbClr val="0000FF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endParaRPr lang="zh-CN" altLang="en-US" sz="2400" b="0"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marL="91434" marR="91434" marT="45732" marB="45732" vert="horz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5180" y="1140460"/>
            <a:ext cx="2314575" cy="49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7397" y="1697671"/>
            <a:ext cx="19716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4235" y="2316798"/>
            <a:ext cx="19716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6573" y="2936240"/>
            <a:ext cx="269081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4235" y="3737610"/>
            <a:ext cx="19716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6573" y="4364990"/>
            <a:ext cx="269081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79"/>
          <p:cNvSpPr>
            <a:spLocks noChangeArrowheads="1" noChangeShapeType="1" noTextEdit="1"/>
          </p:cNvSpPr>
          <p:nvPr/>
        </p:nvSpPr>
        <p:spPr bwMode="auto">
          <a:xfrm>
            <a:off x="6535103" y="1872615"/>
            <a:ext cx="1655762" cy="23034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 kern="1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Times New Roman" panose="02020603050405020304" pitchFamily="2" charset="0"/>
                <a:ea typeface="+mj-ea"/>
                <a:cs typeface="+mj-ea"/>
              </a:rPr>
              <a:t>？</a:t>
            </a:r>
            <a:endParaRPr lang="zh-CN" altLang="en-US" sz="3600" b="1" kern="1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Times New Roman" panose="02020603050405020304" pitchFamily="2" charset="0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" name="矩形 28"/>
          <p:cNvSpPr/>
          <p:nvPr/>
        </p:nvSpPr>
        <p:spPr>
          <a:xfrm>
            <a:off x="2759710" y="611505"/>
            <a:ext cx="437959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反比例函数的图象和性质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"/>
            </p:custDataLst>
          </p:nvPr>
        </p:nvSpPr>
        <p:spPr>
          <a:xfrm>
            <a:off x="323850" y="1347470"/>
            <a:ext cx="5574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例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画反比例函数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的图象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326390" y="1846898"/>
            <a:ext cx="74009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这个函数中自变量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的取值范围是不等于零的一切实数，列出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的对应值表：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448945" y="3297873"/>
          <a:ext cx="8282940" cy="1289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</a:tblGrid>
              <a:tr h="644525">
                <a:tc>
                  <a:txBody>
                    <a:bodyPr wrap="square"/>
                    <a:p>
                      <a:pPr algn="ctr"/>
                      <a:r>
                        <a:rPr lang="en-US" altLang="zh-CN" sz="2400" b="1" i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x</a:t>
                      </a:r>
                      <a:endParaRPr lang="en-US" altLang="zh-CN" sz="2400" b="1" i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4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8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8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</a:tr>
              <a:tr h="644525">
                <a:tc>
                  <a:txBody>
                    <a:bodyPr wrap="square"/>
                    <a:p>
                      <a:pPr algn="ctr"/>
                      <a:r>
                        <a:rPr lang="en-US" altLang="zh-CN" sz="2400" b="1" i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y</a:t>
                      </a:r>
                      <a:endParaRPr lang="en-US" altLang="zh-CN" sz="2400" b="1" i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4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8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400" b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zh-CN" sz="2800" b="1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1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4BCCE4">
                        <a:alpha val="19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2200976" y="559607"/>
            <a:ext cx="5035657" cy="600978"/>
            <a:chOff x="1777185" y="621123"/>
            <a:chExt cx="5035657" cy="600978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721225" cy="1714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713480" y="1203960"/>
                <a:ext cx="627380" cy="7918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3200" b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Mincho" panose="02020609040205080304" charset="-128"/>
                            <a:cs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2" charset="-122"/>
                            <a:cs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en-US" altLang="zh-CN" sz="3200" b="1" i="1">
                  <a:solidFill>
                    <a:schemeClr val="tx1"/>
                  </a:solidFill>
                  <a:latin typeface="Cambria Math" panose="02040503050406030204" pitchFamily="18" charset="0"/>
                  <a:ea typeface="黑体" panose="02010609060101010101" pitchFamily="2" charset="-122"/>
                  <a:cs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480" y="1203960"/>
                <a:ext cx="627380" cy="7918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4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对象 130"/>
          <p:cNvGraphicFramePr>
            <a:graphicFrameLocks noChangeAspect="1"/>
          </p:cNvGraphicFramePr>
          <p:nvPr/>
        </p:nvGraphicFramePr>
        <p:xfrm>
          <a:off x="4933156" y="697548"/>
          <a:ext cx="1008380" cy="93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1" imgW="419100" imgH="405765" progId="Equation.DSMT4">
                  <p:embed/>
                </p:oleObj>
              </mc:Choice>
              <mc:Fallback>
                <p:oleObj name="Equation" r:id="rId1" imgW="419100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3156" y="697548"/>
                        <a:ext cx="1008380" cy="938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云形标注 132"/>
          <p:cNvSpPr/>
          <p:nvPr/>
        </p:nvSpPr>
        <p:spPr>
          <a:xfrm>
            <a:off x="6078538" y="1129983"/>
            <a:ext cx="2584450" cy="1244600"/>
          </a:xfrm>
          <a:prstGeom prst="cloudCallout">
            <a:avLst>
              <a:gd name="adj1" fmla="val -75466"/>
              <a:gd name="adj2" fmla="val 47933"/>
            </a:avLst>
          </a:prstGeom>
          <a:ln>
            <a:solidFill>
              <a:srgbClr val="4BCCE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4BCCE4"/>
                </a:solidFill>
              </a:rPr>
              <a:t>双曲线</a:t>
            </a:r>
            <a:endParaRPr lang="zh-CN" altLang="en-US" sz="3200" b="1">
              <a:solidFill>
                <a:srgbClr val="4BCCE4"/>
              </a:solidFill>
            </a:endParaRPr>
          </a:p>
        </p:txBody>
      </p:sp>
      <p:sp>
        <p:nvSpPr>
          <p:cNvPr id="10259" name="Text Box 84"/>
          <p:cNvSpPr txBox="1">
            <a:spLocks noChangeArrowheads="1"/>
          </p:cNvSpPr>
          <p:nvPr/>
        </p:nvSpPr>
        <p:spPr bwMode="auto">
          <a:xfrm>
            <a:off x="489585" y="124143"/>
            <a:ext cx="1905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0070C0"/>
                </a:solidFill>
                <a:latin typeface="Times New Roman" panose="02020603050405020304" pitchFamily="2" charset="0"/>
              </a:rPr>
              <a:t>描点连线</a:t>
            </a:r>
            <a:endParaRPr kumimoji="1" lang="zh-CN" altLang="en-US" sz="2800" b="1">
              <a:solidFill>
                <a:srgbClr val="0070C0"/>
              </a:solidFill>
              <a:latin typeface="Times New Roman" panose="02020603050405020304" pitchFamily="2" charset="0"/>
            </a:endParaRPr>
          </a:p>
        </p:txBody>
      </p:sp>
      <p:sp>
        <p:nvSpPr>
          <p:cNvPr id="136" name="文本框 135"/>
          <p:cNvSpPr txBox="1">
            <a:spLocks noChangeArrowheads="1"/>
          </p:cNvSpPr>
          <p:nvPr/>
        </p:nvSpPr>
        <p:spPr bwMode="auto">
          <a:xfrm>
            <a:off x="4437380" y="2714625"/>
            <a:ext cx="4513580" cy="129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cs typeface="Times New Roman" panose="02020603050405020304" pitchFamily="2" charset="0"/>
              </a:rPr>
              <a:t>这两条曲线会与</a:t>
            </a:r>
            <a:r>
              <a:rPr lang="en-US" altLang="zh-CN" sz="2800" b="1"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cs typeface="Times New Roman" panose="02020603050405020304" pitchFamily="2" charset="0"/>
              </a:rPr>
              <a:t>x </a:t>
            </a:r>
            <a:r>
              <a:rPr lang="zh-CN" altLang="en-US" sz="2800">
                <a:latin typeface="Times New Roman" panose="02020603050405020304" pitchFamily="2" charset="0"/>
                <a:cs typeface="Times New Roman" panose="02020603050405020304" pitchFamily="2" charset="0"/>
              </a:rPr>
              <a:t>轴、</a:t>
            </a:r>
            <a:r>
              <a:rPr lang="en-US" altLang="zh-CN" sz="2800" b="1" i="1">
                <a:latin typeface="Times New Roman" panose="02020603050405020304" pitchFamily="2" charset="0"/>
                <a:cs typeface="Times New Roman" panose="02020603050405020304" pitchFamily="2" charset="0"/>
              </a:rPr>
              <a:t>y </a:t>
            </a:r>
            <a:r>
              <a:rPr lang="zh-CN" altLang="en-US" sz="2800">
                <a:latin typeface="Times New Roman" panose="02020603050405020304" pitchFamily="2" charset="0"/>
                <a:cs typeface="Times New Roman" panose="02020603050405020304" pitchFamily="2" charset="0"/>
              </a:rPr>
              <a:t>轴相交吗？为什么</a:t>
            </a:r>
            <a:r>
              <a:rPr lang="en-US" altLang="zh-CN" sz="2800">
                <a:latin typeface="Times New Roman" panose="02020603050405020304" pitchFamily="2" charset="0"/>
                <a:cs typeface="Times New Roman" panose="02020603050405020304" pitchFamily="2" charset="0"/>
              </a:rPr>
              <a:t> ?</a:t>
            </a:r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95" y="352425"/>
            <a:ext cx="4375150" cy="47377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bldLvl="0" animBg="1"/>
      <p:bldP spid="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7" name="组合 5"/>
          <p:cNvGrpSpPr/>
          <p:nvPr/>
        </p:nvGrpSpPr>
        <p:grpSpPr>
          <a:xfrm>
            <a:off x="634683" y="353695"/>
            <a:ext cx="5880100" cy="915988"/>
            <a:chOff x="431800" y="1323974"/>
            <a:chExt cx="5880290" cy="915988"/>
          </a:xfrm>
        </p:grpSpPr>
        <p:sp>
          <p:nvSpPr>
            <p:cNvPr id="11315" name="Text Box 3"/>
            <p:cNvSpPr txBox="1">
              <a:spLocks noChangeArrowheads="1"/>
            </p:cNvSpPr>
            <p:nvPr/>
          </p:nvSpPr>
          <p:spPr bwMode="auto">
            <a:xfrm>
              <a:off x="431800" y="1477269"/>
              <a:ext cx="5880290" cy="6076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just" defTabSz="914400"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70C0"/>
                  </a:solidFill>
                  <a:latin typeface="Times New Roman" panose="02020603050405020304" pitchFamily="2" charset="0"/>
                </a:rPr>
                <a:t>试一试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2" charset="0"/>
                </a:rPr>
                <a:t>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2" charset="0"/>
                </a:rPr>
                <a:t>画出函数               的图象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2" charset="0"/>
                </a:rPr>
                <a:t>.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graphicFrame>
          <p:nvGraphicFramePr>
            <p:cNvPr id="11316" name="Object 14"/>
            <p:cNvGraphicFramePr>
              <a:graphicFrameLocks noChangeAspect="1"/>
            </p:cNvGraphicFramePr>
            <p:nvPr/>
          </p:nvGraphicFramePr>
          <p:xfrm>
            <a:off x="3276120" y="1323974"/>
            <a:ext cx="1212850" cy="915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Equation" r:id="rId1" imgW="520700" imgH="393700" progId="Equation.DSMT4">
                    <p:embed/>
                  </p:oleObj>
                </mc:Choice>
                <mc:Fallback>
                  <p:oleObj name="Equation" r:id="rId1" imgW="520700" imgH="3937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76120" y="1323974"/>
                          <a:ext cx="1212850" cy="9159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35965" y="1311910"/>
            <a:ext cx="7772400" cy="121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just" defTabSz="91440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解：这个函数中自变量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的取值范围是不等于零的一切实数，列出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</a:rPr>
              <a:t>y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的对应值表：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520700" y="2840990"/>
          <a:ext cx="8282940" cy="1289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  <a:gridCol w="690245"/>
              </a:tblGrid>
              <a:tr h="644525"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 i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x</a:t>
                      </a:r>
                      <a:endParaRPr lang="en-US" altLang="zh-CN" sz="2400" b="0" i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4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8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8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</a:tr>
              <a:tr h="644525"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 i="1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y</a:t>
                      </a:r>
                      <a:endParaRPr lang="en-US" altLang="zh-CN" sz="2400" b="0" i="1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4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8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6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4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-</a:t>
                      </a:r>
                      <a:r>
                        <a:rPr lang="en-US" altLang="zh-CN" sz="2400" b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en-US" altLang="zh-CN" sz="2400" b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en-US" altLang="zh-CN" sz="2800" b="0">
                          <a:latin typeface="Times New Roman" panose="02020603050405020304" pitchFamily="2" charset="0"/>
                          <a:ea typeface="+mj-ea"/>
                          <a:cs typeface="Times New Roman" panose="02020603050405020304" pitchFamily="2" charset="0"/>
                        </a:rPr>
                        <a:t>…</a:t>
                      </a:r>
                      <a:endParaRPr lang="en-US" altLang="zh-CN" sz="2800" b="0">
                        <a:latin typeface="Times New Roman" panose="02020603050405020304" pitchFamily="2" charset="0"/>
                        <a:ea typeface="+mj-ea"/>
                        <a:cs typeface="Times New Roman" panose="02020603050405020304" pitchFamily="2" charset="0"/>
                      </a:endParaRPr>
                    </a:p>
                  </a:txBody>
                  <a:tcPr vert="horz" anchor="ctr">
                    <a:solidFill>
                      <a:srgbClr val="ACE8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84"/>
          <p:cNvSpPr txBox="1">
            <a:spLocks noChangeArrowheads="1"/>
          </p:cNvSpPr>
          <p:nvPr/>
        </p:nvSpPr>
        <p:spPr bwMode="auto">
          <a:xfrm>
            <a:off x="682625" y="118428"/>
            <a:ext cx="1905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0070C0"/>
                </a:solidFill>
                <a:latin typeface="Times New Roman" panose="02020603050405020304" pitchFamily="2" charset="0"/>
              </a:rPr>
              <a:t>描点连线</a:t>
            </a:r>
            <a:endParaRPr kumimoji="1" lang="zh-CN" altLang="en-US" sz="2800" b="1">
              <a:solidFill>
                <a:srgbClr val="0070C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485775"/>
            <a:ext cx="4671060" cy="4617085"/>
          </a:xfrm>
          <a:prstGeom prst="rect">
            <a:avLst/>
          </a:prstGeom>
        </p:spPr>
      </p:pic>
      <p:sp>
        <p:nvSpPr>
          <p:cNvPr id="136" name="文本框 135"/>
          <p:cNvSpPr txBox="1">
            <a:spLocks noChangeArrowheads="1"/>
          </p:cNvSpPr>
          <p:nvPr/>
        </p:nvSpPr>
        <p:spPr bwMode="auto">
          <a:xfrm>
            <a:off x="4861560" y="1419860"/>
            <a:ext cx="4114165" cy="129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思考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cs typeface="Times New Roman" panose="02020603050405020304" pitchFamily="2" charset="0"/>
              </a:rPr>
              <a:t>这两条曲线与</a:t>
            </a:r>
            <a:r>
              <a:rPr lang="en-US" altLang="zh-CN" sz="2800"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eaLnBrk="1" hangingPunct="1">
              <a:lnSpc>
                <a:spcPct val="140000"/>
              </a:lnSpc>
              <a:defRPr/>
            </a:pPr>
            <a:r>
              <a:rPr lang="zh-CN" altLang="en-US" sz="2800">
                <a:latin typeface="Times New Roman" panose="02020603050405020304" pitchFamily="2" charset="0"/>
                <a:cs typeface="Times New Roman" panose="02020603050405020304" pitchFamily="2" charset="0"/>
              </a:rPr>
              <a:t>有什么区别</a:t>
            </a:r>
            <a:r>
              <a:rPr lang="en-US" altLang="zh-CN" sz="2800">
                <a:latin typeface="Times New Roman" panose="02020603050405020304" pitchFamily="2" charset="0"/>
                <a:cs typeface="Times New Roman" panose="02020603050405020304" pitchFamily="2" charset="0"/>
              </a:rPr>
              <a:t> ?</a:t>
            </a:r>
            <a:endParaRPr lang="en-US" altLang="zh-CN" sz="2800"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graphicFrame>
        <p:nvGraphicFramePr>
          <p:cNvPr id="131" name="对象 130"/>
          <p:cNvGraphicFramePr>
            <a:graphicFrameLocks noChangeAspect="1"/>
          </p:cNvGraphicFramePr>
          <p:nvPr/>
        </p:nvGraphicFramePr>
        <p:xfrm>
          <a:off x="7904956" y="1305243"/>
          <a:ext cx="1008380" cy="93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2" imgW="419100" imgH="405765" progId="Equation.DSMT4">
                  <p:embed/>
                </p:oleObj>
              </mc:Choice>
              <mc:Fallback>
                <p:oleObj name="Equation" r:id="rId2" imgW="419100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04956" y="1305243"/>
                        <a:ext cx="1008380" cy="938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5" name="TextBox 2"/>
          <p:cNvSpPr txBox="1">
            <a:spLocks noChangeArrowheads="1"/>
          </p:cNvSpPr>
          <p:nvPr/>
        </p:nvSpPr>
        <p:spPr bwMode="auto">
          <a:xfrm>
            <a:off x="233680" y="598170"/>
            <a:ext cx="8582660" cy="129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>
              <a:lnSpc>
                <a:spcPct val="14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1.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函数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2" charset="0"/>
              </a:rPr>
              <a:t>的图象在哪两个象限？和函数           的图象有什么不同？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14346" name="Object 14"/>
          <p:cNvGraphicFramePr>
            <a:graphicFrameLocks noChangeAspect="1"/>
          </p:cNvGraphicFramePr>
          <p:nvPr/>
        </p:nvGraphicFramePr>
        <p:xfrm>
          <a:off x="7153275" y="499745"/>
          <a:ext cx="975360" cy="9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1" imgW="419100" imgH="393700" progId="Equation.DSMT4">
                  <p:embed/>
                </p:oleObj>
              </mc:Choice>
              <mc:Fallback>
                <p:oleObj name="Equation" r:id="rId1" imgW="4191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153275" y="499745"/>
                        <a:ext cx="975360" cy="916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Object 14"/>
          <p:cNvGraphicFramePr>
            <a:graphicFrameLocks noChangeAspect="1"/>
          </p:cNvGraphicFramePr>
          <p:nvPr/>
        </p:nvGraphicFramePr>
        <p:xfrm>
          <a:off x="1332865" y="550545"/>
          <a:ext cx="1107440" cy="87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3" imgW="520700" imgH="393700" progId="Equation.DSMT4">
                  <p:embed/>
                </p:oleObj>
              </mc:Choice>
              <mc:Fallback>
                <p:oleObj name="Equation" r:id="rId3" imgW="5207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32865" y="550545"/>
                        <a:ext cx="1107440" cy="8743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2245" y="192405"/>
            <a:ext cx="2621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思考与讨论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endParaRPr lang="zh-CN" altLang="en-US" sz="280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" r="53772" b="3922"/>
          <a:stretch>
            <a:fillRect/>
          </a:stretch>
        </p:blipFill>
        <p:spPr bwMode="auto">
          <a:xfrm>
            <a:off x="1035844" y="1807290"/>
            <a:ext cx="2368154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042"/>
          <p:cNvSpPr>
            <a:spLocks noChangeArrowheads="1"/>
          </p:cNvSpPr>
          <p:nvPr/>
        </p:nvSpPr>
        <p:spPr bwMode="auto">
          <a:xfrm>
            <a:off x="1078706" y="1857296"/>
            <a:ext cx="1082279" cy="1193006"/>
          </a:xfrm>
          <a:prstGeom prst="rect">
            <a:avLst/>
          </a:prstGeom>
          <a:solidFill>
            <a:srgbClr val="00CC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6" name="Rectangle 1035"/>
          <p:cNvSpPr>
            <a:spLocks noChangeArrowheads="1"/>
          </p:cNvSpPr>
          <p:nvPr/>
        </p:nvSpPr>
        <p:spPr bwMode="auto">
          <a:xfrm>
            <a:off x="2162175" y="3050302"/>
            <a:ext cx="1082279" cy="1128713"/>
          </a:xfrm>
          <a:prstGeom prst="rect">
            <a:avLst/>
          </a:prstGeom>
          <a:solidFill>
            <a:srgbClr val="99CC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7" name="Text Box 84"/>
          <p:cNvSpPr txBox="1">
            <a:spLocks noChangeArrowheads="1"/>
          </p:cNvSpPr>
          <p:nvPr/>
        </p:nvSpPr>
        <p:spPr bwMode="auto">
          <a:xfrm>
            <a:off x="259080" y="2061210"/>
            <a:ext cx="17862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第二象限</a:t>
            </a:r>
            <a:endParaRPr kumimoji="1"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2555240" y="3498215"/>
            <a:ext cx="1724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第四象限</a:t>
            </a:r>
            <a:endParaRPr kumimoji="1"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49567" y="1806972"/>
          <a:ext cx="939403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6" imgW="520700" imgH="406400" progId="Equation.DSMT4">
                  <p:embed/>
                </p:oleObj>
              </mc:Choice>
              <mc:Fallback>
                <p:oleObj name="Equation" r:id="rId6" imgW="5207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249567" y="1806972"/>
                        <a:ext cx="939403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" r="52605" b="4147"/>
          <a:stretch>
            <a:fillRect/>
          </a:stretch>
        </p:blipFill>
        <p:spPr bwMode="auto">
          <a:xfrm>
            <a:off x="5298281" y="1581309"/>
            <a:ext cx="2453879" cy="236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42"/>
          <p:cNvSpPr>
            <a:spLocks noChangeArrowheads="1"/>
          </p:cNvSpPr>
          <p:nvPr/>
        </p:nvSpPr>
        <p:spPr bwMode="auto">
          <a:xfrm>
            <a:off x="6429375" y="1615837"/>
            <a:ext cx="1082279" cy="1193006"/>
          </a:xfrm>
          <a:prstGeom prst="rect">
            <a:avLst/>
          </a:prstGeom>
          <a:solidFill>
            <a:srgbClr val="00CC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12" name="Rectangle 1035"/>
          <p:cNvSpPr>
            <a:spLocks noChangeArrowheads="1"/>
          </p:cNvSpPr>
          <p:nvPr/>
        </p:nvSpPr>
        <p:spPr bwMode="auto">
          <a:xfrm>
            <a:off x="5347097" y="2815987"/>
            <a:ext cx="1082278" cy="1128713"/>
          </a:xfrm>
          <a:prstGeom prst="rect">
            <a:avLst/>
          </a:prstGeom>
          <a:solidFill>
            <a:srgbClr val="99CC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13" name="Text Box 84"/>
          <p:cNvSpPr txBox="1">
            <a:spLocks noChangeArrowheads="1"/>
          </p:cNvSpPr>
          <p:nvPr/>
        </p:nvSpPr>
        <p:spPr bwMode="auto">
          <a:xfrm>
            <a:off x="7028815" y="1850390"/>
            <a:ext cx="1778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第一象限</a:t>
            </a:r>
            <a:endParaRPr kumimoji="1"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84"/>
          <p:cNvSpPr txBox="1">
            <a:spLocks noChangeArrowheads="1"/>
          </p:cNvSpPr>
          <p:nvPr/>
        </p:nvSpPr>
        <p:spPr bwMode="auto">
          <a:xfrm>
            <a:off x="4511040" y="3200400"/>
            <a:ext cx="16675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第三象限</a:t>
            </a:r>
            <a:endParaRPr kumimoji="1"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683895" y="4110990"/>
            <a:ext cx="3192780" cy="829945"/>
          </a:xfrm>
          <a:prstGeom prst="rect">
            <a:avLst/>
          </a:prstGeom>
          <a:solidFill>
            <a:srgbClr val="ACE8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在每一个象限内，</a:t>
            </a:r>
            <a:endParaRPr kumimoji="1" lang="zh-CN" altLang="en-US" sz="2400" b="1">
              <a:solidFill>
                <a:schemeClr val="tx1"/>
              </a:solidFill>
              <a:latin typeface="Times New Roman" panose="02020603050405020304" pitchFamily="2" charset="0"/>
            </a:endParaRPr>
          </a:p>
          <a:p>
            <a:pPr defTabSz="914400" eaLnBrk="1" hangingPunct="1"/>
            <a:r>
              <a:rPr kumimoji="1"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</a:rPr>
              <a:t>y </a:t>
            </a:r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随 </a:t>
            </a:r>
            <a:r>
              <a:rPr kumimoji="1"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</a:rPr>
              <a:t>x </a:t>
            </a:r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的增大而增大</a:t>
            </a:r>
            <a:r>
              <a:rPr kumimoji="1" lang="en-US" altLang="zh-CN" sz="2400" b="1">
                <a:solidFill>
                  <a:schemeClr val="tx1"/>
                </a:solidFill>
                <a:latin typeface="Times New Roman" panose="02020603050405020304" pitchFamily="2" charset="0"/>
              </a:rPr>
              <a:t>. </a:t>
            </a:r>
            <a:endParaRPr kumimoji="1" lang="en-US" altLang="zh-CN" sz="24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114290" y="3964305"/>
            <a:ext cx="3338195" cy="829945"/>
          </a:xfrm>
          <a:prstGeom prst="rect">
            <a:avLst/>
          </a:prstGeom>
          <a:solidFill>
            <a:srgbClr val="ACE8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defTabSz="914400" eaLnBrk="1" hangingPunct="1"/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在每一个象限内，</a:t>
            </a:r>
            <a:endParaRPr kumimoji="1" lang="zh-CN" altLang="en-US" sz="2400" b="1">
              <a:solidFill>
                <a:schemeClr val="tx1"/>
              </a:solidFill>
              <a:latin typeface="Times New Roman" panose="02020603050405020304" pitchFamily="2" charset="0"/>
            </a:endParaRPr>
          </a:p>
          <a:p>
            <a:pPr defTabSz="914400" eaLnBrk="1" hangingPunct="1"/>
            <a:r>
              <a:rPr kumimoji="1"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</a:rPr>
              <a:t>y </a:t>
            </a:r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随 </a:t>
            </a:r>
            <a:r>
              <a:rPr kumimoji="1" lang="en-US" altLang="zh-CN" sz="2400" b="1" i="1">
                <a:solidFill>
                  <a:schemeClr val="tx1"/>
                </a:solidFill>
                <a:latin typeface="Times New Roman" panose="02020603050405020304" pitchFamily="2" charset="0"/>
              </a:rPr>
              <a:t>x </a:t>
            </a:r>
            <a:r>
              <a:rPr kumimoji="1" lang="zh-CN" altLang="en-US" sz="2400" b="1">
                <a:solidFill>
                  <a:schemeClr val="tx1"/>
                </a:solidFill>
                <a:latin typeface="Times New Roman" panose="02020603050405020304" pitchFamily="2" charset="0"/>
              </a:rPr>
              <a:t>的增大而减小</a:t>
            </a:r>
            <a:r>
              <a:rPr kumimoji="1" lang="en-US" altLang="zh-CN" sz="2400" b="1">
                <a:solidFill>
                  <a:schemeClr val="tx1"/>
                </a:solidFill>
                <a:latin typeface="Times New Roman" panose="02020603050405020304" pitchFamily="2" charset="0"/>
              </a:rPr>
              <a:t>. </a:t>
            </a:r>
            <a:endParaRPr kumimoji="1" lang="en-US" altLang="zh-CN" sz="24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/>
      <p:bldP spid="8" grpId="0"/>
      <p:bldP spid="11" grpId="0" bldLvl="0" animBg="1"/>
      <p:bldP spid="12" grpId="0" bldLvl="0" animBg="1"/>
      <p:bldP spid="13" grpId="0"/>
      <p:bldP spid="14" grpId="0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AS_UNIQUEID" val="1333"/>
</p:tagLst>
</file>

<file path=ppt/tags/tag16.xml><?xml version="1.0" encoding="utf-8"?>
<p:tagLst xmlns:p="http://schemas.openxmlformats.org/presentationml/2006/main">
  <p:tag name="AS_UNIQUEID" val="1336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19.xml><?xml version="1.0" encoding="utf-8"?>
<p:tagLst xmlns:p="http://schemas.openxmlformats.org/presentationml/2006/main">
  <p:tag name="AS_UNIQUEID" val="1494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AS_UNIQUEID" val="149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22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28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37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UNIT_TABLE_BEAUTIFY" val="smartTable{1619ea3f-7884-4721-99d2-59df1c99f484}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COMMONDATA" val="eyJoZGlkIjoiMjE3MGZlOWM0YjUxY2M3MWI4YzI3MDMxNTIyMDU2NmQifQ=="/>
  <p:tag name="KSO_WPP_MARK_KEY" val="aaa386e9-ba75-4eec-b997-1a3fa2c47a71"/>
  <p:tag name="commondata" val="eyJoZGlkIjoiOGI2ZmZhNGJlZjIxNjcyOWUyNzJhY2NmNzYwNzI0YzI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2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4709</Words>
  <Application>WPS 演示</Application>
  <PresentationFormat>在屏幕上显示</PresentationFormat>
  <Paragraphs>553</Paragraphs>
  <Slides>32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45</vt:i4>
      </vt:variant>
      <vt:variant>
        <vt:lpstr>幻灯片标题</vt:lpstr>
      </vt:variant>
      <vt:variant>
        <vt:i4>32</vt:i4>
      </vt:variant>
    </vt:vector>
  </HeadingPairs>
  <TitlesOfParts>
    <vt:vector size="95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Cambria Math</vt:lpstr>
      <vt:lpstr>MS Mincho</vt:lpstr>
      <vt:lpstr>Arial Unicode MS</vt:lpstr>
      <vt:lpstr>Segoe UI</vt:lpstr>
      <vt:lpstr>有爱魔兽圆体 CN Medium</vt:lpstr>
      <vt:lpstr>思源黑体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481</cp:revision>
  <dcterms:created xsi:type="dcterms:W3CDTF">2015-07-09T08:14:00Z</dcterms:created>
  <dcterms:modified xsi:type="dcterms:W3CDTF">2025-12-15T03:40:23Z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F13ED7EB9A8146A895284D964943C9EB</vt:lpwstr>
  </property>
</Properties>
</file>