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69" r:id="rId3"/>
    <p:sldId id="493" r:id="rId4"/>
    <p:sldId id="483" r:id="rId5"/>
    <p:sldId id="484" r:id="rId6"/>
    <p:sldId id="485" r:id="rId7"/>
    <p:sldId id="486" r:id="rId8"/>
    <p:sldId id="487" r:id="rId9"/>
    <p:sldId id="488" r:id="rId10"/>
    <p:sldId id="489" r:id="rId11"/>
    <p:sldId id="466" r:id="rId12"/>
    <p:sldId id="460" r:id="rId13"/>
    <p:sldId id="461" r:id="rId14"/>
    <p:sldId id="401" r:id="rId15"/>
  </p:sldIdLst>
  <p:sldSz cx="9144000" cy="5144135" type="screen16x9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6" userDrawn="1">
          <p15:clr>
            <a:srgbClr val="A4A3A4"/>
          </p15:clr>
        </p15:guide>
        <p15:guide id="2" pos="287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ZhangS" initials="Z" lastIdx="0" clrIdx="1"/>
  <p:cmAuthor id="3" name="优翼" initials="校" lastIdx="0" clrIdx="2"/>
  <p:cmAuthor id="4" name="HJZX010" initials="" lastIdx="0" clrIdx="3"/>
  <p:cmAuthor id="5" name="Taylor Hartwell" initials="TH [6]" lastIdx="0" clrIdx="4"/>
  <p:cmAuthor id="6" name="TuWY" initials="T" lastIdx="0" clrIdx="5"/>
  <p:cmAuthor id="7" name="作者" initials="A" lastIdx="0" clrIdx="6"/>
  <p:cmAuthor id="8" name="尹澳" initials="尹" lastIdx="0" clrIdx="7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676"/>
        <p:guide pos="287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3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14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p>
            <a:pPr lvl="0">
              <a:buSzTx/>
            </a:pPr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p>
            <a:pPr lvl="0" algn="r">
              <a:buSzTx/>
            </a:pPr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p>
            <a:pPr lvl="0">
              <a:buSzTx/>
            </a:pPr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4pPr>
    <a:lvl5pPr marL="2057400" lvl="4" indent="-205740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5pPr>
    <a:lvl6pPr marL="2286000" lvl="5" indent="-205740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6pPr>
    <a:lvl7pPr marL="2743200" lvl="6" indent="-205740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7pPr>
    <a:lvl8pPr marL="3200400" lvl="7" indent="-205740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8pPr>
    <a:lvl9pPr marL="3657600" lvl="8" indent="-205740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4982210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八年级下册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563745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41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1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265170" cy="1002154"/>
            <a:chOff x="0" y="-331"/>
            <a:chExt cx="5142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142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-32"/>
              <a:ext cx="27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复习回顾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情境导入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探究新知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当堂小结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当堂练习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tags" Target="../tags/tag11.xml"/><Relationship Id="rId14" Type="http://schemas.openxmlformats.org/officeDocument/2006/relationships/image" Target="../media/image6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audio1.wav"/><Relationship Id="rId1" Type="http://schemas.openxmlformats.org/officeDocument/2006/relationships/tags" Target="../tags/tag2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0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11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8.wmf"/><Relationship Id="rId17" Type="http://schemas.openxmlformats.org/officeDocument/2006/relationships/vmlDrawing" Target="../drawings/vmlDrawing1.v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21.xml"/><Relationship Id="rId14" Type="http://schemas.openxmlformats.org/officeDocument/2006/relationships/image" Target="../media/image14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13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12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6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9" name="Rectangle 5"/>
          <p:cNvSpPr/>
          <p:nvPr/>
        </p:nvSpPr>
        <p:spPr>
          <a:xfrm>
            <a:off x="4575175" y="3364548"/>
            <a:ext cx="37407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第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2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课时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科学记数法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4498340" y="1564005"/>
            <a:ext cx="43192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en-US" altLang="zh-CN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15 </a:t>
            </a:r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章 </a:t>
            </a:r>
            <a:r>
              <a:rPr lang="en-US" altLang="zh-CN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 </a:t>
            </a:r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分 式</a:t>
            </a:r>
            <a:endParaRPr lang="zh-CN" altLang="en-US" sz="48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4" name="Rectangle 5"/>
          <p:cNvSpPr/>
          <p:nvPr>
            <p:custDataLst>
              <p:tags r:id="rId1"/>
            </p:custDataLst>
          </p:nvPr>
        </p:nvSpPr>
        <p:spPr>
          <a:xfrm>
            <a:off x="3451225" y="2571750"/>
            <a:ext cx="56635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en-US" altLang="zh-CN" sz="3200" b="1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15.4</a:t>
            </a:r>
            <a:r>
              <a:rPr lang="zh-CN" altLang="en-US" sz="3200" b="1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零指数幂与负整数指数幂</a:t>
            </a:r>
            <a:endParaRPr lang="zh-CN" altLang="en-US" sz="3200" b="1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574040" y="584200"/>
            <a:ext cx="809053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中国女药学家屠呦呦获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2015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年诺贝尔医学奖，她的突出贡献是创制新型抗疟药青蒿素和双氢青蒿素，这是中国医学界迄今为止获得的最高奖项．已知显微镜下某种疟原虫平均长度为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0.0000015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米，该长度用科学记数法表示为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__________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米．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文本框 19471"/>
          <p:cNvSpPr txBox="1"/>
          <p:nvPr/>
        </p:nvSpPr>
        <p:spPr>
          <a:xfrm>
            <a:off x="5033328" y="3327083"/>
            <a:ext cx="1933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1.5×10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585" y="-19685"/>
            <a:ext cx="1295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>
                <a:solidFill>
                  <a:schemeClr val="bg2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练一练</a:t>
            </a:r>
            <a:endParaRPr lang="zh-CN" altLang="en-US" sz="2800" b="1" dirty="0">
              <a:solidFill>
                <a:schemeClr val="bg2"/>
              </a:solidFill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9219"/>
          <p:cNvSpPr txBox="1"/>
          <p:nvPr/>
        </p:nvSpPr>
        <p:spPr>
          <a:xfrm>
            <a:off x="611188" y="550228"/>
            <a:ext cx="6743700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用科学记数法表示下列各数: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 (1)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0.00003           (2) 0.000506         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(3)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0.000063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3" name="文本框 9220"/>
          <p:cNvSpPr txBox="1"/>
          <p:nvPr/>
        </p:nvSpPr>
        <p:spPr>
          <a:xfrm>
            <a:off x="877570" y="2657158"/>
            <a:ext cx="678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) 0.00003 = 3×10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</a:rPr>
              <a:t>-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；</a:t>
            </a:r>
            <a:endParaRPr lang="zh-CN" altLang="en-US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4" name="文本框 9222"/>
          <p:cNvSpPr txBox="1"/>
          <p:nvPr/>
        </p:nvSpPr>
        <p:spPr>
          <a:xfrm>
            <a:off x="1236345" y="3422333"/>
            <a:ext cx="5638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(2) 0.000506 = 5.06×10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；</a:t>
            </a:r>
            <a:endParaRPr lang="zh-CN" altLang="en-US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5" name="矩形 9223"/>
          <p:cNvSpPr/>
          <p:nvPr/>
        </p:nvSpPr>
        <p:spPr>
          <a:xfrm>
            <a:off x="1598295" y="4150995"/>
            <a:ext cx="6381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(3)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0.000063 =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6.3×10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5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</p:spTree>
    <p:custDataLst>
      <p:tags r:id="rId1"/>
    </p:custDataLst>
  </p:cSld>
  <p:clrMapOvr>
    <a:masterClrMapping/>
  </p:clrMapOvr>
  <p:transition spd="med"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5"/>
          <p:cNvSpPr txBox="1"/>
          <p:nvPr/>
        </p:nvSpPr>
        <p:spPr>
          <a:xfrm>
            <a:off x="290830" y="194310"/>
            <a:ext cx="868807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某人体中成熟的红细胞的平均直径约为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0.0000077 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，试用科学记数法表示该数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969963" y="1530350"/>
            <a:ext cx="4762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:   0.0000077 = 7.7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6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334963" y="1903730"/>
            <a:ext cx="7697787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下列是用科学记数法表示的数，写出原来的数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2×10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8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7.001×10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6</a:t>
            </a:r>
            <a:endParaRPr lang="en-US" altLang="zh-CN" sz="2800" baseline="300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矩形 7"/>
          <p:cNvSpPr/>
          <p:nvPr/>
        </p:nvSpPr>
        <p:spPr>
          <a:xfrm>
            <a:off x="331788" y="3060065"/>
            <a:ext cx="7700962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0.000 000 02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0.000 007 001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矩形 10"/>
          <p:cNvSpPr/>
          <p:nvPr/>
        </p:nvSpPr>
        <p:spPr>
          <a:xfrm>
            <a:off x="376238" y="3725863"/>
            <a:ext cx="7343775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用科学记数法把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0.000 009 405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表示成  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9.405×10</a:t>
            </a:r>
            <a:r>
              <a:rPr lang="en-US" altLang="zh-CN" sz="2800" i="1" baseline="30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，那么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n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   </a:t>
            </a:r>
            <a:endParaRPr lang="en-US" altLang="zh-CN" sz="2800" baseline="30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4410075" y="4369753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" name="组合 31758"/>
          <p:cNvGrpSpPr/>
          <p:nvPr/>
        </p:nvGrpSpPr>
        <p:grpSpPr>
          <a:xfrm>
            <a:off x="2623336" y="3403850"/>
            <a:ext cx="2801152" cy="1341681"/>
            <a:chOff x="-143" y="-45"/>
            <a:chExt cx="1765" cy="845"/>
          </a:xfrm>
        </p:grpSpPr>
        <p:grpSp>
          <p:nvGrpSpPr>
            <p:cNvPr id="5" name="组合 31759"/>
            <p:cNvGrpSpPr/>
            <p:nvPr/>
          </p:nvGrpSpPr>
          <p:grpSpPr>
            <a:xfrm>
              <a:off x="-143" y="-45"/>
              <a:ext cx="1091" cy="845"/>
              <a:chOff x="-313" y="-122"/>
              <a:chExt cx="2396" cy="2279"/>
            </a:xfrm>
          </p:grpSpPr>
          <p:sp>
            <p:nvSpPr>
              <p:cNvPr id="6" name="文本框 31760"/>
              <p:cNvSpPr txBox="1"/>
              <p:nvPr/>
            </p:nvSpPr>
            <p:spPr>
              <a:xfrm>
                <a:off x="-313" y="-122"/>
                <a:ext cx="2396" cy="8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 eaLnBrk="0" hangingPunct="0"/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0.00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…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  <a:sym typeface="Arial" panose="020B0604020202020204" pitchFamily="34" charset="0"/>
                  </a:rPr>
                  <a:t>01</a:t>
                </a:r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左大括号 31761"/>
              <p:cNvSpPr/>
              <p:nvPr/>
            </p:nvSpPr>
            <p:spPr>
              <a:xfrm rot="16140000">
                <a:off x="711" y="78"/>
                <a:ext cx="176" cy="1365"/>
              </a:xfrm>
              <a:prstGeom prst="leftBrace">
                <a:avLst>
                  <a:gd name="adj1" fmla="val 100931"/>
                  <a:gd name="adj2" fmla="val 50000"/>
                </a:avLst>
              </a:prstGeom>
              <a:noFill/>
              <a:ln w="2222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" name="文本框 31762"/>
              <p:cNvSpPr txBox="1"/>
              <p:nvPr/>
            </p:nvSpPr>
            <p:spPr>
              <a:xfrm>
                <a:off x="301" y="1270"/>
                <a:ext cx="1248" cy="8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algn="ctr" eaLnBrk="0" hangingPunct="0"/>
                <a:r>
                  <a:rPr lang="zh-CN" altLang="en-US" sz="2800" i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n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个0</a:t>
                </a:r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aphicFrame>
          <p:nvGraphicFramePr>
            <p:cNvPr id="9" name="对象 8"/>
            <p:cNvGraphicFramePr/>
            <p:nvPr/>
          </p:nvGraphicFramePr>
          <p:xfrm>
            <a:off x="896" y="45"/>
            <a:ext cx="726" cy="3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" r:id="rId1" imgW="418465" imgH="203200" progId="Equation.DSMT4">
                    <p:embed/>
                  </p:oleObj>
                </mc:Choice>
                <mc:Fallback>
                  <p:oleObj name="" r:id="rId1" imgW="418465" imgH="203200" progId="Equation.DSMT4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96" y="45"/>
                          <a:ext cx="726" cy="3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文本框 1"/>
          <p:cNvSpPr txBox="1"/>
          <p:nvPr/>
        </p:nvSpPr>
        <p:spPr>
          <a:xfrm>
            <a:off x="262890" y="540385"/>
            <a:ext cx="856043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   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利用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10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的负整数指数幂，我们可以用科学记数法表示一些绝对值较小的数，即将它们表示成</a:t>
            </a:r>
            <a:r>
              <a:rPr lang="zh-CN" altLang="en-US" sz="2800" i="1" baseline="300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×10</a:t>
            </a:r>
            <a:r>
              <a:rPr lang="zh-CN" altLang="en-US" sz="2800" baseline="30000" dirty="0"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zh-CN" altLang="en-US" sz="2800" i="1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n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的形式，其中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n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是正整数，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≤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＜10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.这里用科学记数法表示时，关键是掌握公式：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1" name="对象 10"/>
          <p:cNvGraphicFramePr/>
          <p:nvPr/>
        </p:nvGraphicFramePr>
        <p:xfrm>
          <a:off x="4811395" y="1940560"/>
          <a:ext cx="503238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3" imgW="178435" imgH="255905" progId="Equation.DSMT4">
                  <p:embed/>
                </p:oleObj>
              </mc:Choice>
              <mc:Fallback>
                <p:oleObj name="" r:id="rId3" imgW="178435" imgH="255905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11395" y="1940560"/>
                        <a:ext cx="503238" cy="576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2806065" y="477203"/>
            <a:ext cx="2764790" cy="583565"/>
            <a:chOff x="4440" y="690"/>
            <a:chExt cx="4354" cy="919"/>
          </a:xfrm>
        </p:grpSpPr>
        <p:sp>
          <p:nvSpPr>
            <p:cNvPr id="15" name="文本框 14"/>
            <p:cNvSpPr txBox="1"/>
            <p:nvPr/>
          </p:nvSpPr>
          <p:spPr>
            <a:xfrm>
              <a:off x="5725" y="690"/>
              <a:ext cx="306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+mn-ea"/>
                </a:rPr>
                <a:t>学习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目标</a:t>
              </a:r>
              <a:endParaRPr lang="zh-CN" altLang="en-US" sz="3200" b="1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0" y="728"/>
              <a:ext cx="1285" cy="881"/>
              <a:chOff x="323528" y="51470"/>
              <a:chExt cx="648072" cy="50578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53194"/>
                <a:ext cx="504056" cy="504056"/>
              </a:xfrm>
              <a:prstGeom prst="rect">
                <a:avLst/>
              </a:prstGeom>
            </p:spPr>
          </p:pic>
          <p:sp>
            <p:nvSpPr>
              <p:cNvPr id="37" name="星形: 四角 28"/>
              <p:cNvSpPr/>
              <p:nvPr/>
            </p:nvSpPr>
            <p:spPr>
              <a:xfrm>
                <a:off x="323528" y="51470"/>
                <a:ext cx="216024" cy="195486"/>
              </a:xfrm>
              <a:prstGeom prst="star4">
                <a:avLst/>
              </a:prstGeom>
              <a:solidFill>
                <a:srgbClr val="FFFDDB"/>
              </a:solidFill>
              <a:ln>
                <a:solidFill>
                  <a:srgbClr val="FF872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609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323850" y="1203960"/>
            <a:ext cx="8662670" cy="31007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23850" indent="-457200"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会用科学记数法表示绝对值小于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的数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重点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2.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会进行包含用科学记数法表示的数的简单运算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。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难点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>
              <a:solidFill>
                <a:srgbClr val="30919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3.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通过用科学记数法表示不同数值，感受数学知识体系内部的转化与统</a:t>
            </a:r>
            <a:r>
              <a:rPr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一</a:t>
            </a:r>
            <a:r>
              <a:rPr 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。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难点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>
            <p:custDataLst>
              <p:tags r:id="rId1"/>
            </p:custDataLst>
          </p:nvPr>
        </p:nvSpPr>
        <p:spPr>
          <a:xfrm>
            <a:off x="330200" y="1270318"/>
            <a:ext cx="83915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科学记数法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：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绝对值大于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10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的数记成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×10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的形式，其中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≤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n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是正整数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" name="TextBox 8"/>
          <p:cNvSpPr txBox="1"/>
          <p:nvPr>
            <p:custDataLst>
              <p:tags r:id="rId2"/>
            </p:custDataLst>
          </p:nvPr>
        </p:nvSpPr>
        <p:spPr>
          <a:xfrm>
            <a:off x="330200" y="824548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忆一忆：</a:t>
            </a:r>
            <a:endParaRPr lang="zh-CN" altLang="en-US" sz="2800" dirty="0">
              <a:solidFill>
                <a:srgbClr val="00B05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4" name="Text Box 6"/>
          <p:cNvSpPr txBox="1"/>
          <p:nvPr>
            <p:custDataLst>
              <p:tags r:id="rId3"/>
            </p:custDataLst>
          </p:nvPr>
        </p:nvSpPr>
        <p:spPr>
          <a:xfrm>
            <a:off x="331788" y="2781300"/>
            <a:ext cx="80279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例如，</a:t>
            </a:r>
            <a:r>
              <a:rPr lang="en-GB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864000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可以写成 </a:t>
            </a:r>
            <a:r>
              <a:rPr lang="zh-CN" altLang="en-US" sz="2800" u="sng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   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" name="Text Box 9"/>
          <p:cNvSpPr txBox="1"/>
          <p:nvPr>
            <p:custDataLst>
              <p:tags r:id="rId4"/>
            </p:custDataLst>
          </p:nvPr>
        </p:nvSpPr>
        <p:spPr>
          <a:xfrm>
            <a:off x="331788" y="3934778"/>
            <a:ext cx="64976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怎样把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0.0000864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用科学记数法表示？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6" name="矩形 11"/>
          <p:cNvSpPr/>
          <p:nvPr>
            <p:custDataLst>
              <p:tags r:id="rId5"/>
            </p:custDataLst>
          </p:nvPr>
        </p:nvSpPr>
        <p:spPr>
          <a:xfrm>
            <a:off x="4202113" y="2767013"/>
            <a:ext cx="16338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GB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8.64×10</a:t>
            </a:r>
            <a:r>
              <a:rPr lang="en-GB" altLang="en-US" sz="2800" b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5</a:t>
            </a:r>
            <a:endParaRPr lang="zh-CN" altLang="en-US" sz="2800" dirty="0">
              <a:latin typeface="Arial" panose="020B0604020202020204" pitchFamily="34" charset="0"/>
              <a:ea typeface="Times New Roman" panose="02020603050405020304" pitchFamily="2" charset="0"/>
            </a:endParaRPr>
          </a:p>
        </p:txBody>
      </p:sp>
      <p:sp>
        <p:nvSpPr>
          <p:cNvPr id="7" name="TextBox 12"/>
          <p:cNvSpPr txBox="1"/>
          <p:nvPr>
            <p:custDataLst>
              <p:tags r:id="rId6"/>
            </p:custDataLst>
          </p:nvPr>
        </p:nvSpPr>
        <p:spPr>
          <a:xfrm>
            <a:off x="331788" y="335724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想一想：</a:t>
            </a:r>
            <a:endParaRPr lang="zh-CN" altLang="en-US" sz="2800" dirty="0">
              <a:solidFill>
                <a:srgbClr val="00B05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TextBox 10"/>
          <p:cNvSpPr txBox="1"/>
          <p:nvPr/>
        </p:nvSpPr>
        <p:spPr>
          <a:xfrm>
            <a:off x="576263" y="131953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因为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9219" name="对象 6147"/>
          <p:cNvGraphicFramePr/>
          <p:nvPr/>
        </p:nvGraphicFramePr>
        <p:xfrm>
          <a:off x="1403350" y="1155700"/>
          <a:ext cx="234442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" imgW="965200" imgH="393700" progId="Equation.DSMT4">
                  <p:embed/>
                </p:oleObj>
              </mc:Choice>
              <mc:Fallback>
                <p:oleObj name="" r:id="rId1" imgW="965200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03350" y="1155700"/>
                        <a:ext cx="2344420" cy="901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对象 6148"/>
          <p:cNvGraphicFramePr/>
          <p:nvPr/>
        </p:nvGraphicFramePr>
        <p:xfrm>
          <a:off x="3895090" y="1427480"/>
          <a:ext cx="3861435" cy="630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3" imgW="1587500" imgH="254000" progId="Equation.DSMT4">
                  <p:embed/>
                </p:oleObj>
              </mc:Choice>
              <mc:Fallback>
                <p:oleObj name="" r:id="rId3" imgW="1587500" imgH="2540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95090" y="1427480"/>
                        <a:ext cx="3861435" cy="6305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对象 6149"/>
          <p:cNvGraphicFramePr/>
          <p:nvPr/>
        </p:nvGraphicFramePr>
        <p:xfrm>
          <a:off x="642620" y="2203450"/>
          <a:ext cx="4227830" cy="598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5" imgW="1828800" imgH="254000" progId="Equation.DSMT4">
                  <p:embed/>
                </p:oleObj>
              </mc:Choice>
              <mc:Fallback>
                <p:oleObj name="" r:id="rId5" imgW="1828800" imgH="2540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2620" y="2203450"/>
                        <a:ext cx="4227830" cy="5981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14"/>
          <p:cNvSpPr txBox="1"/>
          <p:nvPr/>
        </p:nvSpPr>
        <p:spPr>
          <a:xfrm>
            <a:off x="576580" y="2903220"/>
            <a:ext cx="74028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所以，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0.0000864 = 8.64×0.00001 = 8.64 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1" name="Rectangle 2"/>
          <p:cNvSpPr/>
          <p:nvPr/>
        </p:nvSpPr>
        <p:spPr>
          <a:xfrm>
            <a:off x="504825" y="3449955"/>
            <a:ext cx="8070215" cy="1512570"/>
          </a:xfrm>
          <a:prstGeom prst="rect">
            <a:avLst/>
          </a:prstGeom>
          <a:noFill/>
          <a:ln w="25400" cap="flat" cmpd="sng">
            <a:solidFill>
              <a:srgbClr val="FF0000">
                <a:alpha val="53998"/>
              </a:srgbClr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类似地，我们可以利用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GB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10</a:t>
            </a:r>
            <a:r>
              <a:rPr lang="en-US" altLang="en-GB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负整数指数幂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，用科学记数法表示一些绝对值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较小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的数，即将它们表示成</a:t>
            </a:r>
            <a:r>
              <a:rPr lang="en-US" altLang="en-GB" sz="2800" b="1" i="1" baseline="30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GB" altLang="en-US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a</a:t>
            </a:r>
            <a:r>
              <a:rPr lang="en-GB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×10</a:t>
            </a:r>
            <a:r>
              <a:rPr lang="en-GB" altLang="en-US" sz="2800" b="1" baseline="30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GB" altLang="en-US" sz="2800" b="1" i="1" baseline="30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n</a:t>
            </a:r>
            <a:r>
              <a:rPr lang="en-US" altLang="en-GB" sz="2800" b="1" i="1" baseline="30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的形式，其中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GB" altLang="en-US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n</a:t>
            </a:r>
            <a:r>
              <a:rPr lang="en-US" altLang="en-GB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是正整数，</a:t>
            </a:r>
            <a:r>
              <a:rPr lang="en-GB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GB" altLang="en-US" sz="28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≤</a:t>
            </a:r>
            <a:r>
              <a:rPr lang="en-US" altLang="en-GB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|</a:t>
            </a:r>
            <a:r>
              <a:rPr lang="en-GB" altLang="en-US" sz="2800" b="1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a</a:t>
            </a:r>
            <a:r>
              <a:rPr lang="en-US" altLang="en-GB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|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GB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10.</a:t>
            </a:r>
            <a:endParaRPr lang="en-GB" altLang="en-US" sz="2800" b="1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32" name="对象 31"/>
          <p:cNvGraphicFramePr/>
          <p:nvPr/>
        </p:nvGraphicFramePr>
        <p:xfrm>
          <a:off x="5210175" y="1168718"/>
          <a:ext cx="596900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" name="" r:id="rId7" imgW="280035" imgH="394335" progId="Equation.DSMT4">
                  <p:embed/>
                </p:oleObj>
              </mc:Choice>
              <mc:Fallback>
                <p:oleObj name="" r:id="rId7" imgW="280035" imgH="394335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10175" y="1168718"/>
                        <a:ext cx="596900" cy="817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/>
          <p:cNvGraphicFramePr/>
          <p:nvPr/>
        </p:nvGraphicFramePr>
        <p:xfrm>
          <a:off x="6731318" y="1423511"/>
          <a:ext cx="720725" cy="521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" r:id="rId9" imgW="279400" imgH="203200" progId="Equation.DSMT4">
                  <p:embed/>
                </p:oleObj>
              </mc:Choice>
              <mc:Fallback>
                <p:oleObj name="" r:id="rId9" imgW="279400" imgH="2032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31318" y="1423511"/>
                        <a:ext cx="720725" cy="5219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/>
          <p:cNvGraphicFramePr/>
          <p:nvPr/>
        </p:nvGraphicFramePr>
        <p:xfrm>
          <a:off x="1953260" y="1945005"/>
          <a:ext cx="661670" cy="764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11" imgW="355600" imgH="394335" progId="Equation.DSMT4">
                  <p:embed/>
                </p:oleObj>
              </mc:Choice>
              <mc:Fallback>
                <p:oleObj name="" r:id="rId11" imgW="355600" imgH="394335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53260" y="1945005"/>
                        <a:ext cx="661670" cy="7645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对象 37"/>
          <p:cNvGraphicFramePr/>
          <p:nvPr/>
        </p:nvGraphicFramePr>
        <p:xfrm>
          <a:off x="3525203" y="2170113"/>
          <a:ext cx="720725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" name="" r:id="rId13" imgW="279400" imgH="203200" progId="Equation.DSMT4">
                  <p:embed/>
                </p:oleObj>
              </mc:Choice>
              <mc:Fallback>
                <p:oleObj name="" r:id="rId13" imgW="279400" imgH="2032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25203" y="2170113"/>
                        <a:ext cx="720725" cy="522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590675" y="548640"/>
            <a:ext cx="604710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用科学记数法表示绝对值小于</a:t>
            </a:r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微软雅黑" panose="020B0503020204020204" pitchFamily="2" charset="-122"/>
                <a:sym typeface="宋体" panose="02010600030101010101" pitchFamily="2" charset="-122"/>
              </a:rPr>
              <a:t>1 </a:t>
            </a: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的数</a:t>
            </a:r>
            <a:endParaRPr kumimoji="0" lang="zh-CN" altLang="en-US" sz="2800" b="1" i="0" u="none" strike="noStrike" kern="1200" cap="none" spc="0" normalizeH="0" baseline="0" noProof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2" charset="-122"/>
              <a:ea typeface="微软雅黑" panose="020B0503020204020204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089091" y="543732"/>
            <a:ext cx="6651097" cy="595576"/>
            <a:chOff x="1777185" y="621123"/>
            <a:chExt cx="6651097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1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flipV="1">
              <a:off x="2091617" y="1180826"/>
              <a:ext cx="6336665" cy="24130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1" name="Rectangle 2"/>
          <p:cNvSpPr txBox="1">
            <a:spLocks noRot="1"/>
          </p:cNvSpPr>
          <p:nvPr/>
        </p:nvSpPr>
        <p:spPr>
          <a:xfrm>
            <a:off x="322898" y="325438"/>
            <a:ext cx="8496300" cy="1684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算一算：</a:t>
            </a:r>
            <a:endParaRPr lang="zh-CN" altLang="en-US" sz="2800" dirty="0">
              <a:solidFill>
                <a:srgbClr val="00B05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10</a:t>
            </a:r>
            <a:r>
              <a:rPr lang="zh-CN" altLang="en-US" sz="2800" b="1" baseline="30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b="1" baseline="26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___________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  10</a:t>
            </a:r>
            <a:r>
              <a:rPr lang="zh-CN" altLang="en-US" sz="2800" b="1" baseline="30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b="1" baseline="26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   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10</a:t>
            </a:r>
            <a:r>
              <a:rPr lang="zh-CN" altLang="en-US" sz="2800" b="1" baseline="30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b="1" baseline="26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8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___________.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 </a:t>
            </a:r>
            <a:endParaRPr lang="en-US" altLang="zh-CN" sz="2800" b="1" baseline="-300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250825" y="1917383"/>
            <a:ext cx="8424863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议一议：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指数与运算结果的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的个数有什么关系？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322263" y="3146425"/>
            <a:ext cx="93964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一般地，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10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dirty="0"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n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次幂，在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1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前面有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_____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个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304800" y="3678555"/>
            <a:ext cx="686054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想一想：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10</a:t>
            </a:r>
            <a:r>
              <a:rPr lang="zh-CN" altLang="en-US" sz="2800" b="1" baseline="30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b="1" baseline="26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21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的小数点后的位数是几位？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前面有几个零？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2124075" y="771525"/>
            <a:ext cx="8683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0.01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5958205" y="752475"/>
            <a:ext cx="1406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0.0001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1764030" y="1420813"/>
            <a:ext cx="20177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0.00000001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" name="Text Box 16" descr="PE03255_"/>
          <p:cNvSpPr txBox="1"/>
          <p:nvPr/>
        </p:nvSpPr>
        <p:spPr>
          <a:xfrm>
            <a:off x="1671955" y="2557780"/>
            <a:ext cx="5699760" cy="586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15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通过上面的探索，你发现了什么？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6288405" y="3114675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n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5"/>
          <p:cNvSpPr txBox="1"/>
          <p:nvPr/>
        </p:nvSpPr>
        <p:spPr>
          <a:xfrm>
            <a:off x="250825" y="1134110"/>
            <a:ext cx="85344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用科学记数法表示一些绝对值小于</a:t>
            </a:r>
            <a:r>
              <a:rPr lang="en-US" altLang="zh-CN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1 </a:t>
            </a: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的数的方法： 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380683" y="1780540"/>
            <a:ext cx="8434387" cy="267652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   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利用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10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的负整数指数幂，可以把一个绝对值小于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1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的数表示成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a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×10</a:t>
            </a:r>
            <a:r>
              <a:rPr lang="en-US" altLang="zh-CN" sz="2800" b="1" baseline="30000" dirty="0"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b="1" i="1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n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的形式，其中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n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是正整数，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b="1" dirty="0">
                <a:latin typeface="黑体" panose="02010609060101010101" pitchFamily="1" charset="-122"/>
                <a:ea typeface="黑体" panose="02010609060101010101" pitchFamily="1" charset="-122"/>
              </a:rPr>
              <a:t>≤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|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a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|</a:t>
            </a:r>
            <a:r>
              <a:rPr lang="zh-CN" altLang="en-US" sz="2800" b="1" dirty="0">
                <a:latin typeface="黑体" panose="02010609060101010101" pitchFamily="1" charset="-122"/>
                <a:ea typeface="黑体" panose="02010609060101010101" pitchFamily="1" charset="-122"/>
              </a:rPr>
              <a:t>＜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10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n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等于原数第一个非零数字前所有零的个数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（特别注意：包括小数点前面那个零）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1267" name="圆角矩形 31"/>
          <p:cNvSpPr/>
          <p:nvPr/>
        </p:nvSpPr>
        <p:spPr>
          <a:xfrm>
            <a:off x="-35560" y="-91440"/>
            <a:ext cx="1787525" cy="568325"/>
          </a:xfrm>
          <a:prstGeom prst="roundRect">
            <a:avLst>
              <a:gd name="adj" fmla="val 16667"/>
            </a:avLst>
          </a:prstGeom>
          <a:noFill/>
          <a:ln w="25400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100000"/>
              </a:lnSpc>
            </a:pPr>
            <a:r>
              <a:rPr lang="zh-CN" altLang="en-US" sz="2800" b="1" dirty="0">
                <a:solidFill>
                  <a:schemeClr val="bg2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知识要点</a:t>
            </a:r>
            <a:endParaRPr lang="zh-CN" altLang="en-US" sz="2800" b="1" dirty="0">
              <a:solidFill>
                <a:schemeClr val="bg2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89" name="文本框 99"/>
          <p:cNvSpPr txBox="1"/>
          <p:nvPr/>
        </p:nvSpPr>
        <p:spPr>
          <a:xfrm>
            <a:off x="276860" y="368935"/>
            <a:ext cx="8005763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3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1</a:t>
            </a:r>
            <a:r>
              <a:rPr lang="en-US" altLang="zh-CN" sz="2800" b="1" dirty="0">
                <a:solidFill>
                  <a:srgbClr val="222267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用小数表示下列各数：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indent="26670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(1) 2×10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7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          (2) 3.14×10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indent="26670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(3) 7.08×10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     (4) 2.17×10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461645" y="2091055"/>
            <a:ext cx="6583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解析：小数点向左移动相应的位数即可．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466090" y="2429510"/>
            <a:ext cx="56527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(1) 2×10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7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0.0000002.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(2) 3.14×10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0.0000314.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(3) 7.08×10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0.00708.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(4) 2.17×10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0.217.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任意多边形 3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3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23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47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9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69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3" name="Text Box 19"/>
          <p:cNvSpPr txBox="1"/>
          <p:nvPr/>
        </p:nvSpPr>
        <p:spPr>
          <a:xfrm>
            <a:off x="26035" y="693420"/>
            <a:ext cx="8813800" cy="4225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en-US" altLang="en-GB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用科学记数法表示：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0.000 03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；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（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  <a:r>
              <a:rPr lang="en-GB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0.000 006 4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0.000 0314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en-US" altLang="en-GB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用科学记数法填空：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s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 </a:t>
            </a:r>
            <a:r>
              <a:rPr lang="el-GR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μ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s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1 000 000</a:t>
            </a:r>
            <a:r>
              <a:rPr lang="en-US" altLang="en-GB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倍，则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 </a:t>
            </a:r>
            <a:r>
              <a:rPr lang="el-GR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μ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s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______</a:t>
            </a:r>
            <a:r>
              <a:rPr lang="en-US" altLang="en-GB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s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mg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</a:t>
            </a:r>
            <a:r>
              <a:rPr lang="en-US" altLang="en-GB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_____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kg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 </a:t>
            </a:r>
            <a:r>
              <a:rPr lang="el-GR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μ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______</a:t>
            </a:r>
            <a:r>
              <a:rPr lang="en-US" altLang="en-GB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；　　　　　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4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nm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</a:t>
            </a:r>
            <a:r>
              <a:rPr lang="en-US" altLang="en-GB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_____ </a:t>
            </a:r>
            <a:r>
              <a:rPr lang="el-GR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μ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；（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cm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______</a:t>
            </a:r>
            <a:r>
              <a:rPr lang="en-US" altLang="en-GB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m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6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mL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_____</a:t>
            </a:r>
            <a:r>
              <a:rPr lang="en-US" altLang="en-GB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_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m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en-GB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GB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57780" y="1278255"/>
            <a:ext cx="13030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5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44165" y="1772285"/>
            <a:ext cx="17475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3</a:t>
            </a:r>
            <a:r>
              <a:rPr lang="en-US" altLang="en-GB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.14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5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92950" y="1262380"/>
            <a:ext cx="17475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6.4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6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59245" y="2787015"/>
            <a:ext cx="13030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6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52320" y="3307080"/>
            <a:ext cx="13030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6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56960" y="3320415"/>
            <a:ext cx="13030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6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59305" y="3833495"/>
            <a:ext cx="13030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3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65545" y="3833495"/>
            <a:ext cx="13030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4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52320" y="4335780"/>
            <a:ext cx="13030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6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585" y="-19685"/>
            <a:ext cx="1295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>
                <a:solidFill>
                  <a:schemeClr val="bg2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练一练</a:t>
            </a:r>
            <a:endParaRPr lang="zh-CN" altLang="en-US" sz="2800" b="1" dirty="0">
              <a:solidFill>
                <a:schemeClr val="bg2"/>
              </a:solidFill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435610" y="402590"/>
            <a:ext cx="8431213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SzTx/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solidFill>
                  <a:srgbClr val="228B8B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纳米是非常小的长度单位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GB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1nm</a:t>
            </a:r>
            <a:r>
              <a:rPr lang="en-US" altLang="en-GB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GB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en-US" altLang="en-GB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GB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10</a:t>
            </a:r>
            <a:r>
              <a:rPr lang="en-GB" altLang="en-US" sz="2800" b="1" baseline="30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GB" altLang="en-US" sz="2800" b="1" baseline="30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9</a:t>
            </a:r>
            <a:r>
              <a:rPr lang="en-GB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把</a:t>
            </a:r>
            <a:r>
              <a:rPr lang="en-GB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nm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的物体放到乒乓球上，就如同把乒乓球放到地球上，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1mm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的空间可以放多少个</a:t>
            </a:r>
            <a:r>
              <a:rPr lang="en-US" altLang="en-GB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GB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nm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的物体（物体之间的间隙忽略不计）？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1052195" y="3084830"/>
          <a:ext cx="5870575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" imgW="2197100" imgH="482600" progId="Equation.DSMT4">
                  <p:embed/>
                </p:oleObj>
              </mc:Choice>
              <mc:Fallback>
                <p:oleObj name="" r:id="rId1" imgW="2197100" imgH="4826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52195" y="3084830"/>
                        <a:ext cx="5870575" cy="1289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11"/>
          <p:cNvSpPr txBox="1"/>
          <p:nvPr/>
        </p:nvSpPr>
        <p:spPr>
          <a:xfrm>
            <a:off x="539115" y="4443095"/>
            <a:ext cx="741997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答：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1mm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en-US" altLang="en-GB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的空间可以放</a:t>
            </a:r>
            <a:r>
              <a:rPr lang="en-US" altLang="en-GB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18</a:t>
            </a:r>
            <a:r>
              <a:rPr lang="en-US" altLang="en-GB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个</a:t>
            </a:r>
            <a:r>
              <a:rPr lang="en-US" altLang="en-GB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en-GB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nm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en-US" altLang="en-GB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的物体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" name="TextBox 12"/>
          <p:cNvSpPr txBox="1"/>
          <p:nvPr/>
        </p:nvSpPr>
        <p:spPr>
          <a:xfrm>
            <a:off x="321628" y="315817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5652135" y="2382520"/>
            <a:ext cx="3254375" cy="1198880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10</a:t>
            </a:r>
            <a:r>
              <a:rPr lang="en-US" altLang="zh-CN" sz="2400" b="1" baseline="300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18</a:t>
            </a:r>
            <a:r>
              <a:rPr lang="en-US" altLang="en-GB" sz="24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是一个非常大的数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，它是</a:t>
            </a:r>
            <a:r>
              <a:rPr lang="en-US" altLang="en-GB" sz="24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en-GB" sz="24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亿（即</a:t>
            </a:r>
            <a:r>
              <a:rPr lang="en-US" altLang="en-GB" sz="24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10</a:t>
            </a:r>
            <a:r>
              <a:rPr lang="en-US" altLang="zh-CN" sz="2400" b="1" baseline="300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8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）的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100</a:t>
            </a:r>
            <a:r>
              <a:rPr lang="en-US" altLang="en-GB" sz="24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亿（即</a:t>
            </a:r>
            <a:r>
              <a:rPr lang="en-US" altLang="en-GB" sz="24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10</a:t>
            </a:r>
            <a:r>
              <a:rPr lang="en-US" altLang="zh-CN" sz="2400" b="1" baseline="300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10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）倍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400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7" name="任意多边形 6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2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2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DIAGRAM_VIRTUALLY_FRAME" val="{&quot;height&quot;:158.17496062992126,&quot;left&quot;:8.95,&quot;top&quot;:157.47503937007872,&quot;width&quot;:693.6}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DIAGRAM_VIRTUALLY_FRAME" val="{&quot;height&quot;:287.75,&quot;left&quot;:26,&quot;top&quot;:64.92503937007874,&quot;width&quot;:672.55}"/>
</p:tagLst>
</file>

<file path=ppt/tags/tag15.xml><?xml version="1.0" encoding="utf-8"?>
<p:tagLst xmlns:p="http://schemas.openxmlformats.org/presentationml/2006/main">
  <p:tag name="KSO_WM_DIAGRAM_VIRTUALLY_FRAME" val="{&quot;height&quot;:287.75,&quot;left&quot;:26,&quot;top&quot;:64.92503937007874,&quot;width&quot;:672.55}"/>
</p:tagLst>
</file>

<file path=ppt/tags/tag16.xml><?xml version="1.0" encoding="utf-8"?>
<p:tagLst xmlns:p="http://schemas.openxmlformats.org/presentationml/2006/main">
  <p:tag name="KSO_WM_DIAGRAM_VIRTUALLY_FRAME" val="{&quot;height&quot;:287.75,&quot;left&quot;:26,&quot;top&quot;:64.92503937007874,&quot;width&quot;:672.55}"/>
</p:tagLst>
</file>

<file path=ppt/tags/tag17.xml><?xml version="1.0" encoding="utf-8"?>
<p:tagLst xmlns:p="http://schemas.openxmlformats.org/presentationml/2006/main">
  <p:tag name="KSO_WM_DIAGRAM_VIRTUALLY_FRAME" val="{&quot;height&quot;:287.75,&quot;left&quot;:26,&quot;top&quot;:64.92503937007874,&quot;width&quot;:672.55}"/>
</p:tagLst>
</file>

<file path=ppt/tags/tag18.xml><?xml version="1.0" encoding="utf-8"?>
<p:tagLst xmlns:p="http://schemas.openxmlformats.org/presentationml/2006/main">
  <p:tag name="KSO_WM_DIAGRAM_VIRTUALLY_FRAME" val="{&quot;height&quot;:287.75,&quot;left&quot;:26,&quot;top&quot;:64.92503937007874,&quot;width&quot;:672.55}"/>
</p:tagLst>
</file>

<file path=ppt/tags/tag19.xml><?xml version="1.0" encoding="utf-8"?>
<p:tagLst xmlns:p="http://schemas.openxmlformats.org/presentationml/2006/main">
  <p:tag name="KSO_WM_DIAGRAM_VIRTUALLY_FRAME" val="{&quot;height&quot;:287.75,&quot;left&quot;:26,&quot;top&quot;:64.92503937007874,&quot;width&quot;:672.55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COMMONDATA" val="eyJoZGlkIjoiMjE3MGZlOWM0YjUxY2M3MWI4YzI3MDMxNTIyMDU2NmQifQ=="/>
  <p:tag name="KSO_WPP_MARK_KEY" val="e51d8c8e-8f26-40fe-8b2e-42183e4fce02"/>
  <p:tag name="commondata" val="eyJoZGlkIjoiOGI2ZmZhNGJlZjIxNjcyOWUyNzJhY2NmNzYwNzI0Yz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1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1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2075</Words>
  <Application>WPS 演示</Application>
  <PresentationFormat>全屏显示(4:3)</PresentationFormat>
  <Paragraphs>151</Paragraphs>
  <Slides>13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13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Calibri</vt:lpstr>
      <vt:lpstr>等线</vt:lpstr>
      <vt:lpstr>有爱魔兽圆体 CN Medium</vt:lpstr>
      <vt:lpstr>思源黑体</vt:lpstr>
      <vt:lpstr>Arial Unicode MS</vt:lpstr>
      <vt:lpstr>4_自定义设计方案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563</cp:revision>
  <dcterms:created xsi:type="dcterms:W3CDTF">2015-07-09T08:14:00Z</dcterms:created>
  <dcterms:modified xsi:type="dcterms:W3CDTF">2025-12-15T03:37:28Z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926742297FCA4622BAF3FB6DEDC916CC</vt:lpwstr>
  </property>
</Properties>
</file>