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38"/>
  </p:handoutMasterIdLst>
  <p:sldIdLst>
    <p:sldId id="493" r:id="rId3"/>
    <p:sldId id="505" r:id="rId4"/>
    <p:sldId id="442" r:id="rId5"/>
    <p:sldId id="443" r:id="rId6"/>
    <p:sldId id="496" r:id="rId7"/>
    <p:sldId id="497" r:id="rId8"/>
    <p:sldId id="503" r:id="rId9"/>
    <p:sldId id="498" r:id="rId10"/>
    <p:sldId id="468" r:id="rId12"/>
    <p:sldId id="469" r:id="rId13"/>
    <p:sldId id="471" r:id="rId14"/>
    <p:sldId id="275" r:id="rId15"/>
    <p:sldId id="430" r:id="rId16"/>
    <p:sldId id="445" r:id="rId17"/>
    <p:sldId id="510" r:id="rId18"/>
    <p:sldId id="511" r:id="rId19"/>
    <p:sldId id="512" r:id="rId20"/>
    <p:sldId id="513" r:id="rId21"/>
    <p:sldId id="520" r:id="rId22"/>
    <p:sldId id="521" r:id="rId23"/>
    <p:sldId id="524" r:id="rId24"/>
    <p:sldId id="525" r:id="rId25"/>
    <p:sldId id="526" r:id="rId26"/>
    <p:sldId id="527" r:id="rId27"/>
    <p:sldId id="504" r:id="rId28"/>
    <p:sldId id="446" r:id="rId29"/>
    <p:sldId id="449" r:id="rId30"/>
    <p:sldId id="530" r:id="rId31"/>
    <p:sldId id="428" r:id="rId32"/>
    <p:sldId id="461" r:id="rId33"/>
    <p:sldId id="462" r:id="rId34"/>
    <p:sldId id="463" r:id="rId35"/>
    <p:sldId id="533" r:id="rId36"/>
    <p:sldId id="534" r:id="rId37"/>
  </p:sldIdLst>
  <p:sldSz cx="9144000" cy="5144135" type="screen16x9"/>
  <p:notesSz cx="6858000" cy="9144000"/>
  <p:custDataLst>
    <p:tags r:id="rId43"/>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72" userDrawn="1">
          <p15:clr>
            <a:srgbClr val="A4A3A4"/>
          </p15:clr>
        </p15:guide>
        <p15:guide id="2" pos="28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ZhangS" initials="Z" lastIdx="0" clrIdx="1"/>
  <p:cmAuthor id="3" name="优翼" initials="校" lastIdx="0" clrIdx="2"/>
  <p:cmAuthor id="4" name="HJZX010" initials="" lastIdx="0" clrIdx="3"/>
  <p:cmAuthor id="5" name="Taylor Hartwell" initials="TH [6]" lastIdx="0" clrIdx="4"/>
  <p:cmAuthor id="6" name="TuWY" initials="T" lastIdx="0" clrIdx="5"/>
  <p:cmAuthor id="7" name="作者" initials="A" lastIdx="0" clrIdx="6"/>
  <p:cmAuthor id="8" name="尹澳" initials="尹" lastIdx="0" clrIdx="7"/>
  <p:cmAuthor id="9" name="fafa" initials="f" lastIdx="0" clrIdx="8"/>
  <p:cmAuthor id="10" name="王习习" initials="王" lastIdx="0" clrIdx="9"/>
  <p:cmAuthor id="11" name="心语" initials="心" lastIdx="0" clrIdx="10"/>
  <p:cmAuthor id="12" name="youyi" initials="y" lastIdx="0" clrIdx="11"/>
  <p:cmAuthor id="13" name="602656769@qq.com" initials="" lastIdx="0" clrIdx="12"/>
  <p:cmAuthor id="14" name="www.xkb1.com" initials="w" lastIdx="0" clrIdx="13"/>
  <p:cmAuthor id="15" name="walkinnet" initials="w" lastIdx="0" clrIdx="14"/>
  <p:cmAuthor id="16" name="hp" initials="h" lastIdx="0" clrIdx="15"/>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1572"/>
        <p:guide pos="2837"/>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65.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0.vml.rels><?xml version="1.0" encoding="UTF-8" standalone="yes"?>
<Relationships xmlns="http://schemas.openxmlformats.org/package/2006/relationships"><Relationship Id="rId4" Type="http://schemas.openxmlformats.org/officeDocument/2006/relationships/image" Target="../media/image46.wmf"/><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drawings/_rels/vmlDrawing11.vml.rels><?xml version="1.0" encoding="UTF-8" standalone="yes"?>
<Relationships xmlns="http://schemas.openxmlformats.org/package/2006/relationships"><Relationship Id="rId5" Type="http://schemas.openxmlformats.org/officeDocument/2006/relationships/image" Target="../media/image51.wmf"/><Relationship Id="rId4" Type="http://schemas.openxmlformats.org/officeDocument/2006/relationships/image" Target="../media/image50.wmf"/><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5" Type="http://schemas.openxmlformats.org/officeDocument/2006/relationships/image" Target="../media/image25.wmf"/><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sldImg"/>
          </p:nvPr>
        </p:nvSpPr>
        <p:spPr>
          <a:xfrm>
            <a:off x="409382" y="754063"/>
            <a:ext cx="5855086" cy="3294062"/>
          </a:xfrm>
          <a:prstGeom prst="rect">
            <a:avLst/>
          </a:prstGeom>
          <a:noFill/>
          <a:ln w="9525">
            <a:noFill/>
          </a:ln>
        </p:spPr>
      </p:sp>
      <p:sp>
        <p:nvSpPr>
          <p:cNvPr id="2051" name="Rectangle 3"/>
          <p:cNvSpPr>
            <a:spLocks noGrp="1"/>
          </p:cNvSpPr>
          <p:nvPr>
            <p:ph type="body" sz="quarter"/>
          </p:nvPr>
        </p:nvSpPr>
        <p:spPr>
          <a:xfrm>
            <a:off x="538163" y="4387850"/>
            <a:ext cx="5780087" cy="3952875"/>
          </a:xfrm>
          <a:prstGeom prst="rect">
            <a:avLst/>
          </a:prstGeom>
          <a:noFill/>
          <a:ln w="9525">
            <a:noFill/>
          </a:ln>
        </p:spPr>
        <p:txBody>
          <a:bodyPr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ln>
        </p:spPr>
        <p:txBody>
          <a:bodyPr wrap="square" anchor="t" anchorCtr="0"/>
          <a:p>
            <a:pPr lvl="0" indent="0" defTabSz="914400"/>
            <a:endParaRPr lang="zh-CN" altLang="en-US" sz="1200" dirty="0">
              <a:solidFill>
                <a:schemeClr val="tx1"/>
              </a:solidFill>
            </a:endParaRPr>
          </a:p>
        </p:txBody>
      </p:sp>
      <p:sp>
        <p:nvSpPr>
          <p:cNvPr id="2053" name="Rectangle 5"/>
          <p:cNvSpPr>
            <a:spLocks noGrp="1"/>
          </p:cNvSpPr>
          <p:nvPr>
            <p:ph type="dt"/>
          </p:nvPr>
        </p:nvSpPr>
        <p:spPr>
          <a:xfrm>
            <a:off x="3883025" y="0"/>
            <a:ext cx="2974975" cy="457200"/>
          </a:xfrm>
          <a:prstGeom prst="rect">
            <a:avLst/>
          </a:prstGeom>
          <a:noFill/>
          <a:ln w="9525">
            <a:noFill/>
          </a:ln>
        </p:spPr>
        <p:txBody>
          <a:bodyPr wrap="square" anchor="t" anchorCtr="0"/>
          <a:p>
            <a:pPr lvl="0" indent="0" algn="r" defTabSz="914400"/>
            <a:endParaRPr lang="zh-CN" altLang="en-US" sz="1200" dirty="0">
              <a:solidFill>
                <a:schemeClr val="tx1"/>
              </a:solidFill>
            </a:endParaRPr>
          </a:p>
        </p:txBody>
      </p:sp>
      <p:sp>
        <p:nvSpPr>
          <p:cNvPr id="2054" name="Rectangle 6"/>
          <p:cNvSpPr>
            <a:spLocks noGrp="1"/>
          </p:cNvSpPr>
          <p:nvPr>
            <p:ph type="ftr" sz="quarter"/>
          </p:nvPr>
        </p:nvSpPr>
        <p:spPr>
          <a:xfrm>
            <a:off x="0" y="8686800"/>
            <a:ext cx="2973388" cy="457200"/>
          </a:xfrm>
          <a:prstGeom prst="rect">
            <a:avLst/>
          </a:prstGeom>
          <a:noFill/>
          <a:ln w="9525">
            <a:noFill/>
          </a:ln>
        </p:spPr>
        <p:txBody>
          <a:bodyPr wrap="square" anchor="t" anchorCtr="0"/>
          <a:p>
            <a:pPr lvl="0" indent="0" defTabSz="914400"/>
            <a:endParaRPr lang="zh-CN" altLang="en-US" sz="1200" dirty="0">
              <a:solidFill>
                <a:schemeClr val="tx1"/>
              </a:solidFill>
            </a:endParaRPr>
          </a:p>
        </p:txBody>
      </p:sp>
      <p:sp>
        <p:nvSpPr>
          <p:cNvPr id="2055" name="Rectangle 7"/>
          <p:cNvSpPr>
            <a:spLocks noGrp="1"/>
          </p:cNvSpPr>
          <p:nvPr>
            <p:ph type="sldNum" sz="quarter"/>
          </p:nvPr>
        </p:nvSpPr>
        <p:spPr>
          <a:xfrm>
            <a:off x="3883025" y="8686800"/>
            <a:ext cx="2974975" cy="457200"/>
          </a:xfrm>
          <a:prstGeom prst="rect">
            <a:avLst/>
          </a:prstGeom>
          <a:noFill/>
          <a:ln w="9525">
            <a:noFill/>
          </a:ln>
        </p:spPr>
        <p:txBody>
          <a:bodyPr wrap="square" anchor="t" anchorCtr="0"/>
          <a:p>
            <a:pPr lvl="0" indent="0" algn="r"/>
            <a:fld id="{9A0DB2DC-4C9A-4742-B13C-FB6460FD3503}" type="slidenum">
              <a:rPr lang="zh-CN" altLang="en-US" sz="1200" dirty="0">
                <a:solidFill>
                  <a:schemeClr val="tx1"/>
                </a:solidFill>
              </a:rPr>
            </a:fld>
            <a:endParaRPr lang="zh-CN" altLang="en-US" sz="1200" dirty="0">
              <a:solidFill>
                <a:schemeClr val="tx1"/>
              </a:solidFill>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ctr" latinLnBrk="1" hangingPunct="0">
      <a:lnSpc>
        <a:spcPct val="100000"/>
      </a:lnSpc>
      <a:spcBef>
        <a:spcPct val="30000"/>
      </a:spcBef>
      <a:spcAft>
        <a:spcPct val="0"/>
      </a:spcAft>
      <a:buNone/>
      <a:defRPr sz="1200" b="1" i="0" u="none" kern="1200"/>
    </a:lvl1pPr>
    <a:lvl2pPr marL="0" lvl="1" indent="0" algn="l" defTabSz="914400" eaLnBrk="0" fontAlgn="ctr" latinLnBrk="1" hangingPunct="0">
      <a:lnSpc>
        <a:spcPct val="100000"/>
      </a:lnSpc>
      <a:spcBef>
        <a:spcPct val="30000"/>
      </a:spcBef>
      <a:spcAft>
        <a:spcPct val="0"/>
      </a:spcAft>
      <a:buNone/>
      <a:defRPr sz="1200" b="1" i="0" u="none" kern="1200"/>
    </a:lvl2pPr>
    <a:lvl3pPr marL="0" lvl="2" indent="0" algn="l" defTabSz="914400" eaLnBrk="0" fontAlgn="ctr" latinLnBrk="1" hangingPunct="0">
      <a:lnSpc>
        <a:spcPct val="100000"/>
      </a:lnSpc>
      <a:spcBef>
        <a:spcPct val="30000"/>
      </a:spcBef>
      <a:spcAft>
        <a:spcPct val="0"/>
      </a:spcAft>
      <a:buNone/>
      <a:defRPr sz="1200" b="1" i="0" u="none" kern="1200"/>
    </a:lvl3pPr>
    <a:lvl4pPr marL="0" lvl="3" indent="0" algn="l" defTabSz="914400" eaLnBrk="0" fontAlgn="ctr" latinLnBrk="1" hangingPunct="0">
      <a:lnSpc>
        <a:spcPct val="100000"/>
      </a:lnSpc>
      <a:spcBef>
        <a:spcPct val="30000"/>
      </a:spcBef>
      <a:spcAft>
        <a:spcPct val="0"/>
      </a:spcAft>
      <a:buChar char="•"/>
      <a:defRPr sz="1200" b="1" i="0" u="none" kern="1200"/>
    </a:lvl4pPr>
    <a:lvl5pPr marL="0" lvl="4" indent="0" algn="l" defTabSz="914400" eaLnBrk="0" fontAlgn="ctr" latinLnBrk="1" hangingPunct="0">
      <a:lnSpc>
        <a:spcPct val="100000"/>
      </a:lnSpc>
      <a:spcBef>
        <a:spcPct val="30000"/>
      </a:spcBef>
      <a:spcAft>
        <a:spcPct val="0"/>
      </a:spcAft>
      <a:buChar char="•"/>
      <a:defRPr sz="1200" b="1" i="0" u="none" kern="1200"/>
    </a:lvl5pPr>
    <a:lvl6pPr marL="2286000" lvl="5" indent="0" algn="l" defTabSz="914400" eaLnBrk="0" fontAlgn="ctr" latinLnBrk="1" hangingPunct="0">
      <a:lnSpc>
        <a:spcPct val="100000"/>
      </a:lnSpc>
      <a:spcBef>
        <a:spcPct val="30000"/>
      </a:spcBef>
      <a:spcAft>
        <a:spcPct val="0"/>
      </a:spcAft>
      <a:buChar char="•"/>
      <a:defRPr sz="1200" b="1" i="0" u="none" kern="1200"/>
    </a:lvl6pPr>
    <a:lvl7pPr marL="2743200" lvl="6" indent="0" algn="l" defTabSz="914400" eaLnBrk="0" fontAlgn="ctr" latinLnBrk="1" hangingPunct="0">
      <a:lnSpc>
        <a:spcPct val="100000"/>
      </a:lnSpc>
      <a:spcBef>
        <a:spcPct val="30000"/>
      </a:spcBef>
      <a:spcAft>
        <a:spcPct val="0"/>
      </a:spcAft>
      <a:buChar char="•"/>
      <a:defRPr sz="1200" b="1" i="0" u="none" kern="1200"/>
    </a:lvl7pPr>
    <a:lvl8pPr marL="3200400" lvl="7" indent="0" algn="l" defTabSz="914400" eaLnBrk="0" fontAlgn="ctr" latinLnBrk="1" hangingPunct="0">
      <a:lnSpc>
        <a:spcPct val="100000"/>
      </a:lnSpc>
      <a:spcBef>
        <a:spcPct val="30000"/>
      </a:spcBef>
      <a:spcAft>
        <a:spcPct val="0"/>
      </a:spcAft>
      <a:buChar char="•"/>
      <a:defRPr sz="1200" b="1" i="0" u="none" kern="1200"/>
    </a:lvl8pPr>
    <a:lvl9pPr marL="3657600" lvl="8" indent="0" algn="l" defTabSz="914400" eaLnBrk="0" fontAlgn="ctr" latinLnBrk="1" hangingPunct="0">
      <a:lnSpc>
        <a:spcPct val="100000"/>
      </a:lnSpc>
      <a:spcBef>
        <a:spcPct val="30000"/>
      </a:spcBef>
      <a:spcAft>
        <a:spcPct val="0"/>
      </a:spcAft>
      <a:buChar char="•"/>
      <a:defRPr sz="1200" b="1" i="0" u="none"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4.png"/><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5" name="矩形 24"/>
          <p:cNvSpPr/>
          <p:nvPr userDrawn="1"/>
        </p:nvSpPr>
        <p:spPr>
          <a:xfrm>
            <a:off x="0" y="1535430"/>
            <a:ext cx="9153525" cy="2396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3" name="矩形 2"/>
          <p:cNvSpPr/>
          <p:nvPr userDrawn="1"/>
        </p:nvSpPr>
        <p:spPr>
          <a:xfrm>
            <a:off x="635" y="-635"/>
            <a:ext cx="3412490" cy="514477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5" name="任意形状 2"/>
          <p:cNvSpPr/>
          <p:nvPr userDrawn="1"/>
        </p:nvSpPr>
        <p:spPr>
          <a:xfrm rot="5400000">
            <a:off x="-48260" y="479425"/>
            <a:ext cx="3506470" cy="3418205"/>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sp>
        <p:nvSpPr>
          <p:cNvPr id="9" name="任意形状 3"/>
          <p:cNvSpPr/>
          <p:nvPr userDrawn="1"/>
        </p:nvSpPr>
        <p:spPr>
          <a:xfrm rot="5400000">
            <a:off x="152400" y="678180"/>
            <a:ext cx="3108960" cy="3418840"/>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pic>
        <p:nvPicPr>
          <p:cNvPr id="13" name="图片 12" descr="优翼初中LOGO（202404）"/>
          <p:cNvPicPr>
            <a:picLocks noChangeAspect="1"/>
          </p:cNvPicPr>
          <p:nvPr userDrawn="1"/>
        </p:nvPicPr>
        <p:blipFill>
          <a:blip r:embed="rId2"/>
          <a:srcRect r="47951" b="32610"/>
          <a:stretch>
            <a:fillRect/>
          </a:stretch>
        </p:blipFill>
        <p:spPr>
          <a:xfrm>
            <a:off x="-36830" y="0"/>
            <a:ext cx="1119505" cy="434340"/>
          </a:xfrm>
          <a:prstGeom prst="rect">
            <a:avLst/>
          </a:prstGeom>
        </p:spPr>
      </p:pic>
      <p:pic>
        <p:nvPicPr>
          <p:cNvPr id="26" name="图片 25"/>
          <p:cNvPicPr>
            <a:picLocks noChangeAspect="1"/>
          </p:cNvPicPr>
          <p:nvPr userDrawn="1"/>
        </p:nvPicPr>
        <p:blipFill rotWithShape="1">
          <a:blip r:embed="rId3" cstate="hqprint"/>
          <a:srcRect b="14794"/>
          <a:stretch>
            <a:fillRect/>
          </a:stretch>
        </p:blipFill>
        <p:spPr>
          <a:xfrm>
            <a:off x="1780540" y="2555875"/>
            <a:ext cx="1610360" cy="1372235"/>
          </a:xfrm>
          <a:prstGeom prst="rect">
            <a:avLst/>
          </a:prstGeom>
        </p:spPr>
      </p:pic>
      <p:pic>
        <p:nvPicPr>
          <p:cNvPr id="27" name="图片 26"/>
          <p:cNvPicPr>
            <a:picLocks noChangeAspect="1"/>
          </p:cNvPicPr>
          <p:nvPr userDrawn="1"/>
        </p:nvPicPr>
        <p:blipFill rotWithShape="1">
          <a:blip r:embed="rId4" cstate="hqprint"/>
          <a:srcRect l="16676" b="36487"/>
          <a:stretch>
            <a:fillRect/>
          </a:stretch>
        </p:blipFill>
        <p:spPr>
          <a:xfrm>
            <a:off x="107315" y="2656205"/>
            <a:ext cx="1712595" cy="1305560"/>
          </a:xfrm>
          <a:prstGeom prst="rect">
            <a:avLst/>
          </a:prstGeom>
        </p:spPr>
      </p:pic>
      <p:sp>
        <p:nvSpPr>
          <p:cNvPr id="2" name="圆角矩形 1"/>
          <p:cNvSpPr/>
          <p:nvPr userDrawn="1">
            <p:custDataLst>
              <p:tags r:id="rId5"/>
            </p:custDataLst>
          </p:nvPr>
        </p:nvSpPr>
        <p:spPr>
          <a:xfrm>
            <a:off x="4982210" y="46355"/>
            <a:ext cx="4023360" cy="432435"/>
          </a:xfrm>
          <a:prstGeom prst="roundRect">
            <a:avLst>
              <a:gd name="adj" fmla="val 50000"/>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a:p>
            <a:pPr algn="ctr"/>
            <a:r>
              <a:rPr lang="en-US" altLang="zh-CN"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八年级下册数学（华师版）</a:t>
            </a: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pic>
        <p:nvPicPr>
          <p:cNvPr id="8" name="图片 7" descr="world_book_fun_fb_06 [转换]"/>
          <p:cNvPicPr>
            <a:picLocks noChangeAspect="1"/>
          </p:cNvPicPr>
          <p:nvPr userDrawn="1">
            <p:custDataLst>
              <p:tags r:id="rId6"/>
            </p:custDataLst>
          </p:nvPr>
        </p:nvPicPr>
        <p:blipFill>
          <a:blip r:embed="rId7"/>
          <a:srcRect l="-4240" t="75415" r="75673" b="-2194"/>
          <a:stretch>
            <a:fillRect/>
          </a:stretch>
        </p:blipFill>
        <p:spPr>
          <a:xfrm flipH="1">
            <a:off x="4563745" y="-92075"/>
            <a:ext cx="669925" cy="81724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2" name="图片 1" descr="优翼初中LOGO（202404）"/>
          <p:cNvPicPr>
            <a:picLocks noChangeAspect="1"/>
          </p:cNvPicPr>
          <p:nvPr userDrawn="1"/>
        </p:nvPicPr>
        <p:blipFill>
          <a:blip r:embed="rId2"/>
          <a:srcRect r="47951" b="32610"/>
          <a:stretch>
            <a:fillRect/>
          </a:stretch>
        </p:blipFill>
        <p:spPr>
          <a:xfrm>
            <a:off x="7962900" y="51441"/>
            <a:ext cx="1163320" cy="45090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8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sp>
        <p:nvSpPr>
          <p:cNvPr id="17" name="任意多边形 16"/>
          <p:cNvSpPr/>
          <p:nvPr userDrawn="1"/>
        </p:nvSpPr>
        <p:spPr>
          <a:xfrm>
            <a:off x="-7620" y="0"/>
            <a:ext cx="7810500" cy="49980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b="1" kern="100" noProof="0" dirty="0" smtClean="0">
              <a:ln w="0"/>
              <a:solidFill>
                <a:schemeClr val="tx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1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265170" cy="1002154"/>
            <a:chOff x="0" y="-331"/>
            <a:chExt cx="5142" cy="1578"/>
          </a:xfrm>
        </p:grpSpPr>
        <p:sp>
          <p:nvSpPr>
            <p:cNvPr id="17" name="任意多边形 16"/>
            <p:cNvSpPr/>
            <p:nvPr userDrawn="1"/>
          </p:nvSpPr>
          <p:spPr>
            <a:xfrm>
              <a:off x="0" y="0"/>
              <a:ext cx="5142"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sp>
          <p:nvSpPr>
            <p:cNvPr id="5" name="文本框 4"/>
            <p:cNvSpPr txBox="1"/>
            <p:nvPr/>
          </p:nvSpPr>
          <p:spPr>
            <a:xfrm>
              <a:off x="1415" y="-32"/>
              <a:ext cx="2717"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复习回顾</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showMasterSp="0">
  <p:cSld name="3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6" name="组合 5"/>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情境导入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4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5" name="组合 4"/>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探究新知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5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644900" cy="1002154"/>
            <a:chOff x="0" y="-331"/>
            <a:chExt cx="5740" cy="1578"/>
          </a:xfrm>
        </p:grpSpPr>
        <p:sp>
          <p:nvSpPr>
            <p:cNvPr id="5" name="任意多边形 4"/>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6" name="文本框 5"/>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当堂小结</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6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9" name="组合 8"/>
          <p:cNvGrpSpPr/>
          <p:nvPr userDrawn="1"/>
        </p:nvGrpSpPr>
        <p:grpSpPr>
          <a:xfrm>
            <a:off x="0" y="-210211"/>
            <a:ext cx="3644900" cy="1002154"/>
            <a:chOff x="0" y="-331"/>
            <a:chExt cx="5740" cy="1578"/>
          </a:xfrm>
        </p:grpSpPr>
        <p:sp>
          <p:nvSpPr>
            <p:cNvPr id="7" name="任意多边形 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8" name="文本框 7"/>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当堂练习</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showMasterSp="0">
  <p:cSld name="1_两栏内容">
    <p:spTree>
      <p:nvGrpSpPr>
        <p:cNvPr id="1" name=""/>
        <p:cNvGrpSpPr/>
        <p:nvPr/>
      </p:nvGrpSpPr>
      <p:grpSpPr>
        <a:xfrm>
          <a:off x="0" y="0"/>
          <a:ext cx="0" cy="0"/>
          <a:chOff x="0" y="0"/>
          <a:chExt cx="0" cy="0"/>
        </a:xfrm>
      </p:grpSpPr>
      <p:sp>
        <p:nvSpPr>
          <p:cNvPr id="8" name="文本框 4"/>
          <p:cNvSpPr txBox="1"/>
          <p:nvPr>
            <p:custDataLst>
              <p:tags r:id="rId2"/>
            </p:custDataLst>
          </p:nvPr>
        </p:nvSpPr>
        <p:spPr>
          <a:xfrm>
            <a:off x="402590" y="1203960"/>
            <a:ext cx="8339455" cy="3415030"/>
          </a:xfrm>
          <a:prstGeom prst="rect">
            <a:avLst/>
          </a:prstGeom>
          <a:noFill/>
          <a:ln w="9525">
            <a:noFill/>
          </a:ln>
        </p:spPr>
        <p:txBody>
          <a:bodyPr wrap="square" anchor="t">
            <a:spAutoFit/>
          </a:bodyPr>
          <a:p>
            <a:pPr algn="just" latinLnBrk="0">
              <a:lnSpc>
                <a:spcPct val="150000"/>
              </a:lnSpc>
            </a:pPr>
            <a:r>
              <a:rPr lang="en-US" altLang="zh-CN" sz="3200" b="1">
                <a:solidFill>
                  <a:schemeClr val="tx1"/>
                </a:solidFill>
                <a:latin typeface="Calibri" panose="020F0502020204030204" charset="0"/>
                <a:ea typeface="宋体" panose="02010600030101010101" pitchFamily="2" charset="-122"/>
              </a:rPr>
              <a:t>         </a:t>
            </a:r>
            <a:r>
              <a:rPr lang="zh-CN" altLang="zh-CN" sz="2800" b="1">
                <a:solidFill>
                  <a:schemeClr val="tx1"/>
                </a:solidFill>
                <a:latin typeface="Calibri" panose="020F0502020204030204" charset="0"/>
                <a:ea typeface="宋体" panose="02010600030101010101" pitchFamily="2" charset="-122"/>
              </a:rPr>
              <a:t>本文件著作权为创作公司所有, 仅限于教师教学及其他非商业性和非盈利性用途。如发现盗用、转卖、网络传播等侵权行为, 本公司将依法追究其相应法律责任。</a:t>
            </a:r>
            <a:endParaRPr lang="zh-CN" altLang="zh-CN" sz="2800" b="1">
              <a:solidFill>
                <a:schemeClr val="tx1"/>
              </a:solidFill>
              <a:latin typeface="Calibri" panose="020F0502020204030204" charset="0"/>
              <a:ea typeface="宋体" panose="02010600030101010101" pitchFamily="2" charset="-122"/>
            </a:endParaRPr>
          </a:p>
          <a:p>
            <a:pPr algn="just" latinLnBrk="0">
              <a:lnSpc>
                <a:spcPct val="150000"/>
              </a:lnSpc>
            </a:pPr>
            <a:r>
              <a:rPr lang="zh-CN" altLang="zh-CN" sz="2800" b="1">
                <a:solidFill>
                  <a:schemeClr val="tx1"/>
                </a:solidFill>
                <a:latin typeface="Calibri" panose="020F0502020204030204" charset="0"/>
                <a:ea typeface="宋体" panose="02010600030101010101" pitchFamily="2" charset="-122"/>
              </a:rPr>
              <a:t>        部分素材选自网络, 如有争议, 请联系删改。</a:t>
            </a:r>
            <a:endParaRPr lang="zh-CN" altLang="zh-CN" sz="2800" b="1">
              <a:solidFill>
                <a:schemeClr val="tx1"/>
              </a:solidFill>
              <a:latin typeface="Calibri" panose="020F0502020204030204" charset="0"/>
              <a:ea typeface="宋体" panose="02010600030101010101" pitchFamily="2" charset="-122"/>
            </a:endParaRPr>
          </a:p>
        </p:txBody>
      </p:sp>
      <p:sp>
        <p:nvSpPr>
          <p:cNvPr id="9" name="矩形 8"/>
          <p:cNvSpPr/>
          <p:nvPr>
            <p:custDataLst>
              <p:tags r:id="rId3"/>
            </p:custDataLst>
          </p:nvPr>
        </p:nvSpPr>
        <p:spPr>
          <a:xfrm>
            <a:off x="3491230" y="339725"/>
            <a:ext cx="2413635" cy="706755"/>
          </a:xfrm>
          <a:prstGeom prst="rect">
            <a:avLst/>
          </a:prstGeom>
          <a:noFill/>
          <a:ln w="9525">
            <a:noFill/>
          </a:ln>
        </p:spPr>
        <p:txBody>
          <a:bodyPr wrap="square" anchor="t">
            <a:spAutoFit/>
          </a:bodyPr>
          <a:p>
            <a:pPr algn="ctr"/>
            <a:r>
              <a:rPr lang="zh-CN" altLang="en-US" sz="4000" b="1">
                <a:solidFill>
                  <a:schemeClr val="tx1"/>
                </a:solidFill>
                <a:latin typeface="黑体" panose="02010609060101010101" pitchFamily="2" charset="-122"/>
                <a:ea typeface="黑体" panose="02010609060101010101" pitchFamily="2" charset="-122"/>
              </a:rPr>
              <a:t>声  明</a:t>
            </a:r>
            <a:endParaRPr lang="zh-CN" altLang="en-US" sz="4000" b="1">
              <a:solidFill>
                <a:schemeClr val="tx1"/>
              </a:solidFill>
              <a:latin typeface="黑体" panose="02010609060101010101" pitchFamily="2" charset="-122"/>
              <a:ea typeface="黑体" panose="02010609060101010101" pitchFamily="2" charset="-122"/>
            </a:endParaRPr>
          </a:p>
        </p:txBody>
      </p:sp>
      <p:cxnSp>
        <p:nvCxnSpPr>
          <p:cNvPr id="10" name="直接连接符 9"/>
          <p:cNvCxnSpPr/>
          <p:nvPr>
            <p:custDataLst>
              <p:tags r:id="rId4"/>
            </p:custDataLst>
          </p:nvPr>
        </p:nvCxnSpPr>
        <p:spPr>
          <a:xfrm>
            <a:off x="2195222" y="1276002"/>
            <a:ext cx="484060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11.xml"/><Relationship Id="rId15" Type="http://schemas.openxmlformats.org/officeDocument/2006/relationships/image" Target="../media/image6.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5"/>
          <a:stretch>
            <a:fillRect/>
          </a:stretch>
        </a:blipFill>
        <a:effectLst/>
      </p:bgPr>
    </p:bg>
    <p:spTree>
      <p:nvGrpSpPr>
        <p:cNvPr id="1" name=""/>
        <p:cNvGrpSpPr/>
        <p:nvPr/>
      </p:nvGrpSpPr>
      <p:grpSpPr>
        <a:xfrm>
          <a:off x="0" y="0"/>
          <a:ext cx="0" cy="0"/>
          <a:chOff x="0" y="0"/>
          <a:chExt cx="0" cy="0"/>
        </a:xfrm>
      </p:grpSpPr>
    </p:spTree>
    <p:custDataLst>
      <p:tags r:id="rId1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30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tags" Target="../tags/tag43.xml"/><Relationship Id="rId3" Type="http://schemas.openxmlformats.org/officeDocument/2006/relationships/image" Target="../media/image20.wmf"/><Relationship Id="rId2" Type="http://schemas.openxmlformats.org/officeDocument/2006/relationships/oleObject" Target="../embeddings/oleObject1.bin"/><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2.xml"/><Relationship Id="rId5" Type="http://schemas.openxmlformats.org/officeDocument/2006/relationships/tags" Target="../tags/tag44.xml"/><Relationship Id="rId4" Type="http://schemas.openxmlformats.org/officeDocument/2006/relationships/image" Target="../media/image22.wmf"/><Relationship Id="rId3" Type="http://schemas.openxmlformats.org/officeDocument/2006/relationships/oleObject" Target="../embeddings/oleObject3.bin"/><Relationship Id="rId2" Type="http://schemas.openxmlformats.org/officeDocument/2006/relationships/image" Target="../media/image21.wmf"/><Relationship Id="rId1"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tags" Target="../tags/tag45.xml"/><Relationship Id="rId4" Type="http://schemas.openxmlformats.org/officeDocument/2006/relationships/image" Target="../media/image23.wmf"/><Relationship Id="rId3" Type="http://schemas.openxmlformats.org/officeDocument/2006/relationships/oleObject" Target="../embeddings/oleObject5.bin"/><Relationship Id="rId2" Type="http://schemas.openxmlformats.org/officeDocument/2006/relationships/image" Target="../media/image21.wmf"/><Relationship Id="rId1"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19.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2.xml"/><Relationship Id="rId5" Type="http://schemas.openxmlformats.org/officeDocument/2006/relationships/tags" Target="../tags/tag47.xml"/><Relationship Id="rId4" Type="http://schemas.openxmlformats.org/officeDocument/2006/relationships/image" Target="../media/image25.wmf"/><Relationship Id="rId3" Type="http://schemas.openxmlformats.org/officeDocument/2006/relationships/oleObject" Target="../embeddings/oleObject7.bin"/><Relationship Id="rId2" Type="http://schemas.openxmlformats.org/officeDocument/2006/relationships/image" Target="../media/image24.wmf"/><Relationship Id="rId1"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9" Type="http://schemas.openxmlformats.org/officeDocument/2006/relationships/oleObject" Target="../embeddings/oleObject12.bin"/><Relationship Id="rId8" Type="http://schemas.openxmlformats.org/officeDocument/2006/relationships/image" Target="../media/image29.wmf"/><Relationship Id="rId7" Type="http://schemas.openxmlformats.org/officeDocument/2006/relationships/oleObject" Target="../embeddings/oleObject11.bin"/><Relationship Id="rId6" Type="http://schemas.openxmlformats.org/officeDocument/2006/relationships/image" Target="../media/image28.wmf"/><Relationship Id="rId5" Type="http://schemas.openxmlformats.org/officeDocument/2006/relationships/oleObject" Target="../embeddings/oleObject10.bin"/><Relationship Id="rId4" Type="http://schemas.openxmlformats.org/officeDocument/2006/relationships/image" Target="../media/image27.wmf"/><Relationship Id="rId3" Type="http://schemas.openxmlformats.org/officeDocument/2006/relationships/oleObject" Target="../embeddings/oleObject9.bin"/><Relationship Id="rId2" Type="http://schemas.openxmlformats.org/officeDocument/2006/relationships/image" Target="../media/image26.wmf"/><Relationship Id="rId13" Type="http://schemas.openxmlformats.org/officeDocument/2006/relationships/vmlDrawing" Target="../drawings/vmlDrawing5.vml"/><Relationship Id="rId12" Type="http://schemas.openxmlformats.org/officeDocument/2006/relationships/slideLayout" Target="../slideLayouts/slideLayout2.xml"/><Relationship Id="rId11" Type="http://schemas.openxmlformats.org/officeDocument/2006/relationships/tags" Target="../tags/tag48.xml"/><Relationship Id="rId10" Type="http://schemas.openxmlformats.org/officeDocument/2006/relationships/image" Target="../media/image25.wmf"/><Relationship Id="rId1"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3.xml"/><Relationship Id="rId5" Type="http://schemas.openxmlformats.org/officeDocument/2006/relationships/tags" Target="../tags/tag49.xml"/><Relationship Id="rId4" Type="http://schemas.openxmlformats.org/officeDocument/2006/relationships/image" Target="../media/image31.wmf"/><Relationship Id="rId3" Type="http://schemas.openxmlformats.org/officeDocument/2006/relationships/oleObject" Target="../embeddings/oleObject14.bin"/><Relationship Id="rId2" Type="http://schemas.openxmlformats.org/officeDocument/2006/relationships/image" Target="../media/image30.wmf"/><Relationship Id="rId1" Type="http://schemas.openxmlformats.org/officeDocument/2006/relationships/oleObject" Target="../embeddings/oleObject13.bin"/></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2.xml"/><Relationship Id="rId3" Type="http://schemas.openxmlformats.org/officeDocument/2006/relationships/tags" Target="../tags/tag50.xml"/><Relationship Id="rId2" Type="http://schemas.openxmlformats.org/officeDocument/2006/relationships/image" Target="../media/image32.wmf"/><Relationship Id="rId1" Type="http://schemas.openxmlformats.org/officeDocument/2006/relationships/oleObject" Target="../embeddings/oleObject15.bin"/></Relationships>
</file>

<file path=ppt/slides/_rels/slide23.xml.rels><?xml version="1.0" encoding="UTF-8" standalone="yes"?>
<Relationships xmlns="http://schemas.openxmlformats.org/package/2006/relationships"><Relationship Id="rId9" Type="http://schemas.openxmlformats.org/officeDocument/2006/relationships/vmlDrawing" Target="../drawings/vmlDrawing8.vml"/><Relationship Id="rId8" Type="http://schemas.openxmlformats.org/officeDocument/2006/relationships/slideLayout" Target="../slideLayouts/slideLayout2.xml"/><Relationship Id="rId7" Type="http://schemas.openxmlformats.org/officeDocument/2006/relationships/tags" Target="../tags/tag51.xml"/><Relationship Id="rId6" Type="http://schemas.openxmlformats.org/officeDocument/2006/relationships/image" Target="../media/image35.wmf"/><Relationship Id="rId5" Type="http://schemas.openxmlformats.org/officeDocument/2006/relationships/oleObject" Target="../embeddings/oleObject18.bin"/><Relationship Id="rId4" Type="http://schemas.openxmlformats.org/officeDocument/2006/relationships/image" Target="../media/image34.wmf"/><Relationship Id="rId3" Type="http://schemas.openxmlformats.org/officeDocument/2006/relationships/oleObject" Target="../embeddings/oleObject17.bin"/><Relationship Id="rId2" Type="http://schemas.openxmlformats.org/officeDocument/2006/relationships/image" Target="../media/image33.wmf"/><Relationship Id="rId1" Type="http://schemas.openxmlformats.org/officeDocument/2006/relationships/oleObject" Target="../embeddings/oleObject16.bin"/></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image" Target="../media/image37.png"/><Relationship Id="rId1"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image" Target="../media/image36.png"/></Relationships>
</file>

<file path=ppt/slides/_rels/slide28.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media/image41.wmf"/><Relationship Id="rId7" Type="http://schemas.openxmlformats.org/officeDocument/2006/relationships/oleObject" Target="../embeddings/oleObject22.bin"/><Relationship Id="rId6" Type="http://schemas.openxmlformats.org/officeDocument/2006/relationships/image" Target="../media/image40.wmf"/><Relationship Id="rId5" Type="http://schemas.openxmlformats.org/officeDocument/2006/relationships/oleObject" Target="../embeddings/oleObject21.bin"/><Relationship Id="rId4" Type="http://schemas.openxmlformats.org/officeDocument/2006/relationships/image" Target="../media/image39.wmf"/><Relationship Id="rId3" Type="http://schemas.openxmlformats.org/officeDocument/2006/relationships/oleObject" Target="../embeddings/oleObject20.bin"/><Relationship Id="rId2" Type="http://schemas.openxmlformats.org/officeDocument/2006/relationships/image" Target="../media/image38.wmf"/><Relationship Id="rId11" Type="http://schemas.openxmlformats.org/officeDocument/2006/relationships/vmlDrawing" Target="../drawings/vmlDrawing9.vml"/><Relationship Id="rId10" Type="http://schemas.openxmlformats.org/officeDocument/2006/relationships/slideLayout" Target="../slideLayouts/slideLayout2.xml"/><Relationship Id="rId1" Type="http://schemas.openxmlformats.org/officeDocument/2006/relationships/oleObject" Target="../embeddings/oleObject19.bin"/></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9.xml"/><Relationship Id="rId1" Type="http://schemas.openxmlformats.org/officeDocument/2006/relationships/tags" Target="../tags/tag5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0.xml"/><Relationship Id="rId1" Type="http://schemas.openxmlformats.org/officeDocument/2006/relationships/image" Target="../media/image42.png"/></Relationships>
</file>

<file path=ppt/slides/_rels/slide31.xml.rels><?xml version="1.0" encoding="UTF-8" standalone="yes"?>
<Relationships xmlns="http://schemas.openxmlformats.org/package/2006/relationships"><Relationship Id="rId9" Type="http://schemas.openxmlformats.org/officeDocument/2006/relationships/image" Target="../media/image46.wmf"/><Relationship Id="rId8" Type="http://schemas.openxmlformats.org/officeDocument/2006/relationships/oleObject" Target="../embeddings/oleObject26.bin"/><Relationship Id="rId7" Type="http://schemas.openxmlformats.org/officeDocument/2006/relationships/image" Target="../media/image45.wmf"/><Relationship Id="rId6" Type="http://schemas.openxmlformats.org/officeDocument/2006/relationships/oleObject" Target="../embeddings/oleObject25.bin"/><Relationship Id="rId5" Type="http://schemas.openxmlformats.org/officeDocument/2006/relationships/image" Target="../media/image44.wmf"/><Relationship Id="rId4" Type="http://schemas.openxmlformats.org/officeDocument/2006/relationships/oleObject" Target="../embeddings/oleObject24.bin"/><Relationship Id="rId3" Type="http://schemas.openxmlformats.org/officeDocument/2006/relationships/image" Target="../media/image43.wmf"/><Relationship Id="rId2" Type="http://schemas.openxmlformats.org/officeDocument/2006/relationships/oleObject" Target="../embeddings/oleObject23.bin"/><Relationship Id="rId12" Type="http://schemas.openxmlformats.org/officeDocument/2006/relationships/vmlDrawing" Target="../drawings/vmlDrawing10.vml"/><Relationship Id="rId11" Type="http://schemas.openxmlformats.org/officeDocument/2006/relationships/slideLayout" Target="../slideLayouts/slideLayout2.xml"/><Relationship Id="rId10" Type="http://schemas.openxmlformats.org/officeDocument/2006/relationships/tags" Target="../tags/tag61.xml"/><Relationship Id="rId1" Type="http://schemas.openxmlformats.org/officeDocument/2006/relationships/image" Target="../media/image42.png"/></Relationships>
</file>

<file path=ppt/slides/_rels/slide32.xml.rels><?xml version="1.0" encoding="UTF-8" standalone="yes"?>
<Relationships xmlns="http://schemas.openxmlformats.org/package/2006/relationships"><Relationship Id="rId9" Type="http://schemas.openxmlformats.org/officeDocument/2006/relationships/oleObject" Target="../embeddings/oleObject31.bin"/><Relationship Id="rId8" Type="http://schemas.openxmlformats.org/officeDocument/2006/relationships/image" Target="../media/image50.wmf"/><Relationship Id="rId7" Type="http://schemas.openxmlformats.org/officeDocument/2006/relationships/oleObject" Target="../embeddings/oleObject30.bin"/><Relationship Id="rId6" Type="http://schemas.openxmlformats.org/officeDocument/2006/relationships/image" Target="../media/image49.wmf"/><Relationship Id="rId5" Type="http://schemas.openxmlformats.org/officeDocument/2006/relationships/oleObject" Target="../embeddings/oleObject29.bin"/><Relationship Id="rId4" Type="http://schemas.openxmlformats.org/officeDocument/2006/relationships/image" Target="../media/image48.wmf"/><Relationship Id="rId3" Type="http://schemas.openxmlformats.org/officeDocument/2006/relationships/oleObject" Target="../embeddings/oleObject28.bin"/><Relationship Id="rId2" Type="http://schemas.openxmlformats.org/officeDocument/2006/relationships/image" Target="../media/image47.wmf"/><Relationship Id="rId13" Type="http://schemas.openxmlformats.org/officeDocument/2006/relationships/vmlDrawing" Target="../drawings/vmlDrawing11.vml"/><Relationship Id="rId12" Type="http://schemas.openxmlformats.org/officeDocument/2006/relationships/slideLayout" Target="../slideLayouts/slideLayout2.xml"/><Relationship Id="rId11" Type="http://schemas.openxmlformats.org/officeDocument/2006/relationships/tags" Target="../tags/tag62.xml"/><Relationship Id="rId10" Type="http://schemas.openxmlformats.org/officeDocument/2006/relationships/image" Target="../media/image51.wmf"/><Relationship Id="rId1" Type="http://schemas.openxmlformats.org/officeDocument/2006/relationships/oleObject" Target="../embeddings/oleObject27.bin"/></Relationships>
</file>

<file path=ppt/slides/_rels/slide33.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2.xml"/><Relationship Id="rId3" Type="http://schemas.openxmlformats.org/officeDocument/2006/relationships/tags" Target="../tags/tag63.xml"/><Relationship Id="rId2" Type="http://schemas.openxmlformats.org/officeDocument/2006/relationships/image" Target="../media/image52.wmf"/><Relationship Id="rId1" Type="http://schemas.openxmlformats.org/officeDocument/2006/relationships/oleObject" Target="../embeddings/oleObject32.bin"/></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8.xml"/><Relationship Id="rId3" Type="http://schemas.openxmlformats.org/officeDocument/2006/relationships/image" Target="../media/image12.png"/><Relationship Id="rId2" Type="http://schemas.openxmlformats.org/officeDocument/2006/relationships/tags" Target="../tags/tag1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image" Target="../media/image14.png"/><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image" Target="../media/image13.emf"/><Relationship Id="rId3" Type="http://schemas.openxmlformats.org/officeDocument/2006/relationships/tags" Target="../tags/tag21.xml"/><Relationship Id="rId2" Type="http://schemas.openxmlformats.org/officeDocument/2006/relationships/tags" Target="../tags/tag20.xml"/><Relationship Id="rId12" Type="http://schemas.openxmlformats.org/officeDocument/2006/relationships/slideLayout" Target="../slideLayouts/slideLayout2.xml"/><Relationship Id="rId11" Type="http://schemas.openxmlformats.org/officeDocument/2006/relationships/tags" Target="../tags/tag26.xml"/><Relationship Id="rId10" Type="http://schemas.openxmlformats.org/officeDocument/2006/relationships/image" Target="../media/image15.png"/><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9" name="Rectangle 5"/>
          <p:cNvSpPr/>
          <p:nvPr/>
        </p:nvSpPr>
        <p:spPr>
          <a:xfrm>
            <a:off x="3921760" y="2860675"/>
            <a:ext cx="4836160" cy="953135"/>
          </a:xfrm>
          <a:prstGeom prst="rect">
            <a:avLst/>
          </a:prstGeom>
          <a:noFill/>
          <a:ln w="9525">
            <a:noFill/>
          </a:ln>
        </p:spPr>
        <p:txBody>
          <a:bodyPr wrap="square" anchor="ctr" anchorCtr="0">
            <a:spAutoFit/>
          </a:bodyPr>
          <a:p>
            <a:pPr algn="ctr"/>
            <a:r>
              <a:rPr lang="zh-CN" altLang="en-US" sz="2800" b="1" dirty="0">
                <a:solidFill>
                  <a:schemeClr val="tx1"/>
                </a:solidFill>
                <a:latin typeface="Times New Roman" panose="02020603050405020304" pitchFamily="2" charset="0"/>
                <a:ea typeface="黑体" panose="02010609060101010101" pitchFamily="2" charset="-122"/>
                <a:sym typeface="宋体" panose="02010600030101010101" pitchFamily="2" charset="-122"/>
              </a:rPr>
              <a:t>第</a:t>
            </a:r>
            <a:r>
              <a:rPr lang="en-US" altLang="zh-CN" sz="2800" b="1" dirty="0">
                <a:solidFill>
                  <a:schemeClr val="tx1"/>
                </a:solidFill>
                <a:latin typeface="Times New Roman" panose="02020603050405020304" pitchFamily="2" charset="0"/>
                <a:ea typeface="黑体" panose="02010609060101010101" pitchFamily="2" charset="-122"/>
                <a:sym typeface="宋体" panose="02010600030101010101" pitchFamily="2" charset="-122"/>
              </a:rPr>
              <a:t> 3 </a:t>
            </a:r>
            <a:r>
              <a:rPr lang="zh-CN" altLang="en-US" sz="2800" b="1" dirty="0">
                <a:solidFill>
                  <a:schemeClr val="tx1"/>
                </a:solidFill>
                <a:latin typeface="Times New Roman" panose="02020603050405020304" pitchFamily="2" charset="0"/>
                <a:ea typeface="黑体" panose="02010609060101010101" pitchFamily="2" charset="-122"/>
                <a:sym typeface="宋体" panose="02010600030101010101" pitchFamily="2" charset="-122"/>
              </a:rPr>
              <a:t>课时</a:t>
            </a:r>
            <a:r>
              <a:rPr lang="en-US" altLang="zh-CN" sz="2800" b="1" dirty="0">
                <a:solidFill>
                  <a:schemeClr val="tx1"/>
                </a:solidFill>
                <a:latin typeface="Times New Roman" panose="02020603050405020304" pitchFamily="2" charset="0"/>
                <a:ea typeface="黑体" panose="02010609060101010101" pitchFamily="2" charset="-122"/>
                <a:sym typeface="宋体" panose="02010600030101010101" pitchFamily="2" charset="-122"/>
              </a:rPr>
              <a:t>  函数</a:t>
            </a:r>
            <a:r>
              <a:rPr lang="zh-CN" altLang="en-US" sz="2800" b="1" dirty="0">
                <a:solidFill>
                  <a:schemeClr val="tx1"/>
                </a:solidFill>
                <a:latin typeface="Times New Roman" panose="02020603050405020304" pitchFamily="2" charset="0"/>
                <a:ea typeface="黑体" panose="02010609060101010101" pitchFamily="2" charset="-122"/>
                <a:sym typeface="宋体" panose="02010600030101010101" pitchFamily="2" charset="-122"/>
              </a:rPr>
              <a:t>在实际生活中的应用</a:t>
            </a:r>
            <a:endParaRPr lang="zh-CN" altLang="en-US" sz="2800" b="1" dirty="0">
              <a:solidFill>
                <a:schemeClr val="tx1"/>
              </a:solidFill>
              <a:latin typeface="Times New Roman" panose="02020603050405020304" pitchFamily="2" charset="0"/>
              <a:ea typeface="黑体" panose="02010609060101010101" pitchFamily="2" charset="-122"/>
              <a:sym typeface="宋体" panose="02010600030101010101" pitchFamily="2" charset="-122"/>
            </a:endParaRPr>
          </a:p>
        </p:txBody>
      </p:sp>
      <p:sp>
        <p:nvSpPr>
          <p:cNvPr id="2" name="Rectangle 5"/>
          <p:cNvSpPr/>
          <p:nvPr/>
        </p:nvSpPr>
        <p:spPr>
          <a:xfrm>
            <a:off x="3850005" y="2243773"/>
            <a:ext cx="4987290" cy="645160"/>
          </a:xfrm>
          <a:prstGeom prst="rect">
            <a:avLst/>
          </a:prstGeom>
          <a:noFill/>
          <a:ln w="9525">
            <a:noFill/>
          </a:ln>
        </p:spPr>
        <p:txBody>
          <a:bodyPr wrap="square" anchor="ctr" anchorCtr="0">
            <a:spAutoFit/>
          </a:bodyPr>
          <a:p>
            <a:pPr algn="ctr"/>
            <a:r>
              <a:rPr lang="en-US" altLang="zh-CN" sz="3600" dirty="0">
                <a:solidFill>
                  <a:srgbClr val="CC0066"/>
                </a:solidFill>
                <a:latin typeface="Times New Roman" panose="02020603050405020304" pitchFamily="2" charset="0"/>
                <a:ea typeface="黑体" panose="02010609060101010101" pitchFamily="2" charset="-122"/>
                <a:sym typeface="+mn-ea"/>
              </a:rPr>
              <a:t>16.5</a:t>
            </a:r>
            <a:r>
              <a:rPr lang="zh-CN" altLang="en-US" sz="3600" dirty="0">
                <a:solidFill>
                  <a:srgbClr val="CC0066"/>
                </a:solidFill>
                <a:latin typeface="Times New Roman" panose="02020603050405020304" pitchFamily="2" charset="0"/>
                <a:ea typeface="黑体" panose="02010609060101010101" pitchFamily="2" charset="-122"/>
                <a:sym typeface="+mn-ea"/>
              </a:rPr>
              <a:t> </a:t>
            </a:r>
            <a:r>
              <a:rPr lang="en-US" altLang="zh-CN" sz="3600" dirty="0">
                <a:solidFill>
                  <a:srgbClr val="CC0066"/>
                </a:solidFill>
                <a:latin typeface="Times New Roman" panose="02020603050405020304" pitchFamily="2" charset="0"/>
                <a:ea typeface="黑体" panose="02010609060101010101" pitchFamily="2" charset="-122"/>
                <a:sym typeface="+mn-ea"/>
              </a:rPr>
              <a:t> </a:t>
            </a:r>
            <a:r>
              <a:rPr lang="zh-CN" altLang="en-US" sz="3600" dirty="0">
                <a:solidFill>
                  <a:srgbClr val="CC0066"/>
                </a:solidFill>
                <a:latin typeface="Times New Roman" panose="02020603050405020304" pitchFamily="2" charset="0"/>
                <a:ea typeface="黑体" panose="02010609060101010101" pitchFamily="2" charset="-122"/>
                <a:sym typeface="+mn-ea"/>
              </a:rPr>
              <a:t>实践与探索</a:t>
            </a:r>
            <a:endParaRPr lang="zh-CN" altLang="en-US" sz="3600" dirty="0">
              <a:solidFill>
                <a:srgbClr val="CC0066"/>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4" name="副标题 13"/>
          <p:cNvSpPr txBox="1">
            <a:spLocks noGrp="1"/>
          </p:cNvSpPr>
          <p:nvPr>
            <p:custDataLst>
              <p:tags r:id="rId1"/>
            </p:custDataLst>
          </p:nvPr>
        </p:nvSpPr>
        <p:spPr>
          <a:xfrm>
            <a:off x="3493770" y="1564005"/>
            <a:ext cx="5530215" cy="680720"/>
          </a:xfrm>
          <a:prstGeom prst="rect">
            <a:avLst/>
          </a:prstGeom>
          <a:noFill/>
          <a:ln w="9525">
            <a:noFill/>
          </a:ln>
        </p:spPr>
        <p:txBody>
          <a:bodyPr vert="horz" wrap="square" lIns="91440" tIns="45720" rIns="91440" bIns="45720" rtlCol="0" anchor="t" anchorCtr="0">
            <a:noAutofit/>
          </a:bodyPr>
          <a:lstStyle>
            <a:lvl1pPr marL="0" indent="0" algn="ctr" defTabSz="685800" rtl="0" eaLnBrk="1" latinLnBrk="0" hangingPunct="1">
              <a:lnSpc>
                <a:spcPct val="90000"/>
              </a:lnSpc>
              <a:spcBef>
                <a:spcPts val="750"/>
              </a:spcBef>
              <a:buFont typeface="Arial" panose="020B0604020202020204" pitchFamily="34" charset="0"/>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lgn="l" defTabSz="914400">
              <a:lnSpc>
                <a:spcPct val="100000"/>
              </a:lnSpc>
              <a:buClrTx/>
              <a:buSzTx/>
            </a:pP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第</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1</a:t>
            </a:r>
            <a:r>
              <a:rPr lang="en-US" altLang="zh-CN"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6</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章  函数及其图象</a:t>
            </a:r>
            <a:endPar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组合 4"/>
          <p:cNvGrpSpPr/>
          <p:nvPr/>
        </p:nvGrpSpPr>
        <p:grpSpPr>
          <a:xfrm>
            <a:off x="324486" y="853123"/>
            <a:ext cx="8704261" cy="1943100"/>
            <a:chOff x="-155" y="0"/>
            <a:chExt cx="5483" cy="1224"/>
          </a:xfrm>
        </p:grpSpPr>
        <p:sp>
          <p:nvSpPr>
            <p:cNvPr id="3" name="矩形 5"/>
            <p:cNvSpPr/>
            <p:nvPr/>
          </p:nvSpPr>
          <p:spPr>
            <a:xfrm>
              <a:off x="-155" y="0"/>
              <a:ext cx="5483" cy="1224"/>
            </a:xfrm>
            <a:prstGeom prst="rect">
              <a:avLst/>
            </a:prstGeom>
            <a:noFill/>
            <a:ln w="9525">
              <a:noFill/>
            </a:ln>
          </p:spPr>
          <p:txBody>
            <a:bodyPr wrap="square" anchor="t" anchorCtr="0">
              <a:spAutoFit/>
            </a:bodyPr>
            <a:p>
              <a:pPr eaLnBrk="0" hangingPunct="0">
                <a:lnSpc>
                  <a:spcPct val="70000"/>
                </a:lnSpc>
                <a:spcBef>
                  <a:spcPct val="50000"/>
                </a:spcBef>
              </a:pPr>
              <a:r>
                <a:rPr lang="zh-CN" altLang="en-US" sz="2800" dirty="0">
                  <a:latin typeface="Times New Roman" panose="02020603050405020304" pitchFamily="2" charset="0"/>
                  <a:ea typeface="黑体" panose="02010609060101010101" pitchFamily="2" charset="-122"/>
                </a:rPr>
                <a:t>解：设身高</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zh-CN" altLang="en-US" sz="2800" dirty="0">
                  <a:latin typeface="Times New Roman" panose="02020603050405020304" pitchFamily="2" charset="0"/>
                  <a:ea typeface="黑体" panose="02010609060101010101" pitchFamily="2" charset="-122"/>
                </a:rPr>
                <a:t>与指距</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zh-CN" altLang="en-US" sz="2800" dirty="0">
                  <a:latin typeface="Times New Roman" panose="02020603050405020304" pitchFamily="2" charset="0"/>
                  <a:ea typeface="黑体" panose="02010609060101010101" pitchFamily="2" charset="-122"/>
                </a:rPr>
                <a:t>之间的函数表达式为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 kx</a:t>
              </a:r>
              <a:r>
                <a:rPr lang="en-US" altLang="zh-CN" sz="2800" dirty="0">
                  <a:latin typeface="Times New Roman" panose="02020603050405020304" pitchFamily="2" charset="0"/>
                  <a:ea typeface="黑体" panose="02010609060101010101" pitchFamily="2" charset="-122"/>
                </a:rPr>
                <a:t> + </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eaLnBrk="0" hangingPunct="0">
                <a:lnSpc>
                  <a:spcPct val="70000"/>
                </a:lnSpc>
                <a:spcBef>
                  <a:spcPct val="50000"/>
                </a:spcBef>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将</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19</a:t>
              </a:r>
              <a:r>
                <a:rPr lang="zh-CN" altLang="en-US"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151 </a:t>
              </a:r>
              <a:r>
                <a:rPr lang="zh-CN" altLang="en-US" sz="2800" dirty="0">
                  <a:latin typeface="Times New Roman" panose="02020603050405020304" pitchFamily="2" charset="0"/>
                  <a:ea typeface="黑体" panose="02010609060101010101" pitchFamily="2" charset="-122"/>
                </a:rPr>
                <a:t>与</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20</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160 </a:t>
              </a:r>
              <a:r>
                <a:rPr lang="zh-CN" altLang="en-US" sz="2800" dirty="0">
                  <a:latin typeface="Times New Roman" panose="02020603050405020304" pitchFamily="2" charset="0"/>
                  <a:ea typeface="黑体" panose="02010609060101010101" pitchFamily="2" charset="-122"/>
                </a:rPr>
                <a:t>代入上式，得</a:t>
              </a:r>
              <a:endParaRPr lang="zh-CN" altLang="en-US" sz="2800" dirty="0">
                <a:latin typeface="Times New Roman" panose="02020603050405020304" pitchFamily="2" charset="0"/>
                <a:ea typeface="黑体" panose="02010609060101010101" pitchFamily="2" charset="-122"/>
              </a:endParaRPr>
            </a:p>
            <a:p>
              <a:pPr eaLnBrk="0" hangingPunct="0">
                <a:lnSpc>
                  <a:spcPct val="70000"/>
                </a:lnSpc>
                <a:spcBef>
                  <a:spcPct val="50000"/>
                </a:spcBef>
              </a:pP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19</a:t>
              </a:r>
              <a:r>
                <a:rPr lang="en-US" altLang="zh-CN" sz="2800" i="1" dirty="0">
                  <a:latin typeface="Times New Roman" panose="02020603050405020304" pitchFamily="2" charset="0"/>
                  <a:ea typeface="黑体" panose="02010609060101010101" pitchFamily="2" charset="-122"/>
                </a:rPr>
                <a:t>k</a:t>
              </a:r>
              <a:r>
                <a:rPr lang="en-US" altLang="zh-CN" sz="2800" dirty="0">
                  <a:latin typeface="Times New Roman" panose="02020603050405020304" pitchFamily="2" charset="0"/>
                  <a:ea typeface="黑体" panose="02010609060101010101" pitchFamily="2" charset="-122"/>
                </a:rPr>
                <a:t> + </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 151</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a:p>
              <a:pPr eaLnBrk="0" hangingPunct="0">
                <a:lnSpc>
                  <a:spcPct val="70000"/>
                </a:lnSpc>
                <a:spcBef>
                  <a:spcPct val="50000"/>
                </a:spcBef>
              </a:pP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20</a:t>
              </a:r>
              <a:r>
                <a:rPr lang="en-US" altLang="zh-CN" sz="2800" i="1" dirty="0">
                  <a:latin typeface="Times New Roman" panose="02020603050405020304" pitchFamily="2" charset="0"/>
                  <a:ea typeface="黑体" panose="02010609060101010101" pitchFamily="2" charset="-122"/>
                </a:rPr>
                <a:t>k</a:t>
              </a:r>
              <a:r>
                <a:rPr lang="en-US" altLang="zh-CN" sz="2800" dirty="0">
                  <a:latin typeface="Times New Roman" panose="02020603050405020304" pitchFamily="2" charset="0"/>
                  <a:ea typeface="黑体" panose="02010609060101010101" pitchFamily="2" charset="-122"/>
                </a:rPr>
                <a:t> + </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 = 160. </a:t>
              </a:r>
              <a:endParaRPr lang="en-US" altLang="zh-CN" sz="2800" dirty="0">
                <a:latin typeface="Times New Roman" panose="02020603050405020304" pitchFamily="2" charset="0"/>
                <a:ea typeface="黑体" panose="02010609060101010101" pitchFamily="2" charset="-122"/>
              </a:endParaRPr>
            </a:p>
          </p:txBody>
        </p:sp>
        <p:sp>
          <p:nvSpPr>
            <p:cNvPr id="4" name="左大括号 6"/>
            <p:cNvSpPr/>
            <p:nvPr/>
          </p:nvSpPr>
          <p:spPr>
            <a:xfrm>
              <a:off x="236" y="652"/>
              <a:ext cx="99" cy="528"/>
            </a:xfrm>
            <a:prstGeom prst="leftBrace">
              <a:avLst>
                <a:gd name="adj1" fmla="val 45655"/>
                <a:gd name="adj2" fmla="val 50000"/>
              </a:avLst>
            </a:prstGeom>
            <a:noFill/>
            <a:ln w="25400" cap="flat" cmpd="sng">
              <a:solidFill>
                <a:srgbClr val="FF0000"/>
              </a:solidFill>
              <a:prstDash val="solid"/>
              <a:bevel/>
              <a:headEnd type="none" w="med" len="med"/>
              <a:tailEnd type="none" w="med" len="med"/>
            </a:ln>
          </p:spPr>
          <p:txBody>
            <a:bodyPr wrap="none" anchor="ctr" anchorCtr="0"/>
            <a:p>
              <a:pPr algn="ctr"/>
              <a:endParaRPr lang="en-US" altLang="zh-CN" sz="2800" dirty="0">
                <a:latin typeface="Times New Roman" panose="02020603050405020304" pitchFamily="2" charset="0"/>
                <a:ea typeface="黑体" panose="02010609060101010101" pitchFamily="2" charset="-122"/>
              </a:endParaRPr>
            </a:p>
            <a:p>
              <a:pPr algn="ctr"/>
              <a:endParaRPr lang="en-US" altLang="zh-CN" sz="2800" dirty="0">
                <a:latin typeface="Times New Roman" panose="02020603050405020304" pitchFamily="2" charset="0"/>
                <a:ea typeface="黑体" panose="02010609060101010101" pitchFamily="2" charset="-122"/>
              </a:endParaRPr>
            </a:p>
          </p:txBody>
        </p:sp>
      </p:grpSp>
      <p:sp>
        <p:nvSpPr>
          <p:cNvPr id="5" name="矩形 9"/>
          <p:cNvSpPr/>
          <p:nvPr/>
        </p:nvSpPr>
        <p:spPr>
          <a:xfrm>
            <a:off x="524828" y="283845"/>
            <a:ext cx="6691630" cy="521970"/>
          </a:xfrm>
          <a:prstGeom prst="rect">
            <a:avLst/>
          </a:prstGeom>
          <a:noFill/>
          <a:ln w="9525">
            <a:noFill/>
          </a:ln>
        </p:spPr>
        <p:txBody>
          <a:bodyPr wrap="none" anchor="t" anchorCtr="0">
            <a:spAutoFit/>
          </a:bodyPr>
          <a:p>
            <a:r>
              <a:rPr lang="en-US" altLang="zh-CN" sz="2800" dirty="0">
                <a:solidFill>
                  <a:schemeClr val="tx1"/>
                </a:solidFill>
                <a:latin typeface="Times New Roman" panose="02020603050405020304" pitchFamily="2" charset="0"/>
                <a:ea typeface="黑体" panose="02010609060101010101" pitchFamily="2" charset="-122"/>
              </a:rPr>
              <a:t>(1)</a:t>
            </a:r>
            <a:r>
              <a:rPr lang="zh-CN" altLang="en-US" sz="2800" dirty="0">
                <a:solidFill>
                  <a:schemeClr val="tx1"/>
                </a:solidFill>
                <a:latin typeface="Times New Roman" panose="02020603050405020304" pitchFamily="2" charset="0"/>
                <a:ea typeface="黑体" panose="02010609060101010101" pitchFamily="2" charset="-122"/>
              </a:rPr>
              <a:t> 求身高</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与指距</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之间的函数表达式；</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6" name="矩形 2"/>
          <p:cNvSpPr/>
          <p:nvPr/>
        </p:nvSpPr>
        <p:spPr>
          <a:xfrm>
            <a:off x="775335" y="2672080"/>
            <a:ext cx="3714115" cy="1210945"/>
          </a:xfrm>
          <a:prstGeom prst="rect">
            <a:avLst/>
          </a:prstGeom>
          <a:noFill/>
          <a:ln w="9525">
            <a:noFill/>
          </a:ln>
        </p:spPr>
        <p:txBody>
          <a:bodyPr wrap="square" anchor="t" anchorCtr="0">
            <a:spAutoFit/>
          </a:bodyPr>
          <a:p>
            <a:pPr eaLnBrk="0" hangingPunct="0">
              <a:lnSpc>
                <a:spcPct val="130000"/>
              </a:lnSpc>
            </a:pPr>
            <a:r>
              <a:rPr lang="zh-CN" altLang="en-US" sz="2800" dirty="0">
                <a:latin typeface="Times New Roman" panose="02020603050405020304" pitchFamily="2" charset="0"/>
                <a:ea typeface="黑体" panose="02010609060101010101" pitchFamily="2" charset="-122"/>
              </a:rPr>
              <a:t>解得</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rPr>
              <a:t>= 9</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20.</a:t>
            </a:r>
            <a:endParaRPr lang="en-US" altLang="zh-CN" sz="2800" dirty="0">
              <a:latin typeface="Times New Roman" panose="02020603050405020304" pitchFamily="2" charset="0"/>
              <a:ea typeface="黑体" panose="02010609060101010101" pitchFamily="2" charset="-122"/>
            </a:endParaRPr>
          </a:p>
          <a:p>
            <a:pPr eaLnBrk="0" hangingPunct="0">
              <a:lnSpc>
                <a:spcPct val="130000"/>
              </a:lnSpc>
            </a:pPr>
            <a:r>
              <a:rPr lang="zh-CN" altLang="en-US" sz="2800" dirty="0">
                <a:latin typeface="Times New Roman" panose="02020603050405020304" pitchFamily="2" charset="0"/>
                <a:ea typeface="黑体" panose="02010609060101010101" pitchFamily="2" charset="-122"/>
              </a:rPr>
              <a:t>于是</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9</a:t>
            </a:r>
            <a:r>
              <a:rPr lang="en-US" altLang="zh-CN" sz="2800" i="1" dirty="0">
                <a:latin typeface="Times New Roman" panose="02020603050405020304" pitchFamily="2" charset="0"/>
                <a:ea typeface="黑体" panose="02010609060101010101" pitchFamily="2" charset="-122"/>
              </a:rPr>
              <a:t>x </a:t>
            </a:r>
            <a:r>
              <a:rPr lang="en-US" altLang="zh-CN" sz="2800" dirty="0">
                <a:latin typeface="黑体" panose="02010609060101010101" pitchFamily="2" charset="-122"/>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sym typeface="+mn-ea"/>
              </a:rPr>
              <a:t> </a:t>
            </a:r>
            <a:r>
              <a:rPr lang="en-US" altLang="zh-CN" sz="2800" dirty="0">
                <a:latin typeface="Times New Roman" panose="02020603050405020304" pitchFamily="2" charset="0"/>
                <a:ea typeface="黑体" panose="02010609060101010101" pitchFamily="2" charset="-122"/>
              </a:rPr>
              <a:t>20.   </a:t>
            </a:r>
            <a:r>
              <a:rPr lang="en-US" altLang="zh-CN" sz="2800" dirty="0">
                <a:latin typeface="Times New Roman" panose="02020603050405020304" pitchFamily="2" charset="0"/>
                <a:ea typeface="黑体" panose="02010609060101010101" pitchFamily="2" charset="-122"/>
                <a:sym typeface="宋体" panose="02010600030101010101" pitchFamily="2" charset="-122"/>
              </a:rPr>
              <a:t>①</a:t>
            </a:r>
            <a:endParaRPr lang="en-US" altLang="zh-CN" sz="2800" dirty="0">
              <a:latin typeface="Times New Roman" panose="02020603050405020304" pitchFamily="2" charset="0"/>
              <a:ea typeface="黑体" panose="02010609060101010101" pitchFamily="2" charset="-122"/>
            </a:endParaRPr>
          </a:p>
        </p:txBody>
      </p:sp>
      <p:sp>
        <p:nvSpPr>
          <p:cNvPr id="7" name="矩形 3"/>
          <p:cNvSpPr/>
          <p:nvPr/>
        </p:nvSpPr>
        <p:spPr>
          <a:xfrm>
            <a:off x="761048" y="3864610"/>
            <a:ext cx="7635875" cy="1038860"/>
          </a:xfrm>
          <a:prstGeom prst="rect">
            <a:avLst/>
          </a:prstGeom>
          <a:noFill/>
          <a:ln w="9525">
            <a:noFill/>
          </a:ln>
        </p:spPr>
        <p:txBody>
          <a:bodyPr wrap="square" anchor="t" anchorCtr="0">
            <a:spAutoFit/>
          </a:bodyPr>
          <a:p>
            <a:pPr eaLnBrk="0" hangingPunct="0">
              <a:lnSpc>
                <a:spcPct val="85000"/>
              </a:lnSpc>
              <a:spcBef>
                <a:spcPct val="50000"/>
              </a:spcBef>
            </a:pPr>
            <a:r>
              <a:rPr lang="zh-CN" altLang="en-US" sz="2800" dirty="0">
                <a:latin typeface="Times New Roman" panose="02020603050405020304" pitchFamily="2" charset="0"/>
                <a:ea typeface="黑体" panose="02010609060101010101" pitchFamily="2" charset="-122"/>
              </a:rPr>
              <a:t>将</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21</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169 </a:t>
            </a:r>
            <a:r>
              <a:rPr lang="zh-CN" altLang="en-US" sz="2800" dirty="0">
                <a:latin typeface="Times New Roman" panose="02020603050405020304" pitchFamily="2" charset="0"/>
                <a:ea typeface="黑体" panose="02010609060101010101" pitchFamily="2" charset="-122"/>
              </a:rPr>
              <a:t>代入</a:t>
            </a:r>
            <a:r>
              <a:rPr lang="en-US" altLang="zh-CN" sz="2800" dirty="0">
                <a:latin typeface="Times New Roman" panose="02020603050405020304" pitchFamily="2" charset="0"/>
                <a:ea typeface="黑体" panose="02010609060101010101" pitchFamily="2" charset="-122"/>
              </a:rPr>
              <a:t>①</a:t>
            </a:r>
            <a:r>
              <a:rPr lang="zh-CN" altLang="en-US" sz="2800" dirty="0">
                <a:latin typeface="Times New Roman" panose="02020603050405020304" pitchFamily="2" charset="0"/>
                <a:ea typeface="黑体" panose="02010609060101010101" pitchFamily="2" charset="-122"/>
              </a:rPr>
              <a:t>式也符合</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eaLnBrk="0" hangingPunct="0">
              <a:lnSpc>
                <a:spcPct val="85000"/>
              </a:lnSpc>
              <a:spcBef>
                <a:spcPct val="50000"/>
              </a:spcBef>
            </a:pPr>
            <a:r>
              <a:rPr lang="zh-CN" altLang="en-US" sz="2800" dirty="0">
                <a:latin typeface="Times New Roman" panose="02020603050405020304" pitchFamily="2" charset="0"/>
                <a:ea typeface="黑体" panose="02010609060101010101" pitchFamily="2" charset="-122"/>
              </a:rPr>
              <a:t>公式</a:t>
            </a:r>
            <a:r>
              <a:rPr lang="en-US" altLang="zh-CN" sz="2800" dirty="0">
                <a:latin typeface="Times New Roman" panose="02020603050405020304" pitchFamily="2" charset="0"/>
                <a:ea typeface="黑体" panose="02010609060101010101" pitchFamily="2" charset="-122"/>
              </a:rPr>
              <a:t> ① </a:t>
            </a:r>
            <a:r>
              <a:rPr lang="zh-CN" altLang="en-US" sz="2800" dirty="0">
                <a:latin typeface="Times New Roman" panose="02020603050405020304" pitchFamily="2" charset="0"/>
                <a:ea typeface="黑体" panose="02010609060101010101" pitchFamily="2" charset="-122"/>
              </a:rPr>
              <a:t>就是身高</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zh-CN" altLang="en-US" sz="2800" dirty="0">
                <a:latin typeface="Times New Roman" panose="02020603050405020304" pitchFamily="2" charset="0"/>
                <a:ea typeface="黑体" panose="02010609060101010101" pitchFamily="2" charset="-122"/>
              </a:rPr>
              <a:t>与指距</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zh-CN" altLang="en-US" sz="2800" dirty="0">
                <a:latin typeface="Times New Roman" panose="02020603050405020304" pitchFamily="2" charset="0"/>
                <a:ea typeface="黑体" panose="02010609060101010101" pitchFamily="2" charset="-122"/>
              </a:rPr>
              <a:t>之间的函数表达式</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875983" y="1304925"/>
            <a:ext cx="6643687" cy="1340485"/>
          </a:xfrm>
          <a:prstGeom prst="rect">
            <a:avLst/>
          </a:prstGeom>
          <a:noFill/>
          <a:ln w="9525">
            <a:noFill/>
          </a:ln>
        </p:spPr>
        <p:txBody>
          <a:bodyPr wrap="square" anchor="t" anchorCtr="0">
            <a:spAutoFit/>
          </a:bodyPr>
          <a:p>
            <a:pPr eaLnBrk="0" hangingPunct="0">
              <a:lnSpc>
                <a:spcPct val="120000"/>
              </a:lnSpc>
              <a:spcBef>
                <a:spcPct val="50000"/>
              </a:spcBef>
            </a:pPr>
            <a:r>
              <a:rPr lang="zh-CN" altLang="en-US" sz="2800" dirty="0">
                <a:latin typeface="Times New Roman" panose="02020603050405020304" pitchFamily="2" charset="0"/>
                <a:ea typeface="黑体" panose="02010609060101010101" pitchFamily="2" charset="-122"/>
              </a:rPr>
              <a:t>解</a:t>
            </a:r>
            <a:r>
              <a:rPr 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当</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a:t>
            </a:r>
            <a:r>
              <a:rPr lang="en-US" altLang="zh-CN" sz="2800" dirty="0">
                <a:latin typeface="Times New Roman" panose="02020603050405020304" pitchFamily="2" charset="0"/>
                <a:ea typeface="黑体" panose="02010609060101010101" pitchFamily="2" charset="-122"/>
              </a:rPr>
              <a:t> = 22 </a:t>
            </a:r>
            <a:r>
              <a:rPr lang="zh-CN" altLang="en-US" sz="2800" dirty="0">
                <a:latin typeface="Times New Roman" panose="02020603050405020304" pitchFamily="2" charset="0"/>
                <a:ea typeface="黑体" panose="02010609060101010101" pitchFamily="2" charset="-122"/>
              </a:rPr>
              <a:t>时， </a:t>
            </a:r>
            <a:r>
              <a:rPr lang="en-US" altLang="zh-CN" sz="2800" i="1" dirty="0">
                <a:latin typeface="Times New Roman" panose="02020603050405020304" pitchFamily="2" charset="0"/>
                <a:ea typeface="黑体" panose="02010609060101010101" pitchFamily="2" charset="-122"/>
              </a:rPr>
              <a:t>y</a:t>
            </a:r>
            <a:r>
              <a:rPr lang="en-US" altLang="zh-CN" sz="2800" dirty="0">
                <a:latin typeface="Times New Roman" panose="02020603050405020304" pitchFamily="2" charset="0"/>
                <a:ea typeface="黑体" panose="02010609060101010101" pitchFamily="2" charset="-122"/>
              </a:rPr>
              <a:t> = 9×22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sym typeface="+mn-ea"/>
              </a:rPr>
              <a:t> </a:t>
            </a:r>
            <a:r>
              <a:rPr lang="en-US" altLang="zh-CN" sz="2800" dirty="0">
                <a:latin typeface="Times New Roman" panose="02020603050405020304" pitchFamily="2" charset="0"/>
                <a:ea typeface="黑体" panose="02010609060101010101" pitchFamily="2" charset="-122"/>
              </a:rPr>
              <a:t>20 = 178.</a:t>
            </a:r>
            <a:endParaRPr lang="en-US" altLang="zh-CN" sz="2800" dirty="0">
              <a:latin typeface="Times New Roman" panose="02020603050405020304" pitchFamily="2" charset="0"/>
              <a:ea typeface="黑体" panose="02010609060101010101" pitchFamily="2" charset="-122"/>
            </a:endParaRPr>
          </a:p>
          <a:p>
            <a:pPr eaLnBrk="0" hangingPunct="0">
              <a:lnSpc>
                <a:spcPct val="120000"/>
              </a:lnSpc>
              <a:spcBef>
                <a:spcPct val="50000"/>
              </a:spcBef>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因此，小李的身高大约是</a:t>
            </a:r>
            <a:r>
              <a:rPr lang="en-US" altLang="zh-CN" sz="2800" dirty="0">
                <a:latin typeface="Times New Roman" panose="02020603050405020304" pitchFamily="2" charset="0"/>
                <a:ea typeface="黑体" panose="02010609060101010101" pitchFamily="2" charset="-122"/>
              </a:rPr>
              <a:t> 178 cm.</a:t>
            </a:r>
            <a:endParaRPr lang="en-US" altLang="zh-CN" sz="2800" dirty="0">
              <a:latin typeface="Times New Roman" panose="02020603050405020304" pitchFamily="2" charset="0"/>
              <a:ea typeface="黑体" panose="02010609060101010101" pitchFamily="2" charset="-122"/>
            </a:endParaRPr>
          </a:p>
        </p:txBody>
      </p:sp>
      <p:sp>
        <p:nvSpPr>
          <p:cNvPr id="3" name="矩形 2"/>
          <p:cNvSpPr/>
          <p:nvPr/>
        </p:nvSpPr>
        <p:spPr>
          <a:xfrm>
            <a:off x="398145" y="558800"/>
            <a:ext cx="8352790" cy="650875"/>
          </a:xfrm>
          <a:prstGeom prst="rect">
            <a:avLst/>
          </a:prstGeom>
          <a:noFill/>
          <a:ln w="9525">
            <a:noFill/>
          </a:ln>
        </p:spPr>
        <p:txBody>
          <a:bodyPr wrap="square" anchor="t" anchorCtr="0">
            <a:spAutoFit/>
          </a:bodyPr>
          <a:p>
            <a:pPr>
              <a:lnSpc>
                <a:spcPct val="130000"/>
              </a:lnSpc>
            </a:pPr>
            <a:r>
              <a:rPr lang="en-US" altLang="zh-CN" sz="2800" dirty="0">
                <a:solidFill>
                  <a:schemeClr val="tx1"/>
                </a:solidFill>
                <a:latin typeface="Times New Roman" panose="02020603050405020304" pitchFamily="2" charset="0"/>
                <a:ea typeface="黑体" panose="02010609060101010101" pitchFamily="2" charset="-122"/>
              </a:rPr>
              <a:t>(2)</a:t>
            </a:r>
            <a:r>
              <a:rPr lang="zh-CN" altLang="en-US" sz="2800" dirty="0">
                <a:solidFill>
                  <a:schemeClr val="tx1"/>
                </a:solidFill>
                <a:latin typeface="Times New Roman" panose="02020603050405020304" pitchFamily="2" charset="0"/>
                <a:ea typeface="黑体" panose="02010609060101010101" pitchFamily="2" charset="-122"/>
              </a:rPr>
              <a:t> 当小李的指距为</a:t>
            </a:r>
            <a:r>
              <a:rPr lang="en-US" altLang="zh-CN" sz="2800" dirty="0">
                <a:solidFill>
                  <a:schemeClr val="tx1"/>
                </a:solidFill>
                <a:latin typeface="Times New Roman" panose="02020603050405020304" pitchFamily="2" charset="0"/>
                <a:ea typeface="黑体" panose="02010609060101010101" pitchFamily="2" charset="-122"/>
              </a:rPr>
              <a:t> 22 cm </a:t>
            </a:r>
            <a:r>
              <a:rPr lang="zh-CN" altLang="en-US" sz="2800" dirty="0">
                <a:solidFill>
                  <a:schemeClr val="tx1"/>
                </a:solidFill>
                <a:latin typeface="Times New Roman" panose="02020603050405020304" pitchFamily="2" charset="0"/>
                <a:ea typeface="黑体" panose="02010609060101010101" pitchFamily="2" charset="-122"/>
              </a:rPr>
              <a:t>时，你能测算他的身高吗？</a:t>
            </a:r>
            <a:endParaRPr lang="zh-CN" altLang="en-US" sz="2800" dirty="0">
              <a:solidFill>
                <a:schemeClr val="tx1"/>
              </a:solidFill>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 name="图片 2481" descr="QQ图片20160129134421"/>
          <p:cNvPicPr>
            <a:picLocks noChangeAspect="1"/>
          </p:cNvPicPr>
          <p:nvPr/>
        </p:nvPicPr>
        <p:blipFill>
          <a:blip r:embed="rId1"/>
          <a:stretch>
            <a:fillRect/>
          </a:stretch>
        </p:blipFill>
        <p:spPr>
          <a:xfrm>
            <a:off x="631825" y="3189605"/>
            <a:ext cx="1811655" cy="1676400"/>
          </a:xfrm>
          <a:prstGeom prst="rect">
            <a:avLst/>
          </a:prstGeom>
          <a:noFill/>
          <a:ln w="9525" cap="flat" cmpd="sng">
            <a:solidFill>
              <a:schemeClr val="tx1"/>
            </a:solidFill>
            <a:prstDash val="solid"/>
            <a:miter/>
            <a:headEnd type="none" w="med" len="med"/>
            <a:tailEnd type="none" w="med" len="med"/>
          </a:ln>
        </p:spPr>
      </p:pic>
      <p:sp>
        <p:nvSpPr>
          <p:cNvPr id="2" name="矩形 2447"/>
          <p:cNvSpPr/>
          <p:nvPr/>
        </p:nvSpPr>
        <p:spPr>
          <a:xfrm>
            <a:off x="466725" y="784860"/>
            <a:ext cx="8526145" cy="1109980"/>
          </a:xfrm>
          <a:prstGeom prst="rect">
            <a:avLst/>
          </a:prstGeom>
          <a:noFill/>
          <a:ln w="9525">
            <a:noFill/>
          </a:ln>
        </p:spPr>
        <p:txBody>
          <a:bodyPr anchor="t" anchorCtr="0"/>
          <a:p>
            <a:pPr eaLnBrk="0" hangingPunct="0">
              <a:lnSpc>
                <a:spcPct val="120000"/>
              </a:lnSpc>
              <a:spcBef>
                <a:spcPts val="0"/>
              </a:spcBef>
            </a:pPr>
            <a:r>
              <a:rPr lang="zh-CN" altLang="en-US" sz="2800" dirty="0">
                <a:solidFill>
                  <a:srgbClr val="269999"/>
                </a:solidFill>
                <a:latin typeface="Times New Roman" panose="02020603050405020304" pitchFamily="2" charset="0"/>
                <a:ea typeface="黑体" panose="02010609060101010101" pitchFamily="2" charset="-122"/>
              </a:rPr>
              <a:t> </a:t>
            </a:r>
            <a:r>
              <a:rPr lang="en-US" altLang="zh-CN" sz="2800" dirty="0">
                <a:solidFill>
                  <a:srgbClr val="269999"/>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小明同学在探索鞋码的两种长度“码”与“厘米”之间的换算关系时，通过调查获得下表数据：</a:t>
            </a:r>
            <a:endParaRPr lang="zh-CN" altLang="en-US" sz="2800" dirty="0">
              <a:solidFill>
                <a:schemeClr val="tx1"/>
              </a:solidFill>
              <a:latin typeface="Times New Roman" panose="02020603050405020304" pitchFamily="2" charset="0"/>
              <a:ea typeface="黑体" panose="02010609060101010101" pitchFamily="2" charset="-122"/>
            </a:endParaRPr>
          </a:p>
        </p:txBody>
      </p:sp>
      <p:graphicFrame>
        <p:nvGraphicFramePr>
          <p:cNvPr id="3" name="表格 2"/>
          <p:cNvGraphicFramePr/>
          <p:nvPr>
            <p:custDataLst>
              <p:tags r:id="rId2"/>
            </p:custDataLst>
          </p:nvPr>
        </p:nvGraphicFramePr>
        <p:xfrm>
          <a:off x="828040" y="1918335"/>
          <a:ext cx="7246620" cy="1174750"/>
        </p:xfrm>
        <a:graphic>
          <a:graphicData uri="http://schemas.openxmlformats.org/drawingml/2006/table">
            <a:tbl>
              <a:tblPr/>
              <a:tblGrid>
                <a:gridCol w="1403350"/>
                <a:gridCol w="716280"/>
                <a:gridCol w="902970"/>
                <a:gridCol w="905510"/>
                <a:gridCol w="903605"/>
                <a:gridCol w="903605"/>
                <a:gridCol w="901065"/>
                <a:gridCol w="610235"/>
              </a:tblGrid>
              <a:tr h="614680">
                <a:tc>
                  <a:txBody>
                    <a:bodyPr wrap="square"/>
                    <a:p>
                      <a:pPr marL="0" lvl="0" indent="0" algn="ctr" eaLnBrk="0" fontAlgn="base" latinLnBrk="0" hangingPunct="0">
                        <a:spcBef>
                          <a:spcPct val="20000"/>
                        </a:spcBef>
                        <a:buFont typeface="Arial" panose="020B0604020202020204" pitchFamily="34" charset="0"/>
                        <a:buNone/>
                      </a:pPr>
                      <a:r>
                        <a:rPr lang="en-US" altLang="zh-CN" sz="2800" b="0" i="1" dirty="0">
                          <a:solidFill>
                            <a:schemeClr val="tx1"/>
                          </a:solidFill>
                          <a:latin typeface="Times New Roman" panose="02020603050405020304" pitchFamily="2" charset="0"/>
                          <a:ea typeface="黑体" panose="02010609060101010101" pitchFamily="2" charset="-122"/>
                        </a:rPr>
                        <a:t>x </a:t>
                      </a:r>
                      <a:r>
                        <a:rPr lang="en-US" altLang="zh-CN" sz="2800" b="0" dirty="0">
                          <a:solidFill>
                            <a:schemeClr val="tx1"/>
                          </a:solidFill>
                          <a:latin typeface="Times New Roman" panose="02020603050405020304" pitchFamily="2" charset="0"/>
                          <a:ea typeface="黑体" panose="02010609060101010101" pitchFamily="2" charset="-122"/>
                        </a:rPr>
                        <a:t>(</a:t>
                      </a:r>
                      <a:r>
                        <a:rPr lang="zh-CN" altLang="en-US" sz="2800" b="0" dirty="0">
                          <a:solidFill>
                            <a:schemeClr val="tx1"/>
                          </a:solidFill>
                          <a:latin typeface="Times New Roman" panose="02020603050405020304" pitchFamily="2" charset="0"/>
                          <a:ea typeface="黑体" panose="02010609060101010101" pitchFamily="2" charset="-122"/>
                        </a:rPr>
                        <a:t>厘米</a:t>
                      </a:r>
                      <a:r>
                        <a:rPr lang="en-US" altLang="zh-CN" sz="2800" b="0" dirty="0">
                          <a:solidFill>
                            <a:schemeClr val="tx1"/>
                          </a:solidFill>
                          <a:latin typeface="Times New Roman" panose="02020603050405020304" pitchFamily="2" charset="0"/>
                          <a:ea typeface="黑体" panose="02010609060101010101" pitchFamily="2" charset="-122"/>
                        </a:rPr>
                        <a:t>) </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22 </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23</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24</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25</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26</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0070">
                <a:tc>
                  <a:txBody>
                    <a:bodyPr wrap="square"/>
                    <a:p>
                      <a:pPr marL="0" lvl="0" indent="0" algn="ctr" eaLnBrk="0" fontAlgn="base" latinLnBrk="0" hangingPunct="0">
                        <a:spcBef>
                          <a:spcPct val="20000"/>
                        </a:spcBef>
                        <a:buFont typeface="Arial" panose="020B0604020202020204" pitchFamily="34" charset="0"/>
                        <a:buNone/>
                      </a:pPr>
                      <a:r>
                        <a:rPr lang="en-US" altLang="zh-CN" sz="2800" b="0" i="1" dirty="0">
                          <a:solidFill>
                            <a:schemeClr val="tx1"/>
                          </a:solidFill>
                          <a:latin typeface="Times New Roman" panose="02020603050405020304" pitchFamily="2" charset="0"/>
                          <a:ea typeface="黑体" panose="02010609060101010101" pitchFamily="2" charset="-122"/>
                        </a:rPr>
                        <a:t>y </a:t>
                      </a:r>
                      <a:r>
                        <a:rPr lang="en-US" altLang="zh-CN" sz="2800" b="0" dirty="0">
                          <a:solidFill>
                            <a:schemeClr val="tx1"/>
                          </a:solidFill>
                          <a:latin typeface="Times New Roman" panose="02020603050405020304" pitchFamily="2" charset="0"/>
                          <a:ea typeface="黑体" panose="02010609060101010101" pitchFamily="2" charset="-122"/>
                        </a:rPr>
                        <a:t>(</a:t>
                      </a:r>
                      <a:r>
                        <a:rPr lang="zh-CN" altLang="en-US" sz="2800" b="0" dirty="0">
                          <a:solidFill>
                            <a:schemeClr val="tx1"/>
                          </a:solidFill>
                          <a:latin typeface="Times New Roman" panose="02020603050405020304" pitchFamily="2" charset="0"/>
                          <a:ea typeface="黑体" panose="02010609060101010101" pitchFamily="2" charset="-122"/>
                        </a:rPr>
                        <a:t>码</a:t>
                      </a:r>
                      <a:r>
                        <a:rPr lang="en-US" altLang="zh-CN" sz="2800" b="0" dirty="0">
                          <a:solidFill>
                            <a:schemeClr val="tx1"/>
                          </a:solidFill>
                          <a:latin typeface="Times New Roman" panose="02020603050405020304" pitchFamily="2" charset="0"/>
                          <a:ea typeface="黑体" panose="02010609060101010101" pitchFamily="2" charset="-122"/>
                        </a:rPr>
                        <a:t>) </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34</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36</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38</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40</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42</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2477"/>
          <p:cNvSpPr txBox="1"/>
          <p:nvPr/>
        </p:nvSpPr>
        <p:spPr>
          <a:xfrm>
            <a:off x="2591435" y="3151505"/>
            <a:ext cx="6228080" cy="1641475"/>
          </a:xfrm>
          <a:prstGeom prst="rect">
            <a:avLst/>
          </a:prstGeom>
          <a:noFill/>
          <a:ln w="9525">
            <a:noFill/>
          </a:ln>
        </p:spPr>
        <p:txBody>
          <a:bodyPr wrap="square" anchor="t" anchorCtr="0">
            <a:spAutoFit/>
          </a:bodyPr>
          <a:p>
            <a:pPr>
              <a:lnSpc>
                <a:spcPct val="120000"/>
              </a:lnSpc>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根据表中提供的信息，在同一直角坐标系中描出相应的点，你能发现这些点的分布有什么规律吗？</a:t>
            </a:r>
            <a:endParaRPr lang="zh-CN" altLang="en-US" sz="2800" dirty="0">
              <a:solidFill>
                <a:schemeClr val="tx1"/>
              </a:solidFill>
              <a:latin typeface="Times New Roman" panose="02020603050405020304" pitchFamily="2" charset="0"/>
              <a:ea typeface="黑体" panose="02010609060101010101" pitchFamily="2" charset="-122"/>
            </a:endParaRPr>
          </a:p>
        </p:txBody>
      </p:sp>
      <p:grpSp>
        <p:nvGrpSpPr>
          <p:cNvPr id="7" name="组合 6" descr="7b0a202020202274657874626f78223a2022220a7d0a"/>
          <p:cNvGrpSpPr/>
          <p:nvPr/>
        </p:nvGrpSpPr>
        <p:grpSpPr>
          <a:xfrm>
            <a:off x="547688" y="186690"/>
            <a:ext cx="2063115" cy="593090"/>
            <a:chOff x="633" y="9364"/>
            <a:chExt cx="3249" cy="934"/>
          </a:xfrm>
        </p:grpSpPr>
        <p:grpSp>
          <p:nvGrpSpPr>
            <p:cNvPr id="317" name="组合 316"/>
            <p:cNvGrpSpPr/>
            <p:nvPr>
              <p:custDataLst>
                <p:tags r:id="rId3"/>
              </p:custDataLst>
            </p:nvPr>
          </p:nvGrpSpPr>
          <p:grpSpPr>
            <a:xfrm>
              <a:off x="633" y="9364"/>
              <a:ext cx="934" cy="934"/>
              <a:chOff x="150" y="633"/>
              <a:chExt cx="800" cy="800"/>
            </a:xfrm>
          </p:grpSpPr>
          <p:sp>
            <p:nvSpPr>
              <p:cNvPr id="318" name="矩形 317"/>
              <p:cNvSpPr/>
              <p:nvPr>
                <p:custDataLst>
                  <p:tags r:id="rId4"/>
                </p:custDataLst>
              </p:nvPr>
            </p:nvSpPr>
            <p:spPr>
              <a:xfrm>
                <a:off x="150" y="633"/>
                <a:ext cx="600" cy="6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矩形 318"/>
              <p:cNvSpPr/>
              <p:nvPr>
                <p:custDataLst>
                  <p:tags r:id="rId5"/>
                </p:custDataLst>
              </p:nvPr>
            </p:nvSpPr>
            <p:spPr>
              <a:xfrm>
                <a:off x="350" y="833"/>
                <a:ext cx="600" cy="600"/>
              </a:xfrm>
              <a:prstGeom prst="rect">
                <a:avLst/>
              </a:prstGeom>
              <a:gradFill>
                <a:gsLst>
                  <a:gs pos="0">
                    <a:srgbClr val="CFF9AE"/>
                  </a:gs>
                  <a:gs pos="90000">
                    <a:srgbClr val="49E7CE"/>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0" name="Title 6"/>
            <p:cNvSpPr txBox="1"/>
            <p:nvPr>
              <p:custDataLst>
                <p:tags r:id="rId6"/>
              </p:custDataLst>
            </p:nvPr>
          </p:nvSpPr>
          <p:spPr>
            <a:xfrm>
              <a:off x="1754" y="9436"/>
              <a:ext cx="2128" cy="79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练一练</a:t>
              </a:r>
              <a:endPar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grpSp>
    </p:spTree>
    <p:custDataLst>
      <p:tags r:id="rId7"/>
    </p:custDataLst>
  </p:cSld>
  <p:clrMapOvr>
    <a:masterClrMapping/>
  </p:clrMapOvr>
  <p:transition>
    <p:cover dir="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96309"/>
          <p:cNvSpPr txBox="1"/>
          <p:nvPr/>
        </p:nvSpPr>
        <p:spPr>
          <a:xfrm>
            <a:off x="3652838" y="290195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30</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3" name="文本框 96310"/>
          <p:cNvSpPr txBox="1"/>
          <p:nvPr/>
        </p:nvSpPr>
        <p:spPr>
          <a:xfrm>
            <a:off x="3652838" y="2543175"/>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32</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4" name="文本框 96311"/>
          <p:cNvSpPr txBox="1"/>
          <p:nvPr/>
        </p:nvSpPr>
        <p:spPr>
          <a:xfrm>
            <a:off x="3652838" y="1406525"/>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38</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5" name="文本框 96312"/>
          <p:cNvSpPr txBox="1"/>
          <p:nvPr/>
        </p:nvSpPr>
        <p:spPr>
          <a:xfrm>
            <a:off x="3652838" y="1766888"/>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36</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6" name="文本框 96313"/>
          <p:cNvSpPr txBox="1"/>
          <p:nvPr/>
        </p:nvSpPr>
        <p:spPr>
          <a:xfrm>
            <a:off x="3652838" y="2168525"/>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34</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7" name="文本框 96314"/>
          <p:cNvSpPr txBox="1"/>
          <p:nvPr/>
        </p:nvSpPr>
        <p:spPr>
          <a:xfrm>
            <a:off x="3657600" y="719138"/>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42</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8" name="文本框 96315"/>
          <p:cNvSpPr txBox="1"/>
          <p:nvPr/>
        </p:nvSpPr>
        <p:spPr>
          <a:xfrm>
            <a:off x="3652838" y="1074738"/>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40</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9" name="直接连接符 96318"/>
          <p:cNvSpPr/>
          <p:nvPr/>
        </p:nvSpPr>
        <p:spPr>
          <a:xfrm>
            <a:off x="4197350" y="3108008"/>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 name="直接连接符 96319"/>
          <p:cNvSpPr/>
          <p:nvPr/>
        </p:nvSpPr>
        <p:spPr>
          <a:xfrm>
            <a:off x="4197350" y="2927033"/>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11" name="组合 96320"/>
          <p:cNvGrpSpPr/>
          <p:nvPr/>
        </p:nvGrpSpPr>
        <p:grpSpPr>
          <a:xfrm>
            <a:off x="4195763" y="3466783"/>
            <a:ext cx="3692525" cy="90487"/>
            <a:chOff x="0" y="0"/>
            <a:chExt cx="4257" cy="56"/>
          </a:xfrm>
        </p:grpSpPr>
        <p:grpSp>
          <p:nvGrpSpPr>
            <p:cNvPr id="12" name="组合 96321"/>
            <p:cNvGrpSpPr/>
            <p:nvPr/>
          </p:nvGrpSpPr>
          <p:grpSpPr>
            <a:xfrm>
              <a:off x="266" y="52"/>
              <a:ext cx="3991" cy="0"/>
              <a:chOff x="0" y="0"/>
              <a:chExt cx="3991" cy="0"/>
            </a:xfrm>
          </p:grpSpPr>
          <p:sp>
            <p:nvSpPr>
              <p:cNvPr id="13" name="直接连接符 96322"/>
              <p:cNvSpPr/>
              <p:nvPr/>
            </p:nvSpPr>
            <p:spPr>
              <a:xfrm>
                <a:off x="0" y="0"/>
                <a:ext cx="3991" cy="0"/>
              </a:xfrm>
              <a:prstGeom prst="line">
                <a:avLst/>
              </a:prstGeom>
              <a:ln w="9525"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4" name="直接连接符 96323"/>
              <p:cNvSpPr/>
              <p:nvPr/>
            </p:nvSpPr>
            <p:spPr>
              <a:xfrm>
                <a:off x="181" y="0"/>
                <a:ext cx="3493"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15" name="任意多边形 96324"/>
            <p:cNvSpPr/>
            <p:nvPr/>
          </p:nvSpPr>
          <p:spPr>
            <a:xfrm>
              <a:off x="0" y="0"/>
              <a:ext cx="274" cy="56"/>
            </a:xfrm>
            <a:custGeom>
              <a:avLst/>
              <a:gdLst/>
              <a:ahLst/>
              <a:cxnLst/>
              <a:pathLst>
                <a:path w="274" h="56">
                  <a:moveTo>
                    <a:pt x="0" y="56"/>
                  </a:moveTo>
                  <a:cubicBezTo>
                    <a:pt x="22" y="48"/>
                    <a:pt x="45" y="41"/>
                    <a:pt x="67" y="33"/>
                  </a:cubicBezTo>
                  <a:cubicBezTo>
                    <a:pt x="82" y="12"/>
                    <a:pt x="87" y="9"/>
                    <a:pt x="112" y="16"/>
                  </a:cubicBezTo>
                  <a:cubicBezTo>
                    <a:pt x="120" y="38"/>
                    <a:pt x="129" y="42"/>
                    <a:pt x="151" y="50"/>
                  </a:cubicBezTo>
                  <a:cubicBezTo>
                    <a:pt x="177" y="33"/>
                    <a:pt x="201" y="9"/>
                    <a:pt x="230" y="0"/>
                  </a:cubicBezTo>
                  <a:cubicBezTo>
                    <a:pt x="237" y="10"/>
                    <a:pt x="246" y="18"/>
                    <a:pt x="252" y="28"/>
                  </a:cubicBezTo>
                  <a:cubicBezTo>
                    <a:pt x="255" y="33"/>
                    <a:pt x="254" y="40"/>
                    <a:pt x="258" y="44"/>
                  </a:cubicBezTo>
                  <a:cubicBezTo>
                    <a:pt x="262" y="48"/>
                    <a:pt x="274" y="50"/>
                    <a:pt x="274" y="50"/>
                  </a:cubicBezTo>
                </a:path>
              </a:pathLst>
            </a:custGeom>
            <a:noFill/>
            <a:ln w="9525" cap="flat" cmpd="sng">
              <a:solidFill>
                <a:schemeClr val="tx1"/>
              </a:solidFill>
              <a:prstDash val="solid"/>
              <a:bevel/>
              <a:headEnd type="none" w="med" len="med"/>
              <a:tailEnd type="none" w="med" len="med"/>
            </a:ln>
          </p:spPr>
          <p:txBody>
            <a:bodyPr/>
            <a:p>
              <a:endParaRPr lang="zh-CN" altLang="en-US"/>
            </a:p>
          </p:txBody>
        </p:sp>
      </p:grpSp>
      <p:grpSp>
        <p:nvGrpSpPr>
          <p:cNvPr id="16" name="组合 96325"/>
          <p:cNvGrpSpPr/>
          <p:nvPr/>
        </p:nvGrpSpPr>
        <p:grpSpPr>
          <a:xfrm>
            <a:off x="4106863" y="496570"/>
            <a:ext cx="90487" cy="3060700"/>
            <a:chOff x="0" y="0"/>
            <a:chExt cx="56" cy="3041"/>
          </a:xfrm>
        </p:grpSpPr>
        <p:sp>
          <p:nvSpPr>
            <p:cNvPr id="17" name="直接连接符 96326"/>
            <p:cNvSpPr/>
            <p:nvPr/>
          </p:nvSpPr>
          <p:spPr>
            <a:xfrm flipV="1">
              <a:off x="50" y="0"/>
              <a:ext cx="0" cy="2767"/>
            </a:xfrm>
            <a:prstGeom prst="line">
              <a:avLst/>
            </a:prstGeom>
            <a:ln w="9525"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8" name="任意多边形 96327"/>
            <p:cNvSpPr/>
            <p:nvPr/>
          </p:nvSpPr>
          <p:spPr>
            <a:xfrm rot="16200000">
              <a:off x="-109" y="2876"/>
              <a:ext cx="274" cy="56"/>
            </a:xfrm>
            <a:custGeom>
              <a:avLst/>
              <a:gdLst/>
              <a:ahLst/>
              <a:cxnLst/>
              <a:pathLst>
                <a:path w="274" h="56">
                  <a:moveTo>
                    <a:pt x="0" y="56"/>
                  </a:moveTo>
                  <a:cubicBezTo>
                    <a:pt x="22" y="48"/>
                    <a:pt x="45" y="41"/>
                    <a:pt x="67" y="33"/>
                  </a:cubicBezTo>
                  <a:cubicBezTo>
                    <a:pt x="82" y="12"/>
                    <a:pt x="87" y="9"/>
                    <a:pt x="112" y="16"/>
                  </a:cubicBezTo>
                  <a:cubicBezTo>
                    <a:pt x="120" y="38"/>
                    <a:pt x="129" y="42"/>
                    <a:pt x="151" y="50"/>
                  </a:cubicBezTo>
                  <a:cubicBezTo>
                    <a:pt x="177" y="33"/>
                    <a:pt x="201" y="9"/>
                    <a:pt x="230" y="0"/>
                  </a:cubicBezTo>
                  <a:cubicBezTo>
                    <a:pt x="237" y="10"/>
                    <a:pt x="246" y="18"/>
                    <a:pt x="252" y="28"/>
                  </a:cubicBezTo>
                  <a:cubicBezTo>
                    <a:pt x="255" y="33"/>
                    <a:pt x="254" y="40"/>
                    <a:pt x="258" y="44"/>
                  </a:cubicBezTo>
                  <a:cubicBezTo>
                    <a:pt x="262" y="48"/>
                    <a:pt x="274" y="50"/>
                    <a:pt x="274" y="50"/>
                  </a:cubicBezTo>
                </a:path>
              </a:pathLst>
            </a:custGeom>
            <a:noFill/>
            <a:ln w="9525" cap="flat" cmpd="sng">
              <a:solidFill>
                <a:schemeClr val="tx1"/>
              </a:solidFill>
              <a:prstDash val="solid"/>
              <a:bevel/>
              <a:headEnd type="none" w="med" len="med"/>
              <a:tailEnd type="none" w="med" len="med"/>
            </a:ln>
          </p:spPr>
          <p:txBody>
            <a:bodyPr/>
            <a:p>
              <a:endParaRPr lang="zh-CN" altLang="en-US"/>
            </a:p>
          </p:txBody>
        </p:sp>
      </p:grpSp>
      <p:sp>
        <p:nvSpPr>
          <p:cNvPr id="19" name="直接连接符 96328"/>
          <p:cNvSpPr/>
          <p:nvPr/>
        </p:nvSpPr>
        <p:spPr>
          <a:xfrm rot="16200000">
            <a:off x="3227388" y="2120583"/>
            <a:ext cx="2774950" cy="5715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0" name="直接连接符 96329"/>
          <p:cNvSpPr/>
          <p:nvPr/>
        </p:nvSpPr>
        <p:spPr>
          <a:xfrm>
            <a:off x="4197350" y="2747645"/>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1" name="直接连接符 96330"/>
          <p:cNvSpPr/>
          <p:nvPr/>
        </p:nvSpPr>
        <p:spPr>
          <a:xfrm>
            <a:off x="4197350" y="2566670"/>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2" name="直接连接符 96331"/>
          <p:cNvSpPr/>
          <p:nvPr/>
        </p:nvSpPr>
        <p:spPr>
          <a:xfrm>
            <a:off x="4197350" y="2387283"/>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3" name="直接连接符 96332"/>
          <p:cNvSpPr/>
          <p:nvPr/>
        </p:nvSpPr>
        <p:spPr>
          <a:xfrm>
            <a:off x="4197350" y="2207895"/>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 name="直接连接符 96333"/>
          <p:cNvSpPr/>
          <p:nvPr/>
        </p:nvSpPr>
        <p:spPr>
          <a:xfrm>
            <a:off x="4197350" y="2026920"/>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5" name="直接连接符 96334"/>
          <p:cNvSpPr/>
          <p:nvPr/>
        </p:nvSpPr>
        <p:spPr>
          <a:xfrm>
            <a:off x="4197350" y="1847533"/>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6" name="直接连接符 96335"/>
          <p:cNvSpPr/>
          <p:nvPr/>
        </p:nvSpPr>
        <p:spPr>
          <a:xfrm>
            <a:off x="4197350" y="1666558"/>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7" name="直接连接符 96336"/>
          <p:cNvSpPr/>
          <p:nvPr/>
        </p:nvSpPr>
        <p:spPr>
          <a:xfrm>
            <a:off x="4197350" y="1487170"/>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8" name="直接连接符 96337"/>
          <p:cNvSpPr/>
          <p:nvPr/>
        </p:nvSpPr>
        <p:spPr>
          <a:xfrm>
            <a:off x="4197350" y="1306195"/>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 name="直接连接符 96338"/>
          <p:cNvSpPr/>
          <p:nvPr/>
        </p:nvSpPr>
        <p:spPr>
          <a:xfrm>
            <a:off x="4197350" y="1126808"/>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0" name="直接连接符 96339"/>
          <p:cNvSpPr/>
          <p:nvPr/>
        </p:nvSpPr>
        <p:spPr>
          <a:xfrm>
            <a:off x="4197350" y="947420"/>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1" name="直接连接符 96340"/>
          <p:cNvSpPr/>
          <p:nvPr/>
        </p:nvSpPr>
        <p:spPr>
          <a:xfrm>
            <a:off x="4197350" y="766445"/>
            <a:ext cx="3149600"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 name="直接连接符 96341"/>
          <p:cNvSpPr/>
          <p:nvPr/>
        </p:nvSpPr>
        <p:spPr>
          <a:xfrm rot="-16200000" flipH="1">
            <a:off x="3705225" y="2158683"/>
            <a:ext cx="2784475" cy="0"/>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3" name="直接连接符 96342"/>
          <p:cNvSpPr/>
          <p:nvPr/>
        </p:nvSpPr>
        <p:spPr>
          <a:xfrm rot="-16200000" flipH="1">
            <a:off x="4167188" y="2136458"/>
            <a:ext cx="2784475" cy="34925"/>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4" name="直接连接符 96343"/>
          <p:cNvSpPr/>
          <p:nvPr/>
        </p:nvSpPr>
        <p:spPr>
          <a:xfrm rot="-16200000" flipH="1">
            <a:off x="4618038" y="2136458"/>
            <a:ext cx="2784475" cy="34925"/>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5" name="直接连接符 96344"/>
          <p:cNvSpPr/>
          <p:nvPr/>
        </p:nvSpPr>
        <p:spPr>
          <a:xfrm rot="-16200000" flipH="1">
            <a:off x="5070475" y="2139633"/>
            <a:ext cx="2784475" cy="34925"/>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6" name="直接连接符 96345"/>
          <p:cNvSpPr/>
          <p:nvPr/>
        </p:nvSpPr>
        <p:spPr>
          <a:xfrm rot="-16200000" flipH="1">
            <a:off x="5521325" y="2139633"/>
            <a:ext cx="2784475" cy="34925"/>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7" name="直接连接符 96346"/>
          <p:cNvSpPr/>
          <p:nvPr/>
        </p:nvSpPr>
        <p:spPr>
          <a:xfrm rot="-16200000" flipH="1">
            <a:off x="5967413" y="2136458"/>
            <a:ext cx="2784475" cy="34925"/>
          </a:xfrm>
          <a:prstGeom prst="line">
            <a:avLst/>
          </a:prstGeom>
          <a:ln w="9525" cap="flat" cmpd="sng">
            <a:solidFill>
              <a:schemeClr val="tx1"/>
            </a:solidFill>
            <a:prstDash val="dashDot"/>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8" name="文本框 96347"/>
          <p:cNvSpPr txBox="1"/>
          <p:nvPr/>
        </p:nvSpPr>
        <p:spPr>
          <a:xfrm>
            <a:off x="5367338" y="355727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23</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39" name="文本框 96348"/>
          <p:cNvSpPr txBox="1"/>
          <p:nvPr/>
        </p:nvSpPr>
        <p:spPr>
          <a:xfrm>
            <a:off x="6267450" y="355727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25</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40" name="文本框 96349"/>
          <p:cNvSpPr txBox="1"/>
          <p:nvPr/>
        </p:nvSpPr>
        <p:spPr>
          <a:xfrm>
            <a:off x="5818188" y="355727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24</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41" name="文本框 96350"/>
          <p:cNvSpPr txBox="1"/>
          <p:nvPr/>
        </p:nvSpPr>
        <p:spPr>
          <a:xfrm>
            <a:off x="4376738" y="355727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21</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42" name="文本框 96351"/>
          <p:cNvSpPr txBox="1"/>
          <p:nvPr/>
        </p:nvSpPr>
        <p:spPr>
          <a:xfrm>
            <a:off x="4918075" y="355727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22</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43" name="文本框 96352"/>
          <p:cNvSpPr txBox="1"/>
          <p:nvPr/>
        </p:nvSpPr>
        <p:spPr>
          <a:xfrm>
            <a:off x="7167563" y="355727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27</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44" name="文本框 96353"/>
          <p:cNvSpPr txBox="1"/>
          <p:nvPr/>
        </p:nvSpPr>
        <p:spPr>
          <a:xfrm>
            <a:off x="6716713" y="3557270"/>
            <a:ext cx="539750" cy="460375"/>
          </a:xfrm>
          <a:prstGeom prst="rect">
            <a:avLst/>
          </a:prstGeom>
          <a:noFill/>
          <a:ln w="9525">
            <a:noFill/>
          </a:ln>
        </p:spPr>
        <p:txBody>
          <a:bodyPr anchor="t" anchorCtr="0">
            <a:spAutoFit/>
          </a:bodyPr>
          <a:p>
            <a:pPr>
              <a:spcBef>
                <a:spcPct val="50000"/>
              </a:spcBef>
            </a:pPr>
            <a:r>
              <a:rPr lang="en-US" altLang="zh-CN" sz="2400" dirty="0">
                <a:solidFill>
                  <a:schemeClr val="tx1"/>
                </a:solidFill>
                <a:latin typeface="Times New Roman" panose="02020603050405020304" pitchFamily="2" charset="0"/>
                <a:ea typeface="黑体" panose="02010609060101010101" pitchFamily="2" charset="-122"/>
              </a:rPr>
              <a:t>26</a:t>
            </a:r>
            <a:endParaRPr lang="en-US" altLang="zh-CN" sz="2400" dirty="0">
              <a:solidFill>
                <a:schemeClr val="tx1"/>
              </a:solidFill>
              <a:latin typeface="Times New Roman" panose="02020603050405020304" pitchFamily="2" charset="0"/>
              <a:ea typeface="黑体" panose="02010609060101010101" pitchFamily="2" charset="-122"/>
            </a:endParaRPr>
          </a:p>
        </p:txBody>
      </p:sp>
      <p:sp>
        <p:nvSpPr>
          <p:cNvPr id="45" name="文本框 96354"/>
          <p:cNvSpPr txBox="1"/>
          <p:nvPr/>
        </p:nvSpPr>
        <p:spPr>
          <a:xfrm>
            <a:off x="4238625" y="236220"/>
            <a:ext cx="1109663" cy="521970"/>
          </a:xfrm>
          <a:prstGeom prst="rect">
            <a:avLst/>
          </a:prstGeom>
          <a:noFill/>
          <a:ln w="9525">
            <a:noFill/>
          </a:ln>
        </p:spPr>
        <p:txBody>
          <a:bodyPr anchor="t" anchorCtr="0">
            <a:spAutoFit/>
          </a:bodyPr>
          <a:p>
            <a:pPr>
              <a:spcBef>
                <a:spcPct val="50000"/>
              </a:spcBef>
            </a:pPr>
            <a:r>
              <a:rPr lang="en-US" altLang="zh-CN" sz="2800" i="1" dirty="0">
                <a:solidFill>
                  <a:schemeClr val="tx1"/>
                </a:solidFill>
                <a:latin typeface="Times New Roman" panose="02020603050405020304" pitchFamily="2" charset="0"/>
                <a:ea typeface="黑体" panose="02010609060101010101" pitchFamily="2" charset="-122"/>
              </a:rPr>
              <a:t>y</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码</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46" name="文本框 96355"/>
          <p:cNvSpPr txBox="1"/>
          <p:nvPr/>
        </p:nvSpPr>
        <p:spPr>
          <a:xfrm>
            <a:off x="7616825" y="3054985"/>
            <a:ext cx="1331913" cy="521970"/>
          </a:xfrm>
          <a:prstGeom prst="rect">
            <a:avLst/>
          </a:prstGeom>
          <a:noFill/>
          <a:ln w="9525">
            <a:noFill/>
          </a:ln>
        </p:spPr>
        <p:txBody>
          <a:bodyPr anchor="t" anchorCtr="0">
            <a:spAutoFit/>
          </a:bodyPr>
          <a:p>
            <a:pPr>
              <a:spcBef>
                <a:spcPct val="50000"/>
              </a:spcBef>
            </a:pPr>
            <a:r>
              <a:rPr lang="en-US" altLang="zh-CN" sz="2800" i="1" dirty="0">
                <a:solidFill>
                  <a:schemeClr val="tx1"/>
                </a:solidFill>
                <a:latin typeface="Times New Roman" panose="02020603050405020304" pitchFamily="2" charset="0"/>
                <a:ea typeface="黑体" panose="02010609060101010101" pitchFamily="2" charset="-122"/>
              </a:rPr>
              <a:t>x</a:t>
            </a:r>
            <a:r>
              <a:rPr lang="en-US" altLang="zh-CN" sz="2800" dirty="0">
                <a:solidFill>
                  <a:schemeClr val="tx1"/>
                </a:solidFill>
                <a:latin typeface="Times New Roman" panose="02020603050405020304" pitchFamily="2" charset="0"/>
                <a:ea typeface="黑体" panose="02010609060101010101" pitchFamily="2" charset="-122"/>
              </a:rPr>
              <a:t>(</a:t>
            </a:r>
            <a:r>
              <a:rPr lang="zh-CN" altLang="en-US" sz="2800" dirty="0">
                <a:solidFill>
                  <a:schemeClr val="tx1"/>
                </a:solidFill>
                <a:latin typeface="Times New Roman" panose="02020603050405020304" pitchFamily="2" charset="0"/>
                <a:ea typeface="黑体" panose="02010609060101010101" pitchFamily="2" charset="-122"/>
              </a:rPr>
              <a:t>厘米</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47" name="椭圆 96356"/>
          <p:cNvSpPr/>
          <p:nvPr/>
        </p:nvSpPr>
        <p:spPr>
          <a:xfrm>
            <a:off x="5062538" y="2334895"/>
            <a:ext cx="88900" cy="90488"/>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8" name="椭圆 96357"/>
          <p:cNvSpPr/>
          <p:nvPr/>
        </p:nvSpPr>
        <p:spPr>
          <a:xfrm>
            <a:off x="5526088" y="1963420"/>
            <a:ext cx="88900" cy="90488"/>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9" name="椭圆 96358"/>
          <p:cNvSpPr/>
          <p:nvPr/>
        </p:nvSpPr>
        <p:spPr>
          <a:xfrm>
            <a:off x="5976938" y="1615758"/>
            <a:ext cx="88900" cy="90487"/>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50" name="椭圆 96359"/>
          <p:cNvSpPr/>
          <p:nvPr/>
        </p:nvSpPr>
        <p:spPr>
          <a:xfrm>
            <a:off x="6413500" y="1255395"/>
            <a:ext cx="88900" cy="90488"/>
          </a:xfrm>
          <a:prstGeom prst="ellipse">
            <a:avLst/>
          </a:prstGeom>
          <a:solidFill>
            <a:schemeClr val="tx2"/>
          </a:solidFill>
          <a:ln w="9525" cap="flat" cmpd="sng">
            <a:solidFill>
              <a:schemeClr val="tx1"/>
            </a:solidFill>
            <a:prstDash val="solid"/>
            <a:bevel/>
            <a:headEnd type="none" w="med" len="med"/>
            <a:tailEnd type="none" w="med" len="med"/>
          </a:ln>
        </p:spPr>
        <p:txBody>
          <a:bodyPr wrap="none" anchor="ctr" anchorCtr="0"/>
          <a:p>
            <a:pPr algn="ctr"/>
            <a:endParaRPr lang="zh-CN" altLang="en-US" dirty="0">
              <a:solidFill>
                <a:schemeClr val="tx2"/>
              </a:solidFill>
              <a:latin typeface="Times New Roman" panose="02020603050405020304" pitchFamily="2" charset="0"/>
              <a:ea typeface="黑体" panose="02010609060101010101" pitchFamily="2" charset="-122"/>
            </a:endParaRPr>
          </a:p>
        </p:txBody>
      </p:sp>
      <p:sp>
        <p:nvSpPr>
          <p:cNvPr id="51" name="直接连接符 96360"/>
          <p:cNvSpPr/>
          <p:nvPr/>
        </p:nvSpPr>
        <p:spPr>
          <a:xfrm flipV="1">
            <a:off x="4214813" y="934720"/>
            <a:ext cx="2700337" cy="2171700"/>
          </a:xfrm>
          <a:prstGeom prst="line">
            <a:avLst/>
          </a:prstGeom>
          <a:ln w="381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52" name="文本框 96363"/>
          <p:cNvSpPr txBox="1"/>
          <p:nvPr/>
        </p:nvSpPr>
        <p:spPr>
          <a:xfrm>
            <a:off x="467360" y="3977005"/>
            <a:ext cx="8283575" cy="1038860"/>
          </a:xfrm>
          <a:prstGeom prst="rect">
            <a:avLst/>
          </a:prstGeom>
          <a:noFill/>
          <a:ln w="9525">
            <a:noFill/>
          </a:ln>
        </p:spPr>
        <p:txBody>
          <a:bodyPr wrap="square" anchor="t" anchorCtr="0">
            <a:spAutoFit/>
          </a:bodyPr>
          <a:p>
            <a:pPr>
              <a:lnSpc>
                <a:spcPct val="110000"/>
              </a:lnSpc>
            </a:pPr>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据说某篮球巨人的鞋子长</a:t>
            </a:r>
            <a:r>
              <a:rPr lang="en-US" altLang="zh-CN" sz="2800" dirty="0">
                <a:solidFill>
                  <a:schemeClr val="tx1"/>
                </a:solidFill>
                <a:latin typeface="Times New Roman" panose="02020603050405020304" pitchFamily="2" charset="0"/>
                <a:ea typeface="黑体" panose="02010609060101010101" pitchFamily="2" charset="-122"/>
              </a:rPr>
              <a:t> 31 cm</a:t>
            </a:r>
            <a:r>
              <a:rPr lang="zh-CN" altLang="en-US" sz="2800" dirty="0">
                <a:solidFill>
                  <a:schemeClr val="tx1"/>
                </a:solidFill>
                <a:latin typeface="Times New Roman" panose="02020603050405020304" pitchFamily="2" charset="0"/>
                <a:ea typeface="黑体" panose="02010609060101010101" pitchFamily="2" charset="-122"/>
              </a:rPr>
              <a:t>，那么你知道他穿多大码的鞋子吗？</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53" name="文本框 96364"/>
          <p:cNvSpPr txBox="1"/>
          <p:nvPr/>
        </p:nvSpPr>
        <p:spPr>
          <a:xfrm>
            <a:off x="274320" y="964565"/>
            <a:ext cx="3738880" cy="1383665"/>
          </a:xfrm>
          <a:prstGeom prst="rect">
            <a:avLst/>
          </a:prstGeom>
          <a:noFill/>
          <a:ln w="9525">
            <a:noFill/>
          </a:ln>
        </p:spPr>
        <p:txBody>
          <a:bodyPr wrap="none"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这些点在一条直线上，</a:t>
            </a:r>
            <a:endParaRPr lang="zh-CN" altLang="en-US" sz="2800" dirty="0">
              <a:latin typeface="Times New Roman" panose="02020603050405020304" pitchFamily="2" charset="0"/>
              <a:ea typeface="黑体" panose="0201060906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rPr>
              <a:t>如图所示</a:t>
            </a:r>
            <a:r>
              <a:rPr lang="en-US" altLang="zh-CN"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p:txBody>
      </p:sp>
      <p:sp>
        <p:nvSpPr>
          <p:cNvPr id="54" name="文本框 96365"/>
          <p:cNvSpPr txBox="1"/>
          <p:nvPr/>
        </p:nvSpPr>
        <p:spPr>
          <a:xfrm>
            <a:off x="3692525" y="3430270"/>
            <a:ext cx="647700" cy="460375"/>
          </a:xfrm>
          <a:prstGeom prst="rect">
            <a:avLst/>
          </a:prstGeom>
          <a:noFill/>
          <a:ln w="9525">
            <a:noFill/>
          </a:ln>
        </p:spPr>
        <p:txBody>
          <a:bodyPr anchor="t" anchorCtr="0">
            <a:spAutoFit/>
          </a:bodyPr>
          <a:p>
            <a:pPr>
              <a:spcBef>
                <a:spcPct val="50000"/>
              </a:spcBef>
            </a:pPr>
            <a:r>
              <a:rPr lang="en-US" altLang="zh-CN" sz="2400" i="1" dirty="0">
                <a:solidFill>
                  <a:schemeClr val="tx1"/>
                </a:solidFill>
                <a:latin typeface="Times New Roman" panose="02020603050405020304" pitchFamily="2" charset="0"/>
                <a:ea typeface="黑体" panose="02010609060101010101" pitchFamily="2" charset="-122"/>
              </a:rPr>
              <a:t>O</a:t>
            </a:r>
            <a:endParaRPr lang="en-US" altLang="zh-CN" sz="2400" i="1" dirty="0">
              <a:solidFill>
                <a:schemeClr val="tx1"/>
              </a:solidFill>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dissolve">
                                      <p:cBhvr>
                                        <p:cTn id="7" dur="500"/>
                                        <p:tgtEl>
                                          <p:spTgt spid="4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dissolve">
                                      <p:cBhvr>
                                        <p:cTn id="10" dur="500"/>
                                        <p:tgtEl>
                                          <p:spTgt spid="50"/>
                                        </p:tgtEl>
                                      </p:cBhvr>
                                    </p:animEffect>
                                  </p:childTnLst>
                                </p:cTn>
                              </p:par>
                              <p:par>
                                <p:cTn id="11" presetID="9"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dissolve">
                                      <p:cBhvr>
                                        <p:cTn id="13" dur="500"/>
                                        <p:tgtEl>
                                          <p:spTgt spid="48"/>
                                        </p:tgtEl>
                                      </p:cBhvr>
                                    </p:animEffect>
                                  </p:childTnLst>
                                </p:cTn>
                              </p:par>
                              <p:par>
                                <p:cTn id="14" presetID="9"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dissolve">
                                      <p:cBhvr>
                                        <p:cTn id="16" dur="500"/>
                                        <p:tgtEl>
                                          <p:spTgt spid="4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down)">
                                      <p:cBhvr>
                                        <p:cTn id="21" dur="500"/>
                                        <p:tgtEl>
                                          <p:spTgt spid="51"/>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p:cTn id="26" dur="1000" fill="hold"/>
                                        <p:tgtEl>
                                          <p:spTgt spid="53"/>
                                        </p:tgtEl>
                                        <p:attrNameLst>
                                          <p:attrName>ppt_x</p:attrName>
                                        </p:attrNameLst>
                                      </p:cBhvr>
                                      <p:tavLst>
                                        <p:tav tm="0">
                                          <p:val>
                                            <p:strVal val="#ppt_x-.2"/>
                                          </p:val>
                                        </p:tav>
                                        <p:tav tm="100000">
                                          <p:val>
                                            <p:strVal val="#ppt_x"/>
                                          </p:val>
                                        </p:tav>
                                      </p:tavLst>
                                    </p:anim>
                                    <p:anim calcmode="lin" valueType="num">
                                      <p:cBhvr>
                                        <p:cTn id="27"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slide(fromLeft)">
                                      <p:cBhvr>
                                        <p:cTn id="3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2"/>
          <p:cNvSpPr txBox="1"/>
          <p:nvPr/>
        </p:nvSpPr>
        <p:spPr>
          <a:xfrm>
            <a:off x="185738" y="159385"/>
            <a:ext cx="4953000" cy="1770380"/>
          </a:xfrm>
          <a:prstGeom prst="rect">
            <a:avLst/>
          </a:prstGeom>
          <a:noFill/>
          <a:ln w="9525">
            <a:noFill/>
          </a:ln>
        </p:spPr>
        <p:txBody>
          <a:bodyPr wrap="square" anchor="t" anchorCtr="0">
            <a:spAutoFit/>
          </a:bodyPr>
          <a:p>
            <a:pPr>
              <a:lnSpc>
                <a:spcPct val="13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我们选取点（</a:t>
            </a:r>
            <a:r>
              <a:rPr lang="en-US" altLang="zh-CN" sz="2800" dirty="0">
                <a:latin typeface="Times New Roman" panose="02020603050405020304" pitchFamily="2" charset="0"/>
                <a:ea typeface="黑体" panose="02010609060101010101" pitchFamily="2" charset="-122"/>
              </a:rPr>
              <a:t>22</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34</a:t>
            </a:r>
            <a:r>
              <a:rPr lang="zh-CN" altLang="en-US" sz="2800" dirty="0">
                <a:latin typeface="Times New Roman" panose="02020603050405020304" pitchFamily="2" charset="0"/>
                <a:ea typeface="黑体" panose="02010609060101010101" pitchFamily="2" charset="-122"/>
              </a:rPr>
              <a:t>）及</a:t>
            </a:r>
            <a:endParaRPr lang="zh-CN" altLang="en-US" sz="2800" dirty="0">
              <a:latin typeface="Times New Roman" panose="02020603050405020304" pitchFamily="2" charset="0"/>
              <a:ea typeface="黑体" panose="02010609060101010101" pitchFamily="2" charset="-122"/>
            </a:endParaRPr>
          </a:p>
          <a:p>
            <a:pPr>
              <a:lnSpc>
                <a:spcPct val="130000"/>
              </a:lnSpc>
            </a:pPr>
            <a:r>
              <a:rPr lang="zh-CN" altLang="en-US" sz="2800" dirty="0">
                <a:latin typeface="Times New Roman" panose="02020603050405020304" pitchFamily="2" charset="0"/>
                <a:ea typeface="黑体" panose="02010609060101010101" pitchFamily="2" charset="-122"/>
              </a:rPr>
              <a:t>点（</a:t>
            </a:r>
            <a:r>
              <a:rPr lang="en-US" altLang="zh-CN" sz="2800" dirty="0">
                <a:latin typeface="Times New Roman" panose="02020603050405020304" pitchFamily="2" charset="0"/>
                <a:ea typeface="黑体" panose="02010609060101010101" pitchFamily="2" charset="-122"/>
              </a:rPr>
              <a:t>25</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40</a:t>
            </a:r>
            <a:r>
              <a:rPr lang="zh-CN" altLang="en-US" sz="2800" dirty="0">
                <a:latin typeface="Times New Roman" panose="02020603050405020304" pitchFamily="2" charset="0"/>
                <a:ea typeface="黑体" panose="02010609060101010101" pitchFamily="2" charset="-122"/>
              </a:rPr>
              <a:t>）的坐标代入</a:t>
            </a:r>
            <a:endParaRPr lang="zh-CN" altLang="en-US" sz="2800" dirty="0">
              <a:latin typeface="Times New Roman" panose="02020603050405020304" pitchFamily="2" charset="0"/>
              <a:ea typeface="黑体" panose="02010609060101010101" pitchFamily="2" charset="-122"/>
            </a:endParaRPr>
          </a:p>
          <a:p>
            <a:pPr>
              <a:lnSpc>
                <a:spcPct val="130000"/>
              </a:lnSpc>
            </a:pP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中，</a:t>
            </a:r>
            <a:r>
              <a:rPr lang="zh-CN" altLang="en-US" sz="2800" dirty="0">
                <a:latin typeface="Times New Roman" panose="02020603050405020304" pitchFamily="2" charset="0"/>
                <a:ea typeface="黑体" panose="02010609060101010101" pitchFamily="2" charset="-122"/>
              </a:rPr>
              <a:t>得</a:t>
            </a:r>
            <a:endParaRPr lang="zh-CN" altLang="en-US" sz="2800" dirty="0">
              <a:latin typeface="Times New Roman" panose="02020603050405020304" pitchFamily="2" charset="0"/>
              <a:ea typeface="黑体" panose="02010609060101010101" pitchFamily="2" charset="-122"/>
            </a:endParaRPr>
          </a:p>
        </p:txBody>
      </p:sp>
      <p:grpSp>
        <p:nvGrpSpPr>
          <p:cNvPr id="3" name="Group 3"/>
          <p:cNvGrpSpPr/>
          <p:nvPr/>
        </p:nvGrpSpPr>
        <p:grpSpPr>
          <a:xfrm>
            <a:off x="1244937" y="1838008"/>
            <a:ext cx="3168313" cy="1169987"/>
            <a:chOff x="98" y="0"/>
            <a:chExt cx="4326" cy="1844"/>
          </a:xfrm>
        </p:grpSpPr>
        <p:sp>
          <p:nvSpPr>
            <p:cNvPr id="4" name="TextBox 6"/>
            <p:cNvSpPr txBox="1"/>
            <p:nvPr/>
          </p:nvSpPr>
          <p:spPr>
            <a:xfrm>
              <a:off x="229" y="0"/>
              <a:ext cx="4195" cy="823"/>
            </a:xfrm>
            <a:prstGeom prst="rect">
              <a:avLst/>
            </a:prstGeom>
            <a:noFill/>
            <a:ln w="9525">
              <a:noFill/>
            </a:ln>
          </p:spPr>
          <p:txBody>
            <a:bodyPr anchor="t" anchorCtr="0">
              <a:spAutoFit/>
            </a:bodyPr>
            <a:p>
              <a:r>
                <a:rPr lang="en-US" altLang="zh-CN" sz="2800" dirty="0">
                  <a:latin typeface="Times New Roman" panose="02020603050405020304" pitchFamily="2" charset="0"/>
                  <a:ea typeface="宋体" panose="02010600030101010101" pitchFamily="2" charset="-122"/>
                </a:rPr>
                <a:t>22</a:t>
              </a:r>
              <a:r>
                <a:rPr lang="en-US" altLang="zh-CN" sz="2800" i="1" dirty="0">
                  <a:latin typeface="Times New Roman" panose="02020603050405020304" pitchFamily="2" charset="0"/>
                  <a:ea typeface="宋体" panose="02010600030101010101" pitchFamily="2" charset="-122"/>
                </a:rPr>
                <a:t>k </a:t>
              </a:r>
              <a:r>
                <a:rPr lang="en-US" altLang="zh-CN" sz="2800" dirty="0">
                  <a:latin typeface="Times New Roman" panose="02020603050405020304" pitchFamily="2" charset="0"/>
                  <a:ea typeface="宋体" panose="02010600030101010101" pitchFamily="2" charset="-122"/>
                </a:rPr>
                <a:t>+ </a:t>
              </a:r>
              <a:r>
                <a:rPr lang="en-US" altLang="zh-CN" sz="2800" i="1" dirty="0">
                  <a:latin typeface="Times New Roman" panose="02020603050405020304" pitchFamily="2" charset="0"/>
                  <a:ea typeface="宋体" panose="02010600030101010101" pitchFamily="2" charset="-122"/>
                </a:rPr>
                <a:t>b </a:t>
              </a:r>
              <a:r>
                <a:rPr lang="en-US" altLang="zh-CN" sz="2800" dirty="0">
                  <a:latin typeface="Times New Roman" panose="02020603050405020304" pitchFamily="2" charset="0"/>
                  <a:ea typeface="宋体" panose="02010600030101010101" pitchFamily="2" charset="-122"/>
                </a:rPr>
                <a:t>= 34</a:t>
              </a:r>
              <a:r>
                <a:rPr lang="zh-CN" altLang="en-US" sz="2800" dirty="0">
                  <a:latin typeface="Times New Roman" panose="02020603050405020304" pitchFamily="2" charset="0"/>
                  <a:ea typeface="黑体" panose="02010609060101010101" pitchFamily="2" charset="-122"/>
                  <a:sym typeface="+mn-ea"/>
                </a:rPr>
                <a:t>，</a:t>
              </a:r>
              <a:endParaRPr lang="zh-CN" altLang="en-US" sz="2800" dirty="0">
                <a:latin typeface="Times New Roman" panose="02020603050405020304" pitchFamily="2" charset="0"/>
                <a:ea typeface="宋体" panose="02010600030101010101" pitchFamily="2" charset="-122"/>
              </a:endParaRPr>
            </a:p>
          </p:txBody>
        </p:sp>
        <p:sp>
          <p:nvSpPr>
            <p:cNvPr id="5" name="AutoShape 5"/>
            <p:cNvSpPr/>
            <p:nvPr/>
          </p:nvSpPr>
          <p:spPr>
            <a:xfrm>
              <a:off x="98" y="0"/>
              <a:ext cx="119" cy="1814"/>
            </a:xfrm>
            <a:prstGeom prst="leftBrace">
              <a:avLst>
                <a:gd name="adj1" fmla="val 126395"/>
                <a:gd name="adj2" fmla="val 50000"/>
              </a:avLst>
            </a:prstGeom>
            <a:noFill/>
            <a:ln w="25400" cap="flat" cmpd="sng">
              <a:solidFill>
                <a:srgbClr val="FF0000"/>
              </a:solidFill>
              <a:prstDash val="solid"/>
              <a:bevel/>
              <a:headEnd type="none" w="med" len="med"/>
              <a:tailEnd type="none" w="med" len="med"/>
            </a:ln>
          </p:spPr>
          <p:txBody>
            <a:bodyPr anchor="ctr" anchorCtr="0"/>
            <a:p>
              <a:endParaRPr lang="zh-CN" altLang="en-US" sz="2800" dirty="0">
                <a:latin typeface="Times New Roman" panose="02020603050405020304" pitchFamily="2" charset="0"/>
                <a:ea typeface="宋体" panose="02010600030101010101" pitchFamily="2" charset="-122"/>
              </a:endParaRPr>
            </a:p>
          </p:txBody>
        </p:sp>
        <p:sp>
          <p:nvSpPr>
            <p:cNvPr id="6" name="TextBox 6"/>
            <p:cNvSpPr txBox="1"/>
            <p:nvPr/>
          </p:nvSpPr>
          <p:spPr>
            <a:xfrm>
              <a:off x="228" y="1021"/>
              <a:ext cx="2835" cy="823"/>
            </a:xfrm>
            <a:prstGeom prst="rect">
              <a:avLst/>
            </a:prstGeom>
            <a:noFill/>
            <a:ln w="9525">
              <a:noFill/>
            </a:ln>
          </p:spPr>
          <p:txBody>
            <a:bodyPr anchor="t" anchorCtr="0">
              <a:spAutoFit/>
            </a:bodyPr>
            <a:p>
              <a:r>
                <a:rPr lang="en-US" altLang="zh-CN" sz="2800" dirty="0">
                  <a:latin typeface="Times New Roman" panose="02020603050405020304" pitchFamily="2" charset="0"/>
                  <a:ea typeface="宋体" panose="02010600030101010101" pitchFamily="2" charset="-122"/>
                </a:rPr>
                <a:t>25</a:t>
              </a:r>
              <a:r>
                <a:rPr lang="en-US" altLang="zh-CN" sz="2800" i="1" dirty="0">
                  <a:latin typeface="Times New Roman" panose="02020603050405020304" pitchFamily="2" charset="0"/>
                  <a:ea typeface="宋体" panose="02010600030101010101" pitchFamily="2" charset="-122"/>
                </a:rPr>
                <a:t>k </a:t>
              </a:r>
              <a:r>
                <a:rPr lang="en-US" altLang="zh-CN" sz="2800" dirty="0">
                  <a:latin typeface="Times New Roman" panose="02020603050405020304" pitchFamily="2" charset="0"/>
                  <a:ea typeface="宋体" panose="02010600030101010101" pitchFamily="2" charset="-122"/>
                </a:rPr>
                <a:t>+ </a:t>
              </a:r>
              <a:r>
                <a:rPr lang="en-US" altLang="zh-CN" sz="2800" i="1" dirty="0">
                  <a:latin typeface="Times New Roman" panose="02020603050405020304" pitchFamily="2" charset="0"/>
                  <a:ea typeface="宋体" panose="02010600030101010101" pitchFamily="2" charset="-122"/>
                </a:rPr>
                <a:t>b </a:t>
              </a:r>
              <a:r>
                <a:rPr lang="en-US" altLang="zh-CN" sz="2800" dirty="0">
                  <a:latin typeface="Times New Roman" panose="02020603050405020304" pitchFamily="2" charset="0"/>
                  <a:ea typeface="宋体" panose="02010600030101010101" pitchFamily="2" charset="-122"/>
                </a:rPr>
                <a:t>= 40.</a:t>
              </a:r>
              <a:endParaRPr lang="en-US" altLang="zh-CN" sz="2800" dirty="0">
                <a:latin typeface="Times New Roman" panose="02020603050405020304" pitchFamily="2" charset="0"/>
                <a:ea typeface="宋体" panose="02010600030101010101" pitchFamily="2" charset="-122"/>
              </a:endParaRPr>
            </a:p>
          </p:txBody>
        </p:sp>
      </p:grpSp>
      <p:sp>
        <p:nvSpPr>
          <p:cNvPr id="7" name="TextBox 6"/>
          <p:cNvSpPr txBox="1"/>
          <p:nvPr/>
        </p:nvSpPr>
        <p:spPr>
          <a:xfrm>
            <a:off x="322898" y="3061653"/>
            <a:ext cx="5329237" cy="521970"/>
          </a:xfrm>
          <a:prstGeom prst="rect">
            <a:avLst/>
          </a:prstGeom>
          <a:noFill/>
          <a:ln w="9525">
            <a:noFill/>
          </a:ln>
        </p:spPr>
        <p:txBody>
          <a:bodyPr anchor="t" anchorCtr="0">
            <a:spAutoFit/>
          </a:bodyPr>
          <a:p>
            <a:r>
              <a:rPr lang="zh-CN" altLang="en-US" sz="2800" dirty="0">
                <a:latin typeface="Times New Roman" panose="02020603050405020304" pitchFamily="2" charset="0"/>
                <a:ea typeface="黑体" panose="02010609060101010101" pitchFamily="2" charset="-122"/>
              </a:rPr>
              <a:t>解得</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rPr>
              <a:t>= 2</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10.</a:t>
            </a:r>
            <a:endParaRPr lang="en-US" altLang="zh-CN" sz="2800" dirty="0">
              <a:latin typeface="Times New Roman" panose="02020603050405020304" pitchFamily="2" charset="0"/>
              <a:ea typeface="黑体" panose="02010609060101010101" pitchFamily="2" charset="-122"/>
            </a:endParaRPr>
          </a:p>
        </p:txBody>
      </p:sp>
      <p:sp>
        <p:nvSpPr>
          <p:cNvPr id="8" name="TextBox 6"/>
          <p:cNvSpPr txBox="1"/>
          <p:nvPr/>
        </p:nvSpPr>
        <p:spPr>
          <a:xfrm>
            <a:off x="287338" y="3511550"/>
            <a:ext cx="7200900" cy="521970"/>
          </a:xfrm>
          <a:prstGeom prst="rect">
            <a:avLst/>
          </a:prstGeom>
          <a:noFill/>
          <a:ln w="9525">
            <a:noFill/>
          </a:ln>
        </p:spPr>
        <p:txBody>
          <a:bodyPr anchor="t" anchorCtr="0">
            <a:spAutoFit/>
          </a:bodyPr>
          <a:p>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一次函数的表达式为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2</a:t>
            </a:r>
            <a:r>
              <a:rPr lang="en-US" altLang="zh-CN" sz="2800" i="1" dirty="0">
                <a:latin typeface="Times New Roman" panose="02020603050405020304" pitchFamily="2" charset="0"/>
                <a:ea typeface="黑体" panose="02010609060101010101" pitchFamily="2" charset="-122"/>
              </a:rPr>
              <a:t>x </a:t>
            </a:r>
            <a:r>
              <a:rPr lang="en-US" altLang="zh-CN" sz="2800" dirty="0">
                <a:latin typeface="黑体" panose="02010609060101010101" pitchFamily="2" charset="-122"/>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dirty="0">
                <a:latin typeface="Times New Roman" panose="02020603050405020304" pitchFamily="2" charset="0"/>
                <a:ea typeface="黑体" panose="02010609060101010101" pitchFamily="2" charset="-122"/>
              </a:rPr>
              <a:t>10.</a:t>
            </a:r>
            <a:endParaRPr lang="en-US" altLang="zh-CN" sz="2800" dirty="0">
              <a:latin typeface="Times New Roman" panose="02020603050405020304" pitchFamily="2" charset="0"/>
              <a:ea typeface="黑体" panose="02010609060101010101" pitchFamily="2" charset="-122"/>
            </a:endParaRPr>
          </a:p>
        </p:txBody>
      </p:sp>
      <p:sp>
        <p:nvSpPr>
          <p:cNvPr id="9" name="TextBox 6"/>
          <p:cNvSpPr txBox="1"/>
          <p:nvPr/>
        </p:nvSpPr>
        <p:spPr>
          <a:xfrm>
            <a:off x="287338" y="3795713"/>
            <a:ext cx="7416800" cy="737235"/>
          </a:xfrm>
          <a:prstGeom prst="rect">
            <a:avLst/>
          </a:prstGeom>
          <a:noFill/>
          <a:ln w="9525">
            <a:noFill/>
          </a:ln>
        </p:spPr>
        <p:txBody>
          <a:bodyPr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把</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31 </a:t>
            </a:r>
            <a:r>
              <a:rPr lang="zh-CN" altLang="en-US" sz="2800" dirty="0">
                <a:latin typeface="Times New Roman" panose="02020603050405020304" pitchFamily="2" charset="0"/>
                <a:ea typeface="黑体" panose="02010609060101010101" pitchFamily="2" charset="-122"/>
              </a:rPr>
              <a:t>代入上式，得</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2×31 </a:t>
            </a:r>
            <a:r>
              <a:rPr lang="en-US" altLang="zh-CN" sz="2800" dirty="0">
                <a:latin typeface="黑体" panose="02010609060101010101" pitchFamily="2" charset="-122"/>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dirty="0">
                <a:latin typeface="Times New Roman" panose="02020603050405020304" pitchFamily="2" charset="0"/>
                <a:ea typeface="黑体" panose="02010609060101010101" pitchFamily="2" charset="-122"/>
              </a:rPr>
              <a:t>10 = 52.</a:t>
            </a:r>
            <a:endParaRPr lang="en-US" altLang="zh-CN" sz="2800" dirty="0">
              <a:latin typeface="Times New Roman" panose="02020603050405020304" pitchFamily="2" charset="0"/>
              <a:ea typeface="黑体" panose="02010609060101010101" pitchFamily="2" charset="-122"/>
            </a:endParaRPr>
          </a:p>
        </p:txBody>
      </p:sp>
      <p:sp>
        <p:nvSpPr>
          <p:cNvPr id="10" name="Text Box 10"/>
          <p:cNvSpPr txBox="1"/>
          <p:nvPr/>
        </p:nvSpPr>
        <p:spPr>
          <a:xfrm>
            <a:off x="287338" y="4263708"/>
            <a:ext cx="6380162" cy="737235"/>
          </a:xfrm>
          <a:prstGeom prst="rect">
            <a:avLst/>
          </a:prstGeom>
          <a:noFill/>
          <a:ln w="9525">
            <a:noFill/>
          </a:ln>
        </p:spPr>
        <p:txBody>
          <a:bodyPr wrap="square" anchor="t" anchorCtr="0">
            <a:spAutoFit/>
          </a:bodyPr>
          <a:p>
            <a:pPr>
              <a:lnSpc>
                <a:spcPct val="150000"/>
              </a:lnSpc>
              <a:spcBef>
                <a:spcPct val="50000"/>
              </a:spcBef>
            </a:pPr>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可以得到</a:t>
            </a:r>
            <a:r>
              <a:rPr lang="zh-CN" altLang="en-US" sz="2800" dirty="0">
                <a:latin typeface="Times New Roman" panose="02020603050405020304" pitchFamily="2" charset="0"/>
                <a:ea typeface="黑体" panose="02010609060101010101" pitchFamily="2" charset="-122"/>
                <a:sym typeface="+mn-ea"/>
              </a:rPr>
              <a:t>某篮球巨人</a:t>
            </a:r>
            <a:r>
              <a:rPr lang="zh-CN" altLang="en-US" sz="2800" dirty="0">
                <a:latin typeface="Times New Roman" panose="02020603050405020304" pitchFamily="2" charset="0"/>
                <a:ea typeface="黑体" panose="02010609060101010101" pitchFamily="2" charset="-122"/>
              </a:rPr>
              <a:t>穿</a:t>
            </a:r>
            <a:r>
              <a:rPr lang="en-US" altLang="zh-CN" sz="2800" dirty="0">
                <a:latin typeface="Times New Roman" panose="02020603050405020304" pitchFamily="2" charset="0"/>
                <a:ea typeface="黑体" panose="02010609060101010101" pitchFamily="2" charset="-122"/>
              </a:rPr>
              <a:t> 52 </a:t>
            </a:r>
            <a:r>
              <a:rPr lang="zh-CN" altLang="en-US" sz="2800" dirty="0">
                <a:latin typeface="Times New Roman" panose="02020603050405020304" pitchFamily="2" charset="0"/>
                <a:ea typeface="黑体" panose="02010609060101010101" pitchFamily="2" charset="-122"/>
              </a:rPr>
              <a:t>码的鞋子</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pic>
        <p:nvPicPr>
          <p:cNvPr id="11" name="图片 1"/>
          <p:cNvPicPr>
            <a:picLocks noChangeAspect="1"/>
          </p:cNvPicPr>
          <p:nvPr/>
        </p:nvPicPr>
        <p:blipFill>
          <a:blip r:embed="rId1"/>
          <a:stretch>
            <a:fillRect/>
          </a:stretch>
        </p:blipFill>
        <p:spPr>
          <a:xfrm>
            <a:off x="4787900" y="411480"/>
            <a:ext cx="4251325" cy="30365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p:bldP spid="8" grpId="0" bldLvl="0"/>
      <p:bldP spid="9" grpId="0" bldLvl="0"/>
      <p:bldP spid="10" grpId="0" bldLvl="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9" name="Text Box 4"/>
          <p:cNvSpPr txBox="1"/>
          <p:nvPr/>
        </p:nvSpPr>
        <p:spPr>
          <a:xfrm>
            <a:off x="147955" y="856615"/>
            <a:ext cx="8669655" cy="2330450"/>
          </a:xfrm>
          <a:prstGeom prst="rect">
            <a:avLst/>
          </a:prstGeom>
          <a:noFill/>
          <a:ln w="9525">
            <a:noFill/>
          </a:ln>
        </p:spPr>
        <p:txBody>
          <a:bodyPr wrap="square" anchor="t" anchorCtr="0">
            <a:spAutoFit/>
          </a:bodyPr>
          <a:p>
            <a:pPr>
              <a:lnSpc>
                <a:spcPct val="130000"/>
              </a:lnSpc>
              <a:spcBef>
                <a:spcPts val="0"/>
              </a:spcBef>
              <a:spcAft>
                <a:spcPts val="0"/>
              </a:spcAft>
            </a:pPr>
            <a:r>
              <a:rPr lang="zh-CN" altLang="en-US" sz="2800" dirty="0">
                <a:solidFill>
                  <a:srgbClr val="00B050"/>
                </a:solidFill>
                <a:latin typeface="Times New Roman" panose="02020603050405020304" pitchFamily="2" charset="0"/>
                <a:ea typeface="黑体" panose="02010609060101010101" pitchFamily="2" charset="-122"/>
              </a:rPr>
              <a:t>例</a:t>
            </a:r>
            <a:r>
              <a:rPr lang="en-US" altLang="zh-CN" sz="2800" b="1">
                <a:solidFill>
                  <a:srgbClr val="00B050"/>
                </a:solidFill>
                <a:latin typeface="Times New Roman" panose="02020603050405020304" pitchFamily="2" charset="0"/>
                <a:ea typeface="黑体" panose="02010609060101010101" pitchFamily="2" charset="-122"/>
              </a:rPr>
              <a:t>1</a:t>
            </a:r>
            <a:r>
              <a:rPr lang="en-US" altLang="zh-CN" sz="2800">
                <a:solidFill>
                  <a:srgbClr val="319797"/>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市煤气公司要在地下修建一个容积为</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a:solidFill>
                  <a:schemeClr val="tx1"/>
                </a:solidFill>
                <a:latin typeface="Times New Roman" panose="02020603050405020304" pitchFamily="2" charset="0"/>
                <a:ea typeface="黑体" panose="02010609060101010101" pitchFamily="2" charset="-122"/>
              </a:rPr>
              <a:t>10</a:t>
            </a:r>
            <a:r>
              <a:rPr lang="en-US" altLang="zh-CN" sz="2800" baseline="30000">
                <a:solidFill>
                  <a:schemeClr val="tx1"/>
                </a:solidFill>
                <a:latin typeface="Times New Roman" panose="02020603050405020304" pitchFamily="2" charset="0"/>
                <a:ea typeface="黑体" panose="02010609060101010101" pitchFamily="2" charset="-122"/>
              </a:rPr>
              <a:t>4  </a:t>
            </a:r>
            <a:r>
              <a:rPr lang="en-US" altLang="zh-CN" sz="2800">
                <a:solidFill>
                  <a:schemeClr val="tx1"/>
                </a:solidFill>
                <a:latin typeface="Times New Roman" panose="02020603050405020304" pitchFamily="2" charset="0"/>
                <a:ea typeface="黑体" panose="02010609060101010101" pitchFamily="2" charset="-122"/>
              </a:rPr>
              <a:t>m</a:t>
            </a:r>
            <a:r>
              <a:rPr lang="en-US" altLang="zh-CN" sz="2800" baseline="30000">
                <a:solidFill>
                  <a:schemeClr val="tx1"/>
                </a:solidFill>
                <a:latin typeface="Times New Roman" panose="02020603050405020304" pitchFamily="2" charset="0"/>
                <a:ea typeface="黑体" panose="02010609060101010101" pitchFamily="2" charset="-122"/>
              </a:rPr>
              <a:t>3 </a:t>
            </a:r>
            <a:r>
              <a:rPr lang="zh-CN" altLang="en-US" sz="2800" dirty="0">
                <a:solidFill>
                  <a:schemeClr val="tx1"/>
                </a:solidFill>
                <a:latin typeface="Times New Roman" panose="02020603050405020304" pitchFamily="2" charset="0"/>
                <a:ea typeface="黑体" panose="02010609060101010101" pitchFamily="2" charset="-122"/>
              </a:rPr>
              <a:t>的圆柱形煤气储存室</a:t>
            </a:r>
            <a:r>
              <a:rPr lang="en-US" altLang="zh-CN" sz="2800">
                <a:solidFill>
                  <a:schemeClr val="tx1"/>
                </a:solidFill>
                <a:latin typeface="Times New Roman" panose="02020603050405020304" pitchFamily="2" charset="0"/>
                <a:ea typeface="黑体" panose="02010609060101010101" pitchFamily="2" charset="-122"/>
              </a:rPr>
              <a:t>.</a:t>
            </a:r>
            <a:endParaRPr lang="en-US" altLang="zh-CN" sz="2800">
              <a:solidFill>
                <a:schemeClr val="tx1"/>
              </a:solidFill>
              <a:latin typeface="Times New Roman" panose="02020603050405020304" pitchFamily="2" charset="0"/>
              <a:ea typeface="黑体" panose="02010609060101010101" pitchFamily="2" charset="-122"/>
            </a:endParaRPr>
          </a:p>
          <a:p>
            <a:pPr>
              <a:lnSpc>
                <a:spcPct val="130000"/>
              </a:lnSpc>
              <a:spcBef>
                <a:spcPts val="0"/>
              </a:spcBef>
              <a:spcAft>
                <a:spcPts val="0"/>
              </a:spcAft>
            </a:pPr>
            <a:r>
              <a:rPr lang="en-US" altLang="zh-CN" sz="2800">
                <a:solidFill>
                  <a:schemeClr val="tx1"/>
                </a:solidFill>
                <a:latin typeface="Times New Roman" panose="02020603050405020304" pitchFamily="2" charset="0"/>
                <a:ea typeface="黑体" panose="02010609060101010101" pitchFamily="2" charset="-122"/>
              </a:rPr>
              <a:t>(</a:t>
            </a:r>
            <a:r>
              <a:rPr lang="en-US" altLang="zh-CN" sz="2800" b="1">
                <a:solidFill>
                  <a:schemeClr val="tx1"/>
                </a:solidFill>
                <a:latin typeface="Times New Roman" panose="02020603050405020304" pitchFamily="2" charset="0"/>
                <a:ea typeface="黑体" panose="02010609060101010101" pitchFamily="2" charset="-122"/>
              </a:rPr>
              <a:t>1</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储存室的底面积 </a:t>
            </a:r>
            <a:r>
              <a:rPr lang="en-US" altLang="zh-CN" sz="2800" i="1">
                <a:solidFill>
                  <a:schemeClr val="tx1"/>
                </a:solidFill>
                <a:latin typeface="Times New Roman" panose="02020603050405020304" pitchFamily="2" charset="0"/>
                <a:ea typeface="黑体" panose="02010609060101010101" pitchFamily="2" charset="-122"/>
              </a:rPr>
              <a:t>S</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单位：</a:t>
            </a:r>
            <a:r>
              <a:rPr lang="en-US" altLang="zh-CN" sz="2800">
                <a:solidFill>
                  <a:schemeClr val="tx1"/>
                </a:solidFill>
                <a:latin typeface="Times New Roman" panose="02020603050405020304" pitchFamily="2" charset="0"/>
                <a:ea typeface="黑体" panose="02010609060101010101" pitchFamily="2" charset="-122"/>
              </a:rPr>
              <a:t>m</a:t>
            </a:r>
            <a:r>
              <a:rPr lang="en-US" altLang="zh-CN" sz="2800" baseline="30000">
                <a:solidFill>
                  <a:schemeClr val="tx1"/>
                </a:solidFill>
                <a:latin typeface="Times New Roman" panose="02020603050405020304" pitchFamily="2" charset="0"/>
                <a:ea typeface="黑体" panose="02010609060101010101" pitchFamily="2" charset="-122"/>
              </a:rPr>
              <a:t>2</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与其深度 </a:t>
            </a:r>
            <a:r>
              <a:rPr lang="en-US" altLang="zh-CN" sz="2800" i="1">
                <a:solidFill>
                  <a:schemeClr val="tx1"/>
                </a:solidFill>
                <a:latin typeface="Times New Roman" panose="02020603050405020304" pitchFamily="2" charset="0"/>
                <a:ea typeface="黑体" panose="02010609060101010101" pitchFamily="2" charset="-122"/>
              </a:rPr>
              <a:t>d</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单位：</a:t>
            </a:r>
            <a:r>
              <a:rPr lang="en-US" altLang="zh-CN" sz="2800">
                <a:solidFill>
                  <a:schemeClr val="tx1"/>
                </a:solidFill>
                <a:latin typeface="Times New Roman" panose="02020603050405020304" pitchFamily="2" charset="0"/>
                <a:ea typeface="黑体" panose="02010609060101010101" pitchFamily="2" charset="-122"/>
              </a:rPr>
              <a:t>m) </a:t>
            </a:r>
            <a:endParaRPr lang="en-US" altLang="zh-CN" sz="2800">
              <a:solidFill>
                <a:schemeClr val="tx1"/>
              </a:solidFill>
              <a:latin typeface="Times New Roman" panose="02020603050405020304" pitchFamily="2" charset="0"/>
              <a:ea typeface="黑体" panose="02010609060101010101" pitchFamily="2" charset="-122"/>
            </a:endParaRPr>
          </a:p>
          <a:p>
            <a:pPr>
              <a:lnSpc>
                <a:spcPct val="130000"/>
              </a:lnSpc>
              <a:spcBef>
                <a:spcPts val="0"/>
              </a:spcBef>
              <a:spcAft>
                <a:spcPts val="0"/>
              </a:spcAft>
            </a:pPr>
            <a:r>
              <a:rPr lang="en-US" altLang="zh-CN" sz="280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sym typeface="+mn-ea"/>
              </a:rPr>
              <a:t>有怎样的函数</a:t>
            </a:r>
            <a:r>
              <a:rPr lang="zh-CN" altLang="en-US" sz="2800" dirty="0">
                <a:solidFill>
                  <a:schemeClr val="tx1"/>
                </a:solidFill>
                <a:latin typeface="Times New Roman" panose="02020603050405020304" pitchFamily="2" charset="0"/>
                <a:ea typeface="黑体" panose="02010609060101010101" pitchFamily="2" charset="-122"/>
              </a:rPr>
              <a:t>关系</a:t>
            </a:r>
            <a:r>
              <a:rPr lang="en-US" altLang="zh-CN" sz="2800">
                <a:solidFill>
                  <a:schemeClr val="tx1"/>
                </a:solidFill>
                <a:latin typeface="Times New Roman" panose="02020603050405020304" pitchFamily="2" charset="0"/>
                <a:ea typeface="黑体" panose="02010609060101010101" pitchFamily="2" charset="-122"/>
              </a:rPr>
              <a:t>?</a:t>
            </a:r>
            <a:endParaRPr lang="en-US" altLang="zh-CN" sz="2800">
              <a:solidFill>
                <a:schemeClr val="tx1"/>
              </a:solidFill>
              <a:latin typeface="Times New Roman" panose="02020603050405020304" pitchFamily="2" charset="0"/>
              <a:ea typeface="黑体" panose="02010609060101010101" pitchFamily="2" charset="-122"/>
            </a:endParaRPr>
          </a:p>
        </p:txBody>
      </p:sp>
      <p:pic>
        <p:nvPicPr>
          <p:cNvPr id="8201" name="Picture 6"/>
          <p:cNvPicPr>
            <a:picLocks noChangeAspect="1"/>
          </p:cNvPicPr>
          <p:nvPr/>
        </p:nvPicPr>
        <p:blipFill>
          <a:blip r:embed="rId1"/>
          <a:srcRect l="24573" t="31387" r="33205" b="17955"/>
          <a:stretch>
            <a:fillRect/>
          </a:stretch>
        </p:blipFill>
        <p:spPr>
          <a:xfrm>
            <a:off x="6613843" y="2572385"/>
            <a:ext cx="2147887" cy="1449388"/>
          </a:xfrm>
          <a:prstGeom prst="rect">
            <a:avLst/>
          </a:prstGeom>
          <a:noFill/>
          <a:ln w="9525">
            <a:noFill/>
          </a:ln>
        </p:spPr>
      </p:pic>
      <p:sp>
        <p:nvSpPr>
          <p:cNvPr id="2" name="Text Box 3"/>
          <p:cNvSpPr txBox="1"/>
          <p:nvPr/>
        </p:nvSpPr>
        <p:spPr>
          <a:xfrm>
            <a:off x="251460" y="3246755"/>
            <a:ext cx="6270625"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2" charset="-122"/>
              </a:rPr>
              <a:t>解：根据圆柱的体积公式，得 </a:t>
            </a:r>
            <a:r>
              <a:rPr lang="zh-CN" altLang="en-US" sz="2800" i="1" dirty="0">
                <a:latin typeface="Times New Roman" panose="02020603050405020304" pitchFamily="2" charset="0"/>
                <a:ea typeface="黑体" panose="02010609060101010101" pitchFamily="2" charset="-122"/>
              </a:rPr>
              <a:t>Sd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10</a:t>
            </a:r>
            <a:r>
              <a:rPr lang="en-US" altLang="zh-CN" sz="2800" baseline="30000" dirty="0">
                <a:latin typeface="Times New Roman" panose="02020603050405020304" pitchFamily="2" charset="0"/>
                <a:ea typeface="黑体" panose="02010609060101010101" pitchFamily="2" charset="-122"/>
              </a:rPr>
              <a:t>4</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p:txBody>
      </p:sp>
      <p:sp>
        <p:nvSpPr>
          <p:cNvPr id="3" name="Text Box 3"/>
          <p:cNvSpPr txBox="1"/>
          <p:nvPr/>
        </p:nvSpPr>
        <p:spPr>
          <a:xfrm>
            <a:off x="323215" y="3868420"/>
            <a:ext cx="5437505" cy="603885"/>
          </a:xfrm>
          <a:prstGeom prst="rect">
            <a:avLst/>
          </a:prstGeom>
          <a:noFill/>
          <a:ln w="9525">
            <a:noFill/>
          </a:ln>
        </p:spPr>
        <p:txBody>
          <a:bodyPr wrap="square" anchor="t" anchorCtr="0">
            <a:spAutoFit/>
          </a:bodyPr>
          <a:p>
            <a:pPr>
              <a:lnSpc>
                <a:spcPts val="4000"/>
              </a:lnSpc>
            </a:pP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S </a:t>
            </a:r>
            <a:r>
              <a:rPr lang="zh-CN" altLang="en-US" sz="2800" dirty="0">
                <a:latin typeface="Times New Roman" panose="02020603050405020304" pitchFamily="2" charset="0"/>
                <a:ea typeface="黑体" panose="02010609060101010101" pitchFamily="2" charset="-122"/>
              </a:rPr>
              <a:t>关于</a:t>
            </a:r>
            <a:r>
              <a:rPr lang="en-US" altLang="zh-CN" sz="2800" i="1" dirty="0">
                <a:latin typeface="Times New Roman" panose="02020603050405020304" pitchFamily="2" charset="0"/>
                <a:ea typeface="黑体" panose="02010609060101010101" pitchFamily="2" charset="-122"/>
              </a:rPr>
              <a:t>d </a:t>
            </a:r>
            <a:r>
              <a:rPr lang="zh-CN" altLang="en-US" sz="2800" dirty="0">
                <a:latin typeface="Times New Roman" panose="02020603050405020304" pitchFamily="2" charset="0"/>
                <a:ea typeface="黑体" panose="02010609060101010101" pitchFamily="2" charset="-122"/>
              </a:rPr>
              <a:t>的函数解析式为</a:t>
            </a:r>
            <a:endParaRPr lang="zh-CN" altLang="en-US" sz="2800" dirty="0">
              <a:latin typeface="Times New Roman" panose="02020603050405020304" pitchFamily="2" charset="0"/>
              <a:ea typeface="黑体" panose="02010609060101010101" pitchFamily="2" charset="-122"/>
            </a:endParaRPr>
          </a:p>
        </p:txBody>
      </p:sp>
      <p:graphicFrame>
        <p:nvGraphicFramePr>
          <p:cNvPr id="4" name="对象 2"/>
          <p:cNvGraphicFramePr>
            <a:graphicFrameLocks noChangeAspect="1"/>
          </p:cNvGraphicFramePr>
          <p:nvPr/>
        </p:nvGraphicFramePr>
        <p:xfrm>
          <a:off x="4643755" y="3696970"/>
          <a:ext cx="1244600" cy="955040"/>
        </p:xfrm>
        <a:graphic>
          <a:graphicData uri="http://schemas.openxmlformats.org/presentationml/2006/ole">
            <mc:AlternateContent xmlns:mc="http://schemas.openxmlformats.org/markup-compatibility/2006">
              <mc:Choice xmlns:v="urn:schemas-microsoft-com:vml" Requires="v">
                <p:oleObj spid="_x0000_s3081" name="" r:id="rId2" imgW="558800" imgH="419100" progId="Equation.DSMT4">
                  <p:embed/>
                </p:oleObj>
              </mc:Choice>
              <mc:Fallback>
                <p:oleObj name="" r:id="rId2" imgW="558800" imgH="419100" progId="Equation.DSMT4">
                  <p:embed/>
                  <p:pic>
                    <p:nvPicPr>
                      <p:cNvPr id="0" name="图片 3080"/>
                      <p:cNvPicPr/>
                      <p:nvPr/>
                    </p:nvPicPr>
                    <p:blipFill>
                      <a:blip r:embed="rId3"/>
                      <a:stretch>
                        <a:fillRect/>
                      </a:stretch>
                    </p:blipFill>
                    <p:spPr>
                      <a:xfrm>
                        <a:off x="4643755" y="3696970"/>
                        <a:ext cx="1244600" cy="955040"/>
                      </a:xfrm>
                      <a:prstGeom prst="rect">
                        <a:avLst/>
                      </a:prstGeom>
                      <a:noFill/>
                      <a:ln w="38100">
                        <a:noFill/>
                        <a:miter/>
                      </a:ln>
                    </p:spPr>
                  </p:pic>
                </p:oleObj>
              </mc:Fallback>
            </mc:AlternateContent>
          </a:graphicData>
        </a:graphic>
      </p:graphicFrame>
      <p:sp>
        <p:nvSpPr>
          <p:cNvPr id="22546" name="文本框 6151"/>
          <p:cNvSpPr txBox="1"/>
          <p:nvPr/>
        </p:nvSpPr>
        <p:spPr>
          <a:xfrm>
            <a:off x="1826895" y="283845"/>
            <a:ext cx="5516880" cy="565150"/>
          </a:xfrm>
          <a:prstGeom prst="rect">
            <a:avLst/>
          </a:prstGeom>
          <a:noFill/>
          <a:ln w="9525">
            <a:noFill/>
          </a:ln>
        </p:spPr>
        <p:txBody>
          <a:bodyPr wrap="none" anchor="t" anchorCtr="0">
            <a:spAutoFit/>
          </a:bodyPr>
          <a:p>
            <a:pPr algn="l">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建立反比例函数模型解决实际问题</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grpSp>
        <p:nvGrpSpPr>
          <p:cNvPr id="45" name="组合 44"/>
          <p:cNvGrpSpPr/>
          <p:nvPr/>
        </p:nvGrpSpPr>
        <p:grpSpPr>
          <a:xfrm>
            <a:off x="1268161" y="272587"/>
            <a:ext cx="6115157" cy="595576"/>
            <a:chOff x="1777185" y="621123"/>
            <a:chExt cx="6115157" cy="595576"/>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2</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flipV="1">
              <a:off x="2091617" y="1192891"/>
              <a:ext cx="5800725" cy="12065"/>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4"/>
    </p:custData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charRg st="0" end="18"/>
                                            </p:txEl>
                                          </p:spTgt>
                                        </p:tgtEl>
                                        <p:attrNameLst>
                                          <p:attrName>style.visibility</p:attrName>
                                        </p:attrNameLst>
                                      </p:cBhvr>
                                      <p:to>
                                        <p:strVal val="visible"/>
                                      </p:to>
                                    </p:set>
                                    <p:animEffect transition="in" filter="wipe(left)">
                                      <p:cBhvr>
                                        <p:cTn id="7" dur="500"/>
                                        <p:tgtEl>
                                          <p:spTgt spid="2">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7" name="Text Box 4"/>
          <p:cNvSpPr txBox="1"/>
          <p:nvPr/>
        </p:nvSpPr>
        <p:spPr>
          <a:xfrm>
            <a:off x="323850" y="411163"/>
            <a:ext cx="8418513" cy="1116965"/>
          </a:xfrm>
          <a:prstGeom prst="rect">
            <a:avLst/>
          </a:prstGeom>
          <a:noFill/>
          <a:ln w="9525">
            <a:noFill/>
          </a:ln>
        </p:spPr>
        <p:txBody>
          <a:bodyPr wrap="square" anchor="t" anchorCtr="0">
            <a:spAutoFit/>
          </a:bodyPr>
          <a:p>
            <a:pPr>
              <a:lnSpc>
                <a:spcPts val="4000"/>
              </a:lnSpc>
            </a:pPr>
            <a:r>
              <a:rPr lang="en-US" altLang="zh-CN" sz="2800">
                <a:solidFill>
                  <a:schemeClr val="tx1"/>
                </a:solidFill>
                <a:latin typeface="Times New Roman" panose="02020603050405020304" pitchFamily="2" charset="0"/>
                <a:ea typeface="黑体" panose="02010609060101010101" pitchFamily="2" charset="-122"/>
              </a:rPr>
              <a:t>(</a:t>
            </a:r>
            <a:r>
              <a:rPr lang="en-US" altLang="zh-CN" sz="2800" b="1">
                <a:solidFill>
                  <a:schemeClr val="tx1"/>
                </a:solidFill>
                <a:latin typeface="Times New Roman" panose="02020603050405020304" pitchFamily="2" charset="0"/>
                <a:ea typeface="黑体" panose="02010609060101010101" pitchFamily="2" charset="-122"/>
              </a:rPr>
              <a:t>2</a:t>
            </a:r>
            <a:r>
              <a:rPr lang="en-US" altLang="zh-CN" sz="2800">
                <a:solidFill>
                  <a:schemeClr val="tx1"/>
                </a:solidFill>
                <a:latin typeface="Times New Roman" panose="02020603050405020304" pitchFamily="2" charset="0"/>
                <a:ea typeface="黑体" panose="02010609060101010101" pitchFamily="2" charset="-122"/>
              </a:rPr>
              <a:t>) 公司决定把储存室的底面积 </a:t>
            </a:r>
            <a:r>
              <a:rPr lang="en-US" altLang="zh-CN" sz="2800" i="1">
                <a:solidFill>
                  <a:schemeClr val="tx1"/>
                </a:solidFill>
                <a:latin typeface="Times New Roman" panose="02020603050405020304" pitchFamily="2" charset="0"/>
                <a:ea typeface="黑体" panose="02010609060101010101" pitchFamily="2" charset="-122"/>
              </a:rPr>
              <a:t>S </a:t>
            </a:r>
            <a:r>
              <a:rPr lang="en-US" altLang="zh-CN" sz="2800">
                <a:solidFill>
                  <a:schemeClr val="tx1"/>
                </a:solidFill>
                <a:latin typeface="Times New Roman" panose="02020603050405020304" pitchFamily="2" charset="0"/>
                <a:ea typeface="黑体" panose="02010609060101010101" pitchFamily="2" charset="-122"/>
              </a:rPr>
              <a:t>定为 500 m</a:t>
            </a:r>
            <a:r>
              <a:rPr lang="en-US" altLang="zh-CN" sz="2800" baseline="30000">
                <a:solidFill>
                  <a:schemeClr val="tx1"/>
                </a:solidFill>
                <a:latin typeface="Times New Roman" panose="02020603050405020304" pitchFamily="2" charset="0"/>
                <a:ea typeface="黑体" panose="02010609060101010101" pitchFamily="2" charset="-122"/>
              </a:rPr>
              <a:t>2</a:t>
            </a:r>
            <a:r>
              <a:rPr lang="zh-CN" altLang="en-US" sz="2800">
                <a:solidFill>
                  <a:schemeClr val="tx1"/>
                </a:solidFill>
                <a:latin typeface="Times New Roman" panose="02020603050405020304" pitchFamily="2" charset="0"/>
                <a:ea typeface="黑体" panose="02010609060101010101" pitchFamily="2" charset="-122"/>
              </a:rPr>
              <a:t>，</a:t>
            </a:r>
            <a:r>
              <a:rPr lang="en-US" altLang="zh-CN" sz="2800">
                <a:solidFill>
                  <a:schemeClr val="tx1"/>
                </a:solidFill>
                <a:latin typeface="Times New Roman" panose="02020603050405020304" pitchFamily="2" charset="0"/>
                <a:ea typeface="黑体" panose="02010609060101010101" pitchFamily="2" charset="-122"/>
              </a:rPr>
              <a:t>施工</a:t>
            </a:r>
            <a:endParaRPr lang="en-US" altLang="zh-CN" sz="2800">
              <a:solidFill>
                <a:schemeClr val="tx1"/>
              </a:solidFill>
              <a:latin typeface="Times New Roman" panose="02020603050405020304" pitchFamily="2" charset="0"/>
              <a:ea typeface="黑体" panose="02010609060101010101" pitchFamily="2" charset="-122"/>
            </a:endParaRPr>
          </a:p>
          <a:p>
            <a:pPr>
              <a:lnSpc>
                <a:spcPts val="4000"/>
              </a:lnSpc>
            </a:pPr>
            <a:r>
              <a:rPr lang="en-US" altLang="zh-CN" sz="2800">
                <a:solidFill>
                  <a:schemeClr val="tx1"/>
                </a:solidFill>
                <a:latin typeface="Times New Roman" panose="02020603050405020304" pitchFamily="2" charset="0"/>
                <a:ea typeface="黑体" panose="02010609060101010101" pitchFamily="2" charset="-122"/>
              </a:rPr>
              <a:t>      </a:t>
            </a:r>
            <a:r>
              <a:rPr lang="en-US" altLang="zh-CN" sz="2800">
                <a:solidFill>
                  <a:schemeClr val="tx1"/>
                </a:solidFill>
                <a:latin typeface="Times New Roman" panose="02020603050405020304" pitchFamily="2" charset="0"/>
                <a:ea typeface="黑体" panose="02010609060101010101" pitchFamily="2" charset="-122"/>
                <a:sym typeface="+mn-ea"/>
              </a:rPr>
              <a:t>队施工时应该向下</a:t>
            </a:r>
            <a:r>
              <a:rPr lang="en-US" altLang="zh-CN" sz="2800">
                <a:solidFill>
                  <a:schemeClr val="tx1"/>
                </a:solidFill>
                <a:latin typeface="Times New Roman" panose="02020603050405020304" pitchFamily="2" charset="0"/>
                <a:ea typeface="黑体" panose="02010609060101010101" pitchFamily="2" charset="-122"/>
                <a:sym typeface="宋体" panose="02010600030101010101" pitchFamily="2" charset="-122"/>
              </a:rPr>
              <a:t>掘</a:t>
            </a:r>
            <a:r>
              <a:rPr lang="en-US" altLang="zh-CN" sz="2800">
                <a:solidFill>
                  <a:schemeClr val="tx1"/>
                </a:solidFill>
                <a:latin typeface="Times New Roman" panose="02020603050405020304" pitchFamily="2" charset="0"/>
                <a:ea typeface="黑体" panose="02010609060101010101" pitchFamily="2" charset="-122"/>
              </a:rPr>
              <a:t>进多深?</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9221" name="Text Box 5"/>
          <p:cNvSpPr txBox="1"/>
          <p:nvPr/>
        </p:nvSpPr>
        <p:spPr>
          <a:xfrm>
            <a:off x="1026160" y="2572385"/>
            <a:ext cx="5964555" cy="1383665"/>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解得               </a:t>
            </a:r>
            <a:r>
              <a:rPr lang="zh-CN" altLang="en-US" sz="2800" i="1" dirty="0">
                <a:latin typeface="Times New Roman" panose="02020603050405020304" pitchFamily="2" charset="0"/>
                <a:ea typeface="黑体" panose="02010609060101010101" pitchFamily="2" charset="-122"/>
              </a:rPr>
              <a:t>d </a:t>
            </a:r>
            <a:r>
              <a:rPr lang="zh-CN" altLang="en-US" sz="2800" dirty="0">
                <a:latin typeface="Times New Roman" panose="02020603050405020304" pitchFamily="2" charset="0"/>
                <a:ea typeface="黑体" panose="02010609060101010101" pitchFamily="2" charset="-122"/>
              </a:rPr>
              <a:t>= 20</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rPr>
              <a:t>答：施工时应向地下掘进 20 m 深.</a:t>
            </a:r>
            <a:endParaRPr lang="zh-CN" altLang="en-US" sz="2800" dirty="0">
              <a:latin typeface="Times New Roman" panose="02020603050405020304" pitchFamily="2" charset="0"/>
              <a:ea typeface="黑体" panose="02010609060101010101" pitchFamily="2" charset="-122"/>
            </a:endParaRPr>
          </a:p>
        </p:txBody>
      </p:sp>
      <p:grpSp>
        <p:nvGrpSpPr>
          <p:cNvPr id="8195" name="组合 1"/>
          <p:cNvGrpSpPr/>
          <p:nvPr/>
        </p:nvGrpSpPr>
        <p:grpSpPr>
          <a:xfrm>
            <a:off x="334963" y="1414304"/>
            <a:ext cx="5457825" cy="949166"/>
            <a:chOff x="1519" y="3158"/>
            <a:chExt cx="11455" cy="1993"/>
          </a:xfrm>
        </p:grpSpPr>
        <p:sp>
          <p:nvSpPr>
            <p:cNvPr id="9218" name="Rectangle 2"/>
            <p:cNvSpPr>
              <a:spLocks noChangeArrowheads="1"/>
            </p:cNvSpPr>
            <p:nvPr/>
          </p:nvSpPr>
          <p:spPr bwMode="auto">
            <a:xfrm>
              <a:off x="1519" y="3317"/>
              <a:ext cx="11455" cy="1548"/>
            </a:xfrm>
            <a:prstGeom prst="rect">
              <a:avLst/>
            </a:prstGeom>
            <a:noFill/>
            <a:ln w="9525">
              <a:noFill/>
              <a:miter lim="800000"/>
            </a:ln>
            <a:effectLst/>
          </p:spPr>
          <p:txBody>
            <a:bodyPr wrap="square">
              <a:spAutoFit/>
            </a:bodyPr>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800" i="0" u="none" strike="noStrike" kern="1200" cap="none" spc="0" normalizeH="0" baseline="0" noProof="0" smtClean="0">
                  <a:ln>
                    <a:noFill/>
                  </a:ln>
                  <a:solidFill>
                    <a:srgbClr val="FF0000"/>
                  </a:solidFill>
                  <a:effectLst/>
                  <a:uLnTx/>
                  <a:uFillTx/>
                  <a:latin typeface="Times New Roman" panose="02020603050405020304" pitchFamily="2" charset="0"/>
                  <a:ea typeface="黑体" panose="02010609060101010101" pitchFamily="2" charset="-122"/>
                  <a:cs typeface="+mn-cs"/>
                </a:rPr>
                <a:t>解：把 </a:t>
              </a:r>
              <a:r>
                <a:rPr kumimoji="0" lang="en-US" sz="2800" i="1" u="none" strike="noStrike" kern="1200" cap="none" spc="0" normalizeH="0" baseline="0" noProof="0" smtClean="0">
                  <a:ln>
                    <a:noFill/>
                  </a:ln>
                  <a:solidFill>
                    <a:srgbClr val="FF0000"/>
                  </a:solidFill>
                  <a:effectLst/>
                  <a:uLnTx/>
                  <a:uFillTx/>
                  <a:latin typeface="Times New Roman" panose="02020603050405020304" pitchFamily="2" charset="0"/>
                  <a:ea typeface="黑体" panose="02010609060101010101" pitchFamily="2" charset="-122"/>
                  <a:cs typeface="+mn-cs"/>
                </a:rPr>
                <a:t>S </a:t>
              </a:r>
              <a:r>
                <a:rPr kumimoji="0" lang="en-US" sz="2800" i="0" u="none" strike="noStrike" kern="1200" cap="none" spc="0" normalizeH="0" baseline="0" noProof="0" smtClean="0">
                  <a:ln>
                    <a:noFill/>
                  </a:ln>
                  <a:solidFill>
                    <a:srgbClr val="FF0000"/>
                  </a:solidFill>
                  <a:effectLst/>
                  <a:uLnTx/>
                  <a:uFillTx/>
                  <a:latin typeface="Times New Roman" panose="02020603050405020304" pitchFamily="2" charset="0"/>
                  <a:ea typeface="黑体" panose="02010609060101010101" pitchFamily="2" charset="-122"/>
                  <a:cs typeface="+mn-cs"/>
                </a:rPr>
                <a:t>= 500 </a:t>
              </a:r>
              <a:r>
                <a:rPr kumimoji="0" lang="zh-CN" altLang="en-US" sz="2800" i="0" u="none" strike="noStrike" kern="1200" cap="none" spc="0" normalizeH="0" baseline="0" noProof="0" smtClean="0">
                  <a:ln>
                    <a:noFill/>
                  </a:ln>
                  <a:solidFill>
                    <a:srgbClr val="FF0000"/>
                  </a:solidFill>
                  <a:effectLst/>
                  <a:uLnTx/>
                  <a:uFillTx/>
                  <a:latin typeface="Times New Roman" panose="02020603050405020304" pitchFamily="2" charset="0"/>
                  <a:ea typeface="黑体" panose="02010609060101010101" pitchFamily="2" charset="-122"/>
                  <a:cs typeface="+mn-cs"/>
                </a:rPr>
                <a:t>代入             ，得</a:t>
              </a:r>
              <a:endParaRPr kumimoji="0" lang="zh-CN" altLang="en-US" sz="2800" i="0" u="none" strike="noStrike" kern="1200" cap="none" spc="0" normalizeH="0" baseline="0" noProof="0" smtClean="0">
                <a:ln>
                  <a:noFill/>
                </a:ln>
                <a:solidFill>
                  <a:srgbClr val="FF0000"/>
                </a:solidFill>
                <a:effectLst/>
                <a:uLnTx/>
                <a:uFillTx/>
                <a:latin typeface="Times New Roman" panose="02020603050405020304" pitchFamily="2" charset="0"/>
                <a:ea typeface="黑体" panose="02010609060101010101" pitchFamily="2" charset="-122"/>
                <a:cs typeface="+mn-cs"/>
              </a:endParaRPr>
            </a:p>
          </p:txBody>
        </p:sp>
        <p:graphicFrame>
          <p:nvGraphicFramePr>
            <p:cNvPr id="2" name="对象 2"/>
            <p:cNvGraphicFramePr>
              <a:graphicFrameLocks noChangeAspect="1"/>
            </p:cNvGraphicFramePr>
            <p:nvPr/>
          </p:nvGraphicFramePr>
          <p:xfrm>
            <a:off x="8196" y="3158"/>
            <a:ext cx="2418" cy="1993"/>
          </p:xfrm>
          <a:graphic>
            <a:graphicData uri="http://schemas.openxmlformats.org/presentationml/2006/ole">
              <mc:AlternateContent xmlns:mc="http://schemas.openxmlformats.org/markup-compatibility/2006">
                <mc:Choice xmlns:v="urn:schemas-microsoft-com:vml" Requires="v">
                  <p:oleObj spid="_x0000_s3079" name="" r:id="rId1" imgW="520700" imgH="419100" progId="Equation.DSMT4">
                    <p:embed/>
                  </p:oleObj>
                </mc:Choice>
                <mc:Fallback>
                  <p:oleObj name="" r:id="rId1" imgW="520700" imgH="419100" progId="Equation.DSMT4">
                    <p:embed/>
                    <p:pic>
                      <p:nvPicPr>
                        <p:cNvPr id="0" name="图片 3078"/>
                        <p:cNvPicPr/>
                        <p:nvPr/>
                      </p:nvPicPr>
                      <p:blipFill>
                        <a:blip r:embed="rId2"/>
                        <a:stretch>
                          <a:fillRect/>
                        </a:stretch>
                      </p:blipFill>
                      <p:spPr>
                        <a:xfrm>
                          <a:off x="8196" y="3158"/>
                          <a:ext cx="2418" cy="1993"/>
                        </a:xfrm>
                        <a:prstGeom prst="rect">
                          <a:avLst/>
                        </a:prstGeom>
                        <a:noFill/>
                        <a:ln w="38100">
                          <a:noFill/>
                          <a:miter/>
                        </a:ln>
                      </p:spPr>
                    </p:pic>
                  </p:oleObj>
                </mc:Fallback>
              </mc:AlternateContent>
            </a:graphicData>
          </a:graphic>
        </p:graphicFrame>
      </p:grpSp>
      <p:graphicFrame>
        <p:nvGraphicFramePr>
          <p:cNvPr id="8198" name="对象 4"/>
          <p:cNvGraphicFramePr>
            <a:graphicFrameLocks noChangeAspect="1"/>
          </p:cNvGraphicFramePr>
          <p:nvPr/>
        </p:nvGraphicFramePr>
        <p:xfrm>
          <a:off x="5579745" y="1409700"/>
          <a:ext cx="1554480" cy="953770"/>
        </p:xfrm>
        <a:graphic>
          <a:graphicData uri="http://schemas.openxmlformats.org/presentationml/2006/ole">
            <mc:AlternateContent xmlns:mc="http://schemas.openxmlformats.org/markup-compatibility/2006">
              <mc:Choice xmlns:v="urn:schemas-microsoft-com:vml" Requires="v">
                <p:oleObj spid="_x0000_s3078" name="" r:id="rId3" imgW="698500" imgH="419100" progId="Equation.DSMT4">
                  <p:embed/>
                </p:oleObj>
              </mc:Choice>
              <mc:Fallback>
                <p:oleObj name="" r:id="rId3" imgW="698500" imgH="419100" progId="Equation.DSMT4">
                  <p:embed/>
                  <p:pic>
                    <p:nvPicPr>
                      <p:cNvPr id="0" name="图片 3077"/>
                      <p:cNvPicPr/>
                      <p:nvPr/>
                    </p:nvPicPr>
                    <p:blipFill>
                      <a:blip r:embed="rId4"/>
                      <a:stretch>
                        <a:fillRect/>
                      </a:stretch>
                    </p:blipFill>
                    <p:spPr>
                      <a:xfrm>
                        <a:off x="5579745" y="1409700"/>
                        <a:ext cx="1554480" cy="953770"/>
                      </a:xfrm>
                      <a:prstGeom prst="rect">
                        <a:avLst/>
                      </a:prstGeom>
                      <a:noFill/>
                      <a:ln w="38100">
                        <a:noFill/>
                        <a:miter/>
                      </a:ln>
                    </p:spPr>
                  </p:pic>
                </p:oleObj>
              </mc:Fallback>
            </mc:AlternateContent>
          </a:graphicData>
        </a:graphic>
      </p:graphicFrame>
    </p:spTree>
    <p:custDataLst>
      <p:tags r:id="rId5"/>
    </p:custData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wipe(left)">
                                      <p:cBhvr>
                                        <p:cTn id="12" dur="500"/>
                                        <p:tgtEl>
                                          <p:spTgt spid="81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221">
                                            <p:txEl>
                                              <p:charRg st="0" end="26"/>
                                            </p:txEl>
                                          </p:spTgt>
                                        </p:tgtEl>
                                        <p:attrNameLst>
                                          <p:attrName>style.visibility</p:attrName>
                                        </p:attrNameLst>
                                      </p:cBhvr>
                                      <p:to>
                                        <p:strVal val="visible"/>
                                      </p:to>
                                    </p:set>
                                    <p:animEffect transition="in" filter="wipe(left)">
                                      <p:cBhvr>
                                        <p:cTn id="17" dur="500"/>
                                        <p:tgtEl>
                                          <p:spTgt spid="9221">
                                            <p:txEl>
                                              <p:charRg st="0" end="2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221">
                                            <p:txEl>
                                              <p:charRg st="26" end="51"/>
                                            </p:txEl>
                                          </p:spTgt>
                                        </p:tgtEl>
                                        <p:attrNameLst>
                                          <p:attrName>style.visibility</p:attrName>
                                        </p:attrNameLst>
                                      </p:cBhvr>
                                      <p:to>
                                        <p:strVal val="visible"/>
                                      </p:to>
                                    </p:set>
                                    <p:animEffect transition="in" filter="wipe(left)">
                                      <p:cBhvr>
                                        <p:cTn id="22" dur="500"/>
                                        <p:tgtEl>
                                          <p:spTgt spid="9221">
                                            <p:txEl>
                                              <p:charRg st="26" end="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1" name="Text Box 4"/>
          <p:cNvSpPr txBox="1"/>
          <p:nvPr/>
        </p:nvSpPr>
        <p:spPr>
          <a:xfrm>
            <a:off x="180340" y="339725"/>
            <a:ext cx="8784590" cy="1630045"/>
          </a:xfrm>
          <a:prstGeom prst="rect">
            <a:avLst/>
          </a:prstGeom>
          <a:noFill/>
          <a:ln w="9525">
            <a:noFill/>
          </a:ln>
        </p:spPr>
        <p:txBody>
          <a:bodyPr wrap="square" anchor="t" anchorCtr="0">
            <a:spAutoFit/>
          </a:bodyPr>
          <a:p>
            <a:pPr>
              <a:lnSpc>
                <a:spcPts val="4000"/>
              </a:lnSpc>
            </a:pPr>
            <a:r>
              <a:rPr lang="en-US" altLang="zh-CN" sz="2800">
                <a:solidFill>
                  <a:schemeClr val="tx1"/>
                </a:solidFill>
                <a:latin typeface="Times New Roman" panose="02020603050405020304" pitchFamily="2" charset="0"/>
                <a:ea typeface="黑体" panose="02010609060101010101" pitchFamily="2" charset="-122"/>
              </a:rPr>
              <a:t>(</a:t>
            </a:r>
            <a:r>
              <a:rPr lang="en-US" altLang="zh-CN" sz="2800" b="1">
                <a:solidFill>
                  <a:schemeClr val="tx1"/>
                </a:solidFill>
                <a:latin typeface="Times New Roman" panose="02020603050405020304" pitchFamily="2" charset="0"/>
                <a:ea typeface="黑体" panose="02010609060101010101" pitchFamily="2" charset="-122"/>
              </a:rPr>
              <a:t>3</a:t>
            </a:r>
            <a:r>
              <a:rPr lang="en-US" altLang="zh-CN" sz="2800">
                <a:solidFill>
                  <a:schemeClr val="tx1"/>
                </a:solidFill>
                <a:latin typeface="Times New Roman" panose="02020603050405020304" pitchFamily="2" charset="0"/>
                <a:ea typeface="黑体" panose="02010609060101010101" pitchFamily="2" charset="-122"/>
              </a:rPr>
              <a:t>) 当施工队按 (2) 中的计划掘进到地下 15 m 时</a:t>
            </a:r>
            <a:r>
              <a:rPr lang="zh-CN" altLang="en-US" sz="2800">
                <a:solidFill>
                  <a:schemeClr val="tx1"/>
                </a:solidFill>
                <a:latin typeface="Times New Roman" panose="02020603050405020304" pitchFamily="2" charset="0"/>
                <a:ea typeface="黑体" panose="02010609060101010101" pitchFamily="2" charset="-122"/>
              </a:rPr>
              <a:t>，公司</a:t>
            </a:r>
            <a:endParaRPr lang="zh-CN" altLang="en-US" sz="2800">
              <a:solidFill>
                <a:schemeClr val="tx1"/>
              </a:solidFill>
              <a:latin typeface="Times New Roman" panose="02020603050405020304" pitchFamily="2" charset="0"/>
              <a:ea typeface="黑体" panose="02010609060101010101" pitchFamily="2" charset="-122"/>
            </a:endParaRPr>
          </a:p>
          <a:p>
            <a:pPr>
              <a:lnSpc>
                <a:spcPts val="4000"/>
              </a:lnSpc>
            </a:pPr>
            <a:r>
              <a:rPr lang="zh-CN" altLang="en-US"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sym typeface="+mn-ea"/>
              </a:rPr>
              <a:t>临时改变计划，</a:t>
            </a:r>
            <a:r>
              <a:rPr lang="zh-CN" altLang="en-US" sz="2800">
                <a:solidFill>
                  <a:schemeClr val="tx1"/>
                </a:solidFill>
                <a:latin typeface="Times New Roman" panose="02020603050405020304" pitchFamily="2" charset="0"/>
                <a:ea typeface="黑体" panose="02010609060101010101" pitchFamily="2" charset="-122"/>
              </a:rPr>
              <a:t>把储存室的深度改为 </a:t>
            </a:r>
            <a:r>
              <a:rPr lang="en-US" altLang="zh-CN" sz="2800">
                <a:solidFill>
                  <a:schemeClr val="tx1"/>
                </a:solidFill>
                <a:latin typeface="Times New Roman" panose="02020603050405020304" pitchFamily="2" charset="0"/>
                <a:ea typeface="黑体" panose="02010609060101010101" pitchFamily="2" charset="-122"/>
              </a:rPr>
              <a:t>15 m.  </a:t>
            </a:r>
            <a:r>
              <a:rPr lang="zh-CN" altLang="en-US" sz="2800">
                <a:solidFill>
                  <a:schemeClr val="tx1"/>
                </a:solidFill>
                <a:latin typeface="Times New Roman" panose="02020603050405020304" pitchFamily="2" charset="0"/>
                <a:ea typeface="黑体" panose="02010609060101010101" pitchFamily="2" charset="-122"/>
              </a:rPr>
              <a:t>相应地，</a:t>
            </a:r>
            <a:endParaRPr lang="zh-CN" altLang="en-US" sz="2800">
              <a:solidFill>
                <a:schemeClr val="tx1"/>
              </a:solidFill>
              <a:latin typeface="Times New Roman" panose="02020603050405020304" pitchFamily="2" charset="0"/>
              <a:ea typeface="黑体" panose="02010609060101010101" pitchFamily="2" charset="-122"/>
            </a:endParaRPr>
          </a:p>
          <a:p>
            <a:pPr>
              <a:lnSpc>
                <a:spcPts val="4000"/>
              </a:lnSpc>
            </a:pPr>
            <a:r>
              <a:rPr lang="zh-CN" altLang="en-US" sz="2800">
                <a:solidFill>
                  <a:schemeClr val="tx1"/>
                </a:solidFill>
                <a:latin typeface="Times New Roman" panose="02020603050405020304" pitchFamily="2" charset="0"/>
                <a:ea typeface="黑体" panose="02010609060101010101" pitchFamily="2" charset="-122"/>
              </a:rPr>
              <a:t>    </a:t>
            </a:r>
            <a:r>
              <a:rPr lang="en-US" altLang="zh-CN" sz="2800">
                <a:solidFill>
                  <a:schemeClr val="tx1"/>
                </a:solidFill>
                <a:latin typeface="Times New Roman" panose="02020603050405020304" pitchFamily="2" charset="0"/>
                <a:ea typeface="黑体" panose="02010609060101010101" pitchFamily="2" charset="-122"/>
              </a:rPr>
              <a:t> </a:t>
            </a:r>
            <a:r>
              <a:rPr lang="en-US" altLang="zh-CN" sz="2800">
                <a:solidFill>
                  <a:schemeClr val="tx1"/>
                </a:solidFill>
                <a:latin typeface="Times New Roman" panose="02020603050405020304" pitchFamily="2" charset="0"/>
                <a:ea typeface="黑体" panose="02010609060101010101" pitchFamily="2" charset="-122"/>
                <a:sym typeface="+mn-ea"/>
              </a:rPr>
              <a:t>储存室的底面积应改为多少</a:t>
            </a:r>
            <a:r>
              <a:rPr lang="en-US" altLang="zh-CN" sz="2800">
                <a:solidFill>
                  <a:schemeClr val="tx1"/>
                </a:solidFill>
                <a:latin typeface="Times New Roman" panose="02020603050405020304" pitchFamily="2" charset="0"/>
                <a:ea typeface="黑体" panose="02010609060101010101" pitchFamily="2" charset="-122"/>
              </a:rPr>
              <a:t>(</a:t>
            </a:r>
            <a:r>
              <a:rPr lang="zh-CN" altLang="en-US" sz="2800">
                <a:solidFill>
                  <a:schemeClr val="tx1"/>
                </a:solidFill>
                <a:latin typeface="Times New Roman" panose="02020603050405020304" pitchFamily="2" charset="0"/>
                <a:ea typeface="黑体" panose="02010609060101010101" pitchFamily="2" charset="-122"/>
              </a:rPr>
              <a:t>结果</a:t>
            </a:r>
            <a:r>
              <a:rPr lang="en-US" altLang="zh-CN" sz="2800">
                <a:solidFill>
                  <a:schemeClr val="tx1"/>
                </a:solidFill>
                <a:latin typeface="Times New Roman" panose="02020603050405020304" pitchFamily="2" charset="0"/>
                <a:ea typeface="黑体" panose="02010609060101010101" pitchFamily="2" charset="-122"/>
              </a:rPr>
              <a:t>保留</a:t>
            </a:r>
            <a:r>
              <a:rPr lang="zh-CN" altLang="en-US" sz="2800">
                <a:solidFill>
                  <a:schemeClr val="tx1"/>
                </a:solidFill>
                <a:latin typeface="Times New Roman" panose="02020603050405020304" pitchFamily="2" charset="0"/>
                <a:ea typeface="黑体" panose="02010609060101010101" pitchFamily="2" charset="-122"/>
              </a:rPr>
              <a:t>小数点后</a:t>
            </a:r>
            <a:r>
              <a:rPr lang="en-US" altLang="zh-CN" sz="2800">
                <a:solidFill>
                  <a:schemeClr val="tx1"/>
                </a:solidFill>
                <a:latin typeface="Times New Roman" panose="02020603050405020304" pitchFamily="2" charset="0"/>
                <a:ea typeface="黑体" panose="02010609060101010101" pitchFamily="2" charset="-122"/>
              </a:rPr>
              <a:t>两位)?</a:t>
            </a:r>
            <a:endParaRPr lang="en-US" altLang="zh-CN" sz="2800">
              <a:solidFill>
                <a:schemeClr val="tx1"/>
              </a:solidFill>
              <a:latin typeface="Times New Roman" panose="02020603050405020304" pitchFamily="2" charset="0"/>
              <a:ea typeface="黑体" panose="02010609060101010101" pitchFamily="2" charset="-122"/>
            </a:endParaRPr>
          </a:p>
        </p:txBody>
      </p:sp>
      <p:sp>
        <p:nvSpPr>
          <p:cNvPr id="10244" name="Text Box 4"/>
          <p:cNvSpPr txBox="1"/>
          <p:nvPr/>
        </p:nvSpPr>
        <p:spPr>
          <a:xfrm>
            <a:off x="2549843" y="2761615"/>
            <a:ext cx="1622425" cy="737235"/>
          </a:xfrm>
          <a:prstGeom prst="rect">
            <a:avLst/>
          </a:prstGeom>
          <a:noFill/>
          <a:ln w="9525">
            <a:noFill/>
          </a:ln>
        </p:spPr>
        <p:txBody>
          <a:bodyPr wrap="none" anchor="t" anchorCtr="0">
            <a:spAutoFit/>
          </a:bodyPr>
          <a:p>
            <a:pPr>
              <a:lnSpc>
                <a:spcPct val="150000"/>
              </a:lnSpc>
            </a:pPr>
            <a:r>
              <a:rPr lang="en-US" altLang="zh-CN" sz="2800" i="1">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666.67</a:t>
            </a:r>
            <a:r>
              <a:rPr lang="en-US" altLang="zh-CN" sz="2800">
                <a:latin typeface="Times New Roman" panose="02020603050405020304" pitchFamily="2" charset="0"/>
                <a:ea typeface="黑体" panose="02010609060101010101" pitchFamily="2" charset="-122"/>
              </a:rPr>
              <a:t>.</a:t>
            </a:r>
            <a:endParaRPr lang="en-US" altLang="zh-CN" sz="2800">
              <a:latin typeface="Times New Roman" panose="02020603050405020304" pitchFamily="2" charset="0"/>
              <a:ea typeface="黑体" panose="02010609060101010101" pitchFamily="2" charset="-122"/>
            </a:endParaRPr>
          </a:p>
        </p:txBody>
      </p:sp>
      <p:sp>
        <p:nvSpPr>
          <p:cNvPr id="10245" name="Text Box 5"/>
          <p:cNvSpPr txBox="1"/>
          <p:nvPr/>
        </p:nvSpPr>
        <p:spPr>
          <a:xfrm>
            <a:off x="838835" y="3585845"/>
            <a:ext cx="7940040" cy="1116965"/>
          </a:xfrm>
          <a:prstGeom prst="rect">
            <a:avLst/>
          </a:prstGeom>
          <a:noFill/>
          <a:ln w="9525">
            <a:noFill/>
          </a:ln>
        </p:spPr>
        <p:txBody>
          <a:bodyPr wrap="square" anchor="t" anchorCtr="0">
            <a:spAutoFit/>
          </a:bodyPr>
          <a:p>
            <a:pPr>
              <a:lnSpc>
                <a:spcPts val="4000"/>
              </a:lnSpc>
            </a:pPr>
            <a:r>
              <a:rPr lang="zh-CN" altLang="en-US" sz="2800">
                <a:latin typeface="Times New Roman" panose="02020603050405020304" pitchFamily="2" charset="0"/>
                <a:ea typeface="黑体" panose="02010609060101010101" pitchFamily="2" charset="-122"/>
              </a:rPr>
              <a:t>答：当储存室的深度为</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15 m 时，底面积应改为约 666.67 m².</a:t>
            </a:r>
            <a:endParaRPr lang="zh-CN" altLang="en-US" sz="2800">
              <a:latin typeface="Times New Roman" panose="02020603050405020304" pitchFamily="2" charset="0"/>
              <a:ea typeface="黑体" panose="02010609060101010101" pitchFamily="2" charset="-122"/>
            </a:endParaRPr>
          </a:p>
        </p:txBody>
      </p:sp>
      <p:grpSp>
        <p:nvGrpSpPr>
          <p:cNvPr id="9220" name="组合 1"/>
          <p:cNvGrpSpPr/>
          <p:nvPr/>
        </p:nvGrpSpPr>
        <p:grpSpPr>
          <a:xfrm>
            <a:off x="722313" y="1878807"/>
            <a:ext cx="7194574" cy="945356"/>
            <a:chOff x="624" y="4283"/>
            <a:chExt cx="15104" cy="1985"/>
          </a:xfrm>
        </p:grpSpPr>
        <p:sp>
          <p:nvSpPr>
            <p:cNvPr id="2" name="Text Box 2"/>
            <p:cNvSpPr txBox="1"/>
            <p:nvPr/>
          </p:nvSpPr>
          <p:spPr>
            <a:xfrm>
              <a:off x="624" y="4375"/>
              <a:ext cx="15104" cy="1548"/>
            </a:xfrm>
            <a:prstGeom prst="rect">
              <a:avLst/>
            </a:prstGeom>
            <a:noFill/>
            <a:ln w="9525">
              <a:noFill/>
            </a:ln>
          </p:spPr>
          <p:txBody>
            <a:bodyPr wrap="square" anchor="t" anchorCtr="0">
              <a:spAutoFit/>
            </a:bodyPr>
            <a:p>
              <a:pPr>
                <a:lnSpc>
                  <a:spcPct val="150000"/>
                </a:lnSpc>
              </a:pPr>
              <a:r>
                <a:rPr lang="zh-CN" altLang="en-US" sz="2800">
                  <a:latin typeface="Times New Roman" panose="02020603050405020304" pitchFamily="2" charset="0"/>
                  <a:ea typeface="黑体" panose="02010609060101010101" pitchFamily="2" charset="-122"/>
                </a:rPr>
                <a:t>解：根据题意，把 </a:t>
              </a:r>
              <a:r>
                <a:rPr lang="zh-CN" altLang="en-US" sz="2800" i="1">
                  <a:latin typeface="Times New Roman" panose="02020603050405020304" pitchFamily="2" charset="0"/>
                  <a:ea typeface="黑体" panose="02010609060101010101" pitchFamily="2" charset="-122"/>
                </a:rPr>
                <a:t>d </a:t>
              </a:r>
              <a:r>
                <a:rPr lang="zh-CN" altLang="en-US" sz="280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15 代入             ，得</a:t>
              </a:r>
              <a:endParaRPr lang="zh-CN" altLang="en-US" sz="2800">
                <a:latin typeface="Times New Roman" panose="02020603050405020304" pitchFamily="2" charset="0"/>
                <a:ea typeface="黑体" panose="02010609060101010101" pitchFamily="2" charset="-122"/>
              </a:endParaRPr>
            </a:p>
          </p:txBody>
        </p:sp>
        <p:graphicFrame>
          <p:nvGraphicFramePr>
            <p:cNvPr id="10246" name="对象 2"/>
            <p:cNvGraphicFramePr>
              <a:graphicFrameLocks noChangeAspect="1"/>
            </p:cNvGraphicFramePr>
            <p:nvPr/>
          </p:nvGraphicFramePr>
          <p:xfrm>
            <a:off x="10683" y="4283"/>
            <a:ext cx="2409" cy="1985"/>
          </p:xfrm>
          <a:graphic>
            <a:graphicData uri="http://schemas.openxmlformats.org/presentationml/2006/ole">
              <mc:AlternateContent xmlns:mc="http://schemas.openxmlformats.org/markup-compatibility/2006">
                <mc:Choice xmlns:v="urn:schemas-microsoft-com:vml" Requires="v">
                  <p:oleObj spid="_x0000_s3077" name="" r:id="rId1" imgW="520700" imgH="419100" progId="Equation.DSMT4">
                    <p:embed/>
                  </p:oleObj>
                </mc:Choice>
                <mc:Fallback>
                  <p:oleObj name="" r:id="rId1" imgW="520700" imgH="419100" progId="Equation.DSMT4">
                    <p:embed/>
                    <p:pic>
                      <p:nvPicPr>
                        <p:cNvPr id="0" name="图片 3076"/>
                        <p:cNvPicPr/>
                        <p:nvPr/>
                      </p:nvPicPr>
                      <p:blipFill>
                        <a:blip r:embed="rId2"/>
                        <a:stretch>
                          <a:fillRect/>
                        </a:stretch>
                      </p:blipFill>
                      <p:spPr>
                        <a:xfrm>
                          <a:off x="10683" y="4283"/>
                          <a:ext cx="2409" cy="1985"/>
                        </a:xfrm>
                        <a:prstGeom prst="rect">
                          <a:avLst/>
                        </a:prstGeom>
                        <a:noFill/>
                        <a:ln w="38100">
                          <a:noFill/>
                          <a:miter/>
                        </a:ln>
                      </p:spPr>
                    </p:pic>
                  </p:oleObj>
                </mc:Fallback>
              </mc:AlternateContent>
            </a:graphicData>
          </a:graphic>
        </p:graphicFrame>
      </p:grpSp>
      <p:graphicFrame>
        <p:nvGraphicFramePr>
          <p:cNvPr id="9223" name="对象 4"/>
          <p:cNvGraphicFramePr>
            <a:graphicFrameLocks noChangeAspect="1"/>
          </p:cNvGraphicFramePr>
          <p:nvPr/>
        </p:nvGraphicFramePr>
        <p:xfrm>
          <a:off x="1521460" y="2675255"/>
          <a:ext cx="1193165" cy="981075"/>
        </p:xfrm>
        <a:graphic>
          <a:graphicData uri="http://schemas.openxmlformats.org/presentationml/2006/ole">
            <mc:AlternateContent xmlns:mc="http://schemas.openxmlformats.org/markup-compatibility/2006">
              <mc:Choice xmlns:v="urn:schemas-microsoft-com:vml" Requires="v">
                <p:oleObj spid="_x0000_s3" name="" r:id="rId3" imgW="520700" imgH="419100" progId="Equation.DSMT4">
                  <p:embed/>
                </p:oleObj>
              </mc:Choice>
              <mc:Fallback>
                <p:oleObj name="" r:id="rId3" imgW="520700" imgH="419100" progId="Equation.DSMT4">
                  <p:embed/>
                  <p:pic>
                    <p:nvPicPr>
                      <p:cNvPr id="0" name="图片 3079"/>
                      <p:cNvPicPr/>
                      <p:nvPr/>
                    </p:nvPicPr>
                    <p:blipFill>
                      <a:blip r:embed="rId4"/>
                      <a:stretch>
                        <a:fillRect/>
                      </a:stretch>
                    </p:blipFill>
                    <p:spPr>
                      <a:xfrm>
                        <a:off x="1521460" y="2675255"/>
                        <a:ext cx="1193165" cy="981075"/>
                      </a:xfrm>
                      <a:prstGeom prst="rect">
                        <a:avLst/>
                      </a:prstGeom>
                      <a:noFill/>
                      <a:ln w="38100">
                        <a:noFill/>
                        <a:miter/>
                      </a:ln>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wipe(left)">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223"/>
                                        </p:tgtEl>
                                        <p:attrNameLst>
                                          <p:attrName>style.visibility</p:attrName>
                                        </p:attrNameLst>
                                      </p:cBhvr>
                                      <p:to>
                                        <p:strVal val="visible"/>
                                      </p:to>
                                    </p:set>
                                    <p:animEffect transition="in" filter="wipe(left)">
                                      <p:cBhvr>
                                        <p:cTn id="12" dur="500"/>
                                        <p:tgtEl>
                                          <p:spTgt spid="92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44"/>
                                        </p:tgtEl>
                                        <p:attrNameLst>
                                          <p:attrName>style.visibility</p:attrName>
                                        </p:attrNameLst>
                                      </p:cBhvr>
                                      <p:to>
                                        <p:strVal val="visible"/>
                                      </p:to>
                                    </p:set>
                                    <p:animEffect transition="in" filter="wipe(left)">
                                      <p:cBhvr>
                                        <p:cTn id="17" dur="500"/>
                                        <p:tgtEl>
                                          <p:spTgt spid="10244"/>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10245">
                                            <p:txEl>
                                              <p:charRg st="0" end="33"/>
                                            </p:txEl>
                                          </p:spTgt>
                                        </p:tgtEl>
                                        <p:attrNameLst>
                                          <p:attrName>style.visibility</p:attrName>
                                        </p:attrNameLst>
                                      </p:cBhvr>
                                      <p:to>
                                        <p:strVal val="visible"/>
                                      </p:to>
                                    </p:set>
                                    <p:anim calcmode="discrete" valueType="clr">
                                      <p:cBhvr override="childStyle">
                                        <p:cTn id="22" dur="80"/>
                                        <p:tgtEl>
                                          <p:spTgt spid="10245">
                                            <p:txEl>
                                              <p:charRg st="0"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0245">
                                            <p:txEl>
                                              <p:charRg st="0" end="33"/>
                                            </p:txEl>
                                          </p:spTgt>
                                        </p:tgtEl>
                                        <p:attrNameLst>
                                          <p:attrName>fillcolor</p:attrName>
                                        </p:attrNameLst>
                                      </p:cBhvr>
                                      <p:tavLst>
                                        <p:tav tm="0">
                                          <p:val>
                                            <p:clrVal>
                                              <a:schemeClr val="accent2"/>
                                            </p:clrVal>
                                          </p:val>
                                        </p:tav>
                                        <p:tav tm="50000">
                                          <p:val>
                                            <p:clrVal>
                                              <a:schemeClr val="hlink"/>
                                            </p:clrVal>
                                          </p:val>
                                        </p:tav>
                                      </p:tavLst>
                                    </p:anim>
                                    <p:set>
                                      <p:cBhvr>
                                        <p:cTn id="24" dur="80"/>
                                        <p:tgtEl>
                                          <p:spTgt spid="10245">
                                            <p:txEl>
                                              <p:charRg st="0" end="3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1" name="Rectangle 3"/>
          <p:cNvSpPr/>
          <p:nvPr/>
        </p:nvSpPr>
        <p:spPr>
          <a:xfrm>
            <a:off x="478790" y="394018"/>
            <a:ext cx="8164195" cy="1383665"/>
          </a:xfrm>
          <a:prstGeom prst="rect">
            <a:avLst/>
          </a:prstGeom>
          <a:noFill/>
          <a:ln w="9525">
            <a:noFill/>
          </a:ln>
        </p:spPr>
        <p:txBody>
          <a:bodyPr wrap="square" anchor="ctr" anchorCtr="0">
            <a:spAutoFit/>
          </a:bodyPr>
          <a:p>
            <a:pPr>
              <a:lnSpc>
                <a:spcPct val="150000"/>
              </a:lnSpc>
            </a:pPr>
            <a:r>
              <a:rPr lang="zh-CN" altLang="en-US" sz="2800">
                <a:solidFill>
                  <a:srgbClr val="0070C0"/>
                </a:solidFill>
                <a:latin typeface="黑体" panose="02010609060101010101" pitchFamily="2" charset="-122"/>
                <a:ea typeface="黑体" panose="02010609060101010101" pitchFamily="2" charset="-122"/>
                <a:sym typeface="+mn-ea"/>
              </a:rPr>
              <a:t>想一想</a:t>
            </a:r>
            <a:r>
              <a:rPr lang="en-US" altLang="zh-CN" sz="2800">
                <a:solidFill>
                  <a:srgbClr val="319797"/>
                </a:solidFill>
                <a:latin typeface="黑体" panose="02010609060101010101" pitchFamily="2" charset="-122"/>
                <a:ea typeface="黑体" panose="02010609060101010101" pitchFamily="2" charset="-122"/>
                <a:sym typeface="+mn-ea"/>
              </a:rPr>
              <a:t> </a:t>
            </a:r>
            <a:r>
              <a:rPr lang="en-US" altLang="zh-CN" sz="2800">
                <a:solidFill>
                  <a:schemeClr val="tx1"/>
                </a:solidFill>
                <a:latin typeface="Times New Roman" panose="02020603050405020304" pitchFamily="2" charset="0"/>
                <a:ea typeface="黑体" panose="02010609060101010101" pitchFamily="2" charset="-122"/>
              </a:rPr>
              <a:t>第 (2) 问和第 (3) 问与过去所学的解分式方</a:t>
            </a:r>
            <a:endParaRPr lang="en-US" altLang="zh-CN" sz="2800">
              <a:solidFill>
                <a:schemeClr val="tx1"/>
              </a:solidFill>
              <a:latin typeface="Times New Roman" panose="02020603050405020304" pitchFamily="2" charset="0"/>
              <a:ea typeface="黑体" panose="02010609060101010101" pitchFamily="2" charset="-122"/>
            </a:endParaRPr>
          </a:p>
          <a:p>
            <a:pPr>
              <a:lnSpc>
                <a:spcPct val="150000"/>
              </a:lnSpc>
            </a:pPr>
            <a:r>
              <a:rPr lang="en-US" altLang="zh-CN" sz="2800">
                <a:solidFill>
                  <a:schemeClr val="tx1"/>
                </a:solidFill>
                <a:latin typeface="Times New Roman" panose="02020603050405020304" pitchFamily="2" charset="0"/>
                <a:ea typeface="黑体" panose="02010609060101010101" pitchFamily="2" charset="-122"/>
              </a:rPr>
              <a:t>程和求代数式的值的问题有何联系？ </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11269" name="Rectangle 5"/>
          <p:cNvSpPr/>
          <p:nvPr/>
        </p:nvSpPr>
        <p:spPr>
          <a:xfrm>
            <a:off x="409575" y="1730375"/>
            <a:ext cx="8162290" cy="1383665"/>
          </a:xfrm>
          <a:prstGeom prst="rect">
            <a:avLst/>
          </a:prstGeom>
          <a:noFill/>
          <a:ln w="9525">
            <a:noFill/>
          </a:ln>
        </p:spPr>
        <p:txBody>
          <a:bodyPr wrap="square" anchor="ctr">
            <a:spAutoFit/>
          </a:bodyPr>
          <a:p>
            <a:pPr fontAlgn="base">
              <a:lnSpc>
                <a:spcPct val="150000"/>
              </a:lnSpc>
            </a:pPr>
            <a:r>
              <a:rPr lang="en-US" altLang="zh-CN"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        </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第 </a:t>
            </a:r>
            <a:r>
              <a:rPr lang="en-US" altLang="zh-CN"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2</a:t>
            </a:r>
            <a:r>
              <a:rPr lang="en-US" altLang="zh-CN"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 </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问实际上是已知函数 </a:t>
            </a:r>
            <a:r>
              <a:rPr lang="zh-CN" altLang="en-US" sz="2800" i="1"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S</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 的值，求自变量 </a:t>
            </a:r>
            <a:endPar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endParaRPr>
          </a:p>
          <a:p>
            <a:pPr fontAlgn="base">
              <a:lnSpc>
                <a:spcPct val="150000"/>
              </a:lnSpc>
            </a:pPr>
            <a:r>
              <a:rPr lang="zh-CN" altLang="en-US" sz="2800" i="1"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d </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的取值，第 </a:t>
            </a:r>
            <a:r>
              <a:rPr lang="en-US" altLang="zh-CN"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3</a:t>
            </a:r>
            <a:r>
              <a:rPr lang="en-US" altLang="zh-CN"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 </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问则是与第 </a:t>
            </a:r>
            <a:r>
              <a:rPr lang="en-US" altLang="zh-CN"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2</a:t>
            </a:r>
            <a:r>
              <a:rPr lang="en-US" altLang="zh-CN"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 </a:t>
            </a:r>
            <a:r>
              <a:rPr lang="zh-CN" altLang="en-US" sz="2800" strike="noStrike" noProof="0" smtClean="0">
                <a:ln>
                  <a:noFill/>
                </a:ln>
                <a:solidFill>
                  <a:srgbClr val="FF0000"/>
                </a:solidFill>
                <a:effectLst/>
                <a:uLnTx/>
                <a:uFillTx/>
                <a:latin typeface="Times New Roman" panose="02020603050405020304" pitchFamily="2" charset="0"/>
                <a:ea typeface="黑体" panose="02010609060101010101" pitchFamily="2" charset="-122"/>
                <a:cs typeface="+mn-cs"/>
              </a:rPr>
              <a:t>问相反．</a:t>
            </a:r>
            <a:r>
              <a:rPr lang="zh-CN" altLang="en-US" sz="2800" strike="noStrike" noProof="1" dirty="0">
                <a:latin typeface="Times New Roman" panose="02020603050405020304" pitchFamily="2" charset="0"/>
                <a:ea typeface="黑体" panose="02010609060101010101" pitchFamily="2" charset="-122"/>
                <a:cs typeface="+mn-cs"/>
              </a:rPr>
              <a:t> </a:t>
            </a:r>
            <a:endParaRPr lang="zh-CN" altLang="en-US" sz="2800" strike="noStrike" noProof="1" dirty="0">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41">
                                            <p:txEl>
                                              <p:charRg st="0" end="42"/>
                                            </p:txEl>
                                          </p:spTgt>
                                        </p:tgtEl>
                                        <p:attrNameLst>
                                          <p:attrName>style.visibility</p:attrName>
                                        </p:attrNameLst>
                                      </p:cBhvr>
                                      <p:to>
                                        <p:strVal val="visible"/>
                                      </p:to>
                                    </p:set>
                                    <p:animEffect transition="in" filter="wipe(left)">
                                      <p:cBhvr>
                                        <p:cTn id="7" dur="500"/>
                                        <p:tgtEl>
                                          <p:spTgt spid="10241">
                                            <p:txEl>
                                              <p:charRg st="0" end="42"/>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241">
                                            <p:txEl>
                                              <p:charRg st="42" end="60"/>
                                            </p:txEl>
                                          </p:spTgt>
                                        </p:tgtEl>
                                        <p:attrNameLst>
                                          <p:attrName>style.visibility</p:attrName>
                                        </p:attrNameLst>
                                      </p:cBhvr>
                                      <p:to>
                                        <p:strVal val="visible"/>
                                      </p:to>
                                    </p:set>
                                    <p:animEffect transition="in" filter="wipe(left)">
                                      <p:cBhvr>
                                        <p:cTn id="11" dur="500"/>
                                        <p:tgtEl>
                                          <p:spTgt spid="10241">
                                            <p:txEl>
                                              <p:charRg st="42" end="6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1269">
                                            <p:txEl>
                                              <p:charRg st="0" end="35"/>
                                            </p:txEl>
                                          </p:spTgt>
                                        </p:tgtEl>
                                        <p:attrNameLst>
                                          <p:attrName>style.visibility</p:attrName>
                                        </p:attrNameLst>
                                      </p:cBhvr>
                                      <p:to>
                                        <p:strVal val="visible"/>
                                      </p:to>
                                    </p:set>
                                    <p:animEffect transition="in" filter="wipe(left)">
                                      <p:cBhvr>
                                        <p:cTn id="16" dur="500"/>
                                        <p:tgtEl>
                                          <p:spTgt spid="11269">
                                            <p:txEl>
                                              <p:charRg st="0" end="35"/>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1269">
                                            <p:txEl>
                                              <p:charRg st="35" end="63"/>
                                            </p:txEl>
                                          </p:spTgt>
                                        </p:tgtEl>
                                        <p:attrNameLst>
                                          <p:attrName>style.visibility</p:attrName>
                                        </p:attrNameLst>
                                      </p:cBhvr>
                                      <p:to>
                                        <p:strVal val="visible"/>
                                      </p:to>
                                    </p:set>
                                    <p:animEffect transition="in" filter="wipe(left)">
                                      <p:cBhvr>
                                        <p:cTn id="20" dur="500"/>
                                        <p:tgtEl>
                                          <p:spTgt spid="11269">
                                            <p:txEl>
                                              <p:charRg st="35" end="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89" name="Text Box 2"/>
          <p:cNvSpPr txBox="1"/>
          <p:nvPr/>
        </p:nvSpPr>
        <p:spPr>
          <a:xfrm>
            <a:off x="299720" y="513715"/>
            <a:ext cx="8583295" cy="2158365"/>
          </a:xfrm>
          <a:prstGeom prst="rect">
            <a:avLst/>
          </a:prstGeom>
          <a:noFill/>
          <a:ln w="9525">
            <a:noFill/>
          </a:ln>
        </p:spPr>
        <p:txBody>
          <a:bodyPr wrap="square" anchor="t">
            <a:spAutoFit/>
          </a:bodyPr>
          <a:p>
            <a:pPr>
              <a:lnSpc>
                <a:spcPct val="120000"/>
              </a:lnSpc>
              <a:spcBef>
                <a:spcPts val="0"/>
              </a:spcBef>
              <a:spcAft>
                <a:spcPts val="0"/>
              </a:spcAft>
            </a:pPr>
            <a:r>
              <a:rPr lang="zh-CN" altLang="en-US" sz="2800" noProof="1">
                <a:solidFill>
                  <a:srgbClr val="00B050"/>
                </a:solidFill>
                <a:latin typeface="Times New Roman" panose="02020603050405020304" pitchFamily="2" charset="0"/>
                <a:ea typeface="黑体" panose="02010609060101010101" pitchFamily="2" charset="-122"/>
                <a:cs typeface="+mn-cs"/>
              </a:rPr>
              <a:t>例</a:t>
            </a:r>
            <a:r>
              <a:rPr lang="en-US" altLang="zh-CN" sz="2800" noProof="1">
                <a:solidFill>
                  <a:srgbClr val="00B050"/>
                </a:solidFill>
                <a:latin typeface="Times New Roman" panose="02020603050405020304" pitchFamily="2" charset="0"/>
                <a:ea typeface="黑体" panose="02010609060101010101" pitchFamily="2" charset="-122"/>
                <a:cs typeface="+mn-cs"/>
              </a:rPr>
              <a:t>3</a:t>
            </a:r>
            <a:r>
              <a:rPr lang="en-US" altLang="zh-CN" sz="2800" noProof="1">
                <a:solidFill>
                  <a:srgbClr val="319797"/>
                </a:solidFill>
                <a:latin typeface="Times New Roman" panose="02020603050405020304" pitchFamily="2" charset="0"/>
                <a:ea typeface="黑体" panose="02010609060101010101" pitchFamily="2" charset="-122"/>
                <a:cs typeface="+mn-cs"/>
              </a:rPr>
              <a:t> </a:t>
            </a:r>
            <a:r>
              <a:rPr lang="en-US" altLang="zh-CN" sz="2800" noProof="1">
                <a:solidFill>
                  <a:schemeClr val="tx1"/>
                </a:solidFill>
                <a:latin typeface="Times New Roman" panose="02020603050405020304" pitchFamily="2" charset="0"/>
                <a:ea typeface="黑体" panose="02010609060101010101" pitchFamily="2" charset="-122"/>
                <a:cs typeface="+mn-cs"/>
              </a:rPr>
              <a:t> </a:t>
            </a:r>
            <a:r>
              <a:rPr lang="zh-CN" altLang="en-US" sz="2800" noProof="1" dirty="0">
                <a:solidFill>
                  <a:schemeClr val="tx1"/>
                </a:solidFill>
                <a:latin typeface="Times New Roman" panose="02020603050405020304" pitchFamily="2" charset="0"/>
                <a:ea typeface="黑体" panose="02010609060101010101" pitchFamily="2" charset="-122"/>
                <a:cs typeface="+mn-cs"/>
              </a:rPr>
              <a:t>小伟欲用撬棍撬动一块大石头，已知阻力和阻力臂分别为 </a:t>
            </a:r>
            <a:r>
              <a:rPr lang="en-US" altLang="zh-CN" sz="2800" noProof="1">
                <a:solidFill>
                  <a:schemeClr val="tx1"/>
                </a:solidFill>
                <a:latin typeface="Times New Roman" panose="02020603050405020304" pitchFamily="2" charset="0"/>
                <a:ea typeface="黑体" panose="02010609060101010101" pitchFamily="2" charset="-122"/>
                <a:cs typeface="+mn-cs"/>
              </a:rPr>
              <a:t>1200 N</a:t>
            </a:r>
            <a:r>
              <a:rPr lang="zh-CN" altLang="en-US" sz="2800" noProof="1" dirty="0">
                <a:solidFill>
                  <a:schemeClr val="tx1"/>
                </a:solidFill>
                <a:latin typeface="Times New Roman" panose="02020603050405020304" pitchFamily="2" charset="0"/>
                <a:ea typeface="黑体" panose="02010609060101010101" pitchFamily="2" charset="-122"/>
                <a:cs typeface="+mn-cs"/>
              </a:rPr>
              <a:t> 和 </a:t>
            </a:r>
            <a:r>
              <a:rPr lang="en-US" altLang="zh-CN" sz="2800" noProof="1">
                <a:solidFill>
                  <a:schemeClr val="tx1"/>
                </a:solidFill>
                <a:latin typeface="Times New Roman" panose="02020603050405020304" pitchFamily="2" charset="0"/>
                <a:ea typeface="黑体" panose="02010609060101010101" pitchFamily="2" charset="-122"/>
                <a:cs typeface="+mn-cs"/>
              </a:rPr>
              <a:t>0.5 m.</a:t>
            </a:r>
            <a:endParaRPr lang="en-US" altLang="zh-CN" sz="2800" noProof="1">
              <a:solidFill>
                <a:schemeClr val="tx1"/>
              </a:solidFill>
              <a:latin typeface="Times New Roman" panose="02020603050405020304" pitchFamily="2" charset="0"/>
              <a:ea typeface="黑体" panose="02010609060101010101" pitchFamily="2" charset="-122"/>
            </a:endParaRPr>
          </a:p>
          <a:p>
            <a:pPr>
              <a:lnSpc>
                <a:spcPct val="120000"/>
              </a:lnSpc>
              <a:spcBef>
                <a:spcPts val="0"/>
              </a:spcBef>
              <a:spcAft>
                <a:spcPts val="0"/>
              </a:spcAft>
            </a:pPr>
            <a:r>
              <a:rPr lang="en-US" altLang="zh-CN" sz="2800" noProof="1">
                <a:solidFill>
                  <a:schemeClr val="tx1"/>
                </a:solidFill>
                <a:latin typeface="Times New Roman" panose="02020603050405020304" pitchFamily="2" charset="0"/>
                <a:ea typeface="黑体" panose="02010609060101010101" pitchFamily="2" charset="-122"/>
                <a:cs typeface="+mn-cs"/>
              </a:rPr>
              <a:t>(</a:t>
            </a:r>
            <a:r>
              <a:rPr lang="en-US" altLang="zh-CN" sz="2800" b="1" noProof="1">
                <a:solidFill>
                  <a:schemeClr val="tx1"/>
                </a:solidFill>
                <a:latin typeface="Times New Roman" panose="02020603050405020304" pitchFamily="2" charset="0"/>
                <a:ea typeface="黑体" panose="02010609060101010101" pitchFamily="2" charset="-122"/>
                <a:cs typeface="+mn-cs"/>
              </a:rPr>
              <a:t>1</a:t>
            </a:r>
            <a:r>
              <a:rPr lang="en-US" altLang="zh-CN" sz="2800" noProof="1">
                <a:solidFill>
                  <a:schemeClr val="tx1"/>
                </a:solidFill>
                <a:latin typeface="Times New Roman" panose="02020603050405020304" pitchFamily="2" charset="0"/>
                <a:ea typeface="黑体" panose="02010609060101010101" pitchFamily="2" charset="-122"/>
                <a:cs typeface="+mn-cs"/>
              </a:rPr>
              <a:t>) </a:t>
            </a:r>
            <a:r>
              <a:rPr lang="zh-CN" altLang="en-US" sz="2800" noProof="1" dirty="0">
                <a:solidFill>
                  <a:schemeClr val="tx1"/>
                </a:solidFill>
                <a:latin typeface="Times New Roman" panose="02020603050405020304" pitchFamily="2" charset="0"/>
                <a:ea typeface="黑体" panose="02010609060101010101" pitchFamily="2" charset="-122"/>
                <a:cs typeface="+mn-cs"/>
              </a:rPr>
              <a:t>动力 </a:t>
            </a:r>
            <a:r>
              <a:rPr lang="en-US" altLang="zh-CN" sz="2800" i="1" noProof="1">
                <a:solidFill>
                  <a:schemeClr val="tx1"/>
                </a:solidFill>
                <a:latin typeface="Times New Roman" panose="02020603050405020304" pitchFamily="2" charset="0"/>
                <a:ea typeface="黑体" panose="02010609060101010101" pitchFamily="2" charset="-122"/>
                <a:cs typeface="+mn-cs"/>
              </a:rPr>
              <a:t>F</a:t>
            </a:r>
            <a:r>
              <a:rPr lang="en-US" altLang="zh-CN" sz="2800" noProof="1">
                <a:solidFill>
                  <a:schemeClr val="tx1"/>
                </a:solidFill>
                <a:latin typeface="Times New Roman" panose="02020603050405020304" pitchFamily="2" charset="0"/>
                <a:ea typeface="黑体" panose="02010609060101010101" pitchFamily="2" charset="-122"/>
                <a:cs typeface="+mn-cs"/>
              </a:rPr>
              <a:t> </a:t>
            </a:r>
            <a:r>
              <a:rPr lang="zh-CN" altLang="en-US" sz="2800" noProof="1" dirty="0">
                <a:solidFill>
                  <a:schemeClr val="tx1"/>
                </a:solidFill>
                <a:latin typeface="Times New Roman" panose="02020603050405020304" pitchFamily="2" charset="0"/>
                <a:ea typeface="黑体" panose="02010609060101010101" pitchFamily="2" charset="-122"/>
                <a:cs typeface="+mn-cs"/>
              </a:rPr>
              <a:t>与动力臂 </a:t>
            </a:r>
            <a:r>
              <a:rPr lang="en-US" altLang="zh-CN" sz="2800" i="1" noProof="1">
                <a:solidFill>
                  <a:schemeClr val="tx1"/>
                </a:solidFill>
                <a:latin typeface="Times New Roman" panose="02020603050405020304" pitchFamily="2" charset="0"/>
                <a:ea typeface="黑体" panose="02010609060101010101" pitchFamily="2" charset="-122"/>
                <a:cs typeface="+mn-cs"/>
              </a:rPr>
              <a:t>l </a:t>
            </a:r>
            <a:r>
              <a:rPr lang="zh-CN" altLang="en-US" sz="2800" noProof="1" dirty="0">
                <a:solidFill>
                  <a:schemeClr val="tx1"/>
                </a:solidFill>
                <a:latin typeface="Times New Roman" panose="02020603050405020304" pitchFamily="2" charset="0"/>
                <a:ea typeface="黑体" panose="02010609060101010101" pitchFamily="2" charset="-122"/>
                <a:cs typeface="+mn-cs"/>
              </a:rPr>
              <a:t>有怎样的函数关系</a:t>
            </a:r>
            <a:r>
              <a:rPr lang="en-US" altLang="zh-CN" sz="2800" noProof="1">
                <a:solidFill>
                  <a:schemeClr val="tx1"/>
                </a:solidFill>
                <a:latin typeface="Times New Roman" panose="02020603050405020304" pitchFamily="2" charset="0"/>
                <a:ea typeface="黑体" panose="02010609060101010101" pitchFamily="2" charset="-122"/>
                <a:cs typeface="+mn-cs"/>
              </a:rPr>
              <a:t>? </a:t>
            </a:r>
            <a:r>
              <a:rPr lang="zh-CN" altLang="en-US" sz="2800" noProof="1" dirty="0">
                <a:solidFill>
                  <a:schemeClr val="tx1"/>
                </a:solidFill>
                <a:latin typeface="Times New Roman" panose="02020603050405020304" pitchFamily="2" charset="0"/>
                <a:ea typeface="黑体" panose="02010609060101010101" pitchFamily="2" charset="-122"/>
                <a:cs typeface="+mn-cs"/>
              </a:rPr>
              <a:t>当动力臂为</a:t>
            </a:r>
            <a:endParaRPr lang="zh-CN" altLang="en-US" sz="2800" noProof="1" dirty="0">
              <a:solidFill>
                <a:schemeClr val="tx1"/>
              </a:solidFill>
              <a:latin typeface="Times New Roman" panose="02020603050405020304" pitchFamily="2" charset="0"/>
              <a:ea typeface="黑体" panose="02010609060101010101" pitchFamily="2" charset="-122"/>
            </a:endParaRPr>
          </a:p>
          <a:p>
            <a:pPr>
              <a:lnSpc>
                <a:spcPct val="120000"/>
              </a:lnSpc>
              <a:spcBef>
                <a:spcPts val="0"/>
              </a:spcBef>
              <a:spcAft>
                <a:spcPts val="0"/>
              </a:spcAft>
            </a:pPr>
            <a:r>
              <a:rPr lang="zh-CN" altLang="en-US" sz="2800" noProof="1" dirty="0">
                <a:solidFill>
                  <a:schemeClr val="tx1"/>
                </a:solidFill>
                <a:latin typeface="Times New Roman" panose="02020603050405020304" pitchFamily="2" charset="0"/>
                <a:ea typeface="黑体" panose="02010609060101010101" pitchFamily="2" charset="-122"/>
                <a:cs typeface="+mn-cs"/>
              </a:rPr>
              <a:t>     </a:t>
            </a:r>
            <a:r>
              <a:rPr lang="en-US" altLang="zh-CN" sz="2800">
                <a:solidFill>
                  <a:schemeClr val="tx1"/>
                </a:solidFill>
                <a:latin typeface="Times New Roman" panose="02020603050405020304" pitchFamily="2" charset="0"/>
                <a:ea typeface="黑体" panose="02010609060101010101" pitchFamily="2" charset="-122"/>
                <a:sym typeface="+mn-ea"/>
              </a:rPr>
              <a:t>1.5 m </a:t>
            </a:r>
            <a:r>
              <a:rPr lang="zh-CN" altLang="en-US" sz="2800" dirty="0">
                <a:solidFill>
                  <a:schemeClr val="tx1"/>
                </a:solidFill>
                <a:latin typeface="Times New Roman" panose="02020603050405020304" pitchFamily="2" charset="0"/>
                <a:ea typeface="黑体" panose="02010609060101010101" pitchFamily="2" charset="-122"/>
                <a:sym typeface="+mn-ea"/>
              </a:rPr>
              <a:t>时，撬动石</a:t>
            </a:r>
            <a:r>
              <a:rPr lang="zh-CN" altLang="en-US" sz="2800" noProof="1" dirty="0">
                <a:solidFill>
                  <a:schemeClr val="tx1"/>
                </a:solidFill>
                <a:latin typeface="Times New Roman" panose="02020603050405020304" pitchFamily="2" charset="0"/>
                <a:ea typeface="黑体" panose="02010609060101010101" pitchFamily="2" charset="-122"/>
                <a:cs typeface="+mn-cs"/>
                <a:sym typeface="+mn-ea"/>
              </a:rPr>
              <a:t>头</a:t>
            </a:r>
            <a:r>
              <a:rPr lang="zh-CN" altLang="en-US" sz="2800" noProof="1" dirty="0">
                <a:solidFill>
                  <a:schemeClr val="tx1"/>
                </a:solidFill>
                <a:latin typeface="Times New Roman" panose="02020603050405020304" pitchFamily="2" charset="0"/>
                <a:ea typeface="黑体" panose="02010609060101010101" pitchFamily="2" charset="-122"/>
                <a:cs typeface="+mn-cs"/>
              </a:rPr>
              <a:t>至少需要多大的力</a:t>
            </a:r>
            <a:r>
              <a:rPr lang="en-US" altLang="zh-CN" sz="2800" noProof="1">
                <a:solidFill>
                  <a:schemeClr val="tx1"/>
                </a:solidFill>
                <a:latin typeface="Times New Roman" panose="02020603050405020304" pitchFamily="2" charset="0"/>
                <a:ea typeface="黑体" panose="02010609060101010101" pitchFamily="2" charset="-122"/>
                <a:cs typeface="+mn-cs"/>
              </a:rPr>
              <a:t>?</a:t>
            </a:r>
            <a:endParaRPr lang="en-US" altLang="zh-CN" sz="2800" noProof="1">
              <a:solidFill>
                <a:schemeClr val="tx1"/>
              </a:solidFill>
              <a:latin typeface="Times New Roman" panose="02020603050405020304" pitchFamily="2" charset="0"/>
              <a:ea typeface="黑体" panose="02010609060101010101" pitchFamily="2" charset="-122"/>
            </a:endParaRPr>
          </a:p>
        </p:txBody>
      </p:sp>
      <p:sp>
        <p:nvSpPr>
          <p:cNvPr id="8195" name="Text Box 3"/>
          <p:cNvSpPr txBox="1"/>
          <p:nvPr/>
        </p:nvSpPr>
        <p:spPr>
          <a:xfrm>
            <a:off x="311150" y="2569210"/>
            <a:ext cx="6899275" cy="603885"/>
          </a:xfrm>
          <a:prstGeom prst="rect">
            <a:avLst/>
          </a:prstGeom>
          <a:noFill/>
          <a:ln w="9525">
            <a:noFill/>
          </a:ln>
        </p:spPr>
        <p:txBody>
          <a:bodyPr wrap="square" anchor="t" anchorCtr="0">
            <a:spAutoFit/>
          </a:bodyPr>
          <a:p>
            <a:pPr>
              <a:lnSpc>
                <a:spcPts val="4000"/>
              </a:lnSpc>
            </a:pPr>
            <a:r>
              <a:rPr lang="zh-CN" altLang="en-US" sz="2800" dirty="0">
                <a:latin typeface="Times New Roman" panose="02020603050405020304" pitchFamily="2" charset="0"/>
                <a:ea typeface="黑体" panose="02010609060101010101" pitchFamily="2" charset="-122"/>
              </a:rPr>
              <a:t>解：根据</a:t>
            </a:r>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杠杆原理</a:t>
            </a:r>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，得 </a:t>
            </a:r>
            <a:r>
              <a:rPr lang="en-US" altLang="zh-CN" sz="2800" i="1" dirty="0">
                <a:latin typeface="Times New Roman" panose="02020603050405020304" pitchFamily="2" charset="0"/>
                <a:ea typeface="黑体" panose="02010609060101010101" pitchFamily="2" charset="-122"/>
              </a:rPr>
              <a:t>Fl</a:t>
            </a:r>
            <a:r>
              <a:rPr lang="zh-CN" altLang="en-US"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1200</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0.5</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p:txBody>
      </p:sp>
      <p:grpSp>
        <p:nvGrpSpPr>
          <p:cNvPr id="2" name="组合 1"/>
          <p:cNvGrpSpPr/>
          <p:nvPr/>
        </p:nvGrpSpPr>
        <p:grpSpPr>
          <a:xfrm>
            <a:off x="990918" y="4077176"/>
            <a:ext cx="5617955" cy="843916"/>
            <a:chOff x="1638" y="8559"/>
            <a:chExt cx="11798" cy="1772"/>
          </a:xfrm>
        </p:grpSpPr>
        <p:sp>
          <p:nvSpPr>
            <p:cNvPr id="10252" name="Text Box 3"/>
            <p:cNvSpPr txBox="1"/>
            <p:nvPr/>
          </p:nvSpPr>
          <p:spPr>
            <a:xfrm>
              <a:off x="1638" y="8702"/>
              <a:ext cx="11798" cy="1268"/>
            </a:xfrm>
            <a:prstGeom prst="rect">
              <a:avLst/>
            </a:prstGeom>
            <a:noFill/>
            <a:ln w="9525">
              <a:noFill/>
            </a:ln>
          </p:spPr>
          <p:txBody>
            <a:bodyPr wrap="square" anchor="t" anchorCtr="0">
              <a:spAutoFit/>
            </a:bodyPr>
            <a:p>
              <a:pPr>
                <a:lnSpc>
                  <a:spcPts val="4000"/>
                </a:lnSpc>
              </a:pP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F </a:t>
              </a:r>
              <a:r>
                <a:rPr lang="zh-CN" altLang="en-US" sz="2800" dirty="0">
                  <a:latin typeface="Times New Roman" panose="02020603050405020304" pitchFamily="2" charset="0"/>
                  <a:ea typeface="黑体" panose="02010609060101010101" pitchFamily="2" charset="-122"/>
                </a:rPr>
                <a:t>关于</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l </a:t>
              </a:r>
              <a:r>
                <a:rPr lang="zh-CN" altLang="en-US" sz="2800" dirty="0">
                  <a:latin typeface="Times New Roman" panose="02020603050405020304" pitchFamily="2" charset="0"/>
                  <a:ea typeface="黑体" panose="02010609060101010101" pitchFamily="2" charset="-122"/>
                </a:rPr>
                <a:t>的函数解析式为</a:t>
              </a:r>
              <a:endParaRPr lang="zh-CN" altLang="en-US" sz="2800" dirty="0">
                <a:latin typeface="Times New Roman" panose="02020603050405020304" pitchFamily="2" charset="0"/>
                <a:ea typeface="黑体" panose="02010609060101010101" pitchFamily="2" charset="-122"/>
              </a:endParaRPr>
            </a:p>
          </p:txBody>
        </p:sp>
        <p:graphicFrame>
          <p:nvGraphicFramePr>
            <p:cNvPr id="10253" name="对象 2"/>
            <p:cNvGraphicFramePr>
              <a:graphicFrameLocks noChangeAspect="1"/>
            </p:cNvGraphicFramePr>
            <p:nvPr/>
          </p:nvGraphicFramePr>
          <p:xfrm>
            <a:off x="10648" y="8559"/>
            <a:ext cx="2680" cy="1772"/>
          </p:xfrm>
          <a:graphic>
            <a:graphicData uri="http://schemas.openxmlformats.org/presentationml/2006/ole">
              <mc:AlternateContent xmlns:mc="http://schemas.openxmlformats.org/markup-compatibility/2006">
                <mc:Choice xmlns:v="urn:schemas-microsoft-com:vml" Requires="v">
                  <p:oleObj spid="_x0000_s3076" name="" r:id="rId1" imgW="609600" imgH="393700" progId="Equation.DSMT4">
                    <p:embed/>
                  </p:oleObj>
                </mc:Choice>
                <mc:Fallback>
                  <p:oleObj name="" r:id="rId1" imgW="609600" imgH="393700" progId="Equation.DSMT4">
                    <p:embed/>
                    <p:pic>
                      <p:nvPicPr>
                        <p:cNvPr id="0" name="图片 3075"/>
                        <p:cNvPicPr/>
                        <p:nvPr/>
                      </p:nvPicPr>
                      <p:blipFill>
                        <a:blip r:embed="rId2"/>
                        <a:stretch>
                          <a:fillRect/>
                        </a:stretch>
                      </p:blipFill>
                      <p:spPr>
                        <a:xfrm>
                          <a:off x="10648" y="8559"/>
                          <a:ext cx="2680" cy="1772"/>
                        </a:xfrm>
                        <a:prstGeom prst="rect">
                          <a:avLst/>
                        </a:prstGeom>
                        <a:noFill/>
                        <a:ln w="38100">
                          <a:noFill/>
                          <a:miter/>
                        </a:ln>
                      </p:spPr>
                    </p:pic>
                  </p:oleObj>
                </mc:Fallback>
              </mc:AlternateContent>
            </a:graphicData>
          </a:graphic>
        </p:graphicFrame>
      </p:grpSp>
      <p:grpSp>
        <p:nvGrpSpPr>
          <p:cNvPr id="5" name="组合 4"/>
          <p:cNvGrpSpPr/>
          <p:nvPr/>
        </p:nvGrpSpPr>
        <p:grpSpPr>
          <a:xfrm>
            <a:off x="1032193" y="2960688"/>
            <a:ext cx="7849368" cy="1383744"/>
            <a:chOff x="1413" y="7120"/>
            <a:chExt cx="16477" cy="2902"/>
          </a:xfrm>
        </p:grpSpPr>
        <p:sp>
          <p:nvSpPr>
            <p:cNvPr id="10258" name="Text Box 3"/>
            <p:cNvSpPr txBox="1"/>
            <p:nvPr/>
          </p:nvSpPr>
          <p:spPr>
            <a:xfrm>
              <a:off x="1413" y="7120"/>
              <a:ext cx="16477" cy="2902"/>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对于函数             ，当 </a:t>
              </a:r>
              <a:r>
                <a:rPr lang="en-US" altLang="zh-CN" sz="2800" i="1" dirty="0">
                  <a:latin typeface="Times New Roman" panose="02020603050405020304" pitchFamily="2" charset="0"/>
                  <a:ea typeface="黑体" panose="02010609060101010101" pitchFamily="2" charset="-122"/>
                </a:rPr>
                <a:t>l </a:t>
              </a:r>
              <a:r>
                <a:rPr lang="en-US" altLang="zh-CN" sz="2800" dirty="0">
                  <a:latin typeface="Times New Roman" panose="02020603050405020304" pitchFamily="2" charset="0"/>
                  <a:ea typeface="黑体" panose="02010609060101010101" pitchFamily="2" charset="-122"/>
                </a:rPr>
                <a:t>=1.5 m </a:t>
              </a:r>
              <a:r>
                <a:rPr lang="zh-CN" altLang="en-US" sz="2800" dirty="0">
                  <a:latin typeface="Times New Roman" panose="02020603050405020304" pitchFamily="2" charset="0"/>
                  <a:ea typeface="黑体" panose="02010609060101010101" pitchFamily="2" charset="-122"/>
                </a:rPr>
                <a:t>时，</a:t>
              </a:r>
              <a:r>
                <a:rPr lang="en-US" altLang="zh-CN" sz="2800" i="1" dirty="0">
                  <a:latin typeface="Times New Roman" panose="02020603050405020304" pitchFamily="2" charset="0"/>
                  <a:ea typeface="黑体" panose="02010609060101010101" pitchFamily="2" charset="-122"/>
                </a:rPr>
                <a:t>F </a:t>
              </a:r>
              <a:r>
                <a:rPr lang="en-US" altLang="zh-CN" sz="2800" dirty="0">
                  <a:latin typeface="Times New Roman" panose="02020603050405020304" pitchFamily="2" charset="0"/>
                  <a:ea typeface="黑体" panose="02010609060101010101" pitchFamily="2" charset="-122"/>
                </a:rPr>
                <a:t>= 400 N</a:t>
              </a:r>
              <a:r>
                <a:rPr lang="zh-CN" altLang="en-US" sz="2800" dirty="0">
                  <a:latin typeface="Times New Roman" panose="02020603050405020304" pitchFamily="2" charset="0"/>
                  <a:ea typeface="黑体" panose="02010609060101010101" pitchFamily="2" charset="-122"/>
                </a:rPr>
                <a:t>，此</a:t>
              </a:r>
              <a:endParaRPr lang="zh-CN" altLang="en-US" sz="2800" dirty="0">
                <a:latin typeface="Times New Roman" panose="02020603050405020304" pitchFamily="2" charset="0"/>
                <a:ea typeface="黑体" panose="0201060906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rPr>
                <a:t>时杠杆平衡</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因此撬动石头至少需要</a:t>
              </a:r>
              <a:r>
                <a:rPr lang="en-US" altLang="zh-CN" sz="2800" dirty="0">
                  <a:latin typeface="Times New Roman" panose="02020603050405020304" pitchFamily="2" charset="0"/>
                  <a:ea typeface="黑体" panose="02010609060101010101" pitchFamily="2" charset="-122"/>
                </a:rPr>
                <a:t> 400 N </a:t>
              </a:r>
              <a:r>
                <a:rPr lang="zh-CN" altLang="en-US" sz="2800" dirty="0">
                  <a:latin typeface="Times New Roman" panose="02020603050405020304" pitchFamily="2" charset="0"/>
                  <a:ea typeface="黑体" panose="02010609060101010101" pitchFamily="2" charset="-122"/>
                </a:rPr>
                <a:t>的力</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graphicFrame>
          <p:nvGraphicFramePr>
            <p:cNvPr id="10259" name="对象 2"/>
            <p:cNvGraphicFramePr>
              <a:graphicFrameLocks noChangeAspect="1"/>
            </p:cNvGraphicFramePr>
            <p:nvPr/>
          </p:nvGraphicFramePr>
          <p:xfrm>
            <a:off x="4600" y="7225"/>
            <a:ext cx="2422" cy="1746"/>
          </p:xfrm>
          <a:graphic>
            <a:graphicData uri="http://schemas.openxmlformats.org/presentationml/2006/ole">
              <mc:AlternateContent xmlns:mc="http://schemas.openxmlformats.org/markup-compatibility/2006">
                <mc:Choice xmlns:v="urn:schemas-microsoft-com:vml" Requires="v">
                  <p:oleObj spid="_x0000_s3077" name="" r:id="rId3" imgW="558800" imgH="393700" progId="Equation.DSMT4">
                    <p:embed/>
                  </p:oleObj>
                </mc:Choice>
                <mc:Fallback>
                  <p:oleObj name="" r:id="rId3" imgW="558800" imgH="393700" progId="Equation.DSMT4">
                    <p:embed/>
                    <p:pic>
                      <p:nvPicPr>
                        <p:cNvPr id="0" name="图片 3076"/>
                        <p:cNvPicPr/>
                        <p:nvPr/>
                      </p:nvPicPr>
                      <p:blipFill>
                        <a:blip r:embed="rId4"/>
                        <a:stretch>
                          <a:fillRect/>
                        </a:stretch>
                      </p:blipFill>
                      <p:spPr>
                        <a:xfrm>
                          <a:off x="4600" y="7225"/>
                          <a:ext cx="2422" cy="1746"/>
                        </a:xfrm>
                        <a:prstGeom prst="rect">
                          <a:avLst/>
                        </a:prstGeom>
                        <a:noFill/>
                        <a:ln w="38100">
                          <a:noFill/>
                          <a:miter/>
                        </a:ln>
                      </p:spPr>
                    </p:pic>
                  </p:oleObj>
                </mc:Fallback>
              </mc:AlternateContent>
            </a:graphicData>
          </a:graphic>
        </p:graphicFrame>
      </p:grpSp>
    </p:spTree>
    <p:custDataLst>
      <p:tags r:id="rId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2" nodeType="clickEffect">
                                  <p:stCondLst>
                                    <p:cond delay="0"/>
                                  </p:stCondLst>
                                  <p:childTnLst>
                                    <p:set>
                                      <p:cBhvr>
                                        <p:cTn id="6" dur="1" fill="hold">
                                          <p:stCondLst>
                                            <p:cond delay="0"/>
                                          </p:stCondLst>
                                        </p:cTn>
                                        <p:tgtEl>
                                          <p:spTgt spid="8195">
                                            <p:txEl>
                                              <p:charRg st="0" end="27"/>
                                            </p:txEl>
                                          </p:spTgt>
                                        </p:tgtEl>
                                        <p:attrNameLst>
                                          <p:attrName>style.visibility</p:attrName>
                                        </p:attrNameLst>
                                      </p:cBhvr>
                                      <p:to>
                                        <p:strVal val="visible"/>
                                      </p:to>
                                    </p:set>
                                    <p:animEffect transition="in" filter="wipe(left)">
                                      <p:cBhvr>
                                        <p:cTn id="7" dur="500"/>
                                        <p:tgtEl>
                                          <p:spTgt spid="8195">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xit" presetSubtype="0" fill="hold" grpId="3" nodeType="clickEffect">
                                  <p:stCondLst>
                                    <p:cond delay="0"/>
                                  </p:stCondLst>
                                  <p:childTnLst>
                                    <p:animEffect transition="out" filter="fade">
                                      <p:cBhvr>
                                        <p:cTn id="16" dur="1000"/>
                                        <p:tgtEl>
                                          <p:spTgt spid="8195">
                                            <p:txEl>
                                              <p:charRg st="0" end="27"/>
                                            </p:txEl>
                                          </p:spTgt>
                                        </p:tgtEl>
                                      </p:cBhvr>
                                    </p:animEffect>
                                    <p:anim calcmode="lin" valueType="num">
                                      <p:cBhvr>
                                        <p:cTn id="17" dur="1000"/>
                                        <p:tgtEl>
                                          <p:spTgt spid="8195">
                                            <p:txEl>
                                              <p:charRg st="0" end="27"/>
                                            </p:txEl>
                                          </p:spTgt>
                                        </p:tgtEl>
                                        <p:attrNameLst>
                                          <p:attrName>ppt_x</p:attrName>
                                        </p:attrNameLst>
                                      </p:cBhvr>
                                      <p:tavLst>
                                        <p:tav tm="0">
                                          <p:val>
                                            <p:strVal val="ppt_x"/>
                                          </p:val>
                                        </p:tav>
                                        <p:tav tm="100000">
                                          <p:val>
                                            <p:strVal val="ppt_x"/>
                                          </p:val>
                                        </p:tav>
                                      </p:tavLst>
                                    </p:anim>
                                    <p:anim calcmode="lin" valueType="num">
                                      <p:cBhvr>
                                        <p:cTn id="18" dur="1000"/>
                                        <p:tgtEl>
                                          <p:spTgt spid="8195">
                                            <p:txEl>
                                              <p:charRg st="0" end="27"/>
                                            </p:txEl>
                                          </p:spTgt>
                                        </p:tgtEl>
                                        <p:attrNameLst>
                                          <p:attrName>ppt_y</p:attrName>
                                        </p:attrNameLst>
                                      </p:cBhvr>
                                      <p:tavLst>
                                        <p:tav tm="0">
                                          <p:val>
                                            <p:strVal val="ppt_y"/>
                                          </p:val>
                                        </p:tav>
                                        <p:tav tm="100000">
                                          <p:val>
                                            <p:strVal val="ppt_y-.1"/>
                                          </p:val>
                                        </p:tav>
                                      </p:tavLst>
                                    </p:anim>
                                    <p:set>
                                      <p:cBhvr>
                                        <p:cTn id="19" dur="1" fill="hold">
                                          <p:stCondLst>
                                            <p:cond delay="999"/>
                                          </p:stCondLst>
                                        </p:cTn>
                                        <p:tgtEl>
                                          <p:spTgt spid="8195">
                                            <p:txEl>
                                              <p:charRg st="0" end="27"/>
                                            </p:txEl>
                                          </p:spTgt>
                                        </p:tgtEl>
                                        <p:attrNameLst>
                                          <p:attrName>style.visibility</p:attrName>
                                        </p:attrNameLst>
                                      </p:cBhvr>
                                      <p:to>
                                        <p:strVal val="hidden"/>
                                      </p:to>
                                    </p:set>
                                  </p:childTnLst>
                                </p:cTn>
                              </p:par>
                              <p:par>
                                <p:cTn id="20" presetID="47" presetClass="exit" presetSubtype="0" fill="hold" nodeType="withEffect">
                                  <p:stCondLst>
                                    <p:cond delay="0"/>
                                  </p:stCondLst>
                                  <p:childTnLst>
                                    <p:animEffect transition="out" filter="fade">
                                      <p:cBhvr>
                                        <p:cTn id="21" dur="1000"/>
                                        <p:tgtEl>
                                          <p:spTgt spid="2"/>
                                        </p:tgtEl>
                                      </p:cBhvr>
                                    </p:animEffect>
                                    <p:anim calcmode="lin" valueType="num">
                                      <p:cBhvr>
                                        <p:cTn id="22" dur="1000"/>
                                        <p:tgtEl>
                                          <p:spTgt spid="2"/>
                                        </p:tgtEl>
                                        <p:attrNameLst>
                                          <p:attrName>ppt_x</p:attrName>
                                        </p:attrNameLst>
                                      </p:cBhvr>
                                      <p:tavLst>
                                        <p:tav tm="0">
                                          <p:val>
                                            <p:strVal val="ppt_x"/>
                                          </p:val>
                                        </p:tav>
                                        <p:tav tm="100000">
                                          <p:val>
                                            <p:strVal val="ppt_x"/>
                                          </p:val>
                                        </p:tav>
                                      </p:tavLst>
                                    </p:anim>
                                    <p:anim calcmode="lin" valueType="num">
                                      <p:cBhvr>
                                        <p:cTn id="23" dur="1000"/>
                                        <p:tgtEl>
                                          <p:spTgt spid="2"/>
                                        </p:tgtEl>
                                        <p:attrNameLst>
                                          <p:attrName>ppt_y</p:attrName>
                                        </p:attrNameLst>
                                      </p:cBhvr>
                                      <p:tavLst>
                                        <p:tav tm="0">
                                          <p:val>
                                            <p:strVal val="ppt_y"/>
                                          </p:val>
                                        </p:tav>
                                        <p:tav tm="100000">
                                          <p:val>
                                            <p:strVal val="ppt_y-.1"/>
                                          </p:val>
                                        </p:tav>
                                      </p:tavLst>
                                    </p:anim>
                                    <p:set>
                                      <p:cBhvr>
                                        <p:cTn id="24" dur="1" fill="hold">
                                          <p:stCondLst>
                                            <p:cond delay="999"/>
                                          </p:stCondLst>
                                        </p:cTn>
                                        <p:tgtEl>
                                          <p:spTgt spid="2"/>
                                        </p:tgtEl>
                                        <p:attrNameLst>
                                          <p:attrName>style.visibility</p:attrName>
                                        </p:attrNameLst>
                                      </p:cBhvr>
                                      <p:to>
                                        <p:strVal val="hidden"/>
                                      </p:to>
                                    </p:se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1" bldLvl="0" build="allAtOnce"/>
      <p:bldP spid="8195" grpId="2" bldLvl="0" build="allAtOnce"/>
      <p:bldP spid="8195" grpId="3" bldLvl="0" build="allAtOnce"/>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 name="组合 7"/>
          <p:cNvGrpSpPr/>
          <p:nvPr/>
        </p:nvGrpSpPr>
        <p:grpSpPr>
          <a:xfrm>
            <a:off x="2912916" y="313659"/>
            <a:ext cx="2764449" cy="583493"/>
            <a:chOff x="4440" y="690"/>
            <a:chExt cx="4354" cy="919"/>
          </a:xfrm>
        </p:grpSpPr>
        <p:sp>
          <p:nvSpPr>
            <p:cNvPr id="15" name="文本框 14"/>
            <p:cNvSpPr txBox="1"/>
            <p:nvPr/>
          </p:nvSpPr>
          <p:spPr>
            <a:xfrm>
              <a:off x="5725" y="690"/>
              <a:ext cx="3069" cy="919"/>
            </a:xfrm>
            <a:prstGeom prst="rect">
              <a:avLst/>
            </a:prstGeom>
            <a:noFill/>
          </p:spPr>
          <p:txBody>
            <a:bodyPr wrap="square" rtlCol="0" anchor="t">
              <a:spAutoFit/>
            </a:bodyPr>
            <a:p>
              <a:r>
                <a:rPr lang="zh-CN" altLang="en-US" sz="3200" b="1">
                  <a:solidFill>
                    <a:srgbClr val="00B050"/>
                  </a:solidFill>
                  <a:latin typeface="微软雅黑" panose="020B0503020204020204" pitchFamily="2" charset="-122"/>
                  <a:ea typeface="微软雅黑" panose="020B0503020204020204" pitchFamily="2" charset="-122"/>
                  <a:sym typeface="+mn-ea"/>
                </a:rPr>
                <a:t>学习</a:t>
              </a:r>
              <a:r>
                <a:rPr lang="zh-CN" altLang="en-US" sz="3200" b="1">
                  <a:solidFill>
                    <a:srgbClr val="00B050"/>
                  </a:solidFill>
                  <a:latin typeface="微软雅黑" panose="020B0503020204020204" pitchFamily="2" charset="-122"/>
                  <a:ea typeface="微软雅黑" panose="020B0503020204020204" pitchFamily="2" charset="-122"/>
                </a:rPr>
                <a:t>目标</a:t>
              </a:r>
              <a:endParaRPr lang="zh-CN" altLang="en-US" sz="3200" b="1">
                <a:solidFill>
                  <a:srgbClr val="00B050"/>
                </a:solidFill>
                <a:latin typeface="微软雅黑" panose="020B0503020204020204" pitchFamily="2" charset="-122"/>
                <a:ea typeface="微软雅黑" panose="020B0503020204020204" pitchFamily="2" charset="-122"/>
              </a:endParaRPr>
            </a:p>
          </p:txBody>
        </p:sp>
        <p:grpSp>
          <p:nvGrpSpPr>
            <p:cNvPr id="34" name="组合 33"/>
            <p:cNvGrpSpPr/>
            <p:nvPr/>
          </p:nvGrpSpPr>
          <p:grpSpPr>
            <a:xfrm>
              <a:off x="4440" y="728"/>
              <a:ext cx="1285" cy="881"/>
              <a:chOff x="323528" y="51470"/>
              <a:chExt cx="648072" cy="505780"/>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53194"/>
                <a:ext cx="504056" cy="504056"/>
              </a:xfrm>
              <a:prstGeom prst="rect">
                <a:avLst/>
              </a:prstGeom>
            </p:spPr>
          </p:pic>
          <p:sp>
            <p:nvSpPr>
              <p:cNvPr id="37" name="星形: 四角 28"/>
              <p:cNvSpPr/>
              <p:nvPr/>
            </p:nvSpPr>
            <p:spPr>
              <a:xfrm>
                <a:off x="323528" y="51470"/>
                <a:ext cx="216024" cy="195486"/>
              </a:xfrm>
              <a:prstGeom prst="star4">
                <a:avLst/>
              </a:prstGeom>
              <a:solidFill>
                <a:srgbClr val="FFFDDB"/>
              </a:solidFill>
              <a:ln>
                <a:solidFill>
                  <a:srgbClr val="FF872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6096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grpSp>
      <p:sp>
        <p:nvSpPr>
          <p:cNvPr id="4098" name="Rectangle 1"/>
          <p:cNvSpPr/>
          <p:nvPr/>
        </p:nvSpPr>
        <p:spPr>
          <a:xfrm>
            <a:off x="251460" y="828040"/>
            <a:ext cx="8408670" cy="3707765"/>
          </a:xfrm>
          <a:prstGeom prst="rect">
            <a:avLst/>
          </a:prstGeom>
          <a:noFill/>
          <a:ln w="9525">
            <a:noFill/>
          </a:ln>
        </p:spPr>
        <p:txBody>
          <a:bodyPr wrap="square" anchor="ctr" anchorCtr="0">
            <a:spAutoFit/>
          </a:bodyPr>
          <a:p>
            <a:pPr indent="200025">
              <a:lnSpc>
                <a:spcPct val="140000"/>
              </a:lnSpc>
            </a:pPr>
            <a:r>
              <a:rPr lang="en-US" altLang="zh-CN" sz="2800" dirty="0">
                <a:solidFill>
                  <a:schemeClr val="tx1"/>
                </a:solidFill>
                <a:latin typeface="Times New Roman" panose="02020603050405020304" pitchFamily="2" charset="0"/>
                <a:ea typeface="黑体" panose="02010609060101010101" pitchFamily="2" charset="-122"/>
              </a:rPr>
              <a:t>1.</a:t>
            </a:r>
            <a:r>
              <a:rPr lang="zh-CN" altLang="en-US" sz="2800" dirty="0">
                <a:solidFill>
                  <a:schemeClr val="tx1"/>
                </a:solidFill>
                <a:latin typeface="Times New Roman" panose="02020603050405020304" pitchFamily="2" charset="0"/>
                <a:ea typeface="黑体" panose="02010609060101010101" pitchFamily="2" charset="-122"/>
              </a:rPr>
              <a:t>巩固函数知识，灵活运用变量关系解决相关实际问题</a:t>
            </a:r>
            <a:r>
              <a:rPr lang="zh-CN" altLang="en-US" sz="2800" dirty="0">
                <a:solidFill>
                  <a:schemeClr val="tx1"/>
                </a:solidFill>
                <a:latin typeface="Arial" panose="020B0604020202020204" pitchFamily="34" charset="0"/>
                <a:ea typeface="宋体" panose="0201060003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a:p>
            <a:pPr indent="200025">
              <a:lnSpc>
                <a:spcPct val="140000"/>
              </a:lnSpc>
            </a:pPr>
            <a:r>
              <a:rPr lang="en-US" altLang="zh-CN" sz="2800" dirty="0">
                <a:solidFill>
                  <a:schemeClr val="tx1"/>
                </a:solidFill>
                <a:latin typeface="Times New Roman" panose="02020603050405020304" pitchFamily="2" charset="0"/>
                <a:ea typeface="黑体" panose="02010609060101010101" pitchFamily="2" charset="-122"/>
              </a:rPr>
              <a:t>2.</a:t>
            </a:r>
            <a:r>
              <a:rPr lang="zh-CN" altLang="en-US" sz="2800" dirty="0">
                <a:solidFill>
                  <a:schemeClr val="tx1"/>
                </a:solidFill>
                <a:latin typeface="Times New Roman" panose="02020603050405020304" pitchFamily="2" charset="0"/>
                <a:ea typeface="黑体" panose="02010609060101010101" pitchFamily="2" charset="-122"/>
              </a:rPr>
              <a:t>有机地把各种数学模型通过函数统一起来使用，提高解决实际问题的能力；</a:t>
            </a:r>
            <a:r>
              <a:rPr lang="zh-CN" altLang="en-US" sz="2800" dirty="0">
                <a:solidFill>
                  <a:schemeClr val="tx1"/>
                </a:solidFill>
                <a:latin typeface="Times New Roman" panose="02020603050405020304" pitchFamily="2" charset="0"/>
                <a:ea typeface="黑体" panose="02010609060101010101" pitchFamily="2" charset="-122"/>
              </a:rPr>
              <a:t>（重点）</a:t>
            </a:r>
            <a:endParaRPr lang="zh-CN" altLang="en-US" sz="2800" dirty="0">
              <a:solidFill>
                <a:schemeClr val="tx1"/>
              </a:solidFill>
              <a:latin typeface="Times New Roman" panose="02020603050405020304" pitchFamily="2" charset="0"/>
              <a:ea typeface="黑体" panose="02010609060101010101" pitchFamily="2" charset="-122"/>
            </a:endParaRPr>
          </a:p>
          <a:p>
            <a:pPr indent="200025">
              <a:lnSpc>
                <a:spcPct val="140000"/>
              </a:lnSpc>
            </a:pPr>
            <a:r>
              <a:rPr lang="en-US" altLang="zh-CN" sz="2800" dirty="0">
                <a:solidFill>
                  <a:schemeClr val="tx1"/>
                </a:solidFill>
                <a:latin typeface="Times New Roman" panose="02020603050405020304" pitchFamily="2" charset="0"/>
                <a:ea typeface="黑体" panose="02010609060101010101" pitchFamily="2" charset="-122"/>
              </a:rPr>
              <a:t>3.</a:t>
            </a:r>
            <a:r>
              <a:rPr lang="zh-CN" altLang="en-US" sz="2800" dirty="0">
                <a:solidFill>
                  <a:schemeClr val="tx1"/>
                </a:solidFill>
                <a:latin typeface="Times New Roman" panose="02020603050405020304" pitchFamily="2" charset="0"/>
                <a:ea typeface="黑体" panose="02010609060101010101" pitchFamily="2" charset="-122"/>
              </a:rPr>
              <a:t>认识数学在现实生活中的意义，提高运用数学知识解决实际问题的能力</a:t>
            </a:r>
            <a:r>
              <a:rPr lang="zh-CN" altLang="en-US" sz="2800" dirty="0">
                <a:solidFill>
                  <a:schemeClr val="tx1"/>
                </a:solidFill>
                <a:latin typeface="Times New Roman" panose="02020603050405020304" pitchFamily="2" charset="0"/>
                <a:ea typeface="黑体" panose="02010609060101010101" pitchFamily="2" charset="-122"/>
              </a:rPr>
              <a:t>．（难点）</a:t>
            </a:r>
            <a:endParaRPr lang="zh-CN" altLang="en-US" sz="2800" dirty="0">
              <a:solidFill>
                <a:schemeClr val="tx1"/>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5" name="文本框 2"/>
          <p:cNvSpPr txBox="1"/>
          <p:nvPr/>
        </p:nvSpPr>
        <p:spPr>
          <a:xfrm>
            <a:off x="330200" y="317500"/>
            <a:ext cx="8483600" cy="1168400"/>
          </a:xfrm>
          <a:prstGeom prst="rect">
            <a:avLst/>
          </a:prstGeom>
          <a:noFill/>
          <a:ln w="9525">
            <a:noFill/>
          </a:ln>
        </p:spPr>
        <p:txBody>
          <a:bodyPr wrap="square" anchor="t" anchorCtr="0">
            <a:spAutoFit/>
          </a:bodyPr>
          <a:p>
            <a:pPr>
              <a:lnSpc>
                <a:spcPct val="125000"/>
              </a:lnSpc>
              <a:spcBef>
                <a:spcPts val="0"/>
              </a:spcBef>
              <a:spcAft>
                <a:spcPts val="0"/>
              </a:spcAft>
            </a:pPr>
            <a:r>
              <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a:t>
            </a:r>
            <a:r>
              <a:rPr lang="zh-CN" altLang="en-US" sz="2800" b="1" dirty="0">
                <a:solidFill>
                  <a:schemeClr val="tx1"/>
                </a:solidFill>
                <a:latin typeface="Times New Roman" panose="02020603050405020304" pitchFamily="2" charset="0"/>
                <a:ea typeface="黑体" panose="02010609060101010101" pitchFamily="2" charset="-122"/>
                <a:sym typeface="宋体" panose="02010600030101010101" pitchFamily="2" charset="-122"/>
              </a:rPr>
              <a:t>2</a:t>
            </a:r>
            <a:r>
              <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 若想使动力 </a:t>
            </a:r>
            <a:r>
              <a:rPr lang="zh-CN" altLang="en-US" sz="2800" i="1" dirty="0">
                <a:solidFill>
                  <a:schemeClr val="tx1"/>
                </a:solidFill>
                <a:latin typeface="Times New Roman" panose="02020603050405020304" pitchFamily="2" charset="0"/>
                <a:ea typeface="黑体" panose="02010609060101010101" pitchFamily="2" charset="-122"/>
                <a:sym typeface="宋体" panose="02010600030101010101" pitchFamily="2" charset="-122"/>
              </a:rPr>
              <a:t>F </a:t>
            </a:r>
            <a:r>
              <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不超过题 (1) 中所用力的一半，则动</a:t>
            </a:r>
            <a:endPar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endParaRPr>
          </a:p>
          <a:p>
            <a:pPr>
              <a:lnSpc>
                <a:spcPct val="125000"/>
              </a:lnSpc>
              <a:spcBef>
                <a:spcPts val="0"/>
              </a:spcBef>
              <a:spcAft>
                <a:spcPts val="0"/>
              </a:spcAft>
            </a:pPr>
            <a:r>
              <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力臂</a:t>
            </a:r>
            <a:r>
              <a:rPr lang="en-US" altLang="zh-CN"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sym typeface="宋体" panose="02010600030101010101" pitchFamily="2" charset="-122"/>
              </a:rPr>
              <a:t>l </a:t>
            </a:r>
            <a:r>
              <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至少要加长</a:t>
            </a:r>
            <a:r>
              <a:rPr lang="zh-CN" altLang="en-US" sz="2800" dirty="0">
                <a:solidFill>
                  <a:schemeClr val="tx1"/>
                </a:solidFill>
                <a:latin typeface="Times New Roman" panose="02020603050405020304" pitchFamily="2" charset="0"/>
                <a:ea typeface="黑体" panose="02010609060101010101" pitchFamily="2" charset="-122"/>
                <a:sym typeface="宋体" panose="02010600030101010101" pitchFamily="2" charset="-122"/>
              </a:rPr>
              <a:t>多少?</a:t>
            </a:r>
            <a:endParaRPr lang="zh-CN" altLang="en-US" sz="2800" dirty="0">
              <a:solidFill>
                <a:schemeClr val="tx1"/>
              </a:solidFill>
              <a:latin typeface="Times New Roman" panose="02020603050405020304" pitchFamily="2" charset="0"/>
              <a:ea typeface="黑体" panose="02010609060101010101" pitchFamily="2" charset="-122"/>
            </a:endParaRPr>
          </a:p>
        </p:txBody>
      </p:sp>
      <p:grpSp>
        <p:nvGrpSpPr>
          <p:cNvPr id="8" name="组合 7"/>
          <p:cNvGrpSpPr/>
          <p:nvPr/>
        </p:nvGrpSpPr>
        <p:grpSpPr>
          <a:xfrm>
            <a:off x="831533" y="1456055"/>
            <a:ext cx="7928295" cy="1700466"/>
            <a:chOff x="1304" y="3132"/>
            <a:chExt cx="17502" cy="3567"/>
          </a:xfrm>
        </p:grpSpPr>
        <p:grpSp>
          <p:nvGrpSpPr>
            <p:cNvPr id="11267" name="组合 3"/>
            <p:cNvGrpSpPr/>
            <p:nvPr/>
          </p:nvGrpSpPr>
          <p:grpSpPr>
            <a:xfrm>
              <a:off x="1415" y="3169"/>
              <a:ext cx="17391" cy="3530"/>
              <a:chOff x="1415" y="3169"/>
              <a:chExt cx="17391" cy="3530"/>
            </a:xfrm>
          </p:grpSpPr>
          <p:sp>
            <p:nvSpPr>
              <p:cNvPr id="11268" name="Text Box 3"/>
              <p:cNvSpPr txBox="1"/>
              <p:nvPr/>
            </p:nvSpPr>
            <p:spPr>
              <a:xfrm>
                <a:off x="1415" y="3280"/>
                <a:ext cx="17391" cy="3419"/>
              </a:xfrm>
              <a:prstGeom prst="rect">
                <a:avLst/>
              </a:prstGeom>
              <a:noFill/>
              <a:ln w="9525">
                <a:noFill/>
              </a:ln>
            </p:spPr>
            <p:txBody>
              <a:bodyPr wrap="square" anchor="t" anchorCtr="0">
                <a:spAutoFit/>
              </a:bodyPr>
              <a:p>
                <a:pPr>
                  <a:lnSpc>
                    <a:spcPts val="4000"/>
                  </a:lnSpc>
                </a:pPr>
                <a:r>
                  <a:rPr lang="zh-CN" altLang="en-US" sz="2800" dirty="0">
                    <a:latin typeface="Times New Roman" panose="02020603050405020304" pitchFamily="2" charset="0"/>
                    <a:ea typeface="黑体" panose="02010609060101010101" pitchFamily="2" charset="-122"/>
                  </a:rPr>
                  <a:t>提示：</a:t>
                </a:r>
                <a:r>
                  <a:rPr lang="zh-CN" altLang="en-US" sz="2800" dirty="0">
                    <a:solidFill>
                      <a:schemeClr val="tx1"/>
                    </a:solidFill>
                    <a:latin typeface="Times New Roman" panose="02020603050405020304" pitchFamily="2" charset="0"/>
                    <a:ea typeface="黑体" panose="02010609060101010101" pitchFamily="2" charset="-122"/>
                  </a:rPr>
                  <a:t>对于函数             ，</a:t>
                </a:r>
                <a:r>
                  <a:rPr lang="en-US" altLang="zh-CN" sz="2800" i="1" dirty="0">
                    <a:solidFill>
                      <a:schemeClr val="tx1"/>
                    </a:solidFill>
                    <a:latin typeface="Times New Roman" panose="02020603050405020304" pitchFamily="2" charset="0"/>
                    <a:ea typeface="黑体" panose="02010609060101010101" pitchFamily="2" charset="-122"/>
                  </a:rPr>
                  <a:t>F </a:t>
                </a:r>
                <a:r>
                  <a:rPr lang="zh-CN" altLang="en-US" sz="2800" dirty="0">
                    <a:solidFill>
                      <a:schemeClr val="tx1"/>
                    </a:solidFill>
                    <a:latin typeface="Times New Roman" panose="02020603050405020304" pitchFamily="2" charset="0"/>
                    <a:ea typeface="黑体" panose="02010609060101010101" pitchFamily="2" charset="-122"/>
                  </a:rPr>
                  <a:t>随 </a:t>
                </a:r>
                <a:r>
                  <a:rPr lang="en-US" altLang="zh-CN" sz="2800" i="1" dirty="0">
                    <a:solidFill>
                      <a:schemeClr val="tx1"/>
                    </a:solidFill>
                    <a:latin typeface="Times New Roman" panose="02020603050405020304" pitchFamily="2" charset="0"/>
                    <a:ea typeface="黑体" panose="02010609060101010101" pitchFamily="2" charset="-122"/>
                  </a:rPr>
                  <a:t>l </a:t>
                </a:r>
                <a:r>
                  <a:rPr lang="zh-CN" altLang="en-US" sz="2800" dirty="0">
                    <a:solidFill>
                      <a:schemeClr val="tx1"/>
                    </a:solidFill>
                    <a:latin typeface="Times New Roman" panose="02020603050405020304" pitchFamily="2" charset="0"/>
                    <a:ea typeface="黑体" panose="02010609060101010101" pitchFamily="2" charset="-122"/>
                  </a:rPr>
                  <a:t>的增大而减小</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因此，只要求出 </a:t>
                </a:r>
                <a:r>
                  <a:rPr lang="en-US" altLang="zh-CN" sz="2800" i="1" dirty="0">
                    <a:solidFill>
                      <a:schemeClr val="tx1"/>
                    </a:solidFill>
                    <a:latin typeface="Times New Roman" panose="02020603050405020304" pitchFamily="2" charset="0"/>
                    <a:ea typeface="黑体" panose="02010609060101010101" pitchFamily="2" charset="-122"/>
                  </a:rPr>
                  <a:t>F </a:t>
                </a:r>
                <a:r>
                  <a:rPr lang="en-US" altLang="zh-CN" sz="2800" dirty="0">
                    <a:solidFill>
                      <a:schemeClr val="tx1"/>
                    </a:solidFill>
                    <a:latin typeface="Times New Roman" panose="02020603050405020304" pitchFamily="2" charset="0"/>
                    <a:ea typeface="黑体" panose="02010609060101010101" pitchFamily="2" charset="-122"/>
                  </a:rPr>
                  <a:t>= 200 N </a:t>
                </a:r>
                <a:r>
                  <a:rPr lang="zh-CN" altLang="en-US" sz="2800" dirty="0">
                    <a:solidFill>
                      <a:schemeClr val="tx1"/>
                    </a:solidFill>
                    <a:latin typeface="Times New Roman" panose="02020603050405020304" pitchFamily="2" charset="0"/>
                    <a:ea typeface="黑体" panose="02010609060101010101" pitchFamily="2" charset="-122"/>
                  </a:rPr>
                  <a:t>时对应的 </a:t>
                </a:r>
                <a:r>
                  <a:rPr lang="en-US" altLang="zh-CN" sz="2800" i="1" dirty="0">
                    <a:solidFill>
                      <a:schemeClr val="tx1"/>
                    </a:solidFill>
                    <a:latin typeface="Times New Roman" panose="02020603050405020304" pitchFamily="2" charset="0"/>
                    <a:ea typeface="黑体" panose="02010609060101010101" pitchFamily="2" charset="-122"/>
                  </a:rPr>
                  <a:t>l </a:t>
                </a:r>
                <a:r>
                  <a:rPr lang="zh-CN" altLang="en-US" sz="2800" dirty="0">
                    <a:solidFill>
                      <a:schemeClr val="tx1"/>
                    </a:solidFill>
                    <a:latin typeface="Times New Roman" panose="02020603050405020304" pitchFamily="2" charset="0"/>
                    <a:ea typeface="黑体" panose="02010609060101010101" pitchFamily="2" charset="-122"/>
                  </a:rPr>
                  <a:t>的值，就能确定动力臂 </a:t>
                </a:r>
                <a:r>
                  <a:rPr lang="en-US" altLang="zh-CN" sz="2800" i="1" dirty="0">
                    <a:solidFill>
                      <a:schemeClr val="tx1"/>
                    </a:solidFill>
                    <a:latin typeface="Times New Roman" panose="02020603050405020304" pitchFamily="2" charset="0"/>
                    <a:ea typeface="黑体" panose="02010609060101010101" pitchFamily="2" charset="-122"/>
                  </a:rPr>
                  <a:t>l </a:t>
                </a:r>
                <a:r>
                  <a:rPr lang="zh-CN" altLang="en-US" sz="2800" dirty="0">
                    <a:solidFill>
                      <a:schemeClr val="tx1"/>
                    </a:solidFill>
                    <a:latin typeface="Times New Roman" panose="02020603050405020304" pitchFamily="2" charset="0"/>
                    <a:ea typeface="黑体" panose="02010609060101010101" pitchFamily="2" charset="-122"/>
                  </a:rPr>
                  <a:t>至少应加长的量</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p:txBody>
          </p:sp>
          <p:graphicFrame>
            <p:nvGraphicFramePr>
              <p:cNvPr id="11269" name="对象 2"/>
              <p:cNvGraphicFramePr>
                <a:graphicFrameLocks noChangeAspect="1"/>
              </p:cNvGraphicFramePr>
              <p:nvPr/>
            </p:nvGraphicFramePr>
            <p:xfrm>
              <a:off x="7193" y="3169"/>
              <a:ext cx="2380" cy="1716"/>
            </p:xfrm>
            <a:graphic>
              <a:graphicData uri="http://schemas.openxmlformats.org/presentationml/2006/ole">
                <mc:AlternateContent xmlns:mc="http://schemas.openxmlformats.org/markup-compatibility/2006">
                  <mc:Choice xmlns:v="urn:schemas-microsoft-com:vml" Requires="v">
                    <p:oleObj spid="_x0000_s2" name="" r:id="rId1" imgW="558800" imgH="393700" progId="Equation.DSMT4">
                      <p:embed/>
                    </p:oleObj>
                  </mc:Choice>
                  <mc:Fallback>
                    <p:oleObj name="" r:id="rId1" imgW="558800" imgH="393700" progId="Equation.DSMT4">
                      <p:embed/>
                      <p:pic>
                        <p:nvPicPr>
                          <p:cNvPr id="0" name="图片 3083"/>
                          <p:cNvPicPr/>
                          <p:nvPr/>
                        </p:nvPicPr>
                        <p:blipFill>
                          <a:blip r:embed="rId2"/>
                          <a:stretch>
                            <a:fillRect/>
                          </a:stretch>
                        </p:blipFill>
                        <p:spPr>
                          <a:xfrm>
                            <a:off x="7193" y="3169"/>
                            <a:ext cx="2380" cy="1716"/>
                          </a:xfrm>
                          <a:prstGeom prst="rect">
                            <a:avLst/>
                          </a:prstGeom>
                          <a:noFill/>
                          <a:ln w="38100">
                            <a:noFill/>
                            <a:miter/>
                          </a:ln>
                        </p:spPr>
                      </p:pic>
                    </p:oleObj>
                  </mc:Fallback>
                </mc:AlternateContent>
              </a:graphicData>
            </a:graphic>
          </p:graphicFrame>
        </p:grpSp>
        <p:sp>
          <p:nvSpPr>
            <p:cNvPr id="11270" name="矩形 6"/>
            <p:cNvSpPr/>
            <p:nvPr/>
          </p:nvSpPr>
          <p:spPr>
            <a:xfrm>
              <a:off x="1304" y="3132"/>
              <a:ext cx="17344" cy="3544"/>
            </a:xfrm>
            <a:prstGeom prst="rect">
              <a:avLst/>
            </a:prstGeom>
            <a:noFill/>
            <a:ln w="19050" cap="flat" cmpd="sng">
              <a:solidFill>
                <a:srgbClr val="FF0000"/>
              </a:solidFill>
              <a:prstDash val="sysDash"/>
              <a:round/>
              <a:headEnd type="none" w="med" len="med"/>
              <a:tailEnd type="none" w="med" len="med"/>
            </a:ln>
          </p:spPr>
          <p:txBody>
            <a:bodyPr wrap="square" lIns="68591" tIns="34295" rIns="68591" bIns="34295" anchor="t" anchorCtr="0"/>
            <a:p>
              <a:endParaRPr lang="zh-CN" altLang="en-US" sz="2800">
                <a:solidFill>
                  <a:schemeClr val="tx1"/>
                </a:solidFill>
                <a:latin typeface="Arial" panose="020B0604020202020204" pitchFamily="34" charset="0"/>
                <a:ea typeface="宋体" panose="02010600030101010101" pitchFamily="2" charset="-122"/>
              </a:endParaRPr>
            </a:p>
          </p:txBody>
        </p:sp>
      </p:grpSp>
      <p:grpSp>
        <p:nvGrpSpPr>
          <p:cNvPr id="18" name="组合 17"/>
          <p:cNvGrpSpPr/>
          <p:nvPr/>
        </p:nvGrpSpPr>
        <p:grpSpPr>
          <a:xfrm>
            <a:off x="331788" y="1309270"/>
            <a:ext cx="8311612" cy="1504253"/>
            <a:chOff x="557" y="2448"/>
            <a:chExt cx="17450" cy="3156"/>
          </a:xfrm>
        </p:grpSpPr>
        <p:sp>
          <p:nvSpPr>
            <p:cNvPr id="11272" name="Text Box 3"/>
            <p:cNvSpPr txBox="1"/>
            <p:nvPr/>
          </p:nvSpPr>
          <p:spPr>
            <a:xfrm>
              <a:off x="557" y="2710"/>
              <a:ext cx="17450" cy="2894"/>
            </a:xfrm>
            <a:prstGeom prst="rect">
              <a:avLst/>
            </a:prstGeom>
            <a:noFill/>
            <a:ln w="9525">
              <a:noFill/>
            </a:ln>
          </p:spPr>
          <p:txBody>
            <a:bodyPr wrap="square" anchor="t" anchorCtr="0">
              <a:spAutoFit/>
            </a:bodyPr>
            <a:p>
              <a:pPr>
                <a:lnSpc>
                  <a:spcPts val="4000"/>
                </a:lnSpc>
              </a:pPr>
              <a:r>
                <a:rPr lang="zh-CN" altLang="en-US" sz="2800" dirty="0">
                  <a:latin typeface="Times New Roman" panose="02020603050405020304" pitchFamily="2" charset="0"/>
                  <a:ea typeface="黑体" panose="02010609060101010101" pitchFamily="2" charset="-122"/>
                </a:rPr>
                <a:t>解：当</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F </a:t>
              </a:r>
              <a:r>
                <a:rPr lang="en-US" altLang="zh-CN" sz="2800" dirty="0">
                  <a:latin typeface="Times New Roman" panose="02020603050405020304" pitchFamily="2" charset="0"/>
                  <a:ea typeface="黑体" panose="02010609060101010101" pitchFamily="2" charset="-122"/>
                </a:rPr>
                <a:t>= 400</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 200 </a:t>
              </a:r>
              <a:r>
                <a:rPr lang="zh-CN" altLang="en-US" sz="2800" dirty="0">
                  <a:latin typeface="Times New Roman" panose="02020603050405020304" pitchFamily="2" charset="0"/>
                  <a:ea typeface="黑体" panose="02010609060101010101" pitchFamily="2" charset="-122"/>
                </a:rPr>
                <a:t>时，由</a:t>
              </a:r>
              <a:r>
                <a:rPr lang="en-US" altLang="zh-CN" sz="2800" dirty="0">
                  <a:latin typeface="Times New Roman" panose="02020603050405020304" pitchFamily="2" charset="0"/>
                  <a:ea typeface="黑体" panose="02010609060101010101" pitchFamily="2" charset="-122"/>
                </a:rPr>
                <a:t> 200 =        </a:t>
              </a:r>
              <a:r>
                <a:rPr lang="zh-CN" altLang="en-US" sz="2800" dirty="0">
                  <a:latin typeface="Times New Roman" panose="02020603050405020304" pitchFamily="2" charset="0"/>
                  <a:ea typeface="黑体" panose="02010609060101010101" pitchFamily="2" charset="-122"/>
                </a:rPr>
                <a:t>，得</a:t>
              </a:r>
              <a:endParaRPr lang="zh-CN" altLang="en-US" sz="2800" dirty="0">
                <a:latin typeface="Times New Roman" panose="02020603050405020304" pitchFamily="2" charset="0"/>
                <a:ea typeface="黑体" panose="02010609060101010101" pitchFamily="2" charset="-122"/>
              </a:endParaRPr>
            </a:p>
            <a:p>
              <a:pPr>
                <a:lnSpc>
                  <a:spcPct val="180000"/>
                </a:lnSpc>
              </a:pPr>
              <a:endParaRPr lang="en-US" altLang="zh-CN" sz="2800" dirty="0">
                <a:latin typeface="Times New Roman" panose="02020603050405020304" pitchFamily="2" charset="0"/>
                <a:ea typeface="黑体" panose="02010609060101010101" pitchFamily="2" charset="-122"/>
              </a:endParaRPr>
            </a:p>
          </p:txBody>
        </p:sp>
        <p:graphicFrame>
          <p:nvGraphicFramePr>
            <p:cNvPr id="11273" name="对象 12"/>
            <p:cNvGraphicFramePr>
              <a:graphicFrameLocks noChangeAspect="1"/>
            </p:cNvGraphicFramePr>
            <p:nvPr/>
          </p:nvGraphicFramePr>
          <p:xfrm>
            <a:off x="6265" y="2448"/>
            <a:ext cx="688" cy="1820"/>
          </p:xfrm>
          <a:graphic>
            <a:graphicData uri="http://schemas.openxmlformats.org/presentationml/2006/ole">
              <mc:AlternateContent xmlns:mc="http://schemas.openxmlformats.org/markup-compatibility/2006">
                <mc:Choice xmlns:v="urn:schemas-microsoft-com:vml" Requires="v">
                  <p:oleObj spid="_x0000_s3082" name="" r:id="rId3" imgW="152400" imgH="393700" progId="Equation.DSMT4">
                    <p:embed/>
                  </p:oleObj>
                </mc:Choice>
                <mc:Fallback>
                  <p:oleObj name="" r:id="rId3" imgW="152400" imgH="393700" progId="Equation.DSMT4">
                    <p:embed/>
                    <p:pic>
                      <p:nvPicPr>
                        <p:cNvPr id="0" name="图片 3081"/>
                        <p:cNvPicPr/>
                        <p:nvPr/>
                      </p:nvPicPr>
                      <p:blipFill>
                        <a:blip r:embed="rId4"/>
                        <a:stretch>
                          <a:fillRect/>
                        </a:stretch>
                      </p:blipFill>
                      <p:spPr>
                        <a:xfrm>
                          <a:off x="6265" y="2448"/>
                          <a:ext cx="688" cy="1820"/>
                        </a:xfrm>
                        <a:prstGeom prst="rect">
                          <a:avLst/>
                        </a:prstGeom>
                        <a:noFill/>
                        <a:ln w="38100">
                          <a:noFill/>
                          <a:miter/>
                        </a:ln>
                      </p:spPr>
                    </p:pic>
                  </p:oleObj>
                </mc:Fallback>
              </mc:AlternateContent>
            </a:graphicData>
          </a:graphic>
        </p:graphicFrame>
        <p:graphicFrame>
          <p:nvGraphicFramePr>
            <p:cNvPr id="11274" name="对象 13"/>
            <p:cNvGraphicFramePr>
              <a:graphicFrameLocks noChangeAspect="1"/>
            </p:cNvGraphicFramePr>
            <p:nvPr/>
          </p:nvGraphicFramePr>
          <p:xfrm>
            <a:off x="13248" y="2521"/>
            <a:ext cx="1247" cy="1719"/>
          </p:xfrm>
          <a:graphic>
            <a:graphicData uri="http://schemas.openxmlformats.org/presentationml/2006/ole">
              <mc:AlternateContent xmlns:mc="http://schemas.openxmlformats.org/markup-compatibility/2006">
                <mc:Choice xmlns:v="urn:schemas-microsoft-com:vml" Requires="v">
                  <p:oleObj spid="_x0000_s3" name="" r:id="rId5" imgW="292100" imgH="393700" progId="Equation.DSMT4">
                    <p:embed/>
                  </p:oleObj>
                </mc:Choice>
                <mc:Fallback>
                  <p:oleObj name="" r:id="rId5" imgW="292100" imgH="393700" progId="Equation.DSMT4">
                    <p:embed/>
                    <p:pic>
                      <p:nvPicPr>
                        <p:cNvPr id="0" name="图片 3084"/>
                        <p:cNvPicPr/>
                        <p:nvPr/>
                      </p:nvPicPr>
                      <p:blipFill>
                        <a:blip r:embed="rId6"/>
                        <a:stretch>
                          <a:fillRect/>
                        </a:stretch>
                      </p:blipFill>
                      <p:spPr>
                        <a:xfrm>
                          <a:off x="13248" y="2521"/>
                          <a:ext cx="1247" cy="1719"/>
                        </a:xfrm>
                        <a:prstGeom prst="rect">
                          <a:avLst/>
                        </a:prstGeom>
                        <a:noFill/>
                        <a:ln w="38100">
                          <a:noFill/>
                          <a:miter/>
                        </a:ln>
                      </p:spPr>
                    </p:pic>
                  </p:oleObj>
                </mc:Fallback>
              </mc:AlternateContent>
            </a:graphicData>
          </a:graphic>
        </p:graphicFrame>
      </p:grpSp>
      <p:graphicFrame>
        <p:nvGraphicFramePr>
          <p:cNvPr id="16" name="对象 2"/>
          <p:cNvGraphicFramePr>
            <a:graphicFrameLocks noChangeAspect="1"/>
          </p:cNvGraphicFramePr>
          <p:nvPr/>
        </p:nvGraphicFramePr>
        <p:xfrm>
          <a:off x="1219835" y="2124075"/>
          <a:ext cx="2104390" cy="833120"/>
        </p:xfrm>
        <a:graphic>
          <a:graphicData uri="http://schemas.openxmlformats.org/presentationml/2006/ole">
            <mc:AlternateContent xmlns:mc="http://schemas.openxmlformats.org/markup-compatibility/2006">
              <mc:Choice xmlns:v="urn:schemas-microsoft-com:vml" Requires="v">
                <p:oleObj spid="_x0000_s4" name="" r:id="rId7" imgW="1016000" imgH="393700" progId="Equation.DSMT4">
                  <p:embed/>
                </p:oleObj>
              </mc:Choice>
              <mc:Fallback>
                <p:oleObj name="" r:id="rId7" imgW="1016000" imgH="393700" progId="Equation.DSMT4">
                  <p:embed/>
                  <p:pic>
                    <p:nvPicPr>
                      <p:cNvPr id="0" name="图片 3085"/>
                      <p:cNvPicPr/>
                      <p:nvPr/>
                    </p:nvPicPr>
                    <p:blipFill>
                      <a:blip r:embed="rId8"/>
                      <a:stretch>
                        <a:fillRect/>
                      </a:stretch>
                    </p:blipFill>
                    <p:spPr>
                      <a:xfrm>
                        <a:off x="1219835" y="2124075"/>
                        <a:ext cx="2104390" cy="833120"/>
                      </a:xfrm>
                      <a:prstGeom prst="rect">
                        <a:avLst/>
                      </a:prstGeom>
                      <a:noFill/>
                      <a:ln w="38100">
                        <a:noFill/>
                        <a:miter/>
                      </a:ln>
                    </p:spPr>
                  </p:pic>
                </p:oleObj>
              </mc:Fallback>
            </mc:AlternateContent>
          </a:graphicData>
        </a:graphic>
      </p:graphicFrame>
      <p:sp>
        <p:nvSpPr>
          <p:cNvPr id="19" name="Text Box 3"/>
          <p:cNvSpPr txBox="1"/>
          <p:nvPr/>
        </p:nvSpPr>
        <p:spPr>
          <a:xfrm>
            <a:off x="3411855" y="2184083"/>
            <a:ext cx="2735263" cy="603885"/>
          </a:xfrm>
          <a:prstGeom prst="rect">
            <a:avLst/>
          </a:prstGeom>
          <a:noFill/>
          <a:ln w="9525">
            <a:noFill/>
          </a:ln>
        </p:spPr>
        <p:txBody>
          <a:bodyPr wrap="square" anchor="t" anchorCtr="0">
            <a:spAutoFit/>
          </a:bodyPr>
          <a:p>
            <a:pPr>
              <a:lnSpc>
                <a:spcPts val="4000"/>
              </a:lnSpc>
            </a:pPr>
            <a:r>
              <a:rPr lang="en-US" altLang="zh-CN" sz="2800" dirty="0">
                <a:latin typeface="Times New Roman" panose="02020603050405020304" pitchFamily="2" charset="0"/>
                <a:ea typeface="黑体" panose="02010609060101010101" pitchFamily="2" charset="-122"/>
              </a:rPr>
              <a:t>3</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1.5 =1.5 (m). </a:t>
            </a:r>
            <a:endParaRPr lang="en-US" altLang="zh-CN" sz="2800" dirty="0">
              <a:latin typeface="Times New Roman" panose="02020603050405020304" pitchFamily="2" charset="0"/>
              <a:ea typeface="黑体" panose="02010609060101010101" pitchFamily="2" charset="-122"/>
            </a:endParaRPr>
          </a:p>
        </p:txBody>
      </p:sp>
      <p:grpSp>
        <p:nvGrpSpPr>
          <p:cNvPr id="20" name="组合 19"/>
          <p:cNvGrpSpPr/>
          <p:nvPr/>
        </p:nvGrpSpPr>
        <p:grpSpPr>
          <a:xfrm>
            <a:off x="1025843" y="2814486"/>
            <a:ext cx="7947025" cy="1911298"/>
            <a:chOff x="1413" y="9625"/>
            <a:chExt cx="16683" cy="4010"/>
          </a:xfrm>
        </p:grpSpPr>
        <p:sp>
          <p:nvSpPr>
            <p:cNvPr id="11278" name="Text Box 3"/>
            <p:cNvSpPr txBox="1"/>
            <p:nvPr/>
          </p:nvSpPr>
          <p:spPr>
            <a:xfrm>
              <a:off x="1413" y="9838"/>
              <a:ext cx="16683" cy="3797"/>
            </a:xfrm>
            <a:prstGeom prst="rect">
              <a:avLst/>
            </a:prstGeom>
            <a:noFill/>
            <a:ln w="9525">
              <a:noFill/>
            </a:ln>
          </p:spPr>
          <p:txBody>
            <a:bodyPr wrap="square" anchor="t" anchorCtr="0">
              <a:spAutoFit/>
            </a:bodyPr>
            <a:p>
              <a:pPr>
                <a:lnSpc>
                  <a:spcPts val="4000"/>
                </a:lnSpc>
              </a:pPr>
              <a:r>
                <a:rPr lang="zh-CN" altLang="en-US" sz="2800" dirty="0">
                  <a:latin typeface="Times New Roman" panose="02020603050405020304" pitchFamily="2" charset="0"/>
                  <a:ea typeface="黑体" panose="02010609060101010101" pitchFamily="2" charset="-122"/>
                </a:rPr>
                <a:t>对于函数              ，当 </a:t>
              </a:r>
              <a:r>
                <a:rPr lang="en-US" altLang="zh-CN" sz="2800" i="1" dirty="0">
                  <a:latin typeface="Times New Roman" panose="02020603050405020304" pitchFamily="2" charset="0"/>
                  <a:ea typeface="黑体" panose="02010609060101010101" pitchFamily="2" charset="-122"/>
                </a:rPr>
                <a:t>l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0 </a:t>
              </a:r>
              <a:r>
                <a:rPr lang="zh-CN" altLang="en-US" sz="2800" dirty="0">
                  <a:latin typeface="Times New Roman" panose="02020603050405020304" pitchFamily="2" charset="0"/>
                  <a:ea typeface="黑体" panose="02010609060101010101" pitchFamily="2" charset="-122"/>
                </a:rPr>
                <a:t>时，</a:t>
              </a:r>
              <a:r>
                <a:rPr lang="en-US" altLang="zh-CN" sz="2800" i="1" dirty="0">
                  <a:latin typeface="Times New Roman" panose="02020603050405020304" pitchFamily="2" charset="0"/>
                  <a:ea typeface="黑体" panose="02010609060101010101" pitchFamily="2" charset="-122"/>
                </a:rPr>
                <a:t>l </a:t>
              </a:r>
              <a:r>
                <a:rPr lang="zh-CN" altLang="en-US" sz="2800" dirty="0">
                  <a:latin typeface="Times New Roman" panose="02020603050405020304" pitchFamily="2" charset="0"/>
                  <a:ea typeface="黑体" panose="02010609060101010101" pitchFamily="2" charset="-122"/>
                </a:rPr>
                <a:t>越大，</a:t>
              </a:r>
              <a:r>
                <a:rPr lang="en-US" altLang="zh-CN" sz="2800" i="1" dirty="0">
                  <a:latin typeface="Times New Roman" panose="02020603050405020304" pitchFamily="2" charset="0"/>
                  <a:ea typeface="黑体" panose="02010609060101010101" pitchFamily="2" charset="-122"/>
                </a:rPr>
                <a:t>F </a:t>
              </a:r>
              <a:r>
                <a:rPr lang="zh-CN" altLang="en-US" sz="2800" dirty="0">
                  <a:latin typeface="Times New Roman" panose="02020603050405020304" pitchFamily="2" charset="0"/>
                  <a:ea typeface="黑体" panose="02010609060101010101" pitchFamily="2" charset="-122"/>
                </a:rPr>
                <a:t>越小</a:t>
              </a:r>
              <a:r>
                <a:rPr lang="en-US" altLang="zh-CN"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a:p>
              <a:pPr>
                <a:lnSpc>
                  <a:spcPct val="140000"/>
                </a:lnSpc>
                <a:spcBef>
                  <a:spcPts val="0"/>
                </a:spcBef>
                <a:spcAft>
                  <a:spcPts val="0"/>
                </a:spcAft>
              </a:pPr>
              <a:r>
                <a:rPr lang="zh-CN" altLang="en-US" sz="2800" dirty="0">
                  <a:latin typeface="Times New Roman" panose="02020603050405020304" pitchFamily="2" charset="0"/>
                  <a:ea typeface="黑体" panose="02010609060101010101" pitchFamily="2" charset="-122"/>
                </a:rPr>
                <a:t>因此，若想用力不超过 </a:t>
              </a:r>
              <a:r>
                <a:rPr lang="en-US" altLang="zh-CN" sz="2800" dirty="0">
                  <a:latin typeface="Times New Roman" panose="02020603050405020304" pitchFamily="2" charset="0"/>
                  <a:ea typeface="黑体" panose="02010609060101010101" pitchFamily="2" charset="-122"/>
                </a:rPr>
                <a:t>400 N </a:t>
              </a:r>
              <a:r>
                <a:rPr lang="zh-CN" altLang="en-US" sz="2800" dirty="0">
                  <a:latin typeface="Times New Roman" panose="02020603050405020304" pitchFamily="2" charset="0"/>
                  <a:ea typeface="黑体" panose="02010609060101010101" pitchFamily="2" charset="-122"/>
                </a:rPr>
                <a:t>的一半，则动力臂至少要加长 </a:t>
              </a:r>
              <a:r>
                <a:rPr lang="en-US" altLang="zh-CN" sz="2800" dirty="0">
                  <a:latin typeface="Times New Roman" panose="02020603050405020304" pitchFamily="2" charset="0"/>
                  <a:ea typeface="黑体" panose="02010609060101010101" pitchFamily="2" charset="-122"/>
                </a:rPr>
                <a:t>1.5 m.</a:t>
              </a:r>
              <a:endParaRPr lang="en-US" altLang="zh-CN" sz="2800" dirty="0">
                <a:latin typeface="Times New Roman" panose="02020603050405020304" pitchFamily="2" charset="0"/>
                <a:ea typeface="黑体" panose="02010609060101010101" pitchFamily="2" charset="-122"/>
              </a:endParaRPr>
            </a:p>
          </p:txBody>
        </p:sp>
        <p:graphicFrame>
          <p:nvGraphicFramePr>
            <p:cNvPr id="11279" name="对象 2"/>
            <p:cNvGraphicFramePr>
              <a:graphicFrameLocks noChangeAspect="1"/>
            </p:cNvGraphicFramePr>
            <p:nvPr/>
          </p:nvGraphicFramePr>
          <p:xfrm>
            <a:off x="4615" y="9625"/>
            <a:ext cx="2605" cy="1877"/>
          </p:xfrm>
          <a:graphic>
            <a:graphicData uri="http://schemas.openxmlformats.org/presentationml/2006/ole">
              <mc:AlternateContent xmlns:mc="http://schemas.openxmlformats.org/markup-compatibility/2006">
                <mc:Choice xmlns:v="urn:schemas-microsoft-com:vml" Requires="v">
                  <p:oleObj spid="_x0000_s3083" name="" r:id="rId9" imgW="558800" imgH="393700" progId="Equation.DSMT4">
                    <p:embed/>
                  </p:oleObj>
                </mc:Choice>
                <mc:Fallback>
                  <p:oleObj name="" r:id="rId9" imgW="558800" imgH="393700" progId="Equation.DSMT4">
                    <p:embed/>
                    <p:pic>
                      <p:nvPicPr>
                        <p:cNvPr id="0" name="图片 3082"/>
                        <p:cNvPicPr/>
                        <p:nvPr/>
                      </p:nvPicPr>
                      <p:blipFill>
                        <a:blip r:embed="rId10"/>
                        <a:stretch>
                          <a:fillRect/>
                        </a:stretch>
                      </p:blipFill>
                      <p:spPr>
                        <a:xfrm>
                          <a:off x="4615" y="9625"/>
                          <a:ext cx="2605" cy="1877"/>
                        </a:xfrm>
                        <a:prstGeom prst="rect">
                          <a:avLst/>
                        </a:prstGeom>
                        <a:noFill/>
                        <a:ln w="38100">
                          <a:noFill/>
                          <a:miter/>
                        </a:ln>
                      </p:spPr>
                    </p:pic>
                  </p:oleObj>
                </mc:Fallback>
              </mc:AlternateContent>
            </a:graphicData>
          </a:graphic>
        </p:graphicFrame>
      </p:grpSp>
    </p:spTree>
    <p:custDataLst>
      <p:tags r:id="rId1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00000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7" presetClass="exit" presetSubtype="0" fill="hold" nodeType="clickEffect">
                                  <p:stCondLst>
                                    <p:cond delay="0"/>
                                  </p:stCondLst>
                                  <p:childTnLst>
                                    <p:animEffect transition="out" filter="fade">
                                      <p:cBhvr>
                                        <p:cTn id="12" dur="1000"/>
                                        <p:tgtEl>
                                          <p:spTgt spid="8"/>
                                        </p:tgtEl>
                                      </p:cBhvr>
                                    </p:animEffect>
                                    <p:anim calcmode="lin" valueType="num">
                                      <p:cBhvr>
                                        <p:cTn id="13" dur="1000"/>
                                        <p:tgtEl>
                                          <p:spTgt spid="8"/>
                                        </p:tgtEl>
                                        <p:attrNameLst>
                                          <p:attrName>ppt_x</p:attrName>
                                        </p:attrNameLst>
                                      </p:cBhvr>
                                      <p:tavLst>
                                        <p:tav tm="0">
                                          <p:val>
                                            <p:strVal val="ppt_x"/>
                                          </p:val>
                                        </p:tav>
                                        <p:tav tm="100000">
                                          <p:val>
                                            <p:strVal val="ppt_x"/>
                                          </p:val>
                                        </p:tav>
                                      </p:tavLst>
                                    </p:anim>
                                    <p:anim calcmode="lin" valueType="num">
                                      <p:cBhvr>
                                        <p:cTn id="14" dur="1000"/>
                                        <p:tgtEl>
                                          <p:spTgt spid="8"/>
                                        </p:tgtEl>
                                        <p:attrNameLst>
                                          <p:attrName>ppt_y</p:attrName>
                                        </p:attrNameLst>
                                      </p:cBhvr>
                                      <p:tavLst>
                                        <p:tav tm="0">
                                          <p:val>
                                            <p:strVal val="ppt_y"/>
                                          </p:val>
                                        </p:tav>
                                        <p:tav tm="100000">
                                          <p:val>
                                            <p:strVal val="ppt_y-.1"/>
                                          </p:val>
                                        </p:tav>
                                      </p:tavLst>
                                    </p:anim>
                                    <p:set>
                                      <p:cBhvr>
                                        <p:cTn id="15" dur="1" fill="hold">
                                          <p:stCondLst>
                                            <p:cond delay="999"/>
                                          </p:stCondLst>
                                        </p:cTn>
                                        <p:tgtEl>
                                          <p:spTgt spid="8"/>
                                        </p:tgtEl>
                                        <p:attrNameLst>
                                          <p:attrName>style.visibility</p:attrName>
                                        </p:attrNameLst>
                                      </p:cBhvr>
                                      <p:to>
                                        <p:strVal val="hidden"/>
                                      </p:to>
                                    </p:se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Text Box 27"/>
          <p:cNvSpPr txBox="1"/>
          <p:nvPr/>
        </p:nvSpPr>
        <p:spPr>
          <a:xfrm>
            <a:off x="219710" y="502920"/>
            <a:ext cx="8401050" cy="3192145"/>
          </a:xfrm>
          <a:prstGeom prst="rect">
            <a:avLst/>
          </a:prstGeom>
          <a:noFill/>
          <a:ln w="9525">
            <a:noFill/>
          </a:ln>
        </p:spPr>
        <p:txBody>
          <a:bodyPr wrap="square" anchor="t">
            <a:spAutoFit/>
          </a:bodyPr>
          <a:p>
            <a:pPr>
              <a:lnSpc>
                <a:spcPct val="120000"/>
              </a:lnSpc>
              <a:spcBef>
                <a:spcPts val="0"/>
              </a:spcBef>
              <a:spcAft>
                <a:spcPts val="0"/>
              </a:spcAft>
            </a:pPr>
            <a:r>
              <a:rPr lang="en-US" altLang="zh-CN" sz="2800" noProof="1" dirty="0">
                <a:solidFill>
                  <a:srgbClr val="00B050"/>
                </a:solidFill>
                <a:latin typeface="Times New Roman" panose="02020603050405020304" pitchFamily="2" charset="0"/>
                <a:ea typeface="黑体" panose="02010609060101010101" pitchFamily="2" charset="-122"/>
                <a:cs typeface="+mn-cs"/>
              </a:rPr>
              <a:t>例4</a:t>
            </a:r>
            <a:r>
              <a:rPr lang="en-US" altLang="zh-CN" sz="2800" noProof="1" dirty="0">
                <a:solidFill>
                  <a:srgbClr val="319797"/>
                </a:solidFill>
                <a:latin typeface="Times New Roman" panose="02020603050405020304" pitchFamily="2" charset="0"/>
                <a:ea typeface="黑体" panose="02010609060101010101" pitchFamily="2" charset="-122"/>
                <a:cs typeface="+mn-cs"/>
              </a:rPr>
              <a:t> </a:t>
            </a:r>
            <a:r>
              <a:rPr lang="en-US" altLang="zh-CN" sz="2800" noProof="1" dirty="0">
                <a:solidFill>
                  <a:schemeClr val="tx1"/>
                </a:solidFill>
                <a:latin typeface="Times New Roman" panose="02020603050405020304" pitchFamily="2" charset="0"/>
                <a:ea typeface="黑体" panose="02010609060101010101" pitchFamily="2" charset="-122"/>
                <a:cs typeface="+mn-cs"/>
              </a:rPr>
              <a:t> 某校科技小组进行野外考察，利用铺垫木板的方式通过一片烂泥湿地. 当人</a:t>
            </a:r>
            <a:r>
              <a:rPr lang="zh-CN" altLang="en-US" sz="2800" noProof="1" dirty="0">
                <a:solidFill>
                  <a:schemeClr val="tx1"/>
                </a:solidFill>
                <a:latin typeface="Times New Roman" panose="02020603050405020304" pitchFamily="2" charset="0"/>
                <a:ea typeface="黑体" panose="02010609060101010101" pitchFamily="2" charset="-122"/>
                <a:cs typeface="+mn-cs"/>
              </a:rPr>
              <a:t>和</a:t>
            </a:r>
            <a:r>
              <a:rPr lang="en-US" altLang="zh-CN" sz="2800" noProof="1" dirty="0">
                <a:solidFill>
                  <a:schemeClr val="tx1"/>
                </a:solidFill>
                <a:latin typeface="Times New Roman" panose="02020603050405020304" pitchFamily="2" charset="0"/>
                <a:ea typeface="黑体" panose="02010609060101010101" pitchFamily="2" charset="-122"/>
                <a:cs typeface="+mn-cs"/>
              </a:rPr>
              <a:t>木板对湿地的压力 </a:t>
            </a:r>
            <a:r>
              <a:rPr lang="en-US" altLang="zh-CN" sz="2800" i="1" noProof="1" dirty="0">
                <a:solidFill>
                  <a:schemeClr val="tx1"/>
                </a:solidFill>
                <a:latin typeface="Times New Roman" panose="02020603050405020304" pitchFamily="2" charset="0"/>
                <a:ea typeface="黑体" panose="02010609060101010101" pitchFamily="2" charset="-122"/>
                <a:cs typeface="+mn-cs"/>
              </a:rPr>
              <a:t>F </a:t>
            </a:r>
            <a:r>
              <a:rPr lang="en-US" altLang="zh-CN" sz="2800" noProof="1" dirty="0">
                <a:solidFill>
                  <a:schemeClr val="tx1"/>
                </a:solidFill>
                <a:latin typeface="Times New Roman" panose="02020603050405020304" pitchFamily="2" charset="0"/>
                <a:ea typeface="黑体" panose="02010609060101010101" pitchFamily="2" charset="-122"/>
                <a:cs typeface="+mn-cs"/>
              </a:rPr>
              <a:t>一定时，随着木板面积 </a:t>
            </a:r>
            <a:r>
              <a:rPr lang="en-US" altLang="zh-CN" sz="2800" i="1" noProof="1" dirty="0">
                <a:solidFill>
                  <a:schemeClr val="tx1"/>
                </a:solidFill>
                <a:latin typeface="Times New Roman" panose="02020603050405020304" pitchFamily="2" charset="0"/>
                <a:ea typeface="黑体" panose="02010609060101010101" pitchFamily="2" charset="-122"/>
                <a:cs typeface="+mn-cs"/>
              </a:rPr>
              <a:t>S</a:t>
            </a:r>
            <a:r>
              <a:rPr lang="en-US" altLang="zh-CN" sz="2800" noProof="1" dirty="0">
                <a:solidFill>
                  <a:schemeClr val="tx1"/>
                </a:solidFill>
                <a:latin typeface="Times New Roman" panose="02020603050405020304" pitchFamily="2" charset="0"/>
                <a:ea typeface="黑体" panose="02010609060101010101" pitchFamily="2" charset="-122"/>
                <a:cs typeface="+mn-cs"/>
              </a:rPr>
              <a:t> (m</a:t>
            </a:r>
            <a:r>
              <a:rPr lang="en-US" altLang="zh-CN" sz="2800" baseline="30000" noProof="1" dirty="0">
                <a:solidFill>
                  <a:schemeClr val="tx1"/>
                </a:solidFill>
                <a:latin typeface="Times New Roman" panose="02020603050405020304" pitchFamily="2" charset="0"/>
                <a:ea typeface="黑体" panose="02010609060101010101" pitchFamily="2" charset="-122"/>
                <a:cs typeface="+mn-cs"/>
              </a:rPr>
              <a:t>2</a:t>
            </a:r>
            <a:r>
              <a:rPr lang="en-US" altLang="zh-CN" sz="2800" noProof="1" dirty="0">
                <a:solidFill>
                  <a:schemeClr val="tx1"/>
                </a:solidFill>
                <a:latin typeface="Times New Roman" panose="02020603050405020304" pitchFamily="2" charset="0"/>
                <a:ea typeface="黑体" panose="02010609060101010101" pitchFamily="2" charset="-122"/>
                <a:cs typeface="+mn-cs"/>
              </a:rPr>
              <a:t>) 的变化，人</a:t>
            </a:r>
            <a:r>
              <a:rPr lang="zh-CN" altLang="en-US" sz="2800" noProof="1" dirty="0">
                <a:solidFill>
                  <a:schemeClr val="tx1"/>
                </a:solidFill>
                <a:latin typeface="Times New Roman" panose="02020603050405020304" pitchFamily="2" charset="0"/>
                <a:ea typeface="黑体" panose="02010609060101010101" pitchFamily="2" charset="-122"/>
                <a:cs typeface="+mn-cs"/>
              </a:rPr>
              <a:t>和</a:t>
            </a:r>
            <a:r>
              <a:rPr lang="en-US" altLang="zh-CN" sz="2800" noProof="1" dirty="0">
                <a:solidFill>
                  <a:schemeClr val="tx1"/>
                </a:solidFill>
                <a:latin typeface="Times New Roman" panose="02020603050405020304" pitchFamily="2" charset="0"/>
                <a:ea typeface="黑体" panose="02010609060101010101" pitchFamily="2" charset="-122"/>
                <a:cs typeface="+mn-cs"/>
              </a:rPr>
              <a:t>木板对地面的压强 </a:t>
            </a:r>
            <a:r>
              <a:rPr lang="en-US" altLang="zh-CN" sz="2800" i="1" noProof="1" dirty="0">
                <a:solidFill>
                  <a:schemeClr val="tx1"/>
                </a:solidFill>
                <a:latin typeface="Times New Roman" panose="02020603050405020304" pitchFamily="2" charset="0"/>
                <a:ea typeface="黑体" panose="02010609060101010101" pitchFamily="2" charset="-122"/>
                <a:cs typeface="+mn-cs"/>
              </a:rPr>
              <a:t>p</a:t>
            </a:r>
            <a:r>
              <a:rPr lang="en-US" altLang="zh-CN" sz="2800" noProof="1" dirty="0">
                <a:solidFill>
                  <a:schemeClr val="tx1"/>
                </a:solidFill>
                <a:latin typeface="Times New Roman" panose="02020603050405020304" pitchFamily="2" charset="0"/>
                <a:ea typeface="黑体" panose="02010609060101010101" pitchFamily="2" charset="-122"/>
                <a:cs typeface="+mn-cs"/>
              </a:rPr>
              <a:t> (Pa) </a:t>
            </a:r>
            <a:r>
              <a:rPr lang="zh-CN" altLang="en-US" sz="2800" noProof="1" dirty="0">
                <a:solidFill>
                  <a:schemeClr val="tx1"/>
                </a:solidFill>
                <a:latin typeface="Times New Roman" panose="02020603050405020304" pitchFamily="2" charset="0"/>
                <a:ea typeface="黑体" panose="02010609060101010101" pitchFamily="2" charset="-122"/>
                <a:cs typeface="+mn-cs"/>
              </a:rPr>
              <a:t>也随之</a:t>
            </a:r>
            <a:r>
              <a:rPr sz="2800" noProof="1" dirty="0">
                <a:solidFill>
                  <a:schemeClr val="tx1"/>
                </a:solidFill>
                <a:latin typeface="Times New Roman" panose="02020603050405020304" pitchFamily="2" charset="0"/>
                <a:ea typeface="黑体" panose="02010609060101010101" pitchFamily="2" charset="-122"/>
                <a:cs typeface="+mn-cs"/>
              </a:rPr>
              <a:t>变化</a:t>
            </a:r>
            <a:r>
              <a:rPr lang="en-US" altLang="zh-CN" sz="2800" noProof="1" dirty="0">
                <a:solidFill>
                  <a:schemeClr val="tx1"/>
                </a:solidFill>
                <a:latin typeface="Times New Roman" panose="02020603050405020304" pitchFamily="2" charset="0"/>
                <a:ea typeface="黑体" panose="02010609060101010101" pitchFamily="2" charset="-122"/>
                <a:cs typeface="+mn-cs"/>
              </a:rPr>
              <a:t>. 如果人</a:t>
            </a:r>
            <a:r>
              <a:rPr lang="zh-CN" altLang="en-US" sz="2800" dirty="0">
                <a:solidFill>
                  <a:schemeClr val="tx1"/>
                </a:solidFill>
                <a:latin typeface="Times New Roman" panose="02020603050405020304" pitchFamily="2" charset="0"/>
                <a:ea typeface="黑体" panose="02010609060101010101" pitchFamily="2" charset="-122"/>
                <a:sym typeface="+mn-ea"/>
              </a:rPr>
              <a:t>和</a:t>
            </a:r>
            <a:r>
              <a:rPr lang="en-US" altLang="zh-CN" sz="2800" noProof="1" dirty="0">
                <a:solidFill>
                  <a:schemeClr val="tx1"/>
                </a:solidFill>
                <a:latin typeface="Times New Roman" panose="02020603050405020304" pitchFamily="2" charset="0"/>
                <a:ea typeface="黑体" panose="02010609060101010101" pitchFamily="2" charset="-122"/>
                <a:cs typeface="+mn-cs"/>
              </a:rPr>
              <a:t>木板对湿地地面的压力 </a:t>
            </a:r>
            <a:r>
              <a:rPr lang="en-US" altLang="zh-CN" sz="2800" i="1" noProof="1" dirty="0">
                <a:solidFill>
                  <a:schemeClr val="tx1"/>
                </a:solidFill>
                <a:latin typeface="Times New Roman" panose="02020603050405020304" pitchFamily="2" charset="0"/>
                <a:ea typeface="黑体" panose="02010609060101010101" pitchFamily="2" charset="-122"/>
                <a:cs typeface="+mn-cs"/>
                <a:sym typeface="+mn-ea"/>
              </a:rPr>
              <a:t>F </a:t>
            </a:r>
            <a:r>
              <a:rPr lang="en-US" altLang="zh-CN" sz="2800" noProof="1" dirty="0">
                <a:solidFill>
                  <a:schemeClr val="tx1"/>
                </a:solidFill>
                <a:latin typeface="Times New Roman" panose="02020603050405020304" pitchFamily="2" charset="0"/>
                <a:ea typeface="黑体" panose="02010609060101010101" pitchFamily="2" charset="-122"/>
                <a:cs typeface="+mn-cs"/>
              </a:rPr>
              <a:t>合计</a:t>
            </a:r>
            <a:r>
              <a:rPr lang="zh-CN" altLang="en-US" sz="2800" noProof="1" dirty="0">
                <a:solidFill>
                  <a:schemeClr val="tx1"/>
                </a:solidFill>
                <a:latin typeface="Times New Roman" panose="02020603050405020304" pitchFamily="2" charset="0"/>
                <a:ea typeface="黑体" panose="02010609060101010101" pitchFamily="2" charset="-122"/>
                <a:cs typeface="+mn-cs"/>
              </a:rPr>
              <a:t>为</a:t>
            </a:r>
            <a:r>
              <a:rPr lang="en-US" altLang="zh-CN" sz="2800" noProof="1" dirty="0">
                <a:solidFill>
                  <a:schemeClr val="tx1"/>
                </a:solidFill>
                <a:latin typeface="Times New Roman" panose="02020603050405020304" pitchFamily="2" charset="0"/>
                <a:ea typeface="黑体" panose="02010609060101010101" pitchFamily="2" charset="-122"/>
                <a:cs typeface="+mn-cs"/>
              </a:rPr>
              <a:t> 600 N，那么</a:t>
            </a:r>
            <a:r>
              <a:rPr lang="zh-CN" altLang="en-US" sz="2800" noProof="1" dirty="0">
                <a:solidFill>
                  <a:schemeClr val="tx1"/>
                </a:solidFill>
                <a:latin typeface="Times New Roman" panose="02020603050405020304" pitchFamily="2" charset="0"/>
                <a:ea typeface="黑体" panose="02010609060101010101" pitchFamily="2" charset="-122"/>
                <a:cs typeface="+mn-cs"/>
              </a:rPr>
              <a:t>：</a:t>
            </a:r>
            <a:endParaRPr lang="en-US" altLang="zh-CN" sz="2800" noProof="1" dirty="0">
              <a:solidFill>
                <a:schemeClr val="tx1"/>
              </a:solidFill>
              <a:latin typeface="Times New Roman" panose="02020603050405020304" pitchFamily="2" charset="0"/>
              <a:ea typeface="黑体" panose="02010609060101010101" pitchFamily="2" charset="-122"/>
            </a:endParaRPr>
          </a:p>
          <a:p>
            <a:pPr>
              <a:lnSpc>
                <a:spcPct val="120000"/>
              </a:lnSpc>
              <a:spcBef>
                <a:spcPts val="0"/>
              </a:spcBef>
              <a:spcAft>
                <a:spcPts val="0"/>
              </a:spcAft>
            </a:pPr>
            <a:r>
              <a:rPr lang="en-US" altLang="zh-CN" sz="2800" noProof="1" dirty="0">
                <a:solidFill>
                  <a:schemeClr val="tx1"/>
                </a:solidFill>
                <a:latin typeface="Times New Roman" panose="02020603050405020304" pitchFamily="2" charset="0"/>
                <a:ea typeface="黑体" panose="02010609060101010101" pitchFamily="2" charset="-122"/>
                <a:cs typeface="+mn-cs"/>
              </a:rPr>
              <a:t>(</a:t>
            </a:r>
            <a:r>
              <a:rPr lang="en-US" altLang="zh-CN" sz="2800" b="1" noProof="1" dirty="0">
                <a:solidFill>
                  <a:schemeClr val="tx1"/>
                </a:solidFill>
                <a:latin typeface="Times New Roman" panose="02020603050405020304" pitchFamily="2" charset="0"/>
                <a:ea typeface="黑体" panose="02010609060101010101" pitchFamily="2" charset="-122"/>
                <a:cs typeface="+mn-cs"/>
              </a:rPr>
              <a:t>1</a:t>
            </a:r>
            <a:r>
              <a:rPr lang="en-US" altLang="zh-CN" sz="2800" noProof="1" dirty="0">
                <a:solidFill>
                  <a:schemeClr val="tx1"/>
                </a:solidFill>
                <a:latin typeface="Times New Roman" panose="02020603050405020304" pitchFamily="2" charset="0"/>
                <a:ea typeface="黑体" panose="02010609060101010101" pitchFamily="2" charset="-122"/>
                <a:cs typeface="+mn-cs"/>
              </a:rPr>
              <a:t>) 用含 </a:t>
            </a:r>
            <a:r>
              <a:rPr lang="en-US" altLang="zh-CN" sz="2800" i="1" noProof="1" dirty="0">
                <a:solidFill>
                  <a:schemeClr val="tx1"/>
                </a:solidFill>
                <a:latin typeface="Times New Roman" panose="02020603050405020304" pitchFamily="2" charset="0"/>
                <a:ea typeface="黑体" panose="02010609060101010101" pitchFamily="2" charset="-122"/>
                <a:cs typeface="+mn-cs"/>
              </a:rPr>
              <a:t>S </a:t>
            </a:r>
            <a:r>
              <a:rPr lang="en-US" altLang="zh-CN" sz="2800" noProof="1" dirty="0">
                <a:solidFill>
                  <a:schemeClr val="tx1"/>
                </a:solidFill>
                <a:latin typeface="Times New Roman" panose="02020603050405020304" pitchFamily="2" charset="0"/>
                <a:ea typeface="黑体" panose="02010609060101010101" pitchFamily="2" charset="-122"/>
                <a:cs typeface="+mn-cs"/>
              </a:rPr>
              <a:t>的代数式表示 </a:t>
            </a:r>
            <a:r>
              <a:rPr lang="en-US" altLang="zh-CN" sz="2800" i="1" noProof="1" dirty="0">
                <a:solidFill>
                  <a:schemeClr val="tx1"/>
                </a:solidFill>
                <a:latin typeface="Times New Roman" panose="02020603050405020304" pitchFamily="2" charset="0"/>
                <a:ea typeface="黑体" panose="02010609060101010101" pitchFamily="2" charset="-122"/>
                <a:cs typeface="+mn-cs"/>
              </a:rPr>
              <a:t>p</a:t>
            </a:r>
            <a:r>
              <a:rPr lang="en-US" altLang="zh-CN" sz="2800" noProof="1" dirty="0">
                <a:solidFill>
                  <a:schemeClr val="tx1"/>
                </a:solidFill>
                <a:latin typeface="Times New Roman" panose="02020603050405020304" pitchFamily="2" charset="0"/>
                <a:ea typeface="黑体" panose="02010609060101010101" pitchFamily="2" charset="-122"/>
                <a:cs typeface="+mn-cs"/>
              </a:rPr>
              <a:t>，</a:t>
            </a:r>
            <a:r>
              <a:rPr lang="en-US" altLang="zh-CN" sz="2800" i="1" noProof="1" dirty="0">
                <a:solidFill>
                  <a:schemeClr val="tx1"/>
                </a:solidFill>
                <a:latin typeface="Times New Roman" panose="02020603050405020304" pitchFamily="2" charset="0"/>
                <a:ea typeface="黑体" panose="02010609060101010101" pitchFamily="2" charset="-122"/>
                <a:cs typeface="+mn-cs"/>
              </a:rPr>
              <a:t>p </a:t>
            </a:r>
            <a:r>
              <a:rPr lang="en-US" altLang="zh-CN" sz="2800" noProof="1" dirty="0">
                <a:solidFill>
                  <a:schemeClr val="tx1"/>
                </a:solidFill>
                <a:latin typeface="Times New Roman" panose="02020603050405020304" pitchFamily="2" charset="0"/>
                <a:ea typeface="黑体" panose="02010609060101010101" pitchFamily="2" charset="-122"/>
                <a:cs typeface="+mn-cs"/>
              </a:rPr>
              <a:t>是 </a:t>
            </a:r>
            <a:r>
              <a:rPr lang="en-US" altLang="zh-CN" sz="2800" i="1" noProof="1" dirty="0">
                <a:solidFill>
                  <a:schemeClr val="tx1"/>
                </a:solidFill>
                <a:latin typeface="Times New Roman" panose="02020603050405020304" pitchFamily="2" charset="0"/>
                <a:ea typeface="黑体" panose="02010609060101010101" pitchFamily="2" charset="-122"/>
                <a:cs typeface="+mn-cs"/>
              </a:rPr>
              <a:t>S </a:t>
            </a:r>
            <a:r>
              <a:rPr lang="en-US" altLang="zh-CN" sz="2800" noProof="1" dirty="0">
                <a:solidFill>
                  <a:schemeClr val="tx1"/>
                </a:solidFill>
                <a:latin typeface="Times New Roman" panose="02020603050405020304" pitchFamily="2" charset="0"/>
                <a:ea typeface="黑体" panose="02010609060101010101" pitchFamily="2" charset="-122"/>
                <a:cs typeface="+mn-cs"/>
              </a:rPr>
              <a:t>的反比例函数吗？</a:t>
            </a:r>
            <a:endParaRPr lang="en-US" altLang="zh-CN" sz="2800" noProof="1" dirty="0">
              <a:solidFill>
                <a:schemeClr val="tx1"/>
              </a:solidFill>
              <a:latin typeface="Times New Roman" panose="02020603050405020304" pitchFamily="2" charset="0"/>
              <a:ea typeface="黑体" panose="02010609060101010101" pitchFamily="2" charset="-122"/>
            </a:endParaRPr>
          </a:p>
        </p:txBody>
      </p:sp>
      <p:grpSp>
        <p:nvGrpSpPr>
          <p:cNvPr id="13315" name="组合 5"/>
          <p:cNvGrpSpPr/>
          <p:nvPr/>
        </p:nvGrpSpPr>
        <p:grpSpPr>
          <a:xfrm>
            <a:off x="448310" y="3573280"/>
            <a:ext cx="5618163" cy="937727"/>
            <a:chOff x="1077" y="6500"/>
            <a:chExt cx="11792" cy="1973"/>
          </a:xfrm>
        </p:grpSpPr>
        <p:sp>
          <p:nvSpPr>
            <p:cNvPr id="15364" name="Text Box 5"/>
            <p:cNvSpPr txBox="1"/>
            <p:nvPr/>
          </p:nvSpPr>
          <p:spPr>
            <a:xfrm>
              <a:off x="1077" y="6582"/>
              <a:ext cx="11792" cy="1551"/>
            </a:xfrm>
            <a:prstGeom prst="rect">
              <a:avLst/>
            </a:prstGeom>
            <a:noFill/>
            <a:ln w="9525">
              <a:noFill/>
            </a:ln>
          </p:spPr>
          <p:txBody>
            <a:bodyPr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解：由            ，得</a:t>
              </a:r>
              <a:endParaRPr lang="zh-CN" altLang="en-US" sz="2800" dirty="0">
                <a:latin typeface="Times New Roman" panose="02020603050405020304" pitchFamily="2" charset="0"/>
                <a:ea typeface="黑体" panose="02010609060101010101" pitchFamily="2" charset="-122"/>
              </a:endParaRPr>
            </a:p>
          </p:txBody>
        </p:sp>
        <p:graphicFrame>
          <p:nvGraphicFramePr>
            <p:cNvPr id="15365" name="对象 2"/>
            <p:cNvGraphicFramePr>
              <a:graphicFrameLocks noChangeAspect="1"/>
            </p:cNvGraphicFramePr>
            <p:nvPr/>
          </p:nvGraphicFramePr>
          <p:xfrm>
            <a:off x="3553" y="6500"/>
            <a:ext cx="2116" cy="1973"/>
          </p:xfrm>
          <a:graphic>
            <a:graphicData uri="http://schemas.openxmlformats.org/presentationml/2006/ole">
              <mc:AlternateContent xmlns:mc="http://schemas.openxmlformats.org/markup-compatibility/2006">
                <mc:Choice xmlns:v="urn:schemas-microsoft-com:vml" Requires="v">
                  <p:oleObj spid="_x0000_s3080" name="" r:id="rId1" imgW="431800" imgH="393700" progId="Equation.DSMT4">
                    <p:embed/>
                  </p:oleObj>
                </mc:Choice>
                <mc:Fallback>
                  <p:oleObj name="" r:id="rId1" imgW="431800" imgH="393700" progId="Equation.DSMT4">
                    <p:embed/>
                    <p:pic>
                      <p:nvPicPr>
                        <p:cNvPr id="0" name="图片 3079"/>
                        <p:cNvPicPr/>
                        <p:nvPr/>
                      </p:nvPicPr>
                      <p:blipFill>
                        <a:blip r:embed="rId2"/>
                        <a:stretch>
                          <a:fillRect/>
                        </a:stretch>
                      </p:blipFill>
                      <p:spPr>
                        <a:xfrm>
                          <a:off x="3553" y="6500"/>
                          <a:ext cx="2116" cy="1973"/>
                        </a:xfrm>
                        <a:prstGeom prst="rect">
                          <a:avLst/>
                        </a:prstGeom>
                        <a:noFill/>
                        <a:ln w="38100">
                          <a:noFill/>
                          <a:miter/>
                        </a:ln>
                      </p:spPr>
                    </p:pic>
                  </p:oleObj>
                </mc:Fallback>
              </mc:AlternateContent>
            </a:graphicData>
          </a:graphic>
        </p:graphicFrame>
        <p:graphicFrame>
          <p:nvGraphicFramePr>
            <p:cNvPr id="15366" name="对象 2"/>
            <p:cNvGraphicFramePr>
              <a:graphicFrameLocks noChangeAspect="1"/>
            </p:cNvGraphicFramePr>
            <p:nvPr/>
          </p:nvGraphicFramePr>
          <p:xfrm>
            <a:off x="7328" y="6588"/>
            <a:ext cx="2736" cy="1885"/>
          </p:xfrm>
          <a:graphic>
            <a:graphicData uri="http://schemas.openxmlformats.org/presentationml/2006/ole">
              <mc:AlternateContent xmlns:mc="http://schemas.openxmlformats.org/markup-compatibility/2006">
                <mc:Choice xmlns:v="urn:schemas-microsoft-com:vml" Requires="v">
                  <p:oleObj spid="_x0000_s3081" name="" r:id="rId3" imgW="584200" imgH="393700" progId="Equation.DSMT4">
                    <p:embed/>
                  </p:oleObj>
                </mc:Choice>
                <mc:Fallback>
                  <p:oleObj name="" r:id="rId3" imgW="584200" imgH="393700" progId="Equation.DSMT4">
                    <p:embed/>
                    <p:pic>
                      <p:nvPicPr>
                        <p:cNvPr id="0" name="图片 3080"/>
                        <p:cNvPicPr/>
                        <p:nvPr/>
                      </p:nvPicPr>
                      <p:blipFill>
                        <a:blip r:embed="rId4"/>
                        <a:stretch>
                          <a:fillRect/>
                        </a:stretch>
                      </p:blipFill>
                      <p:spPr>
                        <a:xfrm>
                          <a:off x="7328" y="6588"/>
                          <a:ext cx="2736" cy="1885"/>
                        </a:xfrm>
                        <a:prstGeom prst="rect">
                          <a:avLst/>
                        </a:prstGeom>
                        <a:noFill/>
                        <a:ln w="38100">
                          <a:noFill/>
                          <a:miter/>
                        </a:ln>
                      </p:spPr>
                    </p:pic>
                  </p:oleObj>
                </mc:Fallback>
              </mc:AlternateContent>
            </a:graphicData>
          </a:graphic>
        </p:graphicFrame>
      </p:grpSp>
      <p:sp>
        <p:nvSpPr>
          <p:cNvPr id="5" name="文本框 4"/>
          <p:cNvSpPr txBox="1"/>
          <p:nvPr/>
        </p:nvSpPr>
        <p:spPr>
          <a:xfrm>
            <a:off x="1283335" y="4445635"/>
            <a:ext cx="3669665" cy="603885"/>
          </a:xfrm>
          <a:prstGeom prst="rect">
            <a:avLst/>
          </a:prstGeom>
          <a:noFill/>
          <a:ln w="9525">
            <a:noFill/>
          </a:ln>
        </p:spPr>
        <p:txBody>
          <a:bodyPr wrap="square" anchor="t" anchorCtr="0">
            <a:spAutoFit/>
          </a:bodyPr>
          <a:p>
            <a:pPr>
              <a:lnSpc>
                <a:spcPts val="4000"/>
              </a:lnSpc>
            </a:pPr>
            <a:r>
              <a:rPr lang="zh-CN" altLang="en-US" sz="2800" i="1" dirty="0">
                <a:latin typeface="Times New Roman" panose="02020603050405020304" pitchFamily="2" charset="0"/>
                <a:ea typeface="黑体" panose="02010609060101010101" pitchFamily="2" charset="-122"/>
                <a:sym typeface="宋体" panose="02010600030101010101" pitchFamily="2" charset="-122"/>
              </a:rPr>
              <a:t>p </a:t>
            </a:r>
            <a:r>
              <a:rPr lang="zh-CN" altLang="en-US" sz="2800" dirty="0">
                <a:latin typeface="Times New Roman" panose="02020603050405020304" pitchFamily="2" charset="0"/>
                <a:ea typeface="黑体" panose="02010609060101010101" pitchFamily="2" charset="-122"/>
                <a:sym typeface="宋体" panose="02010600030101010101" pitchFamily="2" charset="-122"/>
              </a:rPr>
              <a:t>是 </a:t>
            </a:r>
            <a:r>
              <a:rPr lang="zh-CN" altLang="en-US" sz="2800" i="1" dirty="0">
                <a:latin typeface="Times New Roman" panose="02020603050405020304" pitchFamily="2" charset="0"/>
                <a:ea typeface="黑体" panose="02010609060101010101" pitchFamily="2" charset="-122"/>
                <a:sym typeface="宋体" panose="02010600030101010101" pitchFamily="2" charset="-122"/>
              </a:rPr>
              <a:t>S </a:t>
            </a:r>
            <a:r>
              <a:rPr lang="zh-CN" altLang="en-US" sz="2800" dirty="0">
                <a:latin typeface="Times New Roman" panose="02020603050405020304" pitchFamily="2" charset="0"/>
                <a:ea typeface="黑体" panose="02010609060101010101" pitchFamily="2" charset="-122"/>
                <a:sym typeface="宋体" panose="02010600030101010101" pitchFamily="2" charset="-122"/>
              </a:rPr>
              <a:t>的反比例函数．</a:t>
            </a:r>
            <a:endParaRPr lang="zh-CN" altLang="en-US" sz="2800" dirty="0">
              <a:latin typeface="Times New Roman" panose="02020603050405020304" pitchFamily="2" charset="0"/>
              <a:ea typeface="黑体" panose="02010609060101010101" pitchFamily="2" charset="-122"/>
              <a:sym typeface="宋体" panose="02010600030101010101" pitchFamily="2" charset="-122"/>
            </a:endParaRPr>
          </a:p>
        </p:txBody>
      </p:sp>
      <p:sp>
        <p:nvSpPr>
          <p:cNvPr id="34" name="任意多边形 33"/>
          <p:cNvSpPr/>
          <p:nvPr userDrawn="1"/>
        </p:nvSpPr>
        <p:spPr>
          <a:xfrm>
            <a:off x="34353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linds(horizontal)">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Text Box 8"/>
          <p:cNvSpPr txBox="1"/>
          <p:nvPr/>
        </p:nvSpPr>
        <p:spPr>
          <a:xfrm>
            <a:off x="300990" y="1746250"/>
            <a:ext cx="7886700" cy="603885"/>
          </a:xfrm>
          <a:prstGeom prst="rect">
            <a:avLst/>
          </a:prstGeom>
          <a:noFill/>
          <a:ln w="9525">
            <a:noFill/>
          </a:ln>
        </p:spPr>
        <p:txBody>
          <a:bodyPr wrap="square" anchor="t" anchorCtr="0">
            <a:spAutoFit/>
          </a:bodyPr>
          <a:p>
            <a:pPr>
              <a:lnSpc>
                <a:spcPts val="4000"/>
              </a:lnSpc>
            </a:pPr>
            <a:r>
              <a:rPr lang="en-US" altLang="zh-CN" sz="2800"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2</a:t>
            </a:r>
            <a:r>
              <a:rPr lang="en-US" altLang="zh-CN" sz="2800" dirty="0">
                <a:solidFill>
                  <a:schemeClr val="tx1"/>
                </a:solidFill>
                <a:latin typeface="Times New Roman" panose="02020603050405020304" pitchFamily="2" charset="0"/>
                <a:ea typeface="黑体" panose="02010609060101010101" pitchFamily="2" charset="-122"/>
              </a:rPr>
              <a:t>) 当木板面积为 0.2 m</a:t>
            </a:r>
            <a:r>
              <a:rPr lang="en-US" altLang="zh-CN" sz="2800" baseline="30000" dirty="0">
                <a:solidFill>
                  <a:schemeClr val="tx1"/>
                </a:solidFill>
                <a:latin typeface="Times New Roman" panose="02020603050405020304" pitchFamily="2" charset="0"/>
                <a:ea typeface="黑体" panose="02010609060101010101" pitchFamily="2" charset="-122"/>
              </a:rPr>
              <a:t>2 </a:t>
            </a:r>
            <a:r>
              <a:rPr lang="en-US" altLang="zh-CN" sz="2800" dirty="0">
                <a:solidFill>
                  <a:schemeClr val="tx1"/>
                </a:solidFill>
                <a:latin typeface="Times New Roman" panose="02020603050405020304" pitchFamily="2" charset="0"/>
                <a:ea typeface="黑体" panose="02010609060101010101" pitchFamily="2" charset="-122"/>
              </a:rPr>
              <a:t>时，压强是多少？</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15362" name="Text Box 9"/>
          <p:cNvSpPr txBox="1"/>
          <p:nvPr/>
        </p:nvSpPr>
        <p:spPr>
          <a:xfrm>
            <a:off x="459105" y="2639060"/>
            <a:ext cx="7395845" cy="1383665"/>
          </a:xfrm>
          <a:prstGeom prst="rect">
            <a:avLst/>
          </a:prstGeom>
          <a:noFill/>
          <a:ln w="9525">
            <a:noFill/>
          </a:ln>
        </p:spPr>
        <p:txBody>
          <a:bodyPr wrap="square" anchor="t" anchorCtr="0">
            <a:spAutoFit/>
          </a:bodyPr>
          <a:p>
            <a:pPr>
              <a:lnSpc>
                <a:spcPct val="150000"/>
              </a:lnSpc>
            </a:pPr>
            <a:r>
              <a:rPr lang="zh-CN" altLang="en-US" sz="2800" dirty="0">
                <a:latin typeface="Times New Roman" panose="02020603050405020304" pitchFamily="2" charset="0"/>
                <a:ea typeface="黑体" panose="02010609060101010101" pitchFamily="2" charset="-122"/>
              </a:rPr>
              <a:t>解：当 </a:t>
            </a:r>
            <a:r>
              <a:rPr lang="zh-CN" altLang="en-US" sz="2800" i="1" dirty="0">
                <a:latin typeface="Times New Roman" panose="02020603050405020304" pitchFamily="2" charset="0"/>
                <a:ea typeface="黑体" panose="02010609060101010101" pitchFamily="2" charset="-122"/>
              </a:rPr>
              <a:t>S</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0.2 m</a:t>
            </a:r>
            <a:r>
              <a:rPr lang="zh-CN" altLang="en-US" sz="2800" baseline="30000" dirty="0">
                <a:latin typeface="Times New Roman" panose="02020603050405020304" pitchFamily="2" charset="0"/>
                <a:ea typeface="黑体" panose="02010609060101010101" pitchFamily="2" charset="-122"/>
              </a:rPr>
              <a:t>2 </a:t>
            </a:r>
            <a:r>
              <a:rPr lang="zh-CN" altLang="en-US" sz="2800" dirty="0">
                <a:latin typeface="Times New Roman" panose="02020603050405020304" pitchFamily="2" charset="0"/>
                <a:ea typeface="黑体" panose="02010609060101010101" pitchFamily="2" charset="-122"/>
              </a:rPr>
              <a:t>时，</a:t>
            </a:r>
            <a:endParaRPr lang="zh-CN" altLang="en-US" sz="2800" dirty="0">
              <a:latin typeface="Times New Roman" panose="02020603050405020304" pitchFamily="2" charset="0"/>
              <a:ea typeface="黑体" panose="0201060906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rPr>
              <a:t>故当木板面积为</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0.2 m</a:t>
            </a:r>
            <a:r>
              <a:rPr lang="zh-CN" altLang="en-US" sz="2800" baseline="30000" dirty="0">
                <a:latin typeface="Times New Roman" panose="02020603050405020304" pitchFamily="2" charset="0"/>
                <a:ea typeface="黑体" panose="02010609060101010101" pitchFamily="2" charset="-122"/>
              </a:rPr>
              <a:t>2</a:t>
            </a:r>
            <a:r>
              <a:rPr lang="en-US" altLang="zh-CN" sz="2800" baseline="300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时，压强是</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3000 Pa．</a:t>
            </a:r>
            <a:endParaRPr lang="zh-CN" altLang="en-US" sz="2800" dirty="0">
              <a:latin typeface="Times New Roman" panose="02020603050405020304" pitchFamily="2" charset="0"/>
              <a:ea typeface="黑体" panose="02010609060101010101" pitchFamily="2" charset="-122"/>
            </a:endParaRPr>
          </a:p>
        </p:txBody>
      </p:sp>
      <p:graphicFrame>
        <p:nvGraphicFramePr>
          <p:cNvPr id="15363" name="对象 2"/>
          <p:cNvGraphicFramePr>
            <a:graphicFrameLocks noChangeAspect="1"/>
          </p:cNvGraphicFramePr>
          <p:nvPr/>
        </p:nvGraphicFramePr>
        <p:xfrm>
          <a:off x="3996055" y="2495550"/>
          <a:ext cx="2518410" cy="982980"/>
        </p:xfrm>
        <a:graphic>
          <a:graphicData uri="http://schemas.openxmlformats.org/presentationml/2006/ole">
            <mc:AlternateContent xmlns:mc="http://schemas.openxmlformats.org/markup-compatibility/2006">
              <mc:Choice xmlns:v="urn:schemas-microsoft-com:vml" Requires="v">
                <p:oleObj spid="_x0000_s3079" name="" r:id="rId1" imgW="1028700" imgH="393700" progId="Equation.DSMT4">
                  <p:embed/>
                </p:oleObj>
              </mc:Choice>
              <mc:Fallback>
                <p:oleObj name="" r:id="rId1" imgW="1028700" imgH="393700" progId="Equation.DSMT4">
                  <p:embed/>
                  <p:pic>
                    <p:nvPicPr>
                      <p:cNvPr id="0" name="图片 3078"/>
                      <p:cNvPicPr/>
                      <p:nvPr/>
                    </p:nvPicPr>
                    <p:blipFill>
                      <a:blip r:embed="rId2"/>
                      <a:stretch>
                        <a:fillRect/>
                      </a:stretch>
                    </p:blipFill>
                    <p:spPr>
                      <a:xfrm>
                        <a:off x="3996055" y="2495550"/>
                        <a:ext cx="2518410" cy="982980"/>
                      </a:xfrm>
                      <a:prstGeom prst="rect">
                        <a:avLst/>
                      </a:prstGeom>
                      <a:noFill/>
                      <a:ln w="38100">
                        <a:noFill/>
                        <a:miter/>
                      </a:ln>
                    </p:spPr>
                  </p:pic>
                </p:oleObj>
              </mc:Fallback>
            </mc:AlternateContent>
          </a:graphicData>
        </a:graphic>
      </p:graphicFrame>
    </p:spTree>
    <p:custDataLst>
      <p:tags r:id="rId3"/>
    </p:custData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par>
                                <p:cTn id="7" presetID="3" presetClass="entr" presetSubtype="10" fill="hold" nodeType="withEffect">
                                  <p:stCondLst>
                                    <p:cond delay="0"/>
                                  </p:stCondLst>
                                  <p:childTnLst>
                                    <p:set>
                                      <p:cBhvr>
                                        <p:cTn id="8" dur="1" fill="hold">
                                          <p:stCondLst>
                                            <p:cond delay="0"/>
                                          </p:stCondLst>
                                        </p:cTn>
                                        <p:tgtEl>
                                          <p:spTgt spid="15363"/>
                                        </p:tgtEl>
                                        <p:attrNameLst>
                                          <p:attrName>style.visibility</p:attrName>
                                        </p:attrNameLst>
                                      </p:cBhvr>
                                      <p:to>
                                        <p:strVal val="visible"/>
                                      </p:to>
                                    </p:set>
                                    <p:animEffect transition="in" filter="blinds(horizontal)">
                                      <p:cBhvr>
                                        <p:cTn id="9"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536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3" name="Text Box 3"/>
          <p:cNvSpPr txBox="1"/>
          <p:nvPr/>
        </p:nvSpPr>
        <p:spPr>
          <a:xfrm>
            <a:off x="234315" y="645795"/>
            <a:ext cx="8879205" cy="603885"/>
          </a:xfrm>
          <a:prstGeom prst="rect">
            <a:avLst/>
          </a:prstGeom>
          <a:noFill/>
          <a:ln w="9525">
            <a:noFill/>
          </a:ln>
        </p:spPr>
        <p:txBody>
          <a:bodyPr wrap="square" anchor="t" anchorCtr="0">
            <a:spAutoFit/>
          </a:bodyPr>
          <a:p>
            <a:pPr>
              <a:lnSpc>
                <a:spcPts val="4000"/>
              </a:lnSpc>
            </a:pPr>
            <a:r>
              <a:rPr lang="en-US" altLang="zh-CN" sz="2800"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3</a:t>
            </a:r>
            <a:r>
              <a:rPr lang="en-US" altLang="zh-CN" sz="2800" dirty="0">
                <a:solidFill>
                  <a:schemeClr val="tx1"/>
                </a:solidFill>
                <a:latin typeface="Times New Roman" panose="02020603050405020304" pitchFamily="2" charset="0"/>
                <a:ea typeface="黑体" panose="02010609060101010101" pitchFamily="2" charset="-122"/>
              </a:rPr>
              <a:t>) 如果要求压强不超过 6000 Pa，木板面积至少要多大？</a:t>
            </a:r>
            <a:endParaRPr lang="en-US" altLang="zh-CN" sz="2800" dirty="0">
              <a:solidFill>
                <a:schemeClr val="tx1"/>
              </a:solidFill>
              <a:latin typeface="Times New Roman" panose="02020603050405020304" pitchFamily="2" charset="0"/>
              <a:ea typeface="黑体" panose="02010609060101010101" pitchFamily="2" charset="-122"/>
            </a:endParaRPr>
          </a:p>
        </p:txBody>
      </p:sp>
      <p:grpSp>
        <p:nvGrpSpPr>
          <p:cNvPr id="2" name="组合 1"/>
          <p:cNvGrpSpPr/>
          <p:nvPr/>
        </p:nvGrpSpPr>
        <p:grpSpPr>
          <a:xfrm>
            <a:off x="262573" y="1264691"/>
            <a:ext cx="8482207" cy="911666"/>
            <a:chOff x="907" y="2655"/>
            <a:chExt cx="17810" cy="1913"/>
          </a:xfrm>
        </p:grpSpPr>
        <p:sp>
          <p:nvSpPr>
            <p:cNvPr id="18435" name="Text Box 22"/>
            <p:cNvSpPr txBox="1"/>
            <p:nvPr/>
          </p:nvSpPr>
          <p:spPr>
            <a:xfrm>
              <a:off x="907" y="2880"/>
              <a:ext cx="17810" cy="1267"/>
            </a:xfrm>
            <a:prstGeom prst="rect">
              <a:avLst/>
            </a:prstGeom>
            <a:noFill/>
            <a:ln w="9525">
              <a:noFill/>
            </a:ln>
          </p:spPr>
          <p:txBody>
            <a:bodyPr wrap="square" anchor="t" anchorCtr="0">
              <a:spAutoFit/>
            </a:bodyPr>
            <a:p>
              <a:pPr>
                <a:lnSpc>
                  <a:spcPts val="4000"/>
                </a:lnSpc>
              </a:pPr>
              <a:r>
                <a:rPr lang="zh-CN" altLang="en-US" sz="2800" dirty="0">
                  <a:latin typeface="Times New Roman" panose="02020603050405020304" pitchFamily="2" charset="0"/>
                  <a:ea typeface="黑体" panose="02010609060101010101" pitchFamily="2" charset="-122"/>
                </a:rPr>
                <a:t>解：当 </a:t>
              </a:r>
              <a:r>
                <a:rPr lang="zh-CN" altLang="en-US" sz="2800" i="1" dirty="0">
                  <a:latin typeface="Times New Roman" panose="02020603050405020304" pitchFamily="2" charset="0"/>
                  <a:ea typeface="黑体" panose="02010609060101010101" pitchFamily="2" charset="-122"/>
                </a:rPr>
                <a:t>p</a:t>
              </a:r>
              <a:r>
                <a:rPr lang="en-US" altLang="zh-CN" sz="2800" i="1"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6000 时，由                    得</a:t>
              </a:r>
              <a:endParaRPr lang="zh-CN" altLang="en-US" sz="2800" dirty="0">
                <a:latin typeface="Times New Roman" panose="02020603050405020304" pitchFamily="2" charset="0"/>
                <a:ea typeface="黑体" panose="02010609060101010101" pitchFamily="2" charset="-122"/>
              </a:endParaRPr>
            </a:p>
          </p:txBody>
        </p:sp>
        <p:graphicFrame>
          <p:nvGraphicFramePr>
            <p:cNvPr id="18436" name="对象 1"/>
            <p:cNvGraphicFramePr>
              <a:graphicFrameLocks noChangeAspect="1"/>
            </p:cNvGraphicFramePr>
            <p:nvPr/>
          </p:nvGraphicFramePr>
          <p:xfrm>
            <a:off x="8662" y="2655"/>
            <a:ext cx="3564" cy="1913"/>
          </p:xfrm>
          <a:graphic>
            <a:graphicData uri="http://schemas.openxmlformats.org/presentationml/2006/ole">
              <mc:AlternateContent xmlns:mc="http://schemas.openxmlformats.org/markup-compatibility/2006">
                <mc:Choice xmlns:v="urn:schemas-microsoft-com:vml" Requires="v">
                  <p:oleObj spid="_x0000_s3076" name="" r:id="rId1" imgW="749300" imgH="393700" progId="Equation.DSMT4">
                    <p:embed/>
                  </p:oleObj>
                </mc:Choice>
                <mc:Fallback>
                  <p:oleObj name="" r:id="rId1" imgW="749300" imgH="393700" progId="Equation.DSMT4">
                    <p:embed/>
                    <p:pic>
                      <p:nvPicPr>
                        <p:cNvPr id="0" name="图片 3075"/>
                        <p:cNvPicPr/>
                        <p:nvPr/>
                      </p:nvPicPr>
                      <p:blipFill>
                        <a:blip r:embed="rId2"/>
                        <a:stretch>
                          <a:fillRect/>
                        </a:stretch>
                      </p:blipFill>
                      <p:spPr>
                        <a:xfrm>
                          <a:off x="8662" y="2655"/>
                          <a:ext cx="3564" cy="1913"/>
                        </a:xfrm>
                        <a:prstGeom prst="rect">
                          <a:avLst/>
                        </a:prstGeom>
                        <a:noFill/>
                        <a:ln w="38100">
                          <a:noFill/>
                          <a:miter/>
                        </a:ln>
                      </p:spPr>
                    </p:pic>
                  </p:oleObj>
                </mc:Fallback>
              </mc:AlternateContent>
            </a:graphicData>
          </a:graphic>
        </p:graphicFrame>
        <p:graphicFrame>
          <p:nvGraphicFramePr>
            <p:cNvPr id="18437" name="对象 5"/>
            <p:cNvGraphicFramePr>
              <a:graphicFrameLocks noChangeAspect="1"/>
            </p:cNvGraphicFramePr>
            <p:nvPr/>
          </p:nvGraphicFramePr>
          <p:xfrm>
            <a:off x="13230" y="2714"/>
            <a:ext cx="4468" cy="1815"/>
          </p:xfrm>
          <a:graphic>
            <a:graphicData uri="http://schemas.openxmlformats.org/presentationml/2006/ole">
              <mc:AlternateContent xmlns:mc="http://schemas.openxmlformats.org/markup-compatibility/2006">
                <mc:Choice xmlns:v="urn:schemas-microsoft-com:vml" Requires="v">
                  <p:oleObj spid="_x0000_s3077" name="" r:id="rId3" imgW="990600" imgH="393700" progId="Equation.DSMT4">
                    <p:embed/>
                  </p:oleObj>
                </mc:Choice>
                <mc:Fallback>
                  <p:oleObj name="" r:id="rId3" imgW="990600" imgH="393700" progId="Equation.DSMT4">
                    <p:embed/>
                    <p:pic>
                      <p:nvPicPr>
                        <p:cNvPr id="0" name="图片 3076"/>
                        <p:cNvPicPr/>
                        <p:nvPr/>
                      </p:nvPicPr>
                      <p:blipFill>
                        <a:blip r:embed="rId4"/>
                        <a:stretch>
                          <a:fillRect/>
                        </a:stretch>
                      </p:blipFill>
                      <p:spPr>
                        <a:xfrm>
                          <a:off x="13230" y="2714"/>
                          <a:ext cx="4468" cy="1815"/>
                        </a:xfrm>
                        <a:prstGeom prst="rect">
                          <a:avLst/>
                        </a:prstGeom>
                        <a:noFill/>
                        <a:ln w="38100">
                          <a:noFill/>
                          <a:miter/>
                        </a:ln>
                      </p:spPr>
                    </p:pic>
                  </p:oleObj>
                </mc:Fallback>
              </mc:AlternateContent>
            </a:graphicData>
          </a:graphic>
        </p:graphicFrame>
      </p:grpSp>
      <p:grpSp>
        <p:nvGrpSpPr>
          <p:cNvPr id="3" name="组合 9"/>
          <p:cNvGrpSpPr/>
          <p:nvPr/>
        </p:nvGrpSpPr>
        <p:grpSpPr>
          <a:xfrm>
            <a:off x="955358" y="2128611"/>
            <a:ext cx="7937304" cy="2322653"/>
            <a:chOff x="2175" y="4507"/>
            <a:chExt cx="16661" cy="4875"/>
          </a:xfrm>
        </p:grpSpPr>
        <p:sp>
          <p:nvSpPr>
            <p:cNvPr id="18439" name="Text Box 3"/>
            <p:cNvSpPr txBox="1"/>
            <p:nvPr/>
          </p:nvSpPr>
          <p:spPr>
            <a:xfrm>
              <a:off x="2175" y="4860"/>
              <a:ext cx="16661" cy="4522"/>
            </a:xfrm>
            <a:prstGeom prst="rect">
              <a:avLst/>
            </a:prstGeom>
            <a:noFill/>
            <a:ln w="9525">
              <a:noFill/>
            </a:ln>
          </p:spPr>
          <p:txBody>
            <a:bodyPr wrap="square" anchor="t" anchorCtr="0">
              <a:spAutoFit/>
            </a:bodyPr>
            <a:p>
              <a:pPr>
                <a:lnSpc>
                  <a:spcPts val="4000"/>
                </a:lnSpc>
              </a:pPr>
              <a:r>
                <a:rPr lang="zh-CN" altLang="en-US" sz="2800" dirty="0">
                  <a:latin typeface="Times New Roman" panose="02020603050405020304" pitchFamily="2" charset="0"/>
                  <a:ea typeface="黑体" panose="02010609060101010101" pitchFamily="2" charset="-122"/>
                </a:rPr>
                <a:t>对于函数               ，当 </a:t>
              </a:r>
              <a:r>
                <a:rPr lang="en-US" altLang="zh-CN" sz="2800" i="1" dirty="0">
                  <a:latin typeface="Times New Roman" panose="02020603050405020304" pitchFamily="2" charset="0"/>
                  <a:ea typeface="黑体" panose="02010609060101010101" pitchFamily="2" charset="-122"/>
                </a:rPr>
                <a:t>S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0 </a:t>
              </a:r>
              <a:r>
                <a:rPr lang="zh-CN" altLang="en-US" sz="2800" dirty="0">
                  <a:latin typeface="Times New Roman" panose="02020603050405020304" pitchFamily="2" charset="0"/>
                  <a:ea typeface="黑体" panose="02010609060101010101" pitchFamily="2" charset="-122"/>
                </a:rPr>
                <a:t>时，</a:t>
              </a:r>
              <a:r>
                <a:rPr lang="en-US" altLang="zh-CN" sz="2800" i="1" dirty="0">
                  <a:latin typeface="Times New Roman" panose="02020603050405020304" pitchFamily="2" charset="0"/>
                  <a:ea typeface="黑体" panose="02010609060101010101" pitchFamily="2" charset="-122"/>
                </a:rPr>
                <a:t>S </a:t>
              </a:r>
              <a:r>
                <a:rPr lang="zh-CN" altLang="en-US" sz="2800" dirty="0">
                  <a:latin typeface="Times New Roman" panose="02020603050405020304" pitchFamily="2" charset="0"/>
                  <a:ea typeface="黑体" panose="02010609060101010101" pitchFamily="2" charset="-122"/>
                </a:rPr>
                <a:t>越大，</a:t>
              </a:r>
              <a:r>
                <a:rPr lang="en-US" altLang="zh-CN" sz="2800" i="1" dirty="0">
                  <a:latin typeface="Times New Roman" panose="02020603050405020304" pitchFamily="2" charset="0"/>
                  <a:ea typeface="黑体" panose="02010609060101010101" pitchFamily="2" charset="-122"/>
                </a:rPr>
                <a:t>p </a:t>
              </a:r>
              <a:r>
                <a:rPr lang="zh-CN" altLang="en-US" sz="2800" dirty="0">
                  <a:latin typeface="Times New Roman" panose="02020603050405020304" pitchFamily="2" charset="0"/>
                  <a:ea typeface="黑体" panose="02010609060101010101" pitchFamily="2" charset="-122"/>
                </a:rPr>
                <a:t>越小</a:t>
              </a:r>
              <a:r>
                <a:rPr lang="en-US" altLang="zh-CN"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a:p>
              <a:pPr>
                <a:lnSpc>
                  <a:spcPct val="180000"/>
                </a:lnSpc>
              </a:pPr>
              <a:r>
                <a:rPr lang="zh-CN" altLang="en-US" sz="2800" dirty="0">
                  <a:latin typeface="Times New Roman" panose="02020603050405020304" pitchFamily="2" charset="0"/>
                  <a:ea typeface="黑体" panose="02010609060101010101" pitchFamily="2" charset="-122"/>
                  <a:sym typeface="宋体" panose="02010600030101010101" pitchFamily="2" charset="-122"/>
                </a:rPr>
                <a:t>因此，若</a:t>
              </a:r>
              <a:r>
                <a:rPr lang="en-US" altLang="zh-CN" sz="2800" dirty="0">
                  <a:latin typeface="Times New Roman" panose="02020603050405020304" pitchFamily="2" charset="0"/>
                  <a:ea typeface="黑体" panose="02010609060101010101" pitchFamily="2" charset="-122"/>
                  <a:sym typeface="宋体" panose="02010600030101010101" pitchFamily="2" charset="-122"/>
                </a:rPr>
                <a:t>要求压强不超过 6000 Pa</a:t>
              </a:r>
              <a:r>
                <a:rPr lang="zh-CN" altLang="en-US" sz="2800" dirty="0">
                  <a:latin typeface="Times New Roman" panose="02020603050405020304" pitchFamily="2" charset="0"/>
                  <a:ea typeface="黑体" panose="02010609060101010101" pitchFamily="2" charset="-122"/>
                </a:rPr>
                <a:t>，则</a:t>
              </a:r>
              <a:r>
                <a:rPr lang="en-US" altLang="zh-CN" sz="2800" dirty="0">
                  <a:latin typeface="Times New Roman" panose="02020603050405020304" pitchFamily="2" charset="0"/>
                  <a:ea typeface="黑体" panose="02010609060101010101" pitchFamily="2" charset="-122"/>
                  <a:sym typeface="宋体" panose="02010600030101010101" pitchFamily="2" charset="-122"/>
                </a:rPr>
                <a:t>木板面积</a:t>
              </a:r>
              <a:r>
                <a:rPr lang="zh-CN" altLang="en-US" sz="2800" dirty="0">
                  <a:latin typeface="Times New Roman" panose="02020603050405020304" pitchFamily="2" charset="0"/>
                  <a:ea typeface="黑体" panose="02010609060101010101" pitchFamily="2" charset="-122"/>
                </a:rPr>
                <a:t>至少要 </a:t>
              </a:r>
              <a:r>
                <a:rPr lang="en-US" altLang="en-US" sz="2800" dirty="0">
                  <a:latin typeface="Times New Roman" panose="02020603050405020304" pitchFamily="2" charset="0"/>
                  <a:ea typeface="黑体" panose="02010609060101010101" pitchFamily="2" charset="-122"/>
                </a:rPr>
                <a:t>0.1</a:t>
              </a:r>
              <a:r>
                <a:rPr lang="en-US" altLang="zh-CN" sz="2800" dirty="0">
                  <a:latin typeface="Times New Roman" panose="02020603050405020304" pitchFamily="2" charset="0"/>
                  <a:ea typeface="黑体" panose="02010609060101010101" pitchFamily="2" charset="-122"/>
                </a:rPr>
                <a:t> m</a:t>
              </a:r>
              <a:r>
                <a:rPr lang="en-US" altLang="zh-CN" sz="2800" baseline="30000" dirty="0">
                  <a:latin typeface="Times New Roman" panose="02020603050405020304" pitchFamily="2" charset="0"/>
                  <a:ea typeface="黑体" panose="02010609060101010101" pitchFamily="2" charset="-122"/>
                </a:rPr>
                <a:t>2</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graphicFrame>
          <p:nvGraphicFramePr>
            <p:cNvPr id="18440" name="对象 7"/>
            <p:cNvGraphicFramePr>
              <a:graphicFrameLocks noChangeAspect="1"/>
            </p:cNvGraphicFramePr>
            <p:nvPr/>
          </p:nvGraphicFramePr>
          <p:xfrm>
            <a:off x="5396" y="4507"/>
            <a:ext cx="2695" cy="1990"/>
          </p:xfrm>
          <a:graphic>
            <a:graphicData uri="http://schemas.openxmlformats.org/presentationml/2006/ole">
              <mc:AlternateContent xmlns:mc="http://schemas.openxmlformats.org/markup-compatibility/2006">
                <mc:Choice xmlns:v="urn:schemas-microsoft-com:vml" Requires="v">
                  <p:oleObj spid="_x0000_s3078" name="" r:id="rId5" imgW="546100" imgH="393700" progId="Equation.DSMT4">
                    <p:embed/>
                  </p:oleObj>
                </mc:Choice>
                <mc:Fallback>
                  <p:oleObj name="" r:id="rId5" imgW="546100" imgH="393700" progId="Equation.DSMT4">
                    <p:embed/>
                    <p:pic>
                      <p:nvPicPr>
                        <p:cNvPr id="0" name="图片 3077"/>
                        <p:cNvPicPr/>
                        <p:nvPr/>
                      </p:nvPicPr>
                      <p:blipFill>
                        <a:blip r:embed="rId6"/>
                        <a:stretch>
                          <a:fillRect/>
                        </a:stretch>
                      </p:blipFill>
                      <p:spPr>
                        <a:xfrm>
                          <a:off x="5396" y="4507"/>
                          <a:ext cx="2695" cy="1990"/>
                        </a:xfrm>
                        <a:prstGeom prst="rect">
                          <a:avLst/>
                        </a:prstGeom>
                        <a:noFill/>
                        <a:ln w="38100">
                          <a:noFill/>
                          <a:miter/>
                        </a:ln>
                      </p:spPr>
                    </p:pic>
                  </p:oleObj>
                </mc:Fallback>
              </mc:AlternateContent>
            </a:graphicData>
          </a:graphic>
        </p:graphicFrame>
      </p:grpSp>
    </p:spTree>
    <p:custDataLst>
      <p:tags r:id="rId7"/>
    </p:custData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7" name="Text Box 4"/>
          <p:cNvSpPr txBox="1"/>
          <p:nvPr/>
        </p:nvSpPr>
        <p:spPr>
          <a:xfrm>
            <a:off x="218440" y="417830"/>
            <a:ext cx="8408670" cy="521970"/>
          </a:xfrm>
          <a:prstGeom prst="rect">
            <a:avLst/>
          </a:prstGeom>
          <a:noFill/>
          <a:ln w="9525">
            <a:noFill/>
          </a:ln>
        </p:spPr>
        <p:txBody>
          <a:bodyPr wrap="square" anchor="t" anchorCtr="0">
            <a:spAutoFit/>
          </a:bodyPr>
          <a:p>
            <a:pPr algn="just">
              <a:lnSpc>
                <a:spcPct val="100000"/>
              </a:lnSpc>
            </a:pPr>
            <a:r>
              <a:rPr lang="en-US" altLang="zh-CN" sz="2800"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4</a:t>
            </a:r>
            <a:r>
              <a:rPr lang="en-US" altLang="zh-CN" sz="2800" dirty="0">
                <a:solidFill>
                  <a:schemeClr val="tx1"/>
                </a:solidFill>
                <a:latin typeface="Times New Roman" panose="02020603050405020304" pitchFamily="2" charset="0"/>
                <a:ea typeface="黑体" panose="02010609060101010101" pitchFamily="2" charset="-122"/>
              </a:rPr>
              <a:t>) 在</a:t>
            </a:r>
            <a:r>
              <a:rPr lang="zh-CN" altLang="en-US" sz="2800" dirty="0">
                <a:solidFill>
                  <a:schemeClr val="tx1"/>
                </a:solidFill>
                <a:latin typeface="Times New Roman" panose="02020603050405020304" pitchFamily="2" charset="0"/>
                <a:ea typeface="黑体" panose="02010609060101010101" pitchFamily="2" charset="-122"/>
              </a:rPr>
              <a:t>平面</a:t>
            </a:r>
            <a:r>
              <a:rPr lang="en-US" altLang="zh-CN" sz="2800" dirty="0">
                <a:solidFill>
                  <a:schemeClr val="tx1"/>
                </a:solidFill>
                <a:latin typeface="Times New Roman" panose="02020603050405020304" pitchFamily="2" charset="0"/>
                <a:ea typeface="黑体" panose="02010609060101010101" pitchFamily="2" charset="-122"/>
              </a:rPr>
              <a:t>直角坐标系中，作出相应的函数图象</a:t>
            </a:r>
            <a:r>
              <a:rPr lang="zh-CN" altLang="en-US" sz="2800" dirty="0">
                <a:solidFill>
                  <a:schemeClr val="tx1"/>
                </a:solidFill>
                <a:latin typeface="Times New Roman" panose="02020603050405020304" pitchFamily="2" charset="0"/>
                <a:ea typeface="黑体" panose="02010609060101010101" pitchFamily="2" charset="-122"/>
              </a:rPr>
              <a:t>．</a:t>
            </a:r>
            <a:endParaRPr lang="zh-CN" altLang="en-US" sz="2800" dirty="0">
              <a:solidFill>
                <a:schemeClr val="tx1"/>
              </a:solidFill>
              <a:latin typeface="Times New Roman" panose="02020603050405020304" pitchFamily="2" charset="0"/>
              <a:ea typeface="黑体" panose="02010609060101010101" pitchFamily="2" charset="-122"/>
            </a:endParaRPr>
          </a:p>
        </p:txBody>
      </p:sp>
      <p:grpSp>
        <p:nvGrpSpPr>
          <p:cNvPr id="17410" name="组合 1"/>
          <p:cNvGrpSpPr/>
          <p:nvPr/>
        </p:nvGrpSpPr>
        <p:grpSpPr>
          <a:xfrm>
            <a:off x="2312650" y="1972684"/>
            <a:ext cx="4394220" cy="2853909"/>
            <a:chOff x="3635" y="3375"/>
            <a:chExt cx="7527" cy="4889"/>
          </a:xfrm>
        </p:grpSpPr>
        <p:sp>
          <p:nvSpPr>
            <p:cNvPr id="19459" name="Text Box 55"/>
            <p:cNvSpPr txBox="1"/>
            <p:nvPr/>
          </p:nvSpPr>
          <p:spPr>
            <a:xfrm>
              <a:off x="3737" y="6270"/>
              <a:ext cx="1588"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2000</a:t>
              </a:r>
              <a:endParaRPr lang="en-US" altLang="zh-CN">
                <a:solidFill>
                  <a:schemeClr val="tx1"/>
                </a:solidFill>
                <a:latin typeface="Times New Roman" panose="02020603050405020304" pitchFamily="2" charset="0"/>
                <a:ea typeface="黑体" panose="02010609060101010101" pitchFamily="2" charset="-122"/>
              </a:endParaRPr>
            </a:p>
          </p:txBody>
        </p:sp>
        <p:sp>
          <p:nvSpPr>
            <p:cNvPr id="19460" name="Line 7"/>
            <p:cNvSpPr/>
            <p:nvPr/>
          </p:nvSpPr>
          <p:spPr>
            <a:xfrm flipH="1" flipV="1">
              <a:off x="5705" y="4170"/>
              <a:ext cx="0" cy="3402"/>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61" name="Line 8"/>
            <p:cNvSpPr/>
            <p:nvPr/>
          </p:nvSpPr>
          <p:spPr>
            <a:xfrm>
              <a:off x="5070" y="4210"/>
              <a:ext cx="680" cy="0"/>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62" name="Line 9"/>
            <p:cNvSpPr/>
            <p:nvPr/>
          </p:nvSpPr>
          <p:spPr>
            <a:xfrm flipV="1">
              <a:off x="6410" y="5992"/>
              <a:ext cx="0" cy="1587"/>
            </a:xfrm>
            <a:prstGeom prst="line">
              <a:avLst/>
            </a:prstGeom>
            <a:ln w="28575" cap="flat" cmpd="sng">
              <a:solidFill>
                <a:schemeClr val="tx1"/>
              </a:solidFill>
              <a:prstDash val="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63" name="Line 10"/>
            <p:cNvSpPr/>
            <p:nvPr/>
          </p:nvSpPr>
          <p:spPr>
            <a:xfrm>
              <a:off x="5037" y="5985"/>
              <a:ext cx="1472" cy="0"/>
            </a:xfrm>
            <a:prstGeom prst="line">
              <a:avLst/>
            </a:prstGeom>
            <a:ln w="28575" cap="flat" cmpd="sng">
              <a:solidFill>
                <a:schemeClr val="tx1"/>
              </a:solidFill>
              <a:prstDash val="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64" name="Line 11"/>
            <p:cNvSpPr/>
            <p:nvPr/>
          </p:nvSpPr>
          <p:spPr>
            <a:xfrm>
              <a:off x="7137" y="6545"/>
              <a:ext cx="0" cy="1020"/>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65" name="Line 12"/>
            <p:cNvSpPr/>
            <p:nvPr/>
          </p:nvSpPr>
          <p:spPr>
            <a:xfrm>
              <a:off x="5070" y="6552"/>
              <a:ext cx="2137" cy="0"/>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66" name="Line 13"/>
            <p:cNvSpPr/>
            <p:nvPr/>
          </p:nvSpPr>
          <p:spPr>
            <a:xfrm>
              <a:off x="9212" y="7100"/>
              <a:ext cx="0" cy="455"/>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67" name="Line 14"/>
            <p:cNvSpPr/>
            <p:nvPr/>
          </p:nvSpPr>
          <p:spPr>
            <a:xfrm>
              <a:off x="5090" y="7120"/>
              <a:ext cx="4127" cy="45"/>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cxnSp>
          <p:nvCxnSpPr>
            <p:cNvPr id="19468" name="AutoShape 16"/>
            <p:cNvCxnSpPr/>
            <p:nvPr/>
          </p:nvCxnSpPr>
          <p:spPr>
            <a:xfrm rot="5400000" flipV="1">
              <a:off x="9065" y="4112"/>
              <a:ext cx="2152" cy="2042"/>
            </a:xfrm>
            <a:prstGeom prst="bentConnector3">
              <a:avLst>
                <a:gd name="adj1" fmla="val -16727"/>
              </a:avLst>
            </a:prstGeom>
            <a:ln w="9525">
              <a:noFill/>
            </a:ln>
          </p:spPr>
        </p:cxnSp>
        <p:sp>
          <p:nvSpPr>
            <p:cNvPr id="19469" name="Oval 17"/>
            <p:cNvSpPr/>
            <p:nvPr/>
          </p:nvSpPr>
          <p:spPr>
            <a:xfrm>
              <a:off x="6333" y="5934"/>
              <a:ext cx="120" cy="120"/>
            </a:xfrm>
            <a:prstGeom prst="ellipse">
              <a:avLst/>
            </a:prstGeom>
            <a:solidFill>
              <a:srgbClr val="FF0000"/>
            </a:solidFill>
            <a:ln w="19050" cap="flat" cmpd="sng">
              <a:solidFill>
                <a:schemeClr val="tx1"/>
              </a:solidFill>
              <a:prstDash val="solid"/>
              <a:round/>
              <a:headEnd type="none" w="med" len="med"/>
              <a:tailEnd type="none" w="med" len="med"/>
            </a:ln>
          </p:spPr>
          <p:txBody>
            <a:bodyPr wrap="none" anchor="ctr" anchorCtr="0"/>
            <a:p>
              <a:pPr algn="ctr"/>
              <a:endParaRPr lang="zh-CN" altLang="en-US" dirty="0">
                <a:solidFill>
                  <a:schemeClr val="tx1"/>
                </a:solidFill>
                <a:latin typeface="Times New Roman" panose="02020603050405020304" pitchFamily="2" charset="0"/>
                <a:ea typeface="黑体" panose="02010609060101010101" pitchFamily="2" charset="-122"/>
              </a:endParaRPr>
            </a:p>
          </p:txBody>
        </p:sp>
        <p:sp>
          <p:nvSpPr>
            <p:cNvPr id="19470" name="Oval 18"/>
            <p:cNvSpPr/>
            <p:nvPr/>
          </p:nvSpPr>
          <p:spPr>
            <a:xfrm>
              <a:off x="7080" y="6505"/>
              <a:ext cx="120" cy="120"/>
            </a:xfrm>
            <a:prstGeom prst="ellipse">
              <a:avLst/>
            </a:prstGeom>
            <a:solidFill>
              <a:srgbClr val="FF0000"/>
            </a:solidFill>
            <a:ln w="19050" cap="flat" cmpd="sng">
              <a:solidFill>
                <a:schemeClr val="tx1"/>
              </a:solidFill>
              <a:prstDash val="solid"/>
              <a:round/>
              <a:headEnd type="none" w="med" len="med"/>
              <a:tailEnd type="none" w="med" len="med"/>
            </a:ln>
          </p:spPr>
          <p:txBody>
            <a:bodyPr wrap="none" anchor="ctr" anchorCtr="0"/>
            <a:p>
              <a:pPr algn="ctr"/>
              <a:endParaRPr lang="zh-CN" altLang="en-US" dirty="0">
                <a:solidFill>
                  <a:schemeClr val="tx1"/>
                </a:solidFill>
                <a:latin typeface="Times New Roman" panose="02020603050405020304" pitchFamily="2" charset="0"/>
                <a:ea typeface="黑体" panose="02010609060101010101" pitchFamily="2" charset="-122"/>
              </a:endParaRPr>
            </a:p>
          </p:txBody>
        </p:sp>
        <p:sp>
          <p:nvSpPr>
            <p:cNvPr id="19471" name="Oval 19"/>
            <p:cNvSpPr/>
            <p:nvPr/>
          </p:nvSpPr>
          <p:spPr>
            <a:xfrm>
              <a:off x="5637" y="4170"/>
              <a:ext cx="120" cy="120"/>
            </a:xfrm>
            <a:prstGeom prst="ellipse">
              <a:avLst/>
            </a:prstGeom>
            <a:solidFill>
              <a:srgbClr val="FF0000"/>
            </a:solidFill>
            <a:ln w="19050" cap="flat" cmpd="sng">
              <a:solidFill>
                <a:schemeClr val="tx1"/>
              </a:solidFill>
              <a:prstDash val="solid"/>
              <a:round/>
              <a:headEnd type="none" w="med" len="med"/>
              <a:tailEnd type="none" w="med" len="med"/>
            </a:ln>
          </p:spPr>
          <p:txBody>
            <a:bodyPr wrap="none" anchor="ctr" anchorCtr="0"/>
            <a:p>
              <a:pPr algn="ctr"/>
              <a:endParaRPr lang="zh-CN" altLang="en-US" dirty="0">
                <a:solidFill>
                  <a:schemeClr val="tx1"/>
                </a:solidFill>
                <a:latin typeface="Times New Roman" panose="02020603050405020304" pitchFamily="2" charset="0"/>
                <a:ea typeface="黑体" panose="02010609060101010101" pitchFamily="2" charset="-122"/>
              </a:endParaRPr>
            </a:p>
          </p:txBody>
        </p:sp>
        <p:sp>
          <p:nvSpPr>
            <p:cNvPr id="19472" name="Oval 20"/>
            <p:cNvSpPr/>
            <p:nvPr/>
          </p:nvSpPr>
          <p:spPr>
            <a:xfrm>
              <a:off x="9155" y="7080"/>
              <a:ext cx="120" cy="120"/>
            </a:xfrm>
            <a:prstGeom prst="ellipse">
              <a:avLst/>
            </a:prstGeom>
            <a:solidFill>
              <a:srgbClr val="FF0000"/>
            </a:solidFill>
            <a:ln w="19050" cap="flat" cmpd="sng">
              <a:solidFill>
                <a:schemeClr val="tx1"/>
              </a:solidFill>
              <a:prstDash val="solid"/>
              <a:round/>
              <a:headEnd type="none" w="med" len="med"/>
              <a:tailEnd type="none" w="med" len="med"/>
            </a:ln>
          </p:spPr>
          <p:txBody>
            <a:bodyPr wrap="none" anchor="ctr" anchorCtr="0"/>
            <a:p>
              <a:pPr algn="ctr"/>
              <a:endParaRPr lang="zh-CN" altLang="en-US" dirty="0">
                <a:solidFill>
                  <a:schemeClr val="tx1"/>
                </a:solidFill>
                <a:latin typeface="Times New Roman" panose="02020603050405020304" pitchFamily="2" charset="0"/>
                <a:ea typeface="黑体" panose="02010609060101010101" pitchFamily="2" charset="-122"/>
              </a:endParaRPr>
            </a:p>
          </p:txBody>
        </p:sp>
        <p:sp>
          <p:nvSpPr>
            <p:cNvPr id="19473" name="Text Box 27"/>
            <p:cNvSpPr txBox="1"/>
            <p:nvPr/>
          </p:nvSpPr>
          <p:spPr>
            <a:xfrm>
              <a:off x="4889" y="7499"/>
              <a:ext cx="1587"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0.1</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474" name="Text Box 28"/>
            <p:cNvSpPr txBox="1"/>
            <p:nvPr/>
          </p:nvSpPr>
          <p:spPr>
            <a:xfrm>
              <a:off x="7796" y="7535"/>
              <a:ext cx="1588"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0.5</a:t>
              </a:r>
              <a:endParaRPr lang="en-US" altLang="zh-CN" sz="2100">
                <a:solidFill>
                  <a:schemeClr val="tx1"/>
                </a:solidFill>
                <a:latin typeface="Times New Roman" panose="02020603050405020304" pitchFamily="2" charset="0"/>
                <a:ea typeface="黑体" panose="02010609060101010101" pitchFamily="2" charset="-122"/>
              </a:endParaRPr>
            </a:p>
          </p:txBody>
        </p:sp>
        <p:grpSp>
          <p:nvGrpSpPr>
            <p:cNvPr id="19475" name="Group 30"/>
            <p:cNvGrpSpPr/>
            <p:nvPr/>
          </p:nvGrpSpPr>
          <p:grpSpPr>
            <a:xfrm>
              <a:off x="4037" y="3705"/>
              <a:ext cx="6205" cy="4466"/>
              <a:chOff x="1381" y="2387"/>
              <a:chExt cx="2482" cy="1787"/>
            </a:xfrm>
          </p:grpSpPr>
          <p:sp>
            <p:nvSpPr>
              <p:cNvPr id="19476" name="Text Box 31"/>
              <p:cNvSpPr txBox="1"/>
              <p:nvPr/>
            </p:nvSpPr>
            <p:spPr>
              <a:xfrm>
                <a:off x="1381" y="3846"/>
                <a:ext cx="680" cy="328"/>
              </a:xfrm>
              <a:prstGeom prst="rect">
                <a:avLst/>
              </a:prstGeom>
              <a:noFill/>
              <a:ln w="9525">
                <a:noFill/>
              </a:ln>
            </p:spPr>
            <p:txBody>
              <a:bodyPr anchor="t" anchorCtr="0">
                <a:spAutoFit/>
              </a:bodyPr>
              <a:p>
                <a:pPr algn="ctr">
                  <a:lnSpc>
                    <a:spcPct val="120000"/>
                  </a:lnSpc>
                  <a:spcBef>
                    <a:spcPct val="50000"/>
                  </a:spcBef>
                </a:pPr>
                <a:r>
                  <a:rPr lang="en-US" altLang="zh-CN" sz="2100" i="1">
                    <a:solidFill>
                      <a:schemeClr val="tx1"/>
                    </a:solidFill>
                    <a:latin typeface="Times New Roman" panose="02020603050405020304" pitchFamily="2" charset="0"/>
                    <a:ea typeface="黑体" panose="02010609060101010101" pitchFamily="2" charset="-122"/>
                  </a:rPr>
                  <a:t>O</a:t>
                </a:r>
                <a:endParaRPr lang="en-US" altLang="zh-CN" i="1">
                  <a:solidFill>
                    <a:schemeClr val="tx1"/>
                  </a:solidFill>
                  <a:latin typeface="Times New Roman" panose="02020603050405020304" pitchFamily="2" charset="0"/>
                  <a:ea typeface="黑体" panose="02010609060101010101" pitchFamily="2" charset="-122"/>
                </a:endParaRPr>
              </a:p>
            </p:txBody>
          </p:sp>
          <p:grpSp>
            <p:nvGrpSpPr>
              <p:cNvPr id="19477" name="Group 32"/>
              <p:cNvGrpSpPr/>
              <p:nvPr/>
            </p:nvGrpSpPr>
            <p:grpSpPr>
              <a:xfrm>
                <a:off x="1791" y="2387"/>
                <a:ext cx="2072" cy="1545"/>
                <a:chOff x="975" y="2296"/>
                <a:chExt cx="2072" cy="1545"/>
              </a:xfrm>
            </p:grpSpPr>
            <p:sp>
              <p:nvSpPr>
                <p:cNvPr id="19478" name="Line 33"/>
                <p:cNvSpPr/>
                <p:nvPr/>
              </p:nvSpPr>
              <p:spPr>
                <a:xfrm>
                  <a:off x="975" y="2296"/>
                  <a:ext cx="0" cy="1536"/>
                </a:xfrm>
                <a:prstGeom prst="line">
                  <a:avLst/>
                </a:prstGeom>
                <a:ln w="28575" cap="flat" cmpd="sng">
                  <a:solidFill>
                    <a:schemeClr val="tx1"/>
                  </a:solidFill>
                  <a:prstDash val="solid"/>
                  <a:round/>
                  <a:headEnd type="triangl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grpSp>
              <p:nvGrpSpPr>
                <p:cNvPr id="19479" name="Group 34"/>
                <p:cNvGrpSpPr/>
                <p:nvPr/>
              </p:nvGrpSpPr>
              <p:grpSpPr>
                <a:xfrm>
                  <a:off x="975" y="2496"/>
                  <a:ext cx="2072" cy="1345"/>
                  <a:chOff x="975" y="2496"/>
                  <a:chExt cx="2072" cy="1345"/>
                </a:xfrm>
              </p:grpSpPr>
              <p:sp>
                <p:nvSpPr>
                  <p:cNvPr id="19480" name="Line 35"/>
                  <p:cNvSpPr/>
                  <p:nvPr/>
                </p:nvSpPr>
                <p:spPr>
                  <a:xfrm>
                    <a:off x="975" y="3838"/>
                    <a:ext cx="2072" cy="0"/>
                  </a:xfrm>
                  <a:prstGeom prst="line">
                    <a:avLst/>
                  </a:prstGeom>
                  <a:ln w="28575" cap="flat" cmpd="sng">
                    <a:solidFill>
                      <a:schemeClr val="tx1"/>
                    </a:solidFill>
                    <a:prstDash val="solid"/>
                    <a:round/>
                    <a:headEnd type="none" w="med" len="med"/>
                    <a:tailEnd type="triangl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1" name="Line 36"/>
                  <p:cNvSpPr/>
                  <p:nvPr/>
                </p:nvSpPr>
                <p:spPr>
                  <a:xfrm>
                    <a:off x="1233" y="3793"/>
                    <a:ext cx="0" cy="48"/>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2" name="Line 37"/>
                  <p:cNvSpPr/>
                  <p:nvPr/>
                </p:nvSpPr>
                <p:spPr>
                  <a:xfrm>
                    <a:off x="1517" y="3793"/>
                    <a:ext cx="0" cy="48"/>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3" name="Line 38"/>
                  <p:cNvSpPr/>
                  <p:nvPr/>
                </p:nvSpPr>
                <p:spPr>
                  <a:xfrm>
                    <a:off x="1804" y="3793"/>
                    <a:ext cx="0" cy="48"/>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4" name="Line 39"/>
                  <p:cNvSpPr/>
                  <p:nvPr/>
                </p:nvSpPr>
                <p:spPr>
                  <a:xfrm>
                    <a:off x="2092" y="3793"/>
                    <a:ext cx="0" cy="48"/>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5" name="Line 40"/>
                  <p:cNvSpPr/>
                  <p:nvPr/>
                </p:nvSpPr>
                <p:spPr>
                  <a:xfrm>
                    <a:off x="2638" y="3793"/>
                    <a:ext cx="0" cy="48"/>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6" name="Line 41"/>
                  <p:cNvSpPr/>
                  <p:nvPr/>
                </p:nvSpPr>
                <p:spPr>
                  <a:xfrm>
                    <a:off x="2373" y="3793"/>
                    <a:ext cx="0" cy="48"/>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7" name="Line 42"/>
                  <p:cNvSpPr/>
                  <p:nvPr/>
                </p:nvSpPr>
                <p:spPr>
                  <a:xfrm>
                    <a:off x="975" y="3657"/>
                    <a:ext cx="45" cy="0"/>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8" name="Line 43"/>
                  <p:cNvSpPr/>
                  <p:nvPr/>
                </p:nvSpPr>
                <p:spPr>
                  <a:xfrm>
                    <a:off x="975" y="3430"/>
                    <a:ext cx="45" cy="0"/>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89" name="Line 44"/>
                  <p:cNvSpPr/>
                  <p:nvPr/>
                </p:nvSpPr>
                <p:spPr>
                  <a:xfrm>
                    <a:off x="975" y="3203"/>
                    <a:ext cx="45" cy="0"/>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90" name="Line 45"/>
                  <p:cNvSpPr/>
                  <p:nvPr/>
                </p:nvSpPr>
                <p:spPr>
                  <a:xfrm>
                    <a:off x="975" y="2940"/>
                    <a:ext cx="45" cy="0"/>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91" name="Line 46"/>
                  <p:cNvSpPr/>
                  <p:nvPr/>
                </p:nvSpPr>
                <p:spPr>
                  <a:xfrm>
                    <a:off x="975" y="2722"/>
                    <a:ext cx="45" cy="0"/>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19492" name="Line 47"/>
                  <p:cNvSpPr/>
                  <p:nvPr/>
                </p:nvSpPr>
                <p:spPr>
                  <a:xfrm>
                    <a:off x="975" y="2496"/>
                    <a:ext cx="45" cy="0"/>
                  </a:xfrm>
                  <a:prstGeom prst="line">
                    <a:avLst/>
                  </a:prstGeom>
                  <a:ln w="38100" cap="flat" cmpd="sng">
                    <a:solidFill>
                      <a:srgbClr val="FF0000"/>
                    </a:solidFill>
                    <a:prstDash val="solid"/>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grpSp>
          </p:grpSp>
        </p:grpSp>
        <p:sp>
          <p:nvSpPr>
            <p:cNvPr id="19493" name="Text Box 48"/>
            <p:cNvSpPr txBox="1"/>
            <p:nvPr/>
          </p:nvSpPr>
          <p:spPr>
            <a:xfrm>
              <a:off x="8529" y="7542"/>
              <a:ext cx="1475"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0.6</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494" name="Text Box 49"/>
            <p:cNvSpPr txBox="1"/>
            <p:nvPr/>
          </p:nvSpPr>
          <p:spPr>
            <a:xfrm>
              <a:off x="6466" y="7520"/>
              <a:ext cx="1360"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0.3</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495" name="Text Box 50"/>
            <p:cNvSpPr txBox="1"/>
            <p:nvPr/>
          </p:nvSpPr>
          <p:spPr>
            <a:xfrm>
              <a:off x="5880" y="7494"/>
              <a:ext cx="1132"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0.2</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496" name="Text Box 51"/>
            <p:cNvSpPr txBox="1"/>
            <p:nvPr/>
          </p:nvSpPr>
          <p:spPr>
            <a:xfrm>
              <a:off x="7049" y="7542"/>
              <a:ext cx="1588"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0.4</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497" name="Text Box 52"/>
            <p:cNvSpPr txBox="1"/>
            <p:nvPr/>
          </p:nvSpPr>
          <p:spPr>
            <a:xfrm>
              <a:off x="3771" y="6806"/>
              <a:ext cx="1588"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1000</a:t>
              </a:r>
              <a:endParaRPr lang="en-US" altLang="zh-CN">
                <a:solidFill>
                  <a:schemeClr val="tx1"/>
                </a:solidFill>
                <a:latin typeface="Times New Roman" panose="02020603050405020304" pitchFamily="2" charset="0"/>
                <a:ea typeface="黑体" panose="02010609060101010101" pitchFamily="2" charset="-122"/>
              </a:endParaRPr>
            </a:p>
          </p:txBody>
        </p:sp>
        <p:sp>
          <p:nvSpPr>
            <p:cNvPr id="19498" name="Text Box 53"/>
            <p:cNvSpPr txBox="1"/>
            <p:nvPr/>
          </p:nvSpPr>
          <p:spPr>
            <a:xfrm>
              <a:off x="3725" y="5620"/>
              <a:ext cx="1588"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3000</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499" name="Text Box 54"/>
            <p:cNvSpPr txBox="1"/>
            <p:nvPr/>
          </p:nvSpPr>
          <p:spPr>
            <a:xfrm>
              <a:off x="3748" y="5010"/>
              <a:ext cx="1587"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4000</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500" name="Text Box 56"/>
            <p:cNvSpPr txBox="1"/>
            <p:nvPr/>
          </p:nvSpPr>
          <p:spPr>
            <a:xfrm>
              <a:off x="3748" y="4430"/>
              <a:ext cx="1587"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5000</a:t>
              </a:r>
              <a:endParaRPr lang="en-US" altLang="zh-CN" sz="2100">
                <a:solidFill>
                  <a:schemeClr val="tx1"/>
                </a:solidFill>
                <a:latin typeface="Times New Roman" panose="02020603050405020304" pitchFamily="2" charset="0"/>
                <a:ea typeface="黑体" panose="02010609060101010101" pitchFamily="2" charset="-122"/>
              </a:endParaRPr>
            </a:p>
          </p:txBody>
        </p:sp>
        <p:sp>
          <p:nvSpPr>
            <p:cNvPr id="19501" name="Text Box 57"/>
            <p:cNvSpPr txBox="1"/>
            <p:nvPr/>
          </p:nvSpPr>
          <p:spPr>
            <a:xfrm>
              <a:off x="3748" y="3843"/>
              <a:ext cx="1587" cy="709"/>
            </a:xfrm>
            <a:prstGeom prst="rect">
              <a:avLst/>
            </a:prstGeom>
            <a:noFill/>
            <a:ln w="9525">
              <a:noFill/>
            </a:ln>
          </p:spPr>
          <p:txBody>
            <a:bodyPr anchor="t" anchorCtr="0">
              <a:spAutoFit/>
            </a:bodyPr>
            <a:p>
              <a:pPr algn="ctr">
                <a:spcBef>
                  <a:spcPct val="50000"/>
                </a:spcBef>
              </a:pPr>
              <a:r>
                <a:rPr lang="en-US" altLang="zh-CN" sz="2100">
                  <a:solidFill>
                    <a:schemeClr val="tx1"/>
                  </a:solidFill>
                  <a:latin typeface="Times New Roman" panose="02020603050405020304" pitchFamily="2" charset="0"/>
                  <a:ea typeface="黑体" panose="02010609060101010101" pitchFamily="2" charset="-122"/>
                </a:rPr>
                <a:t>6000</a:t>
              </a:r>
              <a:endParaRPr lang="en-US" altLang="zh-CN" sz="2100">
                <a:solidFill>
                  <a:schemeClr val="tx1"/>
                </a:solidFill>
                <a:latin typeface="Times New Roman" panose="02020603050405020304" pitchFamily="2" charset="0"/>
                <a:ea typeface="黑体" panose="02010609060101010101" pitchFamily="2" charset="-122"/>
              </a:endParaRPr>
            </a:p>
          </p:txBody>
        </p:sp>
        <p:grpSp>
          <p:nvGrpSpPr>
            <p:cNvPr id="19502" name="Group 59"/>
            <p:cNvGrpSpPr/>
            <p:nvPr/>
          </p:nvGrpSpPr>
          <p:grpSpPr>
            <a:xfrm>
              <a:off x="3635" y="3375"/>
              <a:ext cx="7441" cy="4889"/>
              <a:chOff x="1935" y="2246"/>
              <a:chExt cx="2977" cy="1956"/>
            </a:xfrm>
          </p:grpSpPr>
          <p:sp>
            <p:nvSpPr>
              <p:cNvPr id="19503" name="Text Box 61"/>
              <p:cNvSpPr txBox="1"/>
              <p:nvPr/>
            </p:nvSpPr>
            <p:spPr>
              <a:xfrm>
                <a:off x="4322" y="3886"/>
                <a:ext cx="590" cy="316"/>
              </a:xfrm>
              <a:prstGeom prst="rect">
                <a:avLst/>
              </a:prstGeom>
              <a:noFill/>
              <a:ln w="9525">
                <a:noFill/>
              </a:ln>
            </p:spPr>
            <p:txBody>
              <a:bodyPr anchor="t" anchorCtr="0">
                <a:spAutoFit/>
              </a:bodyPr>
              <a:p>
                <a:pPr algn="ctr">
                  <a:spcBef>
                    <a:spcPct val="50000"/>
                  </a:spcBef>
                </a:pPr>
                <a:r>
                  <a:rPr lang="en-US" altLang="zh-CN" sz="2400" i="1">
                    <a:solidFill>
                      <a:schemeClr val="tx1"/>
                    </a:solidFill>
                    <a:latin typeface="Times New Roman" panose="02020603050405020304" pitchFamily="2" charset="0"/>
                    <a:ea typeface="黑体" panose="02010609060101010101" pitchFamily="2" charset="-122"/>
                  </a:rPr>
                  <a:t>S</a:t>
                </a:r>
                <a:r>
                  <a:rPr lang="en-US" altLang="zh-CN" sz="2400">
                    <a:solidFill>
                      <a:schemeClr val="tx1"/>
                    </a:solidFill>
                    <a:latin typeface="Times New Roman" panose="02020603050405020304" pitchFamily="2" charset="0"/>
                    <a:ea typeface="黑体" panose="02010609060101010101" pitchFamily="2" charset="-122"/>
                  </a:rPr>
                  <a:t>/m</a:t>
                </a:r>
                <a:r>
                  <a:rPr lang="en-US" altLang="zh-CN" sz="2400" baseline="30000">
                    <a:solidFill>
                      <a:schemeClr val="tx1"/>
                    </a:solidFill>
                    <a:latin typeface="Times New Roman" panose="02020603050405020304" pitchFamily="2" charset="0"/>
                    <a:ea typeface="黑体" panose="02010609060101010101" pitchFamily="2" charset="-122"/>
                  </a:rPr>
                  <a:t>2</a:t>
                </a:r>
                <a:endParaRPr lang="en-US" altLang="zh-CN" sz="2400" baseline="30000">
                  <a:solidFill>
                    <a:schemeClr val="tx1"/>
                  </a:solidFill>
                  <a:latin typeface="Times New Roman" panose="02020603050405020304" pitchFamily="2" charset="0"/>
                  <a:ea typeface="黑体" panose="02010609060101010101" pitchFamily="2" charset="-122"/>
                </a:endParaRPr>
              </a:p>
            </p:txBody>
          </p:sp>
          <p:sp>
            <p:nvSpPr>
              <p:cNvPr id="19504" name="Text Box 60"/>
              <p:cNvSpPr txBox="1"/>
              <p:nvPr/>
            </p:nvSpPr>
            <p:spPr>
              <a:xfrm>
                <a:off x="1935" y="2246"/>
                <a:ext cx="680" cy="214"/>
              </a:xfrm>
              <a:prstGeom prst="rect">
                <a:avLst/>
              </a:prstGeom>
              <a:noFill/>
              <a:ln w="9525">
                <a:noFill/>
              </a:ln>
            </p:spPr>
            <p:txBody>
              <a:bodyPr wrap="square" anchor="t" anchorCtr="0">
                <a:spAutoFit/>
              </a:bodyPr>
              <a:p>
                <a:pPr algn="ctr">
                  <a:lnSpc>
                    <a:spcPct val="60000"/>
                  </a:lnSpc>
                  <a:spcBef>
                    <a:spcPct val="50000"/>
                  </a:spcBef>
                </a:pPr>
                <a:r>
                  <a:rPr lang="en-US" altLang="zh-CN" sz="2400" i="1">
                    <a:solidFill>
                      <a:schemeClr val="tx1"/>
                    </a:solidFill>
                    <a:latin typeface="Times New Roman" panose="02020603050405020304" pitchFamily="2" charset="0"/>
                    <a:ea typeface="黑体" panose="02010609060101010101" pitchFamily="2" charset="-122"/>
                  </a:rPr>
                  <a:t>p</a:t>
                </a:r>
                <a:r>
                  <a:rPr lang="en-US" altLang="zh-CN" sz="2400">
                    <a:solidFill>
                      <a:schemeClr val="tx1"/>
                    </a:solidFill>
                    <a:latin typeface="Times New Roman" panose="02020603050405020304" pitchFamily="2" charset="0"/>
                    <a:ea typeface="黑体" panose="02010609060101010101" pitchFamily="2" charset="-122"/>
                  </a:rPr>
                  <a:t>/Pa</a:t>
                </a:r>
                <a:endParaRPr lang="en-US" altLang="zh-CN" sz="2400">
                  <a:solidFill>
                    <a:schemeClr val="tx1"/>
                  </a:solidFill>
                  <a:latin typeface="Times New Roman" panose="02020603050405020304" pitchFamily="2" charset="0"/>
                  <a:ea typeface="黑体" panose="02010609060101010101" pitchFamily="2" charset="-122"/>
                </a:endParaRPr>
              </a:p>
            </p:txBody>
          </p:sp>
        </p:grpSp>
        <p:sp>
          <p:nvSpPr>
            <p:cNvPr id="19505" name="Freeform 63"/>
            <p:cNvSpPr/>
            <p:nvPr/>
          </p:nvSpPr>
          <p:spPr>
            <a:xfrm>
              <a:off x="5549" y="3723"/>
              <a:ext cx="4300" cy="352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684" h="1371">
                  <a:moveTo>
                    <a:pt x="14" y="2"/>
                  </a:moveTo>
                  <a:cubicBezTo>
                    <a:pt x="20" y="26"/>
                    <a:pt x="0" y="0"/>
                    <a:pt x="51" y="145"/>
                  </a:cubicBezTo>
                  <a:cubicBezTo>
                    <a:pt x="102" y="290"/>
                    <a:pt x="293" y="820"/>
                    <a:pt x="323" y="871"/>
                  </a:cubicBezTo>
                  <a:cubicBezTo>
                    <a:pt x="353" y="922"/>
                    <a:pt x="403" y="1019"/>
                    <a:pt x="592" y="1095"/>
                  </a:cubicBezTo>
                  <a:cubicBezTo>
                    <a:pt x="781" y="1171"/>
                    <a:pt x="1275" y="1279"/>
                    <a:pt x="1457" y="1325"/>
                  </a:cubicBezTo>
                  <a:cubicBezTo>
                    <a:pt x="1639" y="1371"/>
                    <a:pt x="1639" y="1363"/>
                    <a:pt x="1684" y="1370"/>
                  </a:cubicBezTo>
                </a:path>
              </a:pathLst>
            </a:custGeom>
            <a:noFill/>
            <a:ln w="28575" cap="flat" cmpd="sng">
              <a:solidFill>
                <a:schemeClr val="tx1"/>
              </a:solidFill>
              <a:prstDash val="solid"/>
              <a:round/>
              <a:headEnd type="none" w="med" len="med"/>
              <a:tailEnd type="none" w="med" len="med"/>
            </a:ln>
          </p:spPr>
          <p:txBody>
            <a:bodyPr/>
            <a:p>
              <a:endParaRPr lang="zh-CN" altLang="en-US"/>
            </a:p>
          </p:txBody>
        </p:sp>
      </p:grpSp>
      <p:sp>
        <p:nvSpPr>
          <p:cNvPr id="45094" name="Text Box 22"/>
          <p:cNvSpPr txBox="1"/>
          <p:nvPr/>
        </p:nvSpPr>
        <p:spPr>
          <a:xfrm>
            <a:off x="252730" y="939800"/>
            <a:ext cx="2641600" cy="603885"/>
          </a:xfrm>
          <a:prstGeom prst="rect">
            <a:avLst/>
          </a:prstGeom>
          <a:noFill/>
          <a:ln w="9525">
            <a:noFill/>
          </a:ln>
        </p:spPr>
        <p:txBody>
          <a:bodyPr wrap="square" anchor="t" anchorCtr="0">
            <a:spAutoFit/>
          </a:bodyPr>
          <a:p>
            <a:pPr>
              <a:lnSpc>
                <a:spcPts val="4000"/>
              </a:lnSpc>
            </a:pPr>
            <a:r>
              <a:rPr lang="zh-CN" altLang="en-US" sz="2800" dirty="0">
                <a:latin typeface="Times New Roman" panose="02020603050405020304" pitchFamily="2" charset="0"/>
                <a:ea typeface="黑体" panose="02010609060101010101" pitchFamily="2" charset="-122"/>
              </a:rPr>
              <a:t>解：如图所示</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Tree>
    <p:custDataLst>
      <p:tags r:id="rId1"/>
    </p:custData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94"/>
                                        </p:tgtEl>
                                        <p:attrNameLst>
                                          <p:attrName>style.visibility</p:attrName>
                                        </p:attrNameLst>
                                      </p:cBhvr>
                                      <p:to>
                                        <p:strVal val="visible"/>
                                      </p:to>
                                    </p:set>
                                    <p:animEffect transition="in" filter="wipe(left)">
                                      <p:cBhvr>
                                        <p:cTn id="7" dur="500"/>
                                        <p:tgtEl>
                                          <p:spTgt spid="4509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7410"/>
                                        </p:tgtEl>
                                        <p:attrNameLst>
                                          <p:attrName>style.visibility</p:attrName>
                                        </p:attrNameLst>
                                      </p:cBhvr>
                                      <p:to>
                                        <p:strVal val="visible"/>
                                      </p:to>
                                    </p:set>
                                    <p:animEffect transition="in" filter="dissolve">
                                      <p:cBhvr>
                                        <p:cTn id="11"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9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16"/>
          <p:cNvSpPr txBox="1"/>
          <p:nvPr/>
        </p:nvSpPr>
        <p:spPr>
          <a:xfrm>
            <a:off x="1247140" y="2239010"/>
            <a:ext cx="2453640"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lgn="ctr"/>
            <a:r>
              <a:rPr lang="zh-CN" altLang="en-US" sz="2800" dirty="0">
                <a:solidFill>
                  <a:schemeClr val="tx2"/>
                </a:solidFill>
                <a:latin typeface="黑体" panose="02010609060101010101" pitchFamily="2" charset="-122"/>
                <a:ea typeface="黑体" panose="02010609060101010101" pitchFamily="2" charset="-122"/>
              </a:rPr>
              <a:t>函数在实际生活中的应用</a:t>
            </a:r>
            <a:endParaRPr lang="zh-CN" altLang="en-US" sz="2800" dirty="0">
              <a:solidFill>
                <a:schemeClr val="tx2"/>
              </a:solidFill>
              <a:latin typeface="黑体" panose="02010609060101010101" pitchFamily="2" charset="-122"/>
              <a:ea typeface="黑体" panose="02010609060101010101" pitchFamily="2" charset="-122"/>
            </a:endParaRPr>
          </a:p>
        </p:txBody>
      </p:sp>
      <p:sp>
        <p:nvSpPr>
          <p:cNvPr id="4" name="左大括号 17"/>
          <p:cNvSpPr/>
          <p:nvPr/>
        </p:nvSpPr>
        <p:spPr>
          <a:xfrm>
            <a:off x="3965575" y="1709420"/>
            <a:ext cx="356235" cy="2370455"/>
          </a:xfrm>
          <a:prstGeom prst="leftBrace">
            <a:avLst>
              <a:gd name="adj1" fmla="val 44040"/>
              <a:gd name="adj2" fmla="val 50000"/>
            </a:avLst>
          </a:prstGeom>
          <a:noFill/>
          <a:ln w="25400" cap="flat" cmpd="sng">
            <a:solidFill>
              <a:srgbClr val="CC0066"/>
            </a:solidFill>
            <a:prstDash val="solid"/>
            <a:bevel/>
            <a:headEnd type="none" w="med" len="med"/>
            <a:tailEnd type="none" w="med" len="med"/>
          </a:ln>
        </p:spPr>
        <p:txBody>
          <a:bodyPr anchor="t" anchorCtr="0"/>
          <a:p>
            <a:endParaRPr lang="zh-CN" altLang="en-US" sz="2800" dirty="0">
              <a:solidFill>
                <a:schemeClr val="tx1"/>
              </a:solidFill>
              <a:latin typeface="黑体" panose="02010609060101010101" pitchFamily="2" charset="-122"/>
              <a:ea typeface="黑体" panose="02010609060101010101" pitchFamily="2" charset="-122"/>
            </a:endParaRPr>
          </a:p>
        </p:txBody>
      </p:sp>
      <p:sp>
        <p:nvSpPr>
          <p:cNvPr id="5" name="Text Box 18"/>
          <p:cNvSpPr txBox="1"/>
          <p:nvPr/>
        </p:nvSpPr>
        <p:spPr>
          <a:xfrm>
            <a:off x="4496435" y="1418590"/>
            <a:ext cx="2659380"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lgn="ctr"/>
            <a:r>
              <a:rPr lang="zh-CN" altLang="en-US" sz="2800" dirty="0">
                <a:solidFill>
                  <a:schemeClr val="tx2"/>
                </a:solidFill>
                <a:latin typeface="黑体" panose="02010609060101010101" pitchFamily="2" charset="-122"/>
                <a:ea typeface="黑体" panose="02010609060101010101" pitchFamily="2" charset="-122"/>
                <a:sym typeface="+mn-ea"/>
              </a:rPr>
              <a:t>一次函数模型的应用</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6" name="Text Box 18"/>
          <p:cNvSpPr txBox="1"/>
          <p:nvPr/>
        </p:nvSpPr>
        <p:spPr>
          <a:xfrm>
            <a:off x="4566920" y="3361690"/>
            <a:ext cx="2415540"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zh-CN" altLang="en-US" sz="2800" dirty="0">
                <a:solidFill>
                  <a:schemeClr val="tx1"/>
                </a:solidFill>
                <a:latin typeface="黑体" panose="02010609060101010101" pitchFamily="2" charset="-122"/>
                <a:ea typeface="黑体" panose="02010609060101010101" pitchFamily="2" charset="-122"/>
                <a:sym typeface="+mn-ea"/>
              </a:rPr>
              <a:t>实际问题中的反比例函数</a:t>
            </a:r>
            <a:endParaRPr lang="zh-CN" altLang="en-US" sz="2800" dirty="0">
              <a:solidFill>
                <a:schemeClr val="tx1"/>
              </a:solidFill>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2"/>
          <p:cNvPicPr>
            <a:picLocks noChangeAspect="1"/>
          </p:cNvPicPr>
          <p:nvPr/>
        </p:nvPicPr>
        <p:blipFill>
          <a:blip r:embed="rId1"/>
          <a:stretch>
            <a:fillRect/>
          </a:stretch>
        </p:blipFill>
        <p:spPr>
          <a:xfrm>
            <a:off x="4355465" y="2209800"/>
            <a:ext cx="3733165" cy="2952115"/>
          </a:xfrm>
          <a:prstGeom prst="rect">
            <a:avLst/>
          </a:prstGeom>
          <a:noFill/>
          <a:ln w="9525">
            <a:noFill/>
          </a:ln>
        </p:spPr>
      </p:pic>
      <p:sp>
        <p:nvSpPr>
          <p:cNvPr id="4" name="文本占位符 13313"/>
          <p:cNvSpPr>
            <a:spLocks noGrp="1"/>
          </p:cNvSpPr>
          <p:nvPr/>
        </p:nvSpPr>
        <p:spPr>
          <a:xfrm>
            <a:off x="188595" y="553720"/>
            <a:ext cx="8408035" cy="1077595"/>
          </a:xfrm>
          <a:prstGeom prst="rect">
            <a:avLst/>
          </a:prstGeom>
          <a:noFill/>
          <a:ln w="9525">
            <a:noFill/>
          </a:ln>
        </p:spPr>
        <p:txBody>
          <a:bodyPr anchor="t" anchorCtr="0"/>
          <a:p>
            <a:pPr marL="342900" indent="-342900">
              <a:lnSpc>
                <a:spcPct val="120000"/>
              </a:lnSpc>
            </a:pP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1</a:t>
            </a:r>
            <a:r>
              <a:rPr lang="en-US" altLang="zh-CN" sz="2800" dirty="0">
                <a:solidFill>
                  <a:schemeClr val="tx1"/>
                </a:solidFill>
                <a:latin typeface="黑体" panose="02010609060101010101" pitchFamily="2" charset="-122"/>
                <a:ea typeface="黑体" panose="02010609060101010101" pitchFamily="2" charset="-122"/>
              </a:rPr>
              <a:t>.</a:t>
            </a:r>
            <a:r>
              <a:rPr lang="zh-CN" altLang="en-US" sz="2800" dirty="0">
                <a:solidFill>
                  <a:schemeClr val="tx1"/>
                </a:solidFill>
                <a:latin typeface="黑体" panose="02010609060101010101" pitchFamily="2" charset="-122"/>
                <a:ea typeface="黑体" panose="02010609060101010101" pitchFamily="2" charset="-122"/>
              </a:rPr>
              <a:t>下图是用棋子摆成的“上”字 ，则第</a:t>
            </a:r>
            <a:r>
              <a:rPr lang="en-US" altLang="zh-CN"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n </a:t>
            </a:r>
            <a:r>
              <a:rPr lang="zh-CN" altLang="en-US" sz="2800" dirty="0">
                <a:solidFill>
                  <a:schemeClr val="tx1"/>
                </a:solidFill>
                <a:latin typeface="黑体" panose="02010609060101010101" pitchFamily="2" charset="-122"/>
                <a:ea typeface="黑体" panose="02010609060101010101" pitchFamily="2" charset="-122"/>
              </a:rPr>
              <a:t>个图共有多少枚棋子？</a:t>
            </a:r>
            <a:endParaRPr lang="zh-CN" altLang="en-US" sz="2800" dirty="0">
              <a:solidFill>
                <a:schemeClr val="tx1"/>
              </a:solidFill>
              <a:latin typeface="黑体" panose="02010609060101010101" pitchFamily="2" charset="-122"/>
              <a:ea typeface="黑体" panose="02010609060101010101" pitchFamily="2" charset="-122"/>
            </a:endParaRPr>
          </a:p>
        </p:txBody>
      </p:sp>
      <p:grpSp>
        <p:nvGrpSpPr>
          <p:cNvPr id="5" name="组合 13317"/>
          <p:cNvGrpSpPr/>
          <p:nvPr/>
        </p:nvGrpSpPr>
        <p:grpSpPr>
          <a:xfrm>
            <a:off x="3203575" y="1058545"/>
            <a:ext cx="5027986" cy="1291036"/>
            <a:chOff x="0" y="0"/>
            <a:chExt cx="3560" cy="1209"/>
          </a:xfrm>
        </p:grpSpPr>
        <p:sp>
          <p:nvSpPr>
            <p:cNvPr id="6" name="文本框 13318"/>
            <p:cNvSpPr txBox="1"/>
            <p:nvPr/>
          </p:nvSpPr>
          <p:spPr>
            <a:xfrm>
              <a:off x="57" y="783"/>
              <a:ext cx="517" cy="426"/>
            </a:xfrm>
            <a:prstGeom prst="rect">
              <a:avLst/>
            </a:prstGeom>
            <a:noFill/>
            <a:ln w="9525">
              <a:noFill/>
            </a:ln>
          </p:spPr>
          <p:txBody>
            <a:bodyPr anchor="t" anchorCtr="0"/>
            <a:p>
              <a:pPr algn="just"/>
              <a:r>
                <a:rPr lang="zh-CN" altLang="en-US" sz="2800" dirty="0">
                  <a:latin typeface="Times New Roman" panose="02020603050405020304" pitchFamily="2" charset="0"/>
                  <a:ea typeface="宋体" panose="02010600030101010101" pitchFamily="2" charset="-122"/>
                </a:rPr>
                <a:t>图</a:t>
              </a:r>
              <a:r>
                <a:rPr lang="en-US" altLang="zh-CN" sz="2800" dirty="0">
                  <a:latin typeface="Times New Roman" panose="02020603050405020304" pitchFamily="2" charset="0"/>
                  <a:ea typeface="宋体" panose="02010600030101010101" pitchFamily="2" charset="-122"/>
                </a:rPr>
                <a:t>1</a:t>
              </a:r>
              <a:endParaRPr lang="en-US" altLang="zh-CN" sz="2800" dirty="0">
                <a:latin typeface="Times New Roman" panose="02020603050405020304" pitchFamily="2" charset="0"/>
                <a:ea typeface="宋体" panose="02010600030101010101" pitchFamily="2" charset="-122"/>
              </a:endParaRPr>
            </a:p>
          </p:txBody>
        </p:sp>
        <p:sp>
          <p:nvSpPr>
            <p:cNvPr id="7" name="文本框 13319"/>
            <p:cNvSpPr txBox="1"/>
            <p:nvPr/>
          </p:nvSpPr>
          <p:spPr>
            <a:xfrm>
              <a:off x="1077" y="783"/>
              <a:ext cx="549" cy="409"/>
            </a:xfrm>
            <a:prstGeom prst="rect">
              <a:avLst/>
            </a:prstGeom>
            <a:noFill/>
            <a:ln w="9525">
              <a:noFill/>
            </a:ln>
          </p:spPr>
          <p:txBody>
            <a:bodyPr anchor="t" anchorCtr="0"/>
            <a:p>
              <a:pPr algn="just"/>
              <a:r>
                <a:rPr lang="zh-CN" altLang="en-US" sz="2800" dirty="0">
                  <a:latin typeface="Times New Roman" panose="02020603050405020304" pitchFamily="2" charset="0"/>
                  <a:ea typeface="宋体" panose="02010600030101010101" pitchFamily="2" charset="-122"/>
                </a:rPr>
                <a:t>图</a:t>
              </a:r>
              <a:r>
                <a:rPr lang="en-US" altLang="zh-CN" sz="2800" dirty="0">
                  <a:latin typeface="Times New Roman" panose="02020603050405020304" pitchFamily="2" charset="0"/>
                  <a:ea typeface="宋体" panose="02010600030101010101" pitchFamily="2" charset="-122"/>
                </a:rPr>
                <a:t>2</a:t>
              </a:r>
              <a:endParaRPr lang="en-US" altLang="zh-CN" sz="2800" dirty="0">
                <a:latin typeface="Times New Roman" panose="02020603050405020304" pitchFamily="2" charset="0"/>
                <a:ea typeface="宋体" panose="02010600030101010101" pitchFamily="2" charset="-122"/>
              </a:endParaRPr>
            </a:p>
          </p:txBody>
        </p:sp>
        <p:sp>
          <p:nvSpPr>
            <p:cNvPr id="8" name="文本框 13320"/>
            <p:cNvSpPr txBox="1"/>
            <p:nvPr/>
          </p:nvSpPr>
          <p:spPr>
            <a:xfrm>
              <a:off x="2070" y="781"/>
              <a:ext cx="578" cy="411"/>
            </a:xfrm>
            <a:prstGeom prst="rect">
              <a:avLst/>
            </a:prstGeom>
            <a:noFill/>
            <a:ln w="9525">
              <a:noFill/>
            </a:ln>
          </p:spPr>
          <p:txBody>
            <a:bodyPr anchor="t" anchorCtr="0"/>
            <a:p>
              <a:pPr algn="just"/>
              <a:r>
                <a:rPr lang="zh-CN" altLang="en-US" sz="2800" dirty="0">
                  <a:latin typeface="Times New Roman" panose="02020603050405020304" pitchFamily="2" charset="0"/>
                  <a:ea typeface="宋体" panose="02010600030101010101" pitchFamily="2" charset="-122"/>
                </a:rPr>
                <a:t>图</a:t>
              </a:r>
              <a:r>
                <a:rPr lang="en-US" altLang="zh-CN" sz="2800" dirty="0">
                  <a:latin typeface="Times New Roman" panose="02020603050405020304" pitchFamily="2" charset="0"/>
                  <a:ea typeface="宋体" panose="02010600030101010101" pitchFamily="2" charset="-122"/>
                </a:rPr>
                <a:t>3</a:t>
              </a:r>
              <a:endParaRPr lang="en-US" altLang="zh-CN" sz="2800" dirty="0">
                <a:latin typeface="Times New Roman" panose="02020603050405020304" pitchFamily="2" charset="0"/>
                <a:ea typeface="宋体" panose="02010600030101010101" pitchFamily="2" charset="-122"/>
              </a:endParaRPr>
            </a:p>
          </p:txBody>
        </p:sp>
        <p:sp>
          <p:nvSpPr>
            <p:cNvPr id="9" name="文本框 13321"/>
            <p:cNvSpPr txBox="1"/>
            <p:nvPr/>
          </p:nvSpPr>
          <p:spPr>
            <a:xfrm>
              <a:off x="3034" y="781"/>
              <a:ext cx="526" cy="411"/>
            </a:xfrm>
            <a:prstGeom prst="rect">
              <a:avLst/>
            </a:prstGeom>
            <a:noFill/>
            <a:ln w="9525">
              <a:noFill/>
            </a:ln>
          </p:spPr>
          <p:txBody>
            <a:bodyPr anchor="t" anchorCtr="0"/>
            <a:p>
              <a:pPr algn="just"/>
              <a:r>
                <a:rPr lang="zh-CN" altLang="en-US" sz="2800" dirty="0">
                  <a:latin typeface="Times New Roman" panose="02020603050405020304" pitchFamily="2" charset="0"/>
                  <a:ea typeface="宋体" panose="02010600030101010101" pitchFamily="2" charset="-122"/>
                </a:rPr>
                <a:t>图</a:t>
              </a:r>
              <a:r>
                <a:rPr lang="en-US" altLang="zh-CN" sz="2800" dirty="0">
                  <a:latin typeface="Times New Roman" panose="02020603050405020304" pitchFamily="2" charset="0"/>
                  <a:ea typeface="宋体" panose="02010600030101010101" pitchFamily="2" charset="-122"/>
                </a:rPr>
                <a:t>4</a:t>
              </a:r>
              <a:endParaRPr lang="en-US" altLang="zh-CN" sz="2800" dirty="0">
                <a:latin typeface="Times New Roman" panose="02020603050405020304" pitchFamily="2" charset="0"/>
                <a:ea typeface="宋体" panose="02010600030101010101" pitchFamily="2" charset="-122"/>
              </a:endParaRPr>
            </a:p>
          </p:txBody>
        </p:sp>
        <p:pic>
          <p:nvPicPr>
            <p:cNvPr id="10" name="图片 1332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0" y="0"/>
              <a:ext cx="3515" cy="737"/>
            </a:xfrm>
            <a:prstGeom prst="rect">
              <a:avLst/>
            </a:prstGeom>
            <a:solidFill>
              <a:schemeClr val="bg2"/>
            </a:solidFill>
            <a:ln w="9525">
              <a:noFill/>
            </a:ln>
          </p:spPr>
        </p:pic>
      </p:grpSp>
      <p:sp>
        <p:nvSpPr>
          <p:cNvPr id="11" name="Text Box 2"/>
          <p:cNvSpPr txBox="1"/>
          <p:nvPr/>
        </p:nvSpPr>
        <p:spPr>
          <a:xfrm>
            <a:off x="340360" y="2363788"/>
            <a:ext cx="2225675"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2" charset="-122"/>
              </a:rPr>
              <a:t>解：先列表：</a:t>
            </a:r>
            <a:endParaRPr lang="zh-CN" altLang="en-US" sz="2800" dirty="0">
              <a:latin typeface="Times New Roman" panose="02020603050405020304" pitchFamily="2" charset="0"/>
              <a:ea typeface="黑体" panose="02010609060101010101" pitchFamily="2" charset="-122"/>
            </a:endParaRPr>
          </a:p>
        </p:txBody>
      </p:sp>
      <p:graphicFrame>
        <p:nvGraphicFramePr>
          <p:cNvPr id="12" name="表格 11"/>
          <p:cNvGraphicFramePr/>
          <p:nvPr>
            <p:custDataLst>
              <p:tags r:id="rId3"/>
            </p:custDataLst>
          </p:nvPr>
        </p:nvGraphicFramePr>
        <p:xfrm>
          <a:off x="734695" y="2900680"/>
          <a:ext cx="3363595" cy="1036320"/>
        </p:xfrm>
        <a:graphic>
          <a:graphicData uri="http://schemas.openxmlformats.org/drawingml/2006/table">
            <a:tbl>
              <a:tblPr/>
              <a:tblGrid>
                <a:gridCol w="672719"/>
                <a:gridCol w="672719"/>
                <a:gridCol w="672719"/>
                <a:gridCol w="672719"/>
                <a:gridCol w="672465"/>
              </a:tblGrid>
              <a:tr h="518160">
                <a:tc>
                  <a:txBody>
                    <a:bodyPr wrap="square"/>
                    <a:p>
                      <a:pPr marL="0" lvl="0" indent="0" algn="ctr" eaLnBrk="0" fontAlgn="base" latinLnBrk="0" hangingPunct="0">
                        <a:spcBef>
                          <a:spcPct val="20000"/>
                        </a:spcBef>
                        <a:buFont typeface="Arial" panose="020B0604020202020204" pitchFamily="34" charset="0"/>
                        <a:buNone/>
                      </a:pPr>
                      <a:r>
                        <a:rPr lang="en-US" altLang="zh-CN" sz="2800" b="0" i="1" dirty="0">
                          <a:solidFill>
                            <a:schemeClr val="tx1"/>
                          </a:solidFill>
                          <a:latin typeface="Times New Roman" panose="02020603050405020304" pitchFamily="2" charset="0"/>
                          <a:ea typeface="黑体" panose="02010609060101010101" pitchFamily="2" charset="-122"/>
                        </a:rPr>
                        <a:t>x</a:t>
                      </a:r>
                      <a:endParaRPr lang="en-US" altLang="zh-CN" sz="2800" b="0" i="1" dirty="0">
                        <a:solidFill>
                          <a:schemeClr val="tx1"/>
                        </a:solidFill>
                        <a:latin typeface="Times New Roman" panose="02020603050405020304" pitchFamily="2" charset="0"/>
                        <a:ea typeface="黑体" panose="02010609060101010101" pitchFamily="2"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1</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2 </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3</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黑体" panose="02010609060101010101" pitchFamily="2" charset="-122"/>
                          <a:ea typeface="黑体" panose="02010609060101010101" pitchFamily="2" charset="-122"/>
                        </a:rPr>
                        <a:t>…</a:t>
                      </a:r>
                      <a:endParaRPr lang="en-US" altLang="zh-CN" sz="2800" b="0" dirty="0">
                        <a:solidFill>
                          <a:schemeClr val="tx1"/>
                        </a:solidFill>
                        <a:latin typeface="黑体" panose="02010609060101010101" pitchFamily="2" charset="-122"/>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wrap="square"/>
                    <a:p>
                      <a:pPr marL="0" lvl="0" indent="0" algn="ctr" eaLnBrk="0" fontAlgn="base" latinLnBrk="0" hangingPunct="0">
                        <a:spcBef>
                          <a:spcPct val="20000"/>
                        </a:spcBef>
                        <a:buFont typeface="Arial" panose="020B0604020202020204" pitchFamily="34" charset="0"/>
                        <a:buNone/>
                      </a:pPr>
                      <a:r>
                        <a:rPr lang="en-US" altLang="zh-CN" sz="2800" b="0" i="1" dirty="0">
                          <a:solidFill>
                            <a:schemeClr val="tx1"/>
                          </a:solidFill>
                          <a:latin typeface="Times New Roman" panose="02020603050405020304" pitchFamily="2" charset="0"/>
                          <a:ea typeface="黑体" panose="02010609060101010101" pitchFamily="2" charset="-122"/>
                        </a:rPr>
                        <a:t>y</a:t>
                      </a:r>
                      <a:r>
                        <a:rPr lang="en-US" altLang="zh-CN" sz="2800" b="0" dirty="0">
                          <a:solidFill>
                            <a:schemeClr val="tx1"/>
                          </a:solidFill>
                          <a:latin typeface="Times New Roman" panose="02020603050405020304" pitchFamily="2" charset="0"/>
                          <a:ea typeface="黑体" panose="02010609060101010101" pitchFamily="2" charset="-122"/>
                        </a:rPr>
                        <a:t> </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6</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10</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黑体" panose="02010609060101010101" pitchFamily="2" charset="-122"/>
                        </a:rPr>
                        <a:t>14</a:t>
                      </a:r>
                      <a:endParaRPr lang="en-US" altLang="zh-CN" sz="2800" b="0" dirty="0">
                        <a:solidFill>
                          <a:schemeClr val="tx1"/>
                        </a:solidFill>
                        <a:latin typeface="Times New Roman" panose="02020603050405020304" pitchFamily="2" charset="0"/>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wrap="square"/>
                    <a:p>
                      <a:pPr marL="0" lvl="0" indent="0" algn="ctr" eaLnBrk="0" fontAlgn="base" latinLnBrk="0" hangingPunct="0">
                        <a:spcBef>
                          <a:spcPct val="20000"/>
                        </a:spcBef>
                        <a:buFont typeface="Arial" panose="020B0604020202020204" pitchFamily="34" charset="0"/>
                        <a:buNone/>
                      </a:pPr>
                      <a:r>
                        <a:rPr lang="en-US" altLang="zh-CN" sz="2800" b="0" dirty="0">
                          <a:solidFill>
                            <a:schemeClr val="tx1"/>
                          </a:solidFill>
                          <a:latin typeface="黑体" panose="02010609060101010101" pitchFamily="2" charset="-122"/>
                          <a:ea typeface="黑体" panose="02010609060101010101" pitchFamily="2" charset="-122"/>
                        </a:rPr>
                        <a:t>…</a:t>
                      </a:r>
                      <a:endParaRPr lang="en-US" altLang="zh-CN" sz="2800" b="0" dirty="0">
                        <a:solidFill>
                          <a:schemeClr val="tx1"/>
                        </a:solidFill>
                        <a:latin typeface="黑体" panose="02010609060101010101" pitchFamily="2" charset="-122"/>
                        <a:ea typeface="黑体" panose="02010609060101010101" pitchFamily="2" charset="-122"/>
                      </a:endParaRPr>
                    </a:p>
                  </a:txBody>
                  <a:tcPr vert="horz" anchor="ctr" anchorCtr="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3" name="Text Box 2"/>
          <p:cNvSpPr txBox="1"/>
          <p:nvPr/>
        </p:nvSpPr>
        <p:spPr>
          <a:xfrm>
            <a:off x="354965" y="3942715"/>
            <a:ext cx="3016885"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2" charset="-122"/>
              </a:rPr>
              <a:t>描点：如图所示</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
        <p:nvSpPr>
          <p:cNvPr id="14" name="椭圆 96356"/>
          <p:cNvSpPr/>
          <p:nvPr/>
        </p:nvSpPr>
        <p:spPr>
          <a:xfrm>
            <a:off x="5245735" y="3919538"/>
            <a:ext cx="88900" cy="90487"/>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5" name="椭圆 3"/>
          <p:cNvSpPr/>
          <p:nvPr/>
        </p:nvSpPr>
        <p:spPr>
          <a:xfrm>
            <a:off x="5879148" y="3294380"/>
            <a:ext cx="88900" cy="90488"/>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6" name="椭圆 4"/>
          <p:cNvSpPr/>
          <p:nvPr/>
        </p:nvSpPr>
        <p:spPr>
          <a:xfrm>
            <a:off x="6497638" y="2691765"/>
            <a:ext cx="88900" cy="90488"/>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3"/>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dissolv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2"/>
          <p:cNvPicPr>
            <a:picLocks noChangeAspect="1"/>
          </p:cNvPicPr>
          <p:nvPr/>
        </p:nvPicPr>
        <p:blipFill>
          <a:blip r:embed="rId1"/>
          <a:stretch>
            <a:fillRect/>
          </a:stretch>
        </p:blipFill>
        <p:spPr>
          <a:xfrm>
            <a:off x="4521200" y="321945"/>
            <a:ext cx="4514850" cy="3568700"/>
          </a:xfrm>
          <a:prstGeom prst="rect">
            <a:avLst/>
          </a:prstGeom>
          <a:noFill/>
          <a:ln w="9525">
            <a:noFill/>
          </a:ln>
        </p:spPr>
      </p:pic>
      <p:sp>
        <p:nvSpPr>
          <p:cNvPr id="3" name="Line 50"/>
          <p:cNvSpPr/>
          <p:nvPr/>
        </p:nvSpPr>
        <p:spPr>
          <a:xfrm flipV="1">
            <a:off x="4987925" y="415608"/>
            <a:ext cx="2695575" cy="2722562"/>
          </a:xfrm>
          <a:prstGeom prst="line">
            <a:avLst/>
          </a:prstGeom>
          <a:ln w="38100" cap="flat" cmpd="sng">
            <a:solidFill>
              <a:srgbClr val="269999"/>
            </a:solidFill>
            <a:prstDash val="solid"/>
            <a:bevel/>
            <a:headEnd type="none" w="med" len="med"/>
            <a:tailEnd type="none" w="med" len="med"/>
          </a:ln>
        </p:spPr>
      </p:sp>
      <p:sp>
        <p:nvSpPr>
          <p:cNvPr id="4" name="椭圆 96356"/>
          <p:cNvSpPr/>
          <p:nvPr/>
        </p:nvSpPr>
        <p:spPr>
          <a:xfrm>
            <a:off x="5619750" y="2395220"/>
            <a:ext cx="88900" cy="90488"/>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5" name="椭圆 3"/>
          <p:cNvSpPr/>
          <p:nvPr/>
        </p:nvSpPr>
        <p:spPr>
          <a:xfrm>
            <a:off x="6353175" y="1647508"/>
            <a:ext cx="88900" cy="90487"/>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 name="椭圆 4"/>
          <p:cNvSpPr/>
          <p:nvPr/>
        </p:nvSpPr>
        <p:spPr>
          <a:xfrm>
            <a:off x="7099300" y="901383"/>
            <a:ext cx="88900" cy="90487"/>
          </a:xfrm>
          <a:prstGeom prst="ellipse">
            <a:avLst/>
          </a:prstGeom>
          <a:solidFill>
            <a:schemeClr val="tx2"/>
          </a:solidFill>
          <a:ln w="9525"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 name="Text Box 2"/>
          <p:cNvSpPr txBox="1"/>
          <p:nvPr/>
        </p:nvSpPr>
        <p:spPr>
          <a:xfrm>
            <a:off x="155575" y="245110"/>
            <a:ext cx="4459605" cy="3580765"/>
          </a:xfrm>
          <a:prstGeom prst="rect">
            <a:avLst/>
          </a:prstGeom>
          <a:noFill/>
          <a:ln w="9525">
            <a:noFill/>
          </a:ln>
        </p:spPr>
        <p:txBody>
          <a:bodyPr wrap="square" anchor="t" anchorCtr="0">
            <a:spAutoFit/>
          </a:bodyPr>
          <a:p>
            <a:pPr>
              <a:lnSpc>
                <a:spcPct val="11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我们发现图形的形状为一条直线，故可设该直线为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endParaRPr lang="en-US" altLang="zh-CN" sz="2800" i="1" dirty="0">
              <a:latin typeface="Times New Roman" panose="02020603050405020304" pitchFamily="2" charset="0"/>
              <a:ea typeface="黑体" panose="02010609060101010101" pitchFamily="2" charset="-122"/>
            </a:endParaRPr>
          </a:p>
          <a:p>
            <a:pPr>
              <a:lnSpc>
                <a:spcPct val="110000"/>
              </a:lnSpc>
            </a:pPr>
            <a:r>
              <a:rPr lang="zh-CN" altLang="en-US" sz="2800" dirty="0">
                <a:latin typeface="Times New Roman" panose="02020603050405020304" pitchFamily="2" charset="0"/>
                <a:ea typeface="黑体" panose="02010609060101010101" pitchFamily="2" charset="-122"/>
              </a:rPr>
              <a:t>        选取点（</a:t>
            </a:r>
            <a:r>
              <a:rPr lang="en-US" altLang="zh-CN" sz="2800" dirty="0">
                <a:latin typeface="Times New Roman" panose="02020603050405020304" pitchFamily="2" charset="0"/>
                <a:ea typeface="黑体" panose="02010609060101010101" pitchFamily="2" charset="-122"/>
              </a:rPr>
              <a:t>1</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6</a:t>
            </a:r>
            <a:r>
              <a:rPr lang="zh-CN" altLang="en-US" sz="2800" dirty="0">
                <a:latin typeface="Times New Roman" panose="02020603050405020304" pitchFamily="2" charset="0"/>
                <a:ea typeface="黑体" panose="02010609060101010101" pitchFamily="2" charset="-122"/>
              </a:rPr>
              <a:t>）及</a:t>
            </a:r>
            <a:endParaRPr lang="zh-CN" altLang="en-US" sz="2800" dirty="0">
              <a:latin typeface="Times New Roman" panose="02020603050405020304" pitchFamily="2" charset="0"/>
              <a:ea typeface="黑体" panose="02010609060101010101" pitchFamily="2" charset="-122"/>
            </a:endParaRPr>
          </a:p>
          <a:p>
            <a:pPr>
              <a:lnSpc>
                <a:spcPct val="110000"/>
              </a:lnSpc>
            </a:pPr>
            <a:r>
              <a:rPr lang="zh-CN" altLang="en-US" sz="2800" dirty="0">
                <a:latin typeface="Times New Roman" panose="02020603050405020304" pitchFamily="2" charset="0"/>
                <a:ea typeface="黑体" panose="02010609060101010101" pitchFamily="2" charset="-122"/>
              </a:rPr>
              <a:t>点（</a:t>
            </a:r>
            <a:r>
              <a:rPr lang="en-US" altLang="zh-CN"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10</a:t>
            </a:r>
            <a:r>
              <a:rPr lang="zh-CN" altLang="en-US" sz="2800" dirty="0">
                <a:latin typeface="Times New Roman" panose="02020603050405020304" pitchFamily="2" charset="0"/>
                <a:ea typeface="黑体" panose="02010609060101010101" pitchFamily="2" charset="-122"/>
              </a:rPr>
              <a:t>）的坐标代入</a:t>
            </a:r>
            <a:endParaRPr lang="zh-CN" altLang="en-US" sz="2800" dirty="0">
              <a:latin typeface="Times New Roman" panose="02020603050405020304" pitchFamily="2" charset="0"/>
              <a:ea typeface="黑体" panose="02010609060101010101" pitchFamily="2" charset="-122"/>
            </a:endParaRPr>
          </a:p>
          <a:p>
            <a:pPr>
              <a:lnSpc>
                <a:spcPct val="110000"/>
              </a:lnSpc>
            </a:pP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 </a:t>
            </a:r>
            <a:r>
              <a:rPr lang="zh-CN" altLang="en-US" sz="2800" dirty="0">
                <a:latin typeface="Times New Roman" panose="02020603050405020304" pitchFamily="2" charset="0"/>
                <a:ea typeface="黑体" panose="02010609060101010101" pitchFamily="2" charset="-122"/>
              </a:rPr>
              <a:t>中</a:t>
            </a:r>
            <a:r>
              <a:rPr lang="zh-CN" altLang="en-US" sz="2800" dirty="0">
                <a:latin typeface="Times New Roman" panose="02020603050405020304" pitchFamily="2" charset="0"/>
                <a:ea typeface="黑体" panose="02010609060101010101" pitchFamily="2" charset="-122"/>
                <a:sym typeface="+mn-ea"/>
              </a:rPr>
              <a:t>，</a:t>
            </a:r>
            <a:endParaRPr lang="en-US" altLang="zh-CN" sz="2800" dirty="0">
              <a:latin typeface="Times New Roman" panose="02020603050405020304" pitchFamily="2" charset="0"/>
              <a:ea typeface="黑体" panose="02010609060101010101" pitchFamily="2" charset="-122"/>
            </a:endParaRPr>
          </a:p>
          <a:p>
            <a:pPr>
              <a:lnSpc>
                <a:spcPct val="150000"/>
              </a:lnSpc>
            </a:pPr>
            <a:r>
              <a:rPr lang="zh-CN" altLang="en-US" sz="2800" dirty="0">
                <a:latin typeface="Times New Roman" panose="02020603050405020304" pitchFamily="2" charset="0"/>
                <a:ea typeface="黑体" panose="02010609060101010101" pitchFamily="2" charset="-122"/>
              </a:rPr>
              <a:t>得</a:t>
            </a:r>
            <a:endParaRPr lang="zh-CN" altLang="en-US" sz="2800" dirty="0">
              <a:latin typeface="Times New Roman" panose="02020603050405020304" pitchFamily="2" charset="0"/>
              <a:ea typeface="黑体" panose="02010609060101010101" pitchFamily="2" charset="-122"/>
            </a:endParaRPr>
          </a:p>
        </p:txBody>
      </p:sp>
      <p:grpSp>
        <p:nvGrpSpPr>
          <p:cNvPr id="8" name="Group 3"/>
          <p:cNvGrpSpPr/>
          <p:nvPr/>
        </p:nvGrpSpPr>
        <p:grpSpPr>
          <a:xfrm>
            <a:off x="655003" y="3028950"/>
            <a:ext cx="1678736" cy="1072212"/>
            <a:chOff x="0" y="0"/>
            <a:chExt cx="3123" cy="1989"/>
          </a:xfrm>
        </p:grpSpPr>
        <p:sp>
          <p:nvSpPr>
            <p:cNvPr id="9" name="TextBox 6"/>
            <p:cNvSpPr txBox="1"/>
            <p:nvPr/>
          </p:nvSpPr>
          <p:spPr>
            <a:xfrm>
              <a:off x="112" y="0"/>
              <a:ext cx="2700" cy="968"/>
            </a:xfrm>
            <a:prstGeom prst="rect">
              <a:avLst/>
            </a:prstGeom>
            <a:noFill/>
            <a:ln w="9525">
              <a:noFill/>
            </a:ln>
          </p:spPr>
          <p:txBody>
            <a:bodyPr wrap="square" anchor="t" anchorCtr="0">
              <a:spAutoFit/>
            </a:bodyPr>
            <a:p>
              <a:r>
                <a:rPr lang="en-US" altLang="zh-CN" sz="2800" i="1" dirty="0">
                  <a:latin typeface="Times New Roman" panose="02020603050405020304" pitchFamily="2" charset="0"/>
                  <a:ea typeface="宋体" panose="02010600030101010101" pitchFamily="2" charset="-122"/>
                  <a:sym typeface="宋体" panose="02010600030101010101" pitchFamily="2" charset="-122"/>
                </a:rPr>
                <a:t>k</a:t>
              </a:r>
              <a:r>
                <a:rPr lang="en-US" altLang="zh-CN" sz="2800" dirty="0">
                  <a:latin typeface="Times New Roman" panose="02020603050405020304" pitchFamily="2" charset="0"/>
                  <a:ea typeface="宋体" panose="02010600030101010101" pitchFamily="2" charset="-122"/>
                  <a:sym typeface="宋体" panose="02010600030101010101" pitchFamily="2" charset="-122"/>
                </a:rPr>
                <a:t>+</a:t>
              </a:r>
              <a:r>
                <a:rPr lang="en-US" altLang="zh-CN" sz="2800" i="1" dirty="0">
                  <a:latin typeface="Times New Roman" panose="02020603050405020304" pitchFamily="2" charset="0"/>
                  <a:ea typeface="宋体" panose="02010600030101010101" pitchFamily="2" charset="-122"/>
                </a:rPr>
                <a:t>b</a:t>
              </a:r>
              <a:r>
                <a:rPr lang="en-US" altLang="zh-CN" sz="2800" dirty="0">
                  <a:latin typeface="Times New Roman" panose="02020603050405020304" pitchFamily="2" charset="0"/>
                  <a:ea typeface="宋体" panose="02010600030101010101" pitchFamily="2" charset="-122"/>
                </a:rPr>
                <a:t>=6</a:t>
              </a:r>
              <a:r>
                <a:rPr lang="zh-CN" altLang="en-US" sz="2800" dirty="0">
                  <a:latin typeface="Times New Roman" panose="02020603050405020304" pitchFamily="2" charset="0"/>
                  <a:ea typeface="黑体" panose="02010609060101010101" pitchFamily="2" charset="-122"/>
                  <a:sym typeface="+mn-ea"/>
                </a:rPr>
                <a:t>，</a:t>
              </a:r>
              <a:endParaRPr lang="en-US" altLang="zh-CN" sz="2800" dirty="0">
                <a:latin typeface="Times New Roman" panose="02020603050405020304" pitchFamily="2" charset="0"/>
                <a:ea typeface="宋体" panose="02010600030101010101" pitchFamily="2" charset="-122"/>
              </a:endParaRPr>
            </a:p>
          </p:txBody>
        </p:sp>
        <p:sp>
          <p:nvSpPr>
            <p:cNvPr id="10" name="AutoShape 5"/>
            <p:cNvSpPr/>
            <p:nvPr/>
          </p:nvSpPr>
          <p:spPr>
            <a:xfrm>
              <a:off x="0" y="268"/>
              <a:ext cx="142" cy="1494"/>
            </a:xfrm>
            <a:prstGeom prst="leftBrace">
              <a:avLst>
                <a:gd name="adj1" fmla="val 126395"/>
                <a:gd name="adj2" fmla="val 50000"/>
              </a:avLst>
            </a:prstGeom>
            <a:noFill/>
            <a:ln w="25400" cap="flat" cmpd="sng">
              <a:solidFill>
                <a:srgbClr val="FF0000"/>
              </a:solidFill>
              <a:prstDash val="solid"/>
              <a:bevel/>
              <a:headEnd type="none" w="med" len="med"/>
              <a:tailEnd type="none" w="med" len="med"/>
            </a:ln>
          </p:spPr>
          <p:txBody>
            <a:bodyPr anchor="ctr" anchorCtr="0"/>
            <a:p>
              <a:endParaRPr lang="zh-CN" altLang="en-US" sz="2800" dirty="0">
                <a:latin typeface="Times New Roman" panose="02020603050405020304" pitchFamily="2" charset="0"/>
                <a:ea typeface="宋体" panose="02010600030101010101" pitchFamily="2" charset="-122"/>
              </a:endParaRPr>
            </a:p>
          </p:txBody>
        </p:sp>
        <p:sp>
          <p:nvSpPr>
            <p:cNvPr id="11" name="TextBox 6"/>
            <p:cNvSpPr txBox="1"/>
            <p:nvPr/>
          </p:nvSpPr>
          <p:spPr>
            <a:xfrm>
              <a:off x="95" y="1021"/>
              <a:ext cx="3028" cy="968"/>
            </a:xfrm>
            <a:prstGeom prst="rect">
              <a:avLst/>
            </a:prstGeom>
            <a:noFill/>
            <a:ln w="9525">
              <a:noFill/>
            </a:ln>
          </p:spPr>
          <p:txBody>
            <a:bodyPr wrap="square" anchor="t" anchorCtr="0">
              <a:spAutoFit/>
            </a:bodyPr>
            <a:p>
              <a:r>
                <a:rPr lang="en-US" altLang="zh-CN" sz="2800" dirty="0">
                  <a:latin typeface="Times New Roman" panose="02020603050405020304" pitchFamily="2" charset="0"/>
                  <a:ea typeface="宋体" panose="02010600030101010101" pitchFamily="2" charset="-122"/>
                </a:rPr>
                <a:t>2</a:t>
              </a:r>
              <a:r>
                <a:rPr lang="en-US" altLang="zh-CN" sz="2800" i="1" dirty="0">
                  <a:latin typeface="Times New Roman" panose="02020603050405020304" pitchFamily="2" charset="0"/>
                  <a:ea typeface="宋体" panose="02010600030101010101" pitchFamily="2" charset="-122"/>
                </a:rPr>
                <a:t>k</a:t>
              </a:r>
              <a:r>
                <a:rPr lang="en-US" altLang="zh-CN" sz="2800" dirty="0">
                  <a:latin typeface="Times New Roman" panose="02020603050405020304" pitchFamily="2" charset="0"/>
                  <a:ea typeface="宋体" panose="02010600030101010101" pitchFamily="2" charset="-122"/>
                </a:rPr>
                <a:t>+</a:t>
              </a:r>
              <a:r>
                <a:rPr lang="en-US" altLang="zh-CN" sz="2800" i="1" dirty="0">
                  <a:latin typeface="Times New Roman" panose="02020603050405020304" pitchFamily="2" charset="0"/>
                  <a:ea typeface="宋体" panose="02010600030101010101" pitchFamily="2" charset="-122"/>
                </a:rPr>
                <a:t>b</a:t>
              </a:r>
              <a:r>
                <a:rPr lang="en-US" altLang="zh-CN" sz="2800" dirty="0">
                  <a:latin typeface="Times New Roman" panose="02020603050405020304" pitchFamily="2" charset="0"/>
                  <a:ea typeface="宋体" panose="02010600030101010101" pitchFamily="2" charset="-122"/>
                </a:rPr>
                <a:t>=10.</a:t>
              </a:r>
              <a:endParaRPr lang="en-US" altLang="zh-CN" sz="2800" dirty="0">
                <a:latin typeface="Times New Roman" panose="02020603050405020304" pitchFamily="2" charset="0"/>
                <a:ea typeface="宋体" panose="02010600030101010101" pitchFamily="2" charset="-122"/>
              </a:endParaRPr>
            </a:p>
          </p:txBody>
        </p:sp>
      </p:grpSp>
      <p:sp>
        <p:nvSpPr>
          <p:cNvPr id="12" name="TextBox 6"/>
          <p:cNvSpPr txBox="1"/>
          <p:nvPr/>
        </p:nvSpPr>
        <p:spPr>
          <a:xfrm>
            <a:off x="1962150" y="3221355"/>
            <a:ext cx="2831465" cy="521970"/>
          </a:xfrm>
          <a:prstGeom prst="rect">
            <a:avLst/>
          </a:prstGeom>
          <a:noFill/>
          <a:ln w="9525">
            <a:noFill/>
          </a:ln>
        </p:spPr>
        <p:txBody>
          <a:bodyPr wrap="square" anchor="t" anchorCtr="0">
            <a:spAutoFit/>
          </a:bodyPr>
          <a:p>
            <a:r>
              <a:rPr lang="zh-CN" altLang="en-US" sz="2800" dirty="0">
                <a:latin typeface="Times New Roman" panose="02020603050405020304" pitchFamily="2" charset="0"/>
                <a:ea typeface="黑体" panose="02010609060101010101" pitchFamily="2" charset="-122"/>
              </a:rPr>
              <a:t>解得</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rPr>
              <a:t>= 4</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 2.</a:t>
            </a:r>
            <a:endParaRPr lang="en-US" altLang="zh-CN" sz="2800" dirty="0">
              <a:latin typeface="Times New Roman" panose="02020603050405020304" pitchFamily="2" charset="0"/>
              <a:ea typeface="黑体" panose="02010609060101010101" pitchFamily="2" charset="-122"/>
            </a:endParaRPr>
          </a:p>
        </p:txBody>
      </p:sp>
      <p:sp>
        <p:nvSpPr>
          <p:cNvPr id="13" name="TextBox 6"/>
          <p:cNvSpPr txBox="1"/>
          <p:nvPr/>
        </p:nvSpPr>
        <p:spPr>
          <a:xfrm>
            <a:off x="176530" y="3990340"/>
            <a:ext cx="5323205" cy="521970"/>
          </a:xfrm>
          <a:prstGeom prst="rect">
            <a:avLst/>
          </a:prstGeom>
          <a:noFill/>
          <a:ln w="9525">
            <a:noFill/>
          </a:ln>
        </p:spPr>
        <p:txBody>
          <a:bodyPr wrap="square" anchor="t" anchorCtr="0">
            <a:spAutoFit/>
          </a:bodyPr>
          <a:p>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一次函数的表达式为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4</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+ 2.</a:t>
            </a:r>
            <a:endParaRPr lang="en-US" altLang="zh-CN" sz="2800" dirty="0">
              <a:latin typeface="Times New Roman" panose="02020603050405020304" pitchFamily="2" charset="0"/>
              <a:ea typeface="黑体" panose="02010609060101010101" pitchFamily="2" charset="-122"/>
            </a:endParaRPr>
          </a:p>
        </p:txBody>
      </p:sp>
      <p:sp>
        <p:nvSpPr>
          <p:cNvPr id="14" name="TextBox 6"/>
          <p:cNvSpPr txBox="1"/>
          <p:nvPr/>
        </p:nvSpPr>
        <p:spPr>
          <a:xfrm>
            <a:off x="176530" y="4447540"/>
            <a:ext cx="3844925" cy="521970"/>
          </a:xfrm>
          <a:prstGeom prst="rect">
            <a:avLst/>
          </a:prstGeom>
          <a:noFill/>
          <a:ln w="9525">
            <a:noFill/>
          </a:ln>
        </p:spPr>
        <p:txBody>
          <a:bodyPr wrap="square" anchor="t" anchorCtr="0">
            <a:spAutoFit/>
          </a:bodyPr>
          <a:p>
            <a:pPr>
              <a:lnSpc>
                <a:spcPct val="100000"/>
              </a:lnSpc>
            </a:pPr>
            <a:r>
              <a:rPr lang="zh-CN" altLang="en-US" sz="2800" dirty="0">
                <a:latin typeface="Times New Roman" panose="02020603050405020304" pitchFamily="2" charset="0"/>
                <a:ea typeface="黑体" panose="02010609060101010101" pitchFamily="2" charset="-122"/>
              </a:rPr>
              <a:t>令</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n</a:t>
            </a:r>
            <a:r>
              <a:rPr lang="zh-CN" altLang="en-US" sz="2800" dirty="0">
                <a:latin typeface="Times New Roman" panose="02020603050405020304" pitchFamily="2" charset="0"/>
                <a:ea typeface="黑体" panose="02010609060101010101" pitchFamily="2" charset="-122"/>
              </a:rPr>
              <a:t>，则</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4</a:t>
            </a:r>
            <a:r>
              <a:rPr lang="en-US" altLang="zh-CN" sz="2800" i="1" dirty="0">
                <a:latin typeface="Times New Roman" panose="02020603050405020304" pitchFamily="2" charset="0"/>
                <a:ea typeface="黑体" panose="02010609060101010101" pitchFamily="2" charset="-122"/>
              </a:rPr>
              <a:t>n </a:t>
            </a:r>
            <a:r>
              <a:rPr lang="en-US" altLang="zh-CN" sz="2800" dirty="0">
                <a:latin typeface="Times New Roman" panose="02020603050405020304" pitchFamily="2" charset="0"/>
                <a:ea typeface="黑体" panose="02010609060101010101" pitchFamily="2" charset="-122"/>
              </a:rPr>
              <a:t>+ 2.</a:t>
            </a:r>
            <a:endParaRPr lang="en-US" altLang="zh-CN" sz="2800" dirty="0">
              <a:latin typeface="Times New Roman" panose="02020603050405020304" pitchFamily="2" charset="0"/>
              <a:ea typeface="黑体" panose="02010609060101010101" pitchFamily="2" charset="-122"/>
            </a:endParaRPr>
          </a:p>
        </p:txBody>
      </p:sp>
      <p:sp>
        <p:nvSpPr>
          <p:cNvPr id="15" name="Text Box 10"/>
          <p:cNvSpPr txBox="1"/>
          <p:nvPr/>
        </p:nvSpPr>
        <p:spPr>
          <a:xfrm>
            <a:off x="3856355" y="4461510"/>
            <a:ext cx="5044440" cy="521970"/>
          </a:xfrm>
          <a:prstGeom prst="rect">
            <a:avLst/>
          </a:prstGeom>
          <a:noFill/>
          <a:ln w="9525">
            <a:noFill/>
          </a:ln>
        </p:spPr>
        <p:txBody>
          <a:bodyPr wrap="square" anchor="t" anchorCtr="0">
            <a:spAutoFit/>
          </a:bodyPr>
          <a:p>
            <a:pPr>
              <a:lnSpc>
                <a:spcPct val="100000"/>
              </a:lnSpc>
              <a:spcBef>
                <a:spcPct val="50000"/>
              </a:spcBef>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第</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n </a:t>
            </a:r>
            <a:r>
              <a:rPr lang="zh-CN" altLang="en-US" sz="2800" dirty="0">
                <a:latin typeface="Times New Roman" panose="02020603050405020304" pitchFamily="2" charset="0"/>
                <a:ea typeface="黑体" panose="02010609060101010101" pitchFamily="2" charset="-122"/>
              </a:rPr>
              <a:t>个图形有</a:t>
            </a:r>
            <a:r>
              <a:rPr lang="en-US" altLang="zh-CN" sz="2800" dirty="0">
                <a:latin typeface="Times New Roman" panose="02020603050405020304" pitchFamily="2" charset="0"/>
                <a:ea typeface="黑体" panose="02010609060101010101" pitchFamily="2" charset="-122"/>
              </a:rPr>
              <a:t> (4</a:t>
            </a:r>
            <a:r>
              <a:rPr lang="en-US" altLang="zh-CN" sz="2800" i="1" dirty="0">
                <a:latin typeface="Times New Roman" panose="02020603050405020304" pitchFamily="2" charset="0"/>
                <a:ea typeface="黑体" panose="02010609060101010101" pitchFamily="2" charset="-122"/>
              </a:rPr>
              <a:t>n</a:t>
            </a:r>
            <a:r>
              <a:rPr lang="en-US" altLang="zh-CN" sz="2800" dirty="0">
                <a:latin typeface="Times New Roman" panose="02020603050405020304" pitchFamily="2" charset="0"/>
                <a:ea typeface="黑体" panose="02010609060101010101" pitchFamily="2" charset="-122"/>
              </a:rPr>
              <a:t>+2) </a:t>
            </a:r>
            <a:r>
              <a:rPr lang="zh-CN" altLang="en-US" sz="2800" dirty="0">
                <a:latin typeface="Times New Roman" panose="02020603050405020304" pitchFamily="2" charset="0"/>
                <a:ea typeface="黑体" panose="02010609060101010101" pitchFamily="2" charset="-122"/>
              </a:rPr>
              <a:t>棋子</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par>
                          <p:cTn id="14" fill="hold">
                            <p:stCondLst>
                              <p:cond delay="500"/>
                            </p:stCondLst>
                            <p:childTnLst>
                              <p:par>
                                <p:cTn id="15" presetID="5"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xEl>
                                              <p:charRg st="0" end="34"/>
                                            </p:txEl>
                                          </p:spTgt>
                                        </p:tgtEl>
                                        <p:attrNameLst>
                                          <p:attrName>style.visibility</p:attrName>
                                        </p:attrNameLst>
                                      </p:cBhvr>
                                      <p:to>
                                        <p:strVal val="visible"/>
                                      </p:to>
                                    </p:set>
                                    <p:animEffect transition="in" filter="dissolve">
                                      <p:cBhvr>
                                        <p:cTn id="22" dur="500"/>
                                        <p:tgtEl>
                                          <p:spTgt spid="7">
                                            <p:txEl>
                                              <p:charRg st="0" end="3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blinds(horizontal)">
                                      <p:cBhvr>
                                        <p:cTn id="27" dur="500"/>
                                        <p:tgtEl>
                                          <p:spTgt spid="7">
                                            <p:txEl>
                                              <p:pRg st="1" end="1"/>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blinds(horizontal)">
                                      <p:cBhvr>
                                        <p:cTn id="30" dur="500"/>
                                        <p:tgtEl>
                                          <p:spTgt spid="7">
                                            <p:txEl>
                                              <p:pRg st="2" end="2"/>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blinds(horizontal)">
                                      <p:cBhvr>
                                        <p:cTn id="33" dur="500"/>
                                        <p:tgtEl>
                                          <p:spTgt spid="7">
                                            <p:txEl>
                                              <p:pRg st="3" end="3"/>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7">
                                            <p:txEl>
                                              <p:pRg st="4" end="4"/>
                                            </p:txEl>
                                          </p:spTgt>
                                        </p:tgtEl>
                                        <p:attrNameLst>
                                          <p:attrName>style.visibility</p:attrName>
                                        </p:attrNameLst>
                                      </p:cBhvr>
                                      <p:to>
                                        <p:strVal val="visible"/>
                                      </p:to>
                                    </p:set>
                                    <p:animEffect transition="in" filter="blinds(horizontal)">
                                      <p:cBhvr>
                                        <p:cTn id="36" dur="500"/>
                                        <p:tgtEl>
                                          <p:spTgt spid="7">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12">
                                            <p:txEl>
                                              <p:charRg st="0" end="14"/>
                                            </p:txEl>
                                          </p:spTgt>
                                        </p:tgtEl>
                                        <p:attrNameLst>
                                          <p:attrName>style.visibility</p:attrName>
                                        </p:attrNameLst>
                                      </p:cBhvr>
                                      <p:to>
                                        <p:strVal val="visible"/>
                                      </p:to>
                                    </p:set>
                                    <p:animEffect transition="in" filter="dissolve">
                                      <p:cBhvr>
                                        <p:cTn id="45" dur="500"/>
                                        <p:tgtEl>
                                          <p:spTgt spid="12">
                                            <p:txEl>
                                              <p:charRg st="0" end="1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dissolve">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dissolv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P spid="15" grpId="0" bldLvl="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3" name="Text Box 8"/>
          <p:cNvSpPr txBox="1"/>
          <p:nvPr/>
        </p:nvSpPr>
        <p:spPr>
          <a:xfrm>
            <a:off x="508000" y="476250"/>
            <a:ext cx="8397240" cy="4081780"/>
          </a:xfrm>
          <a:prstGeom prst="rect">
            <a:avLst/>
          </a:prstGeom>
          <a:noFill/>
          <a:ln w="9525">
            <a:noFill/>
          </a:ln>
        </p:spPr>
        <p:txBody>
          <a:bodyPr wrap="square" anchor="t" anchorCtr="0">
            <a:spAutoFit/>
          </a:bodyPr>
          <a:p>
            <a:pPr>
              <a:lnSpc>
                <a:spcPts val="4000"/>
              </a:lnSpc>
            </a:pPr>
            <a:r>
              <a:rPr lang="en-US" altLang="zh-CN" sz="2800" b="1" dirty="0">
                <a:solidFill>
                  <a:schemeClr val="tx1"/>
                </a:solidFill>
                <a:latin typeface="Times New Roman" panose="02020603050405020304" pitchFamily="2" charset="0"/>
                <a:ea typeface="黑体" panose="02010609060101010101" pitchFamily="2" charset="-122"/>
              </a:rPr>
              <a:t>2. </a:t>
            </a:r>
            <a:r>
              <a:rPr lang="en-US" altLang="zh-CN" sz="2800" dirty="0">
                <a:solidFill>
                  <a:schemeClr val="tx1"/>
                </a:solidFill>
                <a:latin typeface="Times New Roman" panose="02020603050405020304" pitchFamily="2" charset="0"/>
                <a:ea typeface="黑体" panose="02010609060101010101" pitchFamily="2" charset="-122"/>
              </a:rPr>
              <a:t>某气球内充满了一定质量的气体，当温度不变时，</a:t>
            </a:r>
            <a:endParaRPr lang="en-US" altLang="zh-CN" sz="2800" dirty="0">
              <a:solidFill>
                <a:schemeClr val="tx1"/>
              </a:solidFill>
              <a:latin typeface="Times New Roman" panose="02020603050405020304" pitchFamily="2" charset="0"/>
              <a:ea typeface="黑体" panose="02010609060101010101" pitchFamily="2" charset="-122"/>
            </a:endParaRPr>
          </a:p>
          <a:p>
            <a:pPr>
              <a:lnSpc>
                <a:spcPts val="4000"/>
              </a:lnSpc>
            </a:pPr>
            <a:r>
              <a:rPr lang="en-US" altLang="zh-CN" sz="2800" dirty="0">
                <a:solidFill>
                  <a:schemeClr val="tx1"/>
                </a:solidFill>
                <a:latin typeface="Times New Roman" panose="02020603050405020304" pitchFamily="2" charset="0"/>
                <a:ea typeface="黑体" panose="02010609060101010101" pitchFamily="2" charset="-122"/>
              </a:rPr>
              <a:t>    气球内气体的气压 </a:t>
            </a:r>
            <a:r>
              <a:rPr lang="en-US" altLang="zh-CN" sz="2800" i="1" dirty="0">
                <a:solidFill>
                  <a:schemeClr val="tx1"/>
                </a:solidFill>
                <a:latin typeface="Times New Roman" panose="02020603050405020304" pitchFamily="2" charset="0"/>
                <a:ea typeface="黑体" panose="02010609060101010101" pitchFamily="2" charset="-122"/>
              </a:rPr>
              <a:t>p </a:t>
            </a:r>
            <a:r>
              <a:rPr lang="en-US" altLang="zh-CN" sz="2800" dirty="0">
                <a:solidFill>
                  <a:schemeClr val="tx1"/>
                </a:solidFill>
                <a:latin typeface="Times New Roman" panose="02020603050405020304" pitchFamily="2" charset="0"/>
                <a:ea typeface="黑体" panose="02010609060101010101" pitchFamily="2" charset="-122"/>
              </a:rPr>
              <a:t>(kPa) 是气体体积 </a:t>
            </a:r>
            <a:r>
              <a:rPr lang="en-US" altLang="zh-CN" sz="2800" i="1" dirty="0">
                <a:solidFill>
                  <a:schemeClr val="tx1"/>
                </a:solidFill>
                <a:latin typeface="Times New Roman" panose="02020603050405020304" pitchFamily="2" charset="0"/>
                <a:ea typeface="黑体" panose="02010609060101010101" pitchFamily="2" charset="-122"/>
              </a:rPr>
              <a:t>V </a:t>
            </a:r>
            <a:r>
              <a:rPr lang="en-US" altLang="zh-CN" sz="2800" dirty="0">
                <a:solidFill>
                  <a:schemeClr val="tx1"/>
                </a:solidFill>
                <a:latin typeface="Times New Roman" panose="02020603050405020304" pitchFamily="2" charset="0"/>
                <a:ea typeface="黑体" panose="02010609060101010101" pitchFamily="2" charset="-122"/>
              </a:rPr>
              <a:t>(m</a:t>
            </a:r>
            <a:r>
              <a:rPr lang="en-US" altLang="zh-CN" sz="2800" baseline="30000" dirty="0">
                <a:solidFill>
                  <a:schemeClr val="tx1"/>
                </a:solidFill>
                <a:latin typeface="Times New Roman" panose="02020603050405020304" pitchFamily="2" charset="0"/>
                <a:ea typeface="黑体" panose="02010609060101010101" pitchFamily="2" charset="-122"/>
              </a:rPr>
              <a:t>3</a:t>
            </a:r>
            <a:r>
              <a:rPr lang="en-US" altLang="zh-CN" sz="2800" dirty="0">
                <a:solidFill>
                  <a:schemeClr val="tx1"/>
                </a:solidFill>
                <a:latin typeface="Times New Roman" panose="02020603050405020304" pitchFamily="2" charset="0"/>
                <a:ea typeface="黑体" panose="02010609060101010101" pitchFamily="2" charset="-122"/>
              </a:rPr>
              <a:t>)的反</a:t>
            </a:r>
            <a:endParaRPr lang="en-US" altLang="zh-CN" sz="2800" dirty="0">
              <a:solidFill>
                <a:schemeClr val="tx1"/>
              </a:solidFill>
              <a:latin typeface="Times New Roman" panose="02020603050405020304" pitchFamily="2" charset="0"/>
              <a:ea typeface="黑体" panose="02010609060101010101" pitchFamily="2" charset="-122"/>
            </a:endParaRPr>
          </a:p>
          <a:p>
            <a:pPr>
              <a:lnSpc>
                <a:spcPts val="4000"/>
              </a:lnSpc>
            </a:pPr>
            <a:r>
              <a:rPr lang="en-US" altLang="zh-CN" sz="2800" dirty="0">
                <a:solidFill>
                  <a:schemeClr val="tx1"/>
                </a:solidFill>
                <a:latin typeface="Times New Roman" panose="02020603050405020304" pitchFamily="2" charset="0"/>
                <a:ea typeface="黑体" panose="02010609060101010101" pitchFamily="2" charset="-122"/>
              </a:rPr>
              <a:t>    比例函数，其图象如图所示，当气球内的气压</a:t>
            </a:r>
            <a:r>
              <a:rPr lang="zh-CN" altLang="en-US" sz="2800" dirty="0">
                <a:solidFill>
                  <a:schemeClr val="tx1"/>
                </a:solidFill>
                <a:latin typeface="Times New Roman" panose="02020603050405020304" pitchFamily="2" charset="0"/>
                <a:ea typeface="黑体" panose="02010609060101010101" pitchFamily="2" charset="-122"/>
              </a:rPr>
              <a:t>为 </a:t>
            </a:r>
            <a:endParaRPr lang="zh-CN" altLang="en-US" sz="2800" dirty="0">
              <a:solidFill>
                <a:schemeClr val="tx1"/>
              </a:solidFill>
              <a:latin typeface="Times New Roman" panose="02020603050405020304" pitchFamily="2" charset="0"/>
              <a:ea typeface="黑体" panose="02010609060101010101" pitchFamily="2" charset="-122"/>
            </a:endParaRPr>
          </a:p>
          <a:p>
            <a:pPr>
              <a:lnSpc>
                <a:spcPts val="4000"/>
              </a:lnSpc>
            </a:pPr>
            <a:r>
              <a:rPr lang="zh-CN" altLang="en-US" sz="2800" dirty="0">
                <a:solidFill>
                  <a:schemeClr val="tx1"/>
                </a:solidFill>
                <a:latin typeface="Times New Roman" panose="02020603050405020304" pitchFamily="2" charset="0"/>
                <a:ea typeface="黑体" panose="02010609060101010101" pitchFamily="2" charset="-122"/>
              </a:rPr>
              <a:t>    </a:t>
            </a:r>
            <a:r>
              <a:rPr lang="en-US" altLang="zh-CN" sz="2800" dirty="0">
                <a:solidFill>
                  <a:schemeClr val="tx1"/>
                </a:solidFill>
                <a:latin typeface="Times New Roman" panose="02020603050405020304" pitchFamily="2" charset="0"/>
                <a:ea typeface="黑体" panose="02010609060101010101" pitchFamily="2" charset="-122"/>
              </a:rPr>
              <a:t>120 kPa 时，气球的体积应</a:t>
            </a:r>
            <a:r>
              <a:rPr lang="zh-CN" altLang="en-US" sz="2800" dirty="0">
                <a:solidFill>
                  <a:schemeClr val="tx1"/>
                </a:solidFill>
                <a:latin typeface="Times New Roman" panose="02020603050405020304" pitchFamily="2" charset="0"/>
                <a:ea typeface="黑体" panose="02010609060101010101" pitchFamily="2" charset="-122"/>
              </a:rPr>
              <a:t>为</a:t>
            </a:r>
            <a:r>
              <a:rPr lang="en-US" altLang="zh-CN" sz="2800" dirty="0">
                <a:solidFill>
                  <a:schemeClr val="tx1"/>
                </a:solidFill>
                <a:latin typeface="Times New Roman" panose="02020603050405020304" pitchFamily="2" charset="0"/>
                <a:ea typeface="黑体" panose="02010609060101010101" pitchFamily="2" charset="-122"/>
              </a:rPr>
              <a:t>                      (        )</a:t>
            </a:r>
            <a:endParaRPr lang="en-US" altLang="zh-CN" sz="2800" dirty="0">
              <a:solidFill>
                <a:schemeClr val="tx1"/>
              </a:solidFill>
              <a:latin typeface="Times New Roman" panose="02020603050405020304" pitchFamily="2" charset="0"/>
              <a:ea typeface="黑体" panose="02010609060101010101" pitchFamily="2" charset="-122"/>
            </a:endParaRPr>
          </a:p>
          <a:p>
            <a:pPr>
              <a:lnSpc>
                <a:spcPct val="200000"/>
              </a:lnSpc>
            </a:pPr>
            <a:r>
              <a:rPr lang="en-US" altLang="zh-CN" sz="2800" dirty="0">
                <a:solidFill>
                  <a:schemeClr val="tx1"/>
                </a:solidFill>
                <a:latin typeface="Times New Roman" panose="02020603050405020304" pitchFamily="2" charset="0"/>
                <a:ea typeface="黑体" panose="02010609060101010101" pitchFamily="2" charset="-122"/>
              </a:rPr>
              <a:t>    A.                      B.   </a:t>
            </a:r>
            <a:endParaRPr lang="en-US" altLang="zh-CN" sz="2800" dirty="0">
              <a:solidFill>
                <a:schemeClr val="tx1"/>
              </a:solidFill>
              <a:latin typeface="Times New Roman" panose="02020603050405020304" pitchFamily="2" charset="0"/>
              <a:ea typeface="黑体" panose="02010609060101010101" pitchFamily="2" charset="-122"/>
            </a:endParaRPr>
          </a:p>
          <a:p>
            <a:pPr>
              <a:lnSpc>
                <a:spcPct val="250000"/>
              </a:lnSpc>
            </a:pPr>
            <a:r>
              <a:rPr lang="en-US" altLang="zh-CN" sz="2800" dirty="0">
                <a:solidFill>
                  <a:schemeClr val="tx1"/>
                </a:solidFill>
                <a:latin typeface="Times New Roman" panose="02020603050405020304" pitchFamily="2" charset="0"/>
                <a:ea typeface="黑体" panose="02010609060101010101" pitchFamily="2" charset="-122"/>
              </a:rPr>
              <a:t>    C.                      D. </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181277" name="Text Box 29"/>
          <p:cNvSpPr txBox="1"/>
          <p:nvPr/>
        </p:nvSpPr>
        <p:spPr>
          <a:xfrm>
            <a:off x="7346315" y="2027555"/>
            <a:ext cx="971550" cy="607695"/>
          </a:xfrm>
          <a:prstGeom prst="rect">
            <a:avLst/>
          </a:prstGeom>
          <a:noFill/>
          <a:ln w="9525">
            <a:noFill/>
          </a:ln>
        </p:spPr>
        <p:txBody>
          <a:bodyPr anchor="t" anchorCtr="0">
            <a:spAutoFit/>
          </a:bodyPr>
          <a:p>
            <a:pPr algn="ctr">
              <a:lnSpc>
                <a:spcPct val="120000"/>
              </a:lnSpc>
            </a:pPr>
            <a:r>
              <a:rPr lang="en-US" altLang="zh-CN" sz="2800">
                <a:latin typeface="Times New Roman" panose="02020603050405020304" pitchFamily="2" charset="0"/>
                <a:ea typeface="楷体_GB2312" panose="02010609030101010101" pitchFamily="1" charset="-122"/>
              </a:rPr>
              <a:t>C</a:t>
            </a:r>
            <a:endParaRPr lang="en-US" altLang="zh-CN" sz="2800">
              <a:latin typeface="Times New Roman" panose="02020603050405020304" pitchFamily="2" charset="0"/>
              <a:ea typeface="楷体_GB2312" panose="02010609030101010101" pitchFamily="1" charset="-122"/>
            </a:endParaRPr>
          </a:p>
        </p:txBody>
      </p:sp>
      <p:grpSp>
        <p:nvGrpSpPr>
          <p:cNvPr id="28675" name="组合 2"/>
          <p:cNvGrpSpPr/>
          <p:nvPr/>
        </p:nvGrpSpPr>
        <p:grpSpPr>
          <a:xfrm>
            <a:off x="5064042" y="2768194"/>
            <a:ext cx="3542502" cy="2042829"/>
            <a:chOff x="6803" y="4039"/>
            <a:chExt cx="7437" cy="4288"/>
          </a:xfrm>
        </p:grpSpPr>
        <p:grpSp>
          <p:nvGrpSpPr>
            <p:cNvPr id="28676" name="组合 10"/>
            <p:cNvGrpSpPr/>
            <p:nvPr/>
          </p:nvGrpSpPr>
          <p:grpSpPr>
            <a:xfrm>
              <a:off x="6803" y="4039"/>
              <a:ext cx="7437" cy="4288"/>
              <a:chOff x="4945" y="5247"/>
              <a:chExt cx="9880" cy="5698"/>
            </a:xfrm>
          </p:grpSpPr>
          <p:sp>
            <p:nvSpPr>
              <p:cNvPr id="28677" name="任意多边形 44"/>
              <p:cNvSpPr/>
              <p:nvPr/>
            </p:nvSpPr>
            <p:spPr>
              <a:xfrm rot="600000">
                <a:off x="8392" y="6118"/>
                <a:ext cx="4581" cy="2685"/>
              </a:xfrm>
              <a:custGeom>
                <a:avLst/>
                <a:gdLst/>
                <a:ahLst/>
                <a:cxnLst/>
                <a:pathLst>
                  <a:path w="1179" h="953">
                    <a:moveTo>
                      <a:pt x="0" y="0"/>
                    </a:moveTo>
                    <a:cubicBezTo>
                      <a:pt x="106" y="306"/>
                      <a:pt x="212" y="612"/>
                      <a:pt x="408" y="771"/>
                    </a:cubicBezTo>
                    <a:cubicBezTo>
                      <a:pt x="604" y="930"/>
                      <a:pt x="891" y="941"/>
                      <a:pt x="1179" y="953"/>
                    </a:cubicBezTo>
                  </a:path>
                </a:pathLst>
              </a:custGeom>
              <a:noFill/>
              <a:ln w="31750" cap="flat" cmpd="sng">
                <a:solidFill>
                  <a:schemeClr val="tx1"/>
                </a:solidFill>
                <a:prstDash val="solid"/>
                <a:round/>
                <a:headEnd type="none" w="med" len="med"/>
                <a:tailEnd type="none" w="med" len="med"/>
              </a:ln>
            </p:spPr>
            <p:txBody>
              <a:bodyPr/>
              <a:p>
                <a:endParaRPr lang="zh-CN" altLang="en-US" sz="2800"/>
              </a:p>
            </p:txBody>
          </p:sp>
          <p:sp>
            <p:nvSpPr>
              <p:cNvPr id="28678" name="Line 7"/>
              <p:cNvSpPr/>
              <p:nvPr/>
            </p:nvSpPr>
            <p:spPr>
              <a:xfrm flipH="1" flipV="1">
                <a:off x="10420" y="8542"/>
                <a:ext cx="17" cy="1038"/>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28679" name="Line 8"/>
              <p:cNvSpPr/>
              <p:nvPr/>
            </p:nvSpPr>
            <p:spPr>
              <a:xfrm>
                <a:off x="8128" y="8530"/>
                <a:ext cx="2295" cy="1"/>
              </a:xfrm>
              <a:prstGeom prst="line">
                <a:avLst/>
              </a:prstGeom>
              <a:ln w="28575" cap="flat" cmpd="sng">
                <a:solidFill>
                  <a:schemeClr val="tx1"/>
                </a:solidFill>
                <a:prstDash val="sysDash"/>
                <a:round/>
                <a:headEnd type="non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cxnSp>
            <p:nvCxnSpPr>
              <p:cNvPr id="28680" name="AutoShape 16"/>
              <p:cNvCxnSpPr/>
              <p:nvPr/>
            </p:nvCxnSpPr>
            <p:spPr>
              <a:xfrm rot="5400000" flipV="1">
                <a:off x="12215" y="6019"/>
                <a:ext cx="2209" cy="2095"/>
              </a:xfrm>
              <a:prstGeom prst="bentConnector3">
                <a:avLst>
                  <a:gd name="adj1" fmla="val -16727"/>
                </a:avLst>
              </a:prstGeom>
              <a:ln w="9525">
                <a:noFill/>
              </a:ln>
            </p:spPr>
          </p:cxnSp>
          <p:sp>
            <p:nvSpPr>
              <p:cNvPr id="28681" name="Text Box 31"/>
              <p:cNvSpPr txBox="1"/>
              <p:nvPr/>
            </p:nvSpPr>
            <p:spPr>
              <a:xfrm>
                <a:off x="6956" y="9241"/>
                <a:ext cx="1744" cy="1695"/>
              </a:xfrm>
              <a:prstGeom prst="rect">
                <a:avLst/>
              </a:prstGeom>
              <a:noFill/>
              <a:ln w="9525">
                <a:noFill/>
              </a:ln>
            </p:spPr>
            <p:txBody>
              <a:bodyPr anchor="t" anchorCtr="0">
                <a:spAutoFit/>
              </a:bodyPr>
              <a:p>
                <a:pPr algn="ctr">
                  <a:lnSpc>
                    <a:spcPct val="120000"/>
                  </a:lnSpc>
                  <a:spcBef>
                    <a:spcPct val="50000"/>
                  </a:spcBef>
                </a:pPr>
                <a:r>
                  <a:rPr lang="en-US" altLang="zh-CN" sz="2800" i="1">
                    <a:solidFill>
                      <a:schemeClr val="tx1"/>
                    </a:solidFill>
                    <a:latin typeface="Times New Roman" panose="02020603050405020304" pitchFamily="2" charset="0"/>
                    <a:ea typeface="黑体" panose="02010609060101010101" pitchFamily="2" charset="-122"/>
                  </a:rPr>
                  <a:t>O</a:t>
                </a:r>
                <a:endParaRPr lang="en-US" altLang="zh-CN" sz="2800" i="1">
                  <a:solidFill>
                    <a:schemeClr val="tx1"/>
                  </a:solidFill>
                  <a:latin typeface="Times New Roman" panose="02020603050405020304" pitchFamily="2" charset="0"/>
                  <a:ea typeface="黑体" panose="02010609060101010101" pitchFamily="2" charset="-122"/>
                </a:endParaRPr>
              </a:p>
            </p:txBody>
          </p:sp>
          <p:grpSp>
            <p:nvGrpSpPr>
              <p:cNvPr id="28682" name="Group 32"/>
              <p:cNvGrpSpPr/>
              <p:nvPr/>
            </p:nvGrpSpPr>
            <p:grpSpPr>
              <a:xfrm>
                <a:off x="8120" y="5612"/>
                <a:ext cx="4924" cy="3955"/>
                <a:chOff x="975" y="2296"/>
                <a:chExt cx="1920" cy="1542"/>
              </a:xfrm>
            </p:grpSpPr>
            <p:sp>
              <p:nvSpPr>
                <p:cNvPr id="28683" name="Line 33"/>
                <p:cNvSpPr/>
                <p:nvPr/>
              </p:nvSpPr>
              <p:spPr>
                <a:xfrm>
                  <a:off x="975" y="2296"/>
                  <a:ext cx="0" cy="1536"/>
                </a:xfrm>
                <a:prstGeom prst="line">
                  <a:avLst/>
                </a:prstGeom>
                <a:ln w="28575" cap="flat" cmpd="sng">
                  <a:solidFill>
                    <a:schemeClr val="tx1"/>
                  </a:solidFill>
                  <a:prstDash val="solid"/>
                  <a:round/>
                  <a:headEnd type="triangle" w="med" len="med"/>
                  <a:tailEnd type="non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sp>
              <p:nvSpPr>
                <p:cNvPr id="28684" name="Line 35"/>
                <p:cNvSpPr/>
                <p:nvPr/>
              </p:nvSpPr>
              <p:spPr>
                <a:xfrm>
                  <a:off x="975" y="3838"/>
                  <a:ext cx="1920" cy="0"/>
                </a:xfrm>
                <a:prstGeom prst="line">
                  <a:avLst/>
                </a:prstGeom>
                <a:ln w="28575" cap="flat" cmpd="sng">
                  <a:solidFill>
                    <a:schemeClr val="tx1"/>
                  </a:solidFill>
                  <a:prstDash val="solid"/>
                  <a:round/>
                  <a:headEnd type="none" w="med" len="med"/>
                  <a:tailEnd type="triangle" w="med" len="med"/>
                </a:ln>
              </p:spPr>
              <p:txBody>
                <a:bodyPr anchor="t" anchorCtr="0"/>
                <a:p>
                  <a:pPr algn="ctr"/>
                  <a:endParaRPr lang="zh-CN" altLang="en-US" sz="100" dirty="0">
                    <a:latin typeface="Arial" panose="020B0604020202020204" pitchFamily="34" charset="0"/>
                    <a:ea typeface="宋体" panose="02010600030101010101" pitchFamily="2" charset="-122"/>
                  </a:endParaRPr>
                </a:p>
              </p:txBody>
            </p:sp>
          </p:grpSp>
          <p:sp>
            <p:nvSpPr>
              <p:cNvPr id="28685" name="Text Box 48"/>
              <p:cNvSpPr txBox="1"/>
              <p:nvPr/>
            </p:nvSpPr>
            <p:spPr>
              <a:xfrm>
                <a:off x="6654" y="7784"/>
                <a:ext cx="1513" cy="1456"/>
              </a:xfrm>
              <a:prstGeom prst="rect">
                <a:avLst/>
              </a:prstGeom>
              <a:noFill/>
              <a:ln w="9525">
                <a:noFill/>
              </a:ln>
            </p:spPr>
            <p:txBody>
              <a:bodyPr anchor="t" anchorCtr="0">
                <a:spAutoFit/>
              </a:bodyPr>
              <a:p>
                <a:pPr algn="ctr">
                  <a:spcBef>
                    <a:spcPct val="50000"/>
                  </a:spcBef>
                </a:pPr>
                <a:r>
                  <a:rPr lang="en-US" altLang="zh-CN" sz="2800">
                    <a:solidFill>
                      <a:schemeClr val="tx1"/>
                    </a:solidFill>
                    <a:latin typeface="Times New Roman" panose="02020603050405020304" pitchFamily="2" charset="0"/>
                    <a:ea typeface="黑体" panose="02010609060101010101" pitchFamily="2" charset="-122"/>
                  </a:rPr>
                  <a:t>60</a:t>
                </a:r>
                <a:endParaRPr lang="en-US" altLang="zh-CN" sz="2800">
                  <a:solidFill>
                    <a:schemeClr val="tx1"/>
                  </a:solidFill>
                  <a:latin typeface="Times New Roman" panose="02020603050405020304" pitchFamily="2" charset="0"/>
                  <a:ea typeface="黑体" panose="02010609060101010101" pitchFamily="2" charset="-122"/>
                </a:endParaRPr>
              </a:p>
            </p:txBody>
          </p:sp>
          <p:grpSp>
            <p:nvGrpSpPr>
              <p:cNvPr id="28686" name="Group 59"/>
              <p:cNvGrpSpPr/>
              <p:nvPr/>
            </p:nvGrpSpPr>
            <p:grpSpPr>
              <a:xfrm>
                <a:off x="4945" y="5247"/>
                <a:ext cx="9880" cy="5698"/>
                <a:chOff x="1268" y="2235"/>
                <a:chExt cx="3853" cy="2222"/>
              </a:xfrm>
            </p:grpSpPr>
            <p:sp>
              <p:nvSpPr>
                <p:cNvPr id="28687" name="Text Box 61"/>
                <p:cNvSpPr txBox="1"/>
                <p:nvPr/>
              </p:nvSpPr>
              <p:spPr>
                <a:xfrm>
                  <a:off x="3966" y="3889"/>
                  <a:ext cx="1155" cy="568"/>
                </a:xfrm>
                <a:prstGeom prst="rect">
                  <a:avLst/>
                </a:prstGeom>
                <a:noFill/>
                <a:ln w="9525">
                  <a:noFill/>
                </a:ln>
              </p:spPr>
              <p:txBody>
                <a:bodyPr wrap="square" anchor="t" anchorCtr="0">
                  <a:spAutoFit/>
                </a:bodyPr>
                <a:p>
                  <a:pPr algn="ctr">
                    <a:spcBef>
                      <a:spcPct val="50000"/>
                    </a:spcBef>
                  </a:pPr>
                  <a:r>
                    <a:rPr lang="en-US" altLang="zh-CN" sz="2800" i="1">
                      <a:solidFill>
                        <a:schemeClr val="tx1"/>
                      </a:solidFill>
                      <a:latin typeface="Times New Roman" panose="02020603050405020304" pitchFamily="2" charset="0"/>
                      <a:ea typeface="黑体" panose="02010609060101010101" pitchFamily="2" charset="-122"/>
                    </a:rPr>
                    <a:t>V</a:t>
                  </a:r>
                  <a:r>
                    <a:rPr lang="en-US" altLang="zh-CN" sz="2800">
                      <a:solidFill>
                        <a:schemeClr val="tx1"/>
                      </a:solidFill>
                      <a:latin typeface="Times New Roman" panose="02020603050405020304" pitchFamily="2" charset="0"/>
                      <a:ea typeface="黑体" panose="02010609060101010101" pitchFamily="2" charset="-122"/>
                    </a:rPr>
                    <a:t>/m</a:t>
                  </a:r>
                  <a:r>
                    <a:rPr lang="en-US" altLang="zh-CN" sz="2800" baseline="30000">
                      <a:solidFill>
                        <a:schemeClr val="tx1"/>
                      </a:solidFill>
                      <a:latin typeface="Times New Roman" panose="02020603050405020304" pitchFamily="2" charset="0"/>
                      <a:ea typeface="黑体" panose="02010609060101010101" pitchFamily="2" charset="-122"/>
                    </a:rPr>
                    <a:t>3</a:t>
                  </a:r>
                  <a:endParaRPr lang="en-US" altLang="zh-CN" sz="2800" baseline="30000">
                    <a:solidFill>
                      <a:schemeClr val="tx1"/>
                    </a:solidFill>
                    <a:latin typeface="Times New Roman" panose="02020603050405020304" pitchFamily="2" charset="0"/>
                    <a:ea typeface="黑体" panose="02010609060101010101" pitchFamily="2" charset="-122"/>
                  </a:endParaRPr>
                </a:p>
              </p:txBody>
            </p:sp>
            <p:sp>
              <p:nvSpPr>
                <p:cNvPr id="28688" name="Text Box 60"/>
                <p:cNvSpPr txBox="1"/>
                <p:nvPr/>
              </p:nvSpPr>
              <p:spPr>
                <a:xfrm>
                  <a:off x="1268" y="2235"/>
                  <a:ext cx="1186" cy="380"/>
                </a:xfrm>
                <a:prstGeom prst="rect">
                  <a:avLst/>
                </a:prstGeom>
                <a:noFill/>
                <a:ln w="9525">
                  <a:noFill/>
                </a:ln>
              </p:spPr>
              <p:txBody>
                <a:bodyPr wrap="square" anchor="t" anchorCtr="0">
                  <a:spAutoFit/>
                </a:bodyPr>
                <a:p>
                  <a:pPr algn="ctr">
                    <a:lnSpc>
                      <a:spcPct val="60000"/>
                    </a:lnSpc>
                    <a:spcBef>
                      <a:spcPct val="50000"/>
                    </a:spcBef>
                  </a:pPr>
                  <a:r>
                    <a:rPr lang="en-US" altLang="zh-CN" sz="2800" i="1">
                      <a:solidFill>
                        <a:schemeClr val="tx1"/>
                      </a:solidFill>
                      <a:latin typeface="Times New Roman" panose="02020603050405020304" pitchFamily="2" charset="0"/>
                      <a:ea typeface="黑体" panose="02010609060101010101" pitchFamily="2" charset="-122"/>
                    </a:rPr>
                    <a:t>p</a:t>
                  </a:r>
                  <a:r>
                    <a:rPr lang="en-US" altLang="zh-CN" sz="2800">
                      <a:solidFill>
                        <a:schemeClr val="tx1"/>
                      </a:solidFill>
                      <a:latin typeface="Times New Roman" panose="02020603050405020304" pitchFamily="2" charset="0"/>
                      <a:ea typeface="黑体" panose="02010609060101010101" pitchFamily="2" charset="-122"/>
                    </a:rPr>
                    <a:t>/kPa</a:t>
                  </a:r>
                  <a:endParaRPr lang="zh-CN" altLang="en-US" sz="2800">
                    <a:solidFill>
                      <a:schemeClr val="tx1"/>
                    </a:solidFill>
                    <a:latin typeface="Times New Roman" panose="02020603050405020304" pitchFamily="2" charset="0"/>
                    <a:ea typeface="黑体" panose="02010609060101010101" pitchFamily="2" charset="-122"/>
                  </a:endParaRPr>
                </a:p>
              </p:txBody>
            </p:sp>
          </p:grpSp>
        </p:grpSp>
        <p:sp>
          <p:nvSpPr>
            <p:cNvPr id="28689" name="Text Box 48"/>
            <p:cNvSpPr txBox="1"/>
            <p:nvPr/>
          </p:nvSpPr>
          <p:spPr>
            <a:xfrm>
              <a:off x="10361" y="7204"/>
              <a:ext cx="1516" cy="1096"/>
            </a:xfrm>
            <a:prstGeom prst="rect">
              <a:avLst/>
            </a:prstGeom>
            <a:noFill/>
            <a:ln w="9525">
              <a:noFill/>
            </a:ln>
          </p:spPr>
          <p:txBody>
            <a:bodyPr wrap="square" anchor="t" anchorCtr="0">
              <a:spAutoFit/>
            </a:bodyPr>
            <a:p>
              <a:pPr algn="ctr">
                <a:spcBef>
                  <a:spcPct val="50000"/>
                </a:spcBef>
              </a:pPr>
              <a:r>
                <a:rPr lang="en-US" altLang="zh-CN" sz="2800">
                  <a:solidFill>
                    <a:schemeClr val="tx1"/>
                  </a:solidFill>
                  <a:latin typeface="Times New Roman" panose="02020603050405020304" pitchFamily="2" charset="0"/>
                  <a:ea typeface="黑体" panose="02010609060101010101" pitchFamily="2" charset="-122"/>
                </a:rPr>
                <a:t>1.6</a:t>
              </a:r>
              <a:endParaRPr lang="en-US" altLang="zh-CN" sz="2800">
                <a:solidFill>
                  <a:schemeClr val="tx1"/>
                </a:solidFill>
                <a:latin typeface="Times New Roman" panose="02020603050405020304" pitchFamily="2" charset="0"/>
                <a:ea typeface="黑体" panose="02010609060101010101" pitchFamily="2" charset="-122"/>
              </a:endParaRPr>
            </a:p>
          </p:txBody>
        </p:sp>
      </p:grpSp>
      <p:graphicFrame>
        <p:nvGraphicFramePr>
          <p:cNvPr id="28690" name="对象 3"/>
          <p:cNvGraphicFramePr>
            <a:graphicFrameLocks noChangeAspect="1"/>
          </p:cNvGraphicFramePr>
          <p:nvPr/>
        </p:nvGraphicFramePr>
        <p:xfrm>
          <a:off x="1452880" y="3651885"/>
          <a:ext cx="951865" cy="971550"/>
        </p:xfrm>
        <a:graphic>
          <a:graphicData uri="http://schemas.openxmlformats.org/presentationml/2006/ole">
            <mc:AlternateContent xmlns:mc="http://schemas.openxmlformats.org/markup-compatibility/2006">
              <mc:Choice xmlns:v="urn:schemas-microsoft-com:vml" Requires="v">
                <p:oleObj spid="_x0000_s3092" name="" r:id="rId1" imgW="393700" imgH="393700" progId="Equation.DSMT4">
                  <p:embed/>
                </p:oleObj>
              </mc:Choice>
              <mc:Fallback>
                <p:oleObj name="" r:id="rId1" imgW="393700" imgH="393700" progId="Equation.DSMT4">
                  <p:embed/>
                  <p:pic>
                    <p:nvPicPr>
                      <p:cNvPr id="0" name="图片 3091"/>
                      <p:cNvPicPr/>
                      <p:nvPr/>
                    </p:nvPicPr>
                    <p:blipFill>
                      <a:blip r:embed="rId2"/>
                      <a:stretch>
                        <a:fillRect/>
                      </a:stretch>
                    </p:blipFill>
                    <p:spPr>
                      <a:xfrm>
                        <a:off x="1452880" y="3651885"/>
                        <a:ext cx="951865" cy="971550"/>
                      </a:xfrm>
                      <a:prstGeom prst="rect">
                        <a:avLst/>
                      </a:prstGeom>
                      <a:noFill/>
                      <a:ln w="38100">
                        <a:noFill/>
                        <a:miter/>
                      </a:ln>
                    </p:spPr>
                  </p:pic>
                </p:oleObj>
              </mc:Fallback>
            </mc:AlternateContent>
          </a:graphicData>
        </a:graphic>
      </p:graphicFrame>
      <p:graphicFrame>
        <p:nvGraphicFramePr>
          <p:cNvPr id="28691" name="对象 4"/>
          <p:cNvGraphicFramePr>
            <a:graphicFrameLocks noChangeAspect="1"/>
          </p:cNvGraphicFramePr>
          <p:nvPr/>
        </p:nvGraphicFramePr>
        <p:xfrm>
          <a:off x="3769360" y="2638425"/>
          <a:ext cx="906145" cy="956310"/>
        </p:xfrm>
        <a:graphic>
          <a:graphicData uri="http://schemas.openxmlformats.org/presentationml/2006/ole">
            <mc:AlternateContent xmlns:mc="http://schemas.openxmlformats.org/markup-compatibility/2006">
              <mc:Choice xmlns:v="urn:schemas-microsoft-com:vml" Requires="v">
                <p:oleObj spid="_x0000_s3093" name="" r:id="rId3" imgW="381000" imgH="393700" progId="Equation.DSMT4">
                  <p:embed/>
                </p:oleObj>
              </mc:Choice>
              <mc:Fallback>
                <p:oleObj name="" r:id="rId3" imgW="381000" imgH="393700" progId="Equation.DSMT4">
                  <p:embed/>
                  <p:pic>
                    <p:nvPicPr>
                      <p:cNvPr id="0" name="图片 3092"/>
                      <p:cNvPicPr/>
                      <p:nvPr/>
                    </p:nvPicPr>
                    <p:blipFill>
                      <a:blip r:embed="rId4"/>
                      <a:stretch>
                        <a:fillRect/>
                      </a:stretch>
                    </p:blipFill>
                    <p:spPr>
                      <a:xfrm>
                        <a:off x="3769360" y="2638425"/>
                        <a:ext cx="906145" cy="956310"/>
                      </a:xfrm>
                      <a:prstGeom prst="rect">
                        <a:avLst/>
                      </a:prstGeom>
                      <a:noFill/>
                      <a:ln w="38100">
                        <a:noFill/>
                        <a:miter/>
                      </a:ln>
                    </p:spPr>
                  </p:pic>
                </p:oleObj>
              </mc:Fallback>
            </mc:AlternateContent>
          </a:graphicData>
        </a:graphic>
      </p:graphicFrame>
      <p:graphicFrame>
        <p:nvGraphicFramePr>
          <p:cNvPr id="28692" name="对象 6"/>
          <p:cNvGraphicFramePr>
            <a:graphicFrameLocks noChangeAspect="1"/>
          </p:cNvGraphicFramePr>
          <p:nvPr/>
        </p:nvGraphicFramePr>
        <p:xfrm>
          <a:off x="1452880" y="2638425"/>
          <a:ext cx="930275" cy="949325"/>
        </p:xfrm>
        <a:graphic>
          <a:graphicData uri="http://schemas.openxmlformats.org/presentationml/2006/ole">
            <mc:AlternateContent xmlns:mc="http://schemas.openxmlformats.org/markup-compatibility/2006">
              <mc:Choice xmlns:v="urn:schemas-microsoft-com:vml" Requires="v">
                <p:oleObj spid="_x0000_s3094" name="" r:id="rId5" imgW="393700" imgH="393700" progId="Equation.DSMT4">
                  <p:embed/>
                </p:oleObj>
              </mc:Choice>
              <mc:Fallback>
                <p:oleObj name="" r:id="rId5" imgW="393700" imgH="393700" progId="Equation.DSMT4">
                  <p:embed/>
                  <p:pic>
                    <p:nvPicPr>
                      <p:cNvPr id="0" name="图片 3093"/>
                      <p:cNvPicPr/>
                      <p:nvPr/>
                    </p:nvPicPr>
                    <p:blipFill>
                      <a:blip r:embed="rId6"/>
                      <a:stretch>
                        <a:fillRect/>
                      </a:stretch>
                    </p:blipFill>
                    <p:spPr>
                      <a:xfrm>
                        <a:off x="1452880" y="2638425"/>
                        <a:ext cx="930275" cy="949325"/>
                      </a:xfrm>
                      <a:prstGeom prst="rect">
                        <a:avLst/>
                      </a:prstGeom>
                      <a:noFill/>
                      <a:ln w="38100">
                        <a:noFill/>
                        <a:miter/>
                      </a:ln>
                    </p:spPr>
                  </p:pic>
                </p:oleObj>
              </mc:Fallback>
            </mc:AlternateContent>
          </a:graphicData>
        </a:graphic>
      </p:graphicFrame>
      <p:graphicFrame>
        <p:nvGraphicFramePr>
          <p:cNvPr id="28693" name="对象 8"/>
          <p:cNvGraphicFramePr>
            <a:graphicFrameLocks noChangeAspect="1"/>
          </p:cNvGraphicFramePr>
          <p:nvPr/>
        </p:nvGraphicFramePr>
        <p:xfrm>
          <a:off x="3780155" y="3676650"/>
          <a:ext cx="898525" cy="946785"/>
        </p:xfrm>
        <a:graphic>
          <a:graphicData uri="http://schemas.openxmlformats.org/presentationml/2006/ole">
            <mc:AlternateContent xmlns:mc="http://schemas.openxmlformats.org/markup-compatibility/2006">
              <mc:Choice xmlns:v="urn:schemas-microsoft-com:vml" Requires="v">
                <p:oleObj spid="_x0000_s3091" name="" r:id="rId7" imgW="381000" imgH="393700" progId="Equation.DSMT4">
                  <p:embed/>
                </p:oleObj>
              </mc:Choice>
              <mc:Fallback>
                <p:oleObj name="" r:id="rId7" imgW="381000" imgH="393700" progId="Equation.DSMT4">
                  <p:embed/>
                  <p:pic>
                    <p:nvPicPr>
                      <p:cNvPr id="0" name="图片 3090"/>
                      <p:cNvPicPr/>
                      <p:nvPr/>
                    </p:nvPicPr>
                    <p:blipFill>
                      <a:blip r:embed="rId8"/>
                      <a:stretch>
                        <a:fillRect/>
                      </a:stretch>
                    </p:blipFill>
                    <p:spPr>
                      <a:xfrm>
                        <a:off x="3780155" y="3676650"/>
                        <a:ext cx="898525" cy="946785"/>
                      </a:xfrm>
                      <a:prstGeom prst="rect">
                        <a:avLst/>
                      </a:prstGeom>
                      <a:noFill/>
                      <a:ln w="38100">
                        <a:noFill/>
                        <a:miter/>
                      </a:ln>
                    </p:spPr>
                  </p:pic>
                </p:oleObj>
              </mc:Fallback>
            </mc:AlternateContent>
          </a:graphicData>
        </a:graphic>
      </p:graphicFrame>
    </p:spTree>
    <p:custDataLst>
      <p:tags r:id="rId9"/>
    </p:custData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1277"/>
                                        </p:tgtEl>
                                        <p:attrNameLst>
                                          <p:attrName>style.visibility</p:attrName>
                                        </p:attrNameLst>
                                      </p:cBhvr>
                                      <p:to>
                                        <p:strVal val="visible"/>
                                      </p:to>
                                    </p:set>
                                    <p:animEffect transition="in" filter="wipe(left)">
                                      <p:cBhvr>
                                        <p:cTn id="7" dur="500"/>
                                        <p:tgtEl>
                                          <p:spTgt spid="18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7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94284"/>
          <p:cNvSpPr txBox="1"/>
          <p:nvPr/>
        </p:nvSpPr>
        <p:spPr>
          <a:xfrm>
            <a:off x="210185" y="353060"/>
            <a:ext cx="8731885" cy="1512570"/>
          </a:xfrm>
          <a:prstGeom prst="rect">
            <a:avLst/>
          </a:prstGeom>
          <a:noFill/>
          <a:ln w="9525">
            <a:noFill/>
          </a:ln>
        </p:spPr>
        <p:txBody>
          <a:bodyPr wrap="square" anchor="t" anchorCtr="0">
            <a:spAutoFit/>
          </a:bodyPr>
          <a:p>
            <a:pPr>
              <a:lnSpc>
                <a:spcPct val="110000"/>
              </a:lnSpc>
            </a:pPr>
            <a:r>
              <a:rPr lang="zh-CN" altLang="en-US" sz="2800" dirty="0">
                <a:solidFill>
                  <a:schemeClr val="tx1"/>
                </a:solidFill>
                <a:latin typeface="Times New Roman" panose="02020603050405020304" pitchFamily="2" charset="0"/>
                <a:ea typeface="黑体" panose="02010609060101010101" pitchFamily="2" charset="-122"/>
              </a:rPr>
              <a:t>  </a:t>
            </a:r>
            <a:r>
              <a:rPr lang="en-US" altLang="zh-CN" sz="2800" dirty="0">
                <a:solidFill>
                  <a:schemeClr val="tx1"/>
                </a:solidFill>
                <a:latin typeface="Times New Roman" panose="02020603050405020304" pitchFamily="2" charset="0"/>
                <a:ea typeface="黑体" panose="02010609060101010101" pitchFamily="2" charset="-122"/>
              </a:rPr>
              <a:t>3</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世界上大部分国家都使用摄氏温度(℃)计量法，但美、英等国的天气预报仍然使用华氏温度(</a:t>
            </a:r>
            <a:r>
              <a:rPr lang="en-US" altLang="zh-CN" sz="2800" dirty="0">
                <a:solidFill>
                  <a:schemeClr val="tx1"/>
                </a:solidFill>
                <a:latin typeface="Times New Roman" panose="02020603050405020304" pitchFamily="2" charset="0"/>
                <a:ea typeface="黑体" panose="02010609060101010101" pitchFamily="2" charset="-122"/>
              </a:rPr>
              <a:t>℉</a:t>
            </a:r>
            <a:r>
              <a:rPr lang="zh-CN" altLang="en-US" sz="2800" dirty="0">
                <a:solidFill>
                  <a:schemeClr val="tx1"/>
                </a:solidFill>
                <a:latin typeface="Times New Roman" panose="02020603050405020304" pitchFamily="2" charset="0"/>
                <a:ea typeface="黑体" panose="02010609060101010101" pitchFamily="2" charset="-122"/>
              </a:rPr>
              <a:t>)计量法</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两种计量法之间有如下的对应关系：</a:t>
            </a:r>
            <a:endParaRPr lang="zh-CN" altLang="en-US" sz="2800" dirty="0">
              <a:solidFill>
                <a:schemeClr val="tx1"/>
              </a:solidFill>
              <a:latin typeface="Times New Roman" panose="02020603050405020304" pitchFamily="2" charset="0"/>
              <a:ea typeface="黑体" panose="02010609060101010101" pitchFamily="2" charset="-122"/>
            </a:endParaRPr>
          </a:p>
        </p:txBody>
      </p:sp>
      <p:graphicFrame>
        <p:nvGraphicFramePr>
          <p:cNvPr id="3" name="表格 2"/>
          <p:cNvGraphicFramePr/>
          <p:nvPr>
            <p:custDataLst>
              <p:tags r:id="rId1"/>
            </p:custDataLst>
          </p:nvPr>
        </p:nvGraphicFramePr>
        <p:xfrm>
          <a:off x="946150" y="1813560"/>
          <a:ext cx="5272088" cy="1075055"/>
        </p:xfrm>
        <a:graphic>
          <a:graphicData uri="http://schemas.openxmlformats.org/drawingml/2006/table">
            <a:tbl>
              <a:tblPr/>
              <a:tblGrid>
                <a:gridCol w="1200150"/>
                <a:gridCol w="557213"/>
                <a:gridCol w="639762"/>
                <a:gridCol w="628650"/>
                <a:gridCol w="657225"/>
                <a:gridCol w="842963"/>
                <a:gridCol w="746125"/>
              </a:tblGrid>
              <a:tr h="538480">
                <a:tc>
                  <a:txBody>
                    <a:bodyPr wrap="square"/>
                    <a:p>
                      <a:pPr marL="0" lvl="0" indent="0" algn="ctr" eaLnBrk="1" fontAlgn="base" latinLnBrk="0" hangingPunct="1">
                        <a:spcBef>
                          <a:spcPct val="0"/>
                        </a:spcBef>
                        <a:buFont typeface="Arial" panose="020B0604020202020204" pitchFamily="34" charset="0"/>
                        <a:buNone/>
                      </a:pPr>
                      <a:r>
                        <a:rPr lang="en-US" altLang="zh-CN" sz="2800" b="0" i="1" dirty="0">
                          <a:solidFill>
                            <a:srgbClr val="000000"/>
                          </a:solidFill>
                          <a:latin typeface="Times New Roman" panose="02020603050405020304" pitchFamily="2" charset="0"/>
                          <a:ea typeface="宋体" panose="02010600030101010101" pitchFamily="2" charset="-122"/>
                        </a:rPr>
                        <a:t>x</a:t>
                      </a:r>
                      <a:r>
                        <a:rPr lang="en-US" altLang="zh-CN" sz="2800" b="0" dirty="0">
                          <a:solidFill>
                            <a:srgbClr val="000000"/>
                          </a:solidFill>
                          <a:latin typeface="Times New Roman" panose="02020603050405020304" pitchFamily="2" charset="0"/>
                          <a:ea typeface="宋体" panose="02010600030101010101" pitchFamily="2" charset="-122"/>
                        </a:rPr>
                        <a:t>/℃</a:t>
                      </a:r>
                      <a:endParaRPr lang="en-US" altLang="zh-CN" sz="2800" b="0" i="1"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0</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10</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20</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30</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40</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50</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6575">
                <a:tc>
                  <a:txBody>
                    <a:bodyPr wrap="square"/>
                    <a:p>
                      <a:pPr marL="0" lvl="0" indent="0" algn="ctr" eaLnBrk="1" fontAlgn="base" latinLnBrk="0" hangingPunct="1">
                        <a:spcBef>
                          <a:spcPct val="0"/>
                        </a:spcBef>
                        <a:buFont typeface="Arial" panose="020B0604020202020204" pitchFamily="34" charset="0"/>
                        <a:buNone/>
                      </a:pPr>
                      <a:r>
                        <a:rPr lang="en-US" altLang="zh-CN" sz="2800" b="0" i="1" dirty="0">
                          <a:solidFill>
                            <a:srgbClr val="000000"/>
                          </a:solidFill>
                          <a:latin typeface="Times New Roman" panose="02020603050405020304" pitchFamily="2" charset="0"/>
                          <a:ea typeface="宋体" panose="02010600030101010101" pitchFamily="2" charset="-122"/>
                        </a:rPr>
                        <a:t>y</a:t>
                      </a:r>
                      <a:r>
                        <a:rPr lang="en-US" altLang="zh-CN" sz="2800" b="0" dirty="0">
                          <a:solidFill>
                            <a:srgbClr val="000000"/>
                          </a:solidFill>
                          <a:latin typeface="Times New Roman" panose="02020603050405020304" pitchFamily="2" charset="0"/>
                          <a:ea typeface="宋体" panose="02010600030101010101" pitchFamily="2" charset="-122"/>
                        </a:rPr>
                        <a:t>/</a:t>
                      </a:r>
                      <a:r>
                        <a:rPr lang="en-US" altLang="zh-CN" sz="2800" b="0" dirty="0">
                          <a:solidFill>
                            <a:srgbClr val="000000"/>
                          </a:solidFill>
                          <a:latin typeface="Times New Roman" panose="02020603050405020304" pitchFamily="2" charset="0"/>
                          <a:ea typeface="黑体" panose="02010609060101010101" pitchFamily="2" charset="-122"/>
                          <a:sym typeface="宋体" panose="02010600030101010101" pitchFamily="2" charset="-122"/>
                        </a:rPr>
                        <a:t>℉</a:t>
                      </a:r>
                      <a:endParaRPr lang="en-US" altLang="zh-CN" sz="2800" b="0" i="1" dirty="0">
                        <a:solidFill>
                          <a:srgbClr val="000000"/>
                        </a:solidFill>
                        <a:latin typeface="Times New Roman" panose="02020603050405020304" pitchFamily="2" charset="0"/>
                        <a:ea typeface="黑体" panose="02010609060101010101" pitchFamily="2" charset="-122"/>
                        <a:sym typeface="宋体" panose="02010600030101010101" pitchFamily="2"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32</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50</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68</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86</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104</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wrap="square"/>
                    <a:p>
                      <a:pPr marL="0" lvl="0" indent="0" algn="ctr" eaLnBrk="1" fontAlgn="base" latinLnBrk="0" hangingPunct="1">
                        <a:spcBef>
                          <a:spcPct val="0"/>
                        </a:spcBef>
                        <a:buFont typeface="Arial" panose="020B0604020202020204" pitchFamily="34" charset="0"/>
                        <a:buNone/>
                      </a:pPr>
                      <a:r>
                        <a:rPr lang="en-US" altLang="zh-CN" sz="2800" b="0" dirty="0">
                          <a:solidFill>
                            <a:srgbClr val="000000"/>
                          </a:solidFill>
                          <a:latin typeface="Times New Roman" panose="02020603050405020304" pitchFamily="2" charset="0"/>
                          <a:ea typeface="宋体" panose="02010600030101010101" pitchFamily="2" charset="-122"/>
                        </a:rPr>
                        <a:t>122</a:t>
                      </a:r>
                      <a:endParaRPr lang="en-US" altLang="zh-CN" sz="2800" b="0" dirty="0">
                        <a:solidFill>
                          <a:srgbClr val="000000"/>
                        </a:solidFill>
                        <a:latin typeface="Times New Roman" panose="02020603050405020304" pitchFamily="2" charset="0"/>
                        <a:ea typeface="宋体" panose="02010600030101010101" pitchFamily="2" charset="-122"/>
                      </a:endParaRPr>
                    </a:p>
                  </a:txBody>
                  <a:tcPr marL="0" marR="0" marT="0" marB="1"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99"/>
          <p:cNvSpPr txBox="1"/>
          <p:nvPr/>
        </p:nvSpPr>
        <p:spPr>
          <a:xfrm>
            <a:off x="-50800" y="2863850"/>
            <a:ext cx="9161780" cy="2245360"/>
          </a:xfrm>
          <a:prstGeom prst="rect">
            <a:avLst/>
          </a:prstGeom>
          <a:noFill/>
          <a:ln w="9525">
            <a:noFill/>
          </a:ln>
        </p:spPr>
        <p:txBody>
          <a:bodyPr wrap="square" anchor="t" anchorCtr="0">
            <a:spAutoFit/>
          </a:bodyPr>
          <a:p>
            <a:pPr>
              <a:lnSpc>
                <a:spcPct val="100000"/>
              </a:lnSpc>
            </a:pPr>
            <a:r>
              <a:rPr lang="en-US" altLang="zh-CN" sz="2800" dirty="0">
                <a:solidFill>
                  <a:schemeClr val="tx1"/>
                </a:solidFill>
                <a:latin typeface="Times New Roman" panose="02020603050405020304" pitchFamily="2" charset="0"/>
                <a:ea typeface="黑体" panose="02010609060101010101" pitchFamily="2" charset="-122"/>
              </a:rPr>
              <a:t> (1) </a:t>
            </a:r>
            <a:r>
              <a:rPr lang="zh-CN" altLang="en-US" sz="2800" dirty="0">
                <a:solidFill>
                  <a:schemeClr val="tx1"/>
                </a:solidFill>
                <a:latin typeface="Times New Roman" panose="02020603050405020304" pitchFamily="2" charset="0"/>
                <a:ea typeface="黑体" panose="02010609060101010101" pitchFamily="2" charset="-122"/>
              </a:rPr>
              <a:t>在平面直角坐标系中描出相应的点，观察这些点的分布情况，并猜想</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之间的函数关系；</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00000"/>
              </a:lnSpc>
            </a:pPr>
            <a:r>
              <a:rPr lang="en-US" altLang="zh-CN" sz="2800" dirty="0">
                <a:solidFill>
                  <a:schemeClr val="tx1"/>
                </a:solidFill>
                <a:latin typeface="Times New Roman" panose="02020603050405020304" pitchFamily="2" charset="0"/>
                <a:ea typeface="黑体" panose="02010609060101010101" pitchFamily="2" charset="-122"/>
              </a:rPr>
              <a:t> (2) </a:t>
            </a:r>
            <a:r>
              <a:rPr lang="zh-CN" altLang="en-US" sz="2800" dirty="0">
                <a:solidFill>
                  <a:schemeClr val="tx1"/>
                </a:solidFill>
                <a:latin typeface="Times New Roman" panose="02020603050405020304" pitchFamily="2" charset="0"/>
                <a:ea typeface="黑体" panose="02010609060101010101" pitchFamily="2" charset="-122"/>
              </a:rPr>
              <a:t>确定</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之间的函数表达式，并检验；</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00000"/>
              </a:lnSpc>
            </a:pPr>
            <a:r>
              <a:rPr lang="en-US" altLang="zh-CN" sz="2800" dirty="0">
                <a:solidFill>
                  <a:schemeClr val="tx1"/>
                </a:solidFill>
                <a:latin typeface="Times New Roman" panose="02020603050405020304" pitchFamily="2" charset="0"/>
                <a:ea typeface="黑体" panose="02010609060101010101" pitchFamily="2" charset="-122"/>
              </a:rPr>
              <a:t> (3) </a:t>
            </a:r>
            <a:r>
              <a:rPr lang="zh-CN" altLang="en-US" sz="2800" dirty="0">
                <a:solidFill>
                  <a:schemeClr val="tx1"/>
                </a:solidFill>
                <a:latin typeface="Times New Roman" panose="02020603050405020304" pitchFamily="2" charset="0"/>
                <a:ea typeface="黑体" panose="02010609060101010101" pitchFamily="2" charset="-122"/>
              </a:rPr>
              <a:t>华氏</a:t>
            </a:r>
            <a:r>
              <a:rPr lang="en-US" altLang="zh-CN" sz="2800" dirty="0">
                <a:solidFill>
                  <a:schemeClr val="tx1"/>
                </a:solidFill>
                <a:latin typeface="Times New Roman" panose="02020603050405020304" pitchFamily="2" charset="0"/>
                <a:ea typeface="黑体" panose="02010609060101010101" pitchFamily="2" charset="-122"/>
              </a:rPr>
              <a:t> 0 </a:t>
            </a:r>
            <a:r>
              <a:rPr lang="zh-CN" altLang="en-US" sz="2800" dirty="0">
                <a:solidFill>
                  <a:schemeClr val="tx1"/>
                </a:solidFill>
                <a:latin typeface="Times New Roman" panose="02020603050405020304" pitchFamily="2" charset="0"/>
                <a:ea typeface="黑体" panose="02010609060101010101" pitchFamily="2" charset="-122"/>
              </a:rPr>
              <a:t>度时的温度应是多少摄氏度？</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00000"/>
              </a:lnSpc>
            </a:pPr>
            <a:r>
              <a:rPr lang="en-US" altLang="zh-CN" sz="2800" dirty="0">
                <a:solidFill>
                  <a:schemeClr val="tx1"/>
                </a:solidFill>
                <a:latin typeface="Times New Roman" panose="02020603050405020304" pitchFamily="2" charset="0"/>
                <a:ea typeface="黑体" panose="02010609060101010101" pitchFamily="2" charset="-122"/>
              </a:rPr>
              <a:t> (4) </a:t>
            </a:r>
            <a:r>
              <a:rPr lang="zh-CN" altLang="en-US" sz="2800" dirty="0">
                <a:solidFill>
                  <a:schemeClr val="tx1"/>
                </a:solidFill>
                <a:latin typeface="Times New Roman" panose="02020603050405020304" pitchFamily="2" charset="0"/>
                <a:ea typeface="黑体" panose="02010609060101010101" pitchFamily="2" charset="-122"/>
              </a:rPr>
              <a:t>华氏温度的值与对应的摄氏温度的值有相等的可能吗？</a:t>
            </a:r>
            <a:endParaRPr lang="zh-CN" altLang="en-US" sz="2800" dirty="0">
              <a:solidFill>
                <a:schemeClr val="tx1"/>
              </a:solidFill>
              <a:latin typeface="Times New Roman" panose="02020603050405020304" pitchFamily="2" charset="0"/>
              <a:ea typeface="黑体" panose="0201060906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7" name="矩形 2447"/>
          <p:cNvSpPr/>
          <p:nvPr/>
        </p:nvSpPr>
        <p:spPr>
          <a:xfrm>
            <a:off x="179070" y="772795"/>
            <a:ext cx="8594090" cy="2966085"/>
          </a:xfrm>
          <a:prstGeom prst="rect">
            <a:avLst/>
          </a:prstGeom>
          <a:noFill/>
          <a:ln w="9525">
            <a:noFill/>
          </a:ln>
        </p:spPr>
        <p:txBody>
          <a:bodyPr anchor="t" anchorCtr="0"/>
          <a:p>
            <a:pPr marL="342900" eaLnBrk="0" hangingPunct="0">
              <a:lnSpc>
                <a:spcPct val="110000"/>
              </a:lnSpc>
            </a:pP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乌鸦喝水，是《伊索寓言》中一个有趣的寓言故事</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故事梗概为：</a:t>
            </a:r>
            <a:r>
              <a:rPr lang="en-US" altLang="zh-CN" sz="2800">
                <a:solidFill>
                  <a:schemeClr val="tx1"/>
                </a:solidFill>
                <a:latin typeface="黑体" panose="02010609060101010101" pitchFamily="2" charset="-122"/>
                <a:ea typeface="黑体" panose="02010609060101010101" pitchFamily="2" charset="-122"/>
              </a:rPr>
              <a:t>“</a:t>
            </a:r>
            <a:r>
              <a:rPr lang="zh-CN" altLang="en-US" sz="2800">
                <a:solidFill>
                  <a:schemeClr val="tx1"/>
                </a:solidFill>
                <a:latin typeface="Times New Roman" panose="02020603050405020304" pitchFamily="2" charset="0"/>
                <a:ea typeface="黑体" panose="02010609060101010101" pitchFamily="2" charset="-122"/>
              </a:rPr>
              <a:t>一只口渴的乌鸦看到窄口瓶内有半</a:t>
            </a:r>
            <a:r>
              <a:rPr lang="zh-CN" altLang="en-US" sz="2800">
                <a:solidFill>
                  <a:schemeClr val="tx1"/>
                </a:solidFill>
                <a:latin typeface="Times New Roman" panose="02020603050405020304" pitchFamily="2" charset="0"/>
                <a:ea typeface="黑体" panose="02010609060101010101" pitchFamily="2" charset="-122"/>
                <a:sym typeface="+mn-ea"/>
              </a:rPr>
              <a:t>瓶</a:t>
            </a:r>
            <a:r>
              <a:rPr lang="zh-CN" altLang="en-US" sz="2800">
                <a:solidFill>
                  <a:schemeClr val="tx1"/>
                </a:solidFill>
                <a:latin typeface="Times New Roman" panose="02020603050405020304" pitchFamily="2" charset="0"/>
                <a:ea typeface="黑体" panose="02010609060101010101" pitchFamily="2" charset="-122"/>
              </a:rPr>
              <a:t>水，于是将小石子投入瓶中，使水面升高，从而喝</a:t>
            </a:r>
            <a:r>
              <a:rPr lang="zh-CN" altLang="en-US" sz="2800">
                <a:solidFill>
                  <a:schemeClr val="tx1"/>
                </a:solidFill>
                <a:latin typeface="Times New Roman" panose="02020603050405020304" pitchFamily="2" charset="0"/>
                <a:ea typeface="黑体" panose="02010609060101010101" pitchFamily="2" charset="-122"/>
                <a:sym typeface="+mn-ea"/>
              </a:rPr>
              <a:t>到</a:t>
            </a:r>
            <a:r>
              <a:rPr lang="zh-CN" altLang="en-US" sz="2800">
                <a:solidFill>
                  <a:schemeClr val="tx1"/>
                </a:solidFill>
                <a:latin typeface="Times New Roman" panose="02020603050405020304" pitchFamily="2" charset="0"/>
                <a:ea typeface="黑体" panose="02010609060101010101" pitchFamily="2" charset="-122"/>
              </a:rPr>
              <a:t>了水</a:t>
            </a:r>
            <a:r>
              <a:rPr lang="en-US" altLang="zh-CN" sz="2800">
                <a:solidFill>
                  <a:schemeClr val="tx1"/>
                </a:solidFill>
                <a:latin typeface="Times New Roman" panose="02020603050405020304" pitchFamily="2" charset="0"/>
                <a:ea typeface="黑体" panose="02010609060101010101" pitchFamily="2" charset="-122"/>
              </a:rPr>
              <a:t>.</a:t>
            </a:r>
            <a:r>
              <a:rPr lang="en-US" altLang="zh-CN" sz="2800">
                <a:solidFill>
                  <a:schemeClr val="tx1"/>
                </a:solidFill>
                <a:latin typeface="黑体" panose="02010609060101010101" pitchFamily="2" charset="-122"/>
                <a:ea typeface="黑体" panose="02010609060101010101" pitchFamily="2" charset="-122"/>
              </a:rPr>
              <a:t>”</a:t>
            </a:r>
            <a:r>
              <a:rPr lang="zh-CN" altLang="en-US" sz="2800">
                <a:solidFill>
                  <a:schemeClr val="tx1"/>
                </a:solidFill>
                <a:latin typeface="Times New Roman" panose="02020603050405020304" pitchFamily="2" charset="0"/>
                <a:ea typeface="黑体" panose="02010609060101010101" pitchFamily="2" charset="-122"/>
              </a:rPr>
              <a:t>告诉人们遇到困难要积极想解决办法，认真</a:t>
            </a:r>
            <a:r>
              <a:rPr lang="zh-CN" altLang="en-US" sz="2800">
                <a:solidFill>
                  <a:schemeClr val="tx1"/>
                </a:solidFill>
                <a:latin typeface="Times New Roman" panose="02020603050405020304" pitchFamily="2" charset="0"/>
                <a:ea typeface="黑体" panose="02010609060101010101" pitchFamily="2" charset="-122"/>
                <a:sym typeface="+mn-ea"/>
              </a:rPr>
              <a:t>思</a:t>
            </a:r>
            <a:r>
              <a:rPr lang="zh-CN" altLang="en-US" sz="2800">
                <a:solidFill>
                  <a:schemeClr val="tx1"/>
                </a:solidFill>
                <a:latin typeface="Times New Roman" panose="02020603050405020304" pitchFamily="2" charset="0"/>
                <a:ea typeface="黑体" panose="02010609060101010101" pitchFamily="2" charset="-122"/>
              </a:rPr>
              <a:t>考才能让问题迎刃而解</a:t>
            </a:r>
            <a:br>
              <a:rPr lang="zh-CN" altLang="en-US" sz="2800">
                <a:solidFill>
                  <a:schemeClr val="tx1"/>
                </a:solidFill>
                <a:latin typeface="Times New Roman" panose="02020603050405020304" pitchFamily="2" charset="0"/>
                <a:ea typeface="黑体" panose="02010609060101010101" pitchFamily="2" charset="-122"/>
              </a:rPr>
            </a:br>
            <a:r>
              <a:rPr lang="zh-CN" altLang="en-US" sz="2800">
                <a:solidFill>
                  <a:schemeClr val="tx1"/>
                </a:solidFill>
                <a:latin typeface="Times New Roman" panose="02020603050405020304" pitchFamily="2" charset="0"/>
                <a:ea typeface="黑体" panose="02010609060101010101" pitchFamily="2" charset="-122"/>
              </a:rPr>
              <a:t>的道理</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数学问题也一样哦</a:t>
            </a:r>
            <a:r>
              <a:rPr lang="en-US" altLang="zh-CN" sz="2800">
                <a:solidFill>
                  <a:schemeClr val="tx1"/>
                </a:solidFill>
                <a:latin typeface="Times New Roman" panose="02020603050405020304" pitchFamily="2" charset="0"/>
                <a:ea typeface="黑体" panose="02010609060101010101" pitchFamily="2" charset="-122"/>
              </a:rPr>
              <a:t>.</a:t>
            </a:r>
            <a:endParaRPr lang="en-US" altLang="zh-CN" sz="2800">
              <a:solidFill>
                <a:schemeClr val="tx1"/>
              </a:solidFill>
              <a:latin typeface="Times New Roman" panose="02020603050405020304" pitchFamily="2" charset="0"/>
              <a:ea typeface="黑体" panose="02010609060101010101" pitchFamily="2" charset="-122"/>
            </a:endParaRPr>
          </a:p>
        </p:txBody>
      </p:sp>
      <p:pic>
        <p:nvPicPr>
          <p:cNvPr id="6148" name="图片 1"/>
          <p:cNvPicPr>
            <a:picLocks noChangeAspect="1"/>
          </p:cNvPicPr>
          <p:nvPr/>
        </p:nvPicPr>
        <p:blipFill>
          <a:blip r:embed="rId1"/>
          <a:stretch>
            <a:fillRect/>
          </a:stretch>
        </p:blipFill>
        <p:spPr>
          <a:xfrm>
            <a:off x="6372225" y="2860040"/>
            <a:ext cx="2066290" cy="1880235"/>
          </a:xfrm>
          <a:prstGeom prst="rect">
            <a:avLst/>
          </a:prstGeom>
          <a:noFill/>
          <a:ln w="9525">
            <a:noFill/>
          </a:ln>
        </p:spPr>
      </p:pic>
    </p:spTree>
    <p:custDataLst>
      <p:tags r:id="rId2"/>
    </p:custDataLst>
  </p:cSld>
  <p:clrMapOvr>
    <a:masterClrMapping/>
  </p:clrMapOvr>
  <p:transition>
    <p:cover dir="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 name="图片 -214748261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20340" y="2343150"/>
            <a:ext cx="3614420" cy="2621915"/>
          </a:xfrm>
          <a:prstGeom prst="rect">
            <a:avLst/>
          </a:prstGeom>
          <a:noFill/>
          <a:ln w="9525">
            <a:noFill/>
          </a:ln>
        </p:spPr>
      </p:pic>
      <p:sp>
        <p:nvSpPr>
          <p:cNvPr id="2" name="文本框 99"/>
          <p:cNvSpPr txBox="1"/>
          <p:nvPr/>
        </p:nvSpPr>
        <p:spPr>
          <a:xfrm>
            <a:off x="205105" y="361950"/>
            <a:ext cx="8613775" cy="1038860"/>
          </a:xfrm>
          <a:prstGeom prst="rect">
            <a:avLst/>
          </a:prstGeom>
          <a:noFill/>
          <a:ln w="9525">
            <a:noFill/>
          </a:ln>
        </p:spPr>
        <p:txBody>
          <a:bodyPr wrap="square" anchor="t" anchorCtr="0">
            <a:spAutoFit/>
          </a:bodyPr>
          <a:p>
            <a:pPr indent="266700">
              <a:lnSpc>
                <a:spcPct val="110000"/>
              </a:lnSpc>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在平面直角坐标系中描出相应的点，观察这些点的分布情况，并猜想</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之间的函数关系；</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3" name="文本框 1"/>
          <p:cNvSpPr txBox="1"/>
          <p:nvPr/>
        </p:nvSpPr>
        <p:spPr>
          <a:xfrm>
            <a:off x="197485" y="1275715"/>
            <a:ext cx="8609330" cy="1512570"/>
          </a:xfrm>
          <a:prstGeom prst="rect">
            <a:avLst/>
          </a:prstGeom>
          <a:noFill/>
          <a:ln w="9525">
            <a:noFill/>
          </a:ln>
        </p:spPr>
        <p:txBody>
          <a:bodyPr wrap="square" anchor="t" anchorCtr="0">
            <a:spAutoFit/>
          </a:bodyPr>
          <a:p>
            <a:pPr indent="266700">
              <a:lnSpc>
                <a:spcPct val="110000"/>
              </a:lnSpc>
            </a:pPr>
            <a:r>
              <a:rPr lang="zh-CN" altLang="en-US" sz="2800" dirty="0">
                <a:latin typeface="Times New Roman" panose="02020603050405020304" pitchFamily="2" charset="0"/>
                <a:ea typeface="黑体" panose="02010609060101010101" pitchFamily="2" charset="-122"/>
              </a:rPr>
              <a:t>解：(1)如图所示，以表中对应值为坐标的点大致分布在一条直线上，据此，可猜想：</a:t>
            </a:r>
            <a:r>
              <a:rPr lang="zh-CN" altLang="en-US" sz="2800"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与</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之间的函数关系为一次函数</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99"/>
          <p:cNvSpPr txBox="1"/>
          <p:nvPr/>
        </p:nvSpPr>
        <p:spPr>
          <a:xfrm>
            <a:off x="106998" y="267335"/>
            <a:ext cx="8313737" cy="521970"/>
          </a:xfrm>
          <a:prstGeom prst="rect">
            <a:avLst/>
          </a:prstGeom>
          <a:noFill/>
          <a:ln w="9525">
            <a:noFill/>
          </a:ln>
        </p:spPr>
        <p:txBody>
          <a:bodyPr wrap="square" anchor="t" anchorCtr="0">
            <a:spAutoFit/>
          </a:bodyPr>
          <a:p>
            <a:pPr indent="266700">
              <a:lnSpc>
                <a:spcPct val="100000"/>
              </a:lnSpc>
            </a:pPr>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确定</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之间的函数表达式，并检验；</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3" name="文本框 1"/>
          <p:cNvSpPr txBox="1"/>
          <p:nvPr/>
        </p:nvSpPr>
        <p:spPr>
          <a:xfrm>
            <a:off x="60325" y="681355"/>
            <a:ext cx="8492490" cy="521970"/>
          </a:xfrm>
          <a:prstGeom prst="rect">
            <a:avLst/>
          </a:prstGeom>
          <a:noFill/>
          <a:ln w="9525">
            <a:noFill/>
          </a:ln>
        </p:spPr>
        <p:txBody>
          <a:bodyPr wrap="square" anchor="t" anchorCtr="0">
            <a:spAutoFit/>
          </a:bodyPr>
          <a:p>
            <a:pPr indent="266700">
              <a:lnSpc>
                <a:spcPct val="100000"/>
              </a:lnSpc>
            </a:pPr>
            <a:r>
              <a:rPr lang="zh-CN" altLang="en-US" sz="2800" dirty="0">
                <a:latin typeface="Times New Roman" panose="02020603050405020304" pitchFamily="2" charset="0"/>
                <a:ea typeface="黑体" panose="02010609060101010101" pitchFamily="2" charset="-122"/>
              </a:rPr>
              <a:t>解：设</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kx</a:t>
            </a:r>
            <a:r>
              <a:rPr lang="zh-CN" altLang="en-US" sz="2800" dirty="0">
                <a:latin typeface="Times New Roman" panose="02020603050405020304" pitchFamily="2" charset="0"/>
                <a:ea typeface="黑体" panose="02010609060101010101" pitchFamily="2" charset="-122"/>
              </a:rPr>
              <a:t>＋</a:t>
            </a:r>
            <a:r>
              <a:rPr lang="zh-CN" altLang="en-US"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，把</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(0，32)</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和</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(10，50)</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代入得</a:t>
            </a:r>
            <a:endParaRPr lang="zh-CN" altLang="en-US" sz="2800" dirty="0">
              <a:latin typeface="Times New Roman" panose="02020603050405020304" pitchFamily="2" charset="0"/>
              <a:ea typeface="黑体" panose="02010609060101010101" pitchFamily="2" charset="-122"/>
            </a:endParaRPr>
          </a:p>
        </p:txBody>
      </p:sp>
      <p:pic>
        <p:nvPicPr>
          <p:cNvPr id="4" name="图片 -214748261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291455" y="1419860"/>
            <a:ext cx="3643313" cy="2643188"/>
          </a:xfrm>
          <a:prstGeom prst="rect">
            <a:avLst/>
          </a:prstGeom>
          <a:noFill/>
          <a:ln w="9525">
            <a:noFill/>
          </a:ln>
        </p:spPr>
      </p:pic>
      <p:graphicFrame>
        <p:nvGraphicFramePr>
          <p:cNvPr id="5" name="对象 4"/>
          <p:cNvGraphicFramePr>
            <a:graphicFrameLocks noChangeAspect="1"/>
          </p:cNvGraphicFramePr>
          <p:nvPr/>
        </p:nvGraphicFramePr>
        <p:xfrm>
          <a:off x="569278" y="1237933"/>
          <a:ext cx="1848485" cy="937260"/>
        </p:xfrm>
        <a:graphic>
          <a:graphicData uri="http://schemas.openxmlformats.org/presentationml/2006/ole">
            <mc:AlternateContent xmlns:mc="http://schemas.openxmlformats.org/markup-compatibility/2006">
              <mc:Choice xmlns:v="urn:schemas-microsoft-com:vml" Requires="v">
                <p:oleObj spid="_x0000_s3084" name="" r:id="rId2" imgW="901700" imgH="457200" progId="Equation.DSMT4">
                  <p:embed/>
                </p:oleObj>
              </mc:Choice>
              <mc:Fallback>
                <p:oleObj name="" r:id="rId2" imgW="901700" imgH="457200" progId="Equation.DSMT4">
                  <p:embed/>
                  <p:pic>
                    <p:nvPicPr>
                      <p:cNvPr id="0" name="图片 3083"/>
                      <p:cNvPicPr/>
                      <p:nvPr/>
                    </p:nvPicPr>
                    <p:blipFill>
                      <a:blip r:embed="rId3"/>
                      <a:stretch>
                        <a:fillRect/>
                      </a:stretch>
                    </p:blipFill>
                    <p:spPr>
                      <a:xfrm>
                        <a:off x="569278" y="1237933"/>
                        <a:ext cx="1848485" cy="937260"/>
                      </a:xfrm>
                      <a:prstGeom prst="rect">
                        <a:avLst/>
                      </a:prstGeom>
                      <a:noFill/>
                      <a:ln w="38100">
                        <a:noFill/>
                        <a:miter/>
                      </a:ln>
                    </p:spPr>
                  </p:pic>
                </p:oleObj>
              </mc:Fallback>
            </mc:AlternateContent>
          </a:graphicData>
        </a:graphic>
      </p:graphicFrame>
      <p:sp>
        <p:nvSpPr>
          <p:cNvPr id="6" name="文本框 3"/>
          <p:cNvSpPr txBox="1"/>
          <p:nvPr/>
        </p:nvSpPr>
        <p:spPr>
          <a:xfrm>
            <a:off x="2277745" y="1278255"/>
            <a:ext cx="1332230" cy="737235"/>
          </a:xfrm>
          <a:prstGeom prst="rect">
            <a:avLst/>
          </a:prstGeom>
          <a:noFill/>
          <a:ln w="9525">
            <a:noFill/>
          </a:ln>
        </p:spPr>
        <p:txBody>
          <a:bodyPr wrap="square" anchor="t" anchorCtr="0">
            <a:spAutoFit/>
          </a:bodyPr>
          <a:p>
            <a:pPr indent="266700">
              <a:lnSpc>
                <a:spcPct val="150000"/>
              </a:lnSpc>
            </a:pPr>
            <a:r>
              <a:rPr lang="zh-CN" altLang="en-US" sz="2800" dirty="0">
                <a:latin typeface="Times New Roman" panose="02020603050405020304" pitchFamily="2" charset="0"/>
                <a:ea typeface="黑体" panose="02010609060101010101" pitchFamily="2" charset="-122"/>
              </a:rPr>
              <a:t>解得</a:t>
            </a:r>
            <a:endParaRPr lang="zh-CN" altLang="en-US" sz="2800" dirty="0">
              <a:latin typeface="Times New Roman" panose="02020603050405020304" pitchFamily="2" charset="0"/>
              <a:ea typeface="黑体" panose="02010609060101010101" pitchFamily="2" charset="-122"/>
            </a:endParaRPr>
          </a:p>
        </p:txBody>
      </p:sp>
      <p:graphicFrame>
        <p:nvGraphicFramePr>
          <p:cNvPr id="7" name="对象 6"/>
          <p:cNvGraphicFramePr>
            <a:graphicFrameLocks noChangeAspect="1"/>
          </p:cNvGraphicFramePr>
          <p:nvPr/>
        </p:nvGraphicFramePr>
        <p:xfrm>
          <a:off x="3532505" y="1102360"/>
          <a:ext cx="1039495" cy="1283970"/>
        </p:xfrm>
        <a:graphic>
          <a:graphicData uri="http://schemas.openxmlformats.org/presentationml/2006/ole">
            <mc:AlternateContent xmlns:mc="http://schemas.openxmlformats.org/markup-compatibility/2006">
              <mc:Choice xmlns:v="urn:schemas-microsoft-com:vml" Requires="v">
                <p:oleObj spid="_x0000_s3083" name="" r:id="rId4" imgW="533400" imgH="660400" progId="Equation.DSMT4">
                  <p:embed/>
                </p:oleObj>
              </mc:Choice>
              <mc:Fallback>
                <p:oleObj name="" r:id="rId4" imgW="533400" imgH="660400" progId="Equation.DSMT4">
                  <p:embed/>
                  <p:pic>
                    <p:nvPicPr>
                      <p:cNvPr id="0" name="图片 3082"/>
                      <p:cNvPicPr/>
                      <p:nvPr/>
                    </p:nvPicPr>
                    <p:blipFill>
                      <a:blip r:embed="rId5"/>
                      <a:stretch>
                        <a:fillRect/>
                      </a:stretch>
                    </p:blipFill>
                    <p:spPr>
                      <a:xfrm>
                        <a:off x="3532505" y="1102360"/>
                        <a:ext cx="1039495" cy="1283970"/>
                      </a:xfrm>
                      <a:prstGeom prst="rect">
                        <a:avLst/>
                      </a:prstGeom>
                      <a:noFill/>
                      <a:ln w="38100">
                        <a:noFill/>
                        <a:miter/>
                      </a:ln>
                    </p:spPr>
                  </p:pic>
                </p:oleObj>
              </mc:Fallback>
            </mc:AlternateContent>
          </a:graphicData>
        </a:graphic>
      </p:graphicFrame>
      <p:sp>
        <p:nvSpPr>
          <p:cNvPr id="8" name="文本框 6"/>
          <p:cNvSpPr txBox="1"/>
          <p:nvPr/>
        </p:nvSpPr>
        <p:spPr>
          <a:xfrm>
            <a:off x="58420" y="2612390"/>
            <a:ext cx="8313738" cy="2330450"/>
          </a:xfrm>
          <a:prstGeom prst="rect">
            <a:avLst/>
          </a:prstGeom>
          <a:noFill/>
          <a:ln w="9525">
            <a:noFill/>
          </a:ln>
        </p:spPr>
        <p:txBody>
          <a:bodyPr wrap="square" anchor="t" anchorCtr="0">
            <a:spAutoFit/>
          </a:bodyPr>
          <a:p>
            <a:pPr indent="266700">
              <a:lnSpc>
                <a:spcPct val="130000"/>
              </a:lnSpc>
            </a:pPr>
            <a:r>
              <a:rPr lang="zh-CN" altLang="en-US" sz="2800" dirty="0">
                <a:latin typeface="Times New Roman" panose="02020603050405020304" pitchFamily="2" charset="0"/>
                <a:ea typeface="黑体" panose="02010609060101010101" pitchFamily="2" charset="-122"/>
              </a:rPr>
              <a:t>经检验，点</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(20，68)，(30，86)，</a:t>
            </a:r>
            <a:endParaRPr lang="zh-CN" altLang="en-US" sz="2800" dirty="0">
              <a:latin typeface="Times New Roman" panose="02020603050405020304" pitchFamily="2" charset="0"/>
              <a:ea typeface="黑体" panose="02010609060101010101" pitchFamily="2" charset="-122"/>
            </a:endParaRPr>
          </a:p>
          <a:p>
            <a:pPr indent="266700">
              <a:lnSpc>
                <a:spcPct val="130000"/>
              </a:lnSpc>
            </a:pPr>
            <a:r>
              <a:rPr lang="zh-CN" altLang="en-US" sz="2800" dirty="0">
                <a:latin typeface="Times New Roman" panose="02020603050405020304" pitchFamily="2" charset="0"/>
                <a:ea typeface="黑体" panose="02010609060101010101" pitchFamily="2" charset="-122"/>
              </a:rPr>
              <a:t>(40，104)，(50，122)</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的坐标均</a:t>
            </a:r>
            <a:endParaRPr lang="zh-CN" altLang="en-US" sz="2800" dirty="0">
              <a:latin typeface="Times New Roman" panose="02020603050405020304" pitchFamily="2" charset="0"/>
              <a:ea typeface="黑体" panose="02010609060101010101" pitchFamily="2" charset="-122"/>
            </a:endParaRPr>
          </a:p>
          <a:p>
            <a:pPr indent="266700">
              <a:lnSpc>
                <a:spcPct val="130000"/>
              </a:lnSpc>
            </a:pPr>
            <a:r>
              <a:rPr lang="zh-CN" altLang="en-US" sz="2800" dirty="0">
                <a:latin typeface="Times New Roman" panose="02020603050405020304" pitchFamily="2" charset="0"/>
                <a:ea typeface="黑体" panose="02010609060101010101" pitchFamily="2" charset="-122"/>
              </a:rPr>
              <a:t>能满足上述表达式，</a:t>
            </a:r>
            <a:endParaRPr lang="zh-CN" altLang="en-US" sz="2800" dirty="0">
              <a:latin typeface="Times New Roman" panose="02020603050405020304" pitchFamily="2" charset="0"/>
              <a:ea typeface="黑体" panose="02010609060101010101" pitchFamily="2" charset="-122"/>
            </a:endParaRPr>
          </a:p>
          <a:p>
            <a:pPr indent="266700">
              <a:lnSpc>
                <a:spcPct val="130000"/>
              </a:lnSpc>
            </a:pPr>
            <a:r>
              <a:rPr lang="en-US" altLang="zh-CN" sz="2800" dirty="0">
                <a:latin typeface="Times New Roman" panose="02020603050405020304" pitchFamily="2" charset="0"/>
                <a:ea typeface="黑体" panose="02010609060101010101" pitchFamily="2" charset="-122"/>
              </a:rPr>
              <a:t>∴</a:t>
            </a:r>
            <a:r>
              <a:rPr lang="zh-CN" altLang="en-US" sz="2800"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与</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之间的函数表达式为</a:t>
            </a:r>
            <a:endParaRPr lang="zh-CN" altLang="en-US" sz="2800" dirty="0">
              <a:latin typeface="Times New Roman" panose="02020603050405020304" pitchFamily="2" charset="0"/>
              <a:ea typeface="黑体" panose="02010609060101010101" pitchFamily="2" charset="-122"/>
            </a:endParaRPr>
          </a:p>
        </p:txBody>
      </p:sp>
      <p:graphicFrame>
        <p:nvGraphicFramePr>
          <p:cNvPr id="9" name="对象 8"/>
          <p:cNvGraphicFramePr>
            <a:graphicFrameLocks noChangeAspect="1"/>
          </p:cNvGraphicFramePr>
          <p:nvPr/>
        </p:nvGraphicFramePr>
        <p:xfrm>
          <a:off x="614363" y="2058035"/>
          <a:ext cx="1901825" cy="806450"/>
        </p:xfrm>
        <a:graphic>
          <a:graphicData uri="http://schemas.openxmlformats.org/presentationml/2006/ole">
            <mc:AlternateContent xmlns:mc="http://schemas.openxmlformats.org/markup-compatibility/2006">
              <mc:Choice xmlns:v="urn:schemas-microsoft-com:vml" Requires="v">
                <p:oleObj spid="_x0000_s10" name="" r:id="rId6" imgW="927100" imgH="393700" progId="Equation.DSMT4">
                  <p:embed/>
                </p:oleObj>
              </mc:Choice>
              <mc:Fallback>
                <p:oleObj name="" r:id="rId6" imgW="927100" imgH="393700" progId="Equation.DSMT4">
                  <p:embed/>
                  <p:pic>
                    <p:nvPicPr>
                      <p:cNvPr id="0" name="图片 3075"/>
                      <p:cNvPicPr/>
                      <p:nvPr/>
                    </p:nvPicPr>
                    <p:blipFill>
                      <a:blip r:embed="rId7"/>
                      <a:stretch>
                        <a:fillRect/>
                      </a:stretch>
                    </p:blipFill>
                    <p:spPr>
                      <a:xfrm>
                        <a:off x="614363" y="2058035"/>
                        <a:ext cx="1901825" cy="806450"/>
                      </a:xfrm>
                      <a:prstGeom prst="rect">
                        <a:avLst/>
                      </a:prstGeom>
                      <a:noFill/>
                      <a:ln w="38100">
                        <a:noFill/>
                        <a:miter/>
                      </a:ln>
                    </p:spPr>
                  </p:pic>
                </p:oleObj>
              </mc:Fallback>
            </mc:AlternateContent>
          </a:graphicData>
        </a:graphic>
      </p:graphicFrame>
      <p:graphicFrame>
        <p:nvGraphicFramePr>
          <p:cNvPr id="11" name="对象 10"/>
          <p:cNvGraphicFramePr>
            <a:graphicFrameLocks noChangeAspect="1"/>
          </p:cNvGraphicFramePr>
          <p:nvPr/>
        </p:nvGraphicFramePr>
        <p:xfrm>
          <a:off x="4931410" y="4227513"/>
          <a:ext cx="1666875" cy="808037"/>
        </p:xfrm>
        <a:graphic>
          <a:graphicData uri="http://schemas.openxmlformats.org/presentationml/2006/ole">
            <mc:AlternateContent xmlns:mc="http://schemas.openxmlformats.org/markup-compatibility/2006">
              <mc:Choice xmlns:v="urn:schemas-microsoft-com:vml" Requires="v">
                <p:oleObj spid="_x0000_s3082" name="" r:id="rId8" imgW="812800" imgH="393700" progId="Equation.DSMT4">
                  <p:embed/>
                </p:oleObj>
              </mc:Choice>
              <mc:Fallback>
                <p:oleObj name="" r:id="rId8" imgW="812800" imgH="393700" progId="Equation.DSMT4">
                  <p:embed/>
                  <p:pic>
                    <p:nvPicPr>
                      <p:cNvPr id="0" name="图片 3081"/>
                      <p:cNvPicPr/>
                      <p:nvPr/>
                    </p:nvPicPr>
                    <p:blipFill>
                      <a:blip r:embed="rId9"/>
                      <a:stretch>
                        <a:fillRect/>
                      </a:stretch>
                    </p:blipFill>
                    <p:spPr>
                      <a:xfrm>
                        <a:off x="4931410" y="4227513"/>
                        <a:ext cx="1666875" cy="808037"/>
                      </a:xfrm>
                      <a:prstGeom prst="rect">
                        <a:avLst/>
                      </a:prstGeom>
                      <a:noFill/>
                      <a:ln w="38100">
                        <a:noFill/>
                        <a:miter/>
                      </a:ln>
                    </p:spPr>
                  </p:pic>
                </p:oleObj>
              </mc:Fallback>
            </mc:AlternateContent>
          </a:graphicData>
        </a:graphic>
      </p:graphicFrame>
    </p:spTree>
    <p:custDataLst>
      <p:tags r:id="rId10"/>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8">
                                            <p:txEl>
                                              <p:charRg st="0" end="22"/>
                                            </p:txEl>
                                          </p:spTgt>
                                        </p:tgtEl>
                                        <p:attrNameLst>
                                          <p:attrName>style.visibility</p:attrName>
                                        </p:attrNameLst>
                                      </p:cBhvr>
                                      <p:to>
                                        <p:strVal val="visible"/>
                                      </p:to>
                                    </p:set>
                                    <p:anim calcmode="lin" valueType="num">
                                      <p:cBhvr additive="base">
                                        <p:cTn id="35" dur="500" fill="hold"/>
                                        <p:tgtEl>
                                          <p:spTgt spid="8">
                                            <p:txEl>
                                              <p:charRg st="0" end="2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charRg st="0" end="22"/>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8">
                                            <p:txEl>
                                              <p:charRg st="22" end="53"/>
                                            </p:txEl>
                                          </p:spTgt>
                                        </p:tgtEl>
                                        <p:attrNameLst>
                                          <p:attrName>style.visibility</p:attrName>
                                        </p:attrNameLst>
                                      </p:cBhvr>
                                      <p:to>
                                        <p:strVal val="visible"/>
                                      </p:to>
                                    </p:set>
                                    <p:anim calcmode="lin" valueType="num">
                                      <p:cBhvr additive="base">
                                        <p:cTn id="39" dur="500" fill="hold"/>
                                        <p:tgtEl>
                                          <p:spTgt spid="8">
                                            <p:txEl>
                                              <p:charRg st="22" end="5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
                                            <p:txEl>
                                              <p:charRg st="22" end="53"/>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8">
                                            <p:txEl>
                                              <p:charRg st="53" end="67"/>
                                            </p:txEl>
                                          </p:spTgt>
                                        </p:tgtEl>
                                        <p:attrNameLst>
                                          <p:attrName>style.visibility</p:attrName>
                                        </p:attrNameLst>
                                      </p:cBhvr>
                                      <p:to>
                                        <p:strVal val="visible"/>
                                      </p:to>
                                    </p:set>
                                    <p:anim calcmode="lin" valueType="num">
                                      <p:cBhvr additive="base">
                                        <p:cTn id="43" dur="500" fill="hold"/>
                                        <p:tgtEl>
                                          <p:spTgt spid="8">
                                            <p:txEl>
                                              <p:charRg st="53" end="6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charRg st="53" end="6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xEl>
                                              <p:pRg st="3" end="3"/>
                                            </p:txEl>
                                          </p:spTgt>
                                        </p:tgtEl>
                                        <p:attrNameLst>
                                          <p:attrName>style.visibility</p:attrName>
                                        </p:attrNameLst>
                                      </p:cBhvr>
                                      <p:to>
                                        <p:strVal val="visible"/>
                                      </p:to>
                                    </p:set>
                                    <p:anim calcmode="lin" valueType="num">
                                      <p:cBhvr additive="base">
                                        <p:cTn id="49"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txEl>
                                              <p:pRg st="3" end="3"/>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99"/>
          <p:cNvSpPr txBox="1"/>
          <p:nvPr/>
        </p:nvSpPr>
        <p:spPr>
          <a:xfrm>
            <a:off x="205105" y="249555"/>
            <a:ext cx="6743700" cy="737235"/>
          </a:xfrm>
          <a:prstGeom prst="rect">
            <a:avLst/>
          </a:prstGeom>
          <a:noFill/>
          <a:ln w="9525">
            <a:noFill/>
          </a:ln>
        </p:spPr>
        <p:txBody>
          <a:bodyPr wrap="square" anchor="t" anchorCtr="0">
            <a:spAutoFit/>
          </a:bodyPr>
          <a:p>
            <a:pPr indent="266700">
              <a:lnSpc>
                <a:spcPct val="150000"/>
              </a:lnSpc>
            </a:pPr>
            <a:r>
              <a:rPr lang="en-US" altLang="zh-CN" sz="2800" dirty="0">
                <a:solidFill>
                  <a:schemeClr val="tx1"/>
                </a:solidFill>
                <a:latin typeface="Times New Roman" panose="02020603050405020304" pitchFamily="2" charset="0"/>
                <a:ea typeface="黑体" panose="02010609060101010101" pitchFamily="2" charset="-122"/>
              </a:rPr>
              <a:t>(3)  </a:t>
            </a:r>
            <a:r>
              <a:rPr lang="zh-CN" altLang="en-US" sz="2800" dirty="0">
                <a:solidFill>
                  <a:schemeClr val="tx1"/>
                </a:solidFill>
                <a:latin typeface="Times New Roman" panose="02020603050405020304" pitchFamily="2" charset="0"/>
                <a:ea typeface="黑体" panose="02010609060101010101" pitchFamily="2" charset="-122"/>
              </a:rPr>
              <a:t>华氏</a:t>
            </a:r>
            <a:r>
              <a:rPr lang="en-US" altLang="zh-CN" sz="2800" dirty="0">
                <a:solidFill>
                  <a:schemeClr val="tx1"/>
                </a:solidFill>
                <a:latin typeface="Times New Roman" panose="02020603050405020304" pitchFamily="2" charset="0"/>
                <a:ea typeface="黑体" panose="02010609060101010101" pitchFamily="2" charset="-122"/>
              </a:rPr>
              <a:t> 0 </a:t>
            </a:r>
            <a:r>
              <a:rPr lang="zh-CN" altLang="en-US" sz="2800" dirty="0">
                <a:solidFill>
                  <a:schemeClr val="tx1"/>
                </a:solidFill>
                <a:latin typeface="Times New Roman" panose="02020603050405020304" pitchFamily="2" charset="0"/>
                <a:ea typeface="黑体" panose="02010609060101010101" pitchFamily="2" charset="-122"/>
              </a:rPr>
              <a:t>度时的温度应是多少摄氏度？</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3" name="文本框 1"/>
          <p:cNvSpPr txBox="1"/>
          <p:nvPr/>
        </p:nvSpPr>
        <p:spPr>
          <a:xfrm>
            <a:off x="268605" y="817880"/>
            <a:ext cx="5107940" cy="737235"/>
          </a:xfrm>
          <a:prstGeom prst="rect">
            <a:avLst/>
          </a:prstGeom>
          <a:noFill/>
          <a:ln w="9525">
            <a:noFill/>
          </a:ln>
        </p:spPr>
        <p:txBody>
          <a:bodyPr wrap="square" anchor="t" anchorCtr="0">
            <a:spAutoFit/>
          </a:bodyPr>
          <a:p>
            <a:pPr indent="266700">
              <a:lnSpc>
                <a:spcPct val="150000"/>
              </a:lnSpc>
            </a:pPr>
            <a:r>
              <a:rPr lang="zh-CN" altLang="en-US" sz="2800" dirty="0">
                <a:latin typeface="Times New Roman" panose="02020603050405020304" pitchFamily="2" charset="0"/>
                <a:ea typeface="黑体" panose="02010609060101010101" pitchFamily="2" charset="-122"/>
              </a:rPr>
              <a:t>解：当</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0</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时，</a:t>
            </a:r>
            <a:endParaRPr lang="zh-CN" altLang="en-US" sz="2800" dirty="0">
              <a:latin typeface="Times New Roman" panose="02020603050405020304" pitchFamily="2" charset="0"/>
              <a:ea typeface="黑体" panose="02010609060101010101" pitchFamily="2" charset="-122"/>
            </a:endParaRPr>
          </a:p>
        </p:txBody>
      </p:sp>
      <p:sp>
        <p:nvSpPr>
          <p:cNvPr id="4" name="文本框 3"/>
          <p:cNvSpPr txBox="1"/>
          <p:nvPr/>
        </p:nvSpPr>
        <p:spPr>
          <a:xfrm>
            <a:off x="5445760" y="793115"/>
            <a:ext cx="1276985" cy="737235"/>
          </a:xfrm>
          <a:prstGeom prst="rect">
            <a:avLst/>
          </a:prstGeom>
          <a:noFill/>
          <a:ln w="9525">
            <a:noFill/>
          </a:ln>
        </p:spPr>
        <p:txBody>
          <a:bodyPr wrap="square" anchor="t" anchorCtr="0">
            <a:spAutoFit/>
          </a:bodyPr>
          <a:p>
            <a:pPr indent="266700">
              <a:lnSpc>
                <a:spcPct val="150000"/>
              </a:lnSpc>
            </a:pPr>
            <a:r>
              <a:rPr lang="zh-CN" altLang="en-US" sz="2800" dirty="0">
                <a:latin typeface="Times New Roman" panose="02020603050405020304" pitchFamily="2" charset="0"/>
                <a:ea typeface="黑体" panose="02010609060101010101" pitchFamily="2" charset="-122"/>
              </a:rPr>
              <a:t>解得</a:t>
            </a:r>
            <a:endParaRPr lang="zh-CN" altLang="en-US" sz="2800" dirty="0">
              <a:latin typeface="Times New Roman" panose="02020603050405020304" pitchFamily="2" charset="0"/>
              <a:ea typeface="黑体" panose="02010609060101010101" pitchFamily="2" charset="-122"/>
            </a:endParaRPr>
          </a:p>
        </p:txBody>
      </p:sp>
      <p:sp>
        <p:nvSpPr>
          <p:cNvPr id="5" name="文本框 6"/>
          <p:cNvSpPr txBox="1"/>
          <p:nvPr/>
        </p:nvSpPr>
        <p:spPr>
          <a:xfrm>
            <a:off x="252095" y="1423035"/>
            <a:ext cx="6019165" cy="737235"/>
          </a:xfrm>
          <a:prstGeom prst="rect">
            <a:avLst/>
          </a:prstGeom>
          <a:noFill/>
          <a:ln w="9525">
            <a:noFill/>
          </a:ln>
        </p:spPr>
        <p:txBody>
          <a:bodyPr wrap="square" anchor="t" anchorCtr="0">
            <a:spAutoFit/>
          </a:bodyPr>
          <a:p>
            <a:pPr indent="266700">
              <a:lnSpc>
                <a:spcPct val="150000"/>
              </a:lnSpc>
            </a:pPr>
            <a:r>
              <a:rPr lang="zh-CN" altLang="en-US" sz="2800" dirty="0">
                <a:latin typeface="Times New Roman" panose="02020603050405020304" pitchFamily="2" charset="0"/>
                <a:ea typeface="黑体" panose="02010609060101010101" pitchFamily="2" charset="-122"/>
              </a:rPr>
              <a:t>∴华氏</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0</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度时的温度应是           </a:t>
            </a:r>
            <a:r>
              <a:rPr lang="zh-CN" altLang="en-US" sz="2800" dirty="0">
                <a:solidFill>
                  <a:srgbClr val="FF0000"/>
                </a:solidFill>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graphicFrame>
        <p:nvGraphicFramePr>
          <p:cNvPr id="6" name="对象 5"/>
          <p:cNvGraphicFramePr>
            <a:graphicFrameLocks noChangeAspect="1"/>
          </p:cNvGraphicFramePr>
          <p:nvPr/>
        </p:nvGraphicFramePr>
        <p:xfrm>
          <a:off x="3350260" y="863600"/>
          <a:ext cx="1614488" cy="808038"/>
        </p:xfrm>
        <a:graphic>
          <a:graphicData uri="http://schemas.openxmlformats.org/presentationml/2006/ole">
            <mc:AlternateContent xmlns:mc="http://schemas.openxmlformats.org/markup-compatibility/2006">
              <mc:Choice xmlns:v="urn:schemas-microsoft-com:vml" Requires="v">
                <p:oleObj spid="_x0000_s3077" name="" r:id="rId1" imgW="787400" imgH="393700" progId="Equation.DSMT4">
                  <p:embed/>
                </p:oleObj>
              </mc:Choice>
              <mc:Fallback>
                <p:oleObj name="" r:id="rId1" imgW="787400" imgH="393700" progId="Equation.DSMT4">
                  <p:embed/>
                  <p:pic>
                    <p:nvPicPr>
                      <p:cNvPr id="0" name="图片 3076"/>
                      <p:cNvPicPr/>
                      <p:nvPr/>
                    </p:nvPicPr>
                    <p:blipFill>
                      <a:blip r:embed="rId2"/>
                      <a:stretch>
                        <a:fillRect/>
                      </a:stretch>
                    </p:blipFill>
                    <p:spPr>
                      <a:xfrm>
                        <a:off x="3350260" y="863600"/>
                        <a:ext cx="1614488" cy="808038"/>
                      </a:xfrm>
                      <a:prstGeom prst="rect">
                        <a:avLst/>
                      </a:prstGeom>
                      <a:noFill/>
                      <a:ln w="38100">
                        <a:noFill/>
                        <a:miter/>
                      </a:ln>
                    </p:spPr>
                  </p:pic>
                </p:oleObj>
              </mc:Fallback>
            </mc:AlternateContent>
          </a:graphicData>
        </a:graphic>
      </p:graphicFrame>
      <p:graphicFrame>
        <p:nvGraphicFramePr>
          <p:cNvPr id="7" name="对象 6"/>
          <p:cNvGraphicFramePr>
            <a:graphicFrameLocks noChangeAspect="1"/>
          </p:cNvGraphicFramePr>
          <p:nvPr/>
        </p:nvGraphicFramePr>
        <p:xfrm>
          <a:off x="6587173" y="793433"/>
          <a:ext cx="1406525" cy="806450"/>
        </p:xfrm>
        <a:graphic>
          <a:graphicData uri="http://schemas.openxmlformats.org/presentationml/2006/ole">
            <mc:AlternateContent xmlns:mc="http://schemas.openxmlformats.org/markup-compatibility/2006">
              <mc:Choice xmlns:v="urn:schemas-microsoft-com:vml" Requires="v">
                <p:oleObj spid="_x0000_s3078" name="" r:id="rId3" imgW="685800" imgH="393700" progId="Equation.DSMT4">
                  <p:embed/>
                </p:oleObj>
              </mc:Choice>
              <mc:Fallback>
                <p:oleObj name="" r:id="rId3" imgW="685800" imgH="393700" progId="Equation.DSMT4">
                  <p:embed/>
                  <p:pic>
                    <p:nvPicPr>
                      <p:cNvPr id="0" name="图片 3077"/>
                      <p:cNvPicPr/>
                      <p:nvPr/>
                    </p:nvPicPr>
                    <p:blipFill>
                      <a:blip r:embed="rId4"/>
                      <a:stretch>
                        <a:fillRect/>
                      </a:stretch>
                    </p:blipFill>
                    <p:spPr>
                      <a:xfrm>
                        <a:off x="6587173" y="793433"/>
                        <a:ext cx="1406525" cy="806450"/>
                      </a:xfrm>
                      <a:prstGeom prst="rect">
                        <a:avLst/>
                      </a:prstGeom>
                      <a:noFill/>
                      <a:ln w="38100">
                        <a:noFill/>
                        <a:miter/>
                      </a:ln>
                    </p:spPr>
                  </p:pic>
                </p:oleObj>
              </mc:Fallback>
            </mc:AlternateContent>
          </a:graphicData>
        </a:graphic>
      </p:graphicFrame>
      <p:graphicFrame>
        <p:nvGraphicFramePr>
          <p:cNvPr id="8" name="对象 7"/>
          <p:cNvGraphicFramePr>
            <a:graphicFrameLocks noChangeAspect="1"/>
          </p:cNvGraphicFramePr>
          <p:nvPr/>
        </p:nvGraphicFramePr>
        <p:xfrm>
          <a:off x="4575175" y="1412240"/>
          <a:ext cx="808038" cy="806450"/>
        </p:xfrm>
        <a:graphic>
          <a:graphicData uri="http://schemas.openxmlformats.org/presentationml/2006/ole">
            <mc:AlternateContent xmlns:mc="http://schemas.openxmlformats.org/markup-compatibility/2006">
              <mc:Choice xmlns:v="urn:schemas-microsoft-com:vml" Requires="v">
                <p:oleObj spid="_x0000_s9" name="" r:id="rId5" imgW="393700" imgH="393700" progId="Equation.DSMT4">
                  <p:embed/>
                </p:oleObj>
              </mc:Choice>
              <mc:Fallback>
                <p:oleObj name="" r:id="rId5" imgW="393700" imgH="393700" progId="Equation.DSMT4">
                  <p:embed/>
                  <p:pic>
                    <p:nvPicPr>
                      <p:cNvPr id="0" name="图片 3080"/>
                      <p:cNvPicPr/>
                      <p:nvPr/>
                    </p:nvPicPr>
                    <p:blipFill>
                      <a:blip r:embed="rId6"/>
                      <a:stretch>
                        <a:fillRect/>
                      </a:stretch>
                    </p:blipFill>
                    <p:spPr>
                      <a:xfrm>
                        <a:off x="4575175" y="1412240"/>
                        <a:ext cx="808038" cy="806450"/>
                      </a:xfrm>
                      <a:prstGeom prst="rect">
                        <a:avLst/>
                      </a:prstGeom>
                      <a:noFill/>
                      <a:ln w="38100">
                        <a:noFill/>
                        <a:miter/>
                      </a:ln>
                    </p:spPr>
                  </p:pic>
                </p:oleObj>
              </mc:Fallback>
            </mc:AlternateContent>
          </a:graphicData>
        </a:graphic>
      </p:graphicFrame>
      <p:sp>
        <p:nvSpPr>
          <p:cNvPr id="10" name="文本框 99"/>
          <p:cNvSpPr txBox="1"/>
          <p:nvPr/>
        </p:nvSpPr>
        <p:spPr>
          <a:xfrm>
            <a:off x="276543" y="2186940"/>
            <a:ext cx="8313737" cy="953135"/>
          </a:xfrm>
          <a:prstGeom prst="rect">
            <a:avLst/>
          </a:prstGeom>
          <a:noFill/>
          <a:ln w="9525">
            <a:noFill/>
          </a:ln>
        </p:spPr>
        <p:txBody>
          <a:bodyPr wrap="square" anchor="t" anchorCtr="0">
            <a:spAutoFit/>
          </a:bodyPr>
          <a:p>
            <a:pPr indent="266700">
              <a:lnSpc>
                <a:spcPct val="100000"/>
              </a:lnSpc>
            </a:pPr>
            <a:r>
              <a:rPr lang="en-US" altLang="zh-CN" sz="2800" dirty="0">
                <a:solidFill>
                  <a:schemeClr val="tx1"/>
                </a:solidFill>
                <a:latin typeface="Times New Roman" panose="02020603050405020304" pitchFamily="2" charset="0"/>
                <a:ea typeface="黑体" panose="02010609060101010101" pitchFamily="2" charset="-122"/>
              </a:rPr>
              <a:t>(4) </a:t>
            </a:r>
            <a:r>
              <a:rPr lang="zh-CN" altLang="en-US" sz="2800" dirty="0">
                <a:solidFill>
                  <a:schemeClr val="tx1"/>
                </a:solidFill>
                <a:latin typeface="Times New Roman" panose="02020603050405020304" pitchFamily="2" charset="0"/>
                <a:ea typeface="黑体" panose="02010609060101010101" pitchFamily="2" charset="-122"/>
              </a:rPr>
              <a:t>华氏温度的值与对应的摄氏温度的值有相等的可能吗？</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11" name="文本框 1"/>
          <p:cNvSpPr txBox="1"/>
          <p:nvPr/>
        </p:nvSpPr>
        <p:spPr>
          <a:xfrm>
            <a:off x="340360" y="3042285"/>
            <a:ext cx="5590540" cy="737235"/>
          </a:xfrm>
          <a:prstGeom prst="rect">
            <a:avLst/>
          </a:prstGeom>
          <a:noFill/>
          <a:ln w="9525">
            <a:noFill/>
          </a:ln>
        </p:spPr>
        <p:txBody>
          <a:bodyPr wrap="square" anchor="t" anchorCtr="0">
            <a:spAutoFit/>
          </a:bodyPr>
          <a:p>
            <a:pPr indent="266700">
              <a:lnSpc>
                <a:spcPct val="150000"/>
              </a:lnSpc>
            </a:pPr>
            <a:r>
              <a:rPr lang="zh-CN" altLang="en-US" sz="2800" dirty="0">
                <a:latin typeface="Times New Roman" panose="02020603050405020304" pitchFamily="2" charset="0"/>
                <a:ea typeface="黑体" panose="02010609060101010101" pitchFamily="2" charset="-122"/>
              </a:rPr>
              <a:t>解：把</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代入，</a:t>
            </a:r>
            <a:endParaRPr lang="zh-CN" altLang="en-US" sz="2800" dirty="0">
              <a:latin typeface="Times New Roman" panose="02020603050405020304" pitchFamily="2" charset="0"/>
              <a:ea typeface="黑体" panose="02010609060101010101" pitchFamily="2" charset="-122"/>
            </a:endParaRPr>
          </a:p>
        </p:txBody>
      </p:sp>
      <p:sp>
        <p:nvSpPr>
          <p:cNvPr id="12" name="文本框 11"/>
          <p:cNvSpPr txBox="1"/>
          <p:nvPr/>
        </p:nvSpPr>
        <p:spPr>
          <a:xfrm>
            <a:off x="5580380" y="3215005"/>
            <a:ext cx="1253490" cy="521970"/>
          </a:xfrm>
          <a:prstGeom prst="rect">
            <a:avLst/>
          </a:prstGeom>
          <a:noFill/>
          <a:ln w="9525">
            <a:noFill/>
          </a:ln>
        </p:spPr>
        <p:txBody>
          <a:bodyPr wrap="square" anchor="t" anchorCtr="0">
            <a:spAutoFit/>
          </a:bodyPr>
          <a:p>
            <a:pPr indent="266700">
              <a:lnSpc>
                <a:spcPct val="100000"/>
              </a:lnSpc>
            </a:pPr>
            <a:r>
              <a:rPr lang="zh-CN" altLang="en-US" sz="2800" dirty="0">
                <a:latin typeface="Times New Roman" panose="02020603050405020304" pitchFamily="2" charset="0"/>
                <a:ea typeface="黑体" panose="02010609060101010101" pitchFamily="2" charset="-122"/>
              </a:rPr>
              <a:t>解得</a:t>
            </a:r>
            <a:endParaRPr lang="zh-CN" altLang="en-US" sz="2800" dirty="0">
              <a:latin typeface="Times New Roman" panose="02020603050405020304" pitchFamily="2" charset="0"/>
              <a:ea typeface="黑体" panose="02010609060101010101" pitchFamily="2" charset="-122"/>
            </a:endParaRPr>
          </a:p>
        </p:txBody>
      </p:sp>
      <p:sp>
        <p:nvSpPr>
          <p:cNvPr id="13" name="文本框 6"/>
          <p:cNvSpPr txBox="1"/>
          <p:nvPr/>
        </p:nvSpPr>
        <p:spPr>
          <a:xfrm>
            <a:off x="560705" y="3842385"/>
            <a:ext cx="7837170" cy="953135"/>
          </a:xfrm>
          <a:prstGeom prst="rect">
            <a:avLst/>
          </a:prstGeom>
          <a:noFill/>
          <a:ln w="9525">
            <a:noFill/>
          </a:ln>
        </p:spPr>
        <p:txBody>
          <a:bodyPr wrap="square" anchor="t" anchorCtr="0">
            <a:spAutoFit/>
          </a:bodyPr>
          <a:p>
            <a:pPr indent="266700">
              <a:lnSpc>
                <a:spcPct val="100000"/>
              </a:lnSpc>
            </a:pP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华氏温度的值与对应的摄氏温度的值有相等的可能，此值为－40.</a:t>
            </a:r>
            <a:endParaRPr lang="zh-CN" altLang="en-US" sz="2800" dirty="0">
              <a:latin typeface="Times New Roman" panose="02020603050405020304" pitchFamily="2" charset="0"/>
              <a:ea typeface="黑体" panose="02010609060101010101" pitchFamily="2" charset="-122"/>
            </a:endParaRPr>
          </a:p>
        </p:txBody>
      </p:sp>
      <p:graphicFrame>
        <p:nvGraphicFramePr>
          <p:cNvPr id="14" name="对象 13"/>
          <p:cNvGraphicFramePr>
            <a:graphicFrameLocks noChangeAspect="1"/>
          </p:cNvGraphicFramePr>
          <p:nvPr/>
        </p:nvGraphicFramePr>
        <p:xfrm>
          <a:off x="3705701" y="3078798"/>
          <a:ext cx="1693545" cy="806450"/>
        </p:xfrm>
        <a:graphic>
          <a:graphicData uri="http://schemas.openxmlformats.org/presentationml/2006/ole">
            <mc:AlternateContent xmlns:mc="http://schemas.openxmlformats.org/markup-compatibility/2006">
              <mc:Choice xmlns:v="urn:schemas-microsoft-com:vml" Requires="v">
                <p:oleObj spid="_x0000_s3079" name="" r:id="rId7" imgW="825500" imgH="393700" progId="Equation.DSMT4">
                  <p:embed/>
                </p:oleObj>
              </mc:Choice>
              <mc:Fallback>
                <p:oleObj name="" r:id="rId7" imgW="825500" imgH="393700" progId="Equation.DSMT4">
                  <p:embed/>
                  <p:pic>
                    <p:nvPicPr>
                      <p:cNvPr id="0" name="图片 3078"/>
                      <p:cNvPicPr/>
                      <p:nvPr/>
                    </p:nvPicPr>
                    <p:blipFill>
                      <a:blip r:embed="rId8"/>
                      <a:stretch>
                        <a:fillRect/>
                      </a:stretch>
                    </p:blipFill>
                    <p:spPr>
                      <a:xfrm>
                        <a:off x="3705701" y="3078798"/>
                        <a:ext cx="1693545" cy="806450"/>
                      </a:xfrm>
                      <a:prstGeom prst="rect">
                        <a:avLst/>
                      </a:prstGeom>
                      <a:noFill/>
                      <a:ln w="38100">
                        <a:noFill/>
                        <a:miter/>
                      </a:ln>
                    </p:spPr>
                  </p:pic>
                </p:oleObj>
              </mc:Fallback>
            </mc:AlternateContent>
          </a:graphicData>
        </a:graphic>
      </p:graphicFrame>
      <p:graphicFrame>
        <p:nvGraphicFramePr>
          <p:cNvPr id="15" name="对象 14"/>
          <p:cNvGraphicFramePr>
            <a:graphicFrameLocks noChangeAspect="1"/>
          </p:cNvGraphicFramePr>
          <p:nvPr/>
        </p:nvGraphicFramePr>
        <p:xfrm>
          <a:off x="6732905" y="3215005"/>
          <a:ext cx="1408430" cy="446405"/>
        </p:xfrm>
        <a:graphic>
          <a:graphicData uri="http://schemas.openxmlformats.org/presentationml/2006/ole">
            <mc:AlternateContent xmlns:mc="http://schemas.openxmlformats.org/markup-compatibility/2006">
              <mc:Choice xmlns:v="urn:schemas-microsoft-com:vml" Requires="v">
                <p:oleObj spid="_x0000_s3080" name="" r:id="rId9" imgW="558800" imgH="177800" progId="Equation.DSMT4">
                  <p:embed/>
                </p:oleObj>
              </mc:Choice>
              <mc:Fallback>
                <p:oleObj name="" r:id="rId9" imgW="558800" imgH="177800" progId="Equation.DSMT4">
                  <p:embed/>
                  <p:pic>
                    <p:nvPicPr>
                      <p:cNvPr id="0" name="图片 3079"/>
                      <p:cNvPicPr/>
                      <p:nvPr/>
                    </p:nvPicPr>
                    <p:blipFill>
                      <a:blip r:embed="rId10"/>
                      <a:stretch>
                        <a:fillRect/>
                      </a:stretch>
                    </p:blipFill>
                    <p:spPr>
                      <a:xfrm>
                        <a:off x="6732905" y="3215005"/>
                        <a:ext cx="1408430" cy="446405"/>
                      </a:xfrm>
                      <a:prstGeom prst="rect">
                        <a:avLst/>
                      </a:prstGeom>
                      <a:noFill/>
                      <a:ln w="38100">
                        <a:noFill/>
                        <a:miter/>
                      </a:ln>
                    </p:spPr>
                  </p:pic>
                </p:oleObj>
              </mc:Fallback>
            </mc:AlternateContent>
          </a:graphicData>
        </a:graphic>
      </p:graphicFrame>
    </p:spTree>
    <p:custDataLst>
      <p:tags r:id="rId1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p:tgtEl>
                                          <p:spTgt spid="11"/>
                                        </p:tgtEl>
                                        <p:attrNameLst>
                                          <p:attrName>ppt_y</p:attrName>
                                        </p:attrNameLst>
                                      </p:cBhvr>
                                      <p:tavLst>
                                        <p:tav tm="0">
                                          <p:val>
                                            <p:strVal val="#ppt_y+#ppt_h*1.125000"/>
                                          </p:val>
                                        </p:tav>
                                        <p:tav tm="100000">
                                          <p:val>
                                            <p:strVal val="#ppt_y"/>
                                          </p:val>
                                        </p:tav>
                                      </p:tavLst>
                                    </p:anim>
                                    <p:animEffect transition="in" filter="wipe(up)">
                                      <p:cBhvr>
                                        <p:cTn id="40" dur="500"/>
                                        <p:tgtEl>
                                          <p:spTgt spid="11"/>
                                        </p:tgtEl>
                                      </p:cBhvr>
                                    </p:animEffect>
                                  </p:childTnLst>
                                </p:cTn>
                              </p:par>
                              <p:par>
                                <p:cTn id="41" presetID="2" presetClass="entr" presetSubtype="4"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p:tgtEl>
                                          <p:spTgt spid="12"/>
                                        </p:tgtEl>
                                        <p:attrNameLst>
                                          <p:attrName>ppt_y</p:attrName>
                                        </p:attrNameLst>
                                      </p:cBhvr>
                                      <p:tavLst>
                                        <p:tav tm="0">
                                          <p:val>
                                            <p:strVal val="#ppt_y+#ppt_h*1.125000"/>
                                          </p:val>
                                        </p:tav>
                                        <p:tav tm="100000">
                                          <p:val>
                                            <p:strVal val="#ppt_y"/>
                                          </p:val>
                                        </p:tav>
                                      </p:tavLst>
                                    </p:anim>
                                    <p:animEffect transition="in" filter="wipe(up)">
                                      <p:cBhvr>
                                        <p:cTn id="50" dur="500"/>
                                        <p:tgtEl>
                                          <p:spTgt spid="12"/>
                                        </p:tgtEl>
                                      </p:cBhvr>
                                    </p:animEffect>
                                  </p:childTnLst>
                                </p:cTn>
                              </p:par>
                              <p:par>
                                <p:cTn id="51" presetID="2" presetClass="entr" presetSubtype="4"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p:tgtEl>
                                          <p:spTgt spid="13"/>
                                        </p:tgtEl>
                                        <p:attrNameLst>
                                          <p:attrName>ppt_y</p:attrName>
                                        </p:attrNameLst>
                                      </p:cBhvr>
                                      <p:tavLst>
                                        <p:tav tm="0">
                                          <p:val>
                                            <p:strVal val="#ppt_y+#ppt_h*1.125000"/>
                                          </p:val>
                                        </p:tav>
                                        <p:tav tm="100000">
                                          <p:val>
                                            <p:strVal val="#ppt_y"/>
                                          </p:val>
                                        </p:tav>
                                      </p:tavLst>
                                    </p:anim>
                                    <p:animEffect transition="in" filter="wipe(up)">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69" name="文本框 1"/>
          <p:cNvSpPr txBox="1"/>
          <p:nvPr/>
        </p:nvSpPr>
        <p:spPr>
          <a:xfrm>
            <a:off x="413385" y="355600"/>
            <a:ext cx="8529320" cy="2656205"/>
          </a:xfrm>
          <a:prstGeom prst="rect">
            <a:avLst/>
          </a:prstGeom>
          <a:noFill/>
          <a:ln w="9525">
            <a:noFill/>
          </a:ln>
        </p:spPr>
        <p:txBody>
          <a:bodyPr wrap="square" anchor="t" anchorCtr="0">
            <a:spAutoFit/>
          </a:bodyPr>
          <a:p>
            <a:pPr>
              <a:lnSpc>
                <a:spcPts val="4000"/>
              </a:lnSpc>
            </a:pPr>
            <a:r>
              <a:rPr lang="en-US" altLang="zh-CN" sz="2800" b="1">
                <a:solidFill>
                  <a:schemeClr val="tx1"/>
                </a:solidFill>
                <a:latin typeface="Times New Roman" panose="02020603050405020304" pitchFamily="2" charset="0"/>
                <a:ea typeface="黑体" panose="02010609060101010101" pitchFamily="2" charset="-122"/>
              </a:rPr>
              <a:t>4. </a:t>
            </a:r>
            <a:r>
              <a:rPr lang="zh-CN" altLang="en-US" sz="2800">
                <a:solidFill>
                  <a:schemeClr val="tx1"/>
                </a:solidFill>
                <a:latin typeface="Times New Roman" panose="02020603050405020304" pitchFamily="2" charset="0"/>
                <a:ea typeface="黑体" panose="02010609060101010101" pitchFamily="2" charset="-122"/>
              </a:rPr>
              <a:t>在某村河治理工程施工过程中，某工程队接受一项</a:t>
            </a:r>
            <a:endParaRPr lang="zh-CN" altLang="en-US" sz="2800">
              <a:solidFill>
                <a:schemeClr val="tx1"/>
              </a:solidFill>
              <a:latin typeface="Times New Roman" panose="02020603050405020304" pitchFamily="2" charset="0"/>
              <a:ea typeface="黑体" panose="02010609060101010101" pitchFamily="2" charset="-122"/>
            </a:endParaRPr>
          </a:p>
          <a:p>
            <a:pPr>
              <a:lnSpc>
                <a:spcPts val="4000"/>
              </a:lnSpc>
            </a:pPr>
            <a:r>
              <a:rPr lang="zh-CN" altLang="en-US" sz="2800">
                <a:solidFill>
                  <a:schemeClr val="tx1"/>
                </a:solidFill>
                <a:latin typeface="Times New Roman" panose="02020603050405020304" pitchFamily="2" charset="0"/>
                <a:ea typeface="黑体" panose="02010609060101010101" pitchFamily="2" charset="-122"/>
              </a:rPr>
              <a:t>    开挖水渠的工程，所需天数 </a:t>
            </a:r>
            <a:r>
              <a:rPr lang="zh-CN" altLang="en-US" sz="2800" i="1">
                <a:solidFill>
                  <a:schemeClr val="tx1"/>
                </a:solidFill>
                <a:latin typeface="Times New Roman" panose="02020603050405020304" pitchFamily="2" charset="0"/>
                <a:ea typeface="黑体" panose="02010609060101010101" pitchFamily="2" charset="-122"/>
              </a:rPr>
              <a:t>y </a:t>
            </a:r>
            <a:r>
              <a:rPr lang="en-US" altLang="zh-CN" sz="2800">
                <a:solidFill>
                  <a:schemeClr val="tx1"/>
                </a:solidFill>
                <a:latin typeface="Times New Roman" panose="02020603050405020304" pitchFamily="2" charset="0"/>
                <a:ea typeface="黑体" panose="02010609060101010101" pitchFamily="2" charset="-122"/>
              </a:rPr>
              <a:t>(</a:t>
            </a:r>
            <a:r>
              <a:rPr lang="zh-CN" altLang="en-US" sz="2800">
                <a:solidFill>
                  <a:schemeClr val="tx1"/>
                </a:solidFill>
                <a:latin typeface="Times New Roman" panose="02020603050405020304" pitchFamily="2" charset="0"/>
                <a:ea typeface="黑体" panose="02010609060101010101" pitchFamily="2" charset="-122"/>
              </a:rPr>
              <a:t>天</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与每天完成的工</a:t>
            </a:r>
            <a:endParaRPr lang="zh-CN" altLang="en-US" sz="2800">
              <a:solidFill>
                <a:schemeClr val="tx1"/>
              </a:solidFill>
              <a:latin typeface="Times New Roman" panose="02020603050405020304" pitchFamily="2" charset="0"/>
              <a:ea typeface="黑体" panose="02010609060101010101" pitchFamily="2" charset="-122"/>
            </a:endParaRPr>
          </a:p>
          <a:p>
            <a:pPr>
              <a:lnSpc>
                <a:spcPts val="4000"/>
              </a:lnSpc>
            </a:pPr>
            <a:r>
              <a:rPr lang="zh-CN" altLang="en-US" sz="2800">
                <a:solidFill>
                  <a:schemeClr val="tx1"/>
                </a:solidFill>
                <a:latin typeface="Times New Roman" panose="02020603050405020304" pitchFamily="2" charset="0"/>
                <a:ea typeface="黑体" panose="02010609060101010101" pitchFamily="2" charset="-122"/>
              </a:rPr>
              <a:t>    程量 </a:t>
            </a:r>
            <a:r>
              <a:rPr lang="zh-CN" altLang="en-US" sz="2800" i="1">
                <a:solidFill>
                  <a:schemeClr val="tx1"/>
                </a:solidFill>
                <a:latin typeface="Times New Roman" panose="02020603050405020304" pitchFamily="2" charset="0"/>
                <a:ea typeface="黑体" panose="02010609060101010101" pitchFamily="2" charset="-122"/>
              </a:rPr>
              <a:t>x </a:t>
            </a:r>
            <a:r>
              <a:rPr lang="en-US" altLang="zh-CN" sz="2800">
                <a:solidFill>
                  <a:schemeClr val="tx1"/>
                </a:solidFill>
                <a:latin typeface="Times New Roman" panose="02020603050405020304" pitchFamily="2" charset="0"/>
                <a:ea typeface="黑体" panose="02010609060101010101" pitchFamily="2" charset="-122"/>
              </a:rPr>
              <a:t>(</a:t>
            </a:r>
            <a:r>
              <a:rPr lang="zh-CN" altLang="en-US" sz="2800">
                <a:solidFill>
                  <a:schemeClr val="tx1"/>
                </a:solidFill>
                <a:latin typeface="Times New Roman" panose="02020603050405020304" pitchFamily="2" charset="0"/>
                <a:ea typeface="黑体" panose="02010609060101010101" pitchFamily="2" charset="-122"/>
              </a:rPr>
              <a:t>m</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的函数关系图象如图所示</a:t>
            </a:r>
            <a:r>
              <a:rPr lang="en-US" altLang="zh-CN" sz="2800">
                <a:solidFill>
                  <a:schemeClr val="tx1"/>
                </a:solidFill>
                <a:latin typeface="Times New Roman" panose="02020603050405020304" pitchFamily="2" charset="0"/>
                <a:ea typeface="黑体" panose="02010609060101010101" pitchFamily="2" charset="-122"/>
              </a:rPr>
              <a:t>.</a:t>
            </a:r>
            <a:endParaRPr lang="en-US" altLang="zh-CN" sz="2800">
              <a:solidFill>
                <a:schemeClr val="tx1"/>
              </a:solidFill>
              <a:latin typeface="Times New Roman" panose="02020603050405020304" pitchFamily="2" charset="0"/>
              <a:ea typeface="黑体" panose="02010609060101010101" pitchFamily="2" charset="-122"/>
            </a:endParaRPr>
          </a:p>
          <a:p>
            <a:pPr>
              <a:lnSpc>
                <a:spcPts val="4000"/>
              </a:lnSpc>
            </a:pPr>
            <a:r>
              <a:rPr lang="en-US" altLang="zh-CN" sz="2800">
                <a:solidFill>
                  <a:schemeClr val="tx1"/>
                </a:solidFill>
                <a:latin typeface="Times New Roman" panose="02020603050405020304" pitchFamily="2" charset="0"/>
                <a:ea typeface="黑体" panose="02010609060101010101" pitchFamily="2" charset="-122"/>
              </a:rPr>
              <a:t>    </a:t>
            </a:r>
            <a:r>
              <a:rPr lang="en-US" altLang="zh-CN" sz="2800" b="1">
                <a:solidFill>
                  <a:schemeClr val="tx1"/>
                </a:solidFill>
                <a:latin typeface="Times New Roman" panose="02020603050405020304" pitchFamily="2" charset="0"/>
                <a:ea typeface="黑体" panose="02010609060101010101" pitchFamily="2" charset="-122"/>
              </a:rPr>
              <a:t>(1</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请根据题意，求 </a:t>
            </a:r>
            <a:r>
              <a:rPr lang="zh-CN" altLang="en-US" sz="2800" i="1">
                <a:solidFill>
                  <a:schemeClr val="tx1"/>
                </a:solidFill>
                <a:latin typeface="Times New Roman" panose="02020603050405020304" pitchFamily="2" charset="0"/>
                <a:ea typeface="黑体" panose="02010609060101010101" pitchFamily="2" charset="-122"/>
              </a:rPr>
              <a:t>y </a:t>
            </a:r>
            <a:r>
              <a:rPr lang="zh-CN" altLang="en-US" sz="2800">
                <a:solidFill>
                  <a:schemeClr val="tx1"/>
                </a:solidFill>
                <a:latin typeface="Times New Roman" panose="02020603050405020304" pitchFamily="2" charset="0"/>
                <a:ea typeface="黑体" panose="02010609060101010101" pitchFamily="2" charset="-122"/>
              </a:rPr>
              <a:t>与 </a:t>
            </a:r>
            <a:r>
              <a:rPr lang="zh-CN" altLang="en-US" sz="2800" i="1">
                <a:solidFill>
                  <a:schemeClr val="tx1"/>
                </a:solidFill>
                <a:latin typeface="Times New Roman" panose="02020603050405020304" pitchFamily="2" charset="0"/>
                <a:ea typeface="黑体" panose="02010609060101010101" pitchFamily="2" charset="-122"/>
              </a:rPr>
              <a:t>x </a:t>
            </a:r>
            <a:r>
              <a:rPr lang="zh-CN" altLang="en-US" sz="2800">
                <a:solidFill>
                  <a:schemeClr val="tx1"/>
                </a:solidFill>
                <a:latin typeface="Times New Roman" panose="02020603050405020304" pitchFamily="2" charset="0"/>
                <a:ea typeface="黑体" panose="02010609060101010101" pitchFamily="2" charset="-122"/>
              </a:rPr>
              <a:t>之间的函数解析式；</a:t>
            </a:r>
            <a:endParaRPr lang="zh-CN" altLang="en-US" sz="2800">
              <a:solidFill>
                <a:schemeClr val="tx1"/>
              </a:solidFill>
              <a:latin typeface="Times New Roman" panose="02020603050405020304" pitchFamily="2" charset="0"/>
              <a:ea typeface="黑体" panose="02010609060101010101" pitchFamily="2" charset="-122"/>
            </a:endParaRPr>
          </a:p>
          <a:p>
            <a:pPr>
              <a:lnSpc>
                <a:spcPts val="4000"/>
              </a:lnSpc>
            </a:pPr>
            <a:endParaRPr lang="zh-CN" altLang="en-US" sz="2800">
              <a:solidFill>
                <a:schemeClr val="tx1"/>
              </a:solidFill>
              <a:latin typeface="Times New Roman" panose="02020603050405020304" pitchFamily="2" charset="0"/>
              <a:ea typeface="黑体" panose="02010609060101010101" pitchFamily="2" charset="-122"/>
            </a:endParaRPr>
          </a:p>
        </p:txBody>
      </p:sp>
      <p:grpSp>
        <p:nvGrpSpPr>
          <p:cNvPr id="32770" name="组合 7"/>
          <p:cNvGrpSpPr/>
          <p:nvPr/>
        </p:nvGrpSpPr>
        <p:grpSpPr>
          <a:xfrm>
            <a:off x="5690369" y="2614131"/>
            <a:ext cx="3128374" cy="2311883"/>
            <a:chOff x="7665" y="3757"/>
            <a:chExt cx="6568" cy="4854"/>
          </a:xfrm>
        </p:grpSpPr>
        <p:sp>
          <p:nvSpPr>
            <p:cNvPr id="32771" name="文本框 69"/>
            <p:cNvSpPr txBox="1"/>
            <p:nvPr/>
          </p:nvSpPr>
          <p:spPr>
            <a:xfrm>
              <a:off x="8554" y="4738"/>
              <a:ext cx="1093" cy="1051"/>
            </a:xfrm>
            <a:prstGeom prst="rect">
              <a:avLst/>
            </a:prstGeom>
            <a:noFill/>
            <a:ln w="9525">
              <a:noFill/>
            </a:ln>
          </p:spPr>
          <p:txBody>
            <a:bodyPr wrap="square" lIns="67511" tIns="35106" rIns="67511" bIns="35106" anchor="t" anchorCtr="0">
              <a:spAutoFit/>
            </a:bodyPr>
            <a:p>
              <a:pPr eaLnBrk="0" hangingPunct="0">
                <a:spcBef>
                  <a:spcPct val="50000"/>
                </a:spcBef>
              </a:pPr>
              <a:r>
                <a:rPr lang="en-US" altLang="zh-CN" sz="2800" dirty="0">
                  <a:solidFill>
                    <a:schemeClr val="tx1"/>
                  </a:solidFill>
                  <a:latin typeface="Times New Roman" panose="02020603050405020304" pitchFamily="2" charset="0"/>
                  <a:ea typeface="宋体" panose="02010600030101010101" pitchFamily="2" charset="-122"/>
                </a:rPr>
                <a:t>50</a:t>
              </a:r>
              <a:endParaRPr lang="en-US" altLang="zh-CN" sz="2800" dirty="0">
                <a:solidFill>
                  <a:schemeClr val="tx1"/>
                </a:solidFill>
                <a:latin typeface="Times New Roman" panose="02020603050405020304" pitchFamily="2" charset="0"/>
                <a:ea typeface="宋体" panose="02010600030101010101" pitchFamily="2" charset="-122"/>
              </a:endParaRPr>
            </a:p>
          </p:txBody>
        </p:sp>
        <p:sp>
          <p:nvSpPr>
            <p:cNvPr id="32772" name="文本框 70"/>
            <p:cNvSpPr txBox="1"/>
            <p:nvPr/>
          </p:nvSpPr>
          <p:spPr>
            <a:xfrm>
              <a:off x="10030" y="7524"/>
              <a:ext cx="1213" cy="1051"/>
            </a:xfrm>
            <a:prstGeom prst="rect">
              <a:avLst/>
            </a:prstGeom>
            <a:noFill/>
            <a:ln w="9525">
              <a:noFill/>
            </a:ln>
          </p:spPr>
          <p:txBody>
            <a:bodyPr wrap="square" lIns="67511" tIns="35106" rIns="67511" bIns="35106" anchor="t" anchorCtr="0">
              <a:spAutoFit/>
            </a:bodyPr>
            <a:p>
              <a:pPr eaLnBrk="0" hangingPunct="0">
                <a:spcBef>
                  <a:spcPct val="50000"/>
                </a:spcBef>
              </a:pPr>
              <a:r>
                <a:rPr lang="en-US" altLang="zh-CN" sz="2800" dirty="0">
                  <a:solidFill>
                    <a:schemeClr val="tx1"/>
                  </a:solidFill>
                  <a:latin typeface="Times New Roman" panose="02020603050405020304" pitchFamily="2" charset="0"/>
                  <a:ea typeface="宋体" panose="02010600030101010101" pitchFamily="2" charset="-122"/>
                </a:rPr>
                <a:t>24</a:t>
              </a:r>
              <a:endParaRPr lang="en-US" altLang="zh-CN" sz="2800" dirty="0">
                <a:solidFill>
                  <a:schemeClr val="tx1"/>
                </a:solidFill>
                <a:latin typeface="Times New Roman" panose="02020603050405020304" pitchFamily="2" charset="0"/>
                <a:ea typeface="宋体" panose="02010600030101010101" pitchFamily="2" charset="-122"/>
              </a:endParaRPr>
            </a:p>
          </p:txBody>
        </p:sp>
        <p:sp>
          <p:nvSpPr>
            <p:cNvPr id="32773" name="直接连接符 74"/>
            <p:cNvSpPr/>
            <p:nvPr/>
          </p:nvSpPr>
          <p:spPr>
            <a:xfrm>
              <a:off x="8964" y="7648"/>
              <a:ext cx="4535" cy="3"/>
            </a:xfrm>
            <a:prstGeom prst="line">
              <a:avLst/>
            </a:prstGeom>
            <a:ln w="28575" cap="flat" cmpd="sng">
              <a:solidFill>
                <a:schemeClr val="tx1"/>
              </a:solidFill>
              <a:prstDash val="solid"/>
              <a:round/>
              <a:headEnd type="none" w="med" len="med"/>
              <a:tailEnd type="triangle" w="med" len="med"/>
            </a:ln>
          </p:spPr>
        </p:sp>
        <p:sp>
          <p:nvSpPr>
            <p:cNvPr id="32774" name="直接连接符 75"/>
            <p:cNvSpPr/>
            <p:nvPr/>
          </p:nvSpPr>
          <p:spPr>
            <a:xfrm flipV="1">
              <a:off x="9601" y="4026"/>
              <a:ext cx="3" cy="4535"/>
            </a:xfrm>
            <a:prstGeom prst="line">
              <a:avLst/>
            </a:prstGeom>
            <a:ln w="28575" cap="flat" cmpd="sng">
              <a:solidFill>
                <a:schemeClr val="tx1"/>
              </a:solidFill>
              <a:prstDash val="solid"/>
              <a:round/>
              <a:headEnd type="none" w="med" len="med"/>
              <a:tailEnd type="triangle" w="med" len="med"/>
            </a:ln>
          </p:spPr>
        </p:sp>
        <p:sp>
          <p:nvSpPr>
            <p:cNvPr id="32775" name="文本框 80"/>
            <p:cNvSpPr txBox="1"/>
            <p:nvPr/>
          </p:nvSpPr>
          <p:spPr>
            <a:xfrm>
              <a:off x="12340" y="7515"/>
              <a:ext cx="1893" cy="1096"/>
            </a:xfrm>
            <a:prstGeom prst="rect">
              <a:avLst/>
            </a:prstGeom>
            <a:noFill/>
            <a:ln w="9525">
              <a:noFill/>
            </a:ln>
          </p:spPr>
          <p:txBody>
            <a:bodyPr wrap="square" anchor="t" anchorCtr="0">
              <a:spAutoFit/>
            </a:bodyPr>
            <a:p>
              <a:pPr eaLnBrk="0" hangingPunct="0">
                <a:spcBef>
                  <a:spcPct val="50000"/>
                </a:spcBef>
              </a:pPr>
              <a:r>
                <a:rPr lang="en-US" altLang="zh-CN" sz="2800" i="1" dirty="0">
                  <a:solidFill>
                    <a:schemeClr val="tx1"/>
                  </a:solidFill>
                  <a:latin typeface="Times New Roman" panose="02020603050405020304" pitchFamily="2" charset="0"/>
                  <a:ea typeface="宋体" panose="02010600030101010101" pitchFamily="2" charset="-122"/>
                </a:rPr>
                <a:t>x</a:t>
              </a:r>
              <a:r>
                <a:rPr lang="en-US" altLang="zh-CN" sz="2800" dirty="0">
                  <a:solidFill>
                    <a:schemeClr val="tx1"/>
                  </a:solidFill>
                  <a:latin typeface="Times New Roman" panose="02020603050405020304" pitchFamily="2" charset="0"/>
                  <a:ea typeface="宋体" panose="02010600030101010101" pitchFamily="2" charset="-122"/>
                </a:rPr>
                <a:t>(m)</a:t>
              </a:r>
              <a:endParaRPr lang="en-US" altLang="zh-CN" sz="2800" dirty="0">
                <a:solidFill>
                  <a:schemeClr val="tx1"/>
                </a:solidFill>
                <a:latin typeface="Times New Roman" panose="02020603050405020304" pitchFamily="2" charset="0"/>
                <a:ea typeface="宋体" panose="02010600030101010101" pitchFamily="2" charset="-122"/>
              </a:endParaRPr>
            </a:p>
          </p:txBody>
        </p:sp>
        <p:sp>
          <p:nvSpPr>
            <p:cNvPr id="32776" name="文本框 83"/>
            <p:cNvSpPr txBox="1"/>
            <p:nvPr/>
          </p:nvSpPr>
          <p:spPr>
            <a:xfrm>
              <a:off x="7665" y="3757"/>
              <a:ext cx="2244" cy="1096"/>
            </a:xfrm>
            <a:prstGeom prst="rect">
              <a:avLst/>
            </a:prstGeom>
            <a:noFill/>
            <a:ln w="9525">
              <a:noFill/>
            </a:ln>
          </p:spPr>
          <p:txBody>
            <a:bodyPr wrap="square" anchor="t" anchorCtr="0">
              <a:spAutoFit/>
            </a:bodyPr>
            <a:p>
              <a:pPr eaLnBrk="0" hangingPunct="0">
                <a:spcBef>
                  <a:spcPct val="50000"/>
                </a:spcBef>
              </a:pPr>
              <a:r>
                <a:rPr lang="en-US" altLang="zh-CN" sz="2800" i="1" dirty="0">
                  <a:solidFill>
                    <a:schemeClr val="tx1"/>
                  </a:solidFill>
                  <a:latin typeface="Times New Roman" panose="02020603050405020304" pitchFamily="2" charset="0"/>
                  <a:ea typeface="宋体" panose="02010600030101010101" pitchFamily="2" charset="-122"/>
                </a:rPr>
                <a:t>y</a:t>
              </a:r>
              <a:r>
                <a:rPr lang="en-US" altLang="zh-CN" sz="2800" dirty="0">
                  <a:solidFill>
                    <a:schemeClr val="tx1"/>
                  </a:solidFill>
                  <a:latin typeface="Times New Roman" panose="02020603050405020304" pitchFamily="2" charset="0"/>
                  <a:ea typeface="宋体" panose="02010600030101010101" pitchFamily="2" charset="-122"/>
                </a:rPr>
                <a:t>(</a:t>
              </a:r>
              <a:r>
                <a:rPr lang="zh-CN" altLang="en-US" sz="2800" dirty="0">
                  <a:solidFill>
                    <a:schemeClr val="tx1"/>
                  </a:solidFill>
                  <a:latin typeface="黑体" panose="02010609060101010101" pitchFamily="2" charset="-122"/>
                  <a:ea typeface="黑体" panose="02010609060101010101" pitchFamily="2" charset="-122"/>
                </a:rPr>
                <a:t>天</a:t>
              </a:r>
              <a:r>
                <a:rPr lang="en-US" altLang="zh-CN" sz="2800" dirty="0">
                  <a:solidFill>
                    <a:schemeClr val="tx1"/>
                  </a:solidFill>
                  <a:latin typeface="Times New Roman" panose="02020603050405020304" pitchFamily="2" charset="0"/>
                  <a:ea typeface="宋体" panose="02010600030101010101" pitchFamily="2" charset="-122"/>
                </a:rPr>
                <a:t>)</a:t>
              </a:r>
              <a:endParaRPr lang="en-US" altLang="zh-CN" sz="2800" dirty="0">
                <a:solidFill>
                  <a:schemeClr val="tx1"/>
                </a:solidFill>
                <a:latin typeface="Times New Roman" panose="02020603050405020304" pitchFamily="2" charset="0"/>
                <a:ea typeface="宋体" panose="02010600030101010101" pitchFamily="2" charset="-122"/>
              </a:endParaRPr>
            </a:p>
          </p:txBody>
        </p:sp>
        <p:sp>
          <p:nvSpPr>
            <p:cNvPr id="32777" name="文本框 84"/>
            <p:cNvSpPr txBox="1"/>
            <p:nvPr/>
          </p:nvSpPr>
          <p:spPr>
            <a:xfrm>
              <a:off x="8714" y="7493"/>
              <a:ext cx="953" cy="1096"/>
            </a:xfrm>
            <a:prstGeom prst="rect">
              <a:avLst/>
            </a:prstGeom>
            <a:noFill/>
            <a:ln w="9525">
              <a:noFill/>
            </a:ln>
          </p:spPr>
          <p:txBody>
            <a:bodyPr wrap="square" anchor="t" anchorCtr="0">
              <a:spAutoFit/>
            </a:bodyPr>
            <a:p>
              <a:pPr eaLnBrk="0" hangingPunct="0">
                <a:spcBef>
                  <a:spcPct val="50000"/>
                </a:spcBef>
              </a:pPr>
              <a:r>
                <a:rPr lang="en-US" altLang="zh-CN" sz="2800" i="1" dirty="0">
                  <a:solidFill>
                    <a:schemeClr val="tx1"/>
                  </a:solidFill>
                  <a:latin typeface="Times New Roman" panose="02020603050405020304" pitchFamily="2" charset="0"/>
                  <a:ea typeface="宋体" panose="02010600030101010101" pitchFamily="2" charset="-122"/>
                </a:rPr>
                <a:t>O</a:t>
              </a:r>
              <a:endParaRPr lang="en-US" altLang="zh-CN" sz="2800" i="1" dirty="0">
                <a:solidFill>
                  <a:schemeClr val="tx1"/>
                </a:solidFill>
                <a:latin typeface="Times New Roman" panose="02020603050405020304" pitchFamily="2" charset="0"/>
                <a:ea typeface="宋体" panose="02010600030101010101" pitchFamily="2" charset="-122"/>
              </a:endParaRPr>
            </a:p>
          </p:txBody>
        </p:sp>
        <p:cxnSp>
          <p:nvCxnSpPr>
            <p:cNvPr id="32778" name="直接连接符 2"/>
            <p:cNvCxnSpPr/>
            <p:nvPr/>
          </p:nvCxnSpPr>
          <p:spPr>
            <a:xfrm>
              <a:off x="9592" y="5250"/>
              <a:ext cx="1028" cy="0"/>
            </a:xfrm>
            <a:prstGeom prst="line">
              <a:avLst/>
            </a:prstGeom>
            <a:ln w="28575" cap="flat" cmpd="sng">
              <a:solidFill>
                <a:schemeClr val="tx1"/>
              </a:solidFill>
              <a:prstDash val="sysDash"/>
              <a:round/>
              <a:headEnd type="none" w="med" len="med"/>
              <a:tailEnd type="none" w="med" len="med"/>
            </a:ln>
          </p:spPr>
        </p:cxnSp>
        <p:cxnSp>
          <p:nvCxnSpPr>
            <p:cNvPr id="32779" name="直接连接符 3"/>
            <p:cNvCxnSpPr/>
            <p:nvPr/>
          </p:nvCxnSpPr>
          <p:spPr>
            <a:xfrm flipV="1">
              <a:off x="10604" y="5213"/>
              <a:ext cx="0" cy="2438"/>
            </a:xfrm>
            <a:prstGeom prst="line">
              <a:avLst/>
            </a:prstGeom>
            <a:ln w="28575" cap="flat" cmpd="sng">
              <a:solidFill>
                <a:schemeClr val="tx1"/>
              </a:solidFill>
              <a:prstDash val="sysDash"/>
              <a:round/>
              <a:headEnd type="none" w="med" len="med"/>
              <a:tailEnd type="none" w="med" len="med"/>
            </a:ln>
          </p:spPr>
        </p:cxnSp>
        <p:sp>
          <p:nvSpPr>
            <p:cNvPr id="32780" name="Freeform 43"/>
            <p:cNvSpPr/>
            <p:nvPr/>
          </p:nvSpPr>
          <p:spPr>
            <a:xfrm>
              <a:off x="10557" y="4190"/>
              <a:ext cx="2343" cy="2587"/>
            </a:xfrm>
            <a:custGeom>
              <a:avLst/>
              <a:gdLst/>
              <a:ahLst/>
              <a:cxnLst>
                <a:cxn ang="0">
                  <a:pos x="0" y="0"/>
                </a:cxn>
                <a:cxn ang="0">
                  <a:pos x="136" y="589"/>
                </a:cxn>
                <a:cxn ang="0">
                  <a:pos x="680" y="726"/>
                </a:cxn>
              </a:cxnLst>
              <a:pathLst>
                <a:path w="680" h="726">
                  <a:moveTo>
                    <a:pt x="0" y="0"/>
                  </a:moveTo>
                  <a:cubicBezTo>
                    <a:pt x="11" y="234"/>
                    <a:pt x="23" y="468"/>
                    <a:pt x="136" y="589"/>
                  </a:cubicBezTo>
                  <a:cubicBezTo>
                    <a:pt x="249" y="710"/>
                    <a:pt x="464" y="718"/>
                    <a:pt x="680" y="726"/>
                  </a:cubicBezTo>
                </a:path>
              </a:pathLst>
            </a:custGeom>
            <a:noFill/>
            <a:ln w="28575" cap="flat" cmpd="sng">
              <a:solidFill>
                <a:schemeClr val="tx1"/>
              </a:solidFill>
              <a:prstDash val="solid"/>
              <a:round/>
              <a:headEnd type="none" w="med" len="med"/>
              <a:tailEnd type="none" w="med" len="med"/>
            </a:ln>
          </p:spPr>
          <p:txBody>
            <a:bodyPr/>
            <a:p>
              <a:endParaRPr lang="zh-CN" altLang="en-US" sz="2800"/>
            </a:p>
          </p:txBody>
        </p:sp>
      </p:grpSp>
      <p:grpSp>
        <p:nvGrpSpPr>
          <p:cNvPr id="33805" name="组合 8"/>
          <p:cNvGrpSpPr/>
          <p:nvPr/>
        </p:nvGrpSpPr>
        <p:grpSpPr>
          <a:xfrm>
            <a:off x="784543" y="2496503"/>
            <a:ext cx="4014564" cy="897316"/>
            <a:chOff x="487" y="5428"/>
            <a:chExt cx="8429" cy="1885"/>
          </a:xfrm>
        </p:grpSpPr>
        <p:sp>
          <p:nvSpPr>
            <p:cNvPr id="32782" name="Text Box 4"/>
            <p:cNvSpPr txBox="1"/>
            <p:nvPr/>
          </p:nvSpPr>
          <p:spPr>
            <a:xfrm>
              <a:off x="487" y="5463"/>
              <a:ext cx="8429" cy="1549"/>
            </a:xfrm>
            <a:prstGeom prst="rect">
              <a:avLst/>
            </a:prstGeom>
            <a:noFill/>
            <a:ln w="9525">
              <a:noFill/>
            </a:ln>
          </p:spPr>
          <p:txBody>
            <a:bodyPr wrap="square" anchor="t" anchorCtr="0">
              <a:spAutoFit/>
            </a:bodyPr>
            <a:p>
              <a:pPr>
                <a:lnSpc>
                  <a:spcPct val="150000"/>
                </a:lnSpc>
              </a:pPr>
              <a:r>
                <a:rPr lang="zh-CN" altLang="en-US" sz="2800">
                  <a:latin typeface="Times New Roman" panose="02020603050405020304" pitchFamily="2" charset="0"/>
                  <a:ea typeface="黑体" panose="02010609060101010101" pitchFamily="2" charset="-122"/>
                </a:rPr>
                <a:t>解：</a:t>
              </a:r>
              <a:r>
                <a:rPr lang="en-US" altLang="zh-CN" sz="2800">
                  <a:latin typeface="Times New Roman" panose="02020603050405020304" pitchFamily="2" charset="0"/>
                  <a:ea typeface="黑体" panose="02010609060101010101" pitchFamily="2" charset="-122"/>
                </a:rPr>
                <a:t>               (</a:t>
              </a:r>
              <a:r>
                <a:rPr lang="en-US" altLang="zh-CN" sz="2800" i="1">
                  <a:latin typeface="Times New Roman" panose="02020603050405020304" pitchFamily="2" charset="0"/>
                  <a:ea typeface="黑体" panose="02010609060101010101" pitchFamily="2" charset="-122"/>
                </a:rPr>
                <a:t>x</a:t>
              </a:r>
              <a:r>
                <a:rPr lang="zh-CN" altLang="en-US" sz="280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0).</a:t>
              </a:r>
              <a:endParaRPr lang="en-US" altLang="zh-CN" sz="2800">
                <a:latin typeface="Times New Roman" panose="02020603050405020304" pitchFamily="2" charset="0"/>
                <a:ea typeface="黑体" panose="02010609060101010101" pitchFamily="2" charset="-122"/>
              </a:endParaRPr>
            </a:p>
          </p:txBody>
        </p:sp>
        <p:graphicFrame>
          <p:nvGraphicFramePr>
            <p:cNvPr id="32783" name="对象 9"/>
            <p:cNvGraphicFramePr>
              <a:graphicFrameLocks noChangeAspect="1"/>
            </p:cNvGraphicFramePr>
            <p:nvPr/>
          </p:nvGraphicFramePr>
          <p:xfrm>
            <a:off x="2131" y="5428"/>
            <a:ext cx="2798" cy="1885"/>
          </p:xfrm>
          <a:graphic>
            <a:graphicData uri="http://schemas.openxmlformats.org/presentationml/2006/ole">
              <mc:AlternateContent xmlns:mc="http://schemas.openxmlformats.org/markup-compatibility/2006">
                <mc:Choice xmlns:v="urn:schemas-microsoft-com:vml" Requires="v">
                  <p:oleObj spid="_x0000_s3090" name="" r:id="rId1" imgW="596900" imgH="393700" progId="Equation.DSMT4">
                    <p:embed/>
                  </p:oleObj>
                </mc:Choice>
                <mc:Fallback>
                  <p:oleObj name="" r:id="rId1" imgW="596900" imgH="393700" progId="Equation.DSMT4">
                    <p:embed/>
                    <p:pic>
                      <p:nvPicPr>
                        <p:cNvPr id="0" name="图片 3089"/>
                        <p:cNvPicPr/>
                        <p:nvPr/>
                      </p:nvPicPr>
                      <p:blipFill>
                        <a:blip r:embed="rId2"/>
                        <a:stretch>
                          <a:fillRect/>
                        </a:stretch>
                      </p:blipFill>
                      <p:spPr>
                        <a:xfrm>
                          <a:off x="2131" y="5428"/>
                          <a:ext cx="2798" cy="1885"/>
                        </a:xfrm>
                        <a:prstGeom prst="rect">
                          <a:avLst/>
                        </a:prstGeom>
                        <a:noFill/>
                        <a:ln w="38100">
                          <a:noFill/>
                          <a:miter/>
                        </a:ln>
                      </p:spPr>
                    </p:pic>
                  </p:oleObj>
                </mc:Fallback>
              </mc:AlternateContent>
            </a:graphicData>
          </a:graphic>
        </p:graphicFrame>
      </p:grpSp>
    </p:spTree>
    <p:custDataLst>
      <p:tags r:id="rId3"/>
    </p:custData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805"/>
                                        </p:tgtEl>
                                        <p:attrNameLst>
                                          <p:attrName>style.visibility</p:attrName>
                                        </p:attrNameLst>
                                      </p:cBhvr>
                                      <p:to>
                                        <p:strVal val="visible"/>
                                      </p:to>
                                    </p:set>
                                    <p:animEffect transition="in" filter="blinds(horizontal)">
                                      <p:cBhvr>
                                        <p:cTn id="7" dur="500"/>
                                        <p:tgtEl>
                                          <p:spTgt spid="33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3" name="文本框 1"/>
          <p:cNvSpPr txBox="1"/>
          <p:nvPr/>
        </p:nvSpPr>
        <p:spPr>
          <a:xfrm>
            <a:off x="147955" y="499745"/>
            <a:ext cx="8903335" cy="953135"/>
          </a:xfrm>
          <a:prstGeom prst="rect">
            <a:avLst/>
          </a:prstGeom>
          <a:noFill/>
          <a:ln w="9525">
            <a:noFill/>
          </a:ln>
        </p:spPr>
        <p:txBody>
          <a:bodyPr wrap="square" anchor="t" anchorCtr="0">
            <a:spAutoFit/>
          </a:bodyPr>
          <a:p>
            <a:pPr>
              <a:lnSpc>
                <a:spcPct val="100000"/>
              </a:lnSpc>
              <a:spcBef>
                <a:spcPts val="0"/>
              </a:spcBef>
              <a:spcAft>
                <a:spcPts val="0"/>
              </a:spcAft>
            </a:pPr>
            <a:r>
              <a:rPr lang="en-US" altLang="zh-CN" sz="2800">
                <a:solidFill>
                  <a:schemeClr val="tx1"/>
                </a:solidFill>
                <a:latin typeface="Times New Roman" panose="02020603050405020304" pitchFamily="2" charset="0"/>
                <a:ea typeface="黑体" panose="02010609060101010101" pitchFamily="2" charset="-122"/>
              </a:rPr>
              <a:t>(</a:t>
            </a:r>
            <a:r>
              <a:rPr lang="en-US" altLang="zh-CN" sz="2800" b="1">
                <a:solidFill>
                  <a:schemeClr val="tx1"/>
                </a:solidFill>
                <a:latin typeface="Times New Roman" panose="02020603050405020304" pitchFamily="2" charset="0"/>
                <a:ea typeface="黑体" panose="02010609060101010101" pitchFamily="2" charset="-122"/>
              </a:rPr>
              <a:t>2</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若该工程队有 2 台挖掘机，每台挖掘机每天能够开挖水渠 15 </a:t>
            </a:r>
            <a:r>
              <a:rPr lang="en-US" altLang="zh-CN" sz="2800">
                <a:solidFill>
                  <a:schemeClr val="tx1"/>
                </a:solidFill>
                <a:latin typeface="Times New Roman" panose="02020603050405020304" pitchFamily="2" charset="0"/>
                <a:ea typeface="黑体" panose="02010609060101010101" pitchFamily="2" charset="-122"/>
              </a:rPr>
              <a:t>m</a:t>
            </a:r>
            <a:r>
              <a:rPr lang="zh-CN" altLang="en-US" sz="2800">
                <a:solidFill>
                  <a:schemeClr val="tx1"/>
                </a:solidFill>
                <a:latin typeface="Times New Roman" panose="02020603050405020304" pitchFamily="2" charset="0"/>
                <a:ea typeface="黑体" panose="02010609060101010101" pitchFamily="2" charset="-122"/>
              </a:rPr>
              <a:t>，问该工程队需用多少天才能完成此项任务？</a:t>
            </a:r>
            <a:endParaRPr lang="zh-CN" altLang="en-US" sz="2800">
              <a:solidFill>
                <a:schemeClr val="tx1"/>
              </a:solidFill>
              <a:latin typeface="Times New Roman" panose="02020603050405020304" pitchFamily="2" charset="0"/>
              <a:ea typeface="黑体" panose="02010609060101010101" pitchFamily="2" charset="-122"/>
            </a:endParaRPr>
          </a:p>
        </p:txBody>
      </p:sp>
      <p:sp>
        <p:nvSpPr>
          <p:cNvPr id="34818" name="文本框 2"/>
          <p:cNvSpPr txBox="1"/>
          <p:nvPr/>
        </p:nvSpPr>
        <p:spPr>
          <a:xfrm>
            <a:off x="363220" y="1395095"/>
            <a:ext cx="7959725" cy="953135"/>
          </a:xfrm>
          <a:prstGeom prst="rect">
            <a:avLst/>
          </a:prstGeom>
          <a:noFill/>
          <a:ln w="9525">
            <a:noFill/>
          </a:ln>
        </p:spPr>
        <p:txBody>
          <a:bodyPr wrap="square" anchor="t" anchorCtr="0">
            <a:spAutoFit/>
          </a:bodyPr>
          <a:p>
            <a:pPr>
              <a:lnSpc>
                <a:spcPct val="100000"/>
              </a:lnSpc>
              <a:spcBef>
                <a:spcPts val="0"/>
              </a:spcBef>
              <a:spcAft>
                <a:spcPts val="0"/>
              </a:spcAft>
            </a:pPr>
            <a:r>
              <a:rPr lang="zh-CN" altLang="en-US" sz="2800">
                <a:latin typeface="Times New Roman" panose="02020603050405020304" pitchFamily="2" charset="0"/>
                <a:ea typeface="黑体" panose="02010609060101010101" pitchFamily="2" charset="-122"/>
              </a:rPr>
              <a:t>解：由图象可知共需开挖水渠 24×50</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1200 </a:t>
            </a:r>
            <a:r>
              <a:rPr lang="en-US" altLang="zh-CN" sz="2800">
                <a:latin typeface="Times New Roman" panose="02020603050405020304" pitchFamily="2" charset="0"/>
                <a:ea typeface="黑体" panose="02010609060101010101" pitchFamily="2" charset="-122"/>
              </a:rPr>
              <a:t>(</a:t>
            </a:r>
            <a:r>
              <a:rPr lang="zh-CN" altLang="en-US" sz="2800">
                <a:latin typeface="Times New Roman" panose="02020603050405020304" pitchFamily="2" charset="0"/>
                <a:ea typeface="黑体" panose="02010609060101010101" pitchFamily="2" charset="-122"/>
              </a:rPr>
              <a:t>m</a:t>
            </a:r>
            <a:r>
              <a:rPr lang="en-US" altLang="zh-CN" sz="2800">
                <a:latin typeface="Times New Roman" panose="02020603050405020304" pitchFamily="2" charset="0"/>
                <a:ea typeface="黑体" panose="02010609060101010101" pitchFamily="2" charset="-122"/>
              </a:rPr>
              <a:t>)</a:t>
            </a:r>
            <a:r>
              <a:rPr lang="zh-CN" altLang="en-US" sz="2800">
                <a:latin typeface="Times New Roman" panose="02020603050405020304" pitchFamily="2" charset="0"/>
                <a:ea typeface="黑体" panose="02010609060101010101" pitchFamily="2" charset="-122"/>
              </a:rPr>
              <a:t>，</a:t>
            </a:r>
            <a:endParaRPr lang="zh-CN" altLang="en-US" sz="2800">
              <a:latin typeface="Times New Roman" panose="02020603050405020304" pitchFamily="2" charset="0"/>
              <a:ea typeface="黑体" panose="02010609060101010101" pitchFamily="2" charset="-122"/>
            </a:endParaRPr>
          </a:p>
          <a:p>
            <a:pPr>
              <a:lnSpc>
                <a:spcPct val="100000"/>
              </a:lnSpc>
              <a:spcBef>
                <a:spcPts val="0"/>
              </a:spcBef>
              <a:spcAft>
                <a:spcPts val="0"/>
              </a:spcAft>
            </a:pPr>
            <a:r>
              <a:rPr lang="zh-CN" altLang="en-US" sz="2800">
                <a:latin typeface="Times New Roman" panose="02020603050405020304" pitchFamily="2" charset="0"/>
                <a:ea typeface="黑体" panose="02010609060101010101" pitchFamily="2" charset="-122"/>
              </a:rPr>
              <a:t>         2 台挖掘机需要</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1200÷</a:t>
            </a:r>
            <a:r>
              <a:rPr lang="en-US" altLang="zh-CN" sz="2800">
                <a:latin typeface="Times New Roman" panose="02020603050405020304" pitchFamily="2" charset="0"/>
                <a:ea typeface="黑体" panose="02010609060101010101" pitchFamily="2" charset="-122"/>
              </a:rPr>
              <a:t>(</a:t>
            </a:r>
            <a:r>
              <a:rPr lang="zh-CN" altLang="en-US" sz="2800">
                <a:latin typeface="Times New Roman" panose="02020603050405020304" pitchFamily="2" charset="0"/>
                <a:ea typeface="黑体" panose="02010609060101010101" pitchFamily="2" charset="-122"/>
              </a:rPr>
              <a:t>2×15</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40 </a:t>
            </a:r>
            <a:r>
              <a:rPr lang="en-US" altLang="zh-CN" sz="2800">
                <a:latin typeface="Times New Roman" panose="02020603050405020304" pitchFamily="2" charset="0"/>
                <a:ea typeface="黑体" panose="02010609060101010101" pitchFamily="2" charset="-122"/>
              </a:rPr>
              <a:t>(</a:t>
            </a:r>
            <a:r>
              <a:rPr lang="zh-CN" altLang="en-US" sz="2800">
                <a:latin typeface="Times New Roman" panose="02020603050405020304" pitchFamily="2" charset="0"/>
                <a:ea typeface="黑体" panose="02010609060101010101" pitchFamily="2" charset="-122"/>
              </a:rPr>
              <a:t>天</a:t>
            </a:r>
            <a:r>
              <a:rPr lang="en-US" altLang="zh-CN" sz="2800">
                <a:latin typeface="Times New Roman" panose="02020603050405020304" pitchFamily="2" charset="0"/>
                <a:ea typeface="黑体" panose="02010609060101010101" pitchFamily="2" charset="-122"/>
              </a:rPr>
              <a:t>).</a:t>
            </a:r>
            <a:endParaRPr lang="zh-CN" altLang="en-US" sz="2800">
              <a:latin typeface="Times New Roman" panose="02020603050405020304" pitchFamily="2" charset="0"/>
              <a:ea typeface="黑体" panose="02010609060101010101" pitchFamily="2" charset="-122"/>
            </a:endParaRPr>
          </a:p>
        </p:txBody>
      </p:sp>
      <p:grpSp>
        <p:nvGrpSpPr>
          <p:cNvPr id="32770" name="组合 7"/>
          <p:cNvGrpSpPr/>
          <p:nvPr/>
        </p:nvGrpSpPr>
        <p:grpSpPr>
          <a:xfrm>
            <a:off x="6257315" y="2356938"/>
            <a:ext cx="2704938" cy="2569076"/>
            <a:chOff x="8554" y="3217"/>
            <a:chExt cx="5679" cy="5394"/>
          </a:xfrm>
        </p:grpSpPr>
        <p:sp>
          <p:nvSpPr>
            <p:cNvPr id="32771" name="文本框 69"/>
            <p:cNvSpPr txBox="1"/>
            <p:nvPr/>
          </p:nvSpPr>
          <p:spPr>
            <a:xfrm>
              <a:off x="8554" y="4738"/>
              <a:ext cx="1093" cy="1051"/>
            </a:xfrm>
            <a:prstGeom prst="rect">
              <a:avLst/>
            </a:prstGeom>
            <a:noFill/>
            <a:ln w="9525">
              <a:noFill/>
            </a:ln>
          </p:spPr>
          <p:txBody>
            <a:bodyPr wrap="square" lIns="67511" tIns="35106" rIns="67511" bIns="35106" anchor="t" anchorCtr="0">
              <a:spAutoFit/>
            </a:bodyPr>
            <a:p>
              <a:pPr eaLnBrk="0" hangingPunct="0">
                <a:spcBef>
                  <a:spcPct val="50000"/>
                </a:spcBef>
              </a:pPr>
              <a:r>
                <a:rPr lang="en-US" altLang="zh-CN" sz="2800" dirty="0">
                  <a:solidFill>
                    <a:schemeClr val="tx1"/>
                  </a:solidFill>
                  <a:latin typeface="Times New Roman" panose="02020603050405020304" pitchFamily="2" charset="0"/>
                  <a:ea typeface="宋体" panose="02010600030101010101" pitchFamily="2" charset="-122"/>
                </a:rPr>
                <a:t>50</a:t>
              </a:r>
              <a:endParaRPr lang="en-US" altLang="zh-CN" sz="2800" dirty="0">
                <a:solidFill>
                  <a:schemeClr val="tx1"/>
                </a:solidFill>
                <a:latin typeface="Times New Roman" panose="02020603050405020304" pitchFamily="2" charset="0"/>
                <a:ea typeface="宋体" panose="02010600030101010101" pitchFamily="2" charset="-122"/>
              </a:endParaRPr>
            </a:p>
          </p:txBody>
        </p:sp>
        <p:sp>
          <p:nvSpPr>
            <p:cNvPr id="32772" name="文本框 70"/>
            <p:cNvSpPr txBox="1"/>
            <p:nvPr/>
          </p:nvSpPr>
          <p:spPr>
            <a:xfrm>
              <a:off x="10030" y="7524"/>
              <a:ext cx="1213" cy="1051"/>
            </a:xfrm>
            <a:prstGeom prst="rect">
              <a:avLst/>
            </a:prstGeom>
            <a:noFill/>
            <a:ln w="9525">
              <a:noFill/>
            </a:ln>
          </p:spPr>
          <p:txBody>
            <a:bodyPr wrap="square" lIns="67511" tIns="35106" rIns="67511" bIns="35106" anchor="t" anchorCtr="0">
              <a:spAutoFit/>
            </a:bodyPr>
            <a:p>
              <a:pPr eaLnBrk="0" hangingPunct="0">
                <a:spcBef>
                  <a:spcPct val="50000"/>
                </a:spcBef>
              </a:pPr>
              <a:r>
                <a:rPr lang="en-US" altLang="zh-CN" sz="2800" dirty="0">
                  <a:solidFill>
                    <a:schemeClr val="tx1"/>
                  </a:solidFill>
                  <a:latin typeface="Times New Roman" panose="02020603050405020304" pitchFamily="2" charset="0"/>
                  <a:ea typeface="宋体" panose="02010600030101010101" pitchFamily="2" charset="-122"/>
                </a:rPr>
                <a:t>24</a:t>
              </a:r>
              <a:endParaRPr lang="en-US" altLang="zh-CN" sz="2800" dirty="0">
                <a:solidFill>
                  <a:schemeClr val="tx1"/>
                </a:solidFill>
                <a:latin typeface="Times New Roman" panose="02020603050405020304" pitchFamily="2" charset="0"/>
                <a:ea typeface="宋体" panose="02010600030101010101" pitchFamily="2" charset="-122"/>
              </a:endParaRPr>
            </a:p>
          </p:txBody>
        </p:sp>
        <p:sp>
          <p:nvSpPr>
            <p:cNvPr id="32773" name="直接连接符 74"/>
            <p:cNvSpPr/>
            <p:nvPr/>
          </p:nvSpPr>
          <p:spPr>
            <a:xfrm>
              <a:off x="8964" y="7648"/>
              <a:ext cx="4535" cy="3"/>
            </a:xfrm>
            <a:prstGeom prst="line">
              <a:avLst/>
            </a:prstGeom>
            <a:ln w="28575" cap="flat" cmpd="sng">
              <a:solidFill>
                <a:schemeClr val="tx1"/>
              </a:solidFill>
              <a:prstDash val="solid"/>
              <a:round/>
              <a:headEnd type="none" w="med" len="med"/>
              <a:tailEnd type="triangle" w="med" len="med"/>
            </a:ln>
          </p:spPr>
        </p:sp>
        <p:sp>
          <p:nvSpPr>
            <p:cNvPr id="32774" name="直接连接符 75"/>
            <p:cNvSpPr/>
            <p:nvPr/>
          </p:nvSpPr>
          <p:spPr>
            <a:xfrm flipV="1">
              <a:off x="9601" y="4026"/>
              <a:ext cx="3" cy="4535"/>
            </a:xfrm>
            <a:prstGeom prst="line">
              <a:avLst/>
            </a:prstGeom>
            <a:ln w="28575" cap="flat" cmpd="sng">
              <a:solidFill>
                <a:schemeClr val="tx1"/>
              </a:solidFill>
              <a:prstDash val="solid"/>
              <a:round/>
              <a:headEnd type="none" w="med" len="med"/>
              <a:tailEnd type="triangle" w="med" len="med"/>
            </a:ln>
          </p:spPr>
        </p:sp>
        <p:sp>
          <p:nvSpPr>
            <p:cNvPr id="32775" name="文本框 80"/>
            <p:cNvSpPr txBox="1"/>
            <p:nvPr/>
          </p:nvSpPr>
          <p:spPr>
            <a:xfrm>
              <a:off x="12340" y="7515"/>
              <a:ext cx="1893" cy="1096"/>
            </a:xfrm>
            <a:prstGeom prst="rect">
              <a:avLst/>
            </a:prstGeom>
            <a:noFill/>
            <a:ln w="9525">
              <a:noFill/>
            </a:ln>
          </p:spPr>
          <p:txBody>
            <a:bodyPr wrap="square" anchor="t" anchorCtr="0">
              <a:spAutoFit/>
            </a:bodyPr>
            <a:p>
              <a:pPr eaLnBrk="0" hangingPunct="0">
                <a:spcBef>
                  <a:spcPct val="50000"/>
                </a:spcBef>
              </a:pPr>
              <a:r>
                <a:rPr lang="en-US" altLang="zh-CN" sz="2800" i="1" dirty="0">
                  <a:solidFill>
                    <a:schemeClr val="tx1"/>
                  </a:solidFill>
                  <a:latin typeface="Times New Roman" panose="02020603050405020304" pitchFamily="2" charset="0"/>
                  <a:ea typeface="宋体" panose="02010600030101010101" pitchFamily="2" charset="-122"/>
                </a:rPr>
                <a:t>x</a:t>
              </a:r>
              <a:r>
                <a:rPr lang="en-US" altLang="zh-CN" sz="2800" dirty="0">
                  <a:solidFill>
                    <a:schemeClr val="tx1"/>
                  </a:solidFill>
                  <a:latin typeface="Times New Roman" panose="02020603050405020304" pitchFamily="2" charset="0"/>
                  <a:ea typeface="宋体" panose="02010600030101010101" pitchFamily="2" charset="-122"/>
                </a:rPr>
                <a:t>(m)</a:t>
              </a:r>
              <a:endParaRPr lang="en-US" altLang="zh-CN" sz="2800" dirty="0">
                <a:solidFill>
                  <a:schemeClr val="tx1"/>
                </a:solidFill>
                <a:latin typeface="Times New Roman" panose="02020603050405020304" pitchFamily="2" charset="0"/>
                <a:ea typeface="宋体" panose="02010600030101010101" pitchFamily="2" charset="-122"/>
              </a:endParaRPr>
            </a:p>
          </p:txBody>
        </p:sp>
        <p:sp>
          <p:nvSpPr>
            <p:cNvPr id="32776" name="文本框 83"/>
            <p:cNvSpPr txBox="1"/>
            <p:nvPr/>
          </p:nvSpPr>
          <p:spPr>
            <a:xfrm>
              <a:off x="8809" y="3217"/>
              <a:ext cx="2244" cy="967"/>
            </a:xfrm>
            <a:prstGeom prst="rect">
              <a:avLst/>
            </a:prstGeom>
            <a:noFill/>
            <a:ln w="9525">
              <a:noFill/>
            </a:ln>
          </p:spPr>
          <p:txBody>
            <a:bodyPr wrap="square" anchor="t" anchorCtr="0">
              <a:spAutoFit/>
            </a:bodyPr>
            <a:p>
              <a:pPr eaLnBrk="0" hangingPunct="0">
                <a:spcBef>
                  <a:spcPct val="50000"/>
                </a:spcBef>
              </a:pPr>
              <a:r>
                <a:rPr lang="en-US" altLang="zh-CN" sz="2400" b="1" i="1" dirty="0">
                  <a:solidFill>
                    <a:schemeClr val="tx1"/>
                  </a:solidFill>
                  <a:latin typeface="Times New Roman" panose="02020603050405020304" pitchFamily="2" charset="0"/>
                  <a:ea typeface="宋体" panose="02010600030101010101" pitchFamily="2" charset="-122"/>
                </a:rPr>
                <a:t>y</a:t>
              </a:r>
              <a:r>
                <a:rPr lang="en-US" altLang="zh-CN" sz="2400" b="1" dirty="0">
                  <a:solidFill>
                    <a:schemeClr val="tx1"/>
                  </a:solidFill>
                  <a:latin typeface="Times New Roman" panose="02020603050405020304" pitchFamily="2" charset="0"/>
                  <a:ea typeface="宋体" panose="02010600030101010101" pitchFamily="2" charset="-122"/>
                </a:rPr>
                <a:t>(</a:t>
              </a:r>
              <a:r>
                <a:rPr lang="zh-CN" altLang="en-US" sz="2400" b="1" dirty="0">
                  <a:solidFill>
                    <a:schemeClr val="tx1"/>
                  </a:solidFill>
                  <a:latin typeface="黑体" panose="02010609060101010101" pitchFamily="2" charset="-122"/>
                  <a:ea typeface="黑体" panose="02010609060101010101" pitchFamily="2" charset="-122"/>
                </a:rPr>
                <a:t>天</a:t>
              </a:r>
              <a:r>
                <a:rPr lang="en-US" altLang="zh-CN" sz="2400" b="1" dirty="0">
                  <a:solidFill>
                    <a:schemeClr val="tx1"/>
                  </a:solidFill>
                  <a:latin typeface="Times New Roman" panose="02020603050405020304" pitchFamily="2" charset="0"/>
                  <a:ea typeface="宋体" panose="02010600030101010101" pitchFamily="2" charset="-122"/>
                </a:rPr>
                <a:t>)</a:t>
              </a:r>
              <a:endParaRPr lang="en-US" altLang="zh-CN" sz="2400" b="1" dirty="0">
                <a:solidFill>
                  <a:schemeClr val="tx1"/>
                </a:solidFill>
                <a:latin typeface="Times New Roman" panose="02020603050405020304" pitchFamily="2" charset="0"/>
                <a:ea typeface="宋体" panose="02010600030101010101" pitchFamily="2" charset="-122"/>
              </a:endParaRPr>
            </a:p>
          </p:txBody>
        </p:sp>
        <p:sp>
          <p:nvSpPr>
            <p:cNvPr id="32777" name="文本框 84"/>
            <p:cNvSpPr txBox="1"/>
            <p:nvPr/>
          </p:nvSpPr>
          <p:spPr>
            <a:xfrm>
              <a:off x="8714" y="7493"/>
              <a:ext cx="953" cy="1096"/>
            </a:xfrm>
            <a:prstGeom prst="rect">
              <a:avLst/>
            </a:prstGeom>
            <a:noFill/>
            <a:ln w="9525">
              <a:noFill/>
            </a:ln>
          </p:spPr>
          <p:txBody>
            <a:bodyPr wrap="square" anchor="t" anchorCtr="0">
              <a:spAutoFit/>
            </a:bodyPr>
            <a:p>
              <a:pPr eaLnBrk="0" hangingPunct="0">
                <a:spcBef>
                  <a:spcPct val="50000"/>
                </a:spcBef>
              </a:pPr>
              <a:r>
                <a:rPr lang="en-US" altLang="zh-CN" sz="2800" i="1" dirty="0">
                  <a:solidFill>
                    <a:schemeClr val="tx1"/>
                  </a:solidFill>
                  <a:latin typeface="Times New Roman" panose="02020603050405020304" pitchFamily="2" charset="0"/>
                  <a:ea typeface="宋体" panose="02010600030101010101" pitchFamily="2" charset="-122"/>
                </a:rPr>
                <a:t>O</a:t>
              </a:r>
              <a:endParaRPr lang="en-US" altLang="zh-CN" sz="2800" i="1" dirty="0">
                <a:solidFill>
                  <a:schemeClr val="tx1"/>
                </a:solidFill>
                <a:latin typeface="Times New Roman" panose="02020603050405020304" pitchFamily="2" charset="0"/>
                <a:ea typeface="宋体" panose="02010600030101010101" pitchFamily="2" charset="-122"/>
              </a:endParaRPr>
            </a:p>
          </p:txBody>
        </p:sp>
        <p:cxnSp>
          <p:nvCxnSpPr>
            <p:cNvPr id="32778" name="直接连接符 2"/>
            <p:cNvCxnSpPr/>
            <p:nvPr/>
          </p:nvCxnSpPr>
          <p:spPr>
            <a:xfrm>
              <a:off x="9592" y="5250"/>
              <a:ext cx="1028" cy="0"/>
            </a:xfrm>
            <a:prstGeom prst="line">
              <a:avLst/>
            </a:prstGeom>
            <a:ln w="28575" cap="flat" cmpd="sng">
              <a:solidFill>
                <a:schemeClr val="tx1"/>
              </a:solidFill>
              <a:prstDash val="sysDash"/>
              <a:round/>
              <a:headEnd type="none" w="med" len="med"/>
              <a:tailEnd type="none" w="med" len="med"/>
            </a:ln>
          </p:spPr>
        </p:cxnSp>
        <p:cxnSp>
          <p:nvCxnSpPr>
            <p:cNvPr id="32779" name="直接连接符 3"/>
            <p:cNvCxnSpPr/>
            <p:nvPr/>
          </p:nvCxnSpPr>
          <p:spPr>
            <a:xfrm flipV="1">
              <a:off x="10604" y="5213"/>
              <a:ext cx="0" cy="2438"/>
            </a:xfrm>
            <a:prstGeom prst="line">
              <a:avLst/>
            </a:prstGeom>
            <a:ln w="28575" cap="flat" cmpd="sng">
              <a:solidFill>
                <a:schemeClr val="tx1"/>
              </a:solidFill>
              <a:prstDash val="sysDash"/>
              <a:round/>
              <a:headEnd type="none" w="med" len="med"/>
              <a:tailEnd type="none" w="med" len="med"/>
            </a:ln>
          </p:spPr>
        </p:cxnSp>
        <p:sp>
          <p:nvSpPr>
            <p:cNvPr id="32780" name="Freeform 43"/>
            <p:cNvSpPr/>
            <p:nvPr/>
          </p:nvSpPr>
          <p:spPr>
            <a:xfrm>
              <a:off x="10557" y="4190"/>
              <a:ext cx="2343" cy="2587"/>
            </a:xfrm>
            <a:custGeom>
              <a:avLst/>
              <a:gdLst/>
              <a:ahLst/>
              <a:cxnLst>
                <a:cxn ang="0">
                  <a:pos x="0" y="0"/>
                </a:cxn>
                <a:cxn ang="0">
                  <a:pos x="136" y="589"/>
                </a:cxn>
                <a:cxn ang="0">
                  <a:pos x="680" y="726"/>
                </a:cxn>
              </a:cxnLst>
              <a:pathLst>
                <a:path w="680" h="726">
                  <a:moveTo>
                    <a:pt x="0" y="0"/>
                  </a:moveTo>
                  <a:cubicBezTo>
                    <a:pt x="11" y="234"/>
                    <a:pt x="23" y="468"/>
                    <a:pt x="136" y="589"/>
                  </a:cubicBezTo>
                  <a:cubicBezTo>
                    <a:pt x="249" y="710"/>
                    <a:pt x="464" y="718"/>
                    <a:pt x="680" y="726"/>
                  </a:cubicBezTo>
                </a:path>
              </a:pathLst>
            </a:custGeom>
            <a:noFill/>
            <a:ln w="28575" cap="flat" cmpd="sng">
              <a:solidFill>
                <a:schemeClr val="tx1"/>
              </a:solidFill>
              <a:prstDash val="solid"/>
              <a:round/>
              <a:headEnd type="none" w="med" len="med"/>
              <a:tailEnd type="none" w="med" len="med"/>
            </a:ln>
          </p:spPr>
          <p:txBody>
            <a:bodyPr/>
            <a:p>
              <a:endParaRPr lang="zh-CN" altLang="en-US" sz="2800"/>
            </a:p>
          </p:txBody>
        </p:sp>
      </p:grpSp>
      <p:sp>
        <p:nvSpPr>
          <p:cNvPr id="34817" name="文本框 1"/>
          <p:cNvSpPr txBox="1"/>
          <p:nvPr/>
        </p:nvSpPr>
        <p:spPr>
          <a:xfrm>
            <a:off x="186690" y="2365375"/>
            <a:ext cx="5814060" cy="1383665"/>
          </a:xfrm>
          <a:prstGeom prst="rect">
            <a:avLst/>
          </a:prstGeom>
          <a:noFill/>
          <a:ln w="9525">
            <a:noFill/>
          </a:ln>
        </p:spPr>
        <p:txBody>
          <a:bodyPr wrap="square" anchor="t" anchorCtr="0">
            <a:spAutoFit/>
          </a:bodyPr>
          <a:p>
            <a:pPr>
              <a:lnSpc>
                <a:spcPct val="100000"/>
              </a:lnSpc>
              <a:spcBef>
                <a:spcPts val="0"/>
              </a:spcBef>
              <a:spcAft>
                <a:spcPts val="0"/>
              </a:spcAft>
            </a:pPr>
            <a:r>
              <a:rPr lang="en-US" altLang="zh-CN" sz="2800">
                <a:solidFill>
                  <a:schemeClr val="tx1"/>
                </a:solidFill>
                <a:latin typeface="Times New Roman" panose="02020603050405020304" pitchFamily="2" charset="0"/>
                <a:ea typeface="黑体" panose="02010609060101010101" pitchFamily="2" charset="-122"/>
              </a:rPr>
              <a:t>(</a:t>
            </a:r>
            <a:r>
              <a:rPr lang="en-US" altLang="zh-CN" sz="2800" b="1">
                <a:solidFill>
                  <a:schemeClr val="tx1"/>
                </a:solidFill>
                <a:latin typeface="Times New Roman" panose="02020603050405020304" pitchFamily="2" charset="0"/>
                <a:ea typeface="黑体" panose="02010609060101010101" pitchFamily="2" charset="-122"/>
              </a:rPr>
              <a:t>3</a:t>
            </a:r>
            <a:r>
              <a:rPr lang="en-US" altLang="zh-CN" sz="2800">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如果为了防汛工作的紧急需要，必须在一个月内 </a:t>
            </a:r>
            <a:r>
              <a:rPr lang="en-US" altLang="zh-CN" sz="2800">
                <a:solidFill>
                  <a:schemeClr val="tx1"/>
                </a:solidFill>
                <a:latin typeface="Times New Roman" panose="02020603050405020304" pitchFamily="2" charset="0"/>
                <a:ea typeface="黑体" panose="02010609060101010101" pitchFamily="2" charset="-122"/>
              </a:rPr>
              <a:t>(</a:t>
            </a:r>
            <a:r>
              <a:rPr lang="zh-CN" altLang="en-US" sz="2800">
                <a:solidFill>
                  <a:schemeClr val="tx1"/>
                </a:solidFill>
                <a:latin typeface="Times New Roman" panose="02020603050405020304" pitchFamily="2" charset="0"/>
                <a:ea typeface="黑体" panose="02010609060101010101" pitchFamily="2" charset="-122"/>
              </a:rPr>
              <a:t>按 30 天计算</a:t>
            </a:r>
            <a:r>
              <a:rPr lang="en-US" altLang="zh-CN" sz="2800">
                <a:solidFill>
                  <a:schemeClr val="tx1"/>
                </a:solidFill>
                <a:latin typeface="Times New Roman" panose="02020603050405020304" pitchFamily="2" charset="0"/>
                <a:ea typeface="黑体" panose="02010609060101010101" pitchFamily="2" charset="-122"/>
              </a:rPr>
              <a:t>)</a:t>
            </a:r>
            <a:r>
              <a:rPr lang="zh-CN" altLang="en-US" sz="2800">
                <a:solidFill>
                  <a:schemeClr val="tx1"/>
                </a:solidFill>
                <a:latin typeface="Times New Roman" panose="02020603050405020304" pitchFamily="2" charset="0"/>
                <a:ea typeface="黑体" panose="02010609060101010101" pitchFamily="2" charset="-122"/>
              </a:rPr>
              <a:t>完成任务，那么每天至少要完成多少米？</a:t>
            </a:r>
            <a:endParaRPr lang="zh-CN" altLang="en-US" sz="2800">
              <a:solidFill>
                <a:schemeClr val="tx1"/>
              </a:solidFill>
              <a:latin typeface="Times New Roman" panose="02020603050405020304" pitchFamily="2" charset="0"/>
              <a:ea typeface="黑体" panose="02010609060101010101" pitchFamily="2" charset="-122"/>
            </a:endParaRPr>
          </a:p>
        </p:txBody>
      </p:sp>
      <p:sp>
        <p:nvSpPr>
          <p:cNvPr id="35842" name="文本框 2"/>
          <p:cNvSpPr txBox="1"/>
          <p:nvPr/>
        </p:nvSpPr>
        <p:spPr>
          <a:xfrm>
            <a:off x="363220" y="3688715"/>
            <a:ext cx="5283835" cy="953135"/>
          </a:xfrm>
          <a:prstGeom prst="rect">
            <a:avLst/>
          </a:prstGeom>
          <a:noFill/>
          <a:ln w="9525">
            <a:noFill/>
          </a:ln>
        </p:spPr>
        <p:txBody>
          <a:bodyPr wrap="square" anchor="t" anchorCtr="0">
            <a:spAutoFit/>
          </a:bodyPr>
          <a:p>
            <a:pPr>
              <a:lnSpc>
                <a:spcPct val="100000"/>
              </a:lnSpc>
              <a:spcBef>
                <a:spcPts val="0"/>
              </a:spcBef>
              <a:spcAft>
                <a:spcPts val="0"/>
              </a:spcAft>
            </a:pPr>
            <a:r>
              <a:rPr lang="zh-CN" altLang="en-US" sz="2800">
                <a:latin typeface="Times New Roman" panose="02020603050405020304" pitchFamily="2" charset="0"/>
                <a:ea typeface="黑体" panose="02010609060101010101" pitchFamily="2" charset="-122"/>
              </a:rPr>
              <a:t>解：1200÷30</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 </a:t>
            </a:r>
            <a:r>
              <a:rPr lang="zh-CN" altLang="en-US" sz="2800">
                <a:latin typeface="Times New Roman" panose="02020603050405020304" pitchFamily="2" charset="0"/>
                <a:ea typeface="黑体" panose="02010609060101010101" pitchFamily="2" charset="-122"/>
              </a:rPr>
              <a:t>40 </a:t>
            </a:r>
            <a:r>
              <a:rPr lang="en-US" altLang="zh-CN" sz="2800">
                <a:latin typeface="Times New Roman" panose="02020603050405020304" pitchFamily="2" charset="0"/>
                <a:ea typeface="黑体" panose="02010609060101010101" pitchFamily="2" charset="-122"/>
              </a:rPr>
              <a:t>(</a:t>
            </a:r>
            <a:r>
              <a:rPr lang="zh-CN" altLang="en-US" sz="2800">
                <a:latin typeface="Times New Roman" panose="02020603050405020304" pitchFamily="2" charset="0"/>
                <a:ea typeface="黑体" panose="02010609060101010101" pitchFamily="2" charset="-122"/>
              </a:rPr>
              <a:t>m</a:t>
            </a:r>
            <a:r>
              <a:rPr lang="en-US" altLang="zh-CN" sz="2800">
                <a:latin typeface="Times New Roman" panose="02020603050405020304" pitchFamily="2" charset="0"/>
                <a:ea typeface="黑体" panose="02010609060101010101" pitchFamily="2" charset="-122"/>
              </a:rPr>
              <a:t>)</a:t>
            </a:r>
            <a:r>
              <a:rPr lang="zh-CN" altLang="en-US" sz="2800">
                <a:latin typeface="Times New Roman" panose="02020603050405020304" pitchFamily="2" charset="0"/>
                <a:ea typeface="黑体" panose="02010609060101010101" pitchFamily="2" charset="-122"/>
              </a:rPr>
              <a:t>，</a:t>
            </a:r>
            <a:endParaRPr lang="zh-CN" altLang="en-US" sz="2800">
              <a:latin typeface="Times New Roman" panose="02020603050405020304" pitchFamily="2" charset="0"/>
              <a:ea typeface="黑体" panose="02010609060101010101" pitchFamily="2" charset="-122"/>
            </a:endParaRPr>
          </a:p>
          <a:p>
            <a:pPr>
              <a:lnSpc>
                <a:spcPct val="100000"/>
              </a:lnSpc>
              <a:spcBef>
                <a:spcPts val="0"/>
              </a:spcBef>
              <a:spcAft>
                <a:spcPts val="0"/>
              </a:spcAft>
            </a:pPr>
            <a:r>
              <a:rPr lang="zh-CN" altLang="en-US" sz="2800">
                <a:latin typeface="Times New Roman" panose="02020603050405020304" pitchFamily="2" charset="0"/>
                <a:ea typeface="黑体" panose="02010609060101010101" pitchFamily="2" charset="-122"/>
              </a:rPr>
              <a:t>        故每天至少要完成40 m．</a:t>
            </a:r>
            <a:endParaRPr lang="zh-CN" altLang="en-US" sz="2800">
              <a:latin typeface="Times New Roman" panose="02020603050405020304" pitchFamily="2" charset="0"/>
              <a:ea typeface="黑体" panose="02010609060101010101" pitchFamily="2" charset="-122"/>
            </a:endParaRPr>
          </a:p>
        </p:txBody>
      </p:sp>
    </p:spTree>
    <p:custDataLst>
      <p:tags r:id="rId1"/>
    </p:custData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Effect transition="in" filter="wipe(left)">
                                      <p:cBhvr>
                                        <p:cTn id="7" dur="500"/>
                                        <p:tgtEl>
                                          <p:spTgt spid="348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818">
                                            <p:txEl>
                                              <p:pRg st="1" end="1"/>
                                            </p:txEl>
                                          </p:spTgt>
                                        </p:tgtEl>
                                        <p:attrNameLst>
                                          <p:attrName>style.visibility</p:attrName>
                                        </p:attrNameLst>
                                      </p:cBhvr>
                                      <p:to>
                                        <p:strVal val="visible"/>
                                      </p:to>
                                    </p:set>
                                    <p:animEffect transition="in" filter="wipe(left)">
                                      <p:cBhvr>
                                        <p:cTn id="12" dur="500"/>
                                        <p:tgtEl>
                                          <p:spTgt spid="348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8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5842">
                                            <p:txEl>
                                              <p:charRg st="0" end="18"/>
                                            </p:txEl>
                                          </p:spTgt>
                                        </p:tgtEl>
                                        <p:attrNameLst>
                                          <p:attrName>style.visibility</p:attrName>
                                        </p:attrNameLst>
                                      </p:cBhvr>
                                      <p:to>
                                        <p:strVal val="visible"/>
                                      </p:to>
                                    </p:set>
                                    <p:animEffect transition="in" filter="wipe(left)">
                                      <p:cBhvr>
                                        <p:cTn id="21" dur="500"/>
                                        <p:tgtEl>
                                          <p:spTgt spid="35842">
                                            <p:txEl>
                                              <p:charRg st="0" end="18"/>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5842">
                                            <p:txEl>
                                              <p:charRg st="18" end="40"/>
                                            </p:txEl>
                                          </p:spTgt>
                                        </p:tgtEl>
                                        <p:attrNameLst>
                                          <p:attrName>style.visibility</p:attrName>
                                        </p:attrNameLst>
                                      </p:cBhvr>
                                      <p:to>
                                        <p:strVal val="visible"/>
                                      </p:to>
                                    </p:set>
                                    <p:animEffect transition="in" filter="wipe(left)">
                                      <p:cBhvr>
                                        <p:cTn id="26" dur="500"/>
                                        <p:tgtEl>
                                          <p:spTgt spid="35842">
                                            <p:txEl>
                                              <p:charRg st="18"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cxnSp>
        <p:nvCxnSpPr>
          <p:cNvPr id="4" name="直接连接符 3"/>
          <p:cNvCxnSpPr/>
          <p:nvPr/>
        </p:nvCxnSpPr>
        <p:spPr>
          <a:xfrm>
            <a:off x="1957388" y="2206625"/>
            <a:ext cx="0" cy="2052638"/>
          </a:xfrm>
          <a:prstGeom prst="line">
            <a:avLst/>
          </a:prstGeom>
        </p:spPr>
        <p:style>
          <a:lnRef idx="3">
            <a:schemeClr val="accent6"/>
          </a:lnRef>
          <a:fillRef idx="0">
            <a:srgbClr val="FFFFFF"/>
          </a:fillRef>
          <a:effectRef idx="0">
            <a:srgbClr val="FFFFFF"/>
          </a:effectRef>
          <a:fontRef idx="minor">
            <a:schemeClr val="tx1"/>
          </a:fontRef>
        </p:style>
      </p:cxnSp>
      <p:pic>
        <p:nvPicPr>
          <p:cNvPr id="7170" name="图片 3" descr="图片1"/>
          <p:cNvPicPr>
            <a:picLocks noChangeAspect="1"/>
          </p:cNvPicPr>
          <p:nvPr/>
        </p:nvPicPr>
        <p:blipFill>
          <a:blip r:embed="rId1"/>
          <a:stretch>
            <a:fillRect/>
          </a:stretch>
        </p:blipFill>
        <p:spPr>
          <a:xfrm>
            <a:off x="3902075" y="2206625"/>
            <a:ext cx="85725" cy="2108200"/>
          </a:xfrm>
          <a:prstGeom prst="rect">
            <a:avLst/>
          </a:prstGeom>
          <a:noFill/>
          <a:ln w="9525">
            <a:noFill/>
          </a:ln>
        </p:spPr>
      </p:pic>
      <p:pic>
        <p:nvPicPr>
          <p:cNvPr id="7171" name="图片 4" descr="图片1"/>
          <p:cNvPicPr>
            <a:picLocks noChangeAspect="1"/>
          </p:cNvPicPr>
          <p:nvPr/>
        </p:nvPicPr>
        <p:blipFill>
          <a:blip r:embed="rId1"/>
          <a:stretch>
            <a:fillRect/>
          </a:stretch>
        </p:blipFill>
        <p:spPr>
          <a:xfrm>
            <a:off x="2606675" y="2206625"/>
            <a:ext cx="85725" cy="2108200"/>
          </a:xfrm>
          <a:prstGeom prst="rect">
            <a:avLst/>
          </a:prstGeom>
          <a:noFill/>
          <a:ln w="9525">
            <a:noFill/>
          </a:ln>
        </p:spPr>
      </p:pic>
      <p:pic>
        <p:nvPicPr>
          <p:cNvPr id="7172" name="图片 5" descr="图片1"/>
          <p:cNvPicPr>
            <a:picLocks noChangeAspect="1"/>
          </p:cNvPicPr>
          <p:nvPr/>
        </p:nvPicPr>
        <p:blipFill>
          <a:blip r:embed="rId1"/>
          <a:stretch>
            <a:fillRect/>
          </a:stretch>
        </p:blipFill>
        <p:spPr>
          <a:xfrm>
            <a:off x="4605338" y="2206625"/>
            <a:ext cx="85725" cy="2108200"/>
          </a:xfrm>
          <a:prstGeom prst="rect">
            <a:avLst/>
          </a:prstGeom>
          <a:noFill/>
          <a:ln w="9525">
            <a:noFill/>
          </a:ln>
        </p:spPr>
      </p:pic>
      <p:pic>
        <p:nvPicPr>
          <p:cNvPr id="7173" name="图片 6" descr="图片1"/>
          <p:cNvPicPr/>
          <p:nvPr/>
        </p:nvPicPr>
        <p:blipFill>
          <a:blip r:embed="rId1"/>
          <a:stretch>
            <a:fillRect/>
          </a:stretch>
        </p:blipFill>
        <p:spPr>
          <a:xfrm>
            <a:off x="5956300" y="2166620"/>
            <a:ext cx="85725" cy="2124000"/>
          </a:xfrm>
          <a:prstGeom prst="rect">
            <a:avLst/>
          </a:prstGeom>
          <a:noFill/>
          <a:ln w="9525">
            <a:noFill/>
          </a:ln>
        </p:spPr>
      </p:pic>
      <p:pic>
        <p:nvPicPr>
          <p:cNvPr id="7174" name="图片 7" descr="图片1"/>
          <p:cNvPicPr>
            <a:picLocks noChangeAspect="1"/>
          </p:cNvPicPr>
          <p:nvPr/>
        </p:nvPicPr>
        <p:blipFill>
          <a:blip r:embed="rId1"/>
          <a:stretch>
            <a:fillRect/>
          </a:stretch>
        </p:blipFill>
        <p:spPr>
          <a:xfrm>
            <a:off x="6656388" y="2185670"/>
            <a:ext cx="86367" cy="2124000"/>
          </a:xfrm>
          <a:prstGeom prst="rect">
            <a:avLst/>
          </a:prstGeom>
          <a:noFill/>
          <a:ln w="9525">
            <a:noFill/>
          </a:ln>
        </p:spPr>
      </p:pic>
      <p:cxnSp>
        <p:nvCxnSpPr>
          <p:cNvPr id="9" name="直接连接符 8"/>
          <p:cNvCxnSpPr/>
          <p:nvPr/>
        </p:nvCxnSpPr>
        <p:spPr>
          <a:xfrm>
            <a:off x="1957388" y="4259263"/>
            <a:ext cx="703263" cy="0"/>
          </a:xfrm>
          <a:prstGeom prst="line">
            <a:avLst/>
          </a:prstGeom>
        </p:spPr>
        <p:style>
          <a:lnRef idx="2">
            <a:schemeClr val="accent6"/>
          </a:lnRef>
          <a:fillRef idx="0">
            <a:srgbClr val="FFFFFF"/>
          </a:fillRef>
          <a:effectRef idx="0">
            <a:srgbClr val="FFFFFF"/>
          </a:effectRef>
          <a:fontRef idx="minor">
            <a:schemeClr val="tx1"/>
          </a:fontRef>
        </p:style>
      </p:cxnSp>
      <p:pic>
        <p:nvPicPr>
          <p:cNvPr id="7176" name="图片 9" descr="图片2"/>
          <p:cNvPicPr>
            <a:picLocks noChangeAspect="1"/>
          </p:cNvPicPr>
          <p:nvPr/>
        </p:nvPicPr>
        <p:blipFill>
          <a:blip r:embed="rId2"/>
          <a:stretch>
            <a:fillRect/>
          </a:stretch>
        </p:blipFill>
        <p:spPr>
          <a:xfrm>
            <a:off x="3902075" y="4226243"/>
            <a:ext cx="758825" cy="85725"/>
          </a:xfrm>
          <a:prstGeom prst="rect">
            <a:avLst/>
          </a:prstGeom>
          <a:noFill/>
          <a:ln w="9525">
            <a:noFill/>
          </a:ln>
        </p:spPr>
      </p:pic>
      <p:pic>
        <p:nvPicPr>
          <p:cNvPr id="7177" name="图片 10" descr="图片2"/>
          <p:cNvPicPr>
            <a:picLocks noChangeAspect="1"/>
          </p:cNvPicPr>
          <p:nvPr/>
        </p:nvPicPr>
        <p:blipFill>
          <a:blip r:embed="rId2"/>
          <a:stretch>
            <a:fillRect/>
          </a:stretch>
        </p:blipFill>
        <p:spPr>
          <a:xfrm>
            <a:off x="5956300" y="4226243"/>
            <a:ext cx="757238" cy="85725"/>
          </a:xfrm>
          <a:prstGeom prst="rect">
            <a:avLst/>
          </a:prstGeom>
          <a:noFill/>
          <a:ln w="9525">
            <a:noFill/>
          </a:ln>
        </p:spPr>
      </p:pic>
      <p:pic>
        <p:nvPicPr>
          <p:cNvPr id="7178" name="图片 12" descr="图片4"/>
          <p:cNvPicPr>
            <a:picLocks noChangeAspect="1"/>
          </p:cNvPicPr>
          <p:nvPr/>
        </p:nvPicPr>
        <p:blipFill>
          <a:blip r:embed="rId3"/>
          <a:stretch>
            <a:fillRect/>
          </a:stretch>
        </p:blipFill>
        <p:spPr>
          <a:xfrm>
            <a:off x="1995488" y="3448050"/>
            <a:ext cx="630237" cy="222250"/>
          </a:xfrm>
          <a:prstGeom prst="rect">
            <a:avLst/>
          </a:prstGeom>
          <a:noFill/>
          <a:ln w="9525">
            <a:noFill/>
          </a:ln>
        </p:spPr>
      </p:pic>
      <p:pic>
        <p:nvPicPr>
          <p:cNvPr id="7179" name="图片 13" descr="图片4"/>
          <p:cNvPicPr>
            <a:picLocks noChangeAspect="1"/>
          </p:cNvPicPr>
          <p:nvPr/>
        </p:nvPicPr>
        <p:blipFill>
          <a:blip r:embed="rId3"/>
          <a:stretch>
            <a:fillRect/>
          </a:stretch>
        </p:blipFill>
        <p:spPr>
          <a:xfrm>
            <a:off x="3987800" y="3227388"/>
            <a:ext cx="630238" cy="220662"/>
          </a:xfrm>
          <a:prstGeom prst="rect">
            <a:avLst/>
          </a:prstGeom>
          <a:noFill/>
          <a:ln w="9525">
            <a:noFill/>
          </a:ln>
        </p:spPr>
      </p:pic>
      <p:pic>
        <p:nvPicPr>
          <p:cNvPr id="7180" name="图片 14" descr="图片4"/>
          <p:cNvPicPr>
            <a:picLocks noChangeAspect="1"/>
          </p:cNvPicPr>
          <p:nvPr/>
        </p:nvPicPr>
        <p:blipFill>
          <a:blip r:embed="rId3"/>
          <a:stretch>
            <a:fillRect/>
          </a:stretch>
        </p:blipFill>
        <p:spPr>
          <a:xfrm>
            <a:off x="6027738" y="2044700"/>
            <a:ext cx="628650" cy="220663"/>
          </a:xfrm>
          <a:prstGeom prst="rect">
            <a:avLst/>
          </a:prstGeom>
          <a:noFill/>
          <a:ln w="9525">
            <a:noFill/>
          </a:ln>
        </p:spPr>
      </p:pic>
      <p:sp>
        <p:nvSpPr>
          <p:cNvPr id="17" name="右大括号 16"/>
          <p:cNvSpPr/>
          <p:nvPr/>
        </p:nvSpPr>
        <p:spPr>
          <a:xfrm>
            <a:off x="2768600" y="2206625"/>
            <a:ext cx="76200" cy="1382395"/>
          </a:xfrm>
          <a:prstGeom prst="rightBrace">
            <a:avLst/>
          </a:prstGeom>
        </p:spPr>
        <p:style>
          <a:lnRef idx="2">
            <a:schemeClr val="accent2"/>
          </a:lnRef>
          <a:fillRef idx="0">
            <a:srgbClr val="FFFFFF"/>
          </a:fillRef>
          <a:effectRef idx="0">
            <a:srgbClr val="FFFFFF"/>
          </a:effectRef>
          <a:fontRef idx="minor">
            <a:schemeClr val="tx1"/>
          </a:fontRef>
        </p:style>
        <p:txBody>
          <a:bodyPr rtlCol="0" anchor="ctr"/>
          <a:p>
            <a:pPr algn="ctr" fontAlgn="base"/>
            <a:endParaRPr lang="zh-CN" altLang="en-US" sz="100" strike="noStrike" noProof="1"/>
          </a:p>
        </p:txBody>
      </p:sp>
      <p:sp>
        <p:nvSpPr>
          <p:cNvPr id="18" name="右大括号 17"/>
          <p:cNvSpPr/>
          <p:nvPr/>
        </p:nvSpPr>
        <p:spPr>
          <a:xfrm>
            <a:off x="4821555" y="2206625"/>
            <a:ext cx="76200" cy="1134745"/>
          </a:xfrm>
          <a:prstGeom prst="rightBrace">
            <a:avLst/>
          </a:prstGeom>
        </p:spPr>
        <p:style>
          <a:lnRef idx="2">
            <a:schemeClr val="accent2"/>
          </a:lnRef>
          <a:fillRef idx="0">
            <a:srgbClr val="FFFFFF"/>
          </a:fillRef>
          <a:effectRef idx="0">
            <a:srgbClr val="FFFFFF"/>
          </a:effectRef>
          <a:fontRef idx="minor">
            <a:schemeClr val="tx1"/>
          </a:fontRef>
        </p:style>
        <p:txBody>
          <a:bodyPr rtlCol="0" anchor="ctr"/>
          <a:p>
            <a:pPr algn="ctr" fontAlgn="base"/>
            <a:endParaRPr lang="zh-CN" altLang="en-US" sz="100" strike="noStrike" noProof="1"/>
          </a:p>
        </p:txBody>
      </p:sp>
      <p:sp>
        <p:nvSpPr>
          <p:cNvPr id="21" name="椭圆 20"/>
          <p:cNvSpPr/>
          <p:nvPr/>
        </p:nvSpPr>
        <p:spPr>
          <a:xfrm>
            <a:off x="4117975" y="3609975"/>
            <a:ext cx="163513" cy="161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p>
        </p:txBody>
      </p:sp>
      <p:sp>
        <p:nvSpPr>
          <p:cNvPr id="22" name="椭圆 21"/>
          <p:cNvSpPr/>
          <p:nvPr/>
        </p:nvSpPr>
        <p:spPr>
          <a:xfrm>
            <a:off x="4387850" y="3881438"/>
            <a:ext cx="163513" cy="161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p>
        </p:txBody>
      </p:sp>
      <p:sp>
        <p:nvSpPr>
          <p:cNvPr id="23" name="椭圆 22"/>
          <p:cNvSpPr/>
          <p:nvPr/>
        </p:nvSpPr>
        <p:spPr>
          <a:xfrm>
            <a:off x="6118225" y="3719513"/>
            <a:ext cx="161925" cy="161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p>
        </p:txBody>
      </p:sp>
      <p:sp>
        <p:nvSpPr>
          <p:cNvPr id="24" name="椭圆 23"/>
          <p:cNvSpPr/>
          <p:nvPr/>
        </p:nvSpPr>
        <p:spPr>
          <a:xfrm>
            <a:off x="6442075" y="3395663"/>
            <a:ext cx="161925" cy="161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p>
        </p:txBody>
      </p:sp>
      <p:sp>
        <p:nvSpPr>
          <p:cNvPr id="25" name="椭圆 24"/>
          <p:cNvSpPr/>
          <p:nvPr/>
        </p:nvSpPr>
        <p:spPr>
          <a:xfrm>
            <a:off x="6388100" y="3933825"/>
            <a:ext cx="161925" cy="1635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p>
        </p:txBody>
      </p:sp>
      <p:sp>
        <p:nvSpPr>
          <p:cNvPr id="26" name="椭圆 25"/>
          <p:cNvSpPr/>
          <p:nvPr/>
        </p:nvSpPr>
        <p:spPr>
          <a:xfrm>
            <a:off x="6226175" y="3179763"/>
            <a:ext cx="161925" cy="161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p>
        </p:txBody>
      </p:sp>
      <p:sp>
        <p:nvSpPr>
          <p:cNvPr id="27" name="椭圆 26"/>
          <p:cNvSpPr/>
          <p:nvPr/>
        </p:nvSpPr>
        <p:spPr>
          <a:xfrm>
            <a:off x="6332538" y="3557588"/>
            <a:ext cx="161925" cy="161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p>
        </p:txBody>
      </p:sp>
      <p:sp>
        <p:nvSpPr>
          <p:cNvPr id="7192" name="文本框 29"/>
          <p:cNvSpPr txBox="1"/>
          <p:nvPr/>
        </p:nvSpPr>
        <p:spPr>
          <a:xfrm>
            <a:off x="283210" y="536575"/>
            <a:ext cx="8582660" cy="1210945"/>
          </a:xfrm>
          <a:prstGeom prst="rect">
            <a:avLst/>
          </a:prstGeom>
          <a:noFill/>
          <a:ln w="9525">
            <a:noFill/>
          </a:ln>
        </p:spPr>
        <p:txBody>
          <a:bodyPr wrap="square" anchor="t" anchorCtr="0">
            <a:spAutoFit/>
          </a:bodyPr>
          <a:p>
            <a:pPr>
              <a:lnSpc>
                <a:spcPct val="130000"/>
              </a:lnSpc>
            </a:pPr>
            <a:r>
              <a:rPr lang="en-US" altLang="zh-CN" sz="2800">
                <a:solidFill>
                  <a:srgbClr val="001D31"/>
                </a:solidFill>
                <a:latin typeface="黑体" panose="02010609060101010101" pitchFamily="2" charset="-122"/>
                <a:ea typeface="黑体" panose="02010609060101010101" pitchFamily="2" charset="-122"/>
              </a:rPr>
              <a:t>    </a:t>
            </a:r>
            <a:r>
              <a:rPr lang="zh-CN" altLang="en-US" sz="2800">
                <a:solidFill>
                  <a:srgbClr val="001D31"/>
                </a:solidFill>
                <a:latin typeface="黑体" panose="02010609060101010101" pitchFamily="2" charset="-122"/>
                <a:ea typeface="黑体" panose="02010609060101010101" pitchFamily="2" charset="-122"/>
              </a:rPr>
              <a:t>如果将乌鸦喝水的故事进行量化，你能判断乌鸦丢进多少颗石子，水能刚好在瓶口吗？说说你的做法！</a:t>
            </a:r>
            <a:endParaRPr lang="zh-CN" altLang="en-US" sz="2800">
              <a:solidFill>
                <a:srgbClr val="001D31"/>
              </a:solidFill>
              <a:latin typeface="黑体" panose="02010609060101010101" pitchFamily="2" charset="-122"/>
              <a:ea typeface="黑体" panose="02010609060101010101" pitchFamily="2" charset="-122"/>
            </a:endParaRPr>
          </a:p>
        </p:txBody>
      </p:sp>
      <p:sp>
        <p:nvSpPr>
          <p:cNvPr id="2" name="文本框 1"/>
          <p:cNvSpPr txBox="1"/>
          <p:nvPr/>
        </p:nvSpPr>
        <p:spPr>
          <a:xfrm>
            <a:off x="2906395" y="2746375"/>
            <a:ext cx="1062355" cy="521970"/>
          </a:xfrm>
          <a:prstGeom prst="rect">
            <a:avLst/>
          </a:prstGeom>
          <a:noFill/>
        </p:spPr>
        <p:txBody>
          <a:bodyPr wrap="none" rtlCol="0" anchor="t">
            <a:spAutoFit/>
          </a:bodyPr>
          <a:p>
            <a:r>
              <a:rPr lang="en-US" altLang="zh-CN" sz="2800">
                <a:latin typeface="Times New Roman" panose="02020603050405020304" pitchFamily="2" charset="0"/>
                <a:sym typeface="+mn-ea"/>
              </a:rPr>
              <a:t>10 cm</a:t>
            </a:r>
            <a:endParaRPr lang="en-US" altLang="zh-CN" sz="2800">
              <a:latin typeface="Times New Roman" panose="02020603050405020304" pitchFamily="2" charset="0"/>
              <a:sym typeface="+mn-ea"/>
            </a:endParaRPr>
          </a:p>
        </p:txBody>
      </p:sp>
      <p:sp>
        <p:nvSpPr>
          <p:cNvPr id="3" name="文本框 28"/>
          <p:cNvSpPr txBox="1"/>
          <p:nvPr/>
        </p:nvSpPr>
        <p:spPr>
          <a:xfrm>
            <a:off x="4952365" y="2632393"/>
            <a:ext cx="1031875" cy="521970"/>
          </a:xfrm>
          <a:prstGeom prst="rect">
            <a:avLst/>
          </a:prstGeom>
          <a:noFill/>
          <a:ln w="9525">
            <a:noFill/>
          </a:ln>
        </p:spPr>
        <p:txBody>
          <a:bodyPr wrap="square" anchor="t" anchorCtr="0">
            <a:spAutoFit/>
          </a:bodyPr>
          <a:p>
            <a:r>
              <a:rPr lang="en-US" altLang="zh-CN" sz="2800">
                <a:latin typeface="Times New Roman" panose="02020603050405020304" pitchFamily="2" charset="0"/>
                <a:ea typeface="宋体" panose="02010600030101010101" pitchFamily="2" charset="-122"/>
              </a:rPr>
              <a:t>9 cm</a:t>
            </a:r>
            <a:endParaRPr lang="en-US" altLang="zh-CN" sz="2800">
              <a:latin typeface="Times New Roman" panose="02020603050405020304" pitchFamily="2" charset="0"/>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79705" y="1130300"/>
            <a:ext cx="8495665" cy="1512570"/>
          </a:xfrm>
          <a:prstGeom prst="rect">
            <a:avLst/>
          </a:prstGeom>
          <a:noFill/>
          <a:ln w="9525">
            <a:noFill/>
          </a:ln>
        </p:spPr>
        <p:txBody>
          <a:bodyPr wrap="square" rtlCol="0" anchor="t" anchorCtr="0">
            <a:spAutoFit/>
          </a:bodyPr>
          <a:lstStyle/>
          <a:p>
            <a:pPr lvl="0" algn="l">
              <a:lnSpc>
                <a:spcPct val="110000"/>
              </a:lnSpc>
              <a:buClrTx/>
              <a:buSzTx/>
            </a:pPr>
            <a:r>
              <a:rPr lang="zh-CN" altLang="en-US" sz="2800" dirty="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问题</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为了研究某合金材料的体积</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V</a:t>
            </a:r>
            <a:r>
              <a:rPr lang="en-US" altLang="zh-CN"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(cm</a:t>
            </a:r>
            <a:r>
              <a:rPr lang="zh-CN" altLang="en-US" sz="2800" baseline="300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3</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随温度</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t</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变化的规律，对一个用这种合金制成的圆球测得相关数据如下:</a:t>
            </a:r>
            <a:endPar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pic>
        <p:nvPicPr>
          <p:cNvPr id="3" name="table"/>
          <p:cNvPicPr>
            <a:picLocks noChangeAspect="1"/>
          </p:cNvPicPr>
          <p:nvPr>
            <p:custDataLst>
              <p:tags r:id="rId2"/>
            </p:custDataLst>
          </p:nvPr>
        </p:nvPicPr>
        <p:blipFill>
          <a:blip r:embed="rId3"/>
          <a:stretch>
            <a:fillRect/>
          </a:stretch>
        </p:blipFill>
        <p:spPr>
          <a:xfrm>
            <a:off x="564833" y="2644140"/>
            <a:ext cx="7583805" cy="956945"/>
          </a:xfrm>
          <a:prstGeom prst="rect">
            <a:avLst/>
          </a:prstGeom>
        </p:spPr>
      </p:pic>
      <p:sp>
        <p:nvSpPr>
          <p:cNvPr id="4" name="文本框 3"/>
          <p:cNvSpPr txBox="1"/>
          <p:nvPr>
            <p:custDataLst>
              <p:tags r:id="rId4"/>
            </p:custDataLst>
          </p:nvPr>
        </p:nvSpPr>
        <p:spPr>
          <a:xfrm>
            <a:off x="396240" y="3583305"/>
            <a:ext cx="6609715" cy="521970"/>
          </a:xfrm>
          <a:prstGeom prst="rect">
            <a:avLst/>
          </a:prstGeom>
          <a:noFill/>
        </p:spPr>
        <p:txBody>
          <a:bodyPr wrap="square" rtlCol="0">
            <a:spAutoFit/>
          </a:bodyPr>
          <a:lstStyle/>
          <a:p>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能否据此寻求</a:t>
            </a:r>
            <a:r>
              <a:rPr lang="en-US" altLang="zh-CN"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V</a:t>
            </a:r>
            <a:r>
              <a:rPr lang="en-US" altLang="zh-CN"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和</a:t>
            </a:r>
            <a:r>
              <a:rPr lang="en-US" altLang="zh-CN"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t</a:t>
            </a:r>
            <a:r>
              <a:rPr lang="en-US" altLang="zh-CN"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之间的函数关系式</a:t>
            </a:r>
            <a:r>
              <a:rPr lang="en-US" altLang="zh-CN"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endPar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22546" name="文本框 6151"/>
          <p:cNvSpPr txBox="1"/>
          <p:nvPr/>
        </p:nvSpPr>
        <p:spPr>
          <a:xfrm>
            <a:off x="2250440" y="563880"/>
            <a:ext cx="5161280" cy="565150"/>
          </a:xfrm>
          <a:prstGeom prst="rect">
            <a:avLst/>
          </a:prstGeom>
          <a:noFill/>
          <a:ln w="9525">
            <a:noFill/>
          </a:ln>
        </p:spPr>
        <p:txBody>
          <a:bodyPr wrap="none" anchor="t" anchorCtr="0">
            <a:spAutoFit/>
          </a:bodyPr>
          <a:p>
            <a:pPr algn="l">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建立一次函数模型解决实际问题</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grpSp>
        <p:nvGrpSpPr>
          <p:cNvPr id="45" name="组合 44"/>
          <p:cNvGrpSpPr/>
          <p:nvPr/>
        </p:nvGrpSpPr>
        <p:grpSpPr>
          <a:xfrm>
            <a:off x="1663766" y="552622"/>
            <a:ext cx="5718917" cy="595576"/>
            <a:chOff x="1777185" y="621123"/>
            <a:chExt cx="5718917" cy="595576"/>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1</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flipV="1">
              <a:off x="2091617" y="1199876"/>
              <a:ext cx="5404485" cy="5080"/>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252730" y="272415"/>
            <a:ext cx="7776210" cy="1729740"/>
          </a:xfrm>
          <a:prstGeom prst="roundRect">
            <a:avLst/>
          </a:prstGeom>
          <a:solidFill>
            <a:schemeClr val="bg2">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nSpc>
                <a:spcPct val="130000"/>
              </a:lnSpc>
            </a:pPr>
            <a:r>
              <a:rPr lang="zh-CN" altLang="en-US" sz="2800" b="1" smtClean="0">
                <a:solidFill>
                  <a:srgbClr val="0070C0"/>
                </a:solidFill>
                <a:latin typeface="Times New Roman" panose="02020603050405020304" pitchFamily="2" charset="0"/>
                <a:ea typeface="黑体" panose="02010609060101010101" pitchFamily="2" charset="-122"/>
                <a:cs typeface="Times New Roman" panose="02020603050405020304" pitchFamily="2" charset="0"/>
                <a:sym typeface="+mn-ea"/>
              </a:rPr>
              <a:t>分析</a:t>
            </a:r>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：在平面直角坐标系中描出这些数值所对应的点.</a:t>
            </a:r>
            <a:r>
              <a:rPr lang="en-US" altLang="zh-CN"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我们发现，这些点大致位于同一条直线上，可知</a:t>
            </a:r>
            <a:r>
              <a:rPr lang="en-US" altLang="zh-CN"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V</a:t>
            </a:r>
            <a:r>
              <a:rPr lang="en-US" altLang="zh-CN"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和</a:t>
            </a:r>
            <a:r>
              <a:rPr lang="en-US" altLang="zh-CN"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t</a:t>
            </a:r>
            <a:r>
              <a:rPr lang="en-US" altLang="zh-CN" sz="2800" i="1"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之间近似地符合一次函数关系. </a:t>
            </a:r>
            <a:endParaRPr lang="zh-CN" altLang="en-US" sz="2800" smtClean="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4" name="矩形 3"/>
          <p:cNvSpPr/>
          <p:nvPr>
            <p:custDataLst>
              <p:tags r:id="rId2"/>
            </p:custDataLst>
          </p:nvPr>
        </p:nvSpPr>
        <p:spPr>
          <a:xfrm>
            <a:off x="519430" y="2112645"/>
            <a:ext cx="5232400" cy="2548255"/>
          </a:xfrm>
          <a:prstGeom prst="rect">
            <a:avLst/>
          </a:prstGeom>
          <a:noFill/>
          <a:ln w="28575" cmpd="sng">
            <a:solidFill>
              <a:schemeClr val="tx2">
                <a:lumMod val="40000"/>
                <a:lumOff val="6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p>
        </p:txBody>
      </p:sp>
      <p:pic>
        <p:nvPicPr>
          <p:cNvPr id="6" name="Picture 7"/>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bwMode="auto">
          <a:xfrm>
            <a:off x="5776595" y="2438400"/>
            <a:ext cx="3294380" cy="2114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custDataLst>
              <p:tags r:id="rId5"/>
            </p:custDataLst>
          </p:nvPr>
        </p:nvSpPr>
        <p:spPr>
          <a:xfrm>
            <a:off x="635000" y="2113280"/>
            <a:ext cx="5395595" cy="902970"/>
          </a:xfrm>
          <a:prstGeom prst="rect">
            <a:avLst/>
          </a:prstGeom>
          <a:noFill/>
        </p:spPr>
        <p:txBody>
          <a:bodyPr wrap="square" rtlCol="0">
            <a:spAutoFit/>
          </a:bodyPr>
          <a:lstStyle/>
          <a:p>
            <a:pPr>
              <a:lnSpc>
                <a:spcPct val="110000"/>
              </a:lnSpc>
            </a:pP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设</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V </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和</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t </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的函数关系式是</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V </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kt </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b</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k</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≠0)</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根据题意，得</a:t>
            </a:r>
            <a:endPar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endParaRPr>
          </a:p>
        </p:txBody>
      </p:sp>
      <p:pic>
        <p:nvPicPr>
          <p:cNvPr id="9" name="图片 8"/>
          <p:cNvPicPr>
            <a:picLocks noChangeAspect="1"/>
          </p:cNvPicPr>
          <p:nvPr>
            <p:custDataLst>
              <p:tags r:id="rId6"/>
            </p:custDataLst>
          </p:nvPr>
        </p:nvPicPr>
        <p:blipFill>
          <a:blip r:embed="rId7"/>
          <a:stretch>
            <a:fillRect/>
          </a:stretch>
        </p:blipFill>
        <p:spPr>
          <a:xfrm>
            <a:off x="744855" y="3046413"/>
            <a:ext cx="1894840" cy="775970"/>
          </a:xfrm>
          <a:prstGeom prst="rect">
            <a:avLst/>
          </a:prstGeom>
        </p:spPr>
      </p:pic>
      <p:sp>
        <p:nvSpPr>
          <p:cNvPr id="10" name="文本框 9"/>
          <p:cNvSpPr txBox="1"/>
          <p:nvPr>
            <p:custDataLst>
              <p:tags r:id="rId8"/>
            </p:custDataLst>
          </p:nvPr>
        </p:nvSpPr>
        <p:spPr>
          <a:xfrm>
            <a:off x="2852420" y="3156268"/>
            <a:ext cx="878205" cy="460375"/>
          </a:xfrm>
          <a:prstGeom prst="rect">
            <a:avLst/>
          </a:prstGeom>
          <a:noFill/>
        </p:spPr>
        <p:txBody>
          <a:bodyPr wrap="square" rtlCol="0">
            <a:spAutoFit/>
          </a:bodyPr>
          <a:lstStyle/>
          <a:p>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解得</a:t>
            </a:r>
            <a:endPar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endParaRPr>
          </a:p>
        </p:txBody>
      </p:sp>
      <p:pic>
        <p:nvPicPr>
          <p:cNvPr id="12" name="图片 11"/>
          <p:cNvPicPr>
            <a:picLocks noChangeAspect="1"/>
          </p:cNvPicPr>
          <p:nvPr>
            <p:custDataLst>
              <p:tags r:id="rId9"/>
            </p:custDataLst>
          </p:nvPr>
        </p:nvPicPr>
        <p:blipFill>
          <a:blip r:embed="rId10"/>
          <a:stretch>
            <a:fillRect/>
          </a:stretch>
        </p:blipFill>
        <p:spPr>
          <a:xfrm>
            <a:off x="3633470" y="3046413"/>
            <a:ext cx="1064260" cy="712470"/>
          </a:xfrm>
          <a:prstGeom prst="rect">
            <a:avLst/>
          </a:prstGeom>
        </p:spPr>
      </p:pic>
      <p:sp>
        <p:nvSpPr>
          <p:cNvPr id="16" name="文本框 15"/>
          <p:cNvSpPr txBox="1"/>
          <p:nvPr>
            <p:custDataLst>
              <p:tags r:id="rId11"/>
            </p:custDataLst>
          </p:nvPr>
        </p:nvSpPr>
        <p:spPr>
          <a:xfrm>
            <a:off x="715645" y="3830955"/>
            <a:ext cx="4458970" cy="829945"/>
          </a:xfrm>
          <a:prstGeom prst="rect">
            <a:avLst/>
          </a:prstGeom>
          <a:noFill/>
        </p:spPr>
        <p:txBody>
          <a:bodyPr wrap="square" rtlCol="0">
            <a:spAutoFit/>
          </a:bodyPr>
          <a:lstStyle/>
          <a:p>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所以</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zh-CN" altLang="en-US"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V</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与</a:t>
            </a:r>
            <a:r>
              <a:rPr lang="en-US" altLang="zh-CN"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zh-CN" altLang="en-US"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t</a:t>
            </a:r>
            <a:r>
              <a:rPr lang="en-US" altLang="zh-CN"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 </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的函数关系式可能是</a:t>
            </a:r>
            <a:endPar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endParaRPr>
          </a:p>
          <a:p>
            <a:r>
              <a:rPr lang="zh-CN" altLang="en-US"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V</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=0.04</a:t>
            </a:r>
            <a:r>
              <a:rPr lang="zh-CN" altLang="en-US" sz="2400" b="1" i="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t</a:t>
            </a:r>
            <a:r>
              <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rPr>
              <a:t>+999.9</a:t>
            </a:r>
            <a:endParaRPr lang="zh-CN" altLang="en-US" sz="2400" b="1">
              <a:solidFill>
                <a:srgbClr val="FF0000"/>
              </a:solidFill>
              <a:latin typeface="Times New Roman" panose="02020603050405020304" pitchFamily="2" charset="0"/>
              <a:ea typeface="等线" panose="02010600030101010101" charset="-122"/>
              <a:cs typeface="Times New Roman" panose="02020603050405020304" pitchFamily="2"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cBhvr>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to="" calcmode="lin" valueType="num">
                                      <p:cBhvr>
                                        <p:cTn id="37" dur="1" fill="hold"/>
                                        <p:tgtEl>
                                          <p:spTgt spid="16"/>
                                        </p:tgtEl>
                                      </p:cBhvr>
                                    </p:anim>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10" grpId="0"/>
      <p:bldP spid="16" grpId="0"/>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467360" y="916305"/>
            <a:ext cx="8016240" cy="3449955"/>
          </a:xfrm>
          <a:prstGeom prst="rect">
            <a:avLst/>
          </a:prstGeom>
          <a:noFill/>
        </p:spPr>
        <p:txBody>
          <a:bodyPr wrap="square" rtlCol="0" anchor="t">
            <a:spAutoFit/>
          </a:bodyPr>
          <a:p>
            <a:pPr>
              <a:lnSpc>
                <a:spcPct val="130000"/>
              </a:lnSpc>
            </a:pP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我们曾采用</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待定系数法</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求得一次函数和反比例函数的表达式</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但是现实生活中的数量关系是错综复杂的，在实践中得到的一些变量的对应值，有时很难精确地判断它们有怎样的函数关系，需要我们根据经验分析进行近似计算和修正，列出比较接近的</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函数关系式</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34" name="任意多边形 33"/>
          <p:cNvSpPr/>
          <p:nvPr userDrawn="1"/>
        </p:nvSpPr>
        <p:spPr>
          <a:xfrm>
            <a:off x="-15240"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知识要点</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94970" y="412115"/>
            <a:ext cx="8053070" cy="953135"/>
          </a:xfrm>
          <a:prstGeom prst="rect">
            <a:avLst/>
          </a:prstGeom>
          <a:noFill/>
        </p:spPr>
        <p:txBody>
          <a:bodyPr wrap="square" rtlCol="0">
            <a:spAutoFit/>
          </a:bodyPr>
          <a:lstStyle/>
          <a:p>
            <a:r>
              <a:rPr lang="zh-CN" altLang="en-US" sz="2800" b="1">
                <a:solidFill>
                  <a:srgbClr val="0070C0"/>
                </a:solidFill>
                <a:latin typeface="Times New Roman" panose="02020603050405020304" pitchFamily="2" charset="0"/>
                <a:ea typeface="黑体" panose="02010609060101010101" pitchFamily="2" charset="-122"/>
              </a:rPr>
              <a:t>思考</a:t>
            </a:r>
            <a:r>
              <a:rPr lang="en-US" altLang="zh-CN" sz="2800" b="1">
                <a:solidFill>
                  <a:schemeClr val="tx1"/>
                </a:solidFill>
                <a:latin typeface="Times New Roman" panose="02020603050405020304" pitchFamily="2" charset="0"/>
                <a:ea typeface="黑体" panose="02010609060101010101" pitchFamily="2" charset="-122"/>
              </a:rPr>
              <a:t>  </a:t>
            </a:r>
            <a:r>
              <a:rPr lang="zh-CN" altLang="en-US" sz="2800">
                <a:solidFill>
                  <a:schemeClr val="tx1"/>
                </a:solidFill>
                <a:latin typeface="Times New Roman" panose="02020603050405020304" pitchFamily="2" charset="0"/>
                <a:ea typeface="黑体" panose="02010609060101010101" pitchFamily="2" charset="-122"/>
              </a:rPr>
              <a:t>根据上面的问题，你能总结一下求函数关系式的步骤吗</a:t>
            </a:r>
            <a:r>
              <a:rPr lang="en-US" altLang="zh-CN" sz="2800">
                <a:solidFill>
                  <a:schemeClr val="tx1"/>
                </a:solidFill>
                <a:latin typeface="Times New Roman" panose="02020603050405020304" pitchFamily="2" charset="0"/>
                <a:ea typeface="黑体" panose="02010609060101010101" pitchFamily="2" charset="-122"/>
              </a:rPr>
              <a:t> ?</a:t>
            </a:r>
            <a:endParaRPr lang="en-US" altLang="zh-CN" sz="2800">
              <a:solidFill>
                <a:schemeClr val="tx1"/>
              </a:solidFill>
              <a:latin typeface="Times New Roman" panose="02020603050405020304" pitchFamily="2" charset="0"/>
              <a:ea typeface="黑体" panose="02010609060101010101" pitchFamily="2" charset="-122"/>
            </a:endParaRPr>
          </a:p>
        </p:txBody>
      </p:sp>
      <p:sp>
        <p:nvSpPr>
          <p:cNvPr id="4" name="文本框 3"/>
          <p:cNvSpPr txBox="1"/>
          <p:nvPr>
            <p:custDataLst>
              <p:tags r:id="rId2"/>
            </p:custDataLst>
          </p:nvPr>
        </p:nvSpPr>
        <p:spPr>
          <a:xfrm>
            <a:off x="610870" y="1316355"/>
            <a:ext cx="7833995" cy="1038860"/>
          </a:xfrm>
          <a:prstGeom prst="rect">
            <a:avLst/>
          </a:prstGeom>
          <a:noFill/>
        </p:spPr>
        <p:txBody>
          <a:bodyPr wrap="square" rtlCol="0">
            <a:spAutoFit/>
          </a:bodyPr>
          <a:lstStyle/>
          <a:p>
            <a:pPr>
              <a:lnSpc>
                <a:spcPct val="110000"/>
              </a:lnSpc>
            </a:pPr>
            <a:r>
              <a:rPr lang="zh-CN" altLang="en-US" sz="2800">
                <a:solidFill>
                  <a:srgbClr val="FF0000"/>
                </a:solidFill>
                <a:latin typeface="Times New Roman" panose="02020603050405020304" pitchFamily="2" charset="0"/>
                <a:ea typeface="黑体" panose="02010609060101010101" pitchFamily="2" charset="-122"/>
              </a:rPr>
              <a:t>1.</a:t>
            </a:r>
            <a:r>
              <a:rPr lang="en-US" altLang="zh-CN" sz="2800">
                <a:solidFill>
                  <a:srgbClr val="FF0000"/>
                </a:solidFill>
                <a:latin typeface="Times New Roman" panose="02020603050405020304" pitchFamily="2" charset="0"/>
                <a:ea typeface="黑体" panose="02010609060101010101" pitchFamily="2" charset="-122"/>
              </a:rPr>
              <a:t> </a:t>
            </a:r>
            <a:r>
              <a:rPr lang="zh-CN" altLang="en-US" sz="2800">
                <a:solidFill>
                  <a:srgbClr val="FF0000"/>
                </a:solidFill>
                <a:latin typeface="Times New Roman" panose="02020603050405020304" pitchFamily="2" charset="0"/>
                <a:ea typeface="黑体" panose="02010609060101010101" pitchFamily="2" charset="-122"/>
              </a:rPr>
              <a:t>描点：</a:t>
            </a:r>
            <a:r>
              <a:rPr lang="zh-CN" altLang="en-US" sz="2800">
                <a:solidFill>
                  <a:schemeClr val="tx1"/>
                </a:solidFill>
                <a:latin typeface="Times New Roman" panose="02020603050405020304" pitchFamily="2" charset="0"/>
                <a:ea typeface="黑体" panose="02010609060101010101" pitchFamily="2" charset="-122"/>
              </a:rPr>
              <a:t>把实践中得到的一些变量的对应值作为点的坐标，在平面直角坐标系中描出各点；</a:t>
            </a:r>
            <a:endParaRPr lang="zh-CN" altLang="en-US" sz="2800">
              <a:solidFill>
                <a:schemeClr val="tx1"/>
              </a:solidFill>
              <a:latin typeface="Times New Roman" panose="02020603050405020304" pitchFamily="2" charset="0"/>
              <a:ea typeface="黑体" panose="02010609060101010101" pitchFamily="2" charset="-122"/>
            </a:endParaRPr>
          </a:p>
        </p:txBody>
      </p:sp>
      <p:sp>
        <p:nvSpPr>
          <p:cNvPr id="5" name="文本框 4"/>
          <p:cNvSpPr txBox="1"/>
          <p:nvPr>
            <p:custDataLst>
              <p:tags r:id="rId3"/>
            </p:custDataLst>
          </p:nvPr>
        </p:nvSpPr>
        <p:spPr>
          <a:xfrm>
            <a:off x="594995" y="2347595"/>
            <a:ext cx="7795895" cy="1454150"/>
          </a:xfrm>
          <a:prstGeom prst="rect">
            <a:avLst/>
          </a:prstGeom>
          <a:noFill/>
        </p:spPr>
        <p:txBody>
          <a:bodyPr wrap="square" rtlCol="0">
            <a:noAutofit/>
          </a:bodyPr>
          <a:lstStyle/>
          <a:p>
            <a:pPr lvl="0" algn="l">
              <a:lnSpc>
                <a:spcPct val="110000"/>
              </a:lnSpc>
              <a:buClrTx/>
              <a:buSzTx/>
            </a:pPr>
            <a:r>
              <a:rPr lang="zh-CN" altLang="en-US" sz="2800">
                <a:solidFill>
                  <a:srgbClr val="FF0000"/>
                </a:solidFill>
                <a:latin typeface="Times New Roman" panose="02020603050405020304" pitchFamily="2" charset="0"/>
                <a:ea typeface="黑体" panose="02010609060101010101" pitchFamily="2" charset="-122"/>
                <a:sym typeface="+mn-ea"/>
              </a:rPr>
              <a:t>2.</a:t>
            </a:r>
            <a:r>
              <a:rPr lang="en-US" altLang="zh-CN" sz="2800">
                <a:solidFill>
                  <a:srgbClr val="FF0000"/>
                </a:solidFill>
                <a:latin typeface="Times New Roman" panose="02020603050405020304" pitchFamily="2" charset="0"/>
                <a:ea typeface="黑体" panose="02010609060101010101" pitchFamily="2" charset="-122"/>
                <a:sym typeface="+mn-ea"/>
              </a:rPr>
              <a:t> </a:t>
            </a:r>
            <a:r>
              <a:rPr lang="zh-CN" altLang="en-US" sz="2800">
                <a:solidFill>
                  <a:srgbClr val="FF0000"/>
                </a:solidFill>
                <a:latin typeface="Times New Roman" panose="02020603050405020304" pitchFamily="2" charset="0"/>
                <a:ea typeface="黑体" panose="02010609060101010101" pitchFamily="2" charset="-122"/>
                <a:sym typeface="+mn-ea"/>
              </a:rPr>
              <a:t>判断：</a:t>
            </a:r>
            <a:r>
              <a:rPr lang="zh-CN" altLang="en-US" sz="2800">
                <a:solidFill>
                  <a:schemeClr val="tx1"/>
                </a:solidFill>
                <a:latin typeface="Times New Roman" panose="02020603050405020304" pitchFamily="2" charset="0"/>
                <a:ea typeface="黑体" panose="02010609060101010101" pitchFamily="2" charset="-122"/>
                <a:sym typeface="+mn-ea"/>
              </a:rPr>
              <a:t>根据描出的点在平面直角坐标系中的位置和变化趋势等判断变量之间近似地符合哪一种函数关系；</a:t>
            </a:r>
            <a:endParaRPr lang="zh-CN" altLang="en-US" sz="2800">
              <a:solidFill>
                <a:schemeClr val="tx1"/>
              </a:solidFill>
              <a:latin typeface="Times New Roman" panose="02020603050405020304" pitchFamily="2" charset="0"/>
              <a:ea typeface="黑体" panose="02010609060101010101" pitchFamily="2" charset="-122"/>
              <a:sym typeface="+mn-ea"/>
            </a:endParaRPr>
          </a:p>
        </p:txBody>
      </p:sp>
      <p:sp>
        <p:nvSpPr>
          <p:cNvPr id="6" name="文本框 5"/>
          <p:cNvSpPr txBox="1"/>
          <p:nvPr>
            <p:custDataLst>
              <p:tags r:id="rId4"/>
            </p:custDataLst>
          </p:nvPr>
        </p:nvSpPr>
        <p:spPr>
          <a:xfrm>
            <a:off x="614045" y="3817620"/>
            <a:ext cx="7849235" cy="1038860"/>
          </a:xfrm>
          <a:prstGeom prst="rect">
            <a:avLst/>
          </a:prstGeom>
          <a:noFill/>
        </p:spPr>
        <p:txBody>
          <a:bodyPr wrap="square" rtlCol="0">
            <a:spAutoFit/>
          </a:bodyPr>
          <a:lstStyle/>
          <a:p>
            <a:pPr>
              <a:lnSpc>
                <a:spcPct val="110000"/>
              </a:lnSpc>
            </a:pPr>
            <a:r>
              <a:rPr lang="zh-CN" altLang="en-US" sz="2800">
                <a:solidFill>
                  <a:srgbClr val="FF0000"/>
                </a:solidFill>
                <a:latin typeface="Times New Roman" panose="02020603050405020304" pitchFamily="2" charset="0"/>
                <a:ea typeface="黑体" panose="02010609060101010101" pitchFamily="2" charset="-122"/>
              </a:rPr>
              <a:t>3.</a:t>
            </a:r>
            <a:r>
              <a:rPr lang="en-US" altLang="zh-CN" sz="2800">
                <a:solidFill>
                  <a:srgbClr val="FF0000"/>
                </a:solidFill>
                <a:latin typeface="Times New Roman" panose="02020603050405020304" pitchFamily="2" charset="0"/>
                <a:ea typeface="黑体" panose="02010609060101010101" pitchFamily="2" charset="-122"/>
              </a:rPr>
              <a:t> </a:t>
            </a:r>
            <a:r>
              <a:rPr lang="zh-CN" altLang="en-US" sz="2800">
                <a:solidFill>
                  <a:srgbClr val="FF0000"/>
                </a:solidFill>
                <a:latin typeface="Times New Roman" panose="02020603050405020304" pitchFamily="2" charset="0"/>
                <a:ea typeface="黑体" panose="02010609060101010101" pitchFamily="2" charset="-122"/>
              </a:rPr>
              <a:t>确定：</a:t>
            </a:r>
            <a:r>
              <a:rPr lang="zh-CN" altLang="en-US" sz="2800">
                <a:solidFill>
                  <a:schemeClr val="tx1"/>
                </a:solidFill>
                <a:latin typeface="Times New Roman" panose="02020603050405020304" pitchFamily="2" charset="0"/>
                <a:ea typeface="黑体" panose="02010609060101010101" pitchFamily="2" charset="-122"/>
              </a:rPr>
              <a:t>设出函数表达式，用</a:t>
            </a:r>
            <a:r>
              <a:rPr lang="zh-CN" altLang="en-US" sz="2800" b="1">
                <a:solidFill>
                  <a:schemeClr val="tx1"/>
                </a:solidFill>
                <a:latin typeface="Times New Roman" panose="02020603050405020304" pitchFamily="2" charset="0"/>
                <a:ea typeface="黑体" panose="02010609060101010101" pitchFamily="2" charset="-122"/>
              </a:rPr>
              <a:t>待定系数法</a:t>
            </a:r>
            <a:r>
              <a:rPr lang="zh-CN" altLang="en-US" sz="2800">
                <a:solidFill>
                  <a:schemeClr val="tx1"/>
                </a:solidFill>
                <a:latin typeface="Times New Roman" panose="02020603050405020304" pitchFamily="2" charset="0"/>
                <a:ea typeface="黑体" panose="02010609060101010101" pitchFamily="2" charset="-122"/>
              </a:rPr>
              <a:t>确定近似函数关系式</a:t>
            </a:r>
            <a:endParaRPr lang="zh-CN" altLang="en-US" sz="2800">
              <a:solidFill>
                <a:schemeClr val="tx1"/>
              </a:solidFill>
              <a:latin typeface="Times New Roman" panose="02020603050405020304" pitchFamily="2"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to="" calcmode="lin" valueType="num">
                                      <p:cBhvr>
                                        <p:cTn id="18"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 name="图片 1"/>
          <p:cNvPicPr>
            <a:picLocks noChangeAspect="1"/>
          </p:cNvPicPr>
          <p:nvPr/>
        </p:nvPicPr>
        <p:blipFill>
          <a:blip r:embed="rId1"/>
          <a:stretch>
            <a:fillRect/>
          </a:stretch>
        </p:blipFill>
        <p:spPr>
          <a:xfrm>
            <a:off x="7034530" y="1779905"/>
            <a:ext cx="1595120" cy="1815465"/>
          </a:xfrm>
          <a:prstGeom prst="rect">
            <a:avLst/>
          </a:prstGeom>
          <a:noFill/>
          <a:ln w="9525">
            <a:noFill/>
          </a:ln>
        </p:spPr>
      </p:pic>
      <p:sp>
        <p:nvSpPr>
          <p:cNvPr id="2" name="矩形 2"/>
          <p:cNvSpPr/>
          <p:nvPr/>
        </p:nvSpPr>
        <p:spPr>
          <a:xfrm>
            <a:off x="323850" y="699135"/>
            <a:ext cx="8234045" cy="1512570"/>
          </a:xfrm>
          <a:prstGeom prst="rect">
            <a:avLst/>
          </a:prstGeom>
          <a:noFill/>
          <a:ln w="9525">
            <a:noFill/>
          </a:ln>
        </p:spPr>
        <p:txBody>
          <a:bodyPr wrap="square" anchor="t" anchorCtr="0">
            <a:spAutoFit/>
          </a:bodyPr>
          <a:p>
            <a:pPr>
              <a:lnSpc>
                <a:spcPct val="110000"/>
              </a:lnSpc>
            </a:pPr>
            <a:r>
              <a:rPr lang="zh-CN" altLang="en-US" sz="2800" dirty="0">
                <a:solidFill>
                  <a:srgbClr val="00B050"/>
                </a:solidFill>
                <a:latin typeface="Times New Roman" panose="02020603050405020304" pitchFamily="2" charset="0"/>
                <a:ea typeface="黑体" panose="02010609060101010101" pitchFamily="2" charset="-122"/>
              </a:rPr>
              <a:t>例</a:t>
            </a:r>
            <a:r>
              <a:rPr lang="en-US" altLang="zh-CN" sz="2800" dirty="0">
                <a:solidFill>
                  <a:srgbClr val="00B050"/>
                </a:solidFill>
                <a:latin typeface="Times New Roman" panose="02020603050405020304" pitchFamily="2" charset="0"/>
                <a:ea typeface="黑体" panose="02010609060101010101" pitchFamily="2" charset="-122"/>
              </a:rPr>
              <a:t>1</a:t>
            </a:r>
            <a:r>
              <a:rPr lang="en-US" altLang="zh-CN" sz="2800" dirty="0">
                <a:solidFill>
                  <a:srgbClr val="269999"/>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请每位同学伸出一只手掌，把大拇指与小拇指尽量张开，两指间的距离称为指距</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已知指距与身高具有如下关系：</a:t>
            </a:r>
            <a:endParaRPr lang="zh-CN" altLang="en-US" sz="2800" dirty="0">
              <a:solidFill>
                <a:schemeClr val="tx1"/>
              </a:solidFill>
              <a:latin typeface="Times New Roman" panose="02020603050405020304" pitchFamily="2" charset="0"/>
              <a:ea typeface="黑体" panose="02010609060101010101" pitchFamily="2" charset="-122"/>
            </a:endParaRPr>
          </a:p>
        </p:txBody>
      </p:sp>
      <p:graphicFrame>
        <p:nvGraphicFramePr>
          <p:cNvPr id="3" name="表格 2"/>
          <p:cNvGraphicFramePr/>
          <p:nvPr>
            <p:custDataLst>
              <p:tags r:id="rId2"/>
            </p:custDataLst>
          </p:nvPr>
        </p:nvGraphicFramePr>
        <p:xfrm>
          <a:off x="478155" y="2320925"/>
          <a:ext cx="6172200" cy="1045210"/>
        </p:xfrm>
        <a:graphic>
          <a:graphicData uri="http://schemas.openxmlformats.org/drawingml/2006/table">
            <a:tbl>
              <a:tblPr/>
              <a:tblGrid>
                <a:gridCol w="2447925"/>
                <a:gridCol w="1256030"/>
                <a:gridCol w="1229995"/>
                <a:gridCol w="1238250"/>
              </a:tblGrid>
              <a:tr h="520700">
                <a:tc>
                  <a:txBody>
                    <a:bodyPr wrap="square"/>
                    <a:p>
                      <a:pPr marL="0" lvl="0" indent="0" algn="ctr" eaLnBrk="1" fontAlgn="base" latinLnBrk="0" hangingPunct="1">
                        <a:spcBef>
                          <a:spcPct val="20000"/>
                        </a:spcBef>
                        <a:buFont typeface="Arial" panose="020B0604020202020204" pitchFamily="34" charset="0"/>
                        <a:buNone/>
                      </a:pPr>
                      <a:r>
                        <a:rPr lang="zh-CN" altLang="en-US" sz="2800" b="0" dirty="0">
                          <a:solidFill>
                            <a:schemeClr val="tx1"/>
                          </a:solidFill>
                          <a:latin typeface="Times New Roman" panose="02020603050405020304" pitchFamily="2" charset="0"/>
                          <a:ea typeface="黑体" panose="02010609060101010101" pitchFamily="2" charset="-122"/>
                        </a:rPr>
                        <a:t>指距</a:t>
                      </a:r>
                      <a:r>
                        <a:rPr lang="en-US" altLang="zh-CN" sz="2800" b="0" dirty="0">
                          <a:solidFill>
                            <a:schemeClr val="tx1"/>
                          </a:solidFill>
                          <a:latin typeface="Times New Roman" panose="02020603050405020304" pitchFamily="2" charset="0"/>
                          <a:ea typeface="黑体" panose="02010609060101010101" pitchFamily="2" charset="-122"/>
                        </a:rPr>
                        <a:t> </a:t>
                      </a:r>
                      <a:r>
                        <a:rPr lang="en-US" altLang="zh-CN" sz="2800" b="0" i="1" dirty="0">
                          <a:solidFill>
                            <a:schemeClr val="tx1"/>
                          </a:solidFill>
                          <a:latin typeface="Times New Roman" panose="02020603050405020304" pitchFamily="2" charset="0"/>
                          <a:ea typeface="宋体" panose="02010600030101010101" pitchFamily="2" charset="-122"/>
                        </a:rPr>
                        <a:t>x</a:t>
                      </a:r>
                      <a:r>
                        <a:rPr lang="zh-CN" altLang="en-US" sz="2800" b="0" dirty="0">
                          <a:solidFill>
                            <a:schemeClr val="tx1"/>
                          </a:solidFill>
                          <a:latin typeface="Times New Roman" panose="02020603050405020304" pitchFamily="2" charset="0"/>
                          <a:ea typeface="宋体" panose="02010600030101010101" pitchFamily="2" charset="-122"/>
                        </a:rPr>
                        <a:t>（</a:t>
                      </a:r>
                      <a:r>
                        <a:rPr lang="en-US" altLang="zh-CN" sz="2800" b="0" dirty="0">
                          <a:solidFill>
                            <a:schemeClr val="tx1"/>
                          </a:solidFill>
                          <a:latin typeface="Times New Roman" panose="02020603050405020304" pitchFamily="2" charset="0"/>
                          <a:ea typeface="宋体" panose="02010600030101010101" pitchFamily="2" charset="-122"/>
                        </a:rPr>
                        <a:t>cm</a:t>
                      </a:r>
                      <a:r>
                        <a:rPr lang="zh-CN" altLang="en-US" sz="2800" b="0" dirty="0">
                          <a:solidFill>
                            <a:schemeClr val="tx1"/>
                          </a:solidFill>
                          <a:latin typeface="Times New Roman" panose="02020603050405020304" pitchFamily="2" charset="0"/>
                          <a:ea typeface="宋体" panose="02010600030101010101" pitchFamily="2" charset="-122"/>
                        </a:rPr>
                        <a:t>）</a:t>
                      </a:r>
                      <a:endParaRPr lang="zh-CN" altLang="en-US" sz="2800" b="0" dirty="0">
                        <a:solidFill>
                          <a:schemeClr val="tx1"/>
                        </a:solidFill>
                        <a:latin typeface="Times New Roman" panose="02020603050405020304" pitchFamily="2" charset="0"/>
                        <a:ea typeface="宋体" panose="02010600030101010101" pitchFamily="2" charset="-122"/>
                      </a:endParaRPr>
                    </a:p>
                  </a:txBody>
                  <a:tcPr marL="90000" marR="90000" marT="46800" marB="46800" vert="horz" anchor="ctr" anchorCtr="1">
                    <a:lnL w="12700" cap="flat">
                      <a:solidFill>
                        <a:schemeClr val="tx1"/>
                      </a:solidFill>
                      <a:prstDash val="solid"/>
                    </a:lnL>
                    <a:lnR w="12700" cap="flat" cmpd="sng">
                      <a:solidFill>
                        <a:schemeClr val="tx1"/>
                      </a:solidFill>
                      <a:prstDash val="solid"/>
                      <a:headEnd type="none" w="med" len="med"/>
                      <a:tailEnd type="none" w="med" len="med"/>
                    </a:lnR>
                    <a:lnT w="12700" cap="flat">
                      <a:solidFill>
                        <a:schemeClr val="tx1"/>
                      </a:solidFill>
                      <a:prstDash val="solid"/>
                    </a:lnT>
                    <a:lnB w="12700" cap="flat">
                      <a:solidFill>
                        <a:schemeClr val="tx1"/>
                      </a:solidFill>
                      <a:prstDash val="solid"/>
                    </a:lnB>
                    <a:lnTlToBr>
                      <a:noFill/>
                    </a:lnTlToBr>
                    <a:lnBlToTr>
                      <a:noFill/>
                    </a:lnBlToTr>
                    <a:solidFill>
                      <a:schemeClr val="accent1">
                        <a:lumMod val="20000"/>
                        <a:lumOff val="80000"/>
                      </a:schemeClr>
                    </a:solidFill>
                  </a:tcPr>
                </a:tc>
                <a:tc>
                  <a:txBody>
                    <a:bodyPr wrap="square"/>
                    <a:p>
                      <a:pPr marL="0" lvl="0" indent="0" algn="ctr" eaLnBrk="1" fontAlgn="base" latinLnBrk="0" hangingPunct="1">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宋体" panose="02010600030101010101" pitchFamily="2" charset="-122"/>
                        </a:rPr>
                        <a:t>19</a:t>
                      </a:r>
                      <a:endParaRPr lang="en-US" altLang="zh-CN" sz="2800" b="0" dirty="0">
                        <a:solidFill>
                          <a:schemeClr val="tx1"/>
                        </a:solidFill>
                        <a:latin typeface="Times New Roman" panose="02020603050405020304" pitchFamily="2" charset="0"/>
                        <a:ea typeface="宋体" panose="02010600030101010101" pitchFamily="2" charset="-122"/>
                      </a:endParaRPr>
                    </a:p>
                  </a:txBody>
                  <a:tcPr marL="90000" marR="90000" marT="46800" marB="46800" vert="horz"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a:solidFill>
                        <a:schemeClr val="tx1"/>
                      </a:solidFill>
                      <a:prstDash val="solid"/>
                    </a:lnT>
                    <a:lnB w="12700" cap="flat">
                      <a:solidFill>
                        <a:schemeClr val="tx1"/>
                      </a:solidFill>
                      <a:prstDash val="solid"/>
                    </a:lnB>
                    <a:lnTlToBr>
                      <a:noFill/>
                    </a:lnTlToBr>
                    <a:lnBlToTr>
                      <a:noFill/>
                    </a:lnBlToTr>
                    <a:noFill/>
                  </a:tcPr>
                </a:tc>
                <a:tc>
                  <a:txBody>
                    <a:bodyPr wrap="square"/>
                    <a:p>
                      <a:pPr marL="0" lvl="0" indent="0" algn="ctr" eaLnBrk="1" fontAlgn="base" latinLnBrk="0" hangingPunct="1">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宋体" panose="02010600030101010101" pitchFamily="2" charset="-122"/>
                        </a:rPr>
                        <a:t>20</a:t>
                      </a:r>
                      <a:endParaRPr lang="en-US" altLang="zh-CN" sz="2800" b="0" dirty="0">
                        <a:solidFill>
                          <a:schemeClr val="tx1"/>
                        </a:solidFill>
                        <a:latin typeface="Times New Roman" panose="02020603050405020304" pitchFamily="2" charset="0"/>
                        <a:ea typeface="宋体" panose="02010600030101010101" pitchFamily="2" charset="-122"/>
                      </a:endParaRPr>
                    </a:p>
                  </a:txBody>
                  <a:tcPr marL="90000" marR="90000" marT="46800" marB="46800" vert="horz"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a:solidFill>
                        <a:schemeClr val="tx1"/>
                      </a:solidFill>
                      <a:prstDash val="solid"/>
                    </a:lnT>
                    <a:lnB w="12700" cap="flat">
                      <a:solidFill>
                        <a:schemeClr val="tx1"/>
                      </a:solidFill>
                      <a:prstDash val="solid"/>
                    </a:lnB>
                    <a:lnTlToBr>
                      <a:noFill/>
                    </a:lnTlToBr>
                    <a:lnBlToTr>
                      <a:noFill/>
                    </a:lnBlToTr>
                    <a:noFill/>
                  </a:tcPr>
                </a:tc>
                <a:tc>
                  <a:txBody>
                    <a:bodyPr wrap="square"/>
                    <a:p>
                      <a:pPr marL="0" lvl="0" indent="0" algn="ctr" eaLnBrk="1" fontAlgn="base" latinLnBrk="0" hangingPunct="1">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宋体" panose="02010600030101010101" pitchFamily="2" charset="-122"/>
                        </a:rPr>
                        <a:t>21</a:t>
                      </a:r>
                      <a:endParaRPr lang="en-US" altLang="zh-CN" sz="2800" b="0" dirty="0">
                        <a:solidFill>
                          <a:schemeClr val="tx1"/>
                        </a:solidFill>
                        <a:latin typeface="Times New Roman" panose="02020603050405020304" pitchFamily="2" charset="0"/>
                        <a:ea typeface="宋体" panose="02010600030101010101" pitchFamily="2" charset="-122"/>
                      </a:endParaRPr>
                    </a:p>
                  </a:txBody>
                  <a:tcPr marL="90000" marR="90000" marT="46800" marB="46800" vert="horz" anchor="ctr" anchorCtr="1">
                    <a:lnL w="12700" cap="flat" cmpd="sng">
                      <a:solidFill>
                        <a:schemeClr val="tx1"/>
                      </a:solidFill>
                      <a:prstDash val="solid"/>
                      <a:headEnd type="none" w="med" len="med"/>
                      <a:tailEnd type="none" w="med" len="med"/>
                    </a:lnL>
                    <a:lnR w="12700" cap="flat">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r>
              <a:tr h="524510">
                <a:tc>
                  <a:txBody>
                    <a:bodyPr wrap="square"/>
                    <a:p>
                      <a:pPr marL="0" lvl="0" indent="0" algn="ctr" eaLnBrk="1" fontAlgn="base" latinLnBrk="0" hangingPunct="1">
                        <a:spcBef>
                          <a:spcPct val="20000"/>
                        </a:spcBef>
                        <a:buFont typeface="Arial" panose="020B0604020202020204" pitchFamily="34" charset="0"/>
                        <a:buNone/>
                      </a:pPr>
                      <a:r>
                        <a:rPr lang="zh-CN" altLang="en-US" sz="2800" b="0" dirty="0">
                          <a:solidFill>
                            <a:schemeClr val="tx1"/>
                          </a:solidFill>
                          <a:latin typeface="Times New Roman" panose="02020603050405020304" pitchFamily="2" charset="0"/>
                          <a:ea typeface="黑体" panose="02010609060101010101" pitchFamily="2" charset="-122"/>
                        </a:rPr>
                        <a:t>身高</a:t>
                      </a:r>
                      <a:r>
                        <a:rPr lang="en-US" altLang="zh-CN" sz="2800" b="0" dirty="0">
                          <a:solidFill>
                            <a:schemeClr val="tx1"/>
                          </a:solidFill>
                          <a:latin typeface="Times New Roman" panose="02020603050405020304" pitchFamily="2" charset="0"/>
                          <a:ea typeface="黑体" panose="02010609060101010101" pitchFamily="2" charset="-122"/>
                        </a:rPr>
                        <a:t> </a:t>
                      </a:r>
                      <a:r>
                        <a:rPr lang="en-US" altLang="zh-CN" sz="2800" b="0" i="1" dirty="0">
                          <a:solidFill>
                            <a:schemeClr val="tx1"/>
                          </a:solidFill>
                          <a:latin typeface="Times New Roman" panose="02020603050405020304" pitchFamily="2" charset="0"/>
                          <a:ea typeface="宋体" panose="02010600030101010101" pitchFamily="2" charset="-122"/>
                        </a:rPr>
                        <a:t>y</a:t>
                      </a:r>
                      <a:r>
                        <a:rPr lang="zh-CN" altLang="en-US" sz="2800" b="0" dirty="0">
                          <a:solidFill>
                            <a:schemeClr val="tx1"/>
                          </a:solidFill>
                          <a:latin typeface="Times New Roman" panose="02020603050405020304" pitchFamily="2" charset="0"/>
                          <a:ea typeface="宋体" panose="02010600030101010101" pitchFamily="2" charset="-122"/>
                        </a:rPr>
                        <a:t>（</a:t>
                      </a:r>
                      <a:r>
                        <a:rPr lang="en-US" altLang="zh-CN" sz="2800" b="0" dirty="0">
                          <a:solidFill>
                            <a:schemeClr val="tx1"/>
                          </a:solidFill>
                          <a:latin typeface="Times New Roman" panose="02020603050405020304" pitchFamily="2" charset="0"/>
                          <a:ea typeface="宋体" panose="02010600030101010101" pitchFamily="2" charset="-122"/>
                        </a:rPr>
                        <a:t>cm</a:t>
                      </a:r>
                      <a:r>
                        <a:rPr lang="zh-CN" altLang="en-US" sz="2800" b="0" dirty="0">
                          <a:solidFill>
                            <a:schemeClr val="tx1"/>
                          </a:solidFill>
                          <a:latin typeface="Times New Roman" panose="02020603050405020304" pitchFamily="2" charset="0"/>
                          <a:ea typeface="宋体" panose="02010600030101010101" pitchFamily="2" charset="-122"/>
                        </a:rPr>
                        <a:t>）</a:t>
                      </a:r>
                      <a:endParaRPr lang="zh-CN" altLang="en-US" sz="2800" b="0" dirty="0">
                        <a:solidFill>
                          <a:schemeClr val="tx1"/>
                        </a:solidFill>
                        <a:latin typeface="Times New Roman" panose="02020603050405020304" pitchFamily="2" charset="0"/>
                      </a:endParaRPr>
                    </a:p>
                  </a:txBody>
                  <a:tcPr marL="90000" marR="90000" marT="46800" marB="46800" vert="horz" anchor="ctr" anchorCtr="1">
                    <a:lnL w="12700" cap="flat">
                      <a:solidFill>
                        <a:schemeClr val="tx1"/>
                      </a:solidFill>
                      <a:prstDash val="solid"/>
                    </a:lnL>
                    <a:lnR w="12700" cap="flat" cmpd="sng">
                      <a:solidFill>
                        <a:schemeClr val="tx1"/>
                      </a:solidFill>
                      <a:prstDash val="solid"/>
                      <a:headEnd type="none" w="med" len="med"/>
                      <a:tailEnd type="none" w="med" len="med"/>
                    </a:lnR>
                    <a:lnT w="12700" cap="flat">
                      <a:solidFill>
                        <a:schemeClr val="tx1"/>
                      </a:solidFill>
                      <a:prstDash val="solid"/>
                    </a:lnT>
                    <a:lnB w="12700" cap="flat">
                      <a:solidFill>
                        <a:schemeClr val="tx1"/>
                      </a:solidFill>
                      <a:prstDash val="solid"/>
                    </a:lnB>
                    <a:lnTlToBr>
                      <a:noFill/>
                    </a:lnTlToBr>
                    <a:lnBlToTr>
                      <a:noFill/>
                    </a:lnBlToTr>
                    <a:solidFill>
                      <a:schemeClr val="accent1">
                        <a:lumMod val="20000"/>
                        <a:lumOff val="80000"/>
                      </a:schemeClr>
                    </a:solidFill>
                  </a:tcPr>
                </a:tc>
                <a:tc>
                  <a:txBody>
                    <a:bodyPr wrap="square"/>
                    <a:p>
                      <a:pPr marL="0" lvl="0" indent="0" algn="ctr" eaLnBrk="1" fontAlgn="base" latinLnBrk="0" hangingPunct="1">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宋体" panose="02010600030101010101" pitchFamily="2" charset="-122"/>
                        </a:rPr>
                        <a:t>151</a:t>
                      </a:r>
                      <a:endParaRPr lang="en-US" altLang="zh-CN" sz="2800" b="0" dirty="0">
                        <a:solidFill>
                          <a:schemeClr val="tx1"/>
                        </a:solidFill>
                        <a:latin typeface="Times New Roman" panose="02020603050405020304" pitchFamily="2" charset="0"/>
                        <a:ea typeface="宋体" panose="02010600030101010101" pitchFamily="2" charset="-122"/>
                      </a:endParaRPr>
                    </a:p>
                  </a:txBody>
                  <a:tcPr marL="90000" marR="90000" marT="46800" marB="46800" vert="horz"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a:solidFill>
                        <a:schemeClr val="tx1"/>
                      </a:solidFill>
                      <a:prstDash val="solid"/>
                    </a:lnT>
                    <a:lnB w="12700" cap="flat">
                      <a:solidFill>
                        <a:schemeClr val="tx1"/>
                      </a:solidFill>
                      <a:prstDash val="solid"/>
                    </a:lnB>
                    <a:lnTlToBr>
                      <a:noFill/>
                    </a:lnTlToBr>
                    <a:lnBlToTr>
                      <a:noFill/>
                    </a:lnBlToTr>
                    <a:noFill/>
                  </a:tcPr>
                </a:tc>
                <a:tc>
                  <a:txBody>
                    <a:bodyPr wrap="square"/>
                    <a:p>
                      <a:pPr marL="0" lvl="0" indent="0" algn="ctr" eaLnBrk="1" fontAlgn="base" latinLnBrk="0" hangingPunct="1">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宋体" panose="02010600030101010101" pitchFamily="2" charset="-122"/>
                        </a:rPr>
                        <a:t>160</a:t>
                      </a:r>
                      <a:endParaRPr lang="en-US" altLang="zh-CN" sz="2800" b="0" dirty="0">
                        <a:solidFill>
                          <a:schemeClr val="tx1"/>
                        </a:solidFill>
                        <a:latin typeface="Times New Roman" panose="02020603050405020304" pitchFamily="2" charset="0"/>
                        <a:ea typeface="宋体" panose="02010600030101010101" pitchFamily="2" charset="-122"/>
                      </a:endParaRPr>
                    </a:p>
                  </a:txBody>
                  <a:tcPr marL="90000" marR="90000" marT="46800" marB="46800" vert="horz"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a:solidFill>
                        <a:schemeClr val="tx1"/>
                      </a:solidFill>
                      <a:prstDash val="solid"/>
                    </a:lnT>
                    <a:lnB w="12700" cap="flat">
                      <a:solidFill>
                        <a:schemeClr val="tx1"/>
                      </a:solidFill>
                      <a:prstDash val="solid"/>
                    </a:lnB>
                    <a:lnTlToBr>
                      <a:noFill/>
                    </a:lnTlToBr>
                    <a:lnBlToTr>
                      <a:noFill/>
                    </a:lnBlToTr>
                    <a:noFill/>
                  </a:tcPr>
                </a:tc>
                <a:tc>
                  <a:txBody>
                    <a:bodyPr wrap="square"/>
                    <a:p>
                      <a:pPr marL="0" lvl="0" indent="0" algn="ctr" eaLnBrk="1" fontAlgn="base" latinLnBrk="0" hangingPunct="1">
                        <a:spcBef>
                          <a:spcPct val="20000"/>
                        </a:spcBef>
                        <a:buFont typeface="Arial" panose="020B0604020202020204" pitchFamily="34" charset="0"/>
                        <a:buNone/>
                      </a:pPr>
                      <a:r>
                        <a:rPr lang="en-US" altLang="zh-CN" sz="2800" b="0" dirty="0">
                          <a:solidFill>
                            <a:schemeClr val="tx1"/>
                          </a:solidFill>
                          <a:latin typeface="Times New Roman" panose="02020603050405020304" pitchFamily="2" charset="0"/>
                          <a:ea typeface="宋体" panose="02010600030101010101" pitchFamily="2" charset="-122"/>
                        </a:rPr>
                        <a:t>169</a:t>
                      </a:r>
                      <a:endParaRPr lang="en-US" altLang="zh-CN" sz="2800" b="0" dirty="0">
                        <a:solidFill>
                          <a:schemeClr val="tx1"/>
                        </a:solidFill>
                        <a:latin typeface="Times New Roman" panose="02020603050405020304" pitchFamily="2" charset="0"/>
                        <a:ea typeface="宋体" panose="02010600030101010101" pitchFamily="2" charset="-122"/>
                      </a:endParaRPr>
                    </a:p>
                  </a:txBody>
                  <a:tcPr marL="90000" marR="90000" marT="46800" marB="46800" vert="horz" anchor="ctr" anchorCtr="1">
                    <a:lnL w="12700" cap="flat" cmpd="sng">
                      <a:solidFill>
                        <a:schemeClr val="tx1"/>
                      </a:solidFill>
                      <a:prstDash val="solid"/>
                      <a:headEnd type="none" w="med" len="med"/>
                      <a:tailEnd type="none" w="med" len="med"/>
                    </a:lnL>
                    <a:lnR w="12700" cap="flat">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
        <p:nvSpPr>
          <p:cNvPr id="4" name="矩形 5"/>
          <p:cNvSpPr/>
          <p:nvPr/>
        </p:nvSpPr>
        <p:spPr>
          <a:xfrm>
            <a:off x="377508" y="3474085"/>
            <a:ext cx="8245475" cy="1210945"/>
          </a:xfrm>
          <a:prstGeom prst="rect">
            <a:avLst/>
          </a:prstGeom>
          <a:noFill/>
          <a:ln w="9525">
            <a:noFill/>
          </a:ln>
        </p:spPr>
        <p:txBody>
          <a:bodyPr wrap="square" anchor="t" anchorCtr="0">
            <a:spAutoFit/>
          </a:bodyPr>
          <a:p>
            <a:pPr>
              <a:lnSpc>
                <a:spcPct val="130000"/>
              </a:lnSpc>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求身高</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与指距</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之间的函数表达式；</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30000"/>
              </a:lnSpc>
            </a:pPr>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当小李的指距为</a:t>
            </a:r>
            <a:r>
              <a:rPr lang="en-US" altLang="zh-CN" sz="2800" dirty="0">
                <a:solidFill>
                  <a:schemeClr val="tx1"/>
                </a:solidFill>
                <a:latin typeface="Times New Roman" panose="02020603050405020304" pitchFamily="2" charset="0"/>
                <a:ea typeface="黑体" panose="02010609060101010101" pitchFamily="2" charset="-122"/>
              </a:rPr>
              <a:t> 22 cm </a:t>
            </a:r>
            <a:r>
              <a:rPr lang="zh-CN" altLang="en-US" sz="2800" dirty="0">
                <a:solidFill>
                  <a:schemeClr val="tx1"/>
                </a:solidFill>
                <a:latin typeface="Times New Roman" panose="02020603050405020304" pitchFamily="2" charset="0"/>
                <a:ea typeface="黑体" panose="02010609060101010101" pitchFamily="2" charset="-122"/>
              </a:rPr>
              <a:t>时，你能预测他的身高吗？</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34" name="任意多边形 33"/>
          <p:cNvSpPr/>
          <p:nvPr userDrawn="1"/>
        </p:nvSpPr>
        <p:spPr>
          <a:xfrm>
            <a:off x="34353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xml><?xml version="1.0" encoding="utf-8"?>
<p:tagLst xmlns:p="http://schemas.openxmlformats.org/presentationml/2006/main">
  <p:tag name="KSO_WM_TEMPLATE_CATEGORY" val="custom"/>
  <p:tag name="KSO_WM_TEMPLATE_INDEX" val="20181493"/>
  <p:tag name="KSO_WM_TAG_VERSION" val="1.0"/>
  <p:tag name="KSO_WM_BEAUTIFY_FLAG" val="#wm#"/>
  <p:tag name="KSO_WM_UNIT_TYPE" val="b"/>
  <p:tag name="KSO_WM_UNIT_INDEX" val="1"/>
  <p:tag name="KSO_WM_UNIT_LAYERLEVEL" val="1"/>
  <p:tag name="KSO_WM_UNIT_VALUE" val="156"/>
  <p:tag name="KSO_WM_UNIT_ISCONTENTSTITLE" val="0"/>
  <p:tag name="KSO_WM_UNIT_HIGHLIGHT" val="0"/>
  <p:tag name="KSO_WM_UNIT_COMPATIBLE" val="0"/>
  <p:tag name="KSO_WM_UNIT_PRESET_TEXT_INDEX" val="4"/>
  <p:tag name="KSO_WM_UNIT_PRESET_TEXT_LEN" val="26"/>
  <p:tag name="KSO_WM_UNIT_ID" val="custom20181493_1*b*1"/>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AS_UNIQUEID" val="2012"/>
</p:tagLst>
</file>

<file path=ppt/tags/tag17.xml><?xml version="1.0" encoding="utf-8"?>
<p:tagLst xmlns:p="http://schemas.openxmlformats.org/presentationml/2006/main">
  <p:tag name="AS_UNIQUEID" val="1833"/>
</p:tagLst>
</file>

<file path=ppt/tags/tag18.xml><?xml version="1.0" encoding="utf-8"?>
<p:tagLst xmlns:p="http://schemas.openxmlformats.org/presentationml/2006/main">
  <p:tag name="AS_UNIQUEID" val="2013"/>
</p:tagLst>
</file>

<file path=ppt/tags/tag19.xml><?xml version="1.0" encoding="utf-8"?>
<p:tagLst xmlns:p="http://schemas.openxmlformats.org/presentationml/2006/main">
  <p:tag name="AS_UNIQUEID" val="201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2017"/>
</p:tagLst>
</file>

<file path=ppt/tags/tag21.xml><?xml version="1.0" encoding="utf-8"?>
<p:tagLst xmlns:p="http://schemas.openxmlformats.org/presentationml/2006/main">
  <p:tag name="AS_UNIQUEID" val="1836"/>
</p:tagLst>
</file>

<file path=ppt/tags/tag22.xml><?xml version="1.0" encoding="utf-8"?>
<p:tagLst xmlns:p="http://schemas.openxmlformats.org/presentationml/2006/main">
  <p:tag name="AS_UNIQUEID" val="2018"/>
</p:tagLst>
</file>

<file path=ppt/tags/tag23.xml><?xml version="1.0" encoding="utf-8"?>
<p:tagLst xmlns:p="http://schemas.openxmlformats.org/presentationml/2006/main">
  <p:tag name="AS_UNIQUEID" val="1840"/>
</p:tagLst>
</file>

<file path=ppt/tags/tag24.xml><?xml version="1.0" encoding="utf-8"?>
<p:tagLst xmlns:p="http://schemas.openxmlformats.org/presentationml/2006/main">
  <p:tag name="AS_UNIQUEID" val="2019"/>
</p:tagLst>
</file>

<file path=ppt/tags/tag25.xml><?xml version="1.0" encoding="utf-8"?>
<p:tagLst xmlns:p="http://schemas.openxmlformats.org/presentationml/2006/main">
  <p:tag name="AS_UNIQUEID" val="1841"/>
</p:tagLst>
</file>

<file path=ppt/tags/tag26.xml><?xml version="1.0" encoding="utf-8"?>
<p:tagLst xmlns:p="http://schemas.openxmlformats.org/presentationml/2006/main">
  <p:tag name="AS_UNIQUEID" val="2020"/>
</p:tagLst>
</file>

<file path=ppt/tags/tag27.xml><?xml version="1.0" encoding="utf-8"?>
<p:tagLst xmlns:p="http://schemas.openxmlformats.org/presentationml/2006/main">
  <p:tag name="AS_UNIQUEID" val="2023"/>
</p:tagLst>
</file>

<file path=ppt/tags/tag28.xml><?xml version="1.0" encoding="utf-8"?>
<p:tagLst xmlns:p="http://schemas.openxmlformats.org/presentationml/2006/main">
  <p:tag name="AS_UNIQUEID" val="2025"/>
</p:tagLst>
</file>

<file path=ppt/tags/tag29.xml><?xml version="1.0" encoding="utf-8"?>
<p:tagLst xmlns:p="http://schemas.openxmlformats.org/presentationml/2006/main">
  <p:tag name="AS_UNIQUEID" val="202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2027"/>
</p:tagLst>
</file>

<file path=ppt/tags/tag31.xml><?xml version="1.0" encoding="utf-8"?>
<p:tagLst xmlns:p="http://schemas.openxmlformats.org/presentationml/2006/main">
  <p:tag name="KSO_WM_UNIT_TABLE_BEAUTIFY" val="smartTable{fea1342d-f214-4c8c-8786-691cc5d2fee9}"/>
  <p:tag name="TABLE_ENDDRAG_ORIGIN_RECT" val="486*76"/>
  <p:tag name="TABLE_ENDDRAG_RECT" val="48*165*486*76"/>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UNIT_TABLE_BEAUTIFY" val="smartTable{ced33472-bbc4-48de-9146-09e7f6e7b011}"/>
  <p:tag name="TABLE_ENDDRAG_ORIGIN_RECT" val="570*92"/>
  <p:tag name="TABLE_ENDDRAG_RECT" val="82*151*570*9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6_42*i*1"/>
  <p:tag name="KSO_WM_TEMPLATE_CATEGORY" val="mixed"/>
  <p:tag name="KSO_WM_TEMPLATE_INDEX" val="20201886"/>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9bb83113-1614-4126-8b53-e3e1cdd7aeea}"/>
</p:tagLst>
</file>

<file path=ppt/tags/tag37.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6_42*i*2"/>
  <p:tag name="KSO_WM_TEMPLATE_CATEGORY" val="mixed"/>
  <p:tag name="KSO_WM_TEMPLATE_INDEX" val="20201886"/>
  <p:tag name="KSO_WM_UNIT_LAYERLEVEL" val="1"/>
  <p:tag name="KSO_WM_TAG_VERSION" val="1.0"/>
  <p:tag name="KSO_WM_BEAUTIFY_FLAG" val="#wm#"/>
</p:tagLst>
</file>

<file path=ppt/tags/tag38.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6_42*i*3"/>
  <p:tag name="KSO_WM_TEMPLATE_CATEGORY" val="mixed"/>
  <p:tag name="KSO_WM_TEMPLATE_INDEX" val="20201886"/>
  <p:tag name="KSO_WM_UNIT_LAYERLEVEL" val="1"/>
  <p:tag name="KSO_WM_TAG_VERSION" val="1.0"/>
  <p:tag name="KSO_WM_BEAUTIFY_FLAG" val="#wm#"/>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SPECIAL_SOURCE" val="bdnull"/>
</p:tagLst>
</file>

<file path=ppt/tags/tag45.xml><?xml version="1.0" encoding="utf-8"?>
<p:tagLst xmlns:p="http://schemas.openxmlformats.org/presentationml/2006/main">
  <p:tag name="KSO_WM_SPECIAL_SOURCE" val="bdnull"/>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SPECIAL_SOURCE" val="bdnull"/>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SPECIAL_SOURCE" val="bdnull"/>
</p:tagLst>
</file>

<file path=ppt/tags/tag51.xml><?xml version="1.0" encoding="utf-8"?>
<p:tagLst xmlns:p="http://schemas.openxmlformats.org/presentationml/2006/main">
  <p:tag name="KSO_WM_SPECIAL_SOURCE" val="bdnull"/>
</p:tagLst>
</file>

<file path=ppt/tags/tag52.xml><?xml version="1.0" encoding="utf-8"?>
<p:tagLst xmlns:p="http://schemas.openxmlformats.org/presentationml/2006/main">
  <p:tag name="KSO_WM_SPECIAL_SOURCE" val="bdnull"/>
</p:tagLst>
</file>

<file path=ppt/tags/tag53.xml><?xml version="1.0" encoding="utf-8"?>
<p:tagLst xmlns:p="http://schemas.openxmlformats.org/presentationml/2006/main">
  <p:tag name="KSO_WM_SPECIAL_SOURCE" val="bdnull"/>
</p:tagLst>
</file>

<file path=ppt/tags/tag54.xml><?xml version="1.0" encoding="utf-8"?>
<p:tagLst xmlns:p="http://schemas.openxmlformats.org/presentationml/2006/main">
  <p:tag name="KSO_WM_UNIT_TABLE_BEAUTIFY" val="smartTable{9421ad01-a834-43fe-beb0-42693d939fd9}"/>
  <p:tag name="TABLE_ENDDRAG_ORIGIN_RECT" val="264*81"/>
  <p:tag name="TABLE_ENDDRAG_RECT" val="29*205*264*81"/>
</p:tagLst>
</file>

<file path=ppt/tags/tag55.xml><?xml version="1.0" encoding="utf-8"?>
<p:tagLst xmlns:p="http://schemas.openxmlformats.org/presentationml/2006/main">
  <p:tag name="KSO_WM_SPECIAL_SOURCE" val="bdnull"/>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UNIT_TABLE_BEAUTIFY" val="smartTable{c48d77fd-7ebb-4ce6-af09-29c93afd5350}"/>
</p:tagLst>
</file>

<file path=ppt/tags/tag59.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SPECIAL_SOURCE" val="bdnull"/>
</p:tagLst>
</file>

<file path=ppt/tags/tag61.xml><?xml version="1.0" encoding="utf-8"?>
<p:tagLst xmlns:p="http://schemas.openxmlformats.org/presentationml/2006/main">
  <p:tag name="KSO_WM_SPECIAL_SOURCE" val="bdnull"/>
</p:tagLst>
</file>

<file path=ppt/tags/tag62.xml><?xml version="1.0" encoding="utf-8"?>
<p:tagLst xmlns:p="http://schemas.openxmlformats.org/presentationml/2006/main">
  <p:tag name="KSO_WM_SPECIAL_SOURCE" val="bdnull"/>
</p:tagLst>
</file>

<file path=ppt/tags/tag63.xml><?xml version="1.0" encoding="utf-8"?>
<p:tagLst xmlns:p="http://schemas.openxmlformats.org/presentationml/2006/main">
  <p:tag name="KSO_WM_SPECIAL_SOURCE" val="bdnull"/>
</p:tagLst>
</file>

<file path=ppt/tags/tag64.xml><?xml version="1.0" encoding="utf-8"?>
<p:tagLst xmlns:p="http://schemas.openxmlformats.org/presentationml/2006/main">
  <p:tag name="KSO_WM_SPECIAL_SOURCE" val="bdnull"/>
</p:tagLst>
</file>

<file path=ppt/tags/tag65.xml><?xml version="1.0" encoding="utf-8"?>
<p:tagLst xmlns:p="http://schemas.openxmlformats.org/presentationml/2006/main">
  <p:tag name="COMMONDATA" val="eyJoZGlkIjoiMjE3MGZlOWM0YjUxY2M3MWI4YzI3MDMxNTIyMDU2NmQifQ=="/>
  <p:tag name="KSO_WPP_MARK_KEY" val="6dc8c460-f731-4965-a9f8-d5fe96101cfe"/>
  <p:tag name="commondata" val="eyJoZGlkIjoiOGI2ZmZhNGJlZjIxNjcyOWUyNzJhY2NmNzYwNzI0YzIifQ=="/>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4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a:noFill/>
        </a:ln>
      </a:spPr>
      <a:bodyPr wrap="square" anchor="t" anchorCtr="0">
        <a:spAutoFit/>
      </a:bodyPr>
      <a:lstStyle>
        <a:defPPr>
          <a:lnSpc>
            <a:spcPct val="130000"/>
          </a:lnSpc>
          <a:defRPr lang="en-US" altLang="zh-CN" sz="2800" dirty="0">
            <a:latin typeface="Times New Roman" panose="02020603050405020304" pitchFamily="2" charset="0"/>
            <a:ea typeface="黑体" panose="02010609060101010101" pitchFamily="2" charset="-122"/>
          </a:defRPr>
        </a:defPPr>
      </a:lstStyle>
    </a:spDef>
    <a:txDef>
      <a:spPr>
        <a:noFill/>
      </a:spPr>
      <a:bodyPr wrap="square" rtlCol="0" anchor="t">
        <a:spAutoFit/>
      </a:bodyPr>
      <a:lstStyle>
        <a:defPPr>
          <a:defRPr lang="en-US" altLang="zh-CN" sz="2800">
            <a:latin typeface="Times New Roman" panose="02020603050405020304" pitchFamily="2" charset="0"/>
            <a:ea typeface="黑体" panose="02010609060101010101" pitchFamily="2" charset="-122"/>
            <a:cs typeface="Times New Roman" panose="02020603050405020304" pitchFamily="2"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4729</Words>
  <Application>WPS 演示</Application>
  <PresentationFormat>在屏幕上显示</PresentationFormat>
  <Paragraphs>481</Paragraphs>
  <Slides>34</Slides>
  <Notes>2</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32</vt:i4>
      </vt:variant>
      <vt:variant>
        <vt:lpstr>幻灯片标题</vt:lpstr>
      </vt:variant>
      <vt:variant>
        <vt:i4>34</vt:i4>
      </vt:variant>
    </vt:vector>
  </HeadingPairs>
  <TitlesOfParts>
    <vt:vector size="83" baseType="lpstr">
      <vt:lpstr>Arial</vt:lpstr>
      <vt:lpstr>宋体</vt:lpstr>
      <vt:lpstr>Wingdings</vt:lpstr>
      <vt:lpstr>Times New Roman</vt:lpstr>
      <vt:lpstr>黑体</vt:lpstr>
      <vt:lpstr>Wingdings</vt:lpstr>
      <vt:lpstr>微软雅黑</vt:lpstr>
      <vt:lpstr>楷体</vt:lpstr>
      <vt:lpstr>Calibri</vt:lpstr>
      <vt:lpstr>Calibri</vt:lpstr>
      <vt:lpstr>等线</vt:lpstr>
      <vt:lpstr>有爱魔兽圆体 CN Medium</vt:lpstr>
      <vt:lpstr>思源黑体</vt:lpstr>
      <vt:lpstr>Arial Unicode MS</vt:lpstr>
      <vt:lpstr>Segoe UI</vt:lpstr>
      <vt:lpstr>楷体_GB2312</vt:lpstr>
      <vt:lpstr>4_自定义设计方案</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唐唐唐小糖1</cp:lastModifiedBy>
  <cp:revision>417</cp:revision>
  <dcterms:created xsi:type="dcterms:W3CDTF">2015-07-09T08:14:00Z</dcterms:created>
  <dcterms:modified xsi:type="dcterms:W3CDTF">2025-12-15T03:40:55Z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8924A16E52F34922B667A90E43395650</vt:lpwstr>
  </property>
</Properties>
</file>