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81" r:id="rId3"/>
    <p:sldId id="491" r:id="rId4"/>
    <p:sldId id="395" r:id="rId5"/>
    <p:sldId id="482" r:id="rId6"/>
    <p:sldId id="484" r:id="rId8"/>
    <p:sldId id="487" r:id="rId9"/>
    <p:sldId id="450" r:id="rId10"/>
    <p:sldId id="452" r:id="rId11"/>
    <p:sldId id="398" r:id="rId12"/>
    <p:sldId id="456" r:id="rId13"/>
    <p:sldId id="427" r:id="rId14"/>
    <p:sldId id="415" r:id="rId15"/>
    <p:sldId id="454" r:id="rId16"/>
    <p:sldId id="455" r:id="rId17"/>
    <p:sldId id="399" r:id="rId18"/>
    <p:sldId id="459" r:id="rId19"/>
    <p:sldId id="409" r:id="rId20"/>
    <p:sldId id="440" r:id="rId21"/>
    <p:sldId id="405" r:id="rId22"/>
    <p:sldId id="472" r:id="rId23"/>
    <p:sldId id="406" r:id="rId24"/>
    <p:sldId id="407" r:id="rId25"/>
    <p:sldId id="474" r:id="rId26"/>
    <p:sldId id="475" r:id="rId27"/>
    <p:sldId id="476" r:id="rId28"/>
    <p:sldId id="477" r:id="rId29"/>
  </p:sldIdLst>
  <p:sldSz cx="9144000" cy="5144135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www.xkb1.com" initials="w" lastIdx="0" clrIdx="13"/>
  <p:cmAuthor id="15" name="walkinnet" initials="w" lastIdx="0" clrIdx="14"/>
  <p:cmAuthor id="16" name="hp" initials="h" lastIdx="0" clrIdx="1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/>
        <p:guide pos="6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48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11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</a:rPr>
            </a:fld>
            <a:endParaRPr lang="zh-CN" altLang="en-US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9pPr>
          </a:lstStyle>
          <a:p>
            <a:fld id="{1E66C30B-46CE-4873-8179-51271DC34787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11.xml"/><Relationship Id="rId14" Type="http://schemas.openxmlformats.org/officeDocument/2006/relationships/image" Target="../media/image6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23.x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8.wmf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14.wmf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image" Target="../media/image34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0.wmf"/><Relationship Id="rId17" Type="http://schemas.openxmlformats.org/officeDocument/2006/relationships/vmlDrawing" Target="../drawings/vmlDrawing11.v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2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7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2.wmf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4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1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41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9.wmf"/><Relationship Id="rId11" Type="http://schemas.openxmlformats.org/officeDocument/2006/relationships/vmlDrawing" Target="../drawings/vmlDrawing15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44.bin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2" Type="http://schemas.openxmlformats.org/officeDocument/2006/relationships/image" Target="../media/image53.wmf"/><Relationship Id="rId1" Type="http://schemas.openxmlformats.org/officeDocument/2006/relationships/oleObject" Target="../embeddings/oleObject48.bin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4.wmf"/><Relationship Id="rId1" Type="http://schemas.openxmlformats.org/officeDocument/2006/relationships/oleObject" Target="../embeddings/oleObject49.bin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5.xml"/><Relationship Id="rId4" Type="http://schemas.openxmlformats.org/officeDocument/2006/relationships/image" Target="../media/image57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51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9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6.x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58.wmf"/><Relationship Id="rId1" Type="http://schemas.openxmlformats.org/officeDocument/2006/relationships/oleObject" Target="../embeddings/oleObject53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0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7.x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60.wmf"/><Relationship Id="rId1" Type="http://schemas.openxmlformats.org/officeDocument/2006/relationships/oleObject" Target="../embeddings/oleObject56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2.jpeg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4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9.wmf"/><Relationship Id="rId19" Type="http://schemas.openxmlformats.org/officeDocument/2006/relationships/vmlDrawing" Target="../drawings/vmlDrawing6.v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Rectangle 5"/>
          <p:cNvSpPr/>
          <p:nvPr/>
        </p:nvSpPr>
        <p:spPr>
          <a:xfrm>
            <a:off x="4282440" y="2435860"/>
            <a:ext cx="41617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altLang="zh-CN" sz="40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16.4  </a:t>
            </a:r>
            <a:r>
              <a:rPr lang="zh-CN" altLang="en-US" sz="4000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4000" dirty="0">
                <a:solidFill>
                  <a:srgbClr val="CC0066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反比例函数</a:t>
            </a:r>
            <a:endParaRPr lang="zh-CN" altLang="en-US" sz="4000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9" name="Rectangle 5"/>
          <p:cNvSpPr/>
          <p:nvPr/>
        </p:nvSpPr>
        <p:spPr>
          <a:xfrm>
            <a:off x="4142105" y="3290570"/>
            <a:ext cx="4366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第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1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课时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反比例函数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269240" y="1680925"/>
            <a:ext cx="6474036" cy="876662"/>
            <a:chOff x="1349" y="1719"/>
            <a:chExt cx="10197" cy="1381"/>
          </a:xfrm>
        </p:grpSpPr>
        <p:sp>
          <p:nvSpPr>
            <p:cNvPr id="4" name="矩形 10245"/>
            <p:cNvSpPr>
              <a:spLocks noGrp="1"/>
            </p:cNvSpPr>
            <p:nvPr/>
          </p:nvSpPr>
          <p:spPr>
            <a:xfrm>
              <a:off x="1349" y="2014"/>
              <a:ext cx="10197" cy="8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00000"/>
                </a:lnSpc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解：因为                           是反比例函数，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5" name="对象 19459"/>
            <p:cNvGraphicFramePr>
              <a:graphicFrameLocks noChangeAspect="1"/>
            </p:cNvGraphicFramePr>
            <p:nvPr/>
          </p:nvGraphicFramePr>
          <p:xfrm>
            <a:off x="3780" y="1719"/>
            <a:ext cx="3696" cy="1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1079500" imgH="393700" progId="Equation.DSMT4">
                    <p:embed/>
                  </p:oleObj>
                </mc:Choice>
                <mc:Fallback>
                  <p:oleObj name="" r:id="rId1" imgW="1079500" imgH="3937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780" y="1719"/>
                          <a:ext cx="3696" cy="13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974090" y="2446470"/>
            <a:ext cx="2878123" cy="1035050"/>
            <a:chOff x="2516" y="4301"/>
            <a:chExt cx="4532" cy="1630"/>
          </a:xfrm>
        </p:grpSpPr>
        <p:sp>
          <p:nvSpPr>
            <p:cNvPr id="9" name="矩形 6"/>
            <p:cNvSpPr>
              <a:spLocks noGrp="1"/>
            </p:cNvSpPr>
            <p:nvPr/>
          </p:nvSpPr>
          <p:spPr>
            <a:xfrm>
              <a:off x="2516" y="4688"/>
              <a:ext cx="1482" cy="8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00000"/>
                </a:lnSpc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所以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910" y="4301"/>
              <a:ext cx="3138" cy="1630"/>
              <a:chOff x="3684" y="3284"/>
              <a:chExt cx="3138" cy="1630"/>
            </a:xfrm>
          </p:grpSpPr>
          <p:sp>
            <p:nvSpPr>
              <p:cNvPr id="12" name="矩形 7"/>
              <p:cNvSpPr>
                <a:spLocks noGrp="1"/>
              </p:cNvSpPr>
              <p:nvPr/>
            </p:nvSpPr>
            <p:spPr>
              <a:xfrm>
                <a:off x="3954" y="3284"/>
                <a:ext cx="2868" cy="16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>
                  <a:lnSpc>
                    <a:spcPts val="3500"/>
                  </a:lnSpc>
                </a:pP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4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－</a:t>
                </a:r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k</a:t>
                </a:r>
                <a:r>
                  <a:rPr lang="en-US" altLang="zh-CN" sz="2800" baseline="300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2 </a:t>
                </a: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= 0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，</a:t>
                </a:r>
                <a:endPara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  <a:p>
                <a:pPr>
                  <a:lnSpc>
                    <a:spcPts val="3500"/>
                  </a:lnSpc>
                </a:pPr>
                <a:r>
                  <a:rPr lang="en-US" altLang="zh-CN" sz="2800" i="1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k</a:t>
                </a:r>
                <a:r>
                  <a:rPr lang="zh-CN" altLang="en-US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－</a:t>
                </a:r>
                <a:r>
                  <a:rPr lang="en-US" altLang="zh-CN" sz="2800" dirty="0">
                    <a:latin typeface="Times New Roman" panose="02020603050405020304" pitchFamily="2" charset="0"/>
                    <a:ea typeface="黑体" panose="02010609060101010101" pitchFamily="1" charset="-122"/>
                  </a:rPr>
                  <a:t>2 ≠ 0.</a:t>
                </a:r>
                <a:endPara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sp>
            <p:nvSpPr>
              <p:cNvPr id="13" name="左大括号 8"/>
              <p:cNvSpPr/>
              <p:nvPr/>
            </p:nvSpPr>
            <p:spPr>
              <a:xfrm>
                <a:off x="3684" y="3594"/>
                <a:ext cx="267" cy="957"/>
              </a:xfrm>
              <a:prstGeom prst="leftBrace">
                <a:avLst>
                  <a:gd name="adj1" fmla="val 58569"/>
                  <a:gd name="adj2" fmla="val 50000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 anchorCtr="0"/>
              <a:p>
                <a:pPr defTabSz="914400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" name="矩形 13"/>
          <p:cNvSpPr>
            <a:spLocks noGrp="1"/>
          </p:cNvSpPr>
          <p:nvPr/>
        </p:nvSpPr>
        <p:spPr>
          <a:xfrm>
            <a:off x="3852545" y="2672080"/>
            <a:ext cx="2383155" cy="5245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解得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=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74088" y="3058293"/>
            <a:ext cx="5982374" cy="918845"/>
            <a:chOff x="2515" y="5197"/>
            <a:chExt cx="9422" cy="1447"/>
          </a:xfrm>
        </p:grpSpPr>
        <p:sp>
          <p:nvSpPr>
            <p:cNvPr id="17" name="矩形 11"/>
            <p:cNvSpPr>
              <a:spLocks noGrp="1"/>
            </p:cNvSpPr>
            <p:nvPr/>
          </p:nvSpPr>
          <p:spPr>
            <a:xfrm>
              <a:off x="2515" y="5602"/>
              <a:ext cx="7940" cy="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100000"/>
                </a:lnSpc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所以该反比例函数的表达式为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8" name="对象 12"/>
            <p:cNvGraphicFramePr>
              <a:graphicFrameLocks noChangeAspect="1"/>
            </p:cNvGraphicFramePr>
            <p:nvPr/>
          </p:nvGraphicFramePr>
          <p:xfrm>
            <a:off x="10023" y="5197"/>
            <a:ext cx="1914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3" imgW="533400" imgH="393700" progId="Equation.DSMT4">
                    <p:embed/>
                  </p:oleObj>
                </mc:Choice>
                <mc:Fallback>
                  <p:oleObj name="" r:id="rId3" imgW="533400" imgH="3937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023" y="5197"/>
                          <a:ext cx="1914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矩形 19"/>
          <p:cNvSpPr>
            <a:spLocks noGrp="1"/>
          </p:cNvSpPr>
          <p:nvPr/>
        </p:nvSpPr>
        <p:spPr>
          <a:xfrm>
            <a:off x="405130" y="3942080"/>
            <a:ext cx="8066405" cy="1032510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txBody>
          <a:bodyPr anchor="t"/>
          <a:p>
            <a:pPr fontAlgn="base">
              <a:lnSpc>
                <a:spcPts val="3800"/>
              </a:lnSpc>
              <a:spcBef>
                <a:spcPts val="0"/>
              </a:spcBef>
            </a:pPr>
            <a:r>
              <a:rPr lang="zh-CN" altLang="en-US" sz="2800" strike="noStrike" noProof="1" dirty="0">
                <a:solidFill>
                  <a:srgbClr val="00B0F0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方法总结：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已知某个函数为反比例函数，只需要根据反比例函数的定义列出方程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 (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组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)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求解即可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.</a:t>
            </a:r>
            <a:endParaRPr lang="en-US" altLang="zh-CN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21" name="组合 2"/>
          <p:cNvGrpSpPr/>
          <p:nvPr/>
        </p:nvGrpSpPr>
        <p:grpSpPr>
          <a:xfrm>
            <a:off x="273050" y="459232"/>
            <a:ext cx="8616950" cy="1383671"/>
            <a:chOff x="1333" y="2251"/>
            <a:chExt cx="13570" cy="2180"/>
          </a:xfrm>
        </p:grpSpPr>
        <p:sp>
          <p:nvSpPr>
            <p:cNvPr id="22" name="Text Box 3"/>
            <p:cNvSpPr txBox="1"/>
            <p:nvPr/>
          </p:nvSpPr>
          <p:spPr>
            <a:xfrm>
              <a:off x="1333" y="2251"/>
              <a:ext cx="13570" cy="21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noProof="1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例</a:t>
              </a:r>
              <a:r>
                <a:rPr lang="en-US" altLang="zh-CN" sz="2800" b="1" noProof="1" dirty="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1</a:t>
              </a:r>
              <a:r>
                <a:rPr lang="en-US" altLang="zh-CN" sz="2800" noProof="1" dirty="0">
                  <a:solidFill>
                    <a:srgbClr val="006666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 </a:t>
              </a:r>
              <a:r>
                <a:rPr lang="zh-CN" altLang="en-US" sz="2800" dirty="0">
                  <a:solidFill>
                    <a:srgbClr val="006666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 </a:t>
              </a:r>
              <a:r>
                <a:rPr lang="zh-CN" altLang="en-US" sz="2800" noProof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若函数                             是反比例函数，求 </a:t>
              </a:r>
              <a:r>
                <a:rPr lang="en-US" altLang="zh-CN" sz="2800" i="1" noProof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k </a:t>
              </a:r>
              <a:r>
                <a:rPr lang="zh-CN" altLang="en-US" sz="2800" noProof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的值，并写出该反比例函数的表达式</a:t>
              </a:r>
              <a:r>
                <a:rPr lang="en-US" altLang="zh-CN" sz="2800" noProof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  <a:sym typeface="Arial" panose="020B0604020202020204" pitchFamily="34" charset="0"/>
                </a:rPr>
                <a:t>.</a:t>
              </a:r>
              <a:endPara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23" name="Object 44"/>
            <p:cNvGraphicFramePr/>
            <p:nvPr/>
          </p:nvGraphicFramePr>
          <p:xfrm>
            <a:off x="4328" y="2265"/>
            <a:ext cx="4000" cy="1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" name="" r:id="rId5" imgW="1079500" imgH="393700" progId="Equation.DSMT4">
                    <p:embed/>
                  </p:oleObj>
                </mc:Choice>
                <mc:Fallback>
                  <p:oleObj name="" r:id="rId5" imgW="1079500" imgH="3937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28" y="2265"/>
                          <a:ext cx="4000" cy="13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293370" y="1297305"/>
            <a:ext cx="858837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2.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已知函数                              是反比例函数，则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必须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 满足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 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       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44"/>
          <p:cNvGraphicFramePr/>
          <p:nvPr/>
        </p:nvGraphicFramePr>
        <p:xfrm>
          <a:off x="2203133" y="1404753"/>
          <a:ext cx="254000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1079500" imgH="393700" progId="Equation.DSMT4">
                  <p:embed/>
                </p:oleObj>
              </mc:Choice>
              <mc:Fallback>
                <p:oleObj name="" r:id="rId1" imgW="1079500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3133" y="1404753"/>
                        <a:ext cx="2540000" cy="865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3"/>
          <p:cNvSpPr txBox="1"/>
          <p:nvPr/>
        </p:nvSpPr>
        <p:spPr>
          <a:xfrm>
            <a:off x="293370" y="3335470"/>
            <a:ext cx="80248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m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</a:t>
            </a:r>
            <a:r>
              <a:rPr lang="zh-CN" altLang="en-US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时，                是反比例函数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aphicFrame>
        <p:nvGraphicFramePr>
          <p:cNvPr id="7" name="Object 5"/>
          <p:cNvGraphicFramePr/>
          <p:nvPr/>
        </p:nvGraphicFramePr>
        <p:xfrm>
          <a:off x="3239770" y="3304038"/>
          <a:ext cx="152558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3" imgW="647700" imgH="241300" progId="Equation.DSMT4">
                  <p:embed/>
                </p:oleObj>
              </mc:Choice>
              <mc:Fallback>
                <p:oleObj name="" r:id="rId3" imgW="647700" imgH="2413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9770" y="3304038"/>
                        <a:ext cx="1525588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681798" y="2328678"/>
            <a:ext cx="2277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≠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且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≠-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0383" y="333864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±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pSp>
        <p:nvGrpSpPr>
          <p:cNvPr id="5" name="组合 4" descr="7b0a202020202274657874626f78223a2022220a7d0a"/>
          <p:cNvGrpSpPr/>
          <p:nvPr/>
        </p:nvGrpSpPr>
        <p:grpSpPr>
          <a:xfrm>
            <a:off x="547688" y="186690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5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6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7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8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9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273685" y="817880"/>
            <a:ext cx="86817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noProof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例</a:t>
            </a:r>
            <a:r>
              <a:rPr lang="en-US" altLang="zh-CN" sz="2800" b="1" noProof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2</a:t>
            </a:r>
            <a:r>
              <a:rPr lang="en-US" altLang="zh-CN" sz="2800" noProof="1" dirty="0">
                <a:solidFill>
                  <a:srgbClr val="0066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已知 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y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是 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x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的反比例函数，并且当 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x 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= 2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时，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y 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= 6.</a:t>
            </a:r>
            <a:endParaRPr lang="en-US" altLang="zh-CN" sz="2800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(</a:t>
            </a:r>
            <a:r>
              <a:rPr lang="en-US" altLang="zh-CN" sz="2800" b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1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)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写出 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y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关于 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x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的函数表达式；</a:t>
            </a:r>
            <a:endParaRPr lang="zh-CN" altLang="en-US" sz="2800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55638" y="2333758"/>
            <a:ext cx="7844472" cy="1463356"/>
            <a:chOff x="1033" y="4572"/>
            <a:chExt cx="12354" cy="2306"/>
          </a:xfrm>
        </p:grpSpPr>
        <p:grpSp>
          <p:nvGrpSpPr>
            <p:cNvPr id="36" name="组合 4"/>
            <p:cNvGrpSpPr/>
            <p:nvPr/>
          </p:nvGrpSpPr>
          <p:grpSpPr>
            <a:xfrm>
              <a:off x="1112" y="4572"/>
              <a:ext cx="12275" cy="2306"/>
              <a:chOff x="1112" y="4840"/>
              <a:chExt cx="12275" cy="2306"/>
            </a:xfrm>
          </p:grpSpPr>
          <p:sp>
            <p:nvSpPr>
              <p:cNvPr id="37" name="文本框 3"/>
              <p:cNvSpPr txBox="1"/>
              <p:nvPr/>
            </p:nvSpPr>
            <p:spPr>
              <a:xfrm>
                <a:off x="1112" y="4966"/>
                <a:ext cx="12275" cy="21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1" charset="-122"/>
                  </a:rPr>
                  <a:t>提示：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因为 </a:t>
                </a: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y 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是 </a:t>
                </a: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x 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的反比例函数，所以设           </a:t>
                </a:r>
                <a:r>
                  <a:rPr lang="en-US" alt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.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把 </a:t>
                </a: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x </a:t>
                </a:r>
                <a:r>
                  <a:rPr lang="en-US" alt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= 2 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和 </a:t>
                </a: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y </a:t>
                </a:r>
                <a:r>
                  <a:rPr lang="en-US" alt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= 6 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代入上式，就可求出常数 </a:t>
                </a:r>
                <a:r>
                  <a:rPr lang="en-US" altLang="zh-CN" sz="2800" i="1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k </a:t>
                </a:r>
                <a:r>
                  <a:rPr lang="zh-CN" altLang="en-US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的值</a:t>
                </a:r>
                <a:r>
                  <a:rPr lang="en-US" altLang="zh-CN" sz="2800">
                    <a:solidFill>
                      <a:schemeClr val="tx1"/>
                    </a:solidFill>
                    <a:latin typeface="Times New Roman" panose="02020603050405020304" pitchFamily="2" charset="0"/>
                    <a:ea typeface="黑体" panose="02010609060101010101" pitchFamily="1" charset="-122"/>
                  </a:rPr>
                  <a:t>.</a:t>
                </a:r>
                <a:endPara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</a:endParaRPr>
              </a:p>
            </p:txBody>
          </p:sp>
          <p:graphicFrame>
            <p:nvGraphicFramePr>
              <p:cNvPr id="38" name="对象 10"/>
              <p:cNvGraphicFramePr>
                <a:graphicFrameLocks noChangeAspect="1"/>
              </p:cNvGraphicFramePr>
              <p:nvPr/>
            </p:nvGraphicFramePr>
            <p:xfrm>
              <a:off x="11344" y="4840"/>
              <a:ext cx="1412" cy="14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" name="" r:id="rId1" imgW="393700" imgH="393700" progId="Equation.DSMT4">
                      <p:embed/>
                    </p:oleObj>
                  </mc:Choice>
                  <mc:Fallback>
                    <p:oleObj name="" r:id="rId1" imgW="393700" imgH="393700" progId="Equation.DSMT4">
                      <p:embed/>
                      <p:pic>
                        <p:nvPicPr>
                          <p:cNvPr id="0" name="图片 3102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1344" y="4840"/>
                            <a:ext cx="1412" cy="144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40" name="矩形 5"/>
            <p:cNvSpPr/>
            <p:nvPr/>
          </p:nvSpPr>
          <p:spPr>
            <a:xfrm>
              <a:off x="1033" y="4573"/>
              <a:ext cx="12134" cy="2268"/>
            </a:xfrm>
            <a:prstGeom prst="rect">
              <a:avLst/>
            </a:prstGeom>
            <a:noFill/>
            <a:ln w="1905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 anchorCtr="0"/>
            <a:p>
              <a:pPr defTabSz="914400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03213" y="2094045"/>
            <a:ext cx="7794625" cy="919163"/>
            <a:chOff x="1112" y="1873"/>
            <a:chExt cx="12275" cy="1447"/>
          </a:xfrm>
        </p:grpSpPr>
        <p:sp>
          <p:nvSpPr>
            <p:cNvPr id="42" name="文本框 41"/>
            <p:cNvSpPr txBox="1"/>
            <p:nvPr/>
          </p:nvSpPr>
          <p:spPr>
            <a:xfrm>
              <a:off x="1112" y="1986"/>
              <a:ext cx="1227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解：设          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.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因为当 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= 2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时，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= 6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，所以有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43" name="对象 42"/>
            <p:cNvGraphicFramePr>
              <a:graphicFrameLocks noChangeAspect="1"/>
            </p:cNvGraphicFramePr>
            <p:nvPr/>
          </p:nvGraphicFramePr>
          <p:xfrm>
            <a:off x="3013" y="1873"/>
            <a:ext cx="1412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" name="" r:id="rId3" imgW="393700" imgH="393700" progId="Equation.DSMT4">
                    <p:embed/>
                  </p:oleObj>
                </mc:Choice>
                <mc:Fallback>
                  <p:oleObj name="" r:id="rId3" imgW="393700" imgH="39370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13" y="1873"/>
                          <a:ext cx="1412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1676400" y="3030220"/>
          <a:ext cx="1033780" cy="964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" name="" r:id="rId5" imgW="431800" imgH="393700" progId="Equation.DSMT4">
                  <p:embed/>
                </p:oleObj>
              </mc:Choice>
              <mc:Fallback>
                <p:oleObj name="" r:id="rId5" imgW="431800" imgH="3937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400" y="3030220"/>
                        <a:ext cx="1033780" cy="9645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文本框 46"/>
          <p:cNvSpPr txBox="1"/>
          <p:nvPr/>
        </p:nvSpPr>
        <p:spPr>
          <a:xfrm>
            <a:off x="3175000" y="3075940"/>
            <a:ext cx="25044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解得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= 12.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19493" y="4009588"/>
            <a:ext cx="1988295" cy="919798"/>
            <a:chOff x="2286" y="5649"/>
            <a:chExt cx="3132" cy="1447"/>
          </a:xfrm>
        </p:grpSpPr>
        <p:sp>
          <p:nvSpPr>
            <p:cNvPr id="49" name="文本框 24"/>
            <p:cNvSpPr txBox="1"/>
            <p:nvPr/>
          </p:nvSpPr>
          <p:spPr>
            <a:xfrm>
              <a:off x="2286" y="5957"/>
              <a:ext cx="163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因此        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50" name="对象 25"/>
            <p:cNvGraphicFramePr>
              <a:graphicFrameLocks noChangeAspect="1"/>
            </p:cNvGraphicFramePr>
            <p:nvPr/>
          </p:nvGraphicFramePr>
          <p:xfrm>
            <a:off x="3685" y="5649"/>
            <a:ext cx="1733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" name="" r:id="rId7" imgW="482600" imgH="393700" progId="Equation.DSMT4">
                    <p:embed/>
                  </p:oleObj>
                </mc:Choice>
                <mc:Fallback>
                  <p:oleObj name="" r:id="rId7" imgW="482600" imgH="3937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85" y="5649"/>
                          <a:ext cx="1733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546" name="文本框 6151"/>
          <p:cNvSpPr txBox="1"/>
          <p:nvPr/>
        </p:nvSpPr>
        <p:spPr>
          <a:xfrm>
            <a:off x="2640965" y="308610"/>
            <a:ext cx="40944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确定反比例函数的表达式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77786" y="311957"/>
            <a:ext cx="4654657" cy="600343"/>
            <a:chOff x="1777185" y="621123"/>
            <a:chExt cx="4654657" cy="600343"/>
          </a:xfrm>
        </p:grpSpPr>
        <p:grpSp>
          <p:nvGrpSpPr>
            <p:cNvPr id="3" name="组合 2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4" name="流程图: 延期 3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4340225" cy="1651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9"/>
    </p:custData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文本框 10"/>
          <p:cNvSpPr txBox="1"/>
          <p:nvPr/>
        </p:nvSpPr>
        <p:spPr>
          <a:xfrm>
            <a:off x="323215" y="339725"/>
            <a:ext cx="4639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 4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时，求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9" name="组合 15"/>
          <p:cNvGrpSpPr/>
          <p:nvPr/>
        </p:nvGrpSpPr>
        <p:grpSpPr>
          <a:xfrm>
            <a:off x="354965" y="828173"/>
            <a:ext cx="4792247" cy="919798"/>
            <a:chOff x="784" y="3124"/>
            <a:chExt cx="7549" cy="1447"/>
          </a:xfrm>
        </p:grpSpPr>
        <p:sp>
          <p:nvSpPr>
            <p:cNvPr id="10" name="文本框 11"/>
            <p:cNvSpPr txBox="1"/>
            <p:nvPr/>
          </p:nvSpPr>
          <p:spPr>
            <a:xfrm>
              <a:off x="784" y="3441"/>
              <a:ext cx="75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解：把 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x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 4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代入            ，得</a:t>
              </a:r>
              <a:endParaRPr lang="zh-CN" altLang="en-US" sz="2800" b="1">
                <a:solidFill>
                  <a:srgbClr val="FFFF00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aphicFrame>
          <p:nvGraphicFramePr>
            <p:cNvPr id="11" name="对象 25"/>
            <p:cNvGraphicFramePr>
              <a:graphicFrameLocks noChangeAspect="1"/>
            </p:cNvGraphicFramePr>
            <p:nvPr/>
          </p:nvGraphicFramePr>
          <p:xfrm>
            <a:off x="5250" y="3124"/>
            <a:ext cx="159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1" imgW="444500" imgH="393700" progId="Equation.DSMT4">
                    <p:embed/>
                  </p:oleObj>
                </mc:Choice>
                <mc:Fallback>
                  <p:oleObj name="" r:id="rId1" imgW="444500" imgH="393700" progId="Equation.DSMT4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50" y="3124"/>
                          <a:ext cx="159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3"/>
          <p:cNvGraphicFramePr>
            <a:graphicFrameLocks noChangeAspect="1"/>
          </p:cNvGraphicFramePr>
          <p:nvPr/>
        </p:nvGraphicFramePr>
        <p:xfrm>
          <a:off x="4932998" y="814520"/>
          <a:ext cx="159385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698500" imgH="393700" progId="Equation.DSMT4">
                  <p:embed/>
                </p:oleObj>
              </mc:Choice>
              <mc:Fallback>
                <p:oleObj name="" r:id="rId3" imgW="698500" imgH="3937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2998" y="814520"/>
                        <a:ext cx="1593850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Grp="1"/>
          </p:cNvSpPr>
          <p:nvPr/>
        </p:nvSpPr>
        <p:spPr>
          <a:xfrm>
            <a:off x="180975" y="1767205"/>
            <a:ext cx="8710930" cy="3096260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txBody>
          <a:bodyPr anchor="t"/>
          <a:p>
            <a:pPr fontAlgn="base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rgbClr val="00B0F0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方法总结：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用待定系数法求反比例函数表达式的步骤：</a:t>
            </a:r>
            <a:endParaRPr lang="zh-CN" altLang="en-US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①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设出含有待定系数的反比例函数表达式；</a:t>
            </a:r>
            <a:endParaRPr lang="en-US" altLang="zh-CN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②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将已知条件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(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自变量与函数的对应值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)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代入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表达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式，得到关于待定系数的方程；</a:t>
            </a:r>
            <a:endParaRPr lang="zh-CN" altLang="en-US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③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解方程，求出待定系数的值；</a:t>
            </a:r>
            <a:endParaRPr lang="zh-CN" altLang="en-US" sz="2800" strike="noStrike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④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写出反比例函数的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表达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式</a:t>
            </a:r>
            <a:r>
              <a:rPr lang="en-US" altLang="zh-CN" sz="2800" strike="noStrike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.</a:t>
            </a:r>
            <a:endParaRPr lang="en-US" altLang="zh-CN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294640" y="817245"/>
            <a:ext cx="819023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4.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已知变量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成反比例，且当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 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时，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4.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求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关于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的函数表达式；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2)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= 6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时，求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73" y="2397258"/>
            <a:ext cx="8256270" cy="919162"/>
            <a:chOff x="1112" y="1873"/>
            <a:chExt cx="13002" cy="1447"/>
          </a:xfrm>
        </p:grpSpPr>
        <p:sp>
          <p:nvSpPr>
            <p:cNvPr id="5" name="文本框 17"/>
            <p:cNvSpPr txBox="1"/>
            <p:nvPr/>
          </p:nvSpPr>
          <p:spPr>
            <a:xfrm>
              <a:off x="1112" y="1986"/>
              <a:ext cx="1300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解：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(1)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设          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.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因为当 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= 3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时，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=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－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4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，所以有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6" name="对象 18"/>
            <p:cNvGraphicFramePr>
              <a:graphicFrameLocks noChangeAspect="1"/>
            </p:cNvGraphicFramePr>
            <p:nvPr/>
          </p:nvGraphicFramePr>
          <p:xfrm>
            <a:off x="3804" y="1873"/>
            <a:ext cx="1412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04" y="1873"/>
                          <a:ext cx="1412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691005" y="3220085"/>
          <a:ext cx="1383030" cy="918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3" imgW="508635" imgH="393700" progId="Equation.DSMT4">
                  <p:embed/>
                </p:oleObj>
              </mc:Choice>
              <mc:Fallback>
                <p:oleObj name="" r:id="rId3" imgW="508635" imgH="3937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005" y="3220085"/>
                        <a:ext cx="1383030" cy="918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131185" y="3220720"/>
            <a:ext cx="27095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解得 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12.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34648" y="3191034"/>
            <a:ext cx="2249353" cy="919162"/>
            <a:chOff x="2286" y="5669"/>
            <a:chExt cx="3542" cy="1447"/>
          </a:xfrm>
        </p:grpSpPr>
        <p:sp>
          <p:nvSpPr>
            <p:cNvPr id="11" name="文本框 24"/>
            <p:cNvSpPr txBox="1"/>
            <p:nvPr/>
          </p:nvSpPr>
          <p:spPr>
            <a:xfrm>
              <a:off x="2286" y="5698"/>
              <a:ext cx="183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因此                    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2" name="对象 25"/>
            <p:cNvGraphicFramePr>
              <a:graphicFrameLocks noChangeAspect="1"/>
            </p:cNvGraphicFramePr>
            <p:nvPr/>
          </p:nvGraphicFramePr>
          <p:xfrm>
            <a:off x="3684" y="5669"/>
            <a:ext cx="2144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5" imgW="596900" imgH="393700" progId="Equation.DSMT4">
                    <p:embed/>
                  </p:oleObj>
                </mc:Choice>
                <mc:Fallback>
                  <p:oleObj name="" r:id="rId5" imgW="596900" imgH="393700" progId="Equation.DSMT4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84" y="5669"/>
                          <a:ext cx="2144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529" name="组合 15"/>
          <p:cNvGrpSpPr/>
          <p:nvPr/>
        </p:nvGrpSpPr>
        <p:grpSpPr>
          <a:xfrm>
            <a:off x="354013" y="4020966"/>
            <a:ext cx="4689475" cy="919162"/>
            <a:chOff x="784" y="3183"/>
            <a:chExt cx="7385" cy="1447"/>
          </a:xfrm>
        </p:grpSpPr>
        <p:sp>
          <p:nvSpPr>
            <p:cNvPr id="21506" name="文本框 11"/>
            <p:cNvSpPr txBox="1"/>
            <p:nvPr/>
          </p:nvSpPr>
          <p:spPr>
            <a:xfrm>
              <a:off x="784" y="3237"/>
              <a:ext cx="738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(2)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把 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y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= 6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代入               ，得</a:t>
              </a:r>
              <a:endParaRPr lang="zh-CN" altLang="en-US" sz="2800" b="1">
                <a:solidFill>
                  <a:srgbClr val="FFFF00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aphicFrame>
          <p:nvGraphicFramePr>
            <p:cNvPr id="21507" name="对象 25"/>
            <p:cNvGraphicFramePr>
              <a:graphicFrameLocks noChangeAspect="1"/>
            </p:cNvGraphicFramePr>
            <p:nvPr/>
          </p:nvGraphicFramePr>
          <p:xfrm>
            <a:off x="4938" y="3183"/>
            <a:ext cx="1960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7" imgW="546100" imgH="393700" progId="Equation.DSMT4">
                    <p:embed/>
                  </p:oleObj>
                </mc:Choice>
                <mc:Fallback>
                  <p:oleObj name="" r:id="rId7" imgW="546100" imgH="393700" progId="Equation.DSMT4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938" y="3183"/>
                          <a:ext cx="1960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532" name="对象 13"/>
          <p:cNvGraphicFramePr>
            <a:graphicFrameLocks noChangeAspect="1"/>
          </p:cNvGraphicFramePr>
          <p:nvPr/>
        </p:nvGraphicFramePr>
        <p:xfrm>
          <a:off x="5013960" y="4046670"/>
          <a:ext cx="133350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9" imgW="584200" imgH="393700" progId="Equation.DSMT4">
                  <p:embed/>
                </p:oleObj>
              </mc:Choice>
              <mc:Fallback>
                <p:oleObj name="" r:id="rId9" imgW="584200" imgH="3937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13960" y="4046670"/>
                        <a:ext cx="1333500" cy="919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516370" y="4056380"/>
            <a:ext cx="24453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解得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7" name="组合 6" descr="7b0a202020202274657874626f78223a2022220a7d0a"/>
          <p:cNvGrpSpPr/>
          <p:nvPr/>
        </p:nvGrpSpPr>
        <p:grpSpPr>
          <a:xfrm>
            <a:off x="547688" y="186690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11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12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14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15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Box 20"/>
          <p:cNvSpPr txBox="1"/>
          <p:nvPr/>
        </p:nvSpPr>
        <p:spPr>
          <a:xfrm>
            <a:off x="277813" y="949775"/>
            <a:ext cx="86582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noProof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例</a:t>
            </a:r>
            <a:r>
              <a:rPr lang="en-US" altLang="zh-CN" sz="2800" b="1" noProof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</a:t>
            </a:r>
            <a:r>
              <a:rPr lang="en-US" altLang="zh-CN" sz="2800" noProof="1" dirty="0">
                <a:solidFill>
                  <a:srgbClr val="0066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人的视觉机能受运动速度的影响很大，行驶中司机在驾驶室内观察前方物体是动态的，车速增加，视野变窄. 当车速为 50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km/h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时，视野为 80 度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如果视野 </a:t>
            </a:r>
            <a:r>
              <a:rPr lang="zh-CN" altLang="en-US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f 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(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度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)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是车速 </a:t>
            </a:r>
            <a:r>
              <a:rPr lang="zh-CN" altLang="en-US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v 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km/h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)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的反比例函数，求 </a:t>
            </a:r>
            <a:r>
              <a:rPr lang="zh-CN" altLang="en-US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f </a:t>
            </a:r>
            <a:r>
              <a:rPr lang="en-US" altLang="zh-CN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关于 </a:t>
            </a:r>
            <a:r>
              <a:rPr lang="zh-CN" altLang="en-US" sz="2800" i="1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v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的函数表达式，并计算当车速为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100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km/h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时视野的度数</a:t>
            </a:r>
            <a:r>
              <a:rPr lang="en-US" altLang="zh-CN" sz="2800" noProof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</a:t>
            </a:r>
            <a:endParaRPr lang="en-US" altLang="zh-CN" sz="2800" noProof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2893060" y="301625"/>
            <a:ext cx="33832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反比例函数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简单应用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14006" y="311957"/>
            <a:ext cx="3914247" cy="595576"/>
            <a:chOff x="1777185" y="621123"/>
            <a:chExt cx="3914247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3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 flipV="1">
              <a:off x="2091617" y="1192891"/>
              <a:ext cx="3599815" cy="1206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>
            <a:spLocks noGrp="1"/>
          </p:cNvSpPr>
          <p:nvPr/>
        </p:nvSpPr>
        <p:spPr>
          <a:xfrm>
            <a:off x="1115695" y="3004185"/>
            <a:ext cx="6337300" cy="1584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当 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v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100 时，</a:t>
            </a:r>
            <a:r>
              <a:rPr lang="zh-CN" altLang="en-US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f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40.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所以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当车速为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100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km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/h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时视野为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40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度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4015" y="403704"/>
            <a:ext cx="8445500" cy="918210"/>
            <a:chOff x="815" y="1081"/>
            <a:chExt cx="13300" cy="1445"/>
          </a:xfrm>
        </p:grpSpPr>
        <p:sp>
          <p:nvSpPr>
            <p:cNvPr id="6" name="文本框 3"/>
            <p:cNvSpPr txBox="1"/>
            <p:nvPr/>
          </p:nvSpPr>
          <p:spPr>
            <a:xfrm>
              <a:off x="815" y="1145"/>
              <a:ext cx="13300" cy="1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解：设          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.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由题意知，当 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v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= 50 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时，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f </a:t>
              </a:r>
              <a:r>
                <a:rPr lang="en-US" altLang="zh-CN" sz="2800">
                  <a:latin typeface="Times New Roman" panose="02020603050405020304" pitchFamily="2" charset="0"/>
                  <a:ea typeface="黑体" panose="02010609060101010101" pitchFamily="1" charset="-122"/>
                </a:rPr>
                <a:t>= 80</a:t>
              </a: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，所以</a:t>
              </a: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7" name="对象 18"/>
            <p:cNvGraphicFramePr>
              <a:graphicFrameLocks noChangeAspect="1"/>
            </p:cNvGraphicFramePr>
            <p:nvPr/>
          </p:nvGraphicFramePr>
          <p:xfrm>
            <a:off x="2652" y="1081"/>
            <a:ext cx="1455" cy="14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" imgW="406400" imgH="393700" progId="Equation.DSMT4">
                    <p:embed/>
                  </p:oleObj>
                </mc:Choice>
                <mc:Fallback>
                  <p:oleObj name="" r:id="rId1" imgW="406400" imgH="393700" progId="Equation.DSMT4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52" y="1081"/>
                          <a:ext cx="1455" cy="14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86498" y="1253623"/>
          <a:ext cx="127476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558800" imgH="393700" progId="Equation.DSMT4">
                  <p:embed/>
                </p:oleObj>
              </mc:Choice>
              <mc:Fallback>
                <p:oleObj name="" r:id="rId3" imgW="558800" imgH="3937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6498" y="1253623"/>
                        <a:ext cx="1274762" cy="91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748280" y="1276350"/>
            <a:ext cx="34436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解得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= 4000.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28395" y="2131542"/>
            <a:ext cx="2464996" cy="926786"/>
            <a:chOff x="2286" y="5698"/>
            <a:chExt cx="3881" cy="1459"/>
          </a:xfrm>
        </p:grpSpPr>
        <p:sp>
          <p:nvSpPr>
            <p:cNvPr id="15" name="文本框 9"/>
            <p:cNvSpPr txBox="1"/>
            <p:nvPr/>
          </p:nvSpPr>
          <p:spPr>
            <a:xfrm>
              <a:off x="2286" y="5698"/>
              <a:ext cx="183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1" charset="-122"/>
                </a:rPr>
                <a:t>因此                    </a:t>
              </a:r>
              <a:endPara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6" name="对象 10"/>
            <p:cNvGraphicFramePr>
              <a:graphicFrameLocks noChangeAspect="1"/>
            </p:cNvGraphicFramePr>
            <p:nvPr/>
          </p:nvGraphicFramePr>
          <p:xfrm>
            <a:off x="3749" y="5710"/>
            <a:ext cx="2418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5" imgW="673100" imgH="393700" progId="Equation.DSMT4">
                    <p:embed/>
                  </p:oleObj>
                </mc:Choice>
                <mc:Fallback>
                  <p:oleObj name="" r:id="rId5" imgW="673100" imgH="3937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49" y="5710"/>
                          <a:ext cx="2418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18"/>
          <p:cNvSpPr txBox="1"/>
          <p:nvPr/>
        </p:nvSpPr>
        <p:spPr>
          <a:xfrm>
            <a:off x="2270125" y="4082230"/>
            <a:ext cx="3413125" cy="521970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建立反比例函数模型</a:t>
            </a:r>
            <a:endParaRPr lang="zh-CN" altLang="en-US" sz="280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Text Box 17"/>
          <p:cNvSpPr txBox="1"/>
          <p:nvPr/>
        </p:nvSpPr>
        <p:spPr>
          <a:xfrm>
            <a:off x="2270125" y="2550293"/>
            <a:ext cx="5522913" cy="52197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用待定系数法求反比例函数表达式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2270125" y="913580"/>
            <a:ext cx="5362575" cy="521970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反比例函数：定义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三种表达方式 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</a:t>
            </a:r>
            <a:endParaRPr lang="zh-CN" altLang="en-US" sz="240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0750" y="1217745"/>
            <a:ext cx="1103313" cy="3181350"/>
            <a:chOff x="1451" y="2590"/>
            <a:chExt cx="1737" cy="5010"/>
          </a:xfrm>
        </p:grpSpPr>
        <p:sp>
          <p:nvSpPr>
            <p:cNvPr id="8" name="左大括号 17"/>
            <p:cNvSpPr/>
            <p:nvPr/>
          </p:nvSpPr>
          <p:spPr>
            <a:xfrm>
              <a:off x="2843" y="2590"/>
              <a:ext cx="345" cy="5010"/>
            </a:xfrm>
            <a:prstGeom prst="leftBrace">
              <a:avLst>
                <a:gd name="adj1" fmla="val 141492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1451" y="3483"/>
              <a:ext cx="966" cy="303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square" anchor="t" anchorCtr="0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反比例函数</a:t>
              </a:r>
              <a:endParaRPr lang="zh-CN" altLang="en-US" sz="28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0"/>
          <p:cNvSpPr txBox="1"/>
          <p:nvPr/>
        </p:nvSpPr>
        <p:spPr>
          <a:xfrm>
            <a:off x="245428" y="578300"/>
            <a:ext cx="8415337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生活中有许多反比例函数的例子，在下面的实例中，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成反比例函数关系的有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       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                 </a:t>
            </a:r>
            <a:endParaRPr lang="zh-CN" altLang="en-US" sz="2400" dirty="0">
              <a:latin typeface="方正黑体_GBK" panose="03000509000000000000" pitchFamily="1" charset="-122"/>
              <a:ea typeface="方正黑体_GBK" panose="03000509000000000000" pitchFamily="1" charset="-122"/>
            </a:endParaRPr>
          </a:p>
        </p:txBody>
      </p:sp>
      <p:sp>
        <p:nvSpPr>
          <p:cNvPr id="4" name="文本框 10259"/>
          <p:cNvSpPr txBox="1"/>
          <p:nvPr/>
        </p:nvSpPr>
        <p:spPr>
          <a:xfrm>
            <a:off x="295275" y="1574800"/>
            <a:ext cx="8641080" cy="3489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①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人共饮水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10 kg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，平均每人饮水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kg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；②底面半径为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，高为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的圆柱形水桶的体积为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10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m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；③用铁丝做一个圆，铁丝的长为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cm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，做成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圆的半径为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cm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；④在水龙头前放满一桶水，出水的速度为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，放满一桶水的时间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方正黑体_GBK" panose="03000509000000000000" pitchFamily="1" charset="-122"/>
              <a:cs typeface="Times New Roman" panose="02020603050405020304" pitchFamily="2" charset="0"/>
            </a:endParaRPr>
          </a:p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A.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个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B.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个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 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C.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个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     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方正黑体_GBK" panose="03000509000000000000" pitchFamily="1" charset="-122"/>
                <a:cs typeface="Times New Roman" panose="02020603050405020304" pitchFamily="2" charset="0"/>
              </a:rPr>
              <a:t>D.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4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个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6699" y="118218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"/>
          <p:cNvSpPr txBox="1"/>
          <p:nvPr/>
        </p:nvSpPr>
        <p:spPr>
          <a:xfrm>
            <a:off x="830898" y="1185995"/>
            <a:ext cx="8205787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5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A.      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                  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B.      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 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C.      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                            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D.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16560" y="655770"/>
            <a:ext cx="84518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2.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下列函数中，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是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的反比例函数的是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01205" y="830395"/>
            <a:ext cx="4397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graphicFrame>
        <p:nvGraphicFramePr>
          <p:cNvPr id="5" name="Object 44"/>
          <p:cNvGraphicFramePr/>
          <p:nvPr/>
        </p:nvGraphicFramePr>
        <p:xfrm>
          <a:off x="1296035" y="1520958"/>
          <a:ext cx="1344613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571500" imgH="393700" progId="Equation.DSMT4">
                  <p:embed/>
                </p:oleObj>
              </mc:Choice>
              <mc:Fallback>
                <p:oleObj name="" r:id="rId1" imgW="571500" imgH="3937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6035" y="1520958"/>
                        <a:ext cx="1344613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4"/>
          <p:cNvGraphicFramePr/>
          <p:nvPr/>
        </p:nvGraphicFramePr>
        <p:xfrm>
          <a:off x="5180648" y="1516195"/>
          <a:ext cx="13144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558800" imgH="393700" progId="Equation.DSMT4">
                  <p:embed/>
                </p:oleObj>
              </mc:Choice>
              <mc:Fallback>
                <p:oleObj name="" r:id="rId3" imgW="5588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0648" y="1516195"/>
                        <a:ext cx="1314450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4"/>
          <p:cNvGraphicFramePr/>
          <p:nvPr/>
        </p:nvGraphicFramePr>
        <p:xfrm>
          <a:off x="1324610" y="2570295"/>
          <a:ext cx="140493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596900" imgH="393700" progId="Equation.DSMT4">
                  <p:embed/>
                </p:oleObj>
              </mc:Choice>
              <mc:Fallback>
                <p:oleObj name="" r:id="rId5" imgW="5969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4610" y="2570295"/>
                        <a:ext cx="1404938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4"/>
          <p:cNvGraphicFramePr/>
          <p:nvPr/>
        </p:nvGraphicFramePr>
        <p:xfrm>
          <a:off x="5180648" y="2595695"/>
          <a:ext cx="1344612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571500" imgH="393700" progId="Equation.DSMT4">
                  <p:embed/>
                </p:oleObj>
              </mc:Choice>
              <mc:Fallback>
                <p:oleObj name="" r:id="rId7" imgW="5715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80648" y="2595695"/>
                        <a:ext cx="1344612" cy="86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18021" y="620999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83895" y="1203960"/>
            <a:ext cx="8014970" cy="2805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1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理解并掌握反比例函数的概念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重点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21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从实际问题中抽象出反比例函数的模型，能根据已知条件确定反比例函数的解析式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重、难点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20"/>
          <p:cNvSpPr txBox="1"/>
          <p:nvPr/>
        </p:nvSpPr>
        <p:spPr>
          <a:xfrm>
            <a:off x="142240" y="290830"/>
            <a:ext cx="8472170" cy="4227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填空：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若                 是反比例函数，则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的取值范围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是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若                         是反比例函数，则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的取值范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围是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 </a:t>
            </a:r>
            <a:r>
              <a:rPr lang="zh-CN" altLang="en-US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若                    是反比例函数，则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是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400" dirty="0">
                <a:latin typeface="方正黑体_GBK" panose="03000509000000000000" pitchFamily="1" charset="-122"/>
                <a:ea typeface="方正黑体_GBK" panose="03000509000000000000" pitchFamily="1" charset="-122"/>
              </a:rPr>
              <a:t> </a:t>
            </a:r>
            <a:endParaRPr lang="zh-CN" altLang="en-US" sz="2400" dirty="0">
              <a:latin typeface="方正黑体_GBK" panose="03000509000000000000" pitchFamily="1" charset="-122"/>
              <a:ea typeface="方正黑体_GBK" panose="03000509000000000000" pitchFamily="1" charset="-122"/>
            </a:endParaRPr>
          </a:p>
        </p:txBody>
      </p:sp>
      <p:graphicFrame>
        <p:nvGraphicFramePr>
          <p:cNvPr id="3" name="Object 44"/>
          <p:cNvGraphicFramePr/>
          <p:nvPr/>
        </p:nvGraphicFramePr>
        <p:xfrm>
          <a:off x="1472248" y="962475"/>
          <a:ext cx="14351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609600" imgH="393700" progId="Equation.DSMT4">
                  <p:embed/>
                </p:oleObj>
              </mc:Choice>
              <mc:Fallback>
                <p:oleObj name="" r:id="rId1" imgW="6096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2248" y="962475"/>
                        <a:ext cx="1435100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210310" y="1769745"/>
            <a:ext cx="1090930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≠ 1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5" name="Object 44"/>
          <p:cNvGraphicFramePr/>
          <p:nvPr/>
        </p:nvGraphicFramePr>
        <p:xfrm>
          <a:off x="1482090" y="2347595"/>
          <a:ext cx="213423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850900" imgH="393700" progId="Equation.DSMT4">
                  <p:embed/>
                </p:oleObj>
              </mc:Choice>
              <mc:Fallback>
                <p:oleObj name="" r:id="rId3" imgW="8509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2090" y="2347595"/>
                        <a:ext cx="2134235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885950" y="3210375"/>
            <a:ext cx="2746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≠ 0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且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≠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8" name="Object 44"/>
          <p:cNvGraphicFramePr/>
          <p:nvPr/>
        </p:nvGraphicFramePr>
        <p:xfrm>
          <a:off x="1459548" y="3721868"/>
          <a:ext cx="170497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723900" imgH="406400" progId="Equation.DSMT4">
                  <p:embed/>
                </p:oleObj>
              </mc:Choice>
              <mc:Fallback>
                <p:oleObj name="" r:id="rId5" imgW="723900" imgH="4064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9548" y="3721868"/>
                        <a:ext cx="1704975" cy="892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561580" y="3906520"/>
            <a:ext cx="846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7"/>
    </p:custData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7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3685" y="439420"/>
            <a:ext cx="8541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4.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已知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+ 1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成反比例，并且当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4.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769620" y="881513"/>
            <a:ext cx="6069330" cy="1470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写出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关于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的函数表达式；     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(2)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7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时，求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的值．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5745" y="2066105"/>
            <a:ext cx="8447088" cy="1038225"/>
            <a:chOff x="499" y="4489"/>
            <a:chExt cx="13304" cy="1635"/>
          </a:xfrm>
        </p:grpSpPr>
        <p:sp>
          <p:nvSpPr>
            <p:cNvPr id="5" name="矩形 10245"/>
            <p:cNvSpPr>
              <a:spLocks noGrp="1"/>
            </p:cNvSpPr>
            <p:nvPr/>
          </p:nvSpPr>
          <p:spPr>
            <a:xfrm>
              <a:off x="499" y="4489"/>
              <a:ext cx="13304" cy="1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20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解：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(1)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设                ，因为当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 3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时，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 4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，        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6" name="对象 19459"/>
            <p:cNvGraphicFramePr>
              <a:graphicFrameLocks noChangeAspect="1"/>
            </p:cNvGraphicFramePr>
            <p:nvPr/>
          </p:nvGraphicFramePr>
          <p:xfrm>
            <a:off x="3232" y="4676"/>
            <a:ext cx="2051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" imgW="571500" imgH="393700" progId="Equation.DSMT4">
                    <p:embed/>
                  </p:oleObj>
                </mc:Choice>
                <mc:Fallback>
                  <p:oleObj name="" r:id="rId1" imgW="571500" imgH="393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32" y="4676"/>
                          <a:ext cx="2051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204470" y="2884620"/>
            <a:ext cx="8448675" cy="1120775"/>
            <a:chOff x="435" y="5780"/>
            <a:chExt cx="13304" cy="1763"/>
          </a:xfrm>
        </p:grpSpPr>
        <p:sp>
          <p:nvSpPr>
            <p:cNvPr id="8" name="矩形 10"/>
            <p:cNvSpPr>
              <a:spLocks noGrp="1"/>
            </p:cNvSpPr>
            <p:nvPr/>
          </p:nvSpPr>
          <p:spPr>
            <a:xfrm>
              <a:off x="435" y="5780"/>
              <a:ext cx="13304" cy="17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20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            所以有              ，解得 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k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16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，因此  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           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9" name="对象 1"/>
            <p:cNvGraphicFramePr>
              <a:graphicFrameLocks noChangeAspect="1"/>
            </p:cNvGraphicFramePr>
            <p:nvPr/>
          </p:nvGraphicFramePr>
          <p:xfrm>
            <a:off x="4267" y="6095"/>
            <a:ext cx="195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3" imgW="546100" imgH="393700" progId="Equation.DSMT4">
                    <p:embed/>
                  </p:oleObj>
                </mc:Choice>
                <mc:Fallback>
                  <p:oleObj name="" r:id="rId3" imgW="546100" imgH="3937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67" y="6095"/>
                          <a:ext cx="195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4"/>
            <p:cNvGraphicFramePr>
              <a:graphicFrameLocks noChangeAspect="1"/>
            </p:cNvGraphicFramePr>
            <p:nvPr/>
          </p:nvGraphicFramePr>
          <p:xfrm>
            <a:off x="11113" y="6020"/>
            <a:ext cx="2051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5" imgW="571500" imgH="393700" progId="Equation.DSMT4">
                    <p:embed/>
                  </p:oleObj>
                </mc:Choice>
                <mc:Fallback>
                  <p:oleObj name="" r:id="rId5" imgW="571500" imgH="393700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113" y="6020"/>
                          <a:ext cx="2051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969645" y="3729805"/>
            <a:ext cx="7219950" cy="1325563"/>
            <a:chOff x="1561" y="7676"/>
            <a:chExt cx="11369" cy="2086"/>
          </a:xfrm>
        </p:grpSpPr>
        <p:sp>
          <p:nvSpPr>
            <p:cNvPr id="16" name="矩形 8"/>
            <p:cNvSpPr>
              <a:spLocks noGrp="1"/>
            </p:cNvSpPr>
            <p:nvPr/>
          </p:nvSpPr>
          <p:spPr>
            <a:xfrm>
              <a:off x="1561" y="7676"/>
              <a:ext cx="11369" cy="20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lnSpc>
                  <a:spcPct val="200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(2)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当 </a:t>
              </a:r>
              <a:r>
                <a:rPr lang="zh-CN" altLang="en-US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=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7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时，            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7" name="对象 6"/>
            <p:cNvGraphicFramePr>
              <a:graphicFrameLocks noChangeAspect="1"/>
            </p:cNvGraphicFramePr>
            <p:nvPr/>
          </p:nvGraphicFramePr>
          <p:xfrm>
            <a:off x="5300" y="7916"/>
            <a:ext cx="2963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7" imgW="825500" imgH="393700" progId="Equation.DSMT4">
                    <p:embed/>
                  </p:oleObj>
                </mc:Choice>
                <mc:Fallback>
                  <p:oleObj name="" r:id="rId7" imgW="825500" imgH="3937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300" y="7916"/>
                          <a:ext cx="2963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9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20"/>
          <p:cNvSpPr txBox="1"/>
          <p:nvPr/>
        </p:nvSpPr>
        <p:spPr>
          <a:xfrm>
            <a:off x="213678" y="357638"/>
            <a:ext cx="8555037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小明家离学校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1000 m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，每天他往返于两地之间，有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时步行，有时骑车．假设小明每天上学时的平均速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度为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v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(m/min)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，所用的时间为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t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(min)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(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求变量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v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和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t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之间的函数关系式；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方正黑体_GBK" panose="03000509000000000000" pitchFamily="1" charset="-122"/>
                <a:ea typeface="方正黑体_GBK" panose="03000509000000000000" pitchFamily="1" charset="-122"/>
              </a:rPr>
              <a:t>    </a:t>
            </a:r>
            <a:endParaRPr lang="en-US" altLang="zh-CN" sz="2400" b="1" dirty="0">
              <a:solidFill>
                <a:schemeClr val="tx1"/>
              </a:solidFill>
              <a:latin typeface="方正黑体_GBK" panose="03000509000000000000" pitchFamily="1" charset="-122"/>
              <a:ea typeface="方正黑体_GBK" panose="03000509000000000000" pitchFamily="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6230" y="2936055"/>
            <a:ext cx="3474420" cy="1274763"/>
            <a:chOff x="1150" y="5271"/>
            <a:chExt cx="5471" cy="2007"/>
          </a:xfrm>
        </p:grpSpPr>
        <p:sp>
          <p:nvSpPr>
            <p:cNvPr id="5" name="文本框 1"/>
            <p:cNvSpPr txBox="1"/>
            <p:nvPr/>
          </p:nvSpPr>
          <p:spPr>
            <a:xfrm>
              <a:off x="1150" y="5271"/>
              <a:ext cx="5471" cy="1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250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解：    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        (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t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&gt; 0)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．</a:t>
              </a:r>
              <a:endPara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6" name="对象 19459"/>
            <p:cNvGraphicFramePr>
              <a:graphicFrameLocks noChangeAspect="1"/>
            </p:cNvGraphicFramePr>
            <p:nvPr/>
          </p:nvGraphicFramePr>
          <p:xfrm>
            <a:off x="2223" y="5831"/>
            <a:ext cx="2096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584200" imgH="393700" progId="Equation.DSMT4">
                    <p:embed/>
                  </p:oleObj>
                </mc:Choice>
                <mc:Fallback>
                  <p:oleObj name="" r:id="rId1" imgW="584200" imgH="3937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23" y="5831"/>
                          <a:ext cx="2096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0"/>
          <p:cNvSpPr txBox="1"/>
          <p:nvPr/>
        </p:nvSpPr>
        <p:spPr>
          <a:xfrm>
            <a:off x="357188" y="337000"/>
            <a:ext cx="83312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小明星期二步行上学用了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25 min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，星期三骑自行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车上学用了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 min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，那么他星期三上学时的平均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速度比星期二快多少？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390525" y="3477393"/>
            <a:ext cx="8491220" cy="12966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125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= 85 (m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/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min)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．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答：他星期三上学时的平均速度比星期二快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85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m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/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min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9890" y="1821313"/>
            <a:ext cx="5194303" cy="918210"/>
            <a:chOff x="614" y="3991"/>
            <a:chExt cx="8179" cy="1447"/>
          </a:xfrm>
        </p:grpSpPr>
        <p:sp>
          <p:nvSpPr>
            <p:cNvPr id="8" name="Text Box 11"/>
            <p:cNvSpPr txBox="1"/>
            <p:nvPr/>
          </p:nvSpPr>
          <p:spPr>
            <a:xfrm>
              <a:off x="614" y="4261"/>
              <a:ext cx="8179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解：当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t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= 25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时，                     ；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9" name="对象 19459"/>
            <p:cNvGraphicFramePr>
              <a:graphicFrameLocks noChangeAspect="1"/>
            </p:cNvGraphicFramePr>
            <p:nvPr/>
          </p:nvGraphicFramePr>
          <p:xfrm>
            <a:off x="5022" y="3991"/>
            <a:ext cx="3190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1" imgW="889000" imgH="393700" progId="Equation.DSMT4">
                    <p:embed/>
                  </p:oleObj>
                </mc:Choice>
                <mc:Fallback>
                  <p:oleObj name="" r:id="rId1" imgW="889000" imgH="393700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022" y="3991"/>
                          <a:ext cx="3190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1094144" y="2708090"/>
            <a:ext cx="4216685" cy="918210"/>
            <a:chOff x="1723" y="5614"/>
            <a:chExt cx="6640" cy="1447"/>
          </a:xfrm>
        </p:grpSpPr>
        <p:sp>
          <p:nvSpPr>
            <p:cNvPr id="11" name="Text Box 11"/>
            <p:cNvSpPr txBox="1"/>
            <p:nvPr/>
          </p:nvSpPr>
          <p:spPr>
            <a:xfrm>
              <a:off x="1723" y="5904"/>
              <a:ext cx="664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当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</a:rPr>
                <a:t>t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= 8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时，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         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2" name="对象 3"/>
            <p:cNvGraphicFramePr>
              <a:graphicFrameLocks noChangeAspect="1"/>
            </p:cNvGraphicFramePr>
            <p:nvPr/>
          </p:nvGraphicFramePr>
          <p:xfrm>
            <a:off x="4775" y="5614"/>
            <a:ext cx="3373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939800" imgH="393700" progId="Equation.DSMT4">
                    <p:embed/>
                  </p:oleObj>
                </mc:Choice>
                <mc:Fallback>
                  <p:oleObj name="" r:id="rId3" imgW="939800" imgH="3937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775" y="5614"/>
                          <a:ext cx="3373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8630" y="339090"/>
            <a:ext cx="1648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noProof="1"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能力提升</a:t>
            </a:r>
            <a:endParaRPr lang="zh-CN" altLang="en-US" sz="2800" noProof="1">
              <a:solidFill>
                <a:srgbClr val="00B050"/>
              </a:solidFill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06388" y="770388"/>
            <a:ext cx="86788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6.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已知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+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与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成正比例，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与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+ 1)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成反比例，当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0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；当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1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求：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47700" y="2691130"/>
            <a:ext cx="3977005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)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关于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的关系式；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5958" y="3174775"/>
            <a:ext cx="7429795" cy="918210"/>
            <a:chOff x="882" y="924"/>
            <a:chExt cx="11700" cy="1447"/>
          </a:xfrm>
        </p:grpSpPr>
        <p:sp>
          <p:nvSpPr>
            <p:cNvPr id="36866" name="文本框 4"/>
            <p:cNvSpPr txBox="1"/>
            <p:nvPr/>
          </p:nvSpPr>
          <p:spPr>
            <a:xfrm>
              <a:off x="882" y="1102"/>
              <a:ext cx="11700" cy="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解：设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y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1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=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k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1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(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x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－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1) (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k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1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≠ 0)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，  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(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k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2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≠ 0)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，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6867" name="对象 19459"/>
            <p:cNvGraphicFramePr>
              <a:graphicFrameLocks noChangeAspect="1"/>
            </p:cNvGraphicFramePr>
            <p:nvPr/>
          </p:nvGraphicFramePr>
          <p:xfrm>
            <a:off x="7887" y="924"/>
            <a:ext cx="227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635000" imgH="393700" progId="Equation.DSMT4">
                    <p:embed/>
                  </p:oleObj>
                </mc:Choice>
                <mc:Fallback>
                  <p:oleObj name="" r:id="rId1" imgW="635000" imgH="3937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887" y="924"/>
                          <a:ext cx="227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391285" y="3964096"/>
            <a:ext cx="3767595" cy="918210"/>
            <a:chOff x="2099" y="2393"/>
            <a:chExt cx="5934" cy="1447"/>
          </a:xfrm>
        </p:grpSpPr>
        <p:sp>
          <p:nvSpPr>
            <p:cNvPr id="36869" name="文本框 7"/>
            <p:cNvSpPr txBox="1"/>
            <p:nvPr/>
          </p:nvSpPr>
          <p:spPr>
            <a:xfrm>
              <a:off x="2099" y="2605"/>
              <a:ext cx="5934" cy="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则                               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.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6870" name="对象 8"/>
            <p:cNvGraphicFramePr>
              <a:graphicFrameLocks noChangeAspect="1"/>
            </p:cNvGraphicFramePr>
            <p:nvPr/>
          </p:nvGraphicFramePr>
          <p:xfrm>
            <a:off x="2909" y="2393"/>
            <a:ext cx="437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1219200" imgH="393700" progId="Equation.DSMT4">
                    <p:embed/>
                  </p:oleObj>
                </mc:Choice>
                <mc:Fallback>
                  <p:oleObj name="" r:id="rId3" imgW="12192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09" y="2393"/>
                          <a:ext cx="437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9018" y="1139005"/>
            <a:ext cx="6865937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∵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；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1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1793" y="1752733"/>
            <a:ext cx="6110287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 =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+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36249" y="2428214"/>
          <a:ext cx="1446530" cy="91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34365" imgH="393700" progId="Equation.DSMT4">
                  <p:embed/>
                </p:oleObj>
              </mc:Choice>
              <mc:Fallback>
                <p:oleObj name="" r:id="rId1" imgW="634365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6249" y="2428214"/>
                        <a:ext cx="1446530" cy="919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140200" y="2239645"/>
            <a:ext cx="3441065" cy="60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解得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= 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=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－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25843" y="2036895"/>
            <a:ext cx="672147" cy="1009650"/>
            <a:chOff x="2067" y="5801"/>
            <a:chExt cx="1058" cy="1588"/>
          </a:xfrm>
        </p:grpSpPr>
        <p:sp>
          <p:nvSpPr>
            <p:cNvPr id="9" name="文本框 5"/>
            <p:cNvSpPr txBox="1"/>
            <p:nvPr/>
          </p:nvSpPr>
          <p:spPr>
            <a:xfrm>
              <a:off x="2067" y="6056"/>
              <a:ext cx="812" cy="9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∴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sp>
          <p:nvSpPr>
            <p:cNvPr id="10" name="左大括号 16"/>
            <p:cNvSpPr/>
            <p:nvPr/>
          </p:nvSpPr>
          <p:spPr>
            <a:xfrm>
              <a:off x="3006" y="5801"/>
              <a:ext cx="119" cy="1588"/>
            </a:xfrm>
            <a:prstGeom prst="leftBrace">
              <a:avLst>
                <a:gd name="adj1" fmla="val 95997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 anchorCtr="0"/>
            <a:p>
              <a:pPr defTabSz="914400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7430" y="3222440"/>
            <a:ext cx="2761956" cy="918210"/>
            <a:chOff x="2094" y="8009"/>
            <a:chExt cx="4350" cy="1447"/>
          </a:xfrm>
        </p:grpSpPr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843" y="8009"/>
            <a:ext cx="3601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1003300" imgH="393700" progId="Equation.DSMT4">
                    <p:embed/>
                  </p:oleObj>
                </mc:Choice>
                <mc:Fallback>
                  <p:oleObj name="" r:id="rId3" imgW="1003300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43" y="8009"/>
                          <a:ext cx="3601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7"/>
            <p:cNvSpPr txBox="1"/>
            <p:nvPr/>
          </p:nvSpPr>
          <p:spPr>
            <a:xfrm>
              <a:off x="2094" y="8250"/>
              <a:ext cx="812" cy="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∴</a:t>
              </a:r>
              <a:endPara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32510" y="304591"/>
            <a:ext cx="3767595" cy="918210"/>
            <a:chOff x="2099" y="2393"/>
            <a:chExt cx="5934" cy="1447"/>
          </a:xfrm>
        </p:grpSpPr>
        <p:sp>
          <p:nvSpPr>
            <p:cNvPr id="18" name="文本框 7"/>
            <p:cNvSpPr txBox="1"/>
            <p:nvPr/>
          </p:nvSpPr>
          <p:spPr>
            <a:xfrm>
              <a:off x="2099" y="2605"/>
              <a:ext cx="5934" cy="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对于                                ，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23" name="对象 8"/>
            <p:cNvGraphicFramePr>
              <a:graphicFrameLocks noChangeAspect="1"/>
            </p:cNvGraphicFramePr>
            <p:nvPr/>
          </p:nvGraphicFramePr>
          <p:xfrm>
            <a:off x="3361" y="2393"/>
            <a:ext cx="437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" name="" r:id="rId5" imgW="1219200" imgH="393700" progId="Equation.DSMT4">
                    <p:embed/>
                  </p:oleObj>
                </mc:Choice>
                <mc:Fallback>
                  <p:oleObj name="" r:id="rId5" imgW="12192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61" y="2393"/>
                          <a:ext cx="437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64820" y="463683"/>
            <a:ext cx="7994650" cy="865187"/>
            <a:chOff x="904" y="1853"/>
            <a:chExt cx="12592" cy="1364"/>
          </a:xfrm>
        </p:grpSpPr>
        <p:sp>
          <p:nvSpPr>
            <p:cNvPr id="3" name="文本框 3"/>
            <p:cNvSpPr txBox="1"/>
            <p:nvPr/>
          </p:nvSpPr>
          <p:spPr>
            <a:xfrm>
              <a:off x="904" y="2006"/>
              <a:ext cx="12592" cy="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(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2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当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x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=       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时，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y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的值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.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4" name="Object 44"/>
            <p:cNvGraphicFramePr/>
            <p:nvPr/>
          </p:nvGraphicFramePr>
          <p:xfrm>
            <a:off x="3392" y="1853"/>
            <a:ext cx="942" cy="13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" imgW="254000" imgH="393700" progId="Equation.DSMT4">
                    <p:embed/>
                  </p:oleObj>
                </mc:Choice>
                <mc:Fallback>
                  <p:oleObj name="" r:id="rId1" imgW="2540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92" y="1853"/>
                          <a:ext cx="942" cy="13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488633" y="1421263"/>
            <a:ext cx="7996237" cy="919162"/>
            <a:chOff x="882" y="2909"/>
            <a:chExt cx="12592" cy="1448"/>
          </a:xfrm>
        </p:grpSpPr>
        <p:sp>
          <p:nvSpPr>
            <p:cNvPr id="6" name="文本框 4"/>
            <p:cNvSpPr txBox="1"/>
            <p:nvPr/>
          </p:nvSpPr>
          <p:spPr>
            <a:xfrm>
              <a:off x="882" y="3136"/>
              <a:ext cx="12592" cy="9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ts val="4000"/>
                </a:lnSpc>
              </a:pP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解：把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x</a:t>
              </a:r>
              <a:r>
                <a:rPr lang="en-US" altLang="zh-CN" sz="2800" baseline="-250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=       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代入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(1) 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中函数关系式，得 </a:t>
              </a:r>
              <a:r>
                <a:rPr lang="en-US" altLang="zh-CN" sz="2800" i="1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y </a:t>
              </a:r>
              <a:r>
                <a:rPr lang="en-US" altLang="zh-CN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=</a:t>
              </a:r>
              <a:r>
                <a:rPr lang="zh-CN" altLang="en-US" sz="2800" dirty="0">
                  <a:latin typeface="Times New Roman" panose="02020603050405020304" pitchFamily="2" charset="0"/>
                  <a:ea typeface="黑体" panose="02010609060101010101" pitchFamily="1" charset="-122"/>
                  <a:sym typeface="Arial" panose="020B0604020202020204" pitchFamily="34" charset="0"/>
                </a:rPr>
                <a:t>                 </a:t>
              </a:r>
              <a:endPara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7" name="对象 19459"/>
            <p:cNvGraphicFramePr>
              <a:graphicFrameLocks noChangeAspect="1"/>
            </p:cNvGraphicFramePr>
            <p:nvPr/>
          </p:nvGraphicFramePr>
          <p:xfrm>
            <a:off x="3570" y="2910"/>
            <a:ext cx="911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3" imgW="254000" imgH="393700" progId="Equation.DSMT4">
                    <p:embed/>
                  </p:oleObj>
                </mc:Choice>
                <mc:Fallback>
                  <p:oleObj name="" r:id="rId3" imgW="254000" imgH="3937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70" y="2910"/>
                          <a:ext cx="911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2"/>
            <p:cNvGraphicFramePr>
              <a:graphicFrameLocks noChangeAspect="1"/>
            </p:cNvGraphicFramePr>
            <p:nvPr/>
          </p:nvGraphicFramePr>
          <p:xfrm>
            <a:off x="12090" y="2909"/>
            <a:ext cx="1230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5" imgW="342900" imgH="393700" progId="Equation.DSMT4">
                    <p:embed/>
                  </p:oleObj>
                </mc:Choice>
                <mc:Fallback>
                  <p:oleObj name="" r:id="rId5" imgW="3429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090" y="2909"/>
                          <a:ext cx="1230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7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4"/>
          <p:cNvSpPr txBox="1"/>
          <p:nvPr/>
        </p:nvSpPr>
        <p:spPr>
          <a:xfrm rot="600000">
            <a:off x="7632383" y="204920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？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 rot="2040000">
            <a:off x="7819708" y="306520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？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718" y="611955"/>
            <a:ext cx="7043737" cy="1553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8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新学期伊始，小明想买一些笔记本为以后的学习做准备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妈妈给了小明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30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元钱，小明可以如何选择笔记本的价钱和数量呢？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52095" y="2477770"/>
          <a:ext cx="862457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4145"/>
                <a:gridCol w="848632"/>
                <a:gridCol w="848632"/>
                <a:gridCol w="848632"/>
                <a:gridCol w="848632"/>
                <a:gridCol w="848632"/>
                <a:gridCol w="848632"/>
                <a:gridCol w="848632"/>
              </a:tblGrid>
              <a:tr h="579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笔记本单价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</a:t>
                      </a:r>
                      <a:r>
                        <a:rPr lang="en-US" altLang="zh-CN" sz="2800" b="1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x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元</a:t>
                      </a:r>
                      <a:endParaRPr lang="zh-CN" altLang="en-US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1.5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2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2.5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3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5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7.5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…</a:t>
                      </a:r>
                      <a:endParaRPr lang="en-US" altLang="zh-CN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44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购买的笔记本数量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 </a:t>
                      </a:r>
                      <a:r>
                        <a:rPr lang="en-US" altLang="zh-CN" sz="2800" b="1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y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/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</a:rPr>
                        <a:t>本</a:t>
                      </a:r>
                      <a:endParaRPr lang="zh-CN" altLang="en-US" sz="2800" b="0">
                        <a:solidFill>
                          <a:schemeClr val="tx1"/>
                        </a:solidFill>
                        <a:uFillTx/>
                        <a:latin typeface="Times New Roman" panose="02020603050405020304" pitchFamily="2" charset="0"/>
                        <a:ea typeface="黑体" panose="02010609060101010101" pitchFamily="1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2" charset="0"/>
                          <a:ea typeface="黑体" panose="02010609060101010101" pitchFamily="1" charset="-122"/>
                          <a:sym typeface="+mn-ea"/>
                        </a:rPr>
                        <a:t>…</a:t>
                      </a:r>
                      <a:endParaRPr lang="zh-CN" altLang="en-US" sz="2800" b="0">
                        <a:solidFill>
                          <a:schemeClr val="tx1"/>
                        </a:solidFill>
                        <a:uFillTx/>
                        <a:ea typeface="黑体" panose="02010609060101010101" pitchFamily="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32423" y="4033335"/>
            <a:ext cx="831691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通过填表，你发现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之间具有怎样的关系？你还能举出这样的例子吗？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3062288" y="3276415"/>
            <a:ext cx="641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3939540" y="3268478"/>
            <a:ext cx="641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15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4811078" y="3278003"/>
            <a:ext cx="641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12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" name="文本框 10"/>
          <p:cNvSpPr txBox="1"/>
          <p:nvPr/>
        </p:nvSpPr>
        <p:spPr>
          <a:xfrm>
            <a:off x="5630545" y="3268478"/>
            <a:ext cx="641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6604635" y="3290570"/>
            <a:ext cx="48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7435850" y="3287395"/>
            <a:ext cx="530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zh-CN" sz="2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" name="文本框 16"/>
          <p:cNvSpPr txBox="1"/>
          <p:nvPr/>
        </p:nvSpPr>
        <p:spPr>
          <a:xfrm rot="3720000">
            <a:off x="7897495" y="498608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？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9" name="图片 18" descr="男02 2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5" y="678815"/>
            <a:ext cx="1154430" cy="17443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79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79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79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79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4" presetClass="entr" presetSubtype="0" accel="10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18" grpId="0"/>
      <p:bldP spid="12" grpId="0"/>
      <p:bldP spid="13" grpId="0"/>
      <p:bldP spid="14" grpId="0"/>
      <p:bldP spid="15" grpId="0"/>
      <p:bldP spid="16" grpId="0"/>
      <p:bldP spid="17" grpId="0"/>
      <p:bldP spid="11" grpId="0"/>
      <p:bldP spid="11" grpId="1"/>
      <p:bldP spid="11" grpId="2"/>
      <p:bldP spid="11" grpId="3"/>
      <p:bldP spid="11" grpId="4"/>
      <p:bldP spid="11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0820" y="1275080"/>
            <a:ext cx="8434070" cy="151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fontAlgn="auto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甲、乙两地相距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120 km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，汽车从甲地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匀速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驶往乙地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显然，汽车的行驶时间由行驶速度确定，时间是速度的函数，试写出这个函数的关系式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pic>
        <p:nvPicPr>
          <p:cNvPr id="5125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7718" y="2859405"/>
            <a:ext cx="2687955" cy="1790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文本框 6151"/>
          <p:cNvSpPr txBox="1"/>
          <p:nvPr/>
        </p:nvSpPr>
        <p:spPr>
          <a:xfrm>
            <a:off x="3131820" y="554990"/>
            <a:ext cx="30276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反比例函数的概念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1505" y="2858770"/>
            <a:ext cx="468376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        设汽车行驶的速度是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</a:rPr>
              <a:t>v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千米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时，从甲地到乙地的行驶时间是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</a:rPr>
              <a:t>t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小时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84689" y="4199414"/>
            <a:ext cx="3027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85171">
                    <a:alpha val="11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时间＝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路程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÷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速度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924300" y="3974465"/>
          <a:ext cx="1059815" cy="942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2" imgW="457200" imgH="406400" progId="Equation.DSMT4">
                  <p:embed/>
                </p:oleObj>
              </mc:Choice>
              <mc:Fallback>
                <p:oleObj name="Equation" r:id="rId2" imgW="4572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924300" y="3974465"/>
                        <a:ext cx="1059815" cy="942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2487996" y="559607"/>
            <a:ext cx="3883767" cy="596533"/>
            <a:chOff x="1777185" y="621123"/>
            <a:chExt cx="3883767" cy="596533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3569335" cy="1270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80340" y="411480"/>
            <a:ext cx="8595360" cy="151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fontAlgn="auto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问题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2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学校课外生物小组的同学准备自己动手，用旧围栏建一个面积为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24 cm</a:t>
            </a:r>
            <a:r>
              <a:rPr lang="en-US" altLang="zh-CN" sz="2800" baseline="300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的长方形饲养场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设它的一边长为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(m)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，求另一边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(m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之间的函数关系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3895" y="1925320"/>
            <a:ext cx="35001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BECE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9pPr>
          </a:lstStyle>
          <a:p>
            <a:pPr algn="l" eaLnBrk="1" hangingPunct="1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长方形面积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＝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</a:rPr>
              <a:t>宽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49245" y="2360295"/>
          <a:ext cx="9207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1" imgW="431800" imgH="406400" progId="Equation.DSMT4">
                  <p:embed/>
                </p:oleObj>
              </mc:Choice>
              <mc:Fallback>
                <p:oleObj name="Equation" r:id="rId1" imgW="4318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849245" y="2360295"/>
                        <a:ext cx="9207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8715" y="1895555"/>
            <a:ext cx="2197894" cy="146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28040" y="2503011"/>
            <a:ext cx="1229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i="1" err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xy</a:t>
            </a:r>
            <a:r>
              <a:rPr lang="zh-CN" altLang="en-US" sz="2800">
                <a:latin typeface="Times New Roman" panose="02020603050405020304" pitchFamily="2" charset="0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1" name="箭头: 右 4"/>
          <p:cNvSpPr/>
          <p:nvPr/>
        </p:nvSpPr>
        <p:spPr>
          <a:xfrm>
            <a:off x="2120301" y="2652474"/>
            <a:ext cx="562981" cy="225973"/>
          </a:xfrm>
          <a:prstGeom prst="rightArrow">
            <a:avLst/>
          </a:prstGeom>
          <a:solidFill>
            <a:srgbClr val="EBECEF"/>
          </a:solidFill>
          <a:ln>
            <a:solidFill>
              <a:srgbClr val="485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4165" y="3354388"/>
            <a:ext cx="7117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</a:rPr>
              <a:t>思考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</a:rPr>
              <a:t>请大家观察这两个式子有什么共同点？</a:t>
            </a:r>
            <a:endParaRPr lang="zh-CN" altLang="en-US" sz="2800">
              <a:latin typeface="Times New Roman" panose="02020603050405020304" pitchFamily="2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407795" y="3869055"/>
          <a:ext cx="1089660" cy="969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4" imgW="457200" imgH="406400" progId="Equation.DSMT4">
                  <p:embed/>
                </p:oleObj>
              </mc:Choice>
              <mc:Fallback>
                <p:oleObj name="Equation" r:id="rId4" imgW="4572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07795" y="3869055"/>
                        <a:ext cx="1089660" cy="9690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21000" y="3797300"/>
          <a:ext cx="1078865" cy="1016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6" imgW="431800" imgH="406400" progId="Equation.DSMT4">
                  <p:embed/>
                </p:oleObj>
              </mc:Choice>
              <mc:Fallback>
                <p:oleObj name="Equation" r:id="rId6" imgW="4318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921000" y="3797300"/>
                        <a:ext cx="1078865" cy="10166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animBg="1"/>
      <p:bldP spid="11" grpId="0" bldLvl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9425" y="843915"/>
            <a:ext cx="8063230" cy="1383665"/>
            <a:chOff x="295589" y="2869231"/>
            <a:chExt cx="8594063" cy="1843765"/>
          </a:xfrm>
        </p:grpSpPr>
        <p:sp>
          <p:nvSpPr>
            <p:cNvPr id="5" name="Text Box 18"/>
            <p:cNvSpPr txBox="1">
              <a:spLocks noChangeArrowheads="1"/>
            </p:cNvSpPr>
            <p:nvPr/>
          </p:nvSpPr>
          <p:spPr bwMode="auto">
            <a:xfrm>
              <a:off x="295589" y="2869231"/>
              <a:ext cx="8594063" cy="184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auto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kern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　　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一般地，</a:t>
              </a:r>
              <a:r>
                <a:rPr lang="en-US" altLang="zh-CN" sz="2800" kern="0" err="1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形如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　　 </a:t>
              </a:r>
              <a:r>
                <a:rPr lang="en-US" altLang="zh-CN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  ( </a:t>
              </a:r>
              <a:r>
                <a:rPr lang="en-US" altLang="zh-CN" sz="2800" i="1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k 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是常数，</a:t>
              </a:r>
              <a:r>
                <a:rPr lang="en-US" altLang="zh-CN" sz="2800" i="1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k </a:t>
              </a:r>
              <a:r>
                <a:rPr lang="en-US" altLang="zh-CN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≠ 0 </a:t>
              </a:r>
              <a:r>
                <a:rPr lang="en-US" altLang="zh-CN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) 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的函数，叫做</a:t>
              </a:r>
              <a:r>
                <a:rPr lang="zh-CN" altLang="en-US" sz="2800" kern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反比例函数</a:t>
              </a:r>
              <a:r>
                <a:rPr lang="en-US" altLang="zh-CN" sz="2800" kern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，其中</a:t>
              </a:r>
              <a:r>
                <a:rPr lang="zh-CN" altLang="en-US" sz="2800" b="1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en-US" altLang="zh-CN" sz="2800" b="1" i="1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x 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是自变量，</a:t>
              </a:r>
              <a:r>
                <a:rPr lang="en-US" altLang="zh-CN" sz="2800" b="1" i="1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zh-CN" altLang="en-US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是函数</a:t>
              </a:r>
              <a:r>
                <a:rPr lang="en-US" altLang="zh-CN" sz="2800" kern="0">
                  <a:solidFill>
                    <a:prstClr val="black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.</a:t>
              </a:r>
              <a:endParaRPr lang="en-US" altLang="zh-CN" sz="2800" kern="0">
                <a:solidFill>
                  <a:prstClr val="black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11276" name="对象 2"/>
            <p:cNvGraphicFramePr>
              <a:graphicFrameLocks noChangeAspect="1"/>
            </p:cNvGraphicFramePr>
            <p:nvPr/>
          </p:nvGraphicFramePr>
          <p:xfrm>
            <a:off x="3485660" y="2987692"/>
            <a:ext cx="974725" cy="912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Equation" r:id="rId1" imgW="419100" imgH="393700" progId="Equation.DSMT4">
                    <p:embed/>
                  </p:oleObj>
                </mc:Choice>
                <mc:Fallback>
                  <p:oleObj name="Equation" r:id="rId1" imgW="419100" imgH="3937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485660" y="2987692"/>
                          <a:ext cx="974725" cy="912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899795" y="2443480"/>
            <a:ext cx="719137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1" charset="-122"/>
              </a:defRPr>
            </a:lvl9pPr>
          </a:lstStyle>
          <a:p>
            <a:pPr eaLnBrk="1" hangingPunct="1"/>
            <a:r>
              <a:rPr lang="zh-CN" altLang="en-US" sz="2800">
                <a:latin typeface="Times New Roman" panose="02020603050405020304" pitchFamily="2" charset="0"/>
              </a:rPr>
              <a:t>自变量</a:t>
            </a:r>
            <a:r>
              <a:rPr lang="zh-CN" altLang="en-US" sz="2800" b="1">
                <a:latin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</a:rPr>
              <a:t>x </a:t>
            </a:r>
            <a:r>
              <a:rPr lang="zh-CN" altLang="en-US" sz="2800">
                <a:latin typeface="Times New Roman" panose="02020603050405020304" pitchFamily="2" charset="0"/>
              </a:rPr>
              <a:t>的取值范围是不等于</a:t>
            </a:r>
            <a:r>
              <a:rPr lang="zh-CN" altLang="en-US" sz="2800" b="1">
                <a:latin typeface="Times New Roman" panose="02020603050405020304" pitchFamily="2" charset="0"/>
              </a:rPr>
              <a:t> </a:t>
            </a:r>
            <a:r>
              <a:rPr lang="en-US" altLang="zh-CN" sz="2800" b="1">
                <a:latin typeface="Times New Roman" panose="02020603050405020304" pitchFamily="2" charset="0"/>
              </a:rPr>
              <a:t>0 </a:t>
            </a:r>
            <a:r>
              <a:rPr lang="zh-CN" altLang="en-US" sz="2800">
                <a:latin typeface="Times New Roman" panose="02020603050405020304" pitchFamily="2" charset="0"/>
              </a:rPr>
              <a:t>的一切实数</a:t>
            </a:r>
            <a:r>
              <a:rPr lang="en-US" altLang="zh-CN" sz="2800">
                <a:latin typeface="Times New Roman" panose="02020603050405020304" pitchFamily="2" charset="0"/>
              </a:rPr>
              <a:t>.</a:t>
            </a:r>
            <a:endParaRPr lang="zh-CN" altLang="en-US" sz="2800">
              <a:latin typeface="Times New Roman" panose="02020603050405020304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8843" y="3293687"/>
            <a:ext cx="6850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问题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中得到的函数，都是反比例函数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知识要点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73050" y="131578"/>
            <a:ext cx="8623901" cy="1641475"/>
            <a:chOff x="995" y="653"/>
            <a:chExt cx="13582" cy="2584"/>
          </a:xfrm>
        </p:grpSpPr>
        <p:sp>
          <p:nvSpPr>
            <p:cNvPr id="3" name="文本框 1"/>
            <p:cNvSpPr txBox="1"/>
            <p:nvPr/>
          </p:nvSpPr>
          <p:spPr>
            <a:xfrm>
              <a:off x="995" y="653"/>
              <a:ext cx="13582" cy="25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2800">
                  <a:solidFill>
                    <a:srgbClr val="0070C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思考</a:t>
              </a:r>
              <a:r>
                <a:rPr lang="en-US" altLang="zh-CN" sz="2800">
                  <a:solidFill>
                    <a:srgbClr val="006666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 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反比例函数          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k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≠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 0)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的自变量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x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的取值范围，什么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是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  <a:sym typeface="+mn-ea"/>
                </a:rPr>
                <a:t>所有非零实数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？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6" name="对象 10"/>
            <p:cNvGraphicFramePr>
              <a:graphicFrameLocks noChangeAspect="1"/>
            </p:cNvGraphicFramePr>
            <p:nvPr/>
          </p:nvGraphicFramePr>
          <p:xfrm>
            <a:off x="5390" y="753"/>
            <a:ext cx="1412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90" y="753"/>
                          <a:ext cx="1412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折角形 9"/>
          <p:cNvSpPr/>
          <p:nvPr/>
        </p:nvSpPr>
        <p:spPr>
          <a:xfrm flipH="1">
            <a:off x="325755" y="1707648"/>
            <a:ext cx="8088313" cy="3151187"/>
          </a:xfrm>
          <a:prstGeom prst="foldedCorner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pPr defTabSz="914400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9568" y="1915610"/>
            <a:ext cx="8110537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因为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作为分母，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不能等于零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，因此自变量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的取值范围是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所有非零实数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r>
              <a:rPr lang="en-US" altLang="zh-CN" sz="2800" dirty="0">
                <a:solidFill>
                  <a:schemeClr val="accent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2800" b="1">
              <a:solidFill>
                <a:srgbClr val="FFFF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2" name="Rectangle 20"/>
          <p:cNvSpPr/>
          <p:nvPr/>
        </p:nvSpPr>
        <p:spPr>
          <a:xfrm>
            <a:off x="373380" y="3087185"/>
            <a:ext cx="815975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125000"/>
              </a:lnSpc>
            </a:pPr>
            <a:r>
              <a:rPr lang="zh-CN" altLang="en-US" sz="2000" strike="noStrike" noProof="1" dirty="0">
                <a:solidFill>
                  <a:schemeClr val="tx1"/>
                </a:solidFill>
                <a:latin typeface="方正黑体_GBK" panose="03000509000000000000" pitchFamily="1" charset="-122"/>
                <a:ea typeface="方正黑体_GBK" panose="03000509000000000000" pitchFamily="1" charset="-122"/>
                <a:cs typeface="+mn-cs"/>
              </a:rPr>
              <a:t>         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但实际问题中，应根据具体情况来确定反比例函数自变量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Arial" panose="020B0604020202020204" pitchFamily="34" charset="0"/>
              </a:rPr>
              <a:t>的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取值范围</a:t>
            </a:r>
            <a:r>
              <a: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rPr>
              <a:t>.  </a:t>
            </a:r>
            <a:endParaRPr lang="en-US" altLang="zh-CN" sz="2800" strike="noStrike" noProof="1" dirty="0">
              <a:solidFill>
                <a:schemeClr val="tx1"/>
              </a:solidFill>
              <a:uFillTx/>
              <a:latin typeface="Times New Roman" panose="02020603050405020304" pitchFamily="2" charset="0"/>
              <a:ea typeface="黑体" panose="02010609060101010101" pitchFamily="1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2700" y="1796773"/>
            <a:ext cx="7909560" cy="2848854"/>
            <a:chOff x="2010" y="-1061"/>
            <a:chExt cx="12457" cy="4489"/>
          </a:xfrm>
        </p:grpSpPr>
        <p:sp>
          <p:nvSpPr>
            <p:cNvPr id="17" name="Rectangle 20"/>
            <p:cNvSpPr/>
            <p:nvPr/>
          </p:nvSpPr>
          <p:spPr>
            <a:xfrm>
              <a:off x="2010" y="-1061"/>
              <a:ext cx="12457" cy="44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base">
                <a:lnSpc>
                  <a:spcPct val="160000"/>
                </a:lnSpc>
              </a:pP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        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例如，在前面得到的第一个表达式                 </a:t>
              </a:r>
              <a:endParaRPr lang="zh-CN" altLang="en-US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 fontAlgn="base">
                <a:lnSpc>
                  <a:spcPct val="160000"/>
                </a:lnSpc>
              </a:pP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中，作为行驶时间的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 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t 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的取值应满足 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t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＞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0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，且当 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t 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取每一个确定的值时，</a:t>
              </a:r>
              <a:r>
                <a:rPr lang="en-US" altLang="zh-CN" sz="2800" i="1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v </a:t>
              </a:r>
              <a:r>
                <a:rPr lang="zh-CN" altLang="en-US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都有唯一确定的值与其对应</a:t>
              </a:r>
              <a:r>
                <a:rPr lang="en-US" altLang="zh-CN" sz="2800" strike="noStrike" noProof="1" dirty="0">
                  <a:solidFill>
                    <a:schemeClr val="tx1"/>
                  </a:solidFill>
                  <a:uFillTx/>
                  <a:latin typeface="Times New Roman" panose="02020603050405020304" pitchFamily="2" charset="0"/>
                  <a:ea typeface="黑体" panose="02010609060101010101" pitchFamily="1" charset="-122"/>
                  <a:cs typeface="+mn-cs"/>
                </a:rPr>
                <a:t>.</a:t>
              </a:r>
              <a:endParaRPr lang="en-US" altLang="zh-CN" sz="2800" strike="noStrike" noProof="1" dirty="0">
                <a:solidFill>
                  <a:schemeClr val="tx1"/>
                </a:solidFill>
                <a:uFillTx/>
                <a:latin typeface="Times New Roman" panose="02020603050405020304" pitchFamily="2" charset="0"/>
                <a:ea typeface="黑体" panose="02010609060101010101" pitchFamily="1" charset="-122"/>
                <a:cs typeface="+mn-cs"/>
              </a:endParaRPr>
            </a:p>
          </p:txBody>
        </p:sp>
        <p:graphicFrame>
          <p:nvGraphicFramePr>
            <p:cNvPr id="18" name="对象 19459"/>
            <p:cNvGraphicFramePr>
              <a:graphicFrameLocks noChangeAspect="1"/>
            </p:cNvGraphicFramePr>
            <p:nvPr/>
          </p:nvGraphicFramePr>
          <p:xfrm>
            <a:off x="11922" y="-1051"/>
            <a:ext cx="1730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3" imgW="482600" imgH="393700" progId="Equation.DSMT4">
                    <p:embed/>
                  </p:oleObj>
                </mc:Choice>
                <mc:Fallback>
                  <p:oleObj name="" r:id="rId3" imgW="482600" imgH="393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922" y="-1051"/>
                          <a:ext cx="1730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xit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  <p:bldP spid="10" grpId="1" animBg="1"/>
      <p:bldP spid="10" grpId="2" bldLvl="0" animBg="1"/>
      <p:bldP spid="11" grpId="1"/>
      <p:bldP spid="12" grpId="0"/>
      <p:bldP spid="11" grpId="2"/>
      <p:bldP spid="12" grpId="1"/>
      <p:bldP spid="11" grpId="3"/>
      <p:bldP spid="12" grpId="2"/>
      <p:bldP spid="11" grpId="4"/>
      <p:bldP spid="1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2"/>
          <p:cNvGrpSpPr/>
          <p:nvPr/>
        </p:nvGrpSpPr>
        <p:grpSpPr>
          <a:xfrm>
            <a:off x="416878" y="387541"/>
            <a:ext cx="8188325" cy="1727959"/>
            <a:chOff x="882" y="603"/>
            <a:chExt cx="12896" cy="2723"/>
          </a:xfrm>
        </p:grpSpPr>
        <p:sp>
          <p:nvSpPr>
            <p:cNvPr id="3" name="文本框 1"/>
            <p:cNvSpPr txBox="1"/>
            <p:nvPr/>
          </p:nvSpPr>
          <p:spPr>
            <a:xfrm>
              <a:off x="882" y="603"/>
              <a:ext cx="12896" cy="27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90000"/>
                </a:lnSpc>
              </a:pPr>
              <a:r>
                <a:rPr lang="zh-CN" altLang="en-US" sz="280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想一想</a:t>
              </a:r>
              <a:r>
                <a:rPr lang="en-US" altLang="zh-CN" sz="2800">
                  <a:solidFill>
                    <a:srgbClr val="00B050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  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反比例函数除了可以用          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k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≠ 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0)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1" charset="-122"/>
                  <a:sym typeface="宋体" panose="02010600030101010101" pitchFamily="2" charset="-122"/>
                </a:rPr>
                <a:t>的形式表示之外，还有没有其他表达方式？</a:t>
              </a:r>
              <a:endPara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4" name="对象 10"/>
            <p:cNvGraphicFramePr>
              <a:graphicFrameLocks noChangeAspect="1"/>
            </p:cNvGraphicFramePr>
            <p:nvPr/>
          </p:nvGraphicFramePr>
          <p:xfrm>
            <a:off x="8777" y="731"/>
            <a:ext cx="1412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393700" imgH="393700" progId="Equation.DSMT4">
                    <p:embed/>
                  </p:oleObj>
                </mc:Choice>
                <mc:Fallback>
                  <p:oleObj name="" r:id="rId1" imgW="393700" imgH="3937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777" y="731"/>
                          <a:ext cx="1412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矩形 12298"/>
          <p:cNvSpPr/>
          <p:nvPr/>
        </p:nvSpPr>
        <p:spPr>
          <a:xfrm>
            <a:off x="467043" y="2500128"/>
            <a:ext cx="6817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反比例函数的三种表达方式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(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注意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≠ 0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graphicFrame>
        <p:nvGraphicFramePr>
          <p:cNvPr id="9" name="对象 3"/>
          <p:cNvGraphicFramePr>
            <a:graphicFrameLocks noChangeAspect="1"/>
          </p:cNvGraphicFramePr>
          <p:nvPr/>
        </p:nvGraphicFramePr>
        <p:xfrm>
          <a:off x="1364615" y="3217519"/>
          <a:ext cx="1012825" cy="91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3" imgW="444500" imgH="393700" progId="Equation.DSMT4">
                  <p:embed/>
                </p:oleObj>
              </mc:Choice>
              <mc:Fallback>
                <p:oleObj name="" r:id="rId3" imgW="444500" imgH="3937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4615" y="3217519"/>
                        <a:ext cx="1012825" cy="919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"/>
          <p:cNvGraphicFramePr>
            <a:graphicFrameLocks noChangeAspect="1"/>
          </p:cNvGraphicFramePr>
          <p:nvPr/>
        </p:nvGraphicFramePr>
        <p:xfrm>
          <a:off x="3252788" y="3433419"/>
          <a:ext cx="1273175" cy="53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558800" imgH="228600" progId="Equation.DSMT4">
                  <p:embed/>
                </p:oleObj>
              </mc:Choice>
              <mc:Fallback>
                <p:oleObj name="" r:id="rId5" imgW="558800" imgH="2286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52788" y="3433419"/>
                        <a:ext cx="1273175" cy="535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8"/>
          <p:cNvGraphicFramePr>
            <a:graphicFrameLocks noChangeAspect="1"/>
          </p:cNvGraphicFramePr>
          <p:nvPr/>
        </p:nvGraphicFramePr>
        <p:xfrm>
          <a:off x="5579110" y="3439610"/>
          <a:ext cx="104298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457835" imgH="203200" progId="Equation.DSMT4">
                  <p:embed/>
                </p:oleObj>
              </mc:Choice>
              <mc:Fallback>
                <p:oleObj name="" r:id="rId7" imgW="457835" imgH="2032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79110" y="3439610"/>
                        <a:ext cx="1042988" cy="474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35"/>
          <p:cNvSpPr txBox="1"/>
          <p:nvPr/>
        </p:nvSpPr>
        <p:spPr>
          <a:xfrm>
            <a:off x="396240" y="988060"/>
            <a:ext cx="8354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下列函数是不是反比例函数？若是，请指出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k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3" name="AutoShape 46"/>
          <p:cNvSpPr/>
          <p:nvPr/>
        </p:nvSpPr>
        <p:spPr>
          <a:xfrm>
            <a:off x="2178685" y="1774323"/>
            <a:ext cx="719138" cy="287337"/>
          </a:xfrm>
          <a:prstGeom prst="rightArrow">
            <a:avLst>
              <a:gd name="adj1" fmla="val 50000"/>
              <a:gd name="adj2" fmla="val 62349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7"/>
          <p:cNvSpPr txBox="1"/>
          <p:nvPr/>
        </p:nvSpPr>
        <p:spPr>
          <a:xfrm>
            <a:off x="3122295" y="1658435"/>
            <a:ext cx="16084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是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宋体" panose="02010600030101010101" pitchFamily="2" charset="-122"/>
              </a:rPr>
              <a:t>k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= 3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" name="AutoShape 48"/>
          <p:cNvSpPr/>
          <p:nvPr/>
        </p:nvSpPr>
        <p:spPr>
          <a:xfrm>
            <a:off x="6986270" y="1832743"/>
            <a:ext cx="719138" cy="287337"/>
          </a:xfrm>
          <a:prstGeom prst="rightArrow">
            <a:avLst>
              <a:gd name="adj1" fmla="val 50000"/>
              <a:gd name="adj2" fmla="val 62349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49"/>
          <p:cNvSpPr/>
          <p:nvPr/>
        </p:nvSpPr>
        <p:spPr>
          <a:xfrm>
            <a:off x="2178685" y="2702058"/>
            <a:ext cx="719138" cy="287337"/>
          </a:xfrm>
          <a:prstGeom prst="rightArrow">
            <a:avLst>
              <a:gd name="adj1" fmla="val 50000"/>
              <a:gd name="adj2" fmla="val 62349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50"/>
          <p:cNvSpPr/>
          <p:nvPr/>
        </p:nvSpPr>
        <p:spPr>
          <a:xfrm>
            <a:off x="6949440" y="2682055"/>
            <a:ext cx="719138" cy="287338"/>
          </a:xfrm>
          <a:prstGeom prst="rightArrow">
            <a:avLst>
              <a:gd name="adj1" fmla="val 50000"/>
              <a:gd name="adj2" fmla="val 62348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51"/>
          <p:cNvSpPr/>
          <p:nvPr/>
        </p:nvSpPr>
        <p:spPr>
          <a:xfrm>
            <a:off x="2194560" y="3846010"/>
            <a:ext cx="719138" cy="287338"/>
          </a:xfrm>
          <a:prstGeom prst="rightArrow">
            <a:avLst>
              <a:gd name="adj1" fmla="val 50000"/>
              <a:gd name="adj2" fmla="val 62348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52"/>
          <p:cNvSpPr txBox="1"/>
          <p:nvPr/>
        </p:nvSpPr>
        <p:spPr>
          <a:xfrm>
            <a:off x="7868444" y="171526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不是</a:t>
            </a:r>
            <a:endParaRPr lang="en-US" altLang="zh-CN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0" name="Text Box 54"/>
          <p:cNvSpPr txBox="1"/>
          <p:nvPr/>
        </p:nvSpPr>
        <p:spPr>
          <a:xfrm>
            <a:off x="7857014" y="258521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不是</a:t>
            </a:r>
            <a:endParaRPr lang="en-US" altLang="zh-CN" sz="2800" dirty="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1" name="Text Box 55"/>
          <p:cNvSpPr txBox="1"/>
          <p:nvPr/>
        </p:nvSpPr>
        <p:spPr>
          <a:xfrm>
            <a:off x="3159284" y="372948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1" charset="-122"/>
              </a:rPr>
              <a:t>不是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3" name="对象 3"/>
          <p:cNvGraphicFramePr>
            <a:graphicFrameLocks noChangeAspect="1"/>
          </p:cNvGraphicFramePr>
          <p:nvPr/>
        </p:nvGraphicFramePr>
        <p:xfrm>
          <a:off x="605473" y="1623510"/>
          <a:ext cx="12160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33400" imgH="228600" progId="Equation.DSMT4">
                  <p:embed/>
                </p:oleObj>
              </mc:Choice>
              <mc:Fallback>
                <p:oleObj name="" r:id="rId1" imgW="533400" imgH="228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5473" y="1623510"/>
                        <a:ext cx="1216025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4"/>
          <p:cNvGraphicFramePr>
            <a:graphicFrameLocks noChangeAspect="1"/>
          </p:cNvGraphicFramePr>
          <p:nvPr/>
        </p:nvGraphicFramePr>
        <p:xfrm>
          <a:off x="5413058" y="1467618"/>
          <a:ext cx="113030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495300" imgH="393700" progId="Equation.DSMT4">
                  <p:embed/>
                </p:oleObj>
              </mc:Choice>
              <mc:Fallback>
                <p:oleObj name="" r:id="rId3" imgW="4953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13058" y="1467618"/>
                        <a:ext cx="1130300" cy="91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7"/>
          <p:cNvGraphicFramePr>
            <a:graphicFrameLocks noChangeAspect="1"/>
          </p:cNvGraphicFramePr>
          <p:nvPr/>
        </p:nvGraphicFramePr>
        <p:xfrm>
          <a:off x="605473" y="2359158"/>
          <a:ext cx="141922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622300" imgH="393700" progId="Equation.DSMT4">
                  <p:embed/>
                </p:oleObj>
              </mc:Choice>
              <mc:Fallback>
                <p:oleObj name="" r:id="rId5" imgW="6223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5473" y="2359158"/>
                        <a:ext cx="1419225" cy="91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9"/>
          <p:cNvGraphicFramePr>
            <a:graphicFrameLocks noChangeAspect="1"/>
          </p:cNvGraphicFramePr>
          <p:nvPr/>
        </p:nvGraphicFramePr>
        <p:xfrm>
          <a:off x="5408295" y="2589980"/>
          <a:ext cx="141763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622300" imgH="203200" progId="Equation.DSMT4">
                  <p:embed/>
                </p:oleObj>
              </mc:Choice>
              <mc:Fallback>
                <p:oleObj name="" r:id="rId7" imgW="622300" imgH="2032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08295" y="2589980"/>
                        <a:ext cx="1417638" cy="474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3"/>
          <p:cNvGraphicFramePr>
            <a:graphicFrameLocks noChangeAspect="1"/>
          </p:cNvGraphicFramePr>
          <p:nvPr/>
        </p:nvGraphicFramePr>
        <p:xfrm>
          <a:off x="640398" y="3486600"/>
          <a:ext cx="1042987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457835" imgH="393700" progId="Equation.DSMT4">
                  <p:embed/>
                </p:oleObj>
              </mc:Choice>
              <mc:Fallback>
                <p:oleObj name="" r:id="rId9" imgW="457835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0398" y="3486600"/>
                        <a:ext cx="1042987" cy="919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5"/>
          <p:cNvGrpSpPr/>
          <p:nvPr/>
        </p:nvGrpSpPr>
        <p:grpSpPr>
          <a:xfrm>
            <a:off x="3132773" y="2395035"/>
            <a:ext cx="1907540" cy="918210"/>
            <a:chOff x="5950" y="5799"/>
            <a:chExt cx="3004" cy="1447"/>
          </a:xfrm>
        </p:grpSpPr>
        <p:sp>
          <p:nvSpPr>
            <p:cNvPr id="19" name="Text Box 53"/>
            <p:cNvSpPr txBox="1"/>
            <p:nvPr/>
          </p:nvSpPr>
          <p:spPr>
            <a:xfrm>
              <a:off x="5950" y="6129"/>
              <a:ext cx="140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1" charset="-122"/>
                </a:rPr>
                <a:t>是</a:t>
              </a:r>
              <a:r>
                <a:rPr lang="zh-CN" altLang="en-US" sz="2800" dirty="0">
                  <a:latin typeface="黑体" panose="02010609060101010101" pitchFamily="1" charset="-122"/>
                  <a:ea typeface="黑体" panose="02010609060101010101" pitchFamily="1" charset="-122"/>
                </a:rPr>
                <a:t>，</a:t>
              </a:r>
              <a:endPara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graphicFrame>
          <p:nvGraphicFramePr>
            <p:cNvPr id="20" name="对象 19459"/>
            <p:cNvGraphicFramePr>
              <a:graphicFrameLocks noChangeAspect="1"/>
            </p:cNvGraphicFramePr>
            <p:nvPr/>
          </p:nvGraphicFramePr>
          <p:xfrm>
            <a:off x="7041" y="5799"/>
            <a:ext cx="1913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11" imgW="533400" imgH="393700" progId="Equation.DSMT4">
                    <p:embed/>
                  </p:oleObj>
                </mc:Choice>
                <mc:Fallback>
                  <p:oleObj name="" r:id="rId11" imgW="533400" imgH="3937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041" y="5799"/>
                          <a:ext cx="1913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 descr="7b0a202020202274657874626f78223a2022220a7d0a"/>
          <p:cNvGrpSpPr/>
          <p:nvPr/>
        </p:nvGrpSpPr>
        <p:grpSpPr>
          <a:xfrm>
            <a:off x="332423" y="258445"/>
            <a:ext cx="2063115" cy="593090"/>
            <a:chOff x="633" y="9364"/>
            <a:chExt cx="3249" cy="934"/>
          </a:xfrm>
        </p:grpSpPr>
        <p:grpSp>
          <p:nvGrpSpPr>
            <p:cNvPr id="317" name="组合 316"/>
            <p:cNvGrpSpPr/>
            <p:nvPr>
              <p:custDataLst>
                <p:tags r:id="rId13"/>
              </p:custDataLst>
            </p:nvPr>
          </p:nvGrpSpPr>
          <p:grpSpPr>
            <a:xfrm>
              <a:off x="633" y="9364"/>
              <a:ext cx="934" cy="934"/>
              <a:chOff x="150" y="633"/>
              <a:chExt cx="800" cy="800"/>
            </a:xfrm>
          </p:grpSpPr>
          <p:sp>
            <p:nvSpPr>
              <p:cNvPr id="318" name="矩形 317"/>
              <p:cNvSpPr/>
              <p:nvPr>
                <p:custDataLst>
                  <p:tags r:id="rId14"/>
                </p:custDataLst>
              </p:nvPr>
            </p:nvSpPr>
            <p:spPr>
              <a:xfrm>
                <a:off x="150" y="633"/>
                <a:ext cx="600" cy="6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矩形 318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0" y="833"/>
                <a:ext cx="600" cy="600"/>
              </a:xfrm>
              <a:prstGeom prst="rect">
                <a:avLst/>
              </a:prstGeom>
              <a:gradFill>
                <a:gsLst>
                  <a:gs pos="0">
                    <a:srgbClr val="CFF9AE"/>
                  </a:gs>
                  <a:gs pos="90000">
                    <a:srgbClr val="49E7C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itle 6"/>
            <p:cNvSpPr txBox="1"/>
            <p:nvPr>
              <p:custDataLst>
                <p:tags r:id="rId16"/>
              </p:custDataLst>
            </p:nvPr>
          </p:nvSpPr>
          <p:spPr>
            <a:xfrm>
              <a:off x="1754" y="9436"/>
              <a:ext cx="2128" cy="79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ctr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355">
                  <a:ln w="3175">
                    <a:noFill/>
                    <a:prstDash val="dash"/>
                  </a:ln>
                  <a:solidFill>
                    <a:schemeClr val="tx1"/>
                  </a:solidFill>
                  <a:latin typeface="黑体" panose="02010609060101010101" pitchFamily="1" charset="-122"/>
                  <a:ea typeface="黑体" panose="02010609060101010101" pitchFamily="1" charset="-122"/>
                  <a:cs typeface="微软雅黑" panose="020B0503020204020204" pitchFamily="2" charset="-122"/>
                  <a:sym typeface="+mn-ea"/>
                </a:rPr>
                <a:t>练一练</a:t>
              </a:r>
              <a:endParaRPr lang="zh-CN" altLang="en-US" sz="2800" b="1" spc="355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微软雅黑" panose="020B0503020204020204" pitchFamily="2" charset="-122"/>
                <a:sym typeface="+mn-ea"/>
              </a:endParaRPr>
            </a:p>
          </p:txBody>
        </p:sp>
      </p:grpSp>
    </p:spTree>
    <p:custDataLst>
      <p:tags r:id="rId17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UNIT_TABLE_BEAUTIFY" val="smartTable{97e66e22-3e71-4153-9f0c-54bc0780c345}"/>
  <p:tag name="TABLE_ENDDRAG_ORIGIN_RECT" val="679*148"/>
  <p:tag name="TABLE_ENDDRAG_RECT" val="19*200*679*148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19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25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6_42*i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TEXTBOXSTYLE_SHAPETYPE" val="1"/>
  <p:tag name="KSO_WM_UNIT_TEXTBOXSTYLE_ADJUSTLEFT" val="0_-58.15"/>
  <p:tag name="KSO_WM_UNIT_TEXTBOXSTYLE_ADJUSTTOP" val="0_0"/>
  <p:tag name="KSO_WM_UNIT_TEXTBOXSTYLE_FOLLOWHEIGHT" val="100_-4.450001"/>
  <p:tag name="KSO_WM_UNIT_TEXTBOXSTYLE_GUID" val="{9bb83113-1614-4126-8b53-e3e1cdd7aeea}"/>
</p:tagLst>
</file>

<file path=ppt/tags/tag32.xml><?xml version="1.0" encoding="utf-8"?>
<p:tagLst xmlns:p="http://schemas.openxmlformats.org/presentationml/2006/main">
  <p:tag name="KSO_WM_UNIT_TEXTBOXSTYLE_ADJUSTWIDTH" val="0_30"/>
  <p:tag name="KSO_WM_UNIT_TEXTBOXSTYLE_SHAPETYPE" val="1"/>
  <p:tag name="KSO_WM_UNIT_TEXTBOXSTYLE_ADJUSTLEFT" val="0_-58.15"/>
  <p:tag name="KSO_WM_UNIT_TEXTBOXSTYLE_ADJUSTTOP" val="0_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886_42*i*2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TEXTBOXSTYLE_ADJUSTWIDTH" val="100_30"/>
  <p:tag name="KSO_WM_UNIT_TEXTBOXSTYLE_SHAPETYPE" val="1"/>
  <p:tag name="KSO_WM_UNIT_TEXTBOXSTYLE_ADJUSTLEFT" val="0_-48.15"/>
  <p:tag name="KSO_WM_UNIT_TEXTBOXSTYLE_ADJUSTTOP" val="0_10"/>
  <p:tag name="KSO_WM_UNIT_TEXTBOXSTYLE_ADJUSTHEIGTH" val="100_-14.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886_42*i*3"/>
  <p:tag name="KSO_WM_TEMPLATE_CATEGORY" val="mixed"/>
  <p:tag name="KSO_WM_TEMPLATE_INDEX" val="20201886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COMMONDATA" val="eyJoZGlkIjoiMjE3MGZlOWM0YjUxY2M3MWI4YzI3MDMxNTIyMDU2NmQifQ=="/>
  <p:tag name="KSO_WPP_MARK_KEY" val="e4efef54-68c9-4214-8904-e93c6bc9fdbf"/>
  <p:tag name="commondata" val="eyJoZGlkIjoiOGI2ZmZhNGJlZjIxNjcyOWUyNzJhY2NmNzYwNzI0Y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1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1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3823</Words>
  <Application>WPS 演示</Application>
  <PresentationFormat>全屏显示(4:3)</PresentationFormat>
  <Paragraphs>284</Paragraphs>
  <Slides>26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58</vt:i4>
      </vt:variant>
      <vt:variant>
        <vt:lpstr>幻灯片标题</vt:lpstr>
      </vt:variant>
      <vt:variant>
        <vt:i4>26</vt:i4>
      </vt:variant>
    </vt:vector>
  </HeadingPairs>
  <TitlesOfParts>
    <vt:vector size="101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有爱魔兽圆体 CN Medium</vt:lpstr>
      <vt:lpstr>思源黑体</vt:lpstr>
      <vt:lpstr>方正黑体_GBK</vt:lpstr>
      <vt:lpstr>Segoe UI</vt:lpstr>
      <vt:lpstr>Arial Unicode MS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428</cp:revision>
  <dcterms:created xsi:type="dcterms:W3CDTF">2015-07-09T08:14:00Z</dcterms:created>
  <dcterms:modified xsi:type="dcterms:W3CDTF">2025-12-15T03:39:56Z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C009A26005FE431199D641DAC8DE6744</vt:lpwstr>
  </property>
</Properties>
</file>