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9" r:id="rId3"/>
    <p:sldId id="604" r:id="rId4"/>
    <p:sldId id="563" r:id="rId5"/>
    <p:sldId id="564" r:id="rId6"/>
    <p:sldId id="605" r:id="rId7"/>
    <p:sldId id="606" r:id="rId9"/>
    <p:sldId id="565" r:id="rId10"/>
    <p:sldId id="596" r:id="rId11"/>
    <p:sldId id="567" r:id="rId12"/>
    <p:sldId id="597" r:id="rId13"/>
    <p:sldId id="569" r:id="rId14"/>
    <p:sldId id="570" r:id="rId15"/>
    <p:sldId id="571" r:id="rId16"/>
    <p:sldId id="572" r:id="rId17"/>
    <p:sldId id="573" r:id="rId18"/>
    <p:sldId id="574" r:id="rId19"/>
    <p:sldId id="575" r:id="rId20"/>
    <p:sldId id="581" r:id="rId21"/>
    <p:sldId id="582" r:id="rId22"/>
    <p:sldId id="583" r:id="rId23"/>
    <p:sldId id="584" r:id="rId24"/>
    <p:sldId id="585" r:id="rId25"/>
    <p:sldId id="586" r:id="rId26"/>
    <p:sldId id="592" r:id="rId27"/>
    <p:sldId id="587" r:id="rId28"/>
    <p:sldId id="588" r:id="rId29"/>
    <p:sldId id="589" r:id="rId30"/>
    <p:sldId id="590" r:id="rId31"/>
    <p:sldId id="591" r:id="rId32"/>
  </p:sldIdLst>
  <p:sldSz cx="9144000" cy="5144135" type="screen16x9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2" userDrawn="1">
          <p15:clr>
            <a:srgbClr val="A4A3A4"/>
          </p15:clr>
        </p15:guide>
        <p15:guide id="2" pos="283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62"/>
        <p:guide pos="2833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4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11.wmf"/><Relationship Id="rId2" Type="http://schemas.openxmlformats.org/officeDocument/2006/relationships/image" Target="../media/image22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5.bin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0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0.bin"/><Relationship Id="rId10" Type="http://schemas.openxmlformats.org/officeDocument/2006/relationships/oleObject" Target="../embeddings/oleObject19.bin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5.x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30.wmf"/><Relationship Id="rId2" Type="http://schemas.openxmlformats.org/officeDocument/2006/relationships/oleObject" Target="../embeddings/oleObject21.bin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9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image" Target="../media/image34.wmf"/><Relationship Id="rId1" Type="http://schemas.openxmlformats.org/officeDocument/2006/relationships/oleObject" Target="../embeddings/oleObject2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5.wmf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1.xml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2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0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41.wmf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8.xml"/><Relationship Id="rId1" Type="http://schemas.openxmlformats.org/officeDocument/2006/relationships/oleObject" Target="../embeddings/oleObject31.bin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7.xml"/><Relationship Id="rId2" Type="http://schemas.openxmlformats.org/officeDocument/2006/relationships/image" Target="../media/image45.wmf"/><Relationship Id="rId1" Type="http://schemas.openxmlformats.org/officeDocument/2006/relationships/oleObject" Target="../embeddings/oleObject35.bin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2" Type="http://schemas.openxmlformats.org/officeDocument/2006/relationships/image" Target="../media/image46.wmf"/><Relationship Id="rId1" Type="http://schemas.openxmlformats.org/officeDocument/2006/relationships/oleObject" Target="../embeddings/oleObject3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2.bin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16.xml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10" Type="http://schemas.openxmlformats.org/officeDocument/2006/relationships/oleObject" Target="../embeddings/oleObject6.bin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6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4048760" y="3343275"/>
            <a:ext cx="4715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2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  分式方程的应用</a:t>
            </a:r>
            <a:r>
              <a:rPr lang="en-US" altLang="zh-CN" sz="2800" b="1" dirty="0">
                <a:latin typeface="Times New Roman" panose="02020603050405020304" pitchFamily="2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3531870" y="2348865"/>
            <a:ext cx="5629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15.3  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可化为一元一次方程的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分式方程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245" name="表格 10244"/>
          <p:cNvGraphicFramePr/>
          <p:nvPr>
            <p:custDataLst>
              <p:tags r:id="rId1"/>
            </p:custDataLst>
          </p:nvPr>
        </p:nvGraphicFramePr>
        <p:xfrm>
          <a:off x="396240" y="643255"/>
          <a:ext cx="8296275" cy="2734310"/>
        </p:xfrm>
        <a:graphic>
          <a:graphicData uri="http://schemas.openxmlformats.org/drawingml/2006/table">
            <a:tbl>
              <a:tblPr/>
              <a:tblGrid>
                <a:gridCol w="1750695"/>
                <a:gridCol w="2442210"/>
                <a:gridCol w="1873885"/>
                <a:gridCol w="2229485"/>
              </a:tblGrid>
              <a:tr h="97980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>
                        <a:solidFill>
                          <a:srgbClr val="FFFFD9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工作时间</a:t>
                      </a:r>
                      <a:r>
                        <a:rPr lang="en-US" altLang="zh-CN" sz="28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(</a:t>
                      </a: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月</a:t>
                      </a:r>
                      <a:r>
                        <a:rPr lang="en-US" altLang="zh-CN" sz="28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)</a:t>
                      </a:r>
                      <a:endParaRPr lang="en-US" altLang="zh-CN" sz="28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工作效率</a:t>
                      </a:r>
                      <a:endParaRPr lang="zh-CN" altLang="en-US" sz="28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工作总量</a:t>
                      </a:r>
                      <a:endParaRPr lang="en-US" altLang="zh-CN" sz="2800" b="0" dirty="0">
                        <a:latin typeface="Times New Roman" panose="02020603050405020304" pitchFamily="2" charset="0"/>
                        <a:ea typeface="宋体" panose="0201060003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</a:tr>
              <a:tr h="77470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甲单独</a:t>
                      </a:r>
                      <a:endParaRPr lang="zh-CN" altLang="en-US" sz="28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</a:tr>
              <a:tr h="97980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两队合作</a:t>
                      </a:r>
                      <a:endParaRPr lang="zh-CN" altLang="en-US" sz="28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67" name="对象 10266"/>
          <p:cNvGraphicFramePr/>
          <p:nvPr/>
        </p:nvGraphicFramePr>
        <p:xfrm>
          <a:off x="2987358" y="2498090"/>
          <a:ext cx="40005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153035" imgH="394970" progId="Equation.DSMT4">
                  <p:embed/>
                </p:oleObj>
              </mc:Choice>
              <mc:Fallback>
                <p:oleObj name="" r:id="rId2" imgW="153035" imgH="39497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87358" y="2498090"/>
                        <a:ext cx="40005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2" name="TextBox 18"/>
          <p:cNvSpPr txBox="1"/>
          <p:nvPr/>
        </p:nvSpPr>
        <p:spPr>
          <a:xfrm>
            <a:off x="467043" y="393890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此时方程是：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3" name="TextBox 19"/>
          <p:cNvSpPr txBox="1"/>
          <p:nvPr/>
        </p:nvSpPr>
        <p:spPr>
          <a:xfrm>
            <a:off x="2987675" y="170942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0274" name="对象 10273"/>
          <p:cNvGraphicFramePr/>
          <p:nvPr/>
        </p:nvGraphicFramePr>
        <p:xfrm>
          <a:off x="5083810" y="2479675"/>
          <a:ext cx="89789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4" imgW="381000" imgH="393700" progId="Equation.DSMT4">
                  <p:embed/>
                </p:oleObj>
              </mc:Choice>
              <mc:Fallback>
                <p:oleObj name="" r:id="rId4" imgW="3810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3810" y="2479675"/>
                        <a:ext cx="897890" cy="864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5" name="对象 10274"/>
          <p:cNvGraphicFramePr/>
          <p:nvPr/>
        </p:nvGraphicFramePr>
        <p:xfrm>
          <a:off x="5364163" y="1563370"/>
          <a:ext cx="31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6" imgW="140335" imgH="394970" progId="Equation.DSMT4">
                  <p:embed/>
                </p:oleObj>
              </mc:Choice>
              <mc:Fallback>
                <p:oleObj name="" r:id="rId6" imgW="140335" imgH="39497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64163" y="1563370"/>
                        <a:ext cx="317500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6" name="对象 10275"/>
          <p:cNvGraphicFramePr/>
          <p:nvPr/>
        </p:nvGraphicFramePr>
        <p:xfrm>
          <a:off x="2628583" y="3796983"/>
          <a:ext cx="32321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295400" imgH="393700" progId="Equation.DSMT4">
                  <p:embed/>
                </p:oleObj>
              </mc:Choice>
              <mc:Fallback>
                <p:oleObj name="" r:id="rId8" imgW="1295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8583" y="3796983"/>
                        <a:ext cx="3232150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7" name="椭圆形标注 23"/>
          <p:cNvSpPr/>
          <p:nvPr/>
        </p:nvSpPr>
        <p:spPr>
          <a:xfrm>
            <a:off x="6303010" y="3784600"/>
            <a:ext cx="2679065" cy="1262380"/>
          </a:xfrm>
          <a:prstGeom prst="wedgeEllipseCallout">
            <a:avLst>
              <a:gd name="adj1" fmla="val -14802"/>
              <a:gd name="adj2" fmla="val -75201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defTabSz="914400"/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表格为</a:t>
            </a:r>
            <a:endParaRPr lang="zh-CN" altLang="en-US" sz="2800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/>
            <a:r>
              <a:rPr lang="zh-CN" altLang="en-US" sz="2800" b="1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</a:t>
            </a:r>
            <a:r>
              <a:rPr lang="zh-CN" altLang="en-US" sz="2800" b="1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2800" b="1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235508" y="1563370"/>
          <a:ext cx="31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0" imgW="140335" imgH="394970" progId="Equation.DSMT4">
                  <p:embed/>
                </p:oleObj>
              </mc:Choice>
              <mc:Fallback>
                <p:oleObj name="" r:id="rId10" imgW="140335" imgH="39497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35508" y="1563370"/>
                        <a:ext cx="317500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6596380" y="2436495"/>
          <a:ext cx="1870075" cy="93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749300" imgH="431800" progId="Equation.DSMT4">
                  <p:embed/>
                </p:oleObj>
              </mc:Choice>
              <mc:Fallback>
                <p:oleObj name="" r:id="rId11" imgW="749300" imgH="431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96380" y="2436495"/>
                        <a:ext cx="1870075" cy="9372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2" grpId="0"/>
      <p:bldP spid="10273" grpId="0"/>
      <p:bldP spid="1027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99"/>
          <p:cNvSpPr txBox="1"/>
          <p:nvPr/>
        </p:nvSpPr>
        <p:spPr>
          <a:xfrm>
            <a:off x="132080" y="626745"/>
            <a:ext cx="883793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抗洪抢险时，需要在一定时间内筑起拦洪大坝，甲队单独做正好按期完成，而乙队由于人少，单独做则超期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个小时才能完成．现甲、乙两队合作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个小时后，甲队又有新任务，余下的由乙队单独做，刚好按期完成．求甲、乙两队单独完成全部工程各需多少小时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98475" y="3219133"/>
            <a:ext cx="7789863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解析：设甲队单独完成需要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小时，则乙队需要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小时，根据等量关系“甲工效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×2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＋乙工效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甲队单独完成需要时间＝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列方程．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442" y="-5337"/>
            <a:ext cx="2337781" cy="787303"/>
            <a:chOff x="231" y="174"/>
            <a:chExt cx="3682" cy="1240"/>
          </a:xfrm>
        </p:grpSpPr>
        <p:grpSp>
          <p:nvGrpSpPr>
            <p:cNvPr id="3" name="组合 2"/>
            <p:cNvGrpSpPr/>
            <p:nvPr/>
          </p:nvGrpSpPr>
          <p:grpSpPr>
            <a:xfrm>
              <a:off x="231" y="174"/>
              <a:ext cx="3682" cy="1240"/>
              <a:chOff x="3895799" y="1568983"/>
              <a:chExt cx="2807216" cy="89656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4732932" y="1634046"/>
                <a:ext cx="1970083" cy="736776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1304" y="421"/>
              <a:ext cx="2189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837B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90000" pitchFamily="34" charset="-122"/>
                </a:rPr>
                <a:t>练一</a:t>
              </a:r>
              <a:r>
                <a:rPr lang="zh-CN" altLang="en-US" sz="2800" b="1" dirty="0">
                  <a:solidFill>
                    <a:srgbClr val="00837B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90000" pitchFamily="34" charset="-122"/>
                </a:rPr>
                <a:t>练</a:t>
              </a:r>
              <a:endParaRPr lang="zh-CN" altLang="en-US" sz="2800" b="1" dirty="0">
                <a:solidFill>
                  <a:srgbClr val="00837B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90000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422910" y="121285"/>
            <a:ext cx="7795260" cy="2590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解：设甲队单独完成需要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小时，则乙队需要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由题意得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.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是方程的解．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96570" y="2516188"/>
            <a:ext cx="754221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答：甲单独完成全部工程需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6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小时，乙单独完成全部工程需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9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266065" y="3625850"/>
            <a:ext cx="8602980" cy="121094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26670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解决工程问题的思路方法：各部分工作量之和等于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，从工作量和工作时间上考虑相等关系．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5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1256665"/>
            <a:ext cx="1941195" cy="885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264160" y="765175"/>
            <a:ext cx="8825230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朋友们约着一起开着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辆车自驾去黄山玩，其中面包车为领队，小轿车紧随其后，他们同时出发，当面包车行驶了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200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km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时，发现小轿车只行驶了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180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km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，若面包车的行驶速度比小轿车快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km/h，请问面包车，小轿车的速度分别为多少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km/h？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cxnSp>
        <p:nvCxnSpPr>
          <p:cNvPr id="3" name="直接连接符 5"/>
          <p:cNvCxnSpPr/>
          <p:nvPr/>
        </p:nvCxnSpPr>
        <p:spPr>
          <a:xfrm>
            <a:off x="714375" y="4353878"/>
            <a:ext cx="7572375" cy="1587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pic>
        <p:nvPicPr>
          <p:cNvPr id="4" name="图片 6" descr="C:\Users\Administrator\Desktop\姚琬玥文件\2011116155631449.jpg2011116155631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576003"/>
            <a:ext cx="1006475" cy="671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 descr="jiaoche2_03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4068128"/>
            <a:ext cx="642937" cy="28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3"/>
          <p:cNvSpPr txBox="1"/>
          <p:nvPr/>
        </p:nvSpPr>
        <p:spPr>
          <a:xfrm>
            <a:off x="1260158" y="443960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997008" y="4439603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180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5363845" y="4439603"/>
            <a:ext cx="787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200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椭圆 21"/>
          <p:cNvSpPr/>
          <p:nvPr/>
        </p:nvSpPr>
        <p:spPr>
          <a:xfrm>
            <a:off x="1403350" y="4295140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22"/>
          <p:cNvSpPr/>
          <p:nvPr/>
        </p:nvSpPr>
        <p:spPr>
          <a:xfrm>
            <a:off x="4284663" y="4295140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23"/>
          <p:cNvSpPr/>
          <p:nvPr/>
        </p:nvSpPr>
        <p:spPr>
          <a:xfrm>
            <a:off x="5580063" y="4295140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4"/>
          <p:cNvCxnSpPr/>
          <p:nvPr/>
        </p:nvCxnSpPr>
        <p:spPr>
          <a:xfrm>
            <a:off x="1144588" y="4353878"/>
            <a:ext cx="7572375" cy="1587"/>
          </a:xfrm>
          <a:prstGeom prst="line">
            <a:avLst/>
          </a:prstGeom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2546" name="文本框 6151"/>
          <p:cNvSpPr txBox="1"/>
          <p:nvPr/>
        </p:nvSpPr>
        <p:spPr>
          <a:xfrm>
            <a:off x="2698750" y="93345"/>
            <a:ext cx="4094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列分式方程解决行程问题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129221" y="111932"/>
            <a:ext cx="4676882" cy="595576"/>
            <a:chOff x="1777185" y="621123"/>
            <a:chExt cx="467688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88446"/>
              <a:ext cx="4362450" cy="1651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0 0.013055 L 0.328056 0.018981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22 -0.015556 L 0.454583 -0.015463 " pathEditMode="relative" rAng="0" ptsTypes="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72845" y="1771650"/>
          <a:ext cx="5805170" cy="2410460"/>
        </p:xfrm>
        <a:graphic>
          <a:graphicData uri="http://schemas.openxmlformats.org/drawingml/2006/table">
            <a:tbl>
              <a:tblPr/>
              <a:tblGrid>
                <a:gridCol w="1417955"/>
                <a:gridCol w="1082675"/>
                <a:gridCol w="1403350"/>
                <a:gridCol w="1901190"/>
              </a:tblGrid>
              <a:tr h="51752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路程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速度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时间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面包车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小轿车</a:t>
                      </a: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84012"/>
          <p:cNvSpPr txBox="1"/>
          <p:nvPr/>
        </p:nvSpPr>
        <p:spPr>
          <a:xfrm>
            <a:off x="2755900" y="2462213"/>
            <a:ext cx="9001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200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84013"/>
          <p:cNvSpPr txBox="1"/>
          <p:nvPr/>
        </p:nvSpPr>
        <p:spPr>
          <a:xfrm>
            <a:off x="2773363" y="3454400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180</a:t>
            </a:r>
            <a:endParaRPr lang="en-US" altLang="zh-CN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84014"/>
          <p:cNvSpPr txBox="1"/>
          <p:nvPr/>
        </p:nvSpPr>
        <p:spPr>
          <a:xfrm>
            <a:off x="3845560" y="2462530"/>
            <a:ext cx="1162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84015"/>
          <p:cNvSpPr txBox="1"/>
          <p:nvPr/>
        </p:nvSpPr>
        <p:spPr>
          <a:xfrm>
            <a:off x="4204653" y="3454400"/>
            <a:ext cx="573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5506720" y="2355850"/>
          <a:ext cx="1112838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2" imgW="419735" imgH="394335" progId="Equation.3">
                  <p:embed/>
                </p:oleObj>
              </mc:Choice>
              <mc:Fallback>
                <p:oleObj name="" r:id="rId2" imgW="419735" imgH="39433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06720" y="2355850"/>
                        <a:ext cx="1112838" cy="827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5644515" y="3268980"/>
          <a:ext cx="67691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4" imgW="280035" imgH="394335" progId="Equation.3">
                  <p:embed/>
                </p:oleObj>
              </mc:Choice>
              <mc:Fallback>
                <p:oleObj name="" r:id="rId4" imgW="280035" imgH="394335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4515" y="3268980"/>
                        <a:ext cx="676910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4018"/>
          <p:cNvSpPr txBox="1"/>
          <p:nvPr/>
        </p:nvSpPr>
        <p:spPr>
          <a:xfrm>
            <a:off x="928370" y="428625"/>
            <a:ext cx="6423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分析：设小轿车的速度为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2698750" y="4335145"/>
            <a:ext cx="6338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面包车行驶的时间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=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小轿车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行驶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的时间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953453" y="4337685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等量关系：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000125" y="1119188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列表如下：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5" grpId="0"/>
      <p:bldP spid="6" grpId="0"/>
      <p:bldP spid="11" grpId="0"/>
      <p:bldP spid="3" grpId="0"/>
      <p:bldP spid="4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84037"/>
          <p:cNvSpPr/>
          <p:nvPr/>
        </p:nvSpPr>
        <p:spPr>
          <a:xfrm>
            <a:off x="555625" y="256540"/>
            <a:ext cx="824865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解：设小轿车的速度为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km/h，则面包车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km/h，依题意得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84039"/>
          <p:cNvSpPr/>
          <p:nvPr/>
        </p:nvSpPr>
        <p:spPr>
          <a:xfrm>
            <a:off x="2117725" y="2450783"/>
            <a:ext cx="2174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9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GB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矩形 84040"/>
          <p:cNvSpPr/>
          <p:nvPr/>
        </p:nvSpPr>
        <p:spPr>
          <a:xfrm>
            <a:off x="1118870" y="3000375"/>
            <a:ext cx="57632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经检验，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9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是原方程的解，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9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+10 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，符合题意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GB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矩形 84041"/>
          <p:cNvSpPr/>
          <p:nvPr/>
        </p:nvSpPr>
        <p:spPr>
          <a:xfrm>
            <a:off x="601980" y="4003675"/>
            <a:ext cx="78428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答：面包车的速度为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10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小轿车的速度为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9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GB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圆角矩形标注 84042"/>
          <p:cNvSpPr/>
          <p:nvPr/>
        </p:nvSpPr>
        <p:spPr>
          <a:xfrm>
            <a:off x="4837113" y="1139508"/>
            <a:ext cx="3967162" cy="1495425"/>
          </a:xfrm>
          <a:prstGeom prst="wedgeRoundRectCallout">
            <a:avLst>
              <a:gd name="adj1" fmla="val -29775"/>
              <a:gd name="adj2" fmla="val 73503"/>
              <a:gd name="adj3" fmla="val 1666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注意两次检验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: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是不是所列方程的解；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是否满足实际意义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2499360" y="1477010"/>
          <a:ext cx="2091055" cy="85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800100" imgH="393700" progId="Equation.3">
                  <p:embed/>
                </p:oleObj>
              </mc:Choice>
              <mc:Fallback>
                <p:oleObj name="" r:id="rId1" imgW="800100" imgH="3937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9360" y="1477010"/>
                        <a:ext cx="2091055" cy="855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79070" y="771525"/>
            <a:ext cx="860869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小轿车发现跟丢时，面包车行驶了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200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km，小轿车行驶了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180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km，小轿车为了追上面包车，他就马上提速，他们约定好在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300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km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的地方碰头，他们正好同时到达，请问小轿车提速了多少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km/h？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cxnSp>
        <p:nvCxnSpPr>
          <p:cNvPr id="4" name="直接连接符 5"/>
          <p:cNvCxnSpPr/>
          <p:nvPr/>
        </p:nvCxnSpPr>
        <p:spPr>
          <a:xfrm>
            <a:off x="468948" y="4869815"/>
            <a:ext cx="7572375" cy="1588"/>
          </a:xfrm>
          <a:prstGeom prst="line">
            <a:avLst/>
          </a:prstGeom>
          <a:ln w="9525" cap="flat" cmpd="sng">
            <a:solidFill>
              <a:srgbClr val="FAFAF1"/>
            </a:solidFill>
            <a:prstDash val="solid"/>
            <a:bevel/>
            <a:headEnd type="none" w="med" len="med"/>
            <a:tailEnd type="none" w="med" len="med"/>
          </a:ln>
        </p:spPr>
      </p:cxnSp>
      <p:pic>
        <p:nvPicPr>
          <p:cNvPr id="5" name="图片 6" descr="C:\Users\Administrator\Desktop\姚琬玥文件\2011116155631449.jpg2011116155631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998" y="3288665"/>
            <a:ext cx="1176337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7" descr="jiaoche2_03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498" y="3936365"/>
            <a:ext cx="642937" cy="28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3"/>
          <p:cNvSpPr txBox="1"/>
          <p:nvPr/>
        </p:nvSpPr>
        <p:spPr>
          <a:xfrm>
            <a:off x="1116648" y="422529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3853498" y="4225290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180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5220335" y="4225290"/>
            <a:ext cx="787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200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椭圆 21"/>
          <p:cNvSpPr/>
          <p:nvPr/>
        </p:nvSpPr>
        <p:spPr>
          <a:xfrm>
            <a:off x="1188085" y="4152265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800" dirty="0">
              <a:solidFill>
                <a:srgbClr val="FFFFD9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椭圆 22"/>
          <p:cNvSpPr/>
          <p:nvPr/>
        </p:nvSpPr>
        <p:spPr>
          <a:xfrm>
            <a:off x="4069398" y="4080828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800" dirty="0">
              <a:solidFill>
                <a:srgbClr val="FFFFD9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椭圆 23"/>
          <p:cNvSpPr/>
          <p:nvPr/>
        </p:nvSpPr>
        <p:spPr>
          <a:xfrm>
            <a:off x="5364798" y="4080828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800" dirty="0">
              <a:solidFill>
                <a:srgbClr val="FFFFD9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椭圆 4"/>
          <p:cNvSpPr/>
          <p:nvPr/>
        </p:nvSpPr>
        <p:spPr>
          <a:xfrm>
            <a:off x="7814310" y="4080828"/>
            <a:ext cx="171450" cy="1238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BCBCB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800" dirty="0">
              <a:solidFill>
                <a:srgbClr val="FFFFD9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7669848" y="4225290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300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cxnSp>
        <p:nvCxnSpPr>
          <p:cNvPr id="15" name="直接连接符 9"/>
          <p:cNvCxnSpPr/>
          <p:nvPr/>
        </p:nvCxnSpPr>
        <p:spPr>
          <a:xfrm flipV="1">
            <a:off x="929323" y="4152265"/>
            <a:ext cx="7604125" cy="58738"/>
          </a:xfrm>
          <a:prstGeom prst="line">
            <a:avLst/>
          </a:prstGeom>
          <a:ln w="9525" cap="flat" cmpd="sng">
            <a:solidFill>
              <a:srgbClr val="00B0F0"/>
            </a:solidFill>
            <a:prstDash val="solid"/>
            <a:bevel/>
            <a:headEnd type="none" w="med" len="med"/>
            <a:tailEnd type="none" w="med" len="med"/>
          </a:ln>
        </p:spPr>
      </p:cxnSp>
      <p:grpSp>
        <p:nvGrpSpPr>
          <p:cNvPr id="16" name="组合 15"/>
          <p:cNvGrpSpPr/>
          <p:nvPr/>
        </p:nvGrpSpPr>
        <p:grpSpPr>
          <a:xfrm>
            <a:off x="57687" y="-5337"/>
            <a:ext cx="2337781" cy="787303"/>
            <a:chOff x="231" y="174"/>
            <a:chExt cx="3682" cy="1240"/>
          </a:xfrm>
        </p:grpSpPr>
        <p:grpSp>
          <p:nvGrpSpPr>
            <p:cNvPr id="17" name="组合 16"/>
            <p:cNvGrpSpPr/>
            <p:nvPr/>
          </p:nvGrpSpPr>
          <p:grpSpPr>
            <a:xfrm>
              <a:off x="231" y="174"/>
              <a:ext cx="3682" cy="1240"/>
              <a:chOff x="3895799" y="1568983"/>
              <a:chExt cx="2807216" cy="896567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4732932" y="1634046"/>
                <a:ext cx="1970083" cy="736776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0" name="矩形 19"/>
            <p:cNvSpPr/>
            <p:nvPr/>
          </p:nvSpPr>
          <p:spPr>
            <a:xfrm>
              <a:off x="1304" y="421"/>
              <a:ext cx="2189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837B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90000" pitchFamily="34" charset="-122"/>
                </a:rPr>
                <a:t>练一</a:t>
              </a:r>
              <a:r>
                <a:rPr lang="zh-CN" altLang="en-US" sz="2800" b="1" dirty="0">
                  <a:solidFill>
                    <a:srgbClr val="00837B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90000" pitchFamily="34" charset="-122"/>
                </a:rPr>
                <a:t>练</a:t>
              </a:r>
              <a:endParaRPr lang="zh-CN" altLang="en-US" sz="2800" b="1" dirty="0">
                <a:solidFill>
                  <a:srgbClr val="00837B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90000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08 0.013056 L 0.405833 0.010741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695 0.012223 L 0.277431 0.012316 " pathEditMode="relative" rAng="0" ptsTypes="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84037"/>
          <p:cNvSpPr/>
          <p:nvPr/>
        </p:nvSpPr>
        <p:spPr>
          <a:xfrm>
            <a:off x="645160" y="247174"/>
            <a:ext cx="72802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解：设小轿车提速了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en-GB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km/h，依题意得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矩形 84039"/>
          <p:cNvSpPr/>
          <p:nvPr/>
        </p:nvSpPr>
        <p:spPr>
          <a:xfrm>
            <a:off x="2896870" y="2247265"/>
            <a:ext cx="23463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GB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矩形 84040"/>
          <p:cNvSpPr/>
          <p:nvPr/>
        </p:nvSpPr>
        <p:spPr>
          <a:xfrm>
            <a:off x="469265" y="2983865"/>
            <a:ext cx="84201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经检验，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是原方程的解，且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GB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，符合题意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GB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矩形 84041"/>
          <p:cNvSpPr/>
          <p:nvPr/>
        </p:nvSpPr>
        <p:spPr>
          <a:xfrm>
            <a:off x="466090" y="3842862"/>
            <a:ext cx="564038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答：小轿车提速了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</a:t>
            </a:r>
            <a:r>
              <a:rPr lang="en-GB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en-GB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km/h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2844800" y="1012825"/>
          <a:ext cx="2317115" cy="106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736600" imgH="355600" progId="Equation.DSMT4">
                  <p:embed/>
                </p:oleObj>
              </mc:Choice>
              <mc:Fallback>
                <p:oleObj name="" r:id="rId1" imgW="736600" imgH="355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4800" y="1012825"/>
                        <a:ext cx="2317115" cy="1069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7"/>
          <p:cNvSpPr txBox="1"/>
          <p:nvPr/>
        </p:nvSpPr>
        <p:spPr>
          <a:xfrm>
            <a:off x="681990" y="222250"/>
            <a:ext cx="5511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列分式方程解应用题的一般步骤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755650" y="771525"/>
            <a:ext cx="8030210" cy="4184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审：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清题意，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找出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相等关系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设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设出未知数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列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出方程；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这个分式方程；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根（包括两方面</a:t>
            </a:r>
            <a:r>
              <a:rPr 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：①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是不是分式方程的根；</a:t>
            </a:r>
            <a:r>
              <a:rPr 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是否符合题意）；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写答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6150"/>
          <p:cNvSpPr/>
          <p:nvPr/>
        </p:nvSpPr>
        <p:spPr>
          <a:xfrm>
            <a:off x="386715" y="852170"/>
            <a:ext cx="850138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某市从今年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日起调整居民用水价格，每吨水费上涨三分之一，小丽家去年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月的水费是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15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元，今年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月的水费是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30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已知今年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月的用水量比去年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月的用水量多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5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求该市今年居民用水的价格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矩形 9221"/>
          <p:cNvSpPr/>
          <p:nvPr/>
        </p:nvSpPr>
        <p:spPr>
          <a:xfrm>
            <a:off x="212408" y="3216275"/>
            <a:ext cx="66294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分析：此题的主要等量关系是：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222"/>
          <p:cNvSpPr/>
          <p:nvPr/>
        </p:nvSpPr>
        <p:spPr>
          <a:xfrm>
            <a:off x="285750" y="3957320"/>
            <a:ext cx="867854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小丽家今年 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 </a:t>
            </a:r>
            <a:r>
              <a:rPr lang="zh-CN" altLang="en-US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月的用水量－去年 12 月的用水量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5m</a:t>
            </a:r>
            <a:r>
              <a:rPr lang="en-US" altLang="zh-CN" sz="2800" baseline="300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sz="2800" dirty="0">
                <a:solidFill>
                  <a:srgbClr val="149494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149494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2770505" y="236855"/>
            <a:ext cx="4094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列分式方程解决商业问题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00976" y="242107"/>
            <a:ext cx="4676882" cy="595576"/>
            <a:chOff x="1777185" y="621123"/>
            <a:chExt cx="467688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3</a:t>
                </a:r>
                <a:endParaRPr lang="en-US" altLang="zh-CN" sz="3200" b="1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88446"/>
              <a:ext cx="4362450" cy="1651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89605" y="47720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79705" y="1275080"/>
            <a:ext cx="8662670" cy="3255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进一步熟练地解可化为一元一次方程的分式方程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运用分式方程解决实际应用问题时，会合理设未知数，找出等量关系并列出方程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通过分式方程的应用过程，培养数学应用意识，提高分析问题和解决问题的能力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752475" y="292735"/>
            <a:ext cx="76219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解：设该市去年居民用水的价格为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/m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，则今年的水价为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/m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根据题意，得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131185" y="1850390"/>
          <a:ext cx="2239010" cy="1251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638300" imgH="901700" progId="Equation.DSMT4">
                  <p:embed/>
                </p:oleObj>
              </mc:Choice>
              <mc:Fallback>
                <p:oleObj name="" r:id="rId1" imgW="1638300" imgH="9017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1185" y="1850390"/>
                        <a:ext cx="2239010" cy="1251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11272"/>
          <p:cNvSpPr txBox="1"/>
          <p:nvPr/>
        </p:nvSpPr>
        <p:spPr>
          <a:xfrm>
            <a:off x="1293813" y="3105785"/>
            <a:ext cx="931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 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11274"/>
          <p:cNvSpPr txBox="1"/>
          <p:nvPr/>
        </p:nvSpPr>
        <p:spPr>
          <a:xfrm>
            <a:off x="3203575" y="3002915"/>
            <a:ext cx="525018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经检验，    是原方程的根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11275"/>
          <p:cNvSpPr txBox="1"/>
          <p:nvPr/>
        </p:nvSpPr>
        <p:spPr>
          <a:xfrm>
            <a:off x="915670" y="4599940"/>
            <a:ext cx="6820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答：该市今年居民用水的价格为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3060700" y="986790"/>
          <a:ext cx="1361440" cy="86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3" imgW="976630" imgH="628015" progId="Equation.DSMT4">
                  <p:embed/>
                </p:oleObj>
              </mc:Choice>
              <mc:Fallback>
                <p:oleObj name="" r:id="rId3" imgW="976630" imgH="628015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0700" y="986790"/>
                        <a:ext cx="1361440" cy="861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2147570" y="2961005"/>
          <a:ext cx="83756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5" imgW="444500" imgH="393700" progId="Equation.DSMT4">
                  <p:embed/>
                </p:oleObj>
              </mc:Choice>
              <mc:Fallback>
                <p:oleObj name="" r:id="rId5" imgW="444500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7570" y="2961005"/>
                        <a:ext cx="837565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4709160" y="2982595"/>
          <a:ext cx="674688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7" imgW="393700" imgH="393700" progId="Equation.DSMT4">
                  <p:embed/>
                </p:oleObj>
              </mc:Choice>
              <mc:Fallback>
                <p:oleObj name="" r:id="rId7" imgW="393700" imgH="3937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09160" y="2982595"/>
                        <a:ext cx="674688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2696845" y="3722370"/>
          <a:ext cx="3165475" cy="960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9" imgW="1447800" imgH="431800" progId="Equation.DSMT4">
                  <p:embed/>
                </p:oleObj>
              </mc:Choice>
              <mc:Fallback>
                <p:oleObj name="" r:id="rId9" imgW="1447800" imgH="4318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96845" y="3722370"/>
                        <a:ext cx="3165475" cy="960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文本框 99"/>
          <p:cNvSpPr txBox="1"/>
          <p:nvPr/>
        </p:nvSpPr>
        <p:spPr>
          <a:xfrm>
            <a:off x="20955" y="543560"/>
            <a:ext cx="9105900" cy="3408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5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某果品店在批发市场购买某种水果销售，第一次用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1200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元购进若干千克，并以每千克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8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元出售，很快售完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由于水果畅销，第二次购买时，每千克的进价比第一次提高了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10%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1452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元所购买的数量比第一次多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千克，以每千克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9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元售出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千克后，因出现高温天气，水果不易保鲜，为减少损失，便降价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50%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售完剩余的水果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求第一次水果的进价是每千克多少元；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7651" name="文本框 4"/>
          <p:cNvSpPr txBox="1"/>
          <p:nvPr/>
        </p:nvSpPr>
        <p:spPr>
          <a:xfrm>
            <a:off x="251460" y="3796665"/>
            <a:ext cx="877443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解析：根据第二次购买水果数多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20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千克，可得出方程，解出即可得出答案；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41529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1108075" y="342900"/>
            <a:ext cx="7132638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解：设第一次购买的进价为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元，则第二次的进价为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1.1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根据题意得                             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是原方程的解．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815975" y="3925888"/>
            <a:ext cx="7067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答：第一次水果的进价为每千克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6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22600" y="1657668"/>
          <a:ext cx="2508250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105535" imgH="393700" progId="Equation.DSMT4">
                  <p:embed/>
                </p:oleObj>
              </mc:Choice>
              <mc:Fallback>
                <p:oleObj name="" r:id="rId1" imgW="1105535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22600" y="1657668"/>
                        <a:ext cx="2508250" cy="89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charRg st="69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6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charRg st="76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107950" y="52070"/>
            <a:ext cx="795718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该果品店在这两次销售中，总体上是盈利还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是亏损？盈利或亏损了多少元？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178435" y="1160145"/>
            <a:ext cx="87560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0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解析：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先计算两次购买水果的数量，赚钱情况：销售的水果量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实际售价－当次进价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，两次合计，就可以求得是盈利还是亏损了．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66090" y="2500630"/>
            <a:ext cx="8100060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解：第一次购买水果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1200÷6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200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第二次购买水果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220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第一次赚钱为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200×(8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400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第二次赚钱为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100×(9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6.6)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120×(9×0.5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6.6)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所以两次共盈利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388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86055" y="2277745"/>
            <a:ext cx="1647825" cy="953135"/>
          </a:xfrm>
          <a:prstGeom prst="rect">
            <a:avLst/>
          </a:prstGeom>
          <a:noFill/>
          <a:ln w="25400" cap="flat" cmpd="sng">
            <a:solidFill>
              <a:srgbClr val="ECEC0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分式方程的应用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122805" y="972820"/>
            <a:ext cx="1009650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54"/>
          <p:cNvSpPr/>
          <p:nvPr/>
        </p:nvSpPr>
        <p:spPr>
          <a:xfrm>
            <a:off x="1904365" y="1094740"/>
            <a:ext cx="147955" cy="3348355"/>
          </a:xfrm>
          <a:prstGeom prst="leftBrace">
            <a:avLst>
              <a:gd name="adj1" fmla="val 6434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3635375" y="627380"/>
            <a:ext cx="5352415" cy="1383665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行程问题、工程问题、数字问题、顺逆问题、利润问题等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28"/>
          <p:cNvSpPr/>
          <p:nvPr/>
        </p:nvSpPr>
        <p:spPr>
          <a:xfrm>
            <a:off x="2122805" y="4150995"/>
            <a:ext cx="1009650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78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方法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右箭头 31"/>
          <p:cNvSpPr/>
          <p:nvPr/>
        </p:nvSpPr>
        <p:spPr>
          <a:xfrm>
            <a:off x="3203575" y="1053465"/>
            <a:ext cx="360363" cy="3603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2122805" y="2493645"/>
            <a:ext cx="1009650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3635375" y="2493645"/>
            <a:ext cx="4535805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一审二设三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列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六答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右箭头 16"/>
          <p:cNvSpPr/>
          <p:nvPr/>
        </p:nvSpPr>
        <p:spPr>
          <a:xfrm>
            <a:off x="3203575" y="2574608"/>
            <a:ext cx="360363" cy="36036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右箭头 17"/>
          <p:cNvSpPr/>
          <p:nvPr/>
        </p:nvSpPr>
        <p:spPr>
          <a:xfrm>
            <a:off x="3203893" y="4231640"/>
            <a:ext cx="360362" cy="3603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3635375" y="4150995"/>
            <a:ext cx="1137285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321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2150" y="3034030"/>
            <a:ext cx="4591050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cs typeface="Times New Roman" panose="02020603050405020304" pitchFamily="2" charset="0"/>
              </a:rPr>
              <a:t>A.                                      B.</a:t>
            </a:r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>
              <a:lnSpc>
                <a:spcPct val="50000"/>
              </a:lnSpc>
            </a:pPr>
            <a:r>
              <a:rPr lang="en-US" altLang="zh-CN" sz="2800">
                <a:latin typeface="Times New Roman" panose="02020603050405020304" pitchFamily="2" charset="0"/>
                <a:cs typeface="Times New Roman" panose="02020603050405020304" pitchFamily="2" charset="0"/>
              </a:rPr>
              <a:t>C.                                       D.</a:t>
            </a:r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215900" y="627380"/>
            <a:ext cx="86423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几名同学包租一辆面包车去旅游，面包车的租价为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180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元，出发前，又增加两名同学，结果每个同学比原来少分摊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元车费，若设原来参加旅游的学生有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人，则所列方程为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　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2802890" y="2252980"/>
            <a:ext cx="438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5885" y="2882900"/>
          <a:ext cx="2235200" cy="92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52500" imgH="393700" progId="Equation.DSMT4">
                  <p:embed/>
                </p:oleObj>
              </mc:Choice>
              <mc:Fallback>
                <p:oleObj name="" r:id="rId1" imgW="952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65885" y="2882900"/>
                        <a:ext cx="2235200" cy="924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77620" y="3963035"/>
          <a:ext cx="2187575" cy="904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952500" imgH="393700" progId="Equation.DSMT4">
                  <p:embed/>
                </p:oleObj>
              </mc:Choice>
              <mc:Fallback>
                <p:oleObj name="" r:id="rId3" imgW="952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7620" y="3963035"/>
                        <a:ext cx="2187575" cy="904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35880" y="4030980"/>
          <a:ext cx="2329180" cy="963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952500" imgH="393700" progId="Equation.DSMT4">
                  <p:embed/>
                </p:oleObj>
              </mc:Choice>
              <mc:Fallback>
                <p:oleObj name="" r:id="rId5" imgW="952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5880" y="4030980"/>
                        <a:ext cx="2329180" cy="963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38725" y="2839720"/>
          <a:ext cx="234188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952500" imgH="393700" progId="Equation.DSMT4">
                  <p:embed/>
                </p:oleObj>
              </mc:Choice>
              <mc:Fallback>
                <p:oleObj name="" r:id="rId7" imgW="952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38725" y="2839720"/>
                        <a:ext cx="234188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300355" y="457200"/>
            <a:ext cx="880808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一轮船往返于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两地之间，顺水比逆水快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小时到达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已知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两地相距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80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km，水流速度是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km/h，求轮船在静水中的速度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395605" y="1845310"/>
            <a:ext cx="8121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解：设船在静水中的速度为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km/h，根据题意得</a:t>
            </a:r>
            <a:endParaRPr lang="zh-CN" altLang="en-US" sz="2800" baseline="-25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5596255" y="3526155"/>
            <a:ext cx="2585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±18.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Text Box 16"/>
          <p:cNvSpPr txBox="1"/>
          <p:nvPr/>
        </p:nvSpPr>
        <p:spPr>
          <a:xfrm>
            <a:off x="663575" y="4018280"/>
            <a:ext cx="6949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18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不合题意，舍去，故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18.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Text Box 17"/>
          <p:cNvSpPr txBox="1"/>
          <p:nvPr/>
        </p:nvSpPr>
        <p:spPr>
          <a:xfrm>
            <a:off x="611505" y="4537075"/>
            <a:ext cx="613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答：船在静水中的速度为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18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555240" y="2239645"/>
          <a:ext cx="2444115" cy="84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1056005" imgH="394335" progId="Equation.DSMT4">
                  <p:embed/>
                </p:oleObj>
              </mc:Choice>
              <mc:Fallback>
                <p:oleObj name="" r:id="rId1" imgW="1056005" imgH="3943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5240" y="2239645"/>
                        <a:ext cx="2444115" cy="845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2"/>
          <p:cNvSpPr txBox="1"/>
          <p:nvPr/>
        </p:nvSpPr>
        <p:spPr>
          <a:xfrm>
            <a:off x="562293" y="3003868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方程两边同乘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endParaRPr lang="zh-CN" altLang="en-US" sz="2800" baseline="-25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14"/>
          <p:cNvSpPr txBox="1"/>
          <p:nvPr/>
        </p:nvSpPr>
        <p:spPr>
          <a:xfrm>
            <a:off x="686435" y="3529965"/>
            <a:ext cx="4891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160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aseline="4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51460" y="477520"/>
            <a:ext cx="879030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农机厂到距工厂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的向阳村检修农机，一部分人骑自行车先走，过了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分钟，其余人乘汽车去，结果他们同时到达，已知汽车的速度是自行车的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倍，求两车的速度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67335" y="2388870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解：设自行车的速度为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，依题意得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4067493" y="3002915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4982210" y="3002915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986155" y="3721100"/>
            <a:ext cx="48812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15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是原方程的根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1986915" y="4189730"/>
            <a:ext cx="3500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15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45.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267335" y="4609465"/>
            <a:ext cx="8550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答：自行车的速度是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km/h，汽车的速度是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km/h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9" name="对象 8"/>
          <p:cNvGraphicFramePr>
            <a:graphicFrameLocks noGrp="1"/>
          </p:cNvGraphicFramePr>
          <p:nvPr/>
        </p:nvGraphicFramePr>
        <p:xfrm>
          <a:off x="1771650" y="2866390"/>
          <a:ext cx="187388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801370" imgH="394335" progId="Equation.DSMT4">
                  <p:embed/>
                </p:oleObj>
              </mc:Choice>
              <mc:Fallback>
                <p:oleObj name="" r:id="rId1" imgW="801370" imgH="3943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1650" y="2866390"/>
                        <a:ext cx="1873885" cy="9207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433070" y="322580"/>
            <a:ext cx="84201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某学校为鼓励学生积极参加体育锻炼，派王老师和李老师去购买一些篮球和排球．回校后，王老师和李老师编写了一道题：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28015" y="4174490"/>
            <a:ext cx="80946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同学们，请问篮球和排球的单价各是多少元？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-2147482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365" y="1949133"/>
            <a:ext cx="7720013" cy="21097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781050" y="608330"/>
            <a:ext cx="6791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解：设排球的单价为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元，则篮球的单价为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60)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元，根据题意，列方程得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781050" y="2776855"/>
            <a:ext cx="73513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100.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是原方程的根，当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160.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7550" y="2122170"/>
            <a:ext cx="183832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5"/>
          <p:cNvSpPr txBox="1"/>
          <p:nvPr/>
        </p:nvSpPr>
        <p:spPr>
          <a:xfrm>
            <a:off x="790258" y="4167505"/>
            <a:ext cx="80152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答：排球的单价为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元，篮球的单价为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160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元．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453073" y="830898"/>
            <a:ext cx="7429500" cy="2846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解分式方程的基本思路是什么？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解分式方程有哪几个步骤？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验根有哪几种方法？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973" y="1409065"/>
            <a:ext cx="1605280" cy="521970"/>
          </a:xfrm>
          <a:prstGeom prst="rect">
            <a:avLst/>
          </a:prstGeom>
          <a:noFill/>
          <a:ln w="25400" cap="flat" cmpd="sng">
            <a:solidFill>
              <a:srgbClr val="FFFF63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" name="直接箭头连接符 8"/>
          <p:cNvCxnSpPr/>
          <p:nvPr/>
        </p:nvCxnSpPr>
        <p:spPr>
          <a:xfrm flipV="1">
            <a:off x="2417445" y="1653540"/>
            <a:ext cx="1536700" cy="142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arrow" w="med" len="med"/>
          </a:ln>
        </p:spPr>
      </p:cxnSp>
      <p:sp>
        <p:nvSpPr>
          <p:cNvPr id="7" name="TextBox 10"/>
          <p:cNvSpPr txBox="1"/>
          <p:nvPr/>
        </p:nvSpPr>
        <p:spPr>
          <a:xfrm>
            <a:off x="4123055" y="1409065"/>
            <a:ext cx="1605280" cy="521970"/>
          </a:xfrm>
          <a:prstGeom prst="rect">
            <a:avLst/>
          </a:prstGeom>
          <a:noFill/>
          <a:ln w="25400" cap="flat" cmpd="sng">
            <a:solidFill>
              <a:srgbClr val="FFFF63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整式方程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2468563" y="1191578"/>
            <a:ext cx="12496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转化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去分母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884873" y="263366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一化二解三检验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453073" y="3500438"/>
            <a:ext cx="7921625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有两种方法：第一种是代入最简公分母；第二种是代入原分式方程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通常使用第一种方法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"/>
          <p:cNvSpPr txBox="1"/>
          <p:nvPr/>
        </p:nvSpPr>
        <p:spPr>
          <a:xfrm>
            <a:off x="322580" y="262255"/>
            <a:ext cx="786892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我们现在所学过的应用题有哪几种类型？每种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类型的基本等量关系式是什么？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213678" y="1092835"/>
            <a:ext cx="3022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基本上有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 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种：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220663" y="1632585"/>
            <a:ext cx="85337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914400"/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行程问题：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路程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速度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时间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以及它的两个变式；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231775" y="2065020"/>
            <a:ext cx="8874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数字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在数字问题中要掌握十进制数的表示法；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16218" y="2502535"/>
            <a:ext cx="8889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914400"/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工程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工时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以及它的两个变式；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26060" y="2880360"/>
            <a:ext cx="7976235" cy="2288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(4)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利润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问题：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批发成本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批发数量×批发价；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打折销售价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定价×折数÷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销售利润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销售收入一批发成本；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每本销售利润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定价一批发价；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利润率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利润÷进价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0825" y="988695"/>
            <a:ext cx="83997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837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b="1">
                <a:solidFill>
                  <a:srgbClr val="00837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用计算机处理数据时，为了防止数据输入出错，某研究室安排两位程序操作员各输入一遍，比较两人的输入是否一致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两人各输入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2640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个数据，已知甲的输入速度是乙的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倍，结果甲比乙少用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小时输完，这两个操作员每分钟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各能输入多少个数据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5651500" y="3004820"/>
            <a:ext cx="2762250" cy="166179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288540" y="555625"/>
            <a:ext cx="522605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列分式方程解决工程问题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72731" y="487852"/>
            <a:ext cx="4676882" cy="595576"/>
            <a:chOff x="1777185" y="621123"/>
            <a:chExt cx="467688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88446"/>
              <a:ext cx="4362450" cy="1651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27990" y="3618230"/>
            <a:ext cx="2542540" cy="1025525"/>
            <a:chOff x="1415" y="5837"/>
            <a:chExt cx="4004" cy="1615"/>
          </a:xfrm>
        </p:grpSpPr>
        <p:sp>
          <p:nvSpPr>
            <p:cNvPr id="2" name="TextBox 8"/>
            <p:cNvSpPr txBox="1"/>
            <p:nvPr/>
          </p:nvSpPr>
          <p:spPr>
            <a:xfrm>
              <a:off x="1415" y="6205"/>
              <a:ext cx="2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 defTabSz="914400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工时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= </a:t>
              </a:r>
              <a:endPara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TextBox 8"/>
            <p:cNvSpPr txBox="1"/>
            <p:nvPr/>
          </p:nvSpPr>
          <p:spPr>
            <a:xfrm>
              <a:off x="3344" y="5837"/>
              <a:ext cx="20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l" defTabSz="914400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工作量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endPara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19" y="6630"/>
              <a:ext cx="172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工效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311" y="6627"/>
              <a:ext cx="2014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>
            <a:off x="3923665" y="2787650"/>
            <a:ext cx="442023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 flipH="1">
            <a:off x="2400300" y="2693035"/>
            <a:ext cx="1227455" cy="5048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2095" y="539115"/>
            <a:ext cx="79521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设乙每分钟能输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个数据，则甲每分钟能输入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个数据，根据题意，得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97735" y="1419860"/>
          <a:ext cx="3018790" cy="8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346200" imgH="405765" progId="Equation.DSMT4">
                  <p:embed/>
                </p:oleObj>
              </mc:Choice>
              <mc:Fallback>
                <p:oleObj name="" r:id="rId1" imgW="13462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7735" y="1419860"/>
                        <a:ext cx="3018790" cy="848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50825" y="2211705"/>
            <a:ext cx="85813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经检验，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是原方程的解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并且，当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11=22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所以乙用了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240 min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，甲用了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120 min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，甲比乙少用了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120 min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，符合题意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答：甲每分钟能输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个数据，乙每分钟能输入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11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个数据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6325" y="1497330"/>
            <a:ext cx="23012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11.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 Box 4"/>
          <p:cNvSpPr txBox="1"/>
          <p:nvPr/>
        </p:nvSpPr>
        <p:spPr>
          <a:xfrm>
            <a:off x="322580" y="524828"/>
            <a:ext cx="8713788" cy="233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两个工程队共同参与一项筑路工程，甲队单独施工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个月完成总工程的三分之一，这时增加了乙队，两队又共同工作了半个月，总工程全部完成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哪个队的施工速度快？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8798" y="2788285"/>
            <a:ext cx="2921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表格法分析如下：</a:t>
            </a:r>
            <a:endParaRPr lang="zh-CN" altLang="en-US" sz="2400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1114425" y="3285490"/>
          <a:ext cx="6483985" cy="1649730"/>
        </p:xfrm>
        <a:graphic>
          <a:graphicData uri="http://schemas.openxmlformats.org/drawingml/2006/table">
            <a:tbl>
              <a:tblPr/>
              <a:tblGrid>
                <a:gridCol w="866775"/>
                <a:gridCol w="2132965"/>
                <a:gridCol w="1466215"/>
                <a:gridCol w="2018030"/>
              </a:tblGrid>
              <a:tr h="457200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FFFFD9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工作时间（月）</a:t>
                      </a:r>
                      <a:endParaRPr lang="zh-CN" altLang="en-US" sz="24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工作效率</a:t>
                      </a:r>
                      <a:endParaRPr lang="zh-CN" altLang="en-US" sz="24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工作总量</a:t>
                      </a: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（</a:t>
                      </a:r>
                      <a:r>
                        <a:rPr lang="en-US" altLang="zh-CN" sz="24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</a:t>
                      </a:r>
                      <a:r>
                        <a:rPr lang="zh-CN" altLang="en-US" sz="2400" b="0" dirty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）</a:t>
                      </a:r>
                      <a:endParaRPr lang="zh-CN" altLang="en-US" sz="2400" b="0" dirty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</a:tr>
              <a:tr h="58610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CC0066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甲队</a:t>
                      </a:r>
                      <a:endParaRPr lang="zh-CN" altLang="en-US" sz="2400" b="0">
                        <a:solidFill>
                          <a:srgbClr val="CC0066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</a:tr>
              <a:tr h="60642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CC0066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乙队</a:t>
                      </a:r>
                      <a:endParaRPr lang="zh-CN" altLang="en-US" sz="2400" b="0">
                        <a:solidFill>
                          <a:srgbClr val="CC0066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6502718" y="3697288"/>
          <a:ext cx="2032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2" imgW="153035" imgH="394970" progId="Equation.DSMT4">
                  <p:embed/>
                </p:oleObj>
              </mc:Choice>
              <mc:Fallback>
                <p:oleObj name="" r:id="rId2" imgW="153035" imgH="39497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02718" y="3697288"/>
                        <a:ext cx="203200" cy="661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4756785" y="3714750"/>
          <a:ext cx="262255" cy="65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4" imgW="140335" imgH="394970" progId="Equation.DSMT4">
                  <p:embed/>
                </p:oleObj>
              </mc:Choice>
              <mc:Fallback>
                <p:oleObj name="" r:id="rId4" imgW="140335" imgH="39497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56785" y="3714750"/>
                        <a:ext cx="262255" cy="659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2771458" y="4273233"/>
          <a:ext cx="37941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6" imgW="153035" imgH="394970" progId="Equation.DSMT4">
                  <p:embed/>
                </p:oleObj>
              </mc:Choice>
              <mc:Fallback>
                <p:oleObj name="" r:id="rId6" imgW="153035" imgH="39497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1458" y="4273233"/>
                        <a:ext cx="379412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4714875" y="4295775"/>
          <a:ext cx="318135" cy="6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8" imgW="153035" imgH="394970" progId="Equation.DSMT4">
                  <p:embed/>
                </p:oleObj>
              </mc:Choice>
              <mc:Fallback>
                <p:oleObj name="" r:id="rId8" imgW="153035" imgH="39497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4875" y="4295775"/>
                        <a:ext cx="318135" cy="655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6450965" y="4302443"/>
          <a:ext cx="342900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0" imgW="229235" imgH="394970" progId="Equation.DSMT4">
                  <p:embed/>
                </p:oleObj>
              </mc:Choice>
              <mc:Fallback>
                <p:oleObj name="" r:id="rId10" imgW="229235" imgH="39497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50965" y="4302443"/>
                        <a:ext cx="342900" cy="677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2790508" y="3664268"/>
          <a:ext cx="37465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2" imgW="153035" imgH="394970" progId="Equation.DSMT4">
                  <p:embed/>
                </p:oleObj>
              </mc:Choice>
              <mc:Fallback>
                <p:oleObj name="" r:id="rId12" imgW="153035" imgH="39497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90508" y="3664268"/>
                        <a:ext cx="374650" cy="735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0"/>
          <p:cNvSpPr txBox="1"/>
          <p:nvPr/>
        </p:nvSpPr>
        <p:spPr>
          <a:xfrm>
            <a:off x="2630805" y="2336800"/>
            <a:ext cx="5339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设乙单独完成这项工程需要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任意多边形 1"/>
          <p:cNvSpPr/>
          <p:nvPr userDrawn="1"/>
        </p:nvSpPr>
        <p:spPr>
          <a:xfrm>
            <a:off x="-1524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3"/>
          <p:cNvGrpSpPr/>
          <p:nvPr/>
        </p:nvGrpSpPr>
        <p:grpSpPr>
          <a:xfrm>
            <a:off x="70485" y="835343"/>
            <a:ext cx="9005570" cy="1210945"/>
            <a:chOff x="0" y="-71751"/>
            <a:chExt cx="9005570" cy="1210880"/>
          </a:xfrm>
        </p:grpSpPr>
        <p:sp>
          <p:nvSpPr>
            <p:cNvPr id="4" name="Text Box 4"/>
            <p:cNvSpPr txBox="1"/>
            <p:nvPr/>
          </p:nvSpPr>
          <p:spPr>
            <a:xfrm>
              <a:off x="0" y="-71751"/>
              <a:ext cx="9005570" cy="1210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解：设乙单独 完成这项工程需要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个月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记工作总量为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，甲的工作效率是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，根据题意得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2629535" y="438761"/>
            <a:ext cx="316865" cy="6775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139700" imgH="393700" progId="Equation.DSMT4">
                    <p:embed/>
                  </p:oleObj>
                </mc:Choice>
                <mc:Fallback>
                  <p:oleObj name="" r:id="rId1" imgW="1397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29535" y="438761"/>
                          <a:ext cx="316865" cy="6775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/>
          <p:cNvGraphicFramePr/>
          <p:nvPr/>
        </p:nvGraphicFramePr>
        <p:xfrm>
          <a:off x="1113155" y="1943735"/>
          <a:ext cx="3192780" cy="79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333500" imgH="393700" progId="Equation.DSMT4">
                  <p:embed/>
                </p:oleObj>
              </mc:Choice>
              <mc:Fallback>
                <p:oleObj name="" r:id="rId3" imgW="13335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3155" y="1943735"/>
                        <a:ext cx="3192780" cy="791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14"/>
          <p:cNvGrpSpPr/>
          <p:nvPr/>
        </p:nvGrpSpPr>
        <p:grpSpPr>
          <a:xfrm>
            <a:off x="4864100" y="1870075"/>
            <a:ext cx="2016125" cy="791962"/>
            <a:chOff x="0" y="71723"/>
            <a:chExt cx="2016224" cy="791611"/>
          </a:xfrm>
        </p:grpSpPr>
        <p:sp>
          <p:nvSpPr>
            <p:cNvPr id="9" name="Text Box 4"/>
            <p:cNvSpPr txBox="1"/>
            <p:nvPr/>
          </p:nvSpPr>
          <p:spPr>
            <a:xfrm>
              <a:off x="0" y="73758"/>
              <a:ext cx="2016224" cy="7369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即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526339" y="71723"/>
            <a:ext cx="1428185" cy="7916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5" imgW="711200" imgH="393700" progId="Equation.DSMT4">
                    <p:embed/>
                  </p:oleObj>
                </mc:Choice>
                <mc:Fallback>
                  <p:oleObj name="" r:id="rId5" imgW="7112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6339" y="71723"/>
                          <a:ext cx="1428185" cy="7916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 Box 4"/>
          <p:cNvSpPr txBox="1"/>
          <p:nvPr/>
        </p:nvSpPr>
        <p:spPr>
          <a:xfrm>
            <a:off x="179705" y="2519680"/>
            <a:ext cx="42322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方程两边都乘以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3995738" y="2713673"/>
          <a:ext cx="15716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7" imgW="647700" imgH="177800" progId="Equation.DSMT4">
                  <p:embed/>
                </p:oleObj>
              </mc:Choice>
              <mc:Fallback>
                <p:oleObj name="" r:id="rId7" imgW="647700" imgH="1778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5738" y="2713673"/>
                        <a:ext cx="15716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4"/>
          <p:cNvSpPr txBox="1"/>
          <p:nvPr/>
        </p:nvSpPr>
        <p:spPr>
          <a:xfrm>
            <a:off x="5762625" y="2518410"/>
            <a:ext cx="331311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1.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4" name="Text Box 4"/>
          <p:cNvSpPr txBox="1"/>
          <p:nvPr/>
        </p:nvSpPr>
        <p:spPr>
          <a:xfrm>
            <a:off x="251460" y="3197543"/>
            <a:ext cx="889317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检验：当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0.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所以，原分式方程的解为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1.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由上可知，若乙队单独施工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个月可以完成全部任务，而甲队单独施工需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个月才可以完成全部任务，所以乙队的施工速度快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28258" y="-4127"/>
            <a:ext cx="20072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等量关系：</a:t>
            </a:r>
            <a:endParaRPr lang="zh-CN" altLang="en-US" sz="2400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688658" y="426720"/>
            <a:ext cx="8119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甲队完成的工作总量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乙队完成的工作总量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" name="TextBox 1"/>
          <p:cNvSpPr txBox="1"/>
          <p:nvPr/>
        </p:nvSpPr>
        <p:spPr>
          <a:xfrm>
            <a:off x="250825" y="476885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本题的等量关系还可以怎么找？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323215" y="1065530"/>
            <a:ext cx="86391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甲队单独完成的工作总量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两队合作完成的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工作总量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322580" y="1996123"/>
            <a:ext cx="5872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此时表格怎么列，方程又怎么列呢？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12"/>
          <p:cNvSpPr txBox="1"/>
          <p:nvPr/>
        </p:nvSpPr>
        <p:spPr>
          <a:xfrm>
            <a:off x="395605" y="2428240"/>
            <a:ext cx="7970520" cy="2805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设乙单独完成这项工程需要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则乙队的工作效率是  ，甲队的工作效率是  ，合作的工作效率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5" name="对象 24"/>
          <p:cNvGraphicFramePr/>
          <p:nvPr/>
        </p:nvGraphicFramePr>
        <p:xfrm>
          <a:off x="1186815" y="3076575"/>
          <a:ext cx="309880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6815" y="3076575"/>
                        <a:ext cx="309880" cy="757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/>
          <p:nvPr/>
        </p:nvGraphicFramePr>
        <p:xfrm>
          <a:off x="4787900" y="3076575"/>
          <a:ext cx="279400" cy="79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" imgW="140335" imgH="394970" progId="Equation.DSMT4">
                  <p:embed/>
                </p:oleObj>
              </mc:Choice>
              <mc:Fallback>
                <p:oleObj name="" r:id="rId3" imgW="140335" imgH="39497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7900" y="3076575"/>
                        <a:ext cx="279400" cy="795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/>
          <p:nvPr/>
        </p:nvGraphicFramePr>
        <p:xfrm>
          <a:off x="827405" y="3796506"/>
          <a:ext cx="1157605" cy="82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5" imgW="508000" imgH="393700" progId="Equation.DSMT4">
                  <p:embed/>
                </p:oleObj>
              </mc:Choice>
              <mc:Fallback>
                <p:oleObj name="" r:id="rId5" imgW="5080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405" y="3796506"/>
                        <a:ext cx="1157605" cy="824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UNIT_TABLE_BEAUTIFY" val="smartTable{d6acd9fa-3d4d-43fb-91c9-4d327bb8df93}"/>
  <p:tag name="TABLE_ENDDRAG_ORIGIN_RECT" val="510*124"/>
  <p:tag name="TABLE_ENDDRAG_RECT" val="65*202*510*124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UNIT_TABLE_BEAUTIFY" val="smartTable{bfa48851-e341-47d9-8317-3536e3b10b99}"/>
  <p:tag name="TABLE_ENDDRAG_ORIGIN_RECT" val="653*210"/>
  <p:tag name="TABLE_ENDDRAG_RECT" val="36*33*653*210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UNIT_TABLE_BEAUTIFY" val="smartTable{95a3b00f-7d4c-453b-bee2-978ae2a0eaba}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COMMONDATA" val="eyJoZGlkIjoiMjE3MGZlOWM0YjUxY2M3MWI4YzI3MDMxNTIyMDU2NmQifQ=="/>
  <p:tag name="KSO_WPP_MARK_KEY" val="bcae8bb3-b8a2-43ab-986f-74a469b9bba8"/>
  <p:tag name="commondata" val="eyJoZGlkIjoiOGI2ZmZhNGJlZjIxNjcyOWUyNzJhY2NmNzYwNzI0Y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4089</Words>
  <Application>WPS 演示</Application>
  <PresentationFormat>在屏幕上显示</PresentationFormat>
  <Paragraphs>332</Paragraphs>
  <Slides>29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36</vt:i4>
      </vt:variant>
      <vt:variant>
        <vt:lpstr>幻灯片标题</vt:lpstr>
      </vt:variant>
      <vt:variant>
        <vt:i4>29</vt:i4>
      </vt:variant>
    </vt:vector>
  </HeadingPairs>
  <TitlesOfParts>
    <vt:vector size="80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960</cp:revision>
  <dcterms:created xsi:type="dcterms:W3CDTF">2015-07-09T08:14:00Z</dcterms:created>
  <dcterms:modified xsi:type="dcterms:W3CDTF">2025-12-15T03:37:05Z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B6E4BFCA29454BB686F905DA6BB10521</vt:lpwstr>
  </property>
</Properties>
</file>