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69" r:id="rId3"/>
    <p:sldId id="595" r:id="rId4"/>
    <p:sldId id="574" r:id="rId5"/>
    <p:sldId id="575" r:id="rId6"/>
    <p:sldId id="576" r:id="rId7"/>
    <p:sldId id="578" r:id="rId8"/>
    <p:sldId id="518" r:id="rId9"/>
    <p:sldId id="584" r:id="rId10"/>
    <p:sldId id="585" r:id="rId11"/>
    <p:sldId id="564" r:id="rId12"/>
    <p:sldId id="593" r:id="rId13"/>
    <p:sldId id="533" r:id="rId14"/>
    <p:sldId id="534" r:id="rId15"/>
    <p:sldId id="579" r:id="rId16"/>
    <p:sldId id="580" r:id="rId17"/>
    <p:sldId id="582" r:id="rId18"/>
    <p:sldId id="583" r:id="rId19"/>
    <p:sldId id="566" r:id="rId20"/>
    <p:sldId id="586" r:id="rId21"/>
    <p:sldId id="589" r:id="rId22"/>
    <p:sldId id="590" r:id="rId23"/>
    <p:sldId id="591" r:id="rId24"/>
    <p:sldId id="592" r:id="rId25"/>
  </p:sldIdLst>
  <p:sldSz cx="9144000" cy="5144135" type="screen16x9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1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E6"/>
    <a:srgbClr val="3B6CE9"/>
    <a:srgbClr val="26999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51"/>
        <p:guide pos="2856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4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0" Type="http://schemas.openxmlformats.org/officeDocument/2006/relationships/image" Target="../media/image17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4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9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8.xml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9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0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image" Target="../media/image31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8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8.xml"/><Relationship Id="rId1" Type="http://schemas.openxmlformats.org/officeDocument/2006/relationships/oleObject" Target="../embeddings/oleObject2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24" Type="http://schemas.openxmlformats.org/officeDocument/2006/relationships/vmlDrawing" Target="../drawings/vmlDrawing6.vml"/><Relationship Id="rId23" Type="http://schemas.openxmlformats.org/officeDocument/2006/relationships/slideLayout" Target="../slideLayouts/slideLayout2.xml"/><Relationship Id="rId22" Type="http://schemas.openxmlformats.org/officeDocument/2006/relationships/audio" Target="../media/audio1.wav"/><Relationship Id="rId21" Type="http://schemas.openxmlformats.org/officeDocument/2006/relationships/audio" Target="../media/audio4.wav"/><Relationship Id="rId20" Type="http://schemas.openxmlformats.org/officeDocument/2006/relationships/audio" Target="../media/audio3.wav"/><Relationship Id="rId2" Type="http://schemas.openxmlformats.org/officeDocument/2006/relationships/image" Target="../media/image32.wmf"/><Relationship Id="rId19" Type="http://schemas.openxmlformats.org/officeDocument/2006/relationships/tags" Target="../tags/tag37.xml"/><Relationship Id="rId18" Type="http://schemas.openxmlformats.org/officeDocument/2006/relationships/image" Target="../media/image40.wmf"/><Relationship Id="rId17" Type="http://schemas.openxmlformats.org/officeDocument/2006/relationships/oleObject" Target="../embeddings/oleObject34.bin"/><Relationship Id="rId16" Type="http://schemas.openxmlformats.org/officeDocument/2006/relationships/image" Target="../media/image39.wmf"/><Relationship Id="rId15" Type="http://schemas.openxmlformats.org/officeDocument/2006/relationships/oleObject" Target="../embeddings/oleObject33.bin"/><Relationship Id="rId14" Type="http://schemas.openxmlformats.org/officeDocument/2006/relationships/image" Target="../media/image38.wmf"/><Relationship Id="rId13" Type="http://schemas.openxmlformats.org/officeDocument/2006/relationships/oleObject" Target="../embeddings/oleObject32.bin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26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5" Type="http://schemas.openxmlformats.org/officeDocument/2006/relationships/vmlDrawing" Target="../drawings/vmlDrawing1.vml"/><Relationship Id="rId24" Type="http://schemas.openxmlformats.org/officeDocument/2006/relationships/slideLayout" Target="../slideLayouts/slideLayout2.xml"/><Relationship Id="rId23" Type="http://schemas.openxmlformats.org/officeDocument/2006/relationships/audio" Target="../media/audio2.wav"/><Relationship Id="rId22" Type="http://schemas.openxmlformats.org/officeDocument/2006/relationships/audio" Target="../media/audio1.wav"/><Relationship Id="rId21" Type="http://schemas.openxmlformats.org/officeDocument/2006/relationships/tags" Target="../tags/tag25.xml"/><Relationship Id="rId20" Type="http://schemas.openxmlformats.org/officeDocument/2006/relationships/image" Target="../media/image17.wmf"/><Relationship Id="rId2" Type="http://schemas.openxmlformats.org/officeDocument/2006/relationships/image" Target="../media/image8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6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5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3995420" y="3075940"/>
            <a:ext cx="478409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课时  求自变量的取值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范围与函数值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968750" y="2345055"/>
            <a:ext cx="4490720" cy="6280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1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6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.1 变量与函数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圆角矩形 83971"/>
          <p:cNvSpPr/>
          <p:nvPr/>
        </p:nvSpPr>
        <p:spPr>
          <a:xfrm>
            <a:off x="671830" y="3663315"/>
            <a:ext cx="7333615" cy="1165860"/>
          </a:xfrm>
          <a:prstGeom prst="roundRect">
            <a:avLst>
              <a:gd name="adj" fmla="val 16667"/>
            </a:avLst>
          </a:prstGeom>
          <a:solidFill>
            <a:srgbClr val="FFCC99">
              <a:alpha val="29999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4" descr="图 4"/>
          <p:cNvPicPr>
            <a:picLocks noChangeAspect="1"/>
          </p:cNvPicPr>
          <p:nvPr/>
        </p:nvPicPr>
        <p:blipFill>
          <a:blip r:embed="rId1"/>
          <a:srcRect t="4256" b="14471"/>
          <a:stretch>
            <a:fillRect/>
          </a:stretch>
        </p:blipFill>
        <p:spPr>
          <a:xfrm>
            <a:off x="6083935" y="1864360"/>
            <a:ext cx="2619375" cy="17341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/>
        </p:nvGraphicFramePr>
        <p:xfrm>
          <a:off x="564198" y="2316163"/>
          <a:ext cx="5473700" cy="1077913"/>
        </p:xfrm>
        <a:graphic>
          <a:graphicData uri="http://schemas.openxmlformats.org/drawingml/2006/table">
            <a:tbl>
              <a:tblPr/>
              <a:tblGrid>
                <a:gridCol w="862013"/>
                <a:gridCol w="577850"/>
                <a:gridCol w="576262"/>
                <a:gridCol w="600075"/>
                <a:gridCol w="654050"/>
                <a:gridCol w="587375"/>
                <a:gridCol w="654050"/>
                <a:gridCol w="962025"/>
              </a:tblGrid>
              <a:tr h="503238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i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t</a:t>
                      </a: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 </a:t>
                      </a:r>
                      <a:r>
                        <a:rPr lang="zh-CN" altLang="en-US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分 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CC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0</a:t>
                      </a:r>
                      <a:endParaRPr lang="en-US" altLang="zh-CN" sz="2000" b="1" dirty="0">
                        <a:solidFill>
                          <a:srgbClr val="0000CC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3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4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5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…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i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h</a:t>
                      </a: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/ </a:t>
                      </a:r>
                      <a:r>
                        <a:rPr lang="zh-CN" altLang="en-US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米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1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…</a:t>
                      </a:r>
                      <a:endParaRPr lang="en-US" altLang="zh-CN" sz="2000" b="1" dirty="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4"/>
          <p:cNvSpPr txBox="1"/>
          <p:nvPr/>
        </p:nvSpPr>
        <p:spPr>
          <a:xfrm>
            <a:off x="1529398" y="2925763"/>
            <a:ext cx="371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35"/>
          <p:cNvSpPr txBox="1"/>
          <p:nvPr/>
        </p:nvSpPr>
        <p:spPr>
          <a:xfrm>
            <a:off x="1886585" y="2925763"/>
            <a:ext cx="7445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Text Box 36"/>
          <p:cNvSpPr txBox="1"/>
          <p:nvPr/>
        </p:nvSpPr>
        <p:spPr>
          <a:xfrm>
            <a:off x="3115310" y="2894013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45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37"/>
          <p:cNvSpPr txBox="1"/>
          <p:nvPr/>
        </p:nvSpPr>
        <p:spPr>
          <a:xfrm>
            <a:off x="2539048" y="2894013"/>
            <a:ext cx="669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37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38"/>
          <p:cNvSpPr txBox="1"/>
          <p:nvPr/>
        </p:nvSpPr>
        <p:spPr>
          <a:xfrm>
            <a:off x="3834448" y="2894013"/>
            <a:ext cx="669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37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Text Box 39"/>
          <p:cNvSpPr txBox="1"/>
          <p:nvPr/>
        </p:nvSpPr>
        <p:spPr>
          <a:xfrm>
            <a:off x="4267835" y="2894013"/>
            <a:ext cx="892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11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Text Box 179"/>
          <p:cNvSpPr txBox="1"/>
          <p:nvPr/>
        </p:nvSpPr>
        <p:spPr>
          <a:xfrm>
            <a:off x="744220" y="3591560"/>
            <a:ext cx="7155180" cy="1210945"/>
          </a:xfrm>
          <a:prstGeom prst="rect">
            <a:avLst/>
          </a:prstGeom>
          <a:solidFill>
            <a:srgbClr val="CCFFFF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由图象或表格可知：当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 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b="1" i="1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h </a:t>
            </a: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3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solidFill>
                <a:srgbClr val="00009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那么，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就是当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=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Text Box 2"/>
          <p:cNvSpPr txBox="1"/>
          <p:nvPr/>
        </p:nvSpPr>
        <p:spPr>
          <a:xfrm>
            <a:off x="397510" y="761365"/>
            <a:ext cx="8378825" cy="15347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右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图反映了摩天轮上的一点的高度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h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与旋转时间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(min)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之间的关系，那么怎么表示它们各自大小呢？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563620" y="195580"/>
            <a:ext cx="16052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求函数值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87741" y="196387"/>
            <a:ext cx="2160377" cy="595576"/>
            <a:chOff x="1777185" y="621123"/>
            <a:chExt cx="216037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1845945" cy="1016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251460" y="697230"/>
            <a:ext cx="4177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例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已知函数</a:t>
            </a:r>
            <a:endParaRPr lang="zh-CN" altLang="en-US" sz="280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25602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4120" y="483235"/>
          <a:ext cx="1589405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23900" imgH="393700" progId="Equation.KSEE3">
                  <p:embed/>
                </p:oleObj>
              </mc:Choice>
              <mc:Fallback>
                <p:oleObj name="" r:id="rId1" imgW="723900" imgH="3937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84120" y="483235"/>
                        <a:ext cx="1589405" cy="862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文本框 3"/>
          <p:cNvSpPr txBox="1"/>
          <p:nvPr/>
        </p:nvSpPr>
        <p:spPr>
          <a:xfrm>
            <a:off x="324485" y="1345565"/>
            <a:ext cx="61226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求当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2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时，函数的值；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求当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取什么值时，函数的值为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0.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AutoShape 32"/>
          <p:cNvSpPr/>
          <p:nvPr/>
        </p:nvSpPr>
        <p:spPr>
          <a:xfrm>
            <a:off x="6351270" y="671830"/>
            <a:ext cx="2608580" cy="1899285"/>
          </a:xfrm>
          <a:prstGeom prst="wedgeRoundRectCallout">
            <a:avLst>
              <a:gd name="adj1" fmla="val -59242"/>
              <a:gd name="adj2" fmla="val -961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把自变量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值代入关系式中，即可求出函数</a:t>
            </a:r>
            <a:r>
              <a:rPr lang="zh-CN" altLang="en-US" sz="2800">
                <a:latin typeface="黑体" panose="02010609060101010101" pitchFamily="1" charset="-122"/>
                <a:ea typeface="黑体" panose="02010609060101010101" pitchFamily="1" charset="-122"/>
              </a:rPr>
              <a:t>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105" y="2426335"/>
            <a:ext cx="8002270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(1)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        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	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3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 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7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令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，即当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0.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7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0748" y="2998920"/>
          <a:ext cx="300037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52400" imgH="394335" progId="Equation.KSEE3">
                  <p:embed/>
                </p:oleObj>
              </mc:Choice>
              <mc:Fallback>
                <p:oleObj name="" r:id="rId3" imgW="152400" imgH="394335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0748" y="2998920"/>
                        <a:ext cx="300037" cy="736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94413" y="4147635"/>
          <a:ext cx="3079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52400" imgH="394335" progId="Equation.KSEE3">
                  <p:embed/>
                </p:oleObj>
              </mc:Choice>
              <mc:Fallback>
                <p:oleObj name="" r:id="rId5" imgW="152400" imgH="394335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4413" y="4147635"/>
                        <a:ext cx="307975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20260" y="2423160"/>
          <a:ext cx="152273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762000" imgH="393700" progId="Equation.KSEE3">
                  <p:embed/>
                </p:oleObj>
              </mc:Choice>
              <mc:Fallback>
                <p:oleObj name="" r:id="rId7" imgW="762000" imgH="393700" progId="Equation.KSEE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0260" y="2423160"/>
                        <a:ext cx="152273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1770" y="4138295"/>
          <a:ext cx="1329690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685800" imgH="393700" progId="Equation.KSEE3">
                  <p:embed/>
                </p:oleObj>
              </mc:Choice>
              <mc:Fallback>
                <p:oleObj name="" r:id="rId9" imgW="685800" imgH="393700" progId="Equation.KSEE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61770" y="4138295"/>
                        <a:ext cx="1329690" cy="761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50043" y="4144460"/>
          <a:ext cx="30797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1" imgW="152400" imgH="394335" progId="Equation.KSEE3">
                  <p:embed/>
                </p:oleObj>
              </mc:Choice>
              <mc:Fallback>
                <p:oleObj name="" r:id="rId11" imgW="152400" imgH="394335" progId="Equation.KSEE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50043" y="4144460"/>
                        <a:ext cx="307975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任意多边形 3"/>
          <p:cNvSpPr/>
          <p:nvPr userDrawn="1"/>
        </p:nvSpPr>
        <p:spPr>
          <a:xfrm>
            <a:off x="12827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2289"/>
          <p:cNvSpPr txBox="1"/>
          <p:nvPr/>
        </p:nvSpPr>
        <p:spPr>
          <a:xfrm>
            <a:off x="251460" y="2211070"/>
            <a:ext cx="586613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试写出重叠部分面积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en-US" altLang="zh-CN" sz="2800" b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长度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之间的函数关系式．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对象 12290"/>
          <p:cNvGraphicFramePr>
            <a:graphicFrameLocks noChangeAspect="1"/>
          </p:cNvGraphicFramePr>
          <p:nvPr/>
        </p:nvGraphicFramePr>
        <p:xfrm>
          <a:off x="5724525" y="1924050"/>
          <a:ext cx="3076575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488440" imgH="1341120" progId="Word.Picture.8">
                  <p:embed/>
                </p:oleObj>
              </mc:Choice>
              <mc:Fallback>
                <p:oleObj name="" r:id="rId1" imgW="1488440" imgH="1341120" progId="Word.Picture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rcRect b="10504"/>
                      <a:stretch>
                        <a:fillRect/>
                      </a:stretch>
                    </p:blipFill>
                    <p:spPr>
                      <a:xfrm>
                        <a:off x="5724525" y="1924050"/>
                        <a:ext cx="3076575" cy="234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17412"/>
          <p:cNvSpPr txBox="1"/>
          <p:nvPr/>
        </p:nvSpPr>
        <p:spPr>
          <a:xfrm>
            <a:off x="271780" y="3139440"/>
            <a:ext cx="55499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重叠部分的面积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у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的长度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之间的函数关系式为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2743" y="3926840"/>
          <a:ext cx="1318895" cy="93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596900" imgH="405765" progId="Equation.DSMT4">
                  <p:embed/>
                </p:oleObj>
              </mc:Choice>
              <mc:Fallback>
                <p:oleObj name="" r:id="rId3" imgW="596900" imgH="40576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743" y="3926840"/>
                        <a:ext cx="1318895" cy="938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任意多边形 3"/>
          <p:cNvSpPr/>
          <p:nvPr userDrawn="1"/>
        </p:nvSpPr>
        <p:spPr>
          <a:xfrm>
            <a:off x="56515" y="0"/>
            <a:ext cx="1609725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11" name="AutoShape 32"/>
          <p:cNvSpPr/>
          <p:nvPr/>
        </p:nvSpPr>
        <p:spPr>
          <a:xfrm>
            <a:off x="2125980" y="4228465"/>
            <a:ext cx="5712460" cy="601980"/>
          </a:xfrm>
          <a:prstGeom prst="wedgeRoundRectCallout">
            <a:avLst>
              <a:gd name="adj1" fmla="val -10304"/>
              <a:gd name="adj2" fmla="val -8364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anchor="t"/>
          <a:p>
            <a:pPr lvl="0" algn="ctr" fontAlgn="base">
              <a:lnSpc>
                <a:spcPct val="100000"/>
              </a:lnSpc>
            </a:pPr>
            <a:r>
              <a:rPr lang="zh-CN" altLang="en-US" sz="2800" strike="noStrike" noProof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这里自变量</a:t>
            </a:r>
            <a:r>
              <a:rPr lang="en-US" altLang="zh-CN" sz="2800" strike="noStrike" noProof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 </a:t>
            </a:r>
            <a:r>
              <a:rPr lang="en-US" altLang="zh-CN" sz="2800" b="1" i="1" strike="noStrike" noProof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x</a:t>
            </a:r>
            <a:r>
              <a:rPr lang="en-US" altLang="zh-CN" sz="2800" strike="noStrike" noProof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 </a:t>
            </a:r>
            <a:r>
              <a:rPr lang="zh-CN" altLang="en-US" sz="2800" strike="noStrike" noProof="1" dirty="0">
                <a:solidFill>
                  <a:srgbClr val="1C55E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的取值范围是什么？</a:t>
            </a:r>
            <a:endParaRPr lang="zh-CN" altLang="en-US" sz="2800" strike="noStrike" noProof="1" dirty="0">
              <a:solidFill>
                <a:srgbClr val="1C55E6"/>
              </a:solidFill>
              <a:latin typeface="Times New Roman" panose="02020603050405020304" pitchFamily="2" charset="0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705" y="484505"/>
            <a:ext cx="88404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3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如图，已知等腰直角三角形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ABC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的直角边长与正方形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MNPQ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的边长均为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cm，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CA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MN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在同一直线上，开始时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点与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点重合，让△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ABC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向右运动，最后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点与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点重合．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ldLvl="0" animBg="1"/>
      <p:bldP spid="11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7409"/>
          <p:cNvSpPr txBox="1"/>
          <p:nvPr/>
        </p:nvSpPr>
        <p:spPr>
          <a:xfrm>
            <a:off x="394970" y="627380"/>
            <a:ext cx="80587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点从点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开始向右移动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 cm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时，重叠部分的面积是多少?  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0975" y="3293110"/>
            <a:ext cx="5500370" cy="1411605"/>
            <a:chOff x="285" y="5412"/>
            <a:chExt cx="8662" cy="2223"/>
          </a:xfrm>
        </p:grpSpPr>
        <p:sp>
          <p:nvSpPr>
            <p:cNvPr id="4" name="文本框 17422"/>
            <p:cNvSpPr txBox="1"/>
            <p:nvPr/>
          </p:nvSpPr>
          <p:spPr>
            <a:xfrm>
              <a:off x="285" y="5412"/>
              <a:ext cx="8662" cy="19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l">
                <a:lnSpc>
                  <a:spcPct val="130000"/>
                </a:lnSpc>
                <a:spcBef>
                  <a:spcPts val="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所以当点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从点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M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开始向右移动时，重叠的部分面积是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cm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179" y="6205"/>
            <a:ext cx="522" cy="14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179" y="6205"/>
                          <a:ext cx="522" cy="14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3"/>
          <p:cNvSpPr txBox="1"/>
          <p:nvPr/>
        </p:nvSpPr>
        <p:spPr>
          <a:xfrm>
            <a:off x="284480" y="1546225"/>
            <a:ext cx="84448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 ：点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从点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开始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向右移动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 cm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＝1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＝1.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7" name="对象 12290"/>
          <p:cNvGraphicFramePr>
            <a:graphicFrameLocks noChangeAspect="1"/>
          </p:cNvGraphicFramePr>
          <p:nvPr/>
        </p:nvGraphicFramePr>
        <p:xfrm>
          <a:off x="5507990" y="2083435"/>
          <a:ext cx="3385820" cy="2375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488440" imgH="1341120" progId="Word.Picture.8">
                  <p:embed/>
                </p:oleObj>
              </mc:Choice>
              <mc:Fallback>
                <p:oleObj name="" r:id="rId3" imgW="1488440" imgH="1341120" progId="Word.Picture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rcRect b="10504"/>
                      <a:stretch>
                        <a:fillRect/>
                      </a:stretch>
                    </p:blipFill>
                    <p:spPr>
                      <a:xfrm>
                        <a:off x="5507990" y="2083435"/>
                        <a:ext cx="3385820" cy="23755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462280" y="2428875"/>
            <a:ext cx="3985895" cy="910590"/>
            <a:chOff x="728" y="4051"/>
            <a:chExt cx="6277" cy="1434"/>
          </a:xfrm>
        </p:grpSpPr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729" y="4051"/>
            <a:ext cx="3276" cy="14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5" imgW="901700" imgH="393700" progId="Equation.DSMT4">
                    <p:embed/>
                  </p:oleObj>
                </mc:Choice>
                <mc:Fallback>
                  <p:oleObj name="" r:id="rId5" imgW="9017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29" y="4051"/>
                          <a:ext cx="3276" cy="14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728" y="4411"/>
              <a:ext cx="361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当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＝1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时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3"/>
          <p:cNvSpPr txBox="1"/>
          <p:nvPr/>
        </p:nvSpPr>
        <p:spPr>
          <a:xfrm>
            <a:off x="263525" y="625793"/>
            <a:ext cx="823595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汽车的油箱中有汽油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50 L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，如果不再加油，那么油箱中的油量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（单位：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L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）随行驶里程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（单位：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）的增加而减少，平均耗油量为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0.1 L/km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i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263525" y="2673668"/>
            <a:ext cx="64277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写出表示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的函数关系的式子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393700" y="3324860"/>
            <a:ext cx="5816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函数关系式为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: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AutoShape 32"/>
          <p:cNvSpPr/>
          <p:nvPr/>
        </p:nvSpPr>
        <p:spPr>
          <a:xfrm>
            <a:off x="5868035" y="3940175"/>
            <a:ext cx="2784475" cy="967105"/>
          </a:xfrm>
          <a:prstGeom prst="wedgeRoundRectCallout">
            <a:avLst>
              <a:gd name="adj1" fmla="val -48586"/>
              <a:gd name="adj2" fmla="val -61032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anchor="t"/>
          <a:p>
            <a:pPr lvl="0" algn="ctr" fontAlgn="base">
              <a:lnSpc>
                <a:spcPct val="100000"/>
              </a:lnSpc>
            </a:pPr>
            <a:r>
              <a:rPr lang="en-US" altLang="zh-CN" sz="2800" strike="noStrike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0.1</a:t>
            </a:r>
            <a:r>
              <a:rPr lang="en-US" altLang="zh-CN" sz="2800" i="1" strike="noStrike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x</a:t>
            </a:r>
            <a:r>
              <a:rPr lang="en-US" altLang="zh-CN" sz="2400" i="1" strike="noStrike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 </a:t>
            </a:r>
            <a:r>
              <a:rPr lang="zh-CN" altLang="en-US" sz="2800" strike="noStrike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表示的意义是什么？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8725" y="3367723"/>
            <a:ext cx="2073275" cy="43180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uiExpand="1" build="p"/>
      <p:bldP spid="7" grpId="0" bldLvl="0" animBg="1"/>
      <p:bldP spid="9" grpId="0" bldLvl="0" animBg="1"/>
      <p:bldP spid="7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251460" y="397510"/>
            <a:ext cx="5481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指出自变量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的取值范围；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1098550" y="1134745"/>
            <a:ext cx="3432810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自变量的取值范围是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≤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≤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500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AutoShape 32"/>
          <p:cNvSpPr/>
          <p:nvPr/>
        </p:nvSpPr>
        <p:spPr>
          <a:xfrm>
            <a:off x="6012180" y="556895"/>
            <a:ext cx="2784475" cy="1527175"/>
          </a:xfrm>
          <a:prstGeom prst="wedgeRoundRectCallout">
            <a:avLst>
              <a:gd name="adj1" fmla="val -104937"/>
              <a:gd name="adj2" fmla="val 4760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anchor="t">
            <a:noAutofit/>
          </a:bodyPr>
          <a:p>
            <a:pPr lvl="0" algn="ctr">
              <a:buClrTx/>
              <a:buSzTx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汽车行驶里程，油箱中的油量均不能为负数！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11" name="Text Box 16"/>
          <p:cNvSpPr txBox="1"/>
          <p:nvPr/>
        </p:nvSpPr>
        <p:spPr>
          <a:xfrm>
            <a:off x="249555" y="2244725"/>
            <a:ext cx="7499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(3)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汽车行驶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200 km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时，油箱中还有多少油？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Text Box 19"/>
          <p:cNvSpPr txBox="1"/>
          <p:nvPr/>
        </p:nvSpPr>
        <p:spPr>
          <a:xfrm>
            <a:off x="393383" y="2970213"/>
            <a:ext cx="8278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= 200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0.1×200 = 30.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372110" y="3503930"/>
            <a:ext cx="81692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因此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当汽车行驶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200 km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油箱中还有油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30 L 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/>
      <p:bldP spid="11" grpId="0" build="p"/>
      <p:bldP spid="12" grpId="0" build="p"/>
      <p:bldP spid="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656273" y="2921635"/>
            <a:ext cx="7429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问题二：</a:t>
            </a:r>
            <a:r>
              <a:rPr lang="en-US" altLang="zh-CN" sz="2800" b="1" i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之间存在怎样的数量关系？这种数量关系可以以什么形式给出？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395288" y="431165"/>
            <a:ext cx="7666037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一个三角形的周长为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，三边长分别为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7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 cm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和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cm.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395605" y="1298575"/>
            <a:ext cx="53416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的函数关系式；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5219700" y="1414145"/>
            <a:ext cx="2258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647700" y="4350703"/>
            <a:ext cx="52212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这些函数值都有实际意义吗？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682625" y="1995170"/>
            <a:ext cx="76314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分析：问题一：问题中包含了哪些变量？</a:t>
            </a:r>
            <a:r>
              <a:rPr lang="en-US" altLang="zh-CN" sz="2800" b="1" i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分别表示什么？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17"/>
          <p:cNvSpPr txBox="1"/>
          <p:nvPr/>
        </p:nvSpPr>
        <p:spPr>
          <a:xfrm>
            <a:off x="649288" y="3836035"/>
            <a:ext cx="53467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根据题设，可得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+ 7 + 3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" grpId="0"/>
      <p:bldP spid="2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399415" y="375603"/>
            <a:ext cx="766603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一个三角形的周长为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，三边长分别为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7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3 cm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和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08318" y="1418590"/>
            <a:ext cx="4679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求自变量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4972685" y="1395095"/>
            <a:ext cx="1911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 &lt;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&lt; 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498475" y="1890713"/>
            <a:ext cx="81470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分析：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三角形的三边关系应满足：两边之和大于第三边，两边之差小于第三边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7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&lt;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&lt; 7 + 3.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32"/>
          <p:cNvSpPr txBox="1"/>
          <p:nvPr/>
        </p:nvSpPr>
        <p:spPr>
          <a:xfrm>
            <a:off x="4499610" y="3148330"/>
            <a:ext cx="367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+ 10  (4 &lt;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&lt; 10)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Text Box 33"/>
          <p:cNvSpPr txBox="1"/>
          <p:nvPr/>
        </p:nvSpPr>
        <p:spPr>
          <a:xfrm>
            <a:off x="539750" y="3181350"/>
            <a:ext cx="39608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关于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的函数关系式：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795655" y="3782060"/>
            <a:ext cx="7039610" cy="1038860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对于实际问题中的函数，自变量的取值要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符合实际意义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6" grpId="1"/>
      <p:bldP spid="7" grpId="0"/>
      <p:bldP spid="7" grpId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939800" y="2528570"/>
            <a:ext cx="107950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函数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左大括号 17"/>
          <p:cNvSpPr/>
          <p:nvPr/>
        </p:nvSpPr>
        <p:spPr>
          <a:xfrm>
            <a:off x="2163763" y="1231583"/>
            <a:ext cx="219075" cy="3181350"/>
          </a:xfrm>
          <a:prstGeom prst="leftBrace">
            <a:avLst>
              <a:gd name="adj1" fmla="val 11361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4851400" y="3830320"/>
            <a:ext cx="2400300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自变量对应的因变量的值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4929188" y="1115695"/>
            <a:ext cx="244792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符合实际意义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2524125" y="4044633"/>
            <a:ext cx="151130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函数值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2524125" y="885508"/>
            <a:ext cx="1784350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自变量的取值范围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9" name="右箭头 13"/>
          <p:cNvSpPr/>
          <p:nvPr/>
        </p:nvSpPr>
        <p:spPr>
          <a:xfrm>
            <a:off x="4419600" y="1231583"/>
            <a:ext cx="431800" cy="287337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" name="右箭头 1"/>
          <p:cNvSpPr/>
          <p:nvPr/>
        </p:nvSpPr>
        <p:spPr>
          <a:xfrm>
            <a:off x="4178300" y="4163695"/>
            <a:ext cx="431800" cy="287338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95313" y="452120"/>
            <a:ext cx="5783262" cy="310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下列说法中，不正确的是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（     ）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A.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函数不是数，而是一种关系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B.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多边形的内角和是边数的函数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C.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一天中时间是温度的函数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D.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一天中温度是时间的函数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574675" y="3486468"/>
            <a:ext cx="7762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下列各表达式不是表示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 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777875" y="3786188"/>
            <a:ext cx="6853238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A.                                     B.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C.                                     D.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93813" y="4002088"/>
          <a:ext cx="958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483870" imgH="229235" progId="Equation.3">
                  <p:embed/>
                </p:oleObj>
              </mc:Choice>
              <mc:Fallback>
                <p:oleObj name="" r:id="rId1" imgW="483870" imgH="229235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3813" y="4002088"/>
                        <a:ext cx="95885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894263" y="3829050"/>
          <a:ext cx="77470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394335" imgH="394335" progId="Equation.3">
                  <p:embed/>
                </p:oleObj>
              </mc:Choice>
              <mc:Fallback>
                <p:oleObj name="" r:id="rId3" imgW="394335" imgH="394335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94263" y="3829050"/>
                        <a:ext cx="774700" cy="773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06659" y="4637088"/>
          <a:ext cx="162687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800100" imgH="254000" progId="Equation.DSMT4">
                  <p:embed/>
                </p:oleObj>
              </mc:Choice>
              <mc:Fallback>
                <p:oleObj name="" r:id="rId5" imgW="800100" imgH="2540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06659" y="4637088"/>
                        <a:ext cx="1626870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902200" y="4651375"/>
          <a:ext cx="9874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508000" imgH="203200" progId="Equation.3">
                  <p:embed/>
                </p:oleObj>
              </mc:Choice>
              <mc:Fallback>
                <p:oleObj name="" r:id="rId7" imgW="508000" imgH="2032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02200" y="4651375"/>
                        <a:ext cx="987425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6"/>
          <p:cNvSpPr/>
          <p:nvPr/>
        </p:nvSpPr>
        <p:spPr>
          <a:xfrm>
            <a:off x="7566660" y="3514408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5218113" y="564515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283" y="26222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54380" y="989330"/>
            <a:ext cx="784034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进一步理解和掌握函数的概念，分清实例中的自变量与因变量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能根据题意列出正确的函数关系式，并确定出自变量的取值范围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重、难点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会求给定函数关系式的函数值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439738" y="369570"/>
            <a:ext cx="7543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求下列函数中自变量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的取值范围：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Object 3"/>
          <p:cNvGraphicFramePr/>
          <p:nvPr/>
        </p:nvGraphicFramePr>
        <p:xfrm>
          <a:off x="884555" y="1751013"/>
          <a:ext cx="16970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50900" imgH="393700" progId="Equation.DSMT4">
                  <p:embed/>
                </p:oleObj>
              </mc:Choice>
              <mc:Fallback>
                <p:oleObj name="" r:id="rId1" imgW="850900" imgH="3937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4555" y="1751013"/>
                        <a:ext cx="1697037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/>
          <p:nvPr/>
        </p:nvGraphicFramePr>
        <p:xfrm>
          <a:off x="884555" y="2905125"/>
          <a:ext cx="1774190" cy="55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862965" imgH="241300" progId="Equation.DSMT4">
                  <p:embed/>
                </p:oleObj>
              </mc:Choice>
              <mc:Fallback>
                <p:oleObj name="" r:id="rId3" imgW="862965" imgH="2413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4555" y="2905125"/>
                        <a:ext cx="1774190" cy="550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/>
          <p:nvPr/>
        </p:nvGraphicFramePr>
        <p:xfrm>
          <a:off x="884555" y="3662680"/>
          <a:ext cx="2383790" cy="859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270000" imgH="393700" progId="Equation.DSMT4">
                  <p:embed/>
                </p:oleObj>
              </mc:Choice>
              <mc:Fallback>
                <p:oleObj name="" r:id="rId5" imgW="1270000" imgH="3937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4555" y="3662680"/>
                        <a:ext cx="2383790" cy="859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/>
          <p:nvPr/>
        </p:nvGraphicFramePr>
        <p:xfrm>
          <a:off x="884555" y="1069340"/>
          <a:ext cx="2465705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016635" imgH="228600" progId="Equation.3">
                  <p:embed/>
                </p:oleObj>
              </mc:Choice>
              <mc:Fallback>
                <p:oleObj name="" r:id="rId7" imgW="1016635" imgH="2286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4555" y="1069340"/>
                        <a:ext cx="2465705" cy="480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"/>
          <p:cNvGraphicFramePr/>
          <p:nvPr/>
        </p:nvGraphicFramePr>
        <p:xfrm>
          <a:off x="5540375" y="1935480"/>
          <a:ext cx="1026795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444500" imgH="177800" progId="Equation.DSMT4">
                  <p:embed/>
                </p:oleObj>
              </mc:Choice>
              <mc:Fallback>
                <p:oleObj name="" r:id="rId9" imgW="444500" imgH="1778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40375" y="1935480"/>
                        <a:ext cx="1026795" cy="434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/>
          <p:nvPr/>
        </p:nvGraphicFramePr>
        <p:xfrm>
          <a:off x="5603558" y="2922270"/>
          <a:ext cx="108966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1" imgW="457200" imgH="177165" progId="Equation.DSMT4">
                  <p:embed/>
                </p:oleObj>
              </mc:Choice>
              <mc:Fallback>
                <p:oleObj name="" r:id="rId11" imgW="457200" imgH="177165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03558" y="2922270"/>
                        <a:ext cx="1089660" cy="43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1"/>
          <p:cNvGraphicFramePr/>
          <p:nvPr/>
        </p:nvGraphicFramePr>
        <p:xfrm>
          <a:off x="4341495" y="3845560"/>
          <a:ext cx="2065655" cy="493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3" imgW="901700" imgH="203200" progId="Equation.DSMT4">
                  <p:embed/>
                </p:oleObj>
              </mc:Choice>
              <mc:Fallback>
                <p:oleObj name="" r:id="rId13" imgW="901700" imgH="2032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41495" y="3845560"/>
                        <a:ext cx="2065655" cy="493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2"/>
          <p:cNvGraphicFramePr/>
          <p:nvPr/>
        </p:nvGraphicFramePr>
        <p:xfrm>
          <a:off x="3956050" y="1932305"/>
          <a:ext cx="133858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5" imgW="635000" imgH="177800" progId="Equation.DSMT4">
                  <p:embed/>
                </p:oleObj>
              </mc:Choice>
              <mc:Fallback>
                <p:oleObj name="" r:id="rId15" imgW="635000" imgH="1778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56050" y="1932305"/>
                        <a:ext cx="1338580" cy="434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3"/>
          <p:cNvGraphicFramePr/>
          <p:nvPr/>
        </p:nvGraphicFramePr>
        <p:xfrm>
          <a:off x="4033520" y="2915920"/>
          <a:ext cx="118364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7" imgW="533400" imgH="177165" progId="Equation.DSMT4">
                  <p:embed/>
                </p:oleObj>
              </mc:Choice>
              <mc:Fallback>
                <p:oleObj name="" r:id="rId17" imgW="533400" imgH="177165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33520" y="2915920"/>
                        <a:ext cx="118364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4056063" y="1074420"/>
            <a:ext cx="22078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取全体实数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1930" y="428625"/>
            <a:ext cx="874585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4.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我市白天乘坐出租车收费标准如下：乘坐里程不超过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公里，一律收费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元；超过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公里时，超过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公里的部分，每公里加收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1.8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元；设乘坐出租车的里程为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（公里）（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为整数），相对应的收费为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（元）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）请分别写出当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时，表示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的关系式，并直接写出当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6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时对应的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值；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467995" y="3385185"/>
            <a:ext cx="80629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1.8(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1.8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2.6.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1.8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2.6 = 13.4.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5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3845" y="916940"/>
            <a:ext cx="878776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都是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的函数吗？为什么？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495935" y="1581785"/>
            <a:ext cx="778065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都是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的函数，因为对于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的每一个确定的值，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都有唯一确定的值与其对应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5"/>
          <p:cNvSpPr txBox="1"/>
          <p:nvPr/>
        </p:nvSpPr>
        <p:spPr>
          <a:xfrm>
            <a:off x="388938" y="368618"/>
            <a:ext cx="859472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一长方形的周长为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8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，设它的长为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，宽为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cm.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的函数关系式；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并写出自变量的取值范围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37"/>
          <p:cNvSpPr txBox="1"/>
          <p:nvPr/>
        </p:nvSpPr>
        <p:spPr>
          <a:xfrm>
            <a:off x="1042988" y="2421255"/>
            <a:ext cx="7775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45"/>
          <p:cNvSpPr txBox="1"/>
          <p:nvPr/>
        </p:nvSpPr>
        <p:spPr>
          <a:xfrm>
            <a:off x="584200" y="2762885"/>
            <a:ext cx="7451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关于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的函数关系式为：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Text Box 46"/>
          <p:cNvSpPr txBox="1"/>
          <p:nvPr/>
        </p:nvSpPr>
        <p:spPr>
          <a:xfrm>
            <a:off x="1039495" y="3416300"/>
            <a:ext cx="6892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自变量的取值范围为：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356235" y="556895"/>
            <a:ext cx="8402638" cy="2718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做一做：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请用含自变量的式子表示下列问题中的函数关系：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汽车以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60 km/h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的速度匀速行驶，行驶的时间为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t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单位：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h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，行驶的路程为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s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单位：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多边形的边数为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，内角和的度数为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469583" y="3436938"/>
            <a:ext cx="6338887" cy="11245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问题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中，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有实际意义吗？</a:t>
            </a:r>
            <a:b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问题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中，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有意义吗？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Text Box 2"/>
          <p:cNvSpPr txBox="1"/>
          <p:nvPr/>
        </p:nvSpPr>
        <p:spPr>
          <a:xfrm>
            <a:off x="469265" y="946150"/>
            <a:ext cx="82511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思考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上个课时的三个问题中，要使函数有意义，自变量能取哪些值？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Text Box 42"/>
          <p:cNvSpPr txBox="1"/>
          <p:nvPr/>
        </p:nvSpPr>
        <p:spPr>
          <a:xfrm>
            <a:off x="5939155" y="2414270"/>
            <a:ext cx="31299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自变量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t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: __________.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Rectangle 48"/>
          <p:cNvSpPr/>
          <p:nvPr/>
        </p:nvSpPr>
        <p:spPr>
          <a:xfrm>
            <a:off x="6566535" y="3199765"/>
            <a:ext cx="1894205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0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302635" y="487045"/>
            <a:ext cx="30276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自变量的取值范围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2745" y="2479040"/>
            <a:ext cx="6102350" cy="2677160"/>
            <a:chOff x="2282" y="2459"/>
            <a:chExt cx="9610" cy="4216"/>
          </a:xfrm>
        </p:grpSpPr>
        <p:sp>
          <p:nvSpPr>
            <p:cNvPr id="5" name="文本框 4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7" name="直接箭头连接符 6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8" name="直接箭头连接符 7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6" name="文本框 15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310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8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文本框 23"/>
          <p:cNvSpPr txBox="1"/>
          <p:nvPr/>
        </p:nvSpPr>
        <p:spPr>
          <a:xfrm>
            <a:off x="509270" y="198882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某地一天内的气温变化图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5016" y="487852"/>
            <a:ext cx="3453237" cy="595576"/>
            <a:chOff x="1777185" y="621123"/>
            <a:chExt cx="3453237" cy="595576"/>
          </a:xfrm>
        </p:grpSpPr>
        <p:grpSp>
          <p:nvGrpSpPr>
            <p:cNvPr id="3" name="组合 2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13" name="流程图: 延期 12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2891"/>
              <a:ext cx="3138805" cy="1206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圆角矩形 80941"/>
          <p:cNvSpPr/>
          <p:nvPr/>
        </p:nvSpPr>
        <p:spPr>
          <a:xfrm>
            <a:off x="1401445" y="2144395"/>
            <a:ext cx="5883275" cy="648970"/>
          </a:xfrm>
          <a:prstGeom prst="roundRect">
            <a:avLst>
              <a:gd name="adj" fmla="val 16667"/>
            </a:avLst>
          </a:prstGeom>
          <a:solidFill>
            <a:srgbClr val="FFCC99">
              <a:alpha val="29999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40"/>
          <p:cNvSpPr txBox="1"/>
          <p:nvPr/>
        </p:nvSpPr>
        <p:spPr>
          <a:xfrm>
            <a:off x="1545590" y="2248853"/>
            <a:ext cx="5705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自变量的取值范围：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8" name="Rectangle 39"/>
          <p:cNvSpPr/>
          <p:nvPr/>
        </p:nvSpPr>
        <p:spPr>
          <a:xfrm>
            <a:off x="4905375" y="2198370"/>
            <a:ext cx="1894205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取正整数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5" name="表格 34"/>
          <p:cNvGraphicFramePr/>
          <p:nvPr/>
        </p:nvGraphicFramePr>
        <p:xfrm>
          <a:off x="59690" y="685800"/>
          <a:ext cx="898588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508000"/>
                <a:gridCol w="655955"/>
                <a:gridCol w="667385"/>
                <a:gridCol w="632460"/>
                <a:gridCol w="655320"/>
                <a:gridCol w="633095"/>
                <a:gridCol w="645795"/>
                <a:gridCol w="638810"/>
                <a:gridCol w="654685"/>
                <a:gridCol w="654685"/>
                <a:gridCol w="647065"/>
                <a:gridCol w="647700"/>
                <a:gridCol w="633730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周岁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7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8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9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体重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/kg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7.9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12.2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15.6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18.4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20.7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23.0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25.6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28.5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31.2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34.0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37.6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41.2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44.9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323850" y="91440"/>
            <a:ext cx="552577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小蕾的各周岁时的体重，如下表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8" name="圆角矩形 81927"/>
          <p:cNvSpPr/>
          <p:nvPr/>
        </p:nvSpPr>
        <p:spPr>
          <a:xfrm>
            <a:off x="1511935" y="4488815"/>
            <a:ext cx="5009515" cy="569595"/>
          </a:xfrm>
          <a:prstGeom prst="roundRect">
            <a:avLst>
              <a:gd name="adj" fmla="val 16667"/>
            </a:avLst>
          </a:prstGeom>
          <a:solidFill>
            <a:srgbClr val="FFCC99">
              <a:alpha val="29999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Text Box 6"/>
          <p:cNvSpPr txBox="1"/>
          <p:nvPr/>
        </p:nvSpPr>
        <p:spPr>
          <a:xfrm>
            <a:off x="1539240" y="4535805"/>
            <a:ext cx="5465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自变量的取值范围：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0" name="Rectangle 7"/>
          <p:cNvSpPr/>
          <p:nvPr/>
        </p:nvSpPr>
        <p:spPr>
          <a:xfrm>
            <a:off x="4930775" y="4488180"/>
            <a:ext cx="1013460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r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1" name="表格 40"/>
          <p:cNvGraphicFramePr/>
          <p:nvPr/>
        </p:nvGraphicFramePr>
        <p:xfrm>
          <a:off x="579120" y="3375660"/>
          <a:ext cx="74269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125"/>
                <a:gridCol w="842900"/>
                <a:gridCol w="917634"/>
                <a:gridCol w="929043"/>
                <a:gridCol w="992065"/>
                <a:gridCol w="1075734"/>
                <a:gridCol w="907415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半径</a:t>
                      </a:r>
                      <a:r>
                        <a:rPr lang="en-US" altLang="zh-CN" sz="2000" i="1"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 </a:t>
                      </a:r>
                      <a:r>
                        <a:rPr lang="en-US" altLang="zh-CN" sz="2000" i="1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r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 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 / m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1.5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2.6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3.2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·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··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圆面积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S / 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cm</a:t>
                      </a:r>
                      <a:r>
                        <a:rPr lang="en-US" altLang="zh-CN" sz="2000" baseline="30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2</a:t>
                      </a:r>
                      <a:endParaRPr lang="zh-CN" sz="2000" baseline="30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·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1" charset="-122"/>
                          <a:cs typeface="Times New Roman" panose="02020603050405020304" pitchFamily="2" charset="0"/>
                          <a:sym typeface="+mn-ea"/>
                        </a:rPr>
                        <a:t>··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1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3" name="文本框 14"/>
          <p:cNvSpPr/>
          <p:nvPr>
            <p:custDataLst>
              <p:tags r:id="rId1"/>
            </p:custDataLst>
          </p:nvPr>
        </p:nvSpPr>
        <p:spPr>
          <a:xfrm>
            <a:off x="2454275" y="3902075"/>
            <a:ext cx="520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54" name="文本框 14"/>
          <p:cNvSpPr/>
          <p:nvPr>
            <p:custDataLst>
              <p:tags r:id="rId2"/>
            </p:custDataLst>
          </p:nvPr>
        </p:nvSpPr>
        <p:spPr>
          <a:xfrm>
            <a:off x="3164205" y="3902075"/>
            <a:ext cx="993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2.25π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55" name="文本框 14"/>
          <p:cNvSpPr/>
          <p:nvPr>
            <p:custDataLst>
              <p:tags r:id="rId3"/>
            </p:custDataLst>
          </p:nvPr>
        </p:nvSpPr>
        <p:spPr>
          <a:xfrm>
            <a:off x="4242435" y="3902075"/>
            <a:ext cx="655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4π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56" name="文本框 14"/>
          <p:cNvSpPr/>
          <p:nvPr>
            <p:custDataLst>
              <p:tags r:id="rId4"/>
            </p:custDataLst>
          </p:nvPr>
        </p:nvSpPr>
        <p:spPr>
          <a:xfrm>
            <a:off x="4927600" y="3902075"/>
            <a:ext cx="1196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6.76π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57" name="文本框 14"/>
          <p:cNvSpPr/>
          <p:nvPr>
            <p:custDataLst>
              <p:tags r:id="rId5"/>
            </p:custDataLst>
          </p:nvPr>
        </p:nvSpPr>
        <p:spPr>
          <a:xfrm>
            <a:off x="5859780" y="3902075"/>
            <a:ext cx="1364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10.24π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730" y="2751455"/>
            <a:ext cx="552577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3.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圆的半径与面积的关系，如下表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0" grpId="0" bldLvl="0" animBg="1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6"/>
          <p:cNvSpPr txBox="1"/>
          <p:nvPr/>
        </p:nvSpPr>
        <p:spPr>
          <a:xfrm>
            <a:off x="471488" y="528003"/>
            <a:ext cx="82026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　　根据刚才问题的思考，你认为函数的自变量可以取任意值吗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781175"/>
            <a:ext cx="84493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　　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在实际问题中，函数的自变量取值范围往往是有限制的，在限制的范围内，函数才有实际意义；超出这个范围，函数没有实际意义，我们把这种自变量可以取的数值范围叫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函数的自变量取值范围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．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4"/>
          <p:cNvSpPr txBox="1"/>
          <p:nvPr/>
        </p:nvSpPr>
        <p:spPr>
          <a:xfrm>
            <a:off x="358775" y="1748155"/>
            <a:ext cx="606361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解：根据等腰三角形的性质和三角形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内角和定理，可知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180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得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180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由于等腰三角形的底角只能是锐角，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所以自变量的取值范围是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90.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等腰三角形 11271"/>
          <p:cNvSpPr/>
          <p:nvPr/>
        </p:nvSpPr>
        <p:spPr>
          <a:xfrm>
            <a:off x="6546215" y="1929130"/>
            <a:ext cx="2376488" cy="2592388"/>
          </a:xfrm>
          <a:prstGeom prst="triangle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11274"/>
          <p:cNvSpPr txBox="1"/>
          <p:nvPr/>
        </p:nvSpPr>
        <p:spPr>
          <a:xfrm>
            <a:off x="7582853" y="2239963"/>
            <a:ext cx="34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" name="文本框 11275"/>
          <p:cNvSpPr txBox="1"/>
          <p:nvPr/>
        </p:nvSpPr>
        <p:spPr>
          <a:xfrm>
            <a:off x="6793865" y="393954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420" y="571818"/>
            <a:ext cx="85344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例1 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等腰三角形顶角的度数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是底角度数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的函数，试写出这个函数关系式，并求出自变量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弧形 6"/>
          <p:cNvSpPr/>
          <p:nvPr/>
        </p:nvSpPr>
        <p:spPr>
          <a:xfrm rot="1020000">
            <a:off x="6329045" y="4228465"/>
            <a:ext cx="533400" cy="508000"/>
          </a:xfrm>
          <a:custGeom>
            <a:avLst/>
            <a:gdLst/>
            <a:ahLst/>
            <a:cxnLst>
              <a:cxn ang="10960934">
                <a:pos x="278587" y="252"/>
              </a:cxn>
              <a:cxn ang="18721209">
                <a:pos x="266700" y="254000"/>
              </a:cxn>
              <a:cxn ang="26481484">
                <a:pos x="530067" y="213972"/>
              </a:cxn>
            </a:cxnLst>
            <a:pathLst>
              <a:path w="533400" h="508000" stroke="0">
                <a:moveTo>
                  <a:pt x="278587" y="252"/>
                </a:moveTo>
                <a:cubicBezTo>
                  <a:pt x="406233" y="5605"/>
                  <a:pt x="510534" y="96339"/>
                  <a:pt x="530086" y="213853"/>
                </a:cubicBezTo>
                <a:lnTo>
                  <a:pt x="266700" y="254000"/>
                </a:lnTo>
                <a:close/>
              </a:path>
              <a:path w="533400" h="508000" fill="none">
                <a:moveTo>
                  <a:pt x="278587" y="252"/>
                </a:moveTo>
                <a:cubicBezTo>
                  <a:pt x="406233" y="5605"/>
                  <a:pt x="510534" y="96339"/>
                  <a:pt x="530086" y="213853"/>
                </a:cubicBezTo>
              </a:path>
            </a:pathLst>
          </a:custGeom>
          <a:noFill/>
          <a:ln w="222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8" name="弧形 7"/>
          <p:cNvSpPr/>
          <p:nvPr/>
        </p:nvSpPr>
        <p:spPr>
          <a:xfrm rot="8100000">
            <a:off x="7365683" y="1555115"/>
            <a:ext cx="811212" cy="717550"/>
          </a:xfrm>
          <a:custGeom>
            <a:avLst/>
            <a:gdLst/>
            <a:ahLst/>
            <a:cxnLst>
              <a:cxn ang="12248732">
                <a:pos x="555278" y="25244"/>
              </a:cxn>
              <a:cxn ang="19142501">
                <a:pos x="405765" y="358775"/>
              </a:cxn>
              <a:cxn ang="26036270">
                <a:pos x="791589" y="247688"/>
              </a:cxn>
            </a:cxnLst>
            <a:pathLst>
              <a:path w="811530" h="717550" stroke="0">
                <a:moveTo>
                  <a:pt x="555278" y="25244"/>
                </a:moveTo>
                <a:cubicBezTo>
                  <a:pt x="667005" y="64364"/>
                  <a:pt x="754271" y="146032"/>
                  <a:pt x="791645" y="247529"/>
                </a:cubicBezTo>
                <a:lnTo>
                  <a:pt x="405765" y="358775"/>
                </a:lnTo>
                <a:close/>
              </a:path>
              <a:path w="811530" h="717550" fill="none">
                <a:moveTo>
                  <a:pt x="555278" y="25244"/>
                </a:moveTo>
                <a:cubicBezTo>
                  <a:pt x="667005" y="64364"/>
                  <a:pt x="754271" y="146032"/>
                  <a:pt x="791645" y="247529"/>
                </a:cubicBezTo>
              </a:path>
            </a:pathLst>
          </a:custGeom>
          <a:noFill/>
          <a:ln w="222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9" name="任意多边形 8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2"/>
          <p:cNvSpPr/>
          <p:nvPr/>
        </p:nvSpPr>
        <p:spPr>
          <a:xfrm>
            <a:off x="396240" y="352425"/>
            <a:ext cx="8064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 fontAlgn="base"/>
            <a:r>
              <a:rPr lang="zh-CN" altLang="en-US" sz="2800" strike="noStrike" noProof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</a:rPr>
              <a:t>做一做：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</a:rPr>
              <a:t>下列函数中自变量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</a:rPr>
              <a:t> </a:t>
            </a:r>
            <a:r>
              <a:rPr lang="en-US" altLang="zh-CN" sz="2800" i="1" strike="noStrike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</a:rPr>
              <a:t>x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</a:rPr>
              <a:t>的取值范围是什么？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Object 2"/>
          <p:cNvGraphicFramePr/>
          <p:nvPr/>
        </p:nvGraphicFramePr>
        <p:xfrm>
          <a:off x="1126490" y="3831590"/>
          <a:ext cx="2340610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889000" imgH="431800" progId="Equation.DSMT4">
                  <p:embed/>
                </p:oleObj>
              </mc:Choice>
              <mc:Fallback>
                <p:oleObj name="" r:id="rId1" imgW="889000" imgH="4318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6490" y="3831590"/>
                        <a:ext cx="2340610" cy="94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/>
          <p:cNvGraphicFramePr/>
          <p:nvPr/>
        </p:nvGraphicFramePr>
        <p:xfrm>
          <a:off x="1126490" y="965835"/>
          <a:ext cx="1781175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774700" imgH="203200" progId="Equation.DSMT4">
                  <p:embed/>
                </p:oleObj>
              </mc:Choice>
              <mc:Fallback>
                <p:oleObj name="" r:id="rId3" imgW="774700" imgH="2032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6490" y="965835"/>
                        <a:ext cx="1781175" cy="443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/>
          <p:nvPr/>
        </p:nvGraphicFramePr>
        <p:xfrm>
          <a:off x="1126490" y="1383030"/>
          <a:ext cx="1941830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762000" imgH="393700" progId="Equation.DSMT4">
                  <p:embed/>
                </p:oleObj>
              </mc:Choice>
              <mc:Fallback>
                <p:oleObj name="" r:id="rId5" imgW="7620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6490" y="1383030"/>
                        <a:ext cx="1941830" cy="862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/>
          <p:nvPr/>
        </p:nvGraphicFramePr>
        <p:xfrm>
          <a:off x="1126490" y="2407285"/>
          <a:ext cx="2043430" cy="52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7" imgW="838200" imgH="241300" progId="Equation.DSMT4">
                  <p:embed/>
                </p:oleObj>
              </mc:Choice>
              <mc:Fallback>
                <p:oleObj name="" r:id="rId7" imgW="838200" imgH="2413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26490" y="2407285"/>
                        <a:ext cx="2043430" cy="526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/>
          <p:nvPr/>
        </p:nvGraphicFramePr>
        <p:xfrm>
          <a:off x="3881120" y="4137025"/>
          <a:ext cx="271145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990600" imgH="177165" progId="Equation.DSMT4">
                  <p:embed/>
                </p:oleObj>
              </mc:Choice>
              <mc:Fallback>
                <p:oleObj name="" r:id="rId9" imgW="990600" imgH="17716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81120" y="4137025"/>
                        <a:ext cx="2711450" cy="438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8"/>
          <p:cNvGraphicFramePr/>
          <p:nvPr/>
        </p:nvGraphicFramePr>
        <p:xfrm>
          <a:off x="5322570" y="2447925"/>
          <a:ext cx="89916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1" imgW="316865" imgH="177165" progId="Equation.DSMT4">
                  <p:embed/>
                </p:oleObj>
              </mc:Choice>
              <mc:Fallback>
                <p:oleObj name="" r:id="rId11" imgW="316865" imgH="177165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22570" y="2447925"/>
                        <a:ext cx="89916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/>
          <p:nvPr/>
        </p:nvGraphicFramePr>
        <p:xfrm>
          <a:off x="3881120" y="1691005"/>
          <a:ext cx="1261745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3" imgW="571500" imgH="177800" progId="Equation.DSMT4">
                  <p:embed/>
                </p:oleObj>
              </mc:Choice>
              <mc:Fallback>
                <p:oleObj name="" r:id="rId13" imgW="571500" imgH="1778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81120" y="1691005"/>
                        <a:ext cx="1261745" cy="420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0"/>
          <p:cNvGraphicFramePr/>
          <p:nvPr/>
        </p:nvGraphicFramePr>
        <p:xfrm>
          <a:off x="3881120" y="2487930"/>
          <a:ext cx="1324610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5" imgW="533400" imgH="177165" progId="Equation.DSMT4">
                  <p:embed/>
                </p:oleObj>
              </mc:Choice>
              <mc:Fallback>
                <p:oleObj name="" r:id="rId15" imgW="533400" imgH="17716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81120" y="2487930"/>
                        <a:ext cx="1324610" cy="411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5"/>
          <p:cNvGraphicFramePr/>
          <p:nvPr/>
        </p:nvGraphicFramePr>
        <p:xfrm>
          <a:off x="1126490" y="3199765"/>
          <a:ext cx="216598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17" imgW="926465" imgH="241300" progId="Equation.3">
                  <p:embed/>
                </p:oleObj>
              </mc:Choice>
              <mc:Fallback>
                <p:oleObj name="" r:id="rId17" imgW="926465" imgH="2413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26490" y="3199765"/>
                        <a:ext cx="2165985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Group 65"/>
          <p:cNvGrpSpPr/>
          <p:nvPr/>
        </p:nvGrpSpPr>
        <p:grpSpPr>
          <a:xfrm>
            <a:off x="5215890" y="1663065"/>
            <a:ext cx="1173480" cy="522746"/>
            <a:chOff x="3511" y="1397"/>
            <a:chExt cx="714" cy="296"/>
          </a:xfrm>
        </p:grpSpPr>
        <p:graphicFrame>
          <p:nvGraphicFramePr>
            <p:cNvPr id="43" name="Object 17"/>
            <p:cNvGraphicFramePr/>
            <p:nvPr/>
          </p:nvGraphicFramePr>
          <p:xfrm>
            <a:off x="3511" y="1451"/>
            <a:ext cx="370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" name="" r:id="rId19" imgW="241300" imgH="152400" progId="Equation.DSMT4">
                    <p:embed/>
                  </p:oleObj>
                </mc:Choice>
                <mc:Fallback>
                  <p:oleObj name="" r:id="rId19" imgW="241300" imgH="1524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511" y="1451"/>
                          <a:ext cx="370" cy="21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" name="Text Box 64"/>
            <p:cNvSpPr txBox="1"/>
            <p:nvPr/>
          </p:nvSpPr>
          <p:spPr>
            <a:xfrm>
              <a:off x="3862" y="1397"/>
              <a:ext cx="363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-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2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881120" y="920115"/>
            <a:ext cx="22078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取全体实数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881120" y="3104515"/>
            <a:ext cx="220789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取全体实数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8" name="圆角矩形标注 47"/>
          <p:cNvSpPr/>
          <p:nvPr/>
        </p:nvSpPr>
        <p:spPr>
          <a:xfrm>
            <a:off x="6732270" y="1203960"/>
            <a:ext cx="2239010" cy="1899920"/>
          </a:xfrm>
          <a:prstGeom prst="wedgeRoundRectCallout">
            <a:avLst>
              <a:gd name="adj1" fmla="val -53261"/>
              <a:gd name="adj2" fmla="val -71724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使函数关系式有意义的自变量的全体</a:t>
            </a:r>
            <a:r>
              <a:rPr lang="en-US" altLang="zh-CN" sz="2800" strike="noStrike" noProof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ea"/>
                <a:sym typeface="+mn-ea"/>
              </a:rPr>
              <a:t>.</a:t>
            </a:r>
            <a:endParaRPr kumimoji="0" lang="en-US" altLang="zh-CN" sz="2800" b="0" i="0" u="none" strike="noStrike" cap="none" normalizeH="0" baseline="0" noProof="1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1" charset="-122"/>
              <a:cs typeface="+mn-ea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4"/>
          <p:cNvSpPr>
            <a:spLocks noGrp="1"/>
          </p:cNvSpPr>
          <p:nvPr/>
        </p:nvSpPr>
        <p:spPr>
          <a:xfrm>
            <a:off x="541020" y="929005"/>
            <a:ext cx="3816350" cy="6477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函数表达式有意义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467360" y="340995"/>
            <a:ext cx="65836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求函数自变量的取值范围时，需要考虑：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447675" y="4155758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符合实际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77203" y="3268345"/>
            <a:ext cx="843756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表达式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是复合式时，自变量的取值是使各式成立的公共解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477203" y="2361883"/>
            <a:ext cx="848518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表达式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是偶次根式时，自变量的取值必须使被开方数为非负数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表达式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是奇次根式时，自变量取全体实数；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484188" y="1435100"/>
            <a:ext cx="7027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表达式是整式时，自变量取全体实数；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484188" y="1898650"/>
            <a:ext cx="81454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表达式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是分式时，自变量的取值要使分母不为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56515" y="0"/>
            <a:ext cx="1713865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a"/>
  <p:tag name="KSO_WM_UNIT_INDEX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ID" val="custom20181493_1*a*1"/>
  <p:tag name="KSO_WM_UNIT_PRESET_TEXT" val="简约商务通用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5"/>
  <p:tag name="KSO_WM_UNIT_TEXT_FILL_TYPE" val="1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AS_UNIQUEID" val="608"/>
  <p:tag name="KSO_WM_BEAUTIFY_FLAG" val=""/>
</p:tagLst>
</file>

<file path=ppt/tags/tag18.xml><?xml version="1.0" encoding="utf-8"?>
<p:tagLst xmlns:p="http://schemas.openxmlformats.org/presentationml/2006/main">
  <p:tag name="AS_UNIQUEID" val="609"/>
  <p:tag name="KSO_WM_BEAUTIFY_FLAG" val=""/>
</p:tagLst>
</file>

<file path=ppt/tags/tag19.xml><?xml version="1.0" encoding="utf-8"?>
<p:tagLst xmlns:p="http://schemas.openxmlformats.org/presentationml/2006/main">
  <p:tag name="AS_UNIQUEID" val="610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AS_UNIQUEID" val="611"/>
  <p:tag name="KSO_WM_BEAUTIFY_FLAG" val=""/>
</p:tagLst>
</file>

<file path=ppt/tags/tag21.xml><?xml version="1.0" encoding="utf-8"?>
<p:tagLst xmlns:p="http://schemas.openxmlformats.org/presentationml/2006/main">
  <p:tag name="AS_UNIQUEID" val="612"/>
  <p:tag name="KSO_WM_BEAUTIFY_FLAG" val="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COMMONDATA" val="eyJoZGlkIjoiMjE3MGZlOWM0YjUxY2M3MWI4YzI3MDMxNTIyMDU2NmQifQ=="/>
  <p:tag name="KSO_WPP_MARK_KEY" val="15b1c525-6e06-4ad6-8521-256fca42ce9c"/>
  <p:tag name="commondata" val="eyJoZGlkIjoiOGI2ZmZhNGJlZjIxNjcyOWUyNzJhY2NmNzYwNzI0Y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3341</Words>
  <Application>WPS 演示</Application>
  <PresentationFormat>全屏显示(4:3)</PresentationFormat>
  <Paragraphs>366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34</vt:i4>
      </vt:variant>
      <vt:variant>
        <vt:lpstr>幻灯片标题</vt:lpstr>
      </vt:variant>
      <vt:variant>
        <vt:i4>23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Word.Picture.8</vt:lpstr>
      <vt:lpstr>Equation.DSMT4</vt:lpstr>
      <vt:lpstr>Equation.DSMT4</vt:lpstr>
      <vt:lpstr>Equation.DSMT4</vt:lpstr>
      <vt:lpstr>Word.Picture.8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636</cp:revision>
  <dcterms:created xsi:type="dcterms:W3CDTF">2015-07-09T08:14:00Z</dcterms:created>
  <dcterms:modified xsi:type="dcterms:W3CDTF">2025-12-15T03:38:08Z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D9303369CDE543EF90806F334DEE6C4B</vt:lpwstr>
  </property>
</Properties>
</file>