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519" r:id="rId3"/>
    <p:sldId id="411" r:id="rId4"/>
    <p:sldId id="275" r:id="rId5"/>
    <p:sldId id="477" r:id="rId6"/>
    <p:sldId id="478" r:id="rId7"/>
    <p:sldId id="479" r:id="rId8"/>
    <p:sldId id="480" r:id="rId9"/>
    <p:sldId id="454" r:id="rId10"/>
    <p:sldId id="455" r:id="rId11"/>
    <p:sldId id="520" r:id="rId12"/>
    <p:sldId id="521" r:id="rId13"/>
    <p:sldId id="522" r:id="rId14"/>
    <p:sldId id="523" r:id="rId15"/>
    <p:sldId id="524" r:id="rId16"/>
    <p:sldId id="457" r:id="rId17"/>
    <p:sldId id="502" r:id="rId18"/>
    <p:sldId id="482" r:id="rId19"/>
    <p:sldId id="483" r:id="rId20"/>
    <p:sldId id="484" r:id="rId21"/>
    <p:sldId id="485" r:id="rId22"/>
    <p:sldId id="486" r:id="rId23"/>
    <p:sldId id="487" r:id="rId24"/>
    <p:sldId id="503" r:id="rId25"/>
    <p:sldId id="489" r:id="rId26"/>
    <p:sldId id="490" r:id="rId27"/>
    <p:sldId id="491" r:id="rId28"/>
    <p:sldId id="492" r:id="rId29"/>
    <p:sldId id="494" r:id="rId30"/>
    <p:sldId id="495" r:id="rId31"/>
    <p:sldId id="493" r:id="rId32"/>
    <p:sldId id="525" r:id="rId33"/>
    <p:sldId id="527" r:id="rId34"/>
    <p:sldId id="538" r:id="rId35"/>
    <p:sldId id="539" r:id="rId36"/>
    <p:sldId id="540" r:id="rId37"/>
    <p:sldId id="541" r:id="rId38"/>
    <p:sldId id="542" r:id="rId39"/>
    <p:sldId id="543" r:id="rId40"/>
    <p:sldId id="443" r:id="rId41"/>
    <p:sldId id="544" r:id="rId42"/>
  </p:sldIdLst>
  <p:sldSz cx="9144000" cy="5144135" type="screen16x9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8" userDrawn="1">
          <p15:clr>
            <a:srgbClr val="A4A3A4"/>
          </p15:clr>
        </p15:guide>
        <p15:guide id="2" pos="30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Administrator" initials="A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38"/>
        <p:guide pos="3041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02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5053965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635500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56" name="文本框 55"/>
          <p:cNvSpPr txBox="1"/>
          <p:nvPr userDrawn="1"/>
        </p:nvSpPr>
        <p:spPr>
          <a:xfrm>
            <a:off x="110490" y="134002"/>
            <a:ext cx="2162175" cy="521970"/>
          </a:xfrm>
          <a:prstGeom prst="rect">
            <a:avLst/>
          </a:pr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prstDash val="sysDot"/>
          </a:ln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800" b="1" kern="100" dirty="0" smtClean="0"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▞</a:t>
            </a:r>
            <a:r>
              <a:rPr lang="zh-CN" altLang="en-US" sz="2800" b="1" spc="120">
                <a:sym typeface="+mn-ea"/>
              </a:rPr>
              <a:t>对点演练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0e9b630705a2abe99b84265c438249e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6260" y="99056"/>
            <a:ext cx="859790" cy="356235"/>
          </a:xfrm>
          <a:prstGeom prst="rect">
            <a:avLst/>
          </a:prstGeom>
        </p:spPr>
      </p:pic>
      <p:pic>
        <p:nvPicPr>
          <p:cNvPr id="18" name="图片 17" descr="千库网_大海海水海浪_元素编号131675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46000"/>
          </a:blip>
          <a:stretch>
            <a:fillRect/>
          </a:stretch>
        </p:blipFill>
        <p:spPr>
          <a:xfrm>
            <a:off x="0" y="1751546"/>
            <a:ext cx="9144000" cy="3402115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180340" y="1039623"/>
            <a:ext cx="8781415" cy="3974321"/>
          </a:xfrm>
          <a:prstGeom prst="roundRect">
            <a:avLst>
              <a:gd name="adj" fmla="val 3666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要点梳理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考点讲练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课堂小结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课后作业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3.xml"/><Relationship Id="rId14" Type="http://schemas.openxmlformats.org/officeDocument/2006/relationships/image" Target="../media/image8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7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8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0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1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tags" Target="../tags/tag3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27.wmf"/><Relationship Id="rId1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0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4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0.xml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2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NULL" TargetMode="Externa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image" Target="../media/image40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7.w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1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4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17.bin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42.wmf"/><Relationship Id="rId1" Type="http://schemas.openxmlformats.org/officeDocument/2006/relationships/oleObject" Target="../embeddings/oleObject18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81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19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2.xml"/><Relationship Id="rId2" Type="http://schemas.openxmlformats.org/officeDocument/2006/relationships/image" Target="../media/image46.wmf"/><Relationship Id="rId1" Type="http://schemas.openxmlformats.org/officeDocument/2006/relationships/oleObject" Target="../embeddings/oleObject22.bin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8.xml"/><Relationship Id="rId2" Type="http://schemas.openxmlformats.org/officeDocument/2006/relationships/image" Target="../media/image47.wmf"/><Relationship Id="rId1" Type="http://schemas.openxmlformats.org/officeDocument/2006/relationships/oleObject" Target="../embeddings/oleObject23.bin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9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24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NULL" TargetMode="External"/><Relationship Id="rId1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3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NULL" TargetMode="External"/><Relationship Id="rId2" Type="http://schemas.openxmlformats.org/officeDocument/2006/relationships/image" Target="../media/image12.wmf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6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5"/>
          <p:cNvSpPr/>
          <p:nvPr/>
        </p:nvSpPr>
        <p:spPr>
          <a:xfrm>
            <a:off x="5220970" y="2861787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000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小结与复习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85102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4" name="Text Box 36"/>
          <p:cNvSpPr txBox="1"/>
          <p:nvPr/>
        </p:nvSpPr>
        <p:spPr>
          <a:xfrm>
            <a:off x="396240" y="555625"/>
            <a:ext cx="2781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三、反比例函数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572" name="Rectangle 10"/>
          <p:cNvSpPr/>
          <p:nvPr/>
        </p:nvSpPr>
        <p:spPr>
          <a:xfrm>
            <a:off x="3276600" y="555625"/>
            <a:ext cx="3383280" cy="5219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fontAlgn="base"/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1. 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反比例函数的概念</a:t>
            </a:r>
            <a:endParaRPr lang="zh-CN" altLang="en-US" sz="2800" strike="noStrike" noProof="1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5123" name="文本框 1"/>
          <p:cNvSpPr txBox="1"/>
          <p:nvPr/>
        </p:nvSpPr>
        <p:spPr>
          <a:xfrm>
            <a:off x="368935" y="1377315"/>
            <a:ext cx="8305800" cy="2559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定义：形如________ (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为常数，且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0) 的函数称</a:t>
            </a:r>
            <a:endParaRPr lang="zh-CN" altLang="en-US" sz="2800">
              <a:solidFill>
                <a:srgbClr val="00B0F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反比例函数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，其中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是自变量，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的函数，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是比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系数．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三种解析式形式：          或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或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kx</a:t>
            </a:r>
            <a:r>
              <a:rPr lang="zh-CN" altLang="en-US" sz="2800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－1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0)．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3318" name="对象 3"/>
          <p:cNvGraphicFramePr>
            <a:graphicFrameLocks noChangeAspect="1"/>
          </p:cNvGraphicFramePr>
          <p:nvPr/>
        </p:nvGraphicFramePr>
        <p:xfrm>
          <a:off x="2502535" y="1023303"/>
          <a:ext cx="881063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2535" y="1023303"/>
                        <a:ext cx="881063" cy="900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3"/>
          <p:cNvGraphicFramePr>
            <a:graphicFrameLocks noChangeAspect="1"/>
          </p:cNvGraphicFramePr>
          <p:nvPr/>
        </p:nvGraphicFramePr>
        <p:xfrm>
          <a:off x="3185160" y="3077528"/>
          <a:ext cx="9334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" imgW="393700" imgH="393700" progId="Equation.DSMT4">
                  <p:embed/>
                </p:oleObj>
              </mc:Choice>
              <mc:Fallback>
                <p:oleObj name="" r:id="rId3" imgW="393700" imgH="3937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5160" y="3077528"/>
                        <a:ext cx="933450" cy="957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68935" y="4123690"/>
            <a:ext cx="8305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【注意】(1)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0；(2)自变量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0；(3)函数值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99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charRg st="3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123">
                                            <p:txEl>
                                              <p:charRg st="3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123">
                                            <p:txEl>
                                              <p:charRg st="3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92" name="Rectangle 10"/>
          <p:cNvSpPr/>
          <p:nvPr/>
        </p:nvSpPr>
        <p:spPr>
          <a:xfrm>
            <a:off x="685800" y="379413"/>
            <a:ext cx="4538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fontAlgn="base"/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2.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反比例函数的图象和性质 </a:t>
            </a:r>
            <a:endParaRPr lang="en-US" altLang="zh-CN" sz="2800" strike="noStrike" noProof="1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1350" y="1027113"/>
            <a:ext cx="7997825" cy="295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反比例函数的图象：反比例函数           (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k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≠0)的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图象是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它既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是轴对称图形又是中心   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 对称图形. 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反比例函数的图象的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两条对称轴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分别为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直线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 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和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；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对称中心是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.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6147" name="文本框 2"/>
          <p:cNvSpPr txBox="1"/>
          <p:nvPr/>
        </p:nvSpPr>
        <p:spPr>
          <a:xfrm>
            <a:off x="2411413" y="1766888"/>
            <a:ext cx="1293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双曲线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8" name="文本框 3"/>
          <p:cNvSpPr txBox="1"/>
          <p:nvPr/>
        </p:nvSpPr>
        <p:spPr>
          <a:xfrm>
            <a:off x="5853113" y="3381375"/>
            <a:ext cx="912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原点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3"/>
          <p:cNvGraphicFramePr>
            <a:graphicFrameLocks noChangeAspect="1"/>
          </p:cNvGraphicFramePr>
          <p:nvPr/>
        </p:nvGraphicFramePr>
        <p:xfrm>
          <a:off x="6210300" y="752475"/>
          <a:ext cx="9937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10300" y="752475"/>
                        <a:ext cx="993775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文本框 4"/>
          <p:cNvSpPr txBox="1"/>
          <p:nvPr/>
        </p:nvSpPr>
        <p:spPr>
          <a:xfrm>
            <a:off x="1312863" y="3340100"/>
            <a:ext cx="8775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1" name="文本框 5"/>
          <p:cNvSpPr txBox="1"/>
          <p:nvPr/>
        </p:nvSpPr>
        <p:spPr>
          <a:xfrm>
            <a:off x="2659063" y="3340100"/>
            <a:ext cx="1094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y=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3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3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3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charRg st="79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7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7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0" grpId="0"/>
      <p:bldP spid="6151" grpId="0"/>
      <p:bldP spid="61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16" name="Rectangle 10"/>
          <p:cNvSpPr/>
          <p:nvPr/>
        </p:nvSpPr>
        <p:spPr>
          <a:xfrm>
            <a:off x="561340" y="216218"/>
            <a:ext cx="3708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fontAlgn="base" hangingPunct="0"/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反比例函数的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性质</a:t>
            </a:r>
            <a:r>
              <a:rPr lang="zh-CN" altLang="en-US" sz="2800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2800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10565" y="817245"/>
          <a:ext cx="7470775" cy="3883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60"/>
                <a:gridCol w="881380"/>
                <a:gridCol w="2168525"/>
                <a:gridCol w="1725295"/>
                <a:gridCol w="1720215"/>
              </a:tblGrid>
              <a:tr h="3886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28575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图象</a:t>
                      </a:r>
                      <a:endParaRPr lang="zh-CN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所在象限</a:t>
                      </a:r>
                      <a:endParaRPr lang="zh-CN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性质</a:t>
                      </a:r>
                      <a:endParaRPr lang="zh-CN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905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24025">
                <a:tc rowSpan="2">
                  <a:txBody>
                    <a:bodyPr/>
                    <a:p>
                      <a:pPr>
                        <a:buNone/>
                      </a:pPr>
                      <a:endParaRPr lang="en-US" altLang="zh-CN" sz="21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21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≠0)</a:t>
                      </a: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28575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＞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</a:t>
                      </a: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第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________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象限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同号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)</a:t>
                      </a: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在每个象限内，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y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随 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的增大而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_____</a:t>
                      </a:r>
                      <a:endParaRPr lang="en-US" altLang="zh-CN" sz="2400" dirty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24025">
                <a:tc vMerge="1"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＜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</a:t>
                      </a: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第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________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象限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(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x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，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y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异号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)</a:t>
                      </a: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在每个象限内，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y 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随 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的增大而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_____</a:t>
                      </a:r>
                      <a:endParaRPr lang="en-US" altLang="zh-CN" sz="2400" dirty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91" marR="68591" marT="34295" marB="34295"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194" name="对象 3"/>
          <p:cNvGraphicFramePr>
            <a:graphicFrameLocks noChangeAspect="1"/>
          </p:cNvGraphicFramePr>
          <p:nvPr/>
        </p:nvGraphicFramePr>
        <p:xfrm>
          <a:off x="805815" y="2011045"/>
          <a:ext cx="8001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5815" y="2011045"/>
                        <a:ext cx="800100" cy="822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95" name="组合 5"/>
          <p:cNvGrpSpPr/>
          <p:nvPr/>
        </p:nvGrpSpPr>
        <p:grpSpPr>
          <a:xfrm>
            <a:off x="2694940" y="1150620"/>
            <a:ext cx="1927225" cy="1757363"/>
            <a:chOff x="2556" y="6313"/>
            <a:chExt cx="4046" cy="3692"/>
          </a:xfrm>
        </p:grpSpPr>
        <p:grpSp>
          <p:nvGrpSpPr>
            <p:cNvPr id="7196" name="Group 40"/>
            <p:cNvGrpSpPr/>
            <p:nvPr/>
          </p:nvGrpSpPr>
          <p:grpSpPr>
            <a:xfrm>
              <a:off x="2556" y="6631"/>
              <a:ext cx="3727" cy="3374"/>
              <a:chOff x="0" y="0"/>
              <a:chExt cx="1604" cy="1452"/>
            </a:xfrm>
          </p:grpSpPr>
          <p:sp>
            <p:nvSpPr>
              <p:cNvPr id="7197" name="Line 41"/>
              <p:cNvSpPr/>
              <p:nvPr/>
            </p:nvSpPr>
            <p:spPr>
              <a:xfrm>
                <a:off x="16" y="817"/>
                <a:ext cx="1588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8" name="Line 42"/>
              <p:cNvSpPr/>
              <p:nvPr/>
            </p:nvSpPr>
            <p:spPr>
              <a:xfrm flipV="1">
                <a:off x="696" y="0"/>
                <a:ext cx="0" cy="145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9" name="Freeform 43"/>
              <p:cNvSpPr/>
              <p:nvPr/>
            </p:nvSpPr>
            <p:spPr>
              <a:xfrm>
                <a:off x="742" y="46"/>
                <a:ext cx="680" cy="7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6" y="589"/>
                  </a:cxn>
                  <a:cxn ang="0">
                    <a:pos x="680" y="726"/>
                  </a:cxn>
                </a:cxnLst>
                <a:pathLst>
                  <a:path w="680" h="726">
                    <a:moveTo>
                      <a:pt x="0" y="0"/>
                    </a:moveTo>
                    <a:cubicBezTo>
                      <a:pt x="11" y="234"/>
                      <a:pt x="23" y="468"/>
                      <a:pt x="136" y="589"/>
                    </a:cubicBezTo>
                    <a:cubicBezTo>
                      <a:pt x="249" y="710"/>
                      <a:pt x="464" y="718"/>
                      <a:pt x="680" y="72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00" name="Freeform 44"/>
              <p:cNvSpPr/>
              <p:nvPr/>
            </p:nvSpPr>
            <p:spPr>
              <a:xfrm>
                <a:off x="0" y="862"/>
                <a:ext cx="650" cy="5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4" y="136"/>
                  </a:cxn>
                  <a:cxn ang="0">
                    <a:pos x="635" y="590"/>
                  </a:cxn>
                </a:cxnLst>
                <a:pathLst>
                  <a:path w="650" h="590">
                    <a:moveTo>
                      <a:pt x="0" y="0"/>
                    </a:moveTo>
                    <a:cubicBezTo>
                      <a:pt x="219" y="19"/>
                      <a:pt x="438" y="38"/>
                      <a:pt x="544" y="136"/>
                    </a:cubicBezTo>
                    <a:cubicBezTo>
                      <a:pt x="650" y="234"/>
                      <a:pt x="642" y="412"/>
                      <a:pt x="635" y="59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01" name="组合 6"/>
            <p:cNvGrpSpPr/>
            <p:nvPr/>
          </p:nvGrpSpPr>
          <p:grpSpPr>
            <a:xfrm>
              <a:off x="3537" y="6313"/>
              <a:ext cx="3065" cy="2893"/>
              <a:chOff x="3537" y="6313"/>
              <a:chExt cx="3065" cy="2893"/>
            </a:xfrm>
          </p:grpSpPr>
          <p:sp>
            <p:nvSpPr>
              <p:cNvPr id="7202" name="Rectangle 46"/>
              <p:cNvSpPr/>
              <p:nvPr/>
            </p:nvSpPr>
            <p:spPr>
              <a:xfrm>
                <a:off x="5970" y="8337"/>
                <a:ext cx="632" cy="8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03" name="Rectangle 47"/>
              <p:cNvSpPr/>
              <p:nvPr/>
            </p:nvSpPr>
            <p:spPr>
              <a:xfrm>
                <a:off x="3537" y="6313"/>
                <a:ext cx="632" cy="8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04" name="Rectangle 48"/>
              <p:cNvSpPr/>
              <p:nvPr/>
            </p:nvSpPr>
            <p:spPr>
              <a:xfrm>
                <a:off x="4044" y="8252"/>
                <a:ext cx="664" cy="8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205" name="组合 7"/>
          <p:cNvGrpSpPr/>
          <p:nvPr/>
        </p:nvGrpSpPr>
        <p:grpSpPr>
          <a:xfrm>
            <a:off x="2717165" y="2907983"/>
            <a:ext cx="1978025" cy="1693862"/>
            <a:chOff x="7638" y="6406"/>
            <a:chExt cx="4155" cy="3560"/>
          </a:xfrm>
        </p:grpSpPr>
        <p:sp>
          <p:nvSpPr>
            <p:cNvPr id="7206" name="Line 30"/>
            <p:cNvSpPr/>
            <p:nvPr/>
          </p:nvSpPr>
          <p:spPr>
            <a:xfrm>
              <a:off x="7638" y="8490"/>
              <a:ext cx="379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 anchorCtr="0"/>
            <a:p>
              <a:pPr algn="ctr"/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207" name="组合 8"/>
            <p:cNvGrpSpPr/>
            <p:nvPr/>
          </p:nvGrpSpPr>
          <p:grpSpPr>
            <a:xfrm>
              <a:off x="7847" y="6406"/>
              <a:ext cx="3946" cy="3560"/>
              <a:chOff x="7847" y="6406"/>
              <a:chExt cx="3946" cy="3560"/>
            </a:xfrm>
          </p:grpSpPr>
          <p:sp>
            <p:nvSpPr>
              <p:cNvPr id="7208" name="Line 31"/>
              <p:cNvSpPr/>
              <p:nvPr/>
            </p:nvSpPr>
            <p:spPr>
              <a:xfrm flipV="1">
                <a:off x="9534" y="6699"/>
                <a:ext cx="0" cy="31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09" name="Freeform 32"/>
              <p:cNvSpPr/>
              <p:nvPr/>
            </p:nvSpPr>
            <p:spPr>
              <a:xfrm>
                <a:off x="7847" y="6806"/>
                <a:ext cx="1583" cy="1580"/>
              </a:xfrm>
              <a:custGeom>
                <a:avLst/>
                <a:gdLst/>
                <a:ahLst/>
                <a:cxnLst>
                  <a:cxn ang="0">
                    <a:pos x="681" y="0"/>
                  </a:cxn>
                  <a:cxn ang="0">
                    <a:pos x="545" y="544"/>
                  </a:cxn>
                  <a:cxn ang="0">
                    <a:pos x="0" y="680"/>
                  </a:cxn>
                </a:cxnLst>
                <a:pathLst>
                  <a:path w="681" h="680">
                    <a:moveTo>
                      <a:pt x="681" y="0"/>
                    </a:moveTo>
                    <a:cubicBezTo>
                      <a:pt x="669" y="215"/>
                      <a:pt x="658" y="431"/>
                      <a:pt x="545" y="544"/>
                    </a:cubicBezTo>
                    <a:cubicBezTo>
                      <a:pt x="432" y="657"/>
                      <a:pt x="98" y="657"/>
                      <a:pt x="0" y="68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0" name="Freeform 33"/>
              <p:cNvSpPr/>
              <p:nvPr/>
            </p:nvSpPr>
            <p:spPr>
              <a:xfrm>
                <a:off x="9639" y="8597"/>
                <a:ext cx="1687" cy="1369"/>
              </a:xfrm>
              <a:custGeom>
                <a:avLst/>
                <a:gdLst/>
                <a:ahLst/>
                <a:cxnLst>
                  <a:cxn ang="0">
                    <a:pos x="726" y="0"/>
                  </a:cxn>
                  <a:cxn ang="0">
                    <a:pos x="137" y="136"/>
                  </a:cxn>
                  <a:cxn ang="0">
                    <a:pos x="0" y="589"/>
                  </a:cxn>
                </a:cxnLst>
                <a:pathLst>
                  <a:path w="726" h="589">
                    <a:moveTo>
                      <a:pt x="726" y="0"/>
                    </a:moveTo>
                    <a:cubicBezTo>
                      <a:pt x="492" y="19"/>
                      <a:pt x="258" y="38"/>
                      <a:pt x="137" y="136"/>
                    </a:cubicBezTo>
                    <a:cubicBezTo>
                      <a:pt x="16" y="234"/>
                      <a:pt x="8" y="411"/>
                      <a:pt x="0" y="58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1" name="Rectangle 35"/>
              <p:cNvSpPr/>
              <p:nvPr/>
            </p:nvSpPr>
            <p:spPr>
              <a:xfrm>
                <a:off x="11161" y="8362"/>
                <a:ext cx="632" cy="8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2" name="Rectangle 36"/>
              <p:cNvSpPr/>
              <p:nvPr/>
            </p:nvSpPr>
            <p:spPr>
              <a:xfrm>
                <a:off x="9487" y="6406"/>
                <a:ext cx="632" cy="8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3" name="Rectangle 37"/>
              <p:cNvSpPr/>
              <p:nvPr/>
            </p:nvSpPr>
            <p:spPr>
              <a:xfrm>
                <a:off x="9447" y="7764"/>
                <a:ext cx="664" cy="8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47" name="文本框 2"/>
          <p:cNvSpPr txBox="1"/>
          <p:nvPr/>
        </p:nvSpPr>
        <p:spPr>
          <a:xfrm>
            <a:off x="5158740" y="1499870"/>
            <a:ext cx="12398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一、三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5160328" y="3052445"/>
            <a:ext cx="1238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二、四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6571615" y="2406333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543040" y="4135120"/>
            <a:ext cx="8683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40" name="Rectangle 3"/>
          <p:cNvSpPr/>
          <p:nvPr/>
        </p:nvSpPr>
        <p:spPr>
          <a:xfrm>
            <a:off x="561658" y="287179"/>
            <a:ext cx="65335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fontAlgn="base" hangingPunct="0"/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反比例函数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中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比例系数 </a:t>
            </a:r>
            <a:r>
              <a:rPr lang="en-US" altLang="zh-CN" sz="2800" i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k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的几何意义</a:t>
            </a:r>
            <a:r>
              <a:rPr lang="zh-CN" altLang="en-US" sz="2800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2800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166688" y="774700"/>
            <a:ext cx="8672513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612775">
              <a:lnSpc>
                <a:spcPts val="4000"/>
              </a:lnSpc>
            </a:pPr>
            <a:r>
              <a:rPr lang="en-US" altLang="zh-CN" sz="2800" noProof="1">
                <a:solidFill>
                  <a:schemeClr val="accent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反比例函数图象上的点 (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x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具有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两坐标之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lnSpc>
                <a:spcPts val="4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积为常数 (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xy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k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)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这一特点，即过双曲线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上任意一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lnSpc>
                <a:spcPts val="4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点，向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两坐标轴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引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垂线，两条垂线与坐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标轴所围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 indent="612775">
              <a:lnSpc>
                <a:spcPts val="4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成的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矩形的面积为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lnSpc>
                <a:spcPts val="4000"/>
              </a:lnSpc>
            </a:pP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推论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：过双曲线上任意一点，向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任一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坐标轴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引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垂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lnSpc>
                <a:spcPts val="4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线，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垂线与坐标轴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及这点与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原点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的连线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所围成的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spcBef>
                <a:spcPts val="0"/>
              </a:spcBef>
              <a:spcAft>
                <a:spcPts val="0"/>
              </a:spcAft>
            </a:pP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indent="612775"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三角形的面积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为</a:t>
            </a:r>
            <a:r>
              <a:rPr lang="en-US" altLang="zh-CN" sz="2800" u="sng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．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graphicFrame>
        <p:nvGraphicFramePr>
          <p:cNvPr id="7171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38855" y="3773805"/>
          <a:ext cx="687388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292100" imgH="393700" progId="Equation.KSEE3">
                  <p:embed/>
                </p:oleObj>
              </mc:Choice>
              <mc:Fallback>
                <p:oleObj name="" r:id="rId1" imgW="292100" imgH="393700" progId="Equation.KSEE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8855" y="3773805"/>
                        <a:ext cx="687388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2"/>
          <p:cNvSpPr txBox="1"/>
          <p:nvPr/>
        </p:nvSpPr>
        <p:spPr>
          <a:xfrm>
            <a:off x="3949700" y="2309813"/>
            <a:ext cx="738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|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3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0">
                                            <p:txEl>
                                              <p:charRg st="32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0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81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70">
                                            <p:txEl>
                                              <p:charRg st="81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0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70">
                                            <p:txEl>
                                              <p:charRg st="102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70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47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0">
                                            <p:txEl>
                                              <p:charRg st="147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72" name="Rectangle 10"/>
          <p:cNvSpPr/>
          <p:nvPr/>
        </p:nvSpPr>
        <p:spPr>
          <a:xfrm>
            <a:off x="544513" y="339090"/>
            <a:ext cx="3383280" cy="5219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fontAlgn="base"/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3.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反比例函数的应用</a:t>
            </a:r>
            <a:endParaRPr lang="en-US" altLang="zh-CN" sz="2800" strike="noStrike" noProof="1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6460" y="1036955"/>
            <a:ext cx="7027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利用待定系数法确定反比例函数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的解析式：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275" y="1665288"/>
            <a:ext cx="7680325" cy="243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① 根据两变量之间的反比例关系，设           ；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lnSpc>
                <a:spcPct val="190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② 代入 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x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，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y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的一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组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对应值，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或者该函数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图象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lnSpc>
                <a:spcPts val="4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    上一个点的坐标，求出 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k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的值；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>
              <a:spcBef>
                <a:spcPts val="1200"/>
              </a:spcBef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③ 写出解析式.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9600" y="1441450"/>
          <a:ext cx="9239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59600" y="1441450"/>
                        <a:ext cx="923925" cy="944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40100" y="2778125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14300" imgH="215900" progId="Equation.KSEE3">
                  <p:embed/>
                </p:oleObj>
              </mc:Choice>
              <mc:Fallback>
                <p:oleObj name="" r:id="rId3" imgW="114300" imgH="215900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0100" y="2778125"/>
                        <a:ext cx="6858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charRg st="55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691640" y="518795"/>
            <a:ext cx="5610860" cy="583565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" name="平行四边形 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5" name="文本框 19"/>
          <p:cNvSpPr/>
          <p:nvPr/>
        </p:nvSpPr>
        <p:spPr>
          <a:xfrm>
            <a:off x="1812290" y="495300"/>
            <a:ext cx="5342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考点一   函数的有关概念及图象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矩形 32775"/>
          <p:cNvSpPr/>
          <p:nvPr/>
        </p:nvSpPr>
        <p:spPr>
          <a:xfrm>
            <a:off x="215900" y="1036955"/>
            <a:ext cx="83978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王大爷饭后出去散步，从家中走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分钟到离家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900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米的公园，与朋友聊天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分钟后，用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分钟返回家中．下面图形表示王大爷离家时间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与离家距离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之间的关系是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(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32797"/>
          <p:cNvSpPr txBox="1"/>
          <p:nvPr/>
        </p:nvSpPr>
        <p:spPr>
          <a:xfrm>
            <a:off x="1145223" y="4035425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" name="文本框 32798"/>
          <p:cNvSpPr txBox="1"/>
          <p:nvPr/>
        </p:nvSpPr>
        <p:spPr>
          <a:xfrm>
            <a:off x="3161348" y="4035425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文本框 32799"/>
          <p:cNvSpPr txBox="1"/>
          <p:nvPr/>
        </p:nvSpPr>
        <p:spPr>
          <a:xfrm>
            <a:off x="5177473" y="3963988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" name="文本框 32800"/>
          <p:cNvSpPr txBox="1"/>
          <p:nvPr/>
        </p:nvSpPr>
        <p:spPr>
          <a:xfrm>
            <a:off x="7480935" y="3963988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矩形 32801"/>
          <p:cNvSpPr/>
          <p:nvPr/>
        </p:nvSpPr>
        <p:spPr>
          <a:xfrm>
            <a:off x="-44450" y="4418330"/>
            <a:ext cx="9030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对四个图依次进行分析，符合题意者即为所求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32803"/>
          <p:cNvSpPr txBox="1"/>
          <p:nvPr/>
        </p:nvSpPr>
        <p:spPr>
          <a:xfrm>
            <a:off x="4785678" y="2360930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4" name="组合 32808"/>
          <p:cNvGrpSpPr/>
          <p:nvPr/>
        </p:nvGrpSpPr>
        <p:grpSpPr>
          <a:xfrm>
            <a:off x="525780" y="2907665"/>
            <a:ext cx="1931035" cy="1307465"/>
            <a:chOff x="0" y="0"/>
            <a:chExt cx="963" cy="817"/>
          </a:xfrm>
        </p:grpSpPr>
        <p:grpSp>
          <p:nvGrpSpPr>
            <p:cNvPr id="15" name="组合 32790"/>
            <p:cNvGrpSpPr>
              <a:grpSpLocks noChangeAspect="1"/>
            </p:cNvGrpSpPr>
            <p:nvPr/>
          </p:nvGrpSpPr>
          <p:grpSpPr>
            <a:xfrm>
              <a:off x="10" y="0"/>
              <a:ext cx="953" cy="817"/>
              <a:chOff x="0" y="0"/>
              <a:chExt cx="953" cy="817"/>
            </a:xfrm>
          </p:grpSpPr>
          <p:pic>
            <p:nvPicPr>
              <p:cNvPr id="16" name="图片 32777" descr="wpsAF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953" cy="7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" name="图片 32782" descr="2454450923"/>
              <p:cNvPicPr>
                <a:picLocks noChangeAspect="1"/>
              </p:cNvPicPr>
              <p:nvPr/>
            </p:nvPicPr>
            <p:blipFill>
              <a:blip r:embed="rId4"/>
              <a:srcRect b="37796"/>
              <a:stretch>
                <a:fillRect/>
              </a:stretch>
            </p:blipFill>
            <p:spPr>
              <a:xfrm>
                <a:off x="45" y="680"/>
                <a:ext cx="227" cy="1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8" name="文本框 32804"/>
            <p:cNvSpPr txBox="1"/>
            <p:nvPr/>
          </p:nvSpPr>
          <p:spPr>
            <a:xfrm>
              <a:off x="0" y="566"/>
              <a:ext cx="22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32809"/>
          <p:cNvGrpSpPr/>
          <p:nvPr/>
        </p:nvGrpSpPr>
        <p:grpSpPr>
          <a:xfrm>
            <a:off x="2369820" y="2927350"/>
            <a:ext cx="1837055" cy="1305406"/>
            <a:chOff x="0" y="0"/>
            <a:chExt cx="953" cy="829"/>
          </a:xfrm>
        </p:grpSpPr>
        <p:grpSp>
          <p:nvGrpSpPr>
            <p:cNvPr id="20" name="组合 32796"/>
            <p:cNvGrpSpPr>
              <a:grpSpLocks noChangeAspect="1"/>
            </p:cNvGrpSpPr>
            <p:nvPr/>
          </p:nvGrpSpPr>
          <p:grpSpPr>
            <a:xfrm>
              <a:off x="0" y="0"/>
              <a:ext cx="953" cy="817"/>
              <a:chOff x="0" y="0"/>
              <a:chExt cx="953" cy="817"/>
            </a:xfrm>
          </p:grpSpPr>
          <p:pic>
            <p:nvPicPr>
              <p:cNvPr id="21" name="图片 32778" descr="wpsB0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953" cy="7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" name="图片 32789" descr="2454450923"/>
              <p:cNvPicPr>
                <a:picLocks noChangeAspect="1"/>
              </p:cNvPicPr>
              <p:nvPr/>
            </p:nvPicPr>
            <p:blipFill>
              <a:blip r:embed="rId6"/>
              <a:srcRect b="37796"/>
              <a:stretch>
                <a:fillRect/>
              </a:stretch>
            </p:blipFill>
            <p:spPr>
              <a:xfrm>
                <a:off x="45" y="680"/>
                <a:ext cx="227" cy="1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32805"/>
            <p:cNvSpPr txBox="1"/>
            <p:nvPr/>
          </p:nvSpPr>
          <p:spPr>
            <a:xfrm>
              <a:off x="23" y="576"/>
              <a:ext cx="227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32810"/>
          <p:cNvGrpSpPr/>
          <p:nvPr/>
        </p:nvGrpSpPr>
        <p:grpSpPr>
          <a:xfrm>
            <a:off x="4407535" y="2861945"/>
            <a:ext cx="2165985" cy="1272999"/>
            <a:chOff x="0" y="0"/>
            <a:chExt cx="1088" cy="794"/>
          </a:xfrm>
        </p:grpSpPr>
        <p:grpSp>
          <p:nvGrpSpPr>
            <p:cNvPr id="25" name="组合 32795"/>
            <p:cNvGrpSpPr>
              <a:grpSpLocks noChangeAspect="1"/>
            </p:cNvGrpSpPr>
            <p:nvPr/>
          </p:nvGrpSpPr>
          <p:grpSpPr>
            <a:xfrm>
              <a:off x="0" y="0"/>
              <a:ext cx="1088" cy="785"/>
              <a:chOff x="0" y="0"/>
              <a:chExt cx="1088" cy="785"/>
            </a:xfrm>
          </p:grpSpPr>
          <p:pic>
            <p:nvPicPr>
              <p:cNvPr id="26" name="图片 32779" descr="wpsB1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1088" cy="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" name="图片 32792" descr="2454450923"/>
              <p:cNvPicPr>
                <a:picLocks noChangeAspect="1"/>
              </p:cNvPicPr>
              <p:nvPr/>
            </p:nvPicPr>
            <p:blipFill>
              <a:blip r:embed="rId6"/>
              <a:srcRect b="37796"/>
              <a:stretch>
                <a:fillRect/>
              </a:stretch>
            </p:blipFill>
            <p:spPr>
              <a:xfrm>
                <a:off x="45" y="648"/>
                <a:ext cx="227" cy="1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32806"/>
            <p:cNvSpPr txBox="1"/>
            <p:nvPr/>
          </p:nvSpPr>
          <p:spPr>
            <a:xfrm>
              <a:off x="13" y="545"/>
              <a:ext cx="22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32811"/>
          <p:cNvGrpSpPr/>
          <p:nvPr/>
        </p:nvGrpSpPr>
        <p:grpSpPr>
          <a:xfrm>
            <a:off x="6616065" y="2713990"/>
            <a:ext cx="2260600" cy="1368863"/>
            <a:chOff x="0" y="0"/>
            <a:chExt cx="1134" cy="841"/>
          </a:xfrm>
        </p:grpSpPr>
        <p:grpSp>
          <p:nvGrpSpPr>
            <p:cNvPr id="30" name="组合 32794"/>
            <p:cNvGrpSpPr>
              <a:grpSpLocks noChangeAspect="1"/>
            </p:cNvGrpSpPr>
            <p:nvPr/>
          </p:nvGrpSpPr>
          <p:grpSpPr>
            <a:xfrm>
              <a:off x="0" y="0"/>
              <a:ext cx="1134" cy="838"/>
              <a:chOff x="0" y="0"/>
              <a:chExt cx="1134" cy="838"/>
            </a:xfrm>
          </p:grpSpPr>
          <p:pic>
            <p:nvPicPr>
              <p:cNvPr id="31" name="图片 32780" descr="wpsB2"/>
              <p:cNvPicPr>
                <a:picLocks noChangeAspect="1"/>
              </p:cNvPicPr>
              <p:nvPr/>
            </p:nvPicPr>
            <p:blipFill>
              <a:blip r:embed="rId8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1134" cy="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2793" descr="2454450923"/>
              <p:cNvPicPr>
                <a:picLocks noChangeAspect="1"/>
              </p:cNvPicPr>
              <p:nvPr/>
            </p:nvPicPr>
            <p:blipFill>
              <a:blip r:embed="rId6"/>
              <a:srcRect b="37796"/>
              <a:stretch>
                <a:fillRect/>
              </a:stretch>
            </p:blipFill>
            <p:spPr>
              <a:xfrm>
                <a:off x="53" y="701"/>
                <a:ext cx="227" cy="1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3" name="文本框 32807"/>
            <p:cNvSpPr txBox="1"/>
            <p:nvPr/>
          </p:nvSpPr>
          <p:spPr>
            <a:xfrm>
              <a:off x="35" y="596"/>
              <a:ext cx="227" cy="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O</a:t>
              </a:r>
              <a:endParaRPr lang="en-US" altLang="zh-CN" sz="20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Text Box 3"/>
          <p:cNvSpPr txBox="1"/>
          <p:nvPr/>
        </p:nvSpPr>
        <p:spPr>
          <a:xfrm>
            <a:off x="531495" y="839788"/>
            <a:ext cx="7561263" cy="26746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下列变量间的关系不是函数关系的是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(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长方形的宽一定，其长与面积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正方形的周长与面积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等腰三角形的底边长与面积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圆的周长与半径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52239"/>
          <p:cNvSpPr txBox="1"/>
          <p:nvPr/>
        </p:nvSpPr>
        <p:spPr>
          <a:xfrm>
            <a:off x="7147560" y="782320"/>
            <a:ext cx="440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1834833" y="3513455"/>
          <a:ext cx="1366837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711200" imgH="419100" progId="Equation.DSMT4">
                  <p:embed/>
                </p:oleObj>
              </mc:Choice>
              <mc:Fallback>
                <p:oleObj name="" r:id="rId1" imgW="711200" imgH="419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4833" y="3513455"/>
                        <a:ext cx="1366837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3"/>
          <p:cNvSpPr txBox="1"/>
          <p:nvPr/>
        </p:nvSpPr>
        <p:spPr>
          <a:xfrm>
            <a:off x="617538" y="3662045"/>
            <a:ext cx="83899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函数                中，自变量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的取值范围是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     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904875" y="4270693"/>
            <a:ext cx="75612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          B.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         C.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        D.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≥-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51205"/>
          <p:cNvSpPr txBox="1"/>
          <p:nvPr/>
        </p:nvSpPr>
        <p:spPr>
          <a:xfrm>
            <a:off x="7945120" y="3683635"/>
            <a:ext cx="513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4" name="组合 13" descr="7b0a202020202274657874626f78223a2022220a7d0a"/>
          <p:cNvGrpSpPr/>
          <p:nvPr/>
        </p:nvGrpSpPr>
        <p:grpSpPr>
          <a:xfrm>
            <a:off x="390208" y="191770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51217"/>
          <p:cNvGrpSpPr/>
          <p:nvPr/>
        </p:nvGrpSpPr>
        <p:grpSpPr>
          <a:xfrm>
            <a:off x="6659880" y="2856865"/>
            <a:ext cx="2609850" cy="1970006"/>
            <a:chOff x="0" y="0"/>
            <a:chExt cx="1927" cy="1364"/>
          </a:xfrm>
        </p:grpSpPr>
        <p:grpSp>
          <p:nvGrpSpPr>
            <p:cNvPr id="6" name="组合 51216"/>
            <p:cNvGrpSpPr>
              <a:grpSpLocks noChangeAspect="1"/>
            </p:cNvGrpSpPr>
            <p:nvPr/>
          </p:nvGrpSpPr>
          <p:grpSpPr>
            <a:xfrm>
              <a:off x="0" y="0"/>
              <a:ext cx="1723" cy="1348"/>
              <a:chOff x="0" y="0"/>
              <a:chExt cx="1723" cy="1348"/>
            </a:xfrm>
          </p:grpSpPr>
          <p:pic>
            <p:nvPicPr>
              <p:cNvPr id="7" name="图片 51209" descr="wps14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1679" cy="12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51214" descr="199631784"/>
              <p:cNvPicPr>
                <a:picLocks noChangeAspect="1"/>
              </p:cNvPicPr>
              <p:nvPr/>
            </p:nvPicPr>
            <p:blipFill>
              <a:blip r:embed="rId2"/>
              <a:srcRect b="20430"/>
              <a:stretch>
                <a:fillRect/>
              </a:stretch>
            </p:blipFill>
            <p:spPr>
              <a:xfrm>
                <a:off x="1360" y="1155"/>
                <a:ext cx="363" cy="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51211"/>
            <p:cNvSpPr txBox="1"/>
            <p:nvPr/>
          </p:nvSpPr>
          <p:spPr>
            <a:xfrm>
              <a:off x="1338" y="1088"/>
              <a:ext cx="589" cy="2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分</a:t>
              </a:r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51212"/>
            <p:cNvSpPr txBox="1"/>
            <p:nvPr/>
          </p:nvSpPr>
          <p:spPr>
            <a:xfrm>
              <a:off x="180" y="0"/>
              <a:ext cx="827" cy="27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千米</a:t>
              </a:r>
              <a:r>
                <a:rPr lang="en-US" altLang="zh-CN" sz="2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51206"/>
          <p:cNvSpPr/>
          <p:nvPr/>
        </p:nvSpPr>
        <p:spPr>
          <a:xfrm>
            <a:off x="252095" y="315436"/>
            <a:ext cx="8424863" cy="26752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星期天下午，小强和小明相约在某公交车站一起乘车回学校，小强从家出发先步行到车站，等小明到了后两人一起乘公共汽车回到学校．图中折线表示小强离开家的路程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（千米）和所用的时间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（分）之间的函数关系．下列说法错误的是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(     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51207"/>
          <p:cNvSpPr/>
          <p:nvPr/>
        </p:nvSpPr>
        <p:spPr>
          <a:xfrm>
            <a:off x="108585" y="2942273"/>
            <a:ext cx="6465570" cy="19862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小强从家到公共汽车站步行了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小强在公共汽车站等小明用了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公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共汽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车的平均速度是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小强乘公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共汽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车用了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51210"/>
          <p:cNvSpPr txBox="1"/>
          <p:nvPr/>
        </p:nvSpPr>
        <p:spPr>
          <a:xfrm>
            <a:off x="5814060" y="2478405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402080" y="124460"/>
            <a:ext cx="5610860" cy="650875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7" name="平行四边形 6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4" name="文本框 19"/>
          <p:cNvSpPr/>
          <p:nvPr/>
        </p:nvSpPr>
        <p:spPr>
          <a:xfrm>
            <a:off x="1543050" y="153670"/>
            <a:ext cx="519620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考点二   一次函数的图象与性质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50180"/>
          <p:cNvSpPr/>
          <p:nvPr/>
        </p:nvSpPr>
        <p:spPr>
          <a:xfrm>
            <a:off x="150495" y="787083"/>
            <a:ext cx="88252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chemeClr val="hlink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已知函数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(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若该函数是正比例函数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的值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若函数的图象平行于直线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3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若这个函数是一次函数，且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随着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的增大而减小，求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的取值范围；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(4)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若这个函数图象过点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，求这个函数的解析式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矩形 50182"/>
          <p:cNvSpPr/>
          <p:nvPr/>
        </p:nvSpPr>
        <p:spPr>
          <a:xfrm>
            <a:off x="78105" y="3364230"/>
            <a:ext cx="896937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】(1)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由函数是正比例函数得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由两直线平行得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 = 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一次函数中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随着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的增大而减小，即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(4)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代入该点坐标即可求解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49153"/>
          <p:cNvSpPr/>
          <p:nvPr/>
        </p:nvSpPr>
        <p:spPr>
          <a:xfrm>
            <a:off x="179705" y="231140"/>
            <a:ext cx="88023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∵函数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是正比例函数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∵函数的图象平行于直线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+ 1=3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随着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的增大而减小，∴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，解得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   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(4)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∵该函数图象过点（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），代入得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3=4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，∴该函数的表达式为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8213725" y="2870518"/>
          <a:ext cx="46513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54000" imgH="394335" progId="Equation.DSMT4">
                  <p:embed/>
                </p:oleObj>
              </mc:Choice>
              <mc:Fallback>
                <p:oleObj name="" r:id="rId1" imgW="254000" imgH="3943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13725" y="2870518"/>
                        <a:ext cx="465138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9"/>
          <p:cNvSpPr txBox="1"/>
          <p:nvPr/>
        </p:nvSpPr>
        <p:spPr>
          <a:xfrm>
            <a:off x="742950" y="899795"/>
            <a:ext cx="60515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常量与变量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叫变量，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叫常量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函数定义：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1331595" y="1474470"/>
            <a:ext cx="3236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取值发生变化的量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1348740" y="2107883"/>
            <a:ext cx="320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取值固定不变的量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492760" y="3082290"/>
            <a:ext cx="839851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在一个变化过程中，如果有两个变量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，并且对于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的每一个确定的值，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都有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唯一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确定的值与其对应，那么我们就说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是自变量，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36"/>
          <p:cNvSpPr txBox="1"/>
          <p:nvPr/>
        </p:nvSpPr>
        <p:spPr>
          <a:xfrm>
            <a:off x="469900" y="570548"/>
            <a:ext cx="1765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一、函数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9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57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48129"/>
          <p:cNvSpPr/>
          <p:nvPr/>
        </p:nvSpPr>
        <p:spPr>
          <a:xfrm>
            <a:off x="251460" y="297815"/>
            <a:ext cx="8569325" cy="2330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方法归纳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kx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的图象与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轴交点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纵坐标就是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的值；两条直线平行，则其函数表达式中自变量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系数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相等；当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的增大而增大；当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的增大而减小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矩形 48156"/>
          <p:cNvSpPr/>
          <p:nvPr/>
        </p:nvSpPr>
        <p:spPr>
          <a:xfrm>
            <a:off x="395288" y="3209132"/>
            <a:ext cx="8569325" cy="17703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的图象不经过第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象限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点（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），（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）是直线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上两点，则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___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48157"/>
          <p:cNvSpPr txBox="1"/>
          <p:nvPr/>
        </p:nvSpPr>
        <p:spPr>
          <a:xfrm>
            <a:off x="6688773" y="3252470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48159"/>
          <p:cNvSpPr txBox="1"/>
          <p:nvPr/>
        </p:nvSpPr>
        <p:spPr>
          <a:xfrm>
            <a:off x="1189355" y="4406265"/>
            <a:ext cx="6492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4" name="组合 13" descr="7b0a202020202274657874626f78223a2022220a7d0a"/>
          <p:cNvGrpSpPr/>
          <p:nvPr/>
        </p:nvGrpSpPr>
        <p:grpSpPr>
          <a:xfrm>
            <a:off x="390208" y="2703195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1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2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3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4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53249"/>
          <p:cNvSpPr txBox="1"/>
          <p:nvPr/>
        </p:nvSpPr>
        <p:spPr>
          <a:xfrm>
            <a:off x="180340" y="226060"/>
            <a:ext cx="8839200" cy="4184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填空题：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有下列函数：①　　　　 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　　　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③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④                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其中函数图象过原点的是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的增大而减小的是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的增大而增大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；图象经过第一、二、三象限的是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532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1429703"/>
            <a:ext cx="1524000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532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120" y="1356678"/>
            <a:ext cx="1295400" cy="449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3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60" y="2062480"/>
            <a:ext cx="1387475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3253"/>
          <p:cNvSpPr txBox="1"/>
          <p:nvPr/>
        </p:nvSpPr>
        <p:spPr>
          <a:xfrm>
            <a:off x="6352858" y="202057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53254"/>
          <p:cNvSpPr txBox="1"/>
          <p:nvPr/>
        </p:nvSpPr>
        <p:spPr>
          <a:xfrm>
            <a:off x="7860348" y="3824605"/>
            <a:ext cx="558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53255"/>
          <p:cNvSpPr txBox="1"/>
          <p:nvPr/>
        </p:nvSpPr>
        <p:spPr>
          <a:xfrm>
            <a:off x="3639503" y="288099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④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53256"/>
          <p:cNvSpPr txBox="1"/>
          <p:nvPr/>
        </p:nvSpPr>
        <p:spPr>
          <a:xfrm>
            <a:off x="1046480" y="3790950"/>
            <a:ext cx="1266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①②③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0" name="组合 53257"/>
          <p:cNvGrpSpPr/>
          <p:nvPr/>
        </p:nvGrpSpPr>
        <p:grpSpPr>
          <a:xfrm>
            <a:off x="5318760" y="1312863"/>
            <a:ext cx="1066800" cy="465137"/>
            <a:chOff x="0" y="0"/>
            <a:chExt cx="672" cy="293"/>
          </a:xfrm>
        </p:grpSpPr>
        <p:sp>
          <p:nvSpPr>
            <p:cNvPr id="11" name="矩形 53258"/>
            <p:cNvSpPr>
              <a:spLocks noChangeAspect="1" noTextEdit="1"/>
            </p:cNvSpPr>
            <p:nvPr/>
          </p:nvSpPr>
          <p:spPr>
            <a:xfrm>
              <a:off x="0" y="17"/>
              <a:ext cx="672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矩形 53259"/>
            <p:cNvSpPr/>
            <p:nvPr/>
          </p:nvSpPr>
          <p:spPr>
            <a:xfrm>
              <a:off x="528" y="22"/>
              <a:ext cx="1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endPara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" name="矩形 53260"/>
            <p:cNvSpPr/>
            <p:nvPr/>
          </p:nvSpPr>
          <p:spPr>
            <a:xfrm>
              <a:off x="56" y="22"/>
              <a:ext cx="1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i="1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endPara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4" name="矩形 53261"/>
            <p:cNvSpPr/>
            <p:nvPr/>
          </p:nvSpPr>
          <p:spPr>
            <a:xfrm>
              <a:off x="398" y="2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5" name="矩形 53262"/>
            <p:cNvSpPr/>
            <p:nvPr/>
          </p:nvSpPr>
          <p:spPr>
            <a:xfrm>
              <a:off x="218" y="0"/>
              <a:ext cx="1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2800" dirty="0">
                  <a:solidFill>
                    <a:schemeClr val="tx2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endPara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546225" y="196215"/>
            <a:ext cx="5610860" cy="675640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2" name="平行四边形 21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4" name="文本框 19"/>
          <p:cNvSpPr/>
          <p:nvPr/>
        </p:nvSpPr>
        <p:spPr>
          <a:xfrm>
            <a:off x="1762125" y="267970"/>
            <a:ext cx="488061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考点三   一次函数与一次方程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47108"/>
          <p:cNvSpPr/>
          <p:nvPr/>
        </p:nvSpPr>
        <p:spPr>
          <a:xfrm>
            <a:off x="179070" y="911860"/>
            <a:ext cx="870204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如图，一次函数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的图象交于点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），则关于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的解是（ 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直接连接符 47112"/>
          <p:cNvSpPr/>
          <p:nvPr/>
        </p:nvSpPr>
        <p:spPr>
          <a:xfrm flipV="1">
            <a:off x="5868670" y="4008120"/>
            <a:ext cx="2952750" cy="714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stealth" w="lg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直接连接符 47113"/>
          <p:cNvSpPr/>
          <p:nvPr/>
        </p:nvSpPr>
        <p:spPr>
          <a:xfrm flipH="1" flipV="1">
            <a:off x="7049770" y="2136458"/>
            <a:ext cx="42863" cy="27352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stealth" w="lg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直接连接符 47114"/>
          <p:cNvSpPr/>
          <p:nvPr/>
        </p:nvSpPr>
        <p:spPr>
          <a:xfrm flipV="1">
            <a:off x="6371908" y="2279333"/>
            <a:ext cx="1439862" cy="2665412"/>
          </a:xfrm>
          <a:prstGeom prst="line">
            <a:avLst/>
          </a:prstGeom>
          <a:ln w="31750" cap="flat" cmpd="sng">
            <a:solidFill>
              <a:srgbClr val="008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直接连接符 47115"/>
          <p:cNvSpPr/>
          <p:nvPr/>
        </p:nvSpPr>
        <p:spPr>
          <a:xfrm>
            <a:off x="6881495" y="2352358"/>
            <a:ext cx="1079500" cy="2592387"/>
          </a:xfrm>
          <a:prstGeom prst="line">
            <a:avLst/>
          </a:prstGeom>
          <a:ln w="32385" cap="flat" cmpd="sng">
            <a:solidFill>
              <a:srgbClr val="00808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47116"/>
          <p:cNvSpPr txBox="1"/>
          <p:nvPr/>
        </p:nvSpPr>
        <p:spPr>
          <a:xfrm>
            <a:off x="7093585" y="1918970"/>
            <a:ext cx="287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文本框 47117"/>
          <p:cNvSpPr txBox="1"/>
          <p:nvPr/>
        </p:nvSpPr>
        <p:spPr>
          <a:xfrm>
            <a:off x="8460740" y="3937318"/>
            <a:ext cx="287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" name="文本框 47118"/>
          <p:cNvSpPr txBox="1"/>
          <p:nvPr/>
        </p:nvSpPr>
        <p:spPr>
          <a:xfrm>
            <a:off x="6741795" y="4079558"/>
            <a:ext cx="2873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sz="24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直接连接符 47119"/>
          <p:cNvSpPr/>
          <p:nvPr/>
        </p:nvSpPr>
        <p:spPr>
          <a:xfrm flipV="1">
            <a:off x="7092633" y="3287395"/>
            <a:ext cx="144462" cy="0"/>
          </a:xfrm>
          <a:prstGeom prst="line">
            <a:avLst/>
          </a:prstGeom>
          <a:ln w="31750" cap="rnd" cmpd="sng">
            <a:solidFill>
              <a:schemeClr val="tx1"/>
            </a:solidFill>
            <a:prstDash val="sysDot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直接连接符 47120"/>
          <p:cNvSpPr/>
          <p:nvPr/>
        </p:nvSpPr>
        <p:spPr>
          <a:xfrm>
            <a:off x="7275195" y="3284220"/>
            <a:ext cx="33338" cy="757238"/>
          </a:xfrm>
          <a:prstGeom prst="line">
            <a:avLst/>
          </a:prstGeom>
          <a:ln w="31750" cap="rnd" cmpd="sng">
            <a:solidFill>
              <a:schemeClr val="tx1"/>
            </a:solidFill>
            <a:prstDash val="sysDot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47121"/>
          <p:cNvSpPr txBox="1"/>
          <p:nvPr/>
        </p:nvSpPr>
        <p:spPr>
          <a:xfrm>
            <a:off x="7526655" y="2541270"/>
            <a:ext cx="1508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" name="文本框 47122"/>
          <p:cNvSpPr txBox="1"/>
          <p:nvPr/>
        </p:nvSpPr>
        <p:spPr>
          <a:xfrm>
            <a:off x="5368290" y="2567940"/>
            <a:ext cx="1793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kx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+ 4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" name="文本框 47123"/>
          <p:cNvSpPr txBox="1"/>
          <p:nvPr/>
        </p:nvSpPr>
        <p:spPr>
          <a:xfrm>
            <a:off x="7308215" y="3000058"/>
            <a:ext cx="287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P</a:t>
            </a:r>
            <a:endParaRPr lang="en-US" altLang="zh-CN" sz="2800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" name="矩形 47124"/>
          <p:cNvSpPr/>
          <p:nvPr/>
        </p:nvSpPr>
        <p:spPr>
          <a:xfrm>
            <a:off x="323215" y="2308702"/>
            <a:ext cx="475488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	           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0	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1	           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文本框 47125"/>
          <p:cNvSpPr txBox="1"/>
          <p:nvPr/>
        </p:nvSpPr>
        <p:spPr>
          <a:xfrm>
            <a:off x="7164070" y="4079558"/>
            <a:ext cx="2873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" name="文本框 47126"/>
          <p:cNvSpPr txBox="1"/>
          <p:nvPr/>
        </p:nvSpPr>
        <p:spPr>
          <a:xfrm>
            <a:off x="6732270" y="3071495"/>
            <a:ext cx="2873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" name="文本框 47127"/>
          <p:cNvSpPr txBox="1"/>
          <p:nvPr/>
        </p:nvSpPr>
        <p:spPr>
          <a:xfrm>
            <a:off x="1885950" y="1932305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390" y="3427730"/>
            <a:ext cx="5758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观察图象，两图象交点为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P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据此解题即可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  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】C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46091"/>
          <p:cNvSpPr txBox="1"/>
          <p:nvPr/>
        </p:nvSpPr>
        <p:spPr>
          <a:xfrm>
            <a:off x="253365" y="1134745"/>
            <a:ext cx="869696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7.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方程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+ 2 =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的解就是函数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的图象与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(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轴交点的横坐标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B.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轴交点的横坐标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轴交点的纵坐标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以上都不对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两个一次函数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+ 8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的图象的交点坐标是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46092"/>
          <p:cNvSpPr txBox="1"/>
          <p:nvPr/>
        </p:nvSpPr>
        <p:spPr>
          <a:xfrm>
            <a:off x="8276590" y="1161415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文本框 46093"/>
          <p:cNvSpPr txBox="1"/>
          <p:nvPr/>
        </p:nvSpPr>
        <p:spPr>
          <a:xfrm>
            <a:off x="1476375" y="3817620"/>
            <a:ext cx="1190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4" name="组合 13" descr="7b0a202020202274657874626f78223a2022220a7d0a"/>
          <p:cNvGrpSpPr/>
          <p:nvPr/>
        </p:nvGrpSpPr>
        <p:grpSpPr>
          <a:xfrm>
            <a:off x="533718" y="335280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1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2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3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4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 rot="0">
            <a:off x="1546225" y="124460"/>
            <a:ext cx="5610860" cy="661035"/>
            <a:chOff x="2664" y="235"/>
            <a:chExt cx="5302" cy="1107"/>
          </a:xfrm>
        </p:grpSpPr>
        <p:sp>
          <p:nvSpPr>
            <p:cNvPr id="5" name="平行四边形 4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2" name="平行四边形 21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2" name="矩形 58369"/>
          <p:cNvSpPr/>
          <p:nvPr/>
        </p:nvSpPr>
        <p:spPr>
          <a:xfrm>
            <a:off x="322898" y="3034665"/>
            <a:ext cx="872966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问符合题意的搭配方案有几种？请你帮助设计出来；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若搭配一个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种造型的成本是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元，搭配一个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种造型的成本是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960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元，试说明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中哪种方案成本最低？最低成本是多少元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58370"/>
          <p:cNvSpPr/>
          <p:nvPr/>
        </p:nvSpPr>
        <p:spPr>
          <a:xfrm>
            <a:off x="128905" y="843915"/>
            <a:ext cx="84550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为美化深圳市景，园林部门决定利用现有的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3490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盆甲种花卉和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2950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盆乙种花卉搭配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两种园艺造型共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个摆放在迎宾大道两侧，已知搭配一个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种造型需甲种花卉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盆，乙种花卉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盆，搭配一个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种造型需甲种花卉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盆，乙种花卉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90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盆．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19"/>
          <p:cNvSpPr/>
          <p:nvPr/>
        </p:nvSpPr>
        <p:spPr>
          <a:xfrm>
            <a:off x="1974215" y="153035"/>
            <a:ext cx="4393565" cy="478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考点四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一次函数的应用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cover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59393"/>
          <p:cNvSpPr/>
          <p:nvPr/>
        </p:nvSpPr>
        <p:spPr>
          <a:xfrm>
            <a:off x="39370" y="494665"/>
            <a:ext cx="9063355" cy="6248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>
              <a:lnSpc>
                <a:spcPts val="23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解：设搭配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种造型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个，则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种造型为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59394"/>
          <p:cNvSpPr/>
          <p:nvPr/>
        </p:nvSpPr>
        <p:spPr>
          <a:xfrm>
            <a:off x="320358" y="1220788"/>
            <a:ext cx="1960880" cy="37211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19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依题意，得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30145" y="971550"/>
          <a:ext cx="3390900" cy="985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691765" imgH="787400" progId="Equation.DSMT4">
                  <p:embed/>
                </p:oleObj>
              </mc:Choice>
              <mc:Fallback>
                <p:oleObj name="" r:id="rId1" imgW="2691765" imgH="7874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30145" y="971550"/>
                        <a:ext cx="3390900" cy="985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46470" y="899160"/>
          <a:ext cx="1800860" cy="1070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282700" imgH="762000" progId="Equation.DSMT4">
                  <p:embed/>
                </p:oleObj>
              </mc:Choice>
              <mc:Fallback>
                <p:oleObj name="" r:id="rId3" imgW="1282700" imgH="7620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6470" y="899160"/>
                        <a:ext cx="1800860" cy="1070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59397"/>
          <p:cNvSpPr/>
          <p:nvPr/>
        </p:nvSpPr>
        <p:spPr>
          <a:xfrm>
            <a:off x="323215" y="1781493"/>
            <a:ext cx="8135938" cy="3234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是整数，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可取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∴可设计三种搭配方案：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19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18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种园艺造型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17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个．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charRg st="1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72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charRg st="72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charRg st="100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60417"/>
          <p:cNvSpPr/>
          <p:nvPr/>
        </p:nvSpPr>
        <p:spPr>
          <a:xfrm>
            <a:off x="608013" y="881380"/>
            <a:ext cx="7886700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方案①需成本：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31×800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19×960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43040(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60418"/>
          <p:cNvSpPr/>
          <p:nvPr/>
        </p:nvSpPr>
        <p:spPr>
          <a:xfrm>
            <a:off x="608013" y="1388745"/>
            <a:ext cx="7708900" cy="394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方案②需成本：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32×800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18×960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42880(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矩形 60419"/>
          <p:cNvSpPr/>
          <p:nvPr/>
        </p:nvSpPr>
        <p:spPr>
          <a:xfrm>
            <a:off x="608013" y="1861820"/>
            <a:ext cx="7886700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方案③需成本：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33×800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17×960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42720(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矩形 60420"/>
          <p:cNvSpPr/>
          <p:nvPr/>
        </p:nvSpPr>
        <p:spPr>
          <a:xfrm>
            <a:off x="103188" y="442913"/>
            <a:ext cx="2493962" cy="3721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ts val="219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）方法一：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矩形 60421"/>
          <p:cNvSpPr/>
          <p:nvPr/>
        </p:nvSpPr>
        <p:spPr>
          <a:xfrm>
            <a:off x="534988" y="2317909"/>
            <a:ext cx="2672080" cy="37211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19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方法二：成本为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矩形 60422"/>
          <p:cNvSpPr/>
          <p:nvPr/>
        </p:nvSpPr>
        <p:spPr>
          <a:xfrm>
            <a:off x="897890" y="2713673"/>
            <a:ext cx="8380095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>
              <a:lnSpc>
                <a:spcPts val="2365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800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960(50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160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48000(31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矩形 60423"/>
          <p:cNvSpPr/>
          <p:nvPr/>
        </p:nvSpPr>
        <p:spPr>
          <a:xfrm>
            <a:off x="539750" y="3183256"/>
            <a:ext cx="8855710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根据一次函数的性质，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随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的增大而减小，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矩形 60424"/>
          <p:cNvSpPr/>
          <p:nvPr/>
        </p:nvSpPr>
        <p:spPr>
          <a:xfrm>
            <a:off x="539750" y="3648711"/>
            <a:ext cx="5210810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故当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取得最小值为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矩形 60425"/>
          <p:cNvSpPr/>
          <p:nvPr/>
        </p:nvSpPr>
        <p:spPr>
          <a:xfrm>
            <a:off x="1836738" y="4118769"/>
            <a:ext cx="5397500" cy="394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ts val="23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33×800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17×960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42720(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矩形 60426"/>
          <p:cNvSpPr/>
          <p:nvPr/>
        </p:nvSpPr>
        <p:spPr>
          <a:xfrm>
            <a:off x="539750" y="4509135"/>
            <a:ext cx="4094480" cy="54038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>
              <a:lnSpc>
                <a:spcPts val="23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即最低成本是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42720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62468"/>
          <p:cNvSpPr/>
          <p:nvPr/>
        </p:nvSpPr>
        <p:spPr>
          <a:xfrm>
            <a:off x="619125" y="920750"/>
            <a:ext cx="81553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用一次函数解决实际问题，先理解清楚题意，把文字语言转化为数学语言，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列出相应的函数式或方程，若是方案选择问题，则要求出自变量在取不同值时所对应的函数值，判断其大小关系，结合实际需求，选择最佳方案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19"/>
          <p:cNvSpPr/>
          <p:nvPr/>
        </p:nvSpPr>
        <p:spPr>
          <a:xfrm>
            <a:off x="251460" y="-5715"/>
            <a:ext cx="1890395" cy="5435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方法总结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210947" descr="C:/Documents and Settings/Administrator/桌面/学练优八年级上册数学光盘（BS）/精品教学课件/JLT10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1853" y="967423"/>
            <a:ext cx="30765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10949"/>
          <p:cNvSpPr/>
          <p:nvPr/>
        </p:nvSpPr>
        <p:spPr>
          <a:xfrm>
            <a:off x="464820" y="876300"/>
            <a:ext cx="54667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9.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李老师开车从甲地到相距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240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千米的乙地，如果油箱剩余油量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与行驶里程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之间是一次函数关系，其图象如图所示，那么到达乙地时油箱剩余油量是多少升？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4" name="组合 13" descr="7b0a202020202274657874626f78223a2022220a7d0a"/>
          <p:cNvGrpSpPr/>
          <p:nvPr/>
        </p:nvGrpSpPr>
        <p:grpSpPr>
          <a:xfrm>
            <a:off x="390208" y="191770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42875" y="405765"/>
            <a:ext cx="8893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11973"/>
          <p:cNvSpPr/>
          <p:nvPr/>
        </p:nvSpPr>
        <p:spPr>
          <a:xfrm>
            <a:off x="795338" y="349727"/>
            <a:ext cx="76676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解：设一次函数的表达式为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25)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代入，得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160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        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一次函数的表达式为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再将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240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代入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×240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即到达乙地时油箱剩余油量是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升．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500630" y="1705928"/>
          <a:ext cx="5778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317500" imgH="393700" progId="Equation.DSMT4">
                  <p:embed/>
                </p:oleObj>
              </mc:Choice>
              <mc:Fallback>
                <p:oleObj name="" r:id="rId1" imgW="3175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00630" y="1705928"/>
                        <a:ext cx="577850" cy="717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346065" y="2366645"/>
          <a:ext cx="624840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317500" imgH="393700" progId="Equation.DSMT4">
                  <p:embed/>
                </p:oleObj>
              </mc:Choice>
              <mc:Fallback>
                <p:oleObj name="" r:id="rId3" imgW="3175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46065" y="2366645"/>
                        <a:ext cx="624840" cy="722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571048" y="2945448"/>
          <a:ext cx="5778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317500" imgH="393700" progId="Equation.DSMT4">
                  <p:embed/>
                </p:oleObj>
              </mc:Choice>
              <mc:Fallback>
                <p:oleObj name="" r:id="rId5" imgW="3175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571048" y="2945448"/>
                        <a:ext cx="577850" cy="717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2132013" y="3636328"/>
          <a:ext cx="5778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317500" imgH="393700" progId="Equation.DSMT4">
                  <p:embed/>
                </p:oleObj>
              </mc:Choice>
              <mc:Fallback>
                <p:oleObj name="" r:id="rId7" imgW="3175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32013" y="3636328"/>
                        <a:ext cx="577850" cy="717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5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charRg st="85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charRg st="110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3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charRg st="133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395605" y="494030"/>
            <a:ext cx="791273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函数的图象：对于一个函数，如果把自变量与函数的每对对应值分别作为点的横坐标和纵坐标，那么坐标平面内由这些点组成的图形，就是这个函数的图象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044258" y="4159250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列表法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16238" y="4159250"/>
            <a:ext cx="1820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解析式法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5005070" y="4135755"/>
            <a:ext cx="2073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图象法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612458" y="3655060"/>
            <a:ext cx="5616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函数的三种表示方法：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10"/>
          <p:cNvSpPr txBox="1"/>
          <p:nvPr/>
        </p:nvSpPr>
        <p:spPr>
          <a:xfrm>
            <a:off x="612458" y="2927350"/>
            <a:ext cx="69992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描点法画图象的步骤：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列表、描点、连线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92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92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92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92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92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92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19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9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2"/>
          <p:cNvSpPr/>
          <p:nvPr/>
        </p:nvSpPr>
        <p:spPr>
          <a:xfrm>
            <a:off x="122555" y="343535"/>
            <a:ext cx="8766810" cy="213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10.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小星以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秒的速度起跑后，先匀速跑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秒，然后突然把速度提高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秒，又匀速跑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试写出这段时间里他的跑步路程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（单位：米）随跑步时间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（单位：秒）变化的函数关系式，并画出函数图象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29870" y="2106930"/>
            <a:ext cx="2393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依题意得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700405" y="2478405"/>
            <a:ext cx="20145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{</a:t>
            </a:r>
            <a:endParaRPr lang="en-US" altLang="zh-CN" sz="4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406843" y="2462530"/>
            <a:ext cx="6302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2051685" y="2478405"/>
            <a:ext cx="1619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(0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≤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5)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1432243" y="2910205"/>
            <a:ext cx="1457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10+6(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5)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2792730" y="2913380"/>
            <a:ext cx="14554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(5&lt;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≤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72110" y="3332480"/>
            <a:ext cx="2882265" cy="808355"/>
            <a:chOff x="0" y="0"/>
            <a:chExt cx="1488" cy="460"/>
          </a:xfrm>
        </p:grpSpPr>
        <p:sp>
          <p:nvSpPr>
            <p:cNvPr id="10" name="Rectangle 10"/>
            <p:cNvSpPr/>
            <p:nvPr/>
          </p:nvSpPr>
          <p:spPr>
            <a:xfrm>
              <a:off x="1152" y="23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816" y="23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84" y="230"/>
              <a:ext cx="43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米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1152" y="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816" y="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384" y="0"/>
              <a:ext cx="43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秒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6"/>
            <p:cNvSpPr/>
            <p:nvPr/>
          </p:nvSpPr>
          <p:spPr>
            <a:xfrm>
              <a:off x="384" y="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Line 17"/>
            <p:cNvSpPr/>
            <p:nvPr/>
          </p:nvSpPr>
          <p:spPr>
            <a:xfrm>
              <a:off x="384" y="230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Line 18"/>
            <p:cNvSpPr/>
            <p:nvPr/>
          </p:nvSpPr>
          <p:spPr>
            <a:xfrm>
              <a:off x="384" y="46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Line 19"/>
            <p:cNvSpPr/>
            <p:nvPr/>
          </p:nvSpPr>
          <p:spPr>
            <a:xfrm>
              <a:off x="384" y="0"/>
              <a:ext cx="0" cy="46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Line 20"/>
            <p:cNvSpPr/>
            <p:nvPr/>
          </p:nvSpPr>
          <p:spPr>
            <a:xfrm>
              <a:off x="816" y="0"/>
              <a:ext cx="0" cy="46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Line 21"/>
            <p:cNvSpPr/>
            <p:nvPr/>
          </p:nvSpPr>
          <p:spPr>
            <a:xfrm>
              <a:off x="1152" y="0"/>
              <a:ext cx="0" cy="46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Line 22"/>
            <p:cNvSpPr/>
            <p:nvPr/>
          </p:nvSpPr>
          <p:spPr>
            <a:xfrm>
              <a:off x="1488" y="0"/>
              <a:ext cx="0" cy="46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Rectangle 23"/>
            <p:cNvSpPr/>
            <p:nvPr/>
          </p:nvSpPr>
          <p:spPr>
            <a:xfrm>
              <a:off x="0" y="37"/>
              <a:ext cx="336" cy="2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①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13385" y="4245610"/>
            <a:ext cx="2828290" cy="822960"/>
            <a:chOff x="0" y="0"/>
            <a:chExt cx="1488" cy="460"/>
          </a:xfrm>
        </p:grpSpPr>
        <p:sp>
          <p:nvSpPr>
            <p:cNvPr id="25" name="Rectangle 25"/>
            <p:cNvSpPr/>
            <p:nvPr/>
          </p:nvSpPr>
          <p:spPr>
            <a:xfrm>
              <a:off x="1152" y="23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40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816" y="23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384" y="230"/>
              <a:ext cx="43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s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米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1152" y="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10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816" y="0"/>
              <a:ext cx="33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5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384" y="0"/>
              <a:ext cx="43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</a:pPr>
              <a:r>
                <a:rPr lang="en-US" altLang="zh-CN" sz="24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秒</a:t>
              </a:r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" name="Line 31"/>
            <p:cNvSpPr/>
            <p:nvPr/>
          </p:nvSpPr>
          <p:spPr>
            <a:xfrm>
              <a:off x="384" y="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Line 32"/>
            <p:cNvSpPr/>
            <p:nvPr/>
          </p:nvSpPr>
          <p:spPr>
            <a:xfrm>
              <a:off x="384" y="230"/>
              <a:ext cx="110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Line 33"/>
            <p:cNvSpPr/>
            <p:nvPr/>
          </p:nvSpPr>
          <p:spPr>
            <a:xfrm>
              <a:off x="384" y="460"/>
              <a:ext cx="1104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Line 34"/>
            <p:cNvSpPr/>
            <p:nvPr/>
          </p:nvSpPr>
          <p:spPr>
            <a:xfrm>
              <a:off x="384" y="0"/>
              <a:ext cx="0" cy="46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Line 35"/>
            <p:cNvSpPr/>
            <p:nvPr/>
          </p:nvSpPr>
          <p:spPr>
            <a:xfrm>
              <a:off x="816" y="0"/>
              <a:ext cx="0" cy="46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Line 36"/>
            <p:cNvSpPr/>
            <p:nvPr/>
          </p:nvSpPr>
          <p:spPr>
            <a:xfrm>
              <a:off x="1152" y="0"/>
              <a:ext cx="0" cy="46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Line 37"/>
            <p:cNvSpPr/>
            <p:nvPr/>
          </p:nvSpPr>
          <p:spPr>
            <a:xfrm>
              <a:off x="1488" y="0"/>
              <a:ext cx="0" cy="46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Rectangle 38"/>
            <p:cNvSpPr/>
            <p:nvPr/>
          </p:nvSpPr>
          <p:spPr>
            <a:xfrm>
              <a:off x="0" y="28"/>
              <a:ext cx="307" cy="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18496"/>
          <p:cNvGrpSpPr/>
          <p:nvPr/>
        </p:nvGrpSpPr>
        <p:grpSpPr>
          <a:xfrm>
            <a:off x="4059555" y="2245043"/>
            <a:ext cx="4165600" cy="2851150"/>
            <a:chOff x="0" y="220"/>
            <a:chExt cx="2624" cy="1796"/>
          </a:xfrm>
        </p:grpSpPr>
        <p:grpSp>
          <p:nvGrpSpPr>
            <p:cNvPr id="40" name="组合 18495"/>
            <p:cNvGrpSpPr/>
            <p:nvPr/>
          </p:nvGrpSpPr>
          <p:grpSpPr>
            <a:xfrm>
              <a:off x="0" y="220"/>
              <a:ext cx="2624" cy="1796"/>
              <a:chOff x="0" y="220"/>
              <a:chExt cx="2624" cy="1796"/>
            </a:xfrm>
          </p:grpSpPr>
          <p:sp>
            <p:nvSpPr>
              <p:cNvPr id="41" name="Line 40"/>
              <p:cNvSpPr/>
              <p:nvPr/>
            </p:nvSpPr>
            <p:spPr>
              <a:xfrm>
                <a:off x="0" y="1680"/>
                <a:ext cx="2064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Line 41"/>
              <p:cNvSpPr/>
              <p:nvPr/>
            </p:nvSpPr>
            <p:spPr>
              <a:xfrm flipV="1">
                <a:off x="576" y="220"/>
                <a:ext cx="14" cy="1796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1944" y="1670"/>
                <a:ext cx="68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i="1" dirty="0">
                    <a:highlight>
                      <a:srgbClr val="FFFF00"/>
                    </a:highlight>
                    <a:latin typeface="Times New Roman" panose="02020603050405020304" pitchFamily="2" charset="0"/>
                    <a:ea typeface="楷体_GB2312" panose="02010609030101010101" pitchFamily="1" charset="-122"/>
                  </a:rPr>
                  <a:t>x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楷体_GB2312" panose="02010609030101010101" pitchFamily="1" charset="-122"/>
                    <a:ea typeface="楷体_GB2312" panose="02010609030101010101" pitchFamily="1" charset="-122"/>
                  </a:rPr>
                  <a:t>(</a:t>
                </a:r>
                <a:r>
                  <a:rPr lang="zh-CN" altLang="en-US" sz="2400" dirty="0">
                    <a:highlight>
                      <a:srgbClr val="FFFF00"/>
                    </a:highlight>
                    <a:latin typeface="Times New Roman" panose="02020603050405020304" pitchFamily="2" charset="0"/>
                    <a:ea typeface="黑体" panose="02010609060101010101" pitchFamily="2" charset="-122"/>
                  </a:rPr>
                  <a:t>秒</a:t>
                </a:r>
                <a:r>
                  <a:rPr lang="zh-CN" altLang="en-US" sz="2400" dirty="0">
                    <a:highlight>
                      <a:srgbClr val="FFFF00"/>
                    </a:highlight>
                    <a:latin typeface="楷体_GB2312" panose="02010609030101010101" pitchFamily="1" charset="-122"/>
                    <a:ea typeface="楷体_GB2312" panose="02010609030101010101" pitchFamily="1" charset="-122"/>
                  </a:rPr>
                  <a:t>）</a:t>
                </a:r>
                <a:endParaRPr lang="zh-CN" altLang="en-US" sz="2400" dirty="0">
                  <a:highlight>
                    <a:srgbClr val="FFFF00"/>
                  </a:highlight>
                  <a:latin typeface="楷体_GB2312" panose="02010609030101010101" pitchFamily="1" charset="-122"/>
                  <a:ea typeface="楷体_GB2312" panose="02010609030101010101" pitchFamily="1" charset="-122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57" y="225"/>
                <a:ext cx="57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400" i="1" dirty="0">
                    <a:highlight>
                      <a:srgbClr val="FFFF00"/>
                    </a:highlight>
                    <a:latin typeface="Times New Roman" panose="02020603050405020304" pitchFamily="2" charset="0"/>
                    <a:ea typeface="楷体_GB2312" panose="02010609030101010101" pitchFamily="1" charset="-122"/>
                  </a:rPr>
                  <a:t>s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楷体_GB2312" panose="02010609030101010101" pitchFamily="1" charset="-122"/>
                    <a:ea typeface="楷体_GB2312" panose="02010609030101010101" pitchFamily="1" charset="-122"/>
                  </a:rPr>
                  <a:t>(</a:t>
                </a:r>
                <a:r>
                  <a:rPr lang="zh-CN" altLang="en-US" sz="2400" dirty="0">
                    <a:highlight>
                      <a:srgbClr val="FFFF00"/>
                    </a:highlight>
                    <a:latin typeface="黑体" panose="02010609060101010101" pitchFamily="2" charset="-122"/>
                    <a:ea typeface="黑体" panose="02010609060101010101" pitchFamily="2" charset="-122"/>
                  </a:rPr>
                  <a:t>米</a:t>
                </a:r>
                <a:r>
                  <a:rPr lang="en-US" altLang="zh-CN" sz="2400" dirty="0">
                    <a:highlight>
                      <a:srgbClr val="FFFF00"/>
                    </a:highlight>
                    <a:latin typeface="楷体_GB2312" panose="02010609030101010101" pitchFamily="1" charset="-122"/>
                    <a:ea typeface="楷体_GB2312" panose="02010609030101010101" pitchFamily="1" charset="-122"/>
                  </a:rPr>
                  <a:t>)</a:t>
                </a:r>
                <a:endParaRPr lang="en-US" altLang="zh-CN" sz="2400" dirty="0">
                  <a:highlight>
                    <a:srgbClr val="FFFF00"/>
                  </a:highlight>
                  <a:latin typeface="楷体_GB2312" panose="02010609030101010101" pitchFamily="1" charset="-122"/>
                  <a:ea typeface="楷体_GB2312" panose="02010609030101010101" pitchFamily="1" charset="-122"/>
                </a:endParaRPr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336" y="1667"/>
              <a:ext cx="2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highlight>
                    <a:srgbClr val="FFFF00"/>
                  </a:highlight>
                  <a:latin typeface="Times New Roman" panose="02020603050405020304" pitchFamily="2" charset="0"/>
                  <a:ea typeface="楷体_GB2312" panose="02010609030101010101" pitchFamily="1" charset="-122"/>
                </a:rPr>
                <a:t>O</a:t>
              </a:r>
              <a:endParaRPr lang="en-US" altLang="zh-CN" sz="2400" i="1" dirty="0">
                <a:highlight>
                  <a:srgbClr val="FFFF00"/>
                </a:highlight>
                <a:latin typeface="Times New Roman" panose="02020603050405020304" pitchFamily="2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843780" y="3808730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843780" y="2513330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354955" y="4319905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910580" y="4319905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347018" y="4518343"/>
            <a:ext cx="33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楷体_GB2312" panose="02010609030101010101" pitchFamily="1" charset="-122"/>
              </a:rPr>
              <a:t>5</a:t>
            </a:r>
            <a:endParaRPr lang="en-US" altLang="zh-CN" sz="24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904230" y="451834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楷体_GB2312" panose="02010609030101010101" pitchFamily="1" charset="-122"/>
              </a:rPr>
              <a:t>10</a:t>
            </a:r>
            <a:endParaRPr lang="en-US" altLang="zh-CN" sz="24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521518" y="379920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楷体_GB2312" panose="02010609030101010101" pitchFamily="1" charset="-122"/>
              </a:rPr>
              <a:t>10</a:t>
            </a:r>
            <a:endParaRPr lang="en-US" altLang="zh-CN" sz="24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475480" y="254825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2" charset="0"/>
                <a:ea typeface="楷体_GB2312" panose="02010609030101010101" pitchFamily="1" charset="-122"/>
              </a:rPr>
              <a:t>40</a:t>
            </a:r>
            <a:endParaRPr lang="en-US" altLang="zh-CN" sz="2400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54" name="Line 53"/>
          <p:cNvSpPr/>
          <p:nvPr/>
        </p:nvSpPr>
        <p:spPr>
          <a:xfrm flipV="1">
            <a:off x="5507355" y="4099243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Line 54"/>
          <p:cNvSpPr/>
          <p:nvPr/>
        </p:nvSpPr>
        <p:spPr>
          <a:xfrm>
            <a:off x="4973955" y="4032568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Line 55"/>
          <p:cNvSpPr/>
          <p:nvPr/>
        </p:nvSpPr>
        <p:spPr>
          <a:xfrm flipV="1">
            <a:off x="6040755" y="2803843"/>
            <a:ext cx="0" cy="175260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Line 56"/>
          <p:cNvSpPr/>
          <p:nvPr/>
        </p:nvSpPr>
        <p:spPr>
          <a:xfrm>
            <a:off x="4973955" y="2724468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827905" y="4308793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362893" y="3824605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888355" y="2529205"/>
            <a:ext cx="28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·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61" name="Line 60"/>
          <p:cNvSpPr/>
          <p:nvPr/>
        </p:nvSpPr>
        <p:spPr>
          <a:xfrm flipH="1">
            <a:off x="4961255" y="4051618"/>
            <a:ext cx="533400" cy="504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Line 61"/>
          <p:cNvSpPr/>
          <p:nvPr/>
        </p:nvSpPr>
        <p:spPr>
          <a:xfrm flipH="1">
            <a:off x="5507355" y="2759393"/>
            <a:ext cx="522288" cy="1295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278755" y="4113530"/>
            <a:ext cx="2166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s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=2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(0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≤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≤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5) 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00090" y="3042285"/>
            <a:ext cx="30949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s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=10+6(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5) (5&lt;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x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10)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8" grpId="0"/>
      <p:bldP spid="59" grpId="0"/>
      <p:bldP spid="60" grpId="0"/>
      <p:bldP spid="63" grpId="0"/>
      <p:bldP spid="6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 rot="0">
            <a:off x="1043940" y="95250"/>
            <a:ext cx="6073140" cy="632460"/>
            <a:chOff x="2664" y="235"/>
            <a:chExt cx="5302" cy="1107"/>
          </a:xfrm>
        </p:grpSpPr>
        <p:sp>
          <p:nvSpPr>
            <p:cNvPr id="4" name="平行四边形 3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2" name="平行四边形 21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1455" y="840740"/>
            <a:ext cx="83629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noProof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例</a:t>
            </a:r>
            <a:r>
              <a:rPr lang="en-US" altLang="zh-CN" sz="2800" b="1" noProof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5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已知点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A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(1，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B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(2，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C</a:t>
            </a:r>
            <a:r>
              <a:rPr lang="en-US" altLang="zh-CN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(－3，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都在反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比例函数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的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图象上，则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en-US" altLang="zh-CN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的大小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关系是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                                        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(       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A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               B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C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                       D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3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＜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baseline="-250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1750" name="Text Box 3"/>
          <p:cNvSpPr txBox="1"/>
          <p:nvPr/>
        </p:nvSpPr>
        <p:spPr>
          <a:xfrm>
            <a:off x="182563" y="3774758"/>
            <a:ext cx="8796337" cy="1116965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解析：可分别把各点代入函数解析式求出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的值，再比较大小；也可根据反比例函数的增减性比较．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389" name="文本框 19"/>
          <p:cNvSpPr/>
          <p:nvPr/>
        </p:nvSpPr>
        <p:spPr>
          <a:xfrm>
            <a:off x="1258570" y="115570"/>
            <a:ext cx="5520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考点五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反比例函数的图象和性质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30742" name="矩形 30741"/>
          <p:cNvSpPr/>
          <p:nvPr/>
        </p:nvSpPr>
        <p:spPr>
          <a:xfrm>
            <a:off x="7667625" y="2187417"/>
            <a:ext cx="5207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 eaLnBrk="0" hangingPunc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　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6391" name="对象 2"/>
          <p:cNvGraphicFramePr>
            <a:graphicFrameLocks noChangeAspect="1"/>
          </p:cNvGraphicFramePr>
          <p:nvPr/>
        </p:nvGraphicFramePr>
        <p:xfrm>
          <a:off x="2810193" y="1204278"/>
          <a:ext cx="9112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93700" imgH="393700" progId="Equation.DSMT4">
                  <p:embed/>
                </p:oleObj>
              </mc:Choice>
              <mc:Fallback>
                <p:oleObj name="" r:id="rId3" imgW="3937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0193" y="1204278"/>
                        <a:ext cx="911225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5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" name="矩形 58"/>
          <p:cNvSpPr/>
          <p:nvPr/>
        </p:nvSpPr>
        <p:spPr>
          <a:xfrm>
            <a:off x="460375" y="3105150"/>
            <a:ext cx="8388350" cy="1625600"/>
          </a:xfrm>
          <a:prstGeom prst="rect">
            <a:avLst/>
          </a:prstGeom>
          <a:noFill/>
          <a:ln w="19050" cap="flat" cmpd="sng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p>
            <a:pPr eaLnBrk="0" fontAlgn="base" hangingPunct="0">
              <a:lnSpc>
                <a:spcPts val="4000"/>
              </a:lnSpc>
            </a:pPr>
            <a:r>
              <a:rPr lang="zh-CN" altLang="en-US" sz="2800" strike="noStrike" noProof="1">
                <a:solidFill>
                  <a:srgbClr val="00B0F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Arial" panose="020B0604020202020204" pitchFamily="34" charset="0"/>
              </a:rPr>
              <a:t>方法总结：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Arial" panose="020B0604020202020204" pitchFamily="34" charset="0"/>
              </a:rPr>
              <a:t>比较反比例函数值的大小，在同一个象限内可根据反比例函数的增减性比较；在不同象限内，不能按增减性比较，可以根据正负性比较．</a:t>
            </a:r>
            <a:endParaRPr lang="zh-CN" altLang="en-US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361950" y="811213"/>
            <a:ext cx="8482013" cy="2029935"/>
            <a:chOff x="472" y="4869"/>
            <a:chExt cx="17805" cy="4259"/>
          </a:xfrm>
        </p:grpSpPr>
        <p:sp>
          <p:nvSpPr>
            <p:cNvPr id="12322" name="Rectangle 3"/>
            <p:cNvSpPr/>
            <p:nvPr/>
          </p:nvSpPr>
          <p:spPr>
            <a:xfrm>
              <a:off x="472" y="4869"/>
              <a:ext cx="17805" cy="4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fontAlgn="base">
                <a:lnSpc>
                  <a:spcPct val="150000"/>
                </a:lnSpc>
                <a:buNone/>
              </a:pP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   11.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已知点 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A 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(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x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1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，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y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1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)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，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B 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(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x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2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，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y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2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) (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x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1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＜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0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＜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x</a:t>
              </a:r>
              <a:r>
                <a:rPr lang="en-US" altLang="zh-CN" sz="2800" strike="noStrike" baseline="-25000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2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  <a:sym typeface="+mn-ea"/>
                </a:rPr>
                <a:t>)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都在反比例函数            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(</a:t>
              </a:r>
              <a:r>
                <a:rPr lang="en-US" altLang="zh-CN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k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&lt;0)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的图象上，则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y</a:t>
              </a:r>
              <a:r>
                <a:rPr lang="zh-CN" altLang="en-US" sz="2800" strike="noStrike" baseline="-25000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1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与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y</a:t>
              </a:r>
              <a:r>
                <a:rPr lang="zh-CN" altLang="en-US" sz="2800" strike="noStrike" baseline="-25000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2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的大小关系 (从大到小) 为</a:t>
              </a:r>
              <a:r>
                <a:rPr lang="zh-CN" altLang="en-US" sz="2800" u="sng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                    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ea"/>
                </a:rPr>
                <a:t>.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</a:endParaRPr>
            </a:p>
          </p:txBody>
        </p:sp>
        <p:graphicFrame>
          <p:nvGraphicFramePr>
            <p:cNvPr id="17417" name="对象 2"/>
            <p:cNvGraphicFramePr>
              <a:graphicFrameLocks noChangeAspect="1"/>
            </p:cNvGraphicFramePr>
            <p:nvPr/>
          </p:nvGraphicFramePr>
          <p:xfrm>
            <a:off x="2928" y="6043"/>
            <a:ext cx="2075" cy="21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28" y="6043"/>
                          <a:ext cx="2075" cy="21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86" name="Text Box 42"/>
          <p:cNvSpPr txBox="1"/>
          <p:nvPr/>
        </p:nvSpPr>
        <p:spPr>
          <a:xfrm>
            <a:off x="2700338" y="2170113"/>
            <a:ext cx="17446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＞0＞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zh-CN" altLang="en-US" sz="2800" baseline="-250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4" name="组合 13" descr="7b0a202020202274657874626f78223a2022220a7d0a"/>
          <p:cNvGrpSpPr/>
          <p:nvPr/>
        </p:nvGrpSpPr>
        <p:grpSpPr>
          <a:xfrm>
            <a:off x="390208" y="191770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3178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Text Box 4"/>
          <p:cNvSpPr txBox="1"/>
          <p:nvPr/>
        </p:nvSpPr>
        <p:spPr>
          <a:xfrm>
            <a:off x="274638" y="467360"/>
            <a:ext cx="8715375" cy="32061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 noProof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例</a:t>
            </a:r>
            <a:r>
              <a:rPr lang="en-US" altLang="zh-CN" sz="2800" noProof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6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  病人按规定的剂量服用某种药物，测得服药后 2 小时，每毫升血液中的含药量达到最大值为 4 毫克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已知服药后，2 小时前每毫升血液中的含药量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(单位：毫克)与时间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x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(单位：小时) 成正比例；2 小时后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与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x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成反比例 (如图)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.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根据以上信息解答下列问题：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defTabSz="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(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) 求当 0</a:t>
            </a:r>
            <a:r>
              <a:rPr lang="en-US" altLang="zh-CN" sz="280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≤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x 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≤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2 时，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y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与 </a:t>
            </a:r>
            <a:r>
              <a:rPr lang="zh-CN" altLang="en-US" sz="2800" i="1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x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的函数解析式；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defTabSz="0">
              <a:lnSpc>
                <a:spcPts val="1000"/>
              </a:lnSpc>
              <a:tabLst>
                <a:tab pos="609600" algn="l"/>
              </a:tabLst>
            </a:pPr>
            <a:endParaRPr lang="zh-CN" altLang="en-US" sz="2800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9938" name="Text Box 5"/>
          <p:cNvSpPr txBox="1"/>
          <p:nvPr/>
        </p:nvSpPr>
        <p:spPr>
          <a:xfrm>
            <a:off x="298450" y="3571240"/>
            <a:ext cx="6191250" cy="15386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defTabSz="91440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解：当 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时，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与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成正比例．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设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，由于点 (2，4) 在线段上，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所以 4＝2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＝2，即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8675" name="组合 13"/>
          <p:cNvGrpSpPr/>
          <p:nvPr/>
        </p:nvGrpSpPr>
        <p:grpSpPr>
          <a:xfrm>
            <a:off x="6757988" y="2736850"/>
            <a:ext cx="2263775" cy="2170113"/>
            <a:chOff x="2959" y="3516"/>
            <a:chExt cx="4753" cy="4553"/>
          </a:xfrm>
        </p:grpSpPr>
        <p:grpSp>
          <p:nvGrpSpPr>
            <p:cNvPr id="28676" name="组合 8"/>
            <p:cNvGrpSpPr/>
            <p:nvPr/>
          </p:nvGrpSpPr>
          <p:grpSpPr>
            <a:xfrm flipH="1">
              <a:off x="2959" y="3516"/>
              <a:ext cx="4753" cy="4553"/>
              <a:chOff x="8047" y="4493"/>
              <a:chExt cx="4755" cy="4555"/>
            </a:xfrm>
          </p:grpSpPr>
          <p:sp>
            <p:nvSpPr>
              <p:cNvPr id="28677" name="Line 8"/>
              <p:cNvSpPr/>
              <p:nvPr/>
            </p:nvSpPr>
            <p:spPr>
              <a:xfrm flipV="1">
                <a:off x="12071" y="4713"/>
                <a:ext cx="1" cy="40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28678" name="组合 7"/>
              <p:cNvGrpSpPr/>
              <p:nvPr/>
            </p:nvGrpSpPr>
            <p:grpSpPr>
              <a:xfrm>
                <a:off x="8047" y="4493"/>
                <a:ext cx="4755" cy="4555"/>
                <a:chOff x="8047" y="4493"/>
                <a:chExt cx="4755" cy="4555"/>
              </a:xfrm>
            </p:grpSpPr>
            <p:sp>
              <p:nvSpPr>
                <p:cNvPr id="28679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680" name="Line 7"/>
                <p:cNvSpPr/>
                <p:nvPr/>
              </p:nvSpPr>
              <p:spPr>
                <a:xfrm flipH="1">
                  <a:off x="8289" y="8224"/>
                  <a:ext cx="4412" cy="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28681" name="Freeform 9"/>
                <p:cNvSpPr/>
                <p:nvPr/>
              </p:nvSpPr>
              <p:spPr>
                <a:xfrm rot="720000">
                  <a:off x="8669" y="5723"/>
                  <a:ext cx="1821" cy="2296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8682" name="Text Box 13"/>
                <p:cNvSpPr txBox="1"/>
                <p:nvPr/>
              </p:nvSpPr>
              <p:spPr>
                <a:xfrm>
                  <a:off x="9413" y="4493"/>
                  <a:ext cx="2673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毫克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8683" name="Text Box 16"/>
                <p:cNvSpPr txBox="1"/>
                <p:nvPr/>
              </p:nvSpPr>
              <p:spPr>
                <a:xfrm>
                  <a:off x="8047" y="8179"/>
                  <a:ext cx="190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小时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cxnSp>
          <p:nvCxnSpPr>
            <p:cNvPr id="28684" name="直接连接符 4"/>
            <p:cNvCxnSpPr/>
            <p:nvPr/>
          </p:nvCxnSpPr>
          <p:spPr>
            <a:xfrm flipV="1">
              <a:off x="3675" y="4970"/>
              <a:ext cx="1361" cy="226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685" name="直接连接符 5"/>
            <p:cNvCxnSpPr/>
            <p:nvPr/>
          </p:nvCxnSpPr>
          <p:spPr>
            <a:xfrm flipH="1">
              <a:off x="3685" y="4993"/>
              <a:ext cx="1361" cy="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28686" name="直接连接符 7"/>
            <p:cNvCxnSpPr/>
            <p:nvPr/>
          </p:nvCxnSpPr>
          <p:spPr>
            <a:xfrm>
              <a:off x="5052" y="4994"/>
              <a:ext cx="0" cy="222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28687" name="Text Box 14"/>
            <p:cNvSpPr txBox="1"/>
            <p:nvPr/>
          </p:nvSpPr>
          <p:spPr>
            <a:xfrm flipH="1">
              <a:off x="4770" y="7189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88" name="Text Box 14"/>
            <p:cNvSpPr txBox="1"/>
            <p:nvPr/>
          </p:nvSpPr>
          <p:spPr>
            <a:xfrm flipH="1">
              <a:off x="3150" y="4618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5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38">
                                            <p:txEl>
                                              <p:charRg st="57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Text Box 4"/>
          <p:cNvSpPr txBox="1"/>
          <p:nvPr/>
        </p:nvSpPr>
        <p:spPr>
          <a:xfrm>
            <a:off x="577215" y="376238"/>
            <a:ext cx="6245225" cy="5124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defTabSz="914400">
              <a:lnSpc>
                <a:spcPts val="4000"/>
              </a:lnSpc>
              <a:tabLst>
                <a:tab pos="609600" algn="l"/>
              </a:tabLst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求当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&gt; 2 时，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与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的函数解析式；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450" y="1009650"/>
            <a:ext cx="7475538" cy="1401763"/>
            <a:chOff x="490" y="2120"/>
            <a:chExt cx="15689" cy="2941"/>
          </a:xfrm>
        </p:grpSpPr>
        <p:sp>
          <p:nvSpPr>
            <p:cNvPr id="29699" name="文本框 2"/>
            <p:cNvSpPr txBox="1"/>
            <p:nvPr/>
          </p:nvSpPr>
          <p:spPr>
            <a:xfrm>
              <a:off x="490" y="2120"/>
              <a:ext cx="15689" cy="2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解：当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&gt; 2时，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与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成反比例函数关系，  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设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29700" name="对象 4"/>
            <p:cNvGraphicFramePr>
              <a:graphicFrameLocks noChangeAspect="1"/>
            </p:cNvGraphicFramePr>
            <p:nvPr/>
          </p:nvGraphicFramePr>
          <p:xfrm>
            <a:off x="2994" y="3097"/>
            <a:ext cx="2102" cy="1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431800" imgH="393700" progId="Equation.DSMT4">
                    <p:embed/>
                  </p:oleObj>
                </mc:Choice>
                <mc:Fallback>
                  <p:oleObj name="" r:id="rId1" imgW="4318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94" y="3097"/>
                          <a:ext cx="2102" cy="1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1027113" y="2393950"/>
            <a:ext cx="7429500" cy="1439863"/>
            <a:chOff x="1600" y="4422"/>
            <a:chExt cx="15594" cy="3025"/>
          </a:xfrm>
        </p:grpSpPr>
        <p:sp>
          <p:nvSpPr>
            <p:cNvPr id="29702" name="文本框 3"/>
            <p:cNvSpPr txBox="1"/>
            <p:nvPr/>
          </p:nvSpPr>
          <p:spPr>
            <a:xfrm>
              <a:off x="1600" y="4422"/>
              <a:ext cx="15594" cy="2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由于点 (2，4) 在反比例函数的图象上，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所以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29703" name="对象 6"/>
            <p:cNvGraphicFramePr>
              <a:graphicFrameLocks noChangeAspect="1"/>
            </p:cNvGraphicFramePr>
            <p:nvPr/>
          </p:nvGraphicFramePr>
          <p:xfrm>
            <a:off x="3403" y="5551"/>
            <a:ext cx="2033" cy="18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3" imgW="431800" imgH="393700" progId="Equation.DSMT4">
                    <p:embed/>
                  </p:oleObj>
                </mc:Choice>
                <mc:Fallback>
                  <p:oleObj name="" r:id="rId3" imgW="431800" imgH="3937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03" y="5551"/>
                          <a:ext cx="2033" cy="18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1047750" y="3752850"/>
            <a:ext cx="1506538" cy="935038"/>
            <a:chOff x="1592" y="7427"/>
            <a:chExt cx="3165" cy="1963"/>
          </a:xfrm>
        </p:grpSpPr>
        <p:sp>
          <p:nvSpPr>
            <p:cNvPr id="29705" name="文本框 8"/>
            <p:cNvSpPr txBox="1"/>
            <p:nvPr/>
          </p:nvSpPr>
          <p:spPr>
            <a:xfrm>
              <a:off x="1592" y="7935"/>
              <a:ext cx="1131" cy="1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即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06" name="对象 9"/>
            <p:cNvGraphicFramePr>
              <a:graphicFrameLocks noChangeAspect="1"/>
            </p:cNvGraphicFramePr>
            <p:nvPr/>
          </p:nvGraphicFramePr>
          <p:xfrm>
            <a:off x="2656" y="7427"/>
            <a:ext cx="2101" cy="1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5" imgW="431800" imgH="393700" progId="Equation.DSMT4">
                    <p:embed/>
                  </p:oleObj>
                </mc:Choice>
                <mc:Fallback>
                  <p:oleObj name="" r:id="rId5" imgW="431800" imgH="3937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56" y="7427"/>
                          <a:ext cx="2101" cy="19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5"/>
          <p:cNvSpPr txBox="1"/>
          <p:nvPr/>
        </p:nvSpPr>
        <p:spPr>
          <a:xfrm>
            <a:off x="2989263" y="3122613"/>
            <a:ext cx="1786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解得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k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8.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9708" name="组合 13"/>
          <p:cNvGrpSpPr/>
          <p:nvPr/>
        </p:nvGrpSpPr>
        <p:grpSpPr>
          <a:xfrm>
            <a:off x="6757988" y="2880360"/>
            <a:ext cx="2263775" cy="2170113"/>
            <a:chOff x="2959" y="3516"/>
            <a:chExt cx="4753" cy="4553"/>
          </a:xfrm>
        </p:grpSpPr>
        <p:grpSp>
          <p:nvGrpSpPr>
            <p:cNvPr id="29709" name="组合 8"/>
            <p:cNvGrpSpPr/>
            <p:nvPr/>
          </p:nvGrpSpPr>
          <p:grpSpPr>
            <a:xfrm flipH="1">
              <a:off x="2959" y="3516"/>
              <a:ext cx="4753" cy="4553"/>
              <a:chOff x="8047" y="4493"/>
              <a:chExt cx="4755" cy="4555"/>
            </a:xfrm>
          </p:grpSpPr>
          <p:sp>
            <p:nvSpPr>
              <p:cNvPr id="29710" name="Line 8"/>
              <p:cNvSpPr/>
              <p:nvPr/>
            </p:nvSpPr>
            <p:spPr>
              <a:xfrm flipV="1">
                <a:off x="12071" y="4713"/>
                <a:ext cx="1" cy="40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29711" name="组合 7"/>
              <p:cNvGrpSpPr/>
              <p:nvPr/>
            </p:nvGrpSpPr>
            <p:grpSpPr>
              <a:xfrm>
                <a:off x="8047" y="4493"/>
                <a:ext cx="4755" cy="4555"/>
                <a:chOff x="8047" y="4493"/>
                <a:chExt cx="4755" cy="4555"/>
              </a:xfrm>
            </p:grpSpPr>
            <p:sp>
              <p:nvSpPr>
                <p:cNvPr id="29712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3" name="Line 7"/>
                <p:cNvSpPr/>
                <p:nvPr/>
              </p:nvSpPr>
              <p:spPr>
                <a:xfrm flipH="1">
                  <a:off x="8289" y="8224"/>
                  <a:ext cx="4412" cy="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29714" name="Freeform 9"/>
                <p:cNvSpPr/>
                <p:nvPr/>
              </p:nvSpPr>
              <p:spPr>
                <a:xfrm rot="720000">
                  <a:off x="8669" y="5723"/>
                  <a:ext cx="1821" cy="2296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9715" name="Text Box 13"/>
                <p:cNvSpPr txBox="1"/>
                <p:nvPr/>
              </p:nvSpPr>
              <p:spPr>
                <a:xfrm>
                  <a:off x="9413" y="4493"/>
                  <a:ext cx="2673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毫克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9716" name="Text Box 16"/>
                <p:cNvSpPr txBox="1"/>
                <p:nvPr/>
              </p:nvSpPr>
              <p:spPr>
                <a:xfrm>
                  <a:off x="8047" y="8179"/>
                  <a:ext cx="190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小时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cxnSp>
          <p:nvCxnSpPr>
            <p:cNvPr id="29717" name="直接连接符 4"/>
            <p:cNvCxnSpPr/>
            <p:nvPr/>
          </p:nvCxnSpPr>
          <p:spPr>
            <a:xfrm flipV="1">
              <a:off x="3675" y="4970"/>
              <a:ext cx="1361" cy="226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18" name="直接连接符 5"/>
            <p:cNvCxnSpPr/>
            <p:nvPr/>
          </p:nvCxnSpPr>
          <p:spPr>
            <a:xfrm flipH="1">
              <a:off x="3685" y="4993"/>
              <a:ext cx="1361" cy="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29719" name="直接连接符 7"/>
            <p:cNvCxnSpPr/>
            <p:nvPr/>
          </p:nvCxnSpPr>
          <p:spPr>
            <a:xfrm>
              <a:off x="5052" y="4994"/>
              <a:ext cx="0" cy="222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29720" name="Text Box 14"/>
            <p:cNvSpPr txBox="1"/>
            <p:nvPr/>
          </p:nvSpPr>
          <p:spPr>
            <a:xfrm flipH="1">
              <a:off x="4770" y="7189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21" name="Text Box 14"/>
            <p:cNvSpPr txBox="1"/>
            <p:nvPr/>
          </p:nvSpPr>
          <p:spPr>
            <a:xfrm flipH="1">
              <a:off x="3150" y="4618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Text Box 3"/>
          <p:cNvSpPr txBox="1"/>
          <p:nvPr/>
        </p:nvSpPr>
        <p:spPr>
          <a:xfrm>
            <a:off x="377825" y="382588"/>
            <a:ext cx="8548688" cy="10255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若每毫升血液中的含药量不低于 2 毫克时治疗有效，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则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服药一次，治疗疾病的有效时间是多长？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2" name="Text Box 4"/>
          <p:cNvSpPr txBox="1"/>
          <p:nvPr/>
        </p:nvSpPr>
        <p:spPr>
          <a:xfrm>
            <a:off x="358775" y="1349375"/>
            <a:ext cx="8418513" cy="15386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解：当 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时，含药量不低于 2 毫克，即 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≥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≥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当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＞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时，含药量不低于 2 毫克，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0723" name="组合 2"/>
          <p:cNvGrpSpPr/>
          <p:nvPr/>
        </p:nvGrpSpPr>
        <p:grpSpPr>
          <a:xfrm>
            <a:off x="968375" y="2841625"/>
            <a:ext cx="5630863" cy="925513"/>
            <a:chOff x="1885" y="5515"/>
            <a:chExt cx="11825" cy="1941"/>
          </a:xfrm>
        </p:grpSpPr>
        <p:sp>
          <p:nvSpPr>
            <p:cNvPr id="30724" name="文本框 1"/>
            <p:cNvSpPr txBox="1"/>
            <p:nvPr/>
          </p:nvSpPr>
          <p:spPr>
            <a:xfrm>
              <a:off x="1885" y="5809"/>
              <a:ext cx="11825" cy="12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即    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≥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2，解得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≤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4.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∴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2＜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≤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4.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0725" name="对象 9"/>
            <p:cNvGraphicFramePr>
              <a:graphicFrameLocks noChangeAspect="1"/>
            </p:cNvGraphicFramePr>
            <p:nvPr/>
          </p:nvGraphicFramePr>
          <p:xfrm>
            <a:off x="2857" y="5515"/>
            <a:ext cx="735" cy="19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57" y="5515"/>
                          <a:ext cx="735" cy="19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0963" name="Text Box 6"/>
          <p:cNvSpPr txBox="1"/>
          <p:nvPr/>
        </p:nvSpPr>
        <p:spPr>
          <a:xfrm>
            <a:off x="1035050" y="3667125"/>
            <a:ext cx="5721350" cy="1119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所以服药一次，治疗疾病的有效时间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0727" name="组合 13"/>
          <p:cNvGrpSpPr/>
          <p:nvPr/>
        </p:nvGrpSpPr>
        <p:grpSpPr>
          <a:xfrm>
            <a:off x="6757988" y="2736850"/>
            <a:ext cx="2263775" cy="2170113"/>
            <a:chOff x="2959" y="3516"/>
            <a:chExt cx="4753" cy="4553"/>
          </a:xfrm>
        </p:grpSpPr>
        <p:grpSp>
          <p:nvGrpSpPr>
            <p:cNvPr id="30728" name="组合 8"/>
            <p:cNvGrpSpPr/>
            <p:nvPr/>
          </p:nvGrpSpPr>
          <p:grpSpPr>
            <a:xfrm flipH="1">
              <a:off x="2959" y="3516"/>
              <a:ext cx="4753" cy="4553"/>
              <a:chOff x="8047" y="4493"/>
              <a:chExt cx="4755" cy="4555"/>
            </a:xfrm>
          </p:grpSpPr>
          <p:sp>
            <p:nvSpPr>
              <p:cNvPr id="30729" name="Line 8"/>
              <p:cNvSpPr/>
              <p:nvPr/>
            </p:nvSpPr>
            <p:spPr>
              <a:xfrm flipV="1">
                <a:off x="12071" y="4713"/>
                <a:ext cx="1" cy="40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30730" name="组合 7"/>
              <p:cNvGrpSpPr/>
              <p:nvPr/>
            </p:nvGrpSpPr>
            <p:grpSpPr>
              <a:xfrm>
                <a:off x="8047" y="4493"/>
                <a:ext cx="4755" cy="4555"/>
                <a:chOff x="8047" y="4493"/>
                <a:chExt cx="4755" cy="4555"/>
              </a:xfrm>
            </p:grpSpPr>
            <p:sp>
              <p:nvSpPr>
                <p:cNvPr id="30731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2" name="Line 7"/>
                <p:cNvSpPr/>
                <p:nvPr/>
              </p:nvSpPr>
              <p:spPr>
                <a:xfrm flipH="1">
                  <a:off x="8289" y="8224"/>
                  <a:ext cx="4412" cy="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30733" name="Freeform 9"/>
                <p:cNvSpPr/>
                <p:nvPr/>
              </p:nvSpPr>
              <p:spPr>
                <a:xfrm rot="720000">
                  <a:off x="8669" y="5723"/>
                  <a:ext cx="1821" cy="2296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734" name="Text Box 13"/>
                <p:cNvSpPr txBox="1"/>
                <p:nvPr/>
              </p:nvSpPr>
              <p:spPr>
                <a:xfrm>
                  <a:off x="9413" y="4493"/>
                  <a:ext cx="2673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毫克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0735" name="Text Box 16"/>
                <p:cNvSpPr txBox="1"/>
                <p:nvPr/>
              </p:nvSpPr>
              <p:spPr>
                <a:xfrm>
                  <a:off x="8047" y="8179"/>
                  <a:ext cx="190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/</a:t>
                  </a:r>
                  <a:r>
                    <a:rPr lang="zh-CN" altLang="en-US" sz="2100" dirty="0">
                      <a:solidFill>
                        <a:schemeClr val="tx1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小时</a:t>
                  </a:r>
                  <a:endParaRPr lang="zh-CN" altLang="en-US" sz="2100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cxnSp>
          <p:nvCxnSpPr>
            <p:cNvPr id="30736" name="直接连接符 4"/>
            <p:cNvCxnSpPr/>
            <p:nvPr/>
          </p:nvCxnSpPr>
          <p:spPr>
            <a:xfrm flipV="1">
              <a:off x="3675" y="4970"/>
              <a:ext cx="1361" cy="226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737" name="直接连接符 5"/>
            <p:cNvCxnSpPr/>
            <p:nvPr/>
          </p:nvCxnSpPr>
          <p:spPr>
            <a:xfrm flipH="1">
              <a:off x="3685" y="4993"/>
              <a:ext cx="1361" cy="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0738" name="直接连接符 7"/>
            <p:cNvCxnSpPr/>
            <p:nvPr/>
          </p:nvCxnSpPr>
          <p:spPr>
            <a:xfrm>
              <a:off x="5052" y="4994"/>
              <a:ext cx="0" cy="222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0739" name="Text Box 14"/>
            <p:cNvSpPr txBox="1"/>
            <p:nvPr/>
          </p:nvSpPr>
          <p:spPr>
            <a:xfrm flipH="1">
              <a:off x="4770" y="7189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0740" name="Text Box 14"/>
            <p:cNvSpPr txBox="1"/>
            <p:nvPr/>
          </p:nvSpPr>
          <p:spPr>
            <a:xfrm flipH="1">
              <a:off x="3150" y="4618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963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132080" y="738505"/>
            <a:ext cx="898334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如图，制作某种食品的同时需将原材料加热，设该材料温度为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℃，从加热开始计算的时间为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分钟．据了解，该材料在加热过程中温度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与时间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成一次函数关系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已知该材料在加热前的温度为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 ℃，加热一段时间使材料温度达到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28 ℃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时停止加热，停止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加热后，材料温度逐渐下降，这时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温度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与时间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成反比例函数关系，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已知第 12 分钟时，材料温度是14 ℃．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1751" name="组合 13"/>
          <p:cNvGrpSpPr/>
          <p:nvPr/>
        </p:nvGrpSpPr>
        <p:grpSpPr>
          <a:xfrm>
            <a:off x="5919788" y="2722563"/>
            <a:ext cx="3084512" cy="2247900"/>
            <a:chOff x="2595" y="3292"/>
            <a:chExt cx="6473" cy="4721"/>
          </a:xfrm>
        </p:grpSpPr>
        <p:grpSp>
          <p:nvGrpSpPr>
            <p:cNvPr id="31752" name="组合 8"/>
            <p:cNvGrpSpPr/>
            <p:nvPr/>
          </p:nvGrpSpPr>
          <p:grpSpPr>
            <a:xfrm flipH="1">
              <a:off x="2595" y="3292"/>
              <a:ext cx="6473" cy="4717"/>
              <a:chOff x="6690" y="4267"/>
              <a:chExt cx="6476" cy="4718"/>
            </a:xfrm>
          </p:grpSpPr>
          <p:sp>
            <p:nvSpPr>
              <p:cNvPr id="31753" name="Line 8"/>
              <p:cNvSpPr/>
              <p:nvPr/>
            </p:nvSpPr>
            <p:spPr>
              <a:xfrm flipV="1">
                <a:off x="12071" y="4713"/>
                <a:ext cx="0" cy="415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31754" name="组合 7"/>
              <p:cNvGrpSpPr/>
              <p:nvPr/>
            </p:nvGrpSpPr>
            <p:grpSpPr>
              <a:xfrm>
                <a:off x="6690" y="4267"/>
                <a:ext cx="6476" cy="4718"/>
                <a:chOff x="6690" y="4267"/>
                <a:chExt cx="6476" cy="4718"/>
              </a:xfrm>
            </p:grpSpPr>
            <p:sp>
              <p:nvSpPr>
                <p:cNvPr id="31755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56" name="Line 7"/>
                <p:cNvSpPr/>
                <p:nvPr/>
              </p:nvSpPr>
              <p:spPr>
                <a:xfrm flipH="1">
                  <a:off x="8289" y="8224"/>
                  <a:ext cx="487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31757" name="Freeform 9"/>
                <p:cNvSpPr/>
                <p:nvPr/>
              </p:nvSpPr>
              <p:spPr>
                <a:xfrm rot="600000">
                  <a:off x="8346" y="5150"/>
                  <a:ext cx="1882" cy="1851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58" name="Text Box 13"/>
                <p:cNvSpPr txBox="1"/>
                <p:nvPr/>
              </p:nvSpPr>
              <p:spPr>
                <a:xfrm>
                  <a:off x="10388" y="4267"/>
                  <a:ext cx="1699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(℃)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59" name="Text Box 16"/>
                <p:cNvSpPr txBox="1"/>
                <p:nvPr/>
              </p:nvSpPr>
              <p:spPr>
                <a:xfrm>
                  <a:off x="6690" y="8066"/>
                  <a:ext cx="1877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(min)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31760" name="直接连接符 4"/>
            <p:cNvCxnSpPr/>
            <p:nvPr/>
          </p:nvCxnSpPr>
          <p:spPr>
            <a:xfrm flipV="1">
              <a:off x="3685" y="4380"/>
              <a:ext cx="1701" cy="249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761" name="直接连接符 5"/>
            <p:cNvCxnSpPr/>
            <p:nvPr/>
          </p:nvCxnSpPr>
          <p:spPr>
            <a:xfrm flipH="1">
              <a:off x="3685" y="4372"/>
              <a:ext cx="1691" cy="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1762" name="直接连接符 7"/>
            <p:cNvCxnSpPr/>
            <p:nvPr/>
          </p:nvCxnSpPr>
          <p:spPr>
            <a:xfrm>
              <a:off x="6747" y="5752"/>
              <a:ext cx="0" cy="147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1763" name="直接连接符 8"/>
            <p:cNvCxnSpPr/>
            <p:nvPr/>
          </p:nvCxnSpPr>
          <p:spPr>
            <a:xfrm flipH="1">
              <a:off x="3659" y="5763"/>
              <a:ext cx="3087" cy="1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1764" name="Text Box 14"/>
            <p:cNvSpPr txBox="1"/>
            <p:nvPr/>
          </p:nvSpPr>
          <p:spPr>
            <a:xfrm flipH="1">
              <a:off x="6306" y="7144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765" name="Text Box 14"/>
            <p:cNvSpPr txBox="1"/>
            <p:nvPr/>
          </p:nvSpPr>
          <p:spPr>
            <a:xfrm flipH="1">
              <a:off x="3149" y="6426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766" name="Text Box 14"/>
            <p:cNvSpPr txBox="1"/>
            <p:nvPr/>
          </p:nvSpPr>
          <p:spPr>
            <a:xfrm flipH="1">
              <a:off x="2867" y="541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767" name="Text Box 14"/>
            <p:cNvSpPr txBox="1"/>
            <p:nvPr/>
          </p:nvSpPr>
          <p:spPr>
            <a:xfrm flipH="1">
              <a:off x="2871" y="399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28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 descr="7b0a202020202274657874626f78223a2022220a7d0a"/>
          <p:cNvGrpSpPr/>
          <p:nvPr/>
        </p:nvGrpSpPr>
        <p:grpSpPr>
          <a:xfrm>
            <a:off x="390208" y="191770"/>
            <a:ext cx="2465705" cy="593090"/>
            <a:chOff x="633" y="9364"/>
            <a:chExt cx="3883" cy="934"/>
          </a:xfrm>
        </p:grpSpPr>
        <p:grpSp>
          <p:nvGrpSpPr>
            <p:cNvPr id="317" name="组合 316"/>
            <p:cNvGrpSpPr/>
            <p:nvPr>
              <p:custDataLst>
                <p:tags r:id="rId1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2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3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4"/>
              </p:custDataLst>
            </p:nvPr>
          </p:nvSpPr>
          <p:spPr>
            <a:xfrm>
              <a:off x="1754" y="9436"/>
              <a:ext cx="2762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针对训练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p:transition>
    <p:pull dir="r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419100" y="468948"/>
            <a:ext cx="82740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写出该材料加热和停止加热过程中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函数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关系式（要求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写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出相应的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的取值范围）；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638" y="2299970"/>
            <a:ext cx="711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2788" name="组合 16"/>
          <p:cNvGrpSpPr/>
          <p:nvPr/>
        </p:nvGrpSpPr>
        <p:grpSpPr>
          <a:xfrm>
            <a:off x="1257300" y="1804670"/>
            <a:ext cx="4165600" cy="1622425"/>
            <a:chOff x="2500" y="3186"/>
            <a:chExt cx="8744" cy="3401"/>
          </a:xfrm>
        </p:grpSpPr>
        <p:sp>
          <p:nvSpPr>
            <p:cNvPr id="32772" name="Rectangle 256" descr="小网格"/>
            <p:cNvSpPr/>
            <p:nvPr/>
          </p:nvSpPr>
          <p:spPr>
            <a:xfrm>
              <a:off x="2500" y="3914"/>
              <a:ext cx="2391" cy="14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eaLnBrk="0" hangingPunct="0">
                <a:lnSpc>
                  <a:spcPct val="140000"/>
                </a:lnSpc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pSp>
          <p:nvGrpSpPr>
            <p:cNvPr id="32773" name="组合 15"/>
            <p:cNvGrpSpPr/>
            <p:nvPr/>
          </p:nvGrpSpPr>
          <p:grpSpPr>
            <a:xfrm>
              <a:off x="3838" y="3186"/>
              <a:ext cx="7406" cy="3400"/>
              <a:chOff x="5058" y="2960"/>
              <a:chExt cx="7406" cy="3401"/>
            </a:xfrm>
          </p:grpSpPr>
          <p:grpSp>
            <p:nvGrpSpPr>
              <p:cNvPr id="32774" name="组合 33"/>
              <p:cNvGrpSpPr/>
              <p:nvPr/>
            </p:nvGrpSpPr>
            <p:grpSpPr>
              <a:xfrm>
                <a:off x="5058" y="2960"/>
                <a:ext cx="7406" cy="3400"/>
                <a:chOff x="3156" y="4544"/>
                <a:chExt cx="7406" cy="3404"/>
              </a:xfrm>
            </p:grpSpPr>
            <p:graphicFrame>
              <p:nvGraphicFramePr>
                <p:cNvPr id="32775" name="对象 14"/>
                <p:cNvGraphicFramePr>
                  <a:graphicFrameLocks noChangeAspect="1"/>
                </p:cNvGraphicFramePr>
                <p:nvPr/>
              </p:nvGraphicFramePr>
              <p:xfrm>
                <a:off x="3662" y="6066"/>
                <a:ext cx="1304" cy="188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87" name="" r:id="rId1" imgW="279400" imgH="393700" progId="Equation.DSMT4">
                        <p:embed/>
                      </p:oleObj>
                    </mc:Choice>
                    <mc:Fallback>
                      <p:oleObj name="" r:id="rId1" imgW="279400" imgH="393700" progId="Equation.DSMT4">
                        <p:embed/>
                        <p:pic>
                          <p:nvPicPr>
                            <p:cNvPr id="0" name="图片 3086"/>
                            <p:cNvPicPr/>
                            <p:nvPr/>
                          </p:nvPicPr>
                          <p:blipFill>
                            <a:blip r:embed="rId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6066"/>
                              <a:ext cx="1304" cy="188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2776" name="Rectangle 256" descr="小网格"/>
                <p:cNvSpPr/>
                <p:nvPr/>
              </p:nvSpPr>
              <p:spPr>
                <a:xfrm>
                  <a:off x="3477" y="4544"/>
                  <a:ext cx="7085" cy="145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 eaLnBrk="0" hangingPunct="0">
                    <a:lnSpc>
                      <a:spcPct val="140000"/>
                    </a:lnSpc>
                  </a:pP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4</a:t>
                  </a:r>
                  <a:r>
                    <a:rPr lang="en-US" altLang="zh-CN" sz="2800" i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x 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+ 4</a:t>
                  </a:r>
                  <a:r>
                    <a:rPr lang="en-US" altLang="zh-CN" sz="2800" i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 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(0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≤</a:t>
                  </a:r>
                  <a:r>
                    <a:rPr lang="en-US" altLang="zh-CN" sz="2800" i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x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≤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6)</a:t>
                  </a:r>
                  <a:r>
                    <a:rPr lang="zh-CN" altLang="en-US" sz="2800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， </a:t>
                  </a:r>
                  <a:endPara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2777" name="左大括号 17"/>
                <p:cNvSpPr/>
                <p:nvPr/>
              </p:nvSpPr>
              <p:spPr>
                <a:xfrm>
                  <a:off x="3156" y="5258"/>
                  <a:ext cx="267" cy="1734"/>
                </a:xfrm>
                <a:prstGeom prst="leftBrace">
                  <a:avLst>
                    <a:gd name="adj1" fmla="val 7877"/>
                    <a:gd name="adj2" fmla="val 50000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68591" tIns="34295" rIns="68591" bIns="34295" anchor="t" anchorCtr="0"/>
                <a:p>
                  <a:endParaRPr lang="zh-CN" altLang="en-US" sz="28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2778" name="Rectangle 256" descr="小网格"/>
              <p:cNvSpPr/>
              <p:nvPr/>
            </p:nvSpPr>
            <p:spPr>
              <a:xfrm>
                <a:off x="6728" y="4566"/>
                <a:ext cx="3032" cy="14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eaLnBrk="0" hangingPunct="0">
                  <a:lnSpc>
                    <a:spcPct val="14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(</a:t>
                </a: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x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＞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6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).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32779" name="组合 13"/>
          <p:cNvGrpSpPr/>
          <p:nvPr/>
        </p:nvGrpSpPr>
        <p:grpSpPr>
          <a:xfrm>
            <a:off x="5919788" y="2722563"/>
            <a:ext cx="3084512" cy="2247900"/>
            <a:chOff x="2595" y="3292"/>
            <a:chExt cx="6473" cy="4721"/>
          </a:xfrm>
        </p:grpSpPr>
        <p:grpSp>
          <p:nvGrpSpPr>
            <p:cNvPr id="32780" name="组合 8"/>
            <p:cNvGrpSpPr/>
            <p:nvPr/>
          </p:nvGrpSpPr>
          <p:grpSpPr>
            <a:xfrm flipH="1">
              <a:off x="2595" y="3292"/>
              <a:ext cx="6473" cy="4717"/>
              <a:chOff x="6690" y="4267"/>
              <a:chExt cx="6476" cy="4718"/>
            </a:xfrm>
          </p:grpSpPr>
          <p:sp>
            <p:nvSpPr>
              <p:cNvPr id="32781" name="Line 8"/>
              <p:cNvSpPr/>
              <p:nvPr/>
            </p:nvSpPr>
            <p:spPr>
              <a:xfrm flipV="1">
                <a:off x="12071" y="4713"/>
                <a:ext cx="0" cy="415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32782" name="组合 7"/>
              <p:cNvGrpSpPr/>
              <p:nvPr/>
            </p:nvGrpSpPr>
            <p:grpSpPr>
              <a:xfrm>
                <a:off x="6690" y="4267"/>
                <a:ext cx="6476" cy="4718"/>
                <a:chOff x="6690" y="4267"/>
                <a:chExt cx="6476" cy="4718"/>
              </a:xfrm>
            </p:grpSpPr>
            <p:sp>
              <p:nvSpPr>
                <p:cNvPr id="32783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784" name="Line 7"/>
                <p:cNvSpPr/>
                <p:nvPr/>
              </p:nvSpPr>
              <p:spPr>
                <a:xfrm flipH="1">
                  <a:off x="8289" y="8224"/>
                  <a:ext cx="487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32785" name="Freeform 9"/>
                <p:cNvSpPr/>
                <p:nvPr/>
              </p:nvSpPr>
              <p:spPr>
                <a:xfrm rot="600000">
                  <a:off x="8346" y="5150"/>
                  <a:ext cx="1882" cy="1851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2786" name="Text Box 13"/>
                <p:cNvSpPr txBox="1"/>
                <p:nvPr/>
              </p:nvSpPr>
              <p:spPr>
                <a:xfrm>
                  <a:off x="10388" y="4267"/>
                  <a:ext cx="1699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(℃)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787" name="Text Box 16"/>
                <p:cNvSpPr txBox="1"/>
                <p:nvPr/>
              </p:nvSpPr>
              <p:spPr>
                <a:xfrm>
                  <a:off x="6690" y="8066"/>
                  <a:ext cx="1877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(min)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2" name="直接连接符 4"/>
            <p:cNvCxnSpPr/>
            <p:nvPr/>
          </p:nvCxnSpPr>
          <p:spPr>
            <a:xfrm flipV="1">
              <a:off x="3685" y="4380"/>
              <a:ext cx="1701" cy="249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789" name="直接连接符 5"/>
            <p:cNvCxnSpPr/>
            <p:nvPr/>
          </p:nvCxnSpPr>
          <p:spPr>
            <a:xfrm flipH="1">
              <a:off x="3685" y="4372"/>
              <a:ext cx="1691" cy="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2790" name="直接连接符 7"/>
            <p:cNvCxnSpPr/>
            <p:nvPr/>
          </p:nvCxnSpPr>
          <p:spPr>
            <a:xfrm>
              <a:off x="6747" y="5752"/>
              <a:ext cx="0" cy="147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2791" name="直接连接符 8"/>
            <p:cNvCxnSpPr/>
            <p:nvPr/>
          </p:nvCxnSpPr>
          <p:spPr>
            <a:xfrm flipH="1">
              <a:off x="3659" y="5763"/>
              <a:ext cx="3087" cy="1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2792" name="Text Box 14"/>
            <p:cNvSpPr txBox="1"/>
            <p:nvPr/>
          </p:nvSpPr>
          <p:spPr>
            <a:xfrm flipH="1">
              <a:off x="6306" y="7144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3" name="Text Box 14"/>
            <p:cNvSpPr txBox="1"/>
            <p:nvPr/>
          </p:nvSpPr>
          <p:spPr>
            <a:xfrm flipH="1">
              <a:off x="3149" y="6426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4" name="Text Box 14"/>
            <p:cNvSpPr txBox="1"/>
            <p:nvPr/>
          </p:nvSpPr>
          <p:spPr>
            <a:xfrm flipH="1">
              <a:off x="2867" y="541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795" name="Text Box 14"/>
            <p:cNvSpPr txBox="1"/>
            <p:nvPr/>
          </p:nvSpPr>
          <p:spPr>
            <a:xfrm flipH="1">
              <a:off x="2871" y="399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28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271463" y="282575"/>
            <a:ext cx="859472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根据该食品制作要求，在材料温度不低于 12℃ 的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这段时间内，需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要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对该材料进行特殊处理，那么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对该材料进行特殊处理的时间为多少分钟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25" y="1968500"/>
            <a:ext cx="7196138" cy="284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=12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4，解得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由              ，解得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=14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所以对该材料进行特殊处理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所用的时间为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14－2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分钟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3795" name="对象 14"/>
          <p:cNvGraphicFramePr>
            <a:graphicFrameLocks noChangeAspect="1"/>
          </p:cNvGraphicFramePr>
          <p:nvPr/>
        </p:nvGraphicFramePr>
        <p:xfrm>
          <a:off x="1520825" y="2489200"/>
          <a:ext cx="117316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0700" imgH="393700" progId="Equation.DSMT4">
                  <p:embed/>
                </p:oleObj>
              </mc:Choice>
              <mc:Fallback>
                <p:oleObj name="" r:id="rId1" imgW="5207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0825" y="2489200"/>
                        <a:ext cx="1173163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796" name="组合 13"/>
          <p:cNvGrpSpPr/>
          <p:nvPr/>
        </p:nvGrpSpPr>
        <p:grpSpPr>
          <a:xfrm>
            <a:off x="5776913" y="2578100"/>
            <a:ext cx="3082925" cy="2249488"/>
            <a:chOff x="2595" y="3292"/>
            <a:chExt cx="6473" cy="4721"/>
          </a:xfrm>
        </p:grpSpPr>
        <p:grpSp>
          <p:nvGrpSpPr>
            <p:cNvPr id="33797" name="组合 8"/>
            <p:cNvGrpSpPr/>
            <p:nvPr/>
          </p:nvGrpSpPr>
          <p:grpSpPr>
            <a:xfrm flipH="1">
              <a:off x="2595" y="3292"/>
              <a:ext cx="6473" cy="4717"/>
              <a:chOff x="6690" y="4267"/>
              <a:chExt cx="6476" cy="4718"/>
            </a:xfrm>
          </p:grpSpPr>
          <p:sp>
            <p:nvSpPr>
              <p:cNvPr id="33798" name="Line 8"/>
              <p:cNvSpPr/>
              <p:nvPr/>
            </p:nvSpPr>
            <p:spPr>
              <a:xfrm flipV="1">
                <a:off x="12071" y="4713"/>
                <a:ext cx="0" cy="415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pSp>
            <p:nvGrpSpPr>
              <p:cNvPr id="33799" name="组合 7"/>
              <p:cNvGrpSpPr/>
              <p:nvPr/>
            </p:nvGrpSpPr>
            <p:grpSpPr>
              <a:xfrm>
                <a:off x="6690" y="4267"/>
                <a:ext cx="6476" cy="4718"/>
                <a:chOff x="6690" y="4267"/>
                <a:chExt cx="6476" cy="4718"/>
              </a:xfrm>
            </p:grpSpPr>
            <p:sp>
              <p:nvSpPr>
                <p:cNvPr id="33800" name="Text Box 14"/>
                <p:cNvSpPr txBox="1"/>
                <p:nvPr/>
              </p:nvSpPr>
              <p:spPr>
                <a:xfrm>
                  <a:off x="12014" y="8116"/>
                  <a:ext cx="788" cy="8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  <a:endParaRPr lang="en-US" altLang="zh-CN" sz="21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1" name="Line 7"/>
                <p:cNvSpPr/>
                <p:nvPr/>
              </p:nvSpPr>
              <p:spPr>
                <a:xfrm flipH="1">
                  <a:off x="8289" y="8224"/>
                  <a:ext cx="487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33802" name="Freeform 9"/>
                <p:cNvSpPr/>
                <p:nvPr/>
              </p:nvSpPr>
              <p:spPr>
                <a:xfrm rot="600000">
                  <a:off x="8346" y="5150"/>
                  <a:ext cx="1882" cy="1851"/>
                </a:xfrm>
                <a:custGeom>
                  <a:avLst/>
                  <a:gdLst/>
                  <a:ahLst/>
                  <a:cxnLst>
                    <a:cxn ang="0">
                      <a:pos x="1713706428" y="0"/>
                    </a:cxn>
                    <a:cxn ang="0">
                      <a:pos x="1257557120" y="1257556602"/>
                    </a:cxn>
                    <a:cxn ang="0">
                      <a:pos x="0" y="1827111872"/>
                    </a:cxn>
                  </a:cxnLst>
                  <a:pathLst>
                    <a:path w="680" h="725">
                      <a:moveTo>
                        <a:pt x="680" y="0"/>
                      </a:moveTo>
                      <a:cubicBezTo>
                        <a:pt x="646" y="189"/>
                        <a:pt x="612" y="378"/>
                        <a:pt x="499" y="499"/>
                      </a:cubicBezTo>
                      <a:cubicBezTo>
                        <a:pt x="386" y="620"/>
                        <a:pt x="193" y="672"/>
                        <a:pt x="0" y="72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803" name="Text Box 13"/>
                <p:cNvSpPr txBox="1"/>
                <p:nvPr/>
              </p:nvSpPr>
              <p:spPr>
                <a:xfrm>
                  <a:off x="10388" y="4267"/>
                  <a:ext cx="1699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y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(℃)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4" name="Text Box 16"/>
                <p:cNvSpPr txBox="1"/>
                <p:nvPr/>
              </p:nvSpPr>
              <p:spPr>
                <a:xfrm>
                  <a:off x="6690" y="8066"/>
                  <a:ext cx="1877" cy="8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1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(min)</a:t>
                  </a:r>
                  <a:endParaRPr lang="en-US" altLang="zh-CN" sz="21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33805" name="直接连接符 4"/>
            <p:cNvCxnSpPr/>
            <p:nvPr/>
          </p:nvCxnSpPr>
          <p:spPr>
            <a:xfrm flipV="1">
              <a:off x="3685" y="4380"/>
              <a:ext cx="1701" cy="249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806" name="直接连接符 5"/>
            <p:cNvCxnSpPr/>
            <p:nvPr/>
          </p:nvCxnSpPr>
          <p:spPr>
            <a:xfrm flipH="1">
              <a:off x="3685" y="4372"/>
              <a:ext cx="1691" cy="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3807" name="直接连接符 7"/>
            <p:cNvCxnSpPr/>
            <p:nvPr/>
          </p:nvCxnSpPr>
          <p:spPr>
            <a:xfrm>
              <a:off x="6747" y="5752"/>
              <a:ext cx="0" cy="147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33808" name="直接连接符 8"/>
            <p:cNvCxnSpPr/>
            <p:nvPr/>
          </p:nvCxnSpPr>
          <p:spPr>
            <a:xfrm flipH="1">
              <a:off x="3659" y="5763"/>
              <a:ext cx="3087" cy="1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3809" name="Text Box 14"/>
            <p:cNvSpPr txBox="1"/>
            <p:nvPr/>
          </p:nvSpPr>
          <p:spPr>
            <a:xfrm flipH="1">
              <a:off x="6306" y="7144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12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0" name="Text Box 14"/>
            <p:cNvSpPr txBox="1"/>
            <p:nvPr/>
          </p:nvSpPr>
          <p:spPr>
            <a:xfrm flipH="1">
              <a:off x="3149" y="6426"/>
              <a:ext cx="66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1" name="Text Box 14"/>
            <p:cNvSpPr txBox="1"/>
            <p:nvPr/>
          </p:nvSpPr>
          <p:spPr>
            <a:xfrm flipH="1">
              <a:off x="2867" y="541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14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2" name="Text Box 14"/>
            <p:cNvSpPr txBox="1"/>
            <p:nvPr/>
          </p:nvSpPr>
          <p:spPr>
            <a:xfrm flipH="1">
              <a:off x="2871" y="3993"/>
              <a:ext cx="94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100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28</a:t>
              </a:r>
              <a:endParaRPr lang="en-US" altLang="zh-CN" sz="21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26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2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2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Group 156"/>
          <p:cNvGrpSpPr/>
          <p:nvPr/>
        </p:nvGrpSpPr>
        <p:grpSpPr>
          <a:xfrm>
            <a:off x="81598" y="673100"/>
            <a:ext cx="9005888" cy="4110038"/>
            <a:chOff x="39" y="0"/>
            <a:chExt cx="5673" cy="2589"/>
          </a:xfrm>
        </p:grpSpPr>
        <p:sp>
          <p:nvSpPr>
            <p:cNvPr id="4" name="Rectangle 12"/>
            <p:cNvSpPr/>
            <p:nvPr/>
          </p:nvSpPr>
          <p:spPr>
            <a:xfrm>
              <a:off x="39" y="142"/>
              <a:ext cx="1481" cy="59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>
                <a:spcBef>
                  <a:spcPct val="2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某些运动变化        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的实际问题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" name="Rectangle 17"/>
            <p:cNvSpPr/>
            <p:nvPr/>
          </p:nvSpPr>
          <p:spPr>
            <a:xfrm>
              <a:off x="2260" y="303"/>
              <a:ext cx="533" cy="27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lvl="0" algn="l">
                <a:spcBef>
                  <a:spcPct val="20000"/>
                </a:spcBef>
                <a:buClrTx/>
                <a:buSzTx/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函数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6" name="Rectangle 20"/>
            <p:cNvSpPr/>
            <p:nvPr/>
          </p:nvSpPr>
          <p:spPr>
            <a:xfrm>
              <a:off x="1584" y="209"/>
              <a:ext cx="703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建立函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数模型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" name="Rectangle 29"/>
            <p:cNvSpPr/>
            <p:nvPr/>
          </p:nvSpPr>
          <p:spPr>
            <a:xfrm>
              <a:off x="3206" y="0"/>
              <a:ext cx="556" cy="27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lvl="0" algn="l">
                <a:spcBef>
                  <a:spcPct val="20000"/>
                </a:spcBef>
                <a:buClrTx/>
                <a:buSzTx/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定义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8" name="Rectangle 33"/>
            <p:cNvSpPr/>
            <p:nvPr/>
          </p:nvSpPr>
          <p:spPr>
            <a:xfrm>
              <a:off x="3206" y="311"/>
              <a:ext cx="1638" cy="27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lvl="0" algn="l">
                <a:spcBef>
                  <a:spcPct val="20000"/>
                </a:spcBef>
                <a:buClrTx/>
                <a:buSzTx/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自变量取值范围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9" name="Rectangle 37"/>
            <p:cNvSpPr/>
            <p:nvPr/>
          </p:nvSpPr>
          <p:spPr>
            <a:xfrm>
              <a:off x="3206" y="636"/>
              <a:ext cx="743" cy="27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lvl="0" algn="l">
                <a:spcBef>
                  <a:spcPct val="20000"/>
                </a:spcBef>
                <a:buClrTx/>
                <a:buSzTx/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表示法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10" name="Rectangle 42"/>
            <p:cNvSpPr/>
            <p:nvPr/>
          </p:nvSpPr>
          <p:spPr>
            <a:xfrm>
              <a:off x="1398" y="1203"/>
              <a:ext cx="1224" cy="58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一次函数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algn="ctr"/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y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kx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k</a:t>
              </a:r>
              <a:r>
                <a:rPr lang="en-US" altLang="zh-CN" sz="32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≠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0)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1" name="Rectangle 43"/>
            <p:cNvSpPr/>
            <p:nvPr/>
          </p:nvSpPr>
          <p:spPr>
            <a:xfrm>
              <a:off x="2386" y="1172"/>
              <a:ext cx="36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2" name="Rectangle 57"/>
            <p:cNvSpPr/>
            <p:nvPr/>
          </p:nvSpPr>
          <p:spPr>
            <a:xfrm>
              <a:off x="906" y="1249"/>
              <a:ext cx="40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应用 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" name="Rectangle 64"/>
            <p:cNvSpPr/>
            <p:nvPr/>
          </p:nvSpPr>
          <p:spPr>
            <a:xfrm>
              <a:off x="3022" y="991"/>
              <a:ext cx="1683" cy="27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lvl="0" algn="l">
                <a:spcBef>
                  <a:spcPct val="20000"/>
                </a:spcBef>
                <a:buClrTx/>
                <a:buSzTx/>
              </a:pP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图象：一条直线 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14" name="Rectangle 69"/>
            <p:cNvSpPr/>
            <p:nvPr/>
          </p:nvSpPr>
          <p:spPr>
            <a:xfrm>
              <a:off x="2994" y="1574"/>
              <a:ext cx="2718" cy="8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性质：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k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＞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随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的增大而增大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k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＜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随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的增大而减小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5" name="Rectangle 85"/>
            <p:cNvSpPr/>
            <p:nvPr/>
          </p:nvSpPr>
          <p:spPr>
            <a:xfrm>
              <a:off x="3476" y="1307"/>
              <a:ext cx="816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数形结合 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6" name="Line 87"/>
            <p:cNvSpPr/>
            <p:nvPr/>
          </p:nvSpPr>
          <p:spPr>
            <a:xfrm>
              <a:off x="1846" y="1805"/>
              <a:ext cx="2" cy="22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7" name="Rectangle 90"/>
            <p:cNvSpPr/>
            <p:nvPr/>
          </p:nvSpPr>
          <p:spPr>
            <a:xfrm>
              <a:off x="571" y="2046"/>
              <a:ext cx="2180" cy="54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一次函数与一次方程之间的关系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8" name="Line 132"/>
            <p:cNvSpPr/>
            <p:nvPr/>
          </p:nvSpPr>
          <p:spPr>
            <a:xfrm>
              <a:off x="1517" y="440"/>
              <a:ext cx="74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stealth" w="med" len="med"/>
            </a:ln>
          </p:spPr>
        </p:sp>
        <p:sp>
          <p:nvSpPr>
            <p:cNvPr id="19" name="Line 133"/>
            <p:cNvSpPr/>
            <p:nvPr/>
          </p:nvSpPr>
          <p:spPr>
            <a:xfrm flipV="1">
              <a:off x="4292" y="1270"/>
              <a:ext cx="0" cy="2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bevel/>
              <a:headEnd type="none" w="med" len="med"/>
              <a:tailEnd type="stealth" w="med" len="med"/>
            </a:ln>
          </p:spPr>
        </p:sp>
        <p:sp>
          <p:nvSpPr>
            <p:cNvPr id="20" name="Line 134"/>
            <p:cNvSpPr/>
            <p:nvPr/>
          </p:nvSpPr>
          <p:spPr>
            <a:xfrm>
              <a:off x="3430" y="1270"/>
              <a:ext cx="0" cy="2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bevel/>
              <a:headEnd type="none" w="med" len="med"/>
              <a:tailEnd type="stealth" w="med" len="med"/>
            </a:ln>
          </p:spPr>
        </p:sp>
        <p:sp>
          <p:nvSpPr>
            <p:cNvPr id="21" name="Line 135"/>
            <p:cNvSpPr/>
            <p:nvPr/>
          </p:nvSpPr>
          <p:spPr>
            <a:xfrm>
              <a:off x="2797" y="440"/>
              <a:ext cx="27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2" name="Line 136"/>
            <p:cNvSpPr/>
            <p:nvPr/>
          </p:nvSpPr>
          <p:spPr>
            <a:xfrm>
              <a:off x="3070" y="123"/>
              <a:ext cx="0" cy="6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3" name="Line 137"/>
            <p:cNvSpPr/>
            <p:nvPr/>
          </p:nvSpPr>
          <p:spPr>
            <a:xfrm>
              <a:off x="3070" y="123"/>
              <a:ext cx="13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4" name="Line 138"/>
            <p:cNvSpPr/>
            <p:nvPr/>
          </p:nvSpPr>
          <p:spPr>
            <a:xfrm>
              <a:off x="3070" y="440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5" name="Line 139"/>
            <p:cNvSpPr/>
            <p:nvPr/>
          </p:nvSpPr>
          <p:spPr>
            <a:xfrm>
              <a:off x="3070" y="757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6" name="Line 140"/>
            <p:cNvSpPr/>
            <p:nvPr/>
          </p:nvSpPr>
          <p:spPr>
            <a:xfrm>
              <a:off x="2613" y="1528"/>
              <a:ext cx="27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7" name="Line 141"/>
            <p:cNvSpPr/>
            <p:nvPr/>
          </p:nvSpPr>
          <p:spPr>
            <a:xfrm>
              <a:off x="2886" y="1121"/>
              <a:ext cx="0" cy="91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8" name="Line 142"/>
            <p:cNvSpPr/>
            <p:nvPr/>
          </p:nvSpPr>
          <p:spPr>
            <a:xfrm>
              <a:off x="2886" y="1121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9" name="Line 144"/>
            <p:cNvSpPr/>
            <p:nvPr/>
          </p:nvSpPr>
          <p:spPr>
            <a:xfrm>
              <a:off x="2886" y="2025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0" name="Line 150"/>
            <p:cNvSpPr/>
            <p:nvPr/>
          </p:nvSpPr>
          <p:spPr>
            <a:xfrm flipV="1">
              <a:off x="762" y="745"/>
              <a:ext cx="0" cy="75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stealth" w="med" len="med"/>
            </a:ln>
          </p:spPr>
        </p:sp>
        <p:sp>
          <p:nvSpPr>
            <p:cNvPr id="31" name="Line 151"/>
            <p:cNvSpPr/>
            <p:nvPr/>
          </p:nvSpPr>
          <p:spPr>
            <a:xfrm>
              <a:off x="762" y="1494"/>
              <a:ext cx="61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2" name="Line 152"/>
            <p:cNvSpPr/>
            <p:nvPr/>
          </p:nvSpPr>
          <p:spPr>
            <a:xfrm>
              <a:off x="2512" y="574"/>
              <a:ext cx="0" cy="64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stealth" w="med" len="med"/>
            </a:ln>
          </p:spPr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5465" y="931545"/>
          <a:ext cx="7953375" cy="2642235"/>
        </p:xfrm>
        <a:graphic>
          <a:graphicData uri="http://schemas.openxmlformats.org/drawingml/2006/table">
            <a:tbl>
              <a:tblPr/>
              <a:tblGrid>
                <a:gridCol w="2078990"/>
                <a:gridCol w="5874385"/>
              </a:tblGrid>
              <a:tr h="107378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一次函数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l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一般地，如果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kx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＋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、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是常数，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en-US" altLang="zh-CN" sz="2800" b="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≠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0)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，那么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叫做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的一次函数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.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845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正比例函数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l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特别地，当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____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时，一次函数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kx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＋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变为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__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__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_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为常数，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en-US" altLang="zh-CN" sz="2800" b="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≠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0)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，这时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叫做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的正比例函数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.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8211"/>
          <p:cNvSpPr txBox="1"/>
          <p:nvPr/>
        </p:nvSpPr>
        <p:spPr>
          <a:xfrm>
            <a:off x="5283518" y="204406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8212"/>
          <p:cNvSpPr txBox="1"/>
          <p:nvPr/>
        </p:nvSpPr>
        <p:spPr>
          <a:xfrm>
            <a:off x="5572125" y="2537143"/>
            <a:ext cx="499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kx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" name="Text Box 36"/>
          <p:cNvSpPr txBox="1"/>
          <p:nvPr/>
        </p:nvSpPr>
        <p:spPr>
          <a:xfrm>
            <a:off x="438785" y="407353"/>
            <a:ext cx="2393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</a:pP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二、一次函数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Text Box 36"/>
          <p:cNvSpPr txBox="1"/>
          <p:nvPr/>
        </p:nvSpPr>
        <p:spPr>
          <a:xfrm>
            <a:off x="2769870" y="382270"/>
            <a:ext cx="549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一次函数与正比例函数的概念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36"/>
          <p:cNvSpPr txBox="1"/>
          <p:nvPr/>
        </p:nvSpPr>
        <p:spPr>
          <a:xfrm>
            <a:off x="467995" y="3634105"/>
            <a:ext cx="79359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分段函数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当自变量的取值范围不同时，函数的表达式也不同，这样的函数称为分段函数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4728" y="1508125"/>
            <a:ext cx="613410" cy="19145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反比例函数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027238" y="762000"/>
            <a:ext cx="1228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定义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30413" y="2092325"/>
            <a:ext cx="2195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图象和性质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135438" y="1347788"/>
            <a:ext cx="3224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103688" y="1879600"/>
            <a:ext cx="1392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增减性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125913" y="2384425"/>
            <a:ext cx="1370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对称性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159250" y="2847975"/>
            <a:ext cx="3057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的几何意义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033588" y="3638550"/>
            <a:ext cx="9826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应用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108325" y="3368675"/>
            <a:ext cx="36210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在实际生活中的应用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1025" y="3973513"/>
            <a:ext cx="3605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在物理学科中的应用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728788" y="981075"/>
            <a:ext cx="161925" cy="2867025"/>
          </a:xfrm>
          <a:prstGeom prst="leftBrace">
            <a:avLst>
              <a:gd name="adj1" fmla="val 7459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9"/>
            </p:custDataLst>
          </p:nvPr>
        </p:nvSpPr>
        <p:spPr>
          <a:xfrm>
            <a:off x="3932238" y="1703388"/>
            <a:ext cx="161925" cy="1338262"/>
          </a:xfrm>
          <a:prstGeom prst="leftBrace">
            <a:avLst>
              <a:gd name="adj1" fmla="val 7920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>
            <p:custDataLst>
              <p:tags r:id="rId10"/>
            </p:custDataLst>
          </p:nvPr>
        </p:nvSpPr>
        <p:spPr>
          <a:xfrm>
            <a:off x="2928938" y="3675063"/>
            <a:ext cx="161925" cy="500062"/>
          </a:xfrm>
          <a:prstGeom prst="leftBrace">
            <a:avLst>
              <a:gd name="adj1" fmla="val 816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0" grpId="0"/>
      <p:bldP spid="6" grpId="0"/>
      <p:bldP spid="7" grpId="0"/>
      <p:bldP spid="8" grpId="0"/>
      <p:bldP spid="9" grpId="0"/>
      <p:bldP spid="11" grpId="0"/>
      <p:bldP spid="12" grpId="0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16" descr="C:\Users\Administrator.PC-20130616RPPT\Desktop\数学北师版中考复习方案\LY7.EPS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645218" y="2338705"/>
            <a:ext cx="115252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7" descr="C:\Users\Administrator.PC-20130616RPPT\Desktop\数学北师版中考复习方案\LY5.EPS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3645218" y="3130868"/>
            <a:ext cx="1152525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8" descr="C:\Users\Administrator.PC-20130616RPPT\Desktop\数学北师版中考复习方案\LY8.EPS"/>
          <p:cNvPicPr>
            <a:picLocks noChangeAspect="1"/>
          </p:cNvPicPr>
          <p:nvPr/>
        </p:nvPicPr>
        <p:blipFill>
          <a:blip r:embed="rId4" r:link="rId2"/>
          <a:stretch>
            <a:fillRect/>
          </a:stretch>
        </p:blipFill>
        <p:spPr>
          <a:xfrm>
            <a:off x="3645218" y="4067493"/>
            <a:ext cx="1081087" cy="7794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/>
          <p:nvPr>
            <p:custDataLst>
              <p:tags r:id="rId5"/>
            </p:custDataLst>
          </p:nvPr>
        </p:nvGraphicFramePr>
        <p:xfrm>
          <a:off x="346393" y="768668"/>
          <a:ext cx="8558530" cy="4072255"/>
        </p:xfrm>
        <a:graphic>
          <a:graphicData uri="http://schemas.openxmlformats.org/drawingml/2006/table">
            <a:tbl>
              <a:tblPr/>
              <a:tblGrid>
                <a:gridCol w="1717675"/>
                <a:gridCol w="1328738"/>
                <a:gridCol w="1552575"/>
                <a:gridCol w="2951162"/>
                <a:gridCol w="1008063"/>
              </a:tblGrid>
              <a:tr h="137160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函数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字母系数取值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（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&gt;0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图象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经过的象限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函数性质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 rowSpan="3"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kx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+ </a:t>
                      </a:r>
                      <a:r>
                        <a:rPr lang="en-US" altLang="zh-CN" sz="32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</a:t>
                      </a:r>
                      <a:endParaRPr lang="en-US" altLang="zh-CN" sz="3200" b="0" i="1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 </a:t>
                      </a:r>
                      <a:r>
                        <a:rPr lang="en-US" altLang="zh-CN" sz="2800" b="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≠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0)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 b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&gt; 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随</a:t>
                      </a: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增大而</a:t>
                      </a:r>
                      <a:endParaRPr lang="zh-CN" altLang="en-US" sz="2800" b="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增大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0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 b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= 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651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 b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&lt; 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0"/>
          <p:cNvSpPr/>
          <p:nvPr/>
        </p:nvSpPr>
        <p:spPr>
          <a:xfrm>
            <a:off x="5220018" y="3302476"/>
            <a:ext cx="2405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第一、三象限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4932680" y="2367439"/>
            <a:ext cx="3116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第一、二、三象限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52"/>
          <p:cNvSpPr/>
          <p:nvPr/>
        </p:nvSpPr>
        <p:spPr>
          <a:xfrm>
            <a:off x="4932680" y="4120039"/>
            <a:ext cx="3116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第一、三、四象限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36"/>
          <p:cNvSpPr txBox="1"/>
          <p:nvPr/>
        </p:nvSpPr>
        <p:spPr>
          <a:xfrm>
            <a:off x="345758" y="213678"/>
            <a:ext cx="4186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一次函数的图象与性质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12420" y="538798"/>
          <a:ext cx="8521065" cy="4208780"/>
        </p:xfrm>
        <a:graphic>
          <a:graphicData uri="http://schemas.openxmlformats.org/drawingml/2006/table">
            <a:tbl>
              <a:tblPr/>
              <a:tblGrid>
                <a:gridCol w="1856740"/>
                <a:gridCol w="1362075"/>
                <a:gridCol w="1630362"/>
                <a:gridCol w="2597150"/>
                <a:gridCol w="1074738"/>
              </a:tblGrid>
              <a:tr h="137160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函数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字母系数取值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（ 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k&lt;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图象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经过的象限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函数性质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 rowSpan="3"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32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kx</a:t>
                      </a:r>
                      <a:r>
                        <a:rPr lang="en-US" altLang="zh-CN" sz="2800" dirty="0"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+</a:t>
                      </a:r>
                      <a:r>
                        <a:rPr lang="en-US" altLang="zh-CN" sz="2800" i="1" dirty="0">
                          <a:latin typeface="Times New Roman" panose="02020603050405020304" pitchFamily="2" charset="0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</a:t>
                      </a:r>
                      <a:endParaRPr lang="en-US" altLang="zh-CN" sz="3200" b="0" i="1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≠ 0)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2800" b="0" i="1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 &gt;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y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随</a:t>
                      </a:r>
                      <a:r>
                        <a:rPr lang="en-US" altLang="zh-CN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x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增大而</a:t>
                      </a:r>
                      <a:endParaRPr lang="zh-CN" altLang="en-US" sz="2800" b="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减小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2800" b="0" i="1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＝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461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 b="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b </a:t>
                      </a:r>
                      <a:r>
                        <a:rPr lang="en-US" altLang="zh-CN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&lt; 0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47" descr="LY9.EPS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721418" y="1978025"/>
            <a:ext cx="1295400" cy="82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8" descr="LY6.EPS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3865880" y="2961005"/>
            <a:ext cx="1152525" cy="81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9" descr="LY10.EPS"/>
          <p:cNvPicPr>
            <a:picLocks noChangeAspect="1"/>
          </p:cNvPicPr>
          <p:nvPr/>
        </p:nvPicPr>
        <p:blipFill>
          <a:blip r:embed="rId5" r:link="rId3"/>
          <a:stretch>
            <a:fillRect/>
          </a:stretch>
        </p:blipFill>
        <p:spPr>
          <a:xfrm>
            <a:off x="3865880" y="3993198"/>
            <a:ext cx="1081088" cy="69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0"/>
          <p:cNvSpPr/>
          <p:nvPr/>
        </p:nvSpPr>
        <p:spPr>
          <a:xfrm>
            <a:off x="5302250" y="1920875"/>
            <a:ext cx="2414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第一、二、四象限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5305425" y="3096419"/>
            <a:ext cx="2405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第二、四象限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52"/>
          <p:cNvSpPr/>
          <p:nvPr/>
        </p:nvSpPr>
        <p:spPr>
          <a:xfrm>
            <a:off x="5304790" y="3818890"/>
            <a:ext cx="24123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第二、三、四象限</a:t>
            </a:r>
            <a:r>
              <a:rPr lang="zh-CN" altLang="en-US" sz="2800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9"/>
          <p:cNvSpPr txBox="1"/>
          <p:nvPr/>
        </p:nvSpPr>
        <p:spPr>
          <a:xfrm>
            <a:off x="685483" y="1079500"/>
            <a:ext cx="8034337" cy="3623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求一次函数表达式的一般步骤：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先设出函数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表达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根据条件列出关于待定系数的方程（组）；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解方程（组）求出表达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式中未知的系数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(4)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把求出的系数代入设的表达式，从而具体写出这个表达式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这种求表达式的方法叫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待定系数法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36"/>
          <p:cNvSpPr txBox="1"/>
          <p:nvPr/>
        </p:nvSpPr>
        <p:spPr>
          <a:xfrm>
            <a:off x="482600" y="408305"/>
            <a:ext cx="5903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用待定系数法求一次函数的表达式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2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charRg st="72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charRg st="72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AutoShape 3"/>
          <p:cNvSpPr/>
          <p:nvPr/>
        </p:nvSpPr>
        <p:spPr>
          <a:xfrm>
            <a:off x="43815" y="1515110"/>
            <a:ext cx="3322320" cy="142621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 anchorCtr="0"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ax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0 (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常数，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0)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的解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AutoShape 4"/>
          <p:cNvSpPr/>
          <p:nvPr/>
        </p:nvSpPr>
        <p:spPr>
          <a:xfrm>
            <a:off x="5725795" y="1343660"/>
            <a:ext cx="3359150" cy="1801495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 anchorCtr="0"/>
          <a:p>
            <a:pPr eaLnBrk="0" hangingPunct="0">
              <a:lnSpc>
                <a:spcPct val="150000"/>
              </a:lnSpc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为何值时，函数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ax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的值为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0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？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AutoShape 5"/>
          <p:cNvSpPr/>
          <p:nvPr/>
        </p:nvSpPr>
        <p:spPr>
          <a:xfrm>
            <a:off x="2915920" y="1921193"/>
            <a:ext cx="3209925" cy="935037"/>
          </a:xfrm>
          <a:prstGeom prst="leftRightArrowCallout">
            <a:avLst>
              <a:gd name="adj1" fmla="val 49407"/>
              <a:gd name="adj2" fmla="val 25000"/>
              <a:gd name="adj3" fmla="val 28750"/>
              <a:gd name="adj4" fmla="val 50000"/>
            </a:avLst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从“数”的角度看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AutoShape 6"/>
          <p:cNvSpPr/>
          <p:nvPr/>
        </p:nvSpPr>
        <p:spPr>
          <a:xfrm>
            <a:off x="-33020" y="3092450"/>
            <a:ext cx="2879725" cy="163830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 anchorCtr="0"/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ax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0 (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　常数，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0)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的解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AutoShape 7"/>
          <p:cNvSpPr/>
          <p:nvPr/>
        </p:nvSpPr>
        <p:spPr>
          <a:xfrm>
            <a:off x="5651500" y="2929255"/>
            <a:ext cx="3549650" cy="2085975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 anchorCtr="0"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求直线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ax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轴交点的横坐标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AutoShape 8"/>
          <p:cNvSpPr/>
          <p:nvPr/>
        </p:nvSpPr>
        <p:spPr>
          <a:xfrm>
            <a:off x="3060065" y="3613785"/>
            <a:ext cx="3001645" cy="861695"/>
          </a:xfrm>
          <a:prstGeom prst="leftRightArrowCallout">
            <a:avLst>
              <a:gd name="adj1" fmla="val 50000"/>
              <a:gd name="adj2" fmla="val 25000"/>
              <a:gd name="adj3" fmla="val 33181"/>
              <a:gd name="adj4" fmla="val 50000"/>
            </a:avLst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从“形”的角度看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13325"/>
          <p:cNvSpPr txBox="1"/>
          <p:nvPr/>
        </p:nvSpPr>
        <p:spPr>
          <a:xfrm>
            <a:off x="178753" y="987425"/>
            <a:ext cx="4597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一次函数与一元一次方程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14341"/>
          <p:cNvSpPr txBox="1"/>
          <p:nvPr/>
        </p:nvSpPr>
        <p:spPr>
          <a:xfrm>
            <a:off x="178753" y="338773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一次函数与方程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 bldLvl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468948" y="981075"/>
            <a:ext cx="7920037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一般地，任何一个二元一次方程都可以转化为一次函数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为常数，且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的形式，所以每个二元一次方程都对应一个一次函数，也对应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一条直线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36"/>
          <p:cNvSpPr txBox="1"/>
          <p:nvPr/>
        </p:nvSpPr>
        <p:spPr>
          <a:xfrm>
            <a:off x="325438" y="478155"/>
            <a:ext cx="5329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一次函数与二元一次方程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Rectangle 25"/>
          <p:cNvSpPr/>
          <p:nvPr/>
        </p:nvSpPr>
        <p:spPr>
          <a:xfrm>
            <a:off x="326390" y="4022725"/>
            <a:ext cx="8032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00025"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二元一次方程的解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对应直线上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点的坐标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594100" y="3939540"/>
          <a:ext cx="111696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5900" imgH="152400" progId="Equation.DSMT4">
                  <p:embed/>
                </p:oleObj>
              </mc:Choice>
              <mc:Fallback>
                <p:oleObj name="" r:id="rId1" imgW="215900" imgH="152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94100" y="3939540"/>
                        <a:ext cx="1116965" cy="688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COMMONDATA" val="eyJoZGlkIjoiMjE3MGZlOWM0YjUxY2M3MWI4YzI3MDMxNTIyMDU2NmQifQ=="/>
  <p:tag name="KSO_WPP_MARK_KEY" val="e8d4d9b9-fcbb-44a5-96c9-81e921d8597f"/>
  <p:tag name="commondata" val="eyJoZGlkIjoiOGI2ZmZhNGJlZjIxNjcyOWUyNzJhY2NmNzYwNzI0YzIifQ==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TABLE_BEAUTIFY" val="smartTable{4b80edf6-3c6c-42da-a19f-247c69fec15f}"/>
  <p:tag name="TABLE_ENDDRAG_ORIGIN_RECT" val="626*208"/>
  <p:tag name="TABLE_ENDDRAG_RECT" val="48*84*626*208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TABLE_BEAUTIFY" val="smartTable{a70b85c1-fcff-4979-abf4-21d15c5e06d4}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UNIT_TABLE_BEAUTIFY" val="smartTable{0020b6da-e99c-45be-999c-276d0ecdf1ea}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36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46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55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66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76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84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SPECIAL_SOURCE" val="bdnull"/>
</p:tagLst>
</file>

<file path=ppt/tags/tag91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2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3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4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5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6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7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8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ags/tag99.xml><?xml version="1.0" encoding="utf-8"?>
<p:tagLst xmlns:p="http://schemas.openxmlformats.org/presentationml/2006/main">
  <p:tag name="KSO_WM_DIAGRAM_VIRTUALLY_FRAME" val="{&quot;height&quot;:268.75,&quot;left&quot;:159.62503937007872,&quot;top&quot;:60,&quot;width&quot;:419.87496062992125}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7004</Words>
  <Application>WPS 演示</Application>
  <PresentationFormat>在屏幕上显示</PresentationFormat>
  <Paragraphs>743</Paragraphs>
  <Slides>40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40</vt:i4>
      </vt:variant>
    </vt:vector>
  </HeadingPairs>
  <TitlesOfParts>
    <vt:vector size="77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Arial Unicode MS</vt:lpstr>
      <vt:lpstr>Segoe UI</vt:lpstr>
      <vt:lpstr>楷体_GB2312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Equation.KSEE3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730</cp:revision>
  <dcterms:created xsi:type="dcterms:W3CDTF">2015-07-09T08:14:00Z</dcterms:created>
  <dcterms:modified xsi:type="dcterms:W3CDTF">2025-12-15T03:41:08Z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F5A6A490206B4BA8A57785774448D47E</vt:lpwstr>
  </property>
</Properties>
</file>