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525" r:id="rId3"/>
    <p:sldId id="543" r:id="rId4"/>
    <p:sldId id="275" r:id="rId5"/>
    <p:sldId id="548" r:id="rId6"/>
    <p:sldId id="549" r:id="rId7"/>
    <p:sldId id="478" r:id="rId8"/>
    <p:sldId id="556" r:id="rId9"/>
    <p:sldId id="530" r:id="rId10"/>
    <p:sldId id="538" r:id="rId11"/>
    <p:sldId id="539" r:id="rId13"/>
    <p:sldId id="455" r:id="rId14"/>
    <p:sldId id="504" r:id="rId15"/>
    <p:sldId id="454" r:id="rId16"/>
    <p:sldId id="491" r:id="rId17"/>
    <p:sldId id="560" r:id="rId18"/>
    <p:sldId id="561" r:id="rId19"/>
    <p:sldId id="557" r:id="rId20"/>
    <p:sldId id="558" r:id="rId21"/>
    <p:sldId id="559" r:id="rId22"/>
    <p:sldId id="555" r:id="rId23"/>
    <p:sldId id="443" r:id="rId24"/>
    <p:sldId id="466" r:id="rId25"/>
    <p:sldId id="505" r:id="rId26"/>
  </p:sldIdLst>
  <p:sldSz cx="9144000" cy="5144135" type="screen16x9"/>
  <p:notesSz cx="6858000" cy="9144000"/>
  <p:custDataLst>
    <p:tags r:id="rId31"/>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60" userDrawn="1">
          <p15:clr>
            <a:srgbClr val="A4A3A4"/>
          </p15:clr>
        </p15:guide>
        <p15:guide id="2" pos="28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 id="14" name="www.xkb1.com" initials="w" lastIdx="0" clrIdx="13"/>
  <p:cmAuthor id="15" name="walkinnet" initials="w" lastIdx="0" clrIdx="14"/>
  <p:cmAuthor id="16" name="hp" initials="h" lastIdx="0" clrIdx="1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52CC7"/>
    <a:srgbClr val="1734E1"/>
    <a:srgbClr val="1D36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1760"/>
        <p:guide pos="2813"/>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107.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18.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defTabSz="914400"/>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a:p>
            <a:pPr algn="ctr"/>
            <a:r>
              <a:rPr lang="en-US" altLang="zh-CN"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八年级下册数学（华师版）</a:t>
            </a: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charset="0"/>
                <a:ea typeface="宋体" panose="02010600030101010101" pitchFamily="2" charset="-122"/>
              </a:rPr>
              <a:t>         </a:t>
            </a:r>
            <a:r>
              <a:rPr lang="zh-CN" altLang="zh-CN" sz="2800" b="1">
                <a:solidFill>
                  <a:schemeClr val="tx1"/>
                </a:solidFill>
                <a:latin typeface="Calibri" panose="020F0502020204030204"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2" charset="-122"/>
                <a:ea typeface="黑体" panose="02010609060101010101" pitchFamily="2" charset="-122"/>
              </a:rPr>
              <a:t>声  明</a:t>
            </a:r>
            <a:endParaRPr lang="zh-CN" altLang="en-US" sz="4000" b="1">
              <a:solidFill>
                <a:schemeClr val="tx1"/>
              </a:solidFill>
              <a:latin typeface="黑体" panose="02010609060101010101" pitchFamily="2" charset="-122"/>
              <a:ea typeface="黑体" panose="02010609060101010101" pitchFamily="2"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11.xml"/><Relationship Id="rId11" Type="http://schemas.openxmlformats.org/officeDocument/2006/relationships/image" Target="../media/image6.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0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8.bin"/><Relationship Id="rId8" Type="http://schemas.openxmlformats.org/officeDocument/2006/relationships/image" Target="../media/image15.wmf"/><Relationship Id="rId7" Type="http://schemas.openxmlformats.org/officeDocument/2006/relationships/oleObject" Target="../embeddings/oleObject7.bin"/><Relationship Id="rId6" Type="http://schemas.openxmlformats.org/officeDocument/2006/relationships/image" Target="../media/image14.wmf"/><Relationship Id="rId5" Type="http://schemas.openxmlformats.org/officeDocument/2006/relationships/oleObject" Target="../embeddings/oleObject6.bin"/><Relationship Id="rId4" Type="http://schemas.openxmlformats.org/officeDocument/2006/relationships/image" Target="../media/image13.wmf"/><Relationship Id="rId3" Type="http://schemas.openxmlformats.org/officeDocument/2006/relationships/oleObject" Target="../embeddings/oleObject5.bin"/><Relationship Id="rId2" Type="http://schemas.openxmlformats.org/officeDocument/2006/relationships/image" Target="../media/image12.wmf"/><Relationship Id="rId16" Type="http://schemas.openxmlformats.org/officeDocument/2006/relationships/vmlDrawing" Target="../drawings/vmlDrawing3.vml"/><Relationship Id="rId15" Type="http://schemas.openxmlformats.org/officeDocument/2006/relationships/slideLayout" Target="../slideLayouts/slideLayout2.xml"/><Relationship Id="rId14" Type="http://schemas.openxmlformats.org/officeDocument/2006/relationships/image" Target="../media/image18.wmf"/><Relationship Id="rId13" Type="http://schemas.openxmlformats.org/officeDocument/2006/relationships/oleObject" Target="../embeddings/oleObject10.bin"/><Relationship Id="rId12" Type="http://schemas.openxmlformats.org/officeDocument/2006/relationships/image" Target="../media/image17.wmf"/><Relationship Id="rId11" Type="http://schemas.openxmlformats.org/officeDocument/2006/relationships/oleObject" Target="../embeddings/oleObject9.bin"/><Relationship Id="rId10" Type="http://schemas.openxmlformats.org/officeDocument/2006/relationships/image" Target="../media/image16.wmf"/><Relationship Id="rId1"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19.tiff"/></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96.xml"/><Relationship Id="rId1" Type="http://schemas.openxmlformats.org/officeDocument/2006/relationships/tags" Target="../tags/tag9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2.png"/><Relationship Id="rId1" Type="http://schemas.openxmlformats.org/officeDocument/2006/relationships/image" Target="../media/image21.tiff"/></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tags" Target="../tags/tag103.xml"/><Relationship Id="rId3" Type="http://schemas.openxmlformats.org/officeDocument/2006/relationships/oleObject" Target="../embeddings/oleObject12.bin"/><Relationship Id="rId2" Type="http://schemas.openxmlformats.org/officeDocument/2006/relationships/image" Target="../media/image23.wmf"/><Relationship Id="rId1"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05.xml"/><Relationship Id="rId1" Type="http://schemas.openxmlformats.org/officeDocument/2006/relationships/tags" Target="../tags/tag10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4.xml"/><Relationship Id="rId5" Type="http://schemas.openxmlformats.org/officeDocument/2006/relationships/tags" Target="../tags/tag14.xml"/><Relationship Id="rId4" Type="http://schemas.openxmlformats.org/officeDocument/2006/relationships/image" Target="../media/image9.wmf"/><Relationship Id="rId3" Type="http://schemas.openxmlformats.org/officeDocument/2006/relationships/oleObject" Target="../embeddings/oleObject2.bin"/><Relationship Id="rId2" Type="http://schemas.openxmlformats.org/officeDocument/2006/relationships/image" Target="../media/image8.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6" Type="http://schemas.openxmlformats.org/officeDocument/2006/relationships/slideLayout" Target="../slideLayouts/slideLayout2.xml"/><Relationship Id="rId55" Type="http://schemas.openxmlformats.org/officeDocument/2006/relationships/tags" Target="../tags/tag69.xml"/><Relationship Id="rId54" Type="http://schemas.openxmlformats.org/officeDocument/2006/relationships/tags" Target="../tags/tag68.xml"/><Relationship Id="rId53" Type="http://schemas.openxmlformats.org/officeDocument/2006/relationships/tags" Target="../tags/tag67.xml"/><Relationship Id="rId52" Type="http://schemas.openxmlformats.org/officeDocument/2006/relationships/tags" Target="../tags/tag66.xml"/><Relationship Id="rId51" Type="http://schemas.openxmlformats.org/officeDocument/2006/relationships/tags" Target="../tags/tag65.xml"/><Relationship Id="rId50" Type="http://schemas.openxmlformats.org/officeDocument/2006/relationships/tags" Target="../tags/tag64.xml"/><Relationship Id="rId5" Type="http://schemas.openxmlformats.org/officeDocument/2006/relationships/tags" Target="../tags/tag19.xml"/><Relationship Id="rId49" Type="http://schemas.openxmlformats.org/officeDocument/2006/relationships/tags" Target="../tags/tag63.xml"/><Relationship Id="rId48" Type="http://schemas.openxmlformats.org/officeDocument/2006/relationships/tags" Target="../tags/tag62.xml"/><Relationship Id="rId47" Type="http://schemas.openxmlformats.org/officeDocument/2006/relationships/tags" Target="../tags/tag61.xml"/><Relationship Id="rId46" Type="http://schemas.openxmlformats.org/officeDocument/2006/relationships/tags" Target="../tags/tag60.xml"/><Relationship Id="rId45" Type="http://schemas.openxmlformats.org/officeDocument/2006/relationships/tags" Target="../tags/tag59.xml"/><Relationship Id="rId44" Type="http://schemas.openxmlformats.org/officeDocument/2006/relationships/tags" Target="../tags/tag58.xml"/><Relationship Id="rId43" Type="http://schemas.openxmlformats.org/officeDocument/2006/relationships/tags" Target="../tags/tag57.xml"/><Relationship Id="rId42" Type="http://schemas.openxmlformats.org/officeDocument/2006/relationships/tags" Target="../tags/tag56.xml"/><Relationship Id="rId41" Type="http://schemas.openxmlformats.org/officeDocument/2006/relationships/tags" Target="../tags/tag55.xml"/><Relationship Id="rId40" Type="http://schemas.openxmlformats.org/officeDocument/2006/relationships/tags" Target="../tags/tag54.xml"/><Relationship Id="rId4" Type="http://schemas.openxmlformats.org/officeDocument/2006/relationships/tags" Target="../tags/tag18.xml"/><Relationship Id="rId39" Type="http://schemas.openxmlformats.org/officeDocument/2006/relationships/tags" Target="../tags/tag53.xml"/><Relationship Id="rId38" Type="http://schemas.openxmlformats.org/officeDocument/2006/relationships/tags" Target="../tags/tag52.xml"/><Relationship Id="rId37" Type="http://schemas.openxmlformats.org/officeDocument/2006/relationships/tags" Target="../tags/tag51.xml"/><Relationship Id="rId36" Type="http://schemas.openxmlformats.org/officeDocument/2006/relationships/tags" Target="../tags/tag50.xml"/><Relationship Id="rId35" Type="http://schemas.openxmlformats.org/officeDocument/2006/relationships/tags" Target="../tags/tag49.xml"/><Relationship Id="rId34" Type="http://schemas.openxmlformats.org/officeDocument/2006/relationships/tags" Target="../tags/tag48.xml"/><Relationship Id="rId33" Type="http://schemas.openxmlformats.org/officeDocument/2006/relationships/tags" Target="../tags/tag47.xml"/><Relationship Id="rId32" Type="http://schemas.openxmlformats.org/officeDocument/2006/relationships/tags" Target="../tags/tag46.xml"/><Relationship Id="rId31" Type="http://schemas.openxmlformats.org/officeDocument/2006/relationships/tags" Target="../tags/tag45.xml"/><Relationship Id="rId30" Type="http://schemas.openxmlformats.org/officeDocument/2006/relationships/tags" Target="../tags/tag44.xml"/><Relationship Id="rId3" Type="http://schemas.openxmlformats.org/officeDocument/2006/relationships/tags" Target="../tags/tag17.xml"/><Relationship Id="rId29" Type="http://schemas.openxmlformats.org/officeDocument/2006/relationships/tags" Target="../tags/tag43.xml"/><Relationship Id="rId28" Type="http://schemas.openxmlformats.org/officeDocument/2006/relationships/tags" Target="../tags/tag42.xml"/><Relationship Id="rId27" Type="http://schemas.openxmlformats.org/officeDocument/2006/relationships/tags" Target="../tags/tag41.xml"/><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16.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11.emf"/><Relationship Id="rId2" Type="http://schemas.openxmlformats.org/officeDocument/2006/relationships/image" Target="../media/image10.wmf"/><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 name="Rectangle 5"/>
          <p:cNvSpPr/>
          <p:nvPr/>
        </p:nvSpPr>
        <p:spPr>
          <a:xfrm>
            <a:off x="3850005" y="2243773"/>
            <a:ext cx="4987290" cy="645160"/>
          </a:xfrm>
          <a:prstGeom prst="rect">
            <a:avLst/>
          </a:prstGeom>
          <a:noFill/>
          <a:ln w="9525">
            <a:noFill/>
          </a:ln>
        </p:spPr>
        <p:txBody>
          <a:bodyPr wrap="square" anchor="ctr" anchorCtr="0">
            <a:spAutoFit/>
          </a:bodyPr>
          <a:p>
            <a:pPr algn="ctr"/>
            <a:r>
              <a:rPr lang="en-US" altLang="zh-CN" sz="3600" dirty="0">
                <a:solidFill>
                  <a:srgbClr val="CC0066"/>
                </a:solidFill>
                <a:latin typeface="Times New Roman" panose="02020603050405020304" pitchFamily="2" charset="0"/>
                <a:ea typeface="黑体" panose="02010609060101010101" pitchFamily="2" charset="-122"/>
                <a:sym typeface="+mn-ea"/>
              </a:rPr>
              <a:t>16.5</a:t>
            </a:r>
            <a:r>
              <a:rPr lang="zh-CN" altLang="en-US" sz="3600" dirty="0">
                <a:solidFill>
                  <a:srgbClr val="CC0066"/>
                </a:solidFill>
                <a:latin typeface="Times New Roman" panose="02020603050405020304" pitchFamily="2" charset="0"/>
                <a:ea typeface="黑体" panose="02010609060101010101" pitchFamily="2" charset="-122"/>
                <a:sym typeface="+mn-ea"/>
              </a:rPr>
              <a:t> </a:t>
            </a:r>
            <a:r>
              <a:rPr lang="en-US" altLang="zh-CN" sz="3600" dirty="0">
                <a:solidFill>
                  <a:srgbClr val="CC0066"/>
                </a:solidFill>
                <a:latin typeface="Times New Roman" panose="02020603050405020304" pitchFamily="2" charset="0"/>
                <a:ea typeface="黑体" panose="02010609060101010101" pitchFamily="2" charset="-122"/>
                <a:sym typeface="+mn-ea"/>
              </a:rPr>
              <a:t> </a:t>
            </a:r>
            <a:r>
              <a:rPr lang="zh-CN" altLang="en-US" sz="3600" dirty="0">
                <a:solidFill>
                  <a:srgbClr val="CC0066"/>
                </a:solidFill>
                <a:latin typeface="Times New Roman" panose="02020603050405020304" pitchFamily="2" charset="0"/>
                <a:ea typeface="黑体" panose="02010609060101010101" pitchFamily="2" charset="-122"/>
                <a:sym typeface="+mn-ea"/>
              </a:rPr>
              <a:t>实践与探索</a:t>
            </a:r>
            <a:endParaRPr lang="zh-CN" altLang="en-US" sz="3600" dirty="0">
              <a:solidFill>
                <a:srgbClr val="CC0066"/>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69" name="Rectangle 5"/>
          <p:cNvSpPr/>
          <p:nvPr/>
        </p:nvSpPr>
        <p:spPr>
          <a:xfrm>
            <a:off x="3703955" y="2933065"/>
            <a:ext cx="5204460" cy="953135"/>
          </a:xfrm>
          <a:prstGeom prst="rect">
            <a:avLst/>
          </a:prstGeom>
          <a:noFill/>
          <a:ln w="9525">
            <a:noFill/>
          </a:ln>
        </p:spPr>
        <p:txBody>
          <a:bodyPr wrap="square" anchor="ctr" anchorCtr="0">
            <a:spAutoFit/>
          </a:bodyPr>
          <a:p>
            <a:pPr algn="ctr"/>
            <a:r>
              <a:rPr lang="zh-CN" altLang="en-US" sz="2800" dirty="0">
                <a:solidFill>
                  <a:schemeClr val="tx1"/>
                </a:solidFill>
                <a:latin typeface="Times New Roman" panose="02020603050405020304" pitchFamily="2" charset="0"/>
                <a:ea typeface="黑体" panose="02010609060101010101" pitchFamily="2" charset="-122"/>
                <a:sym typeface="+mn-ea"/>
              </a:rPr>
              <a:t>第</a:t>
            </a:r>
            <a:r>
              <a:rPr lang="en-US" altLang="zh-CN" sz="2800" dirty="0">
                <a:solidFill>
                  <a:schemeClr val="tx1"/>
                </a:solidFill>
                <a:latin typeface="Times New Roman" panose="02020603050405020304" pitchFamily="2" charset="0"/>
                <a:ea typeface="黑体" panose="02010609060101010101" pitchFamily="2" charset="-122"/>
                <a:sym typeface="+mn-ea"/>
              </a:rPr>
              <a:t> 2 </a:t>
            </a:r>
            <a:r>
              <a:rPr lang="zh-CN" altLang="en-US" sz="2800" dirty="0">
                <a:solidFill>
                  <a:schemeClr val="tx1"/>
                </a:solidFill>
                <a:latin typeface="Times New Roman" panose="02020603050405020304" pitchFamily="2" charset="0"/>
                <a:ea typeface="黑体" panose="02010609060101010101" pitchFamily="2" charset="-122"/>
                <a:sym typeface="+mn-ea"/>
              </a:rPr>
              <a:t>课时</a:t>
            </a:r>
            <a:r>
              <a:rPr lang="en-US" altLang="zh-CN" sz="2800" dirty="0">
                <a:solidFill>
                  <a:schemeClr val="tx1"/>
                </a:solidFill>
                <a:latin typeface="Times New Roman" panose="02020603050405020304" pitchFamily="2" charset="0"/>
                <a:ea typeface="黑体" panose="02010609060101010101" pitchFamily="2" charset="-122"/>
                <a:sym typeface="+mn-ea"/>
              </a:rPr>
              <a:t>   </a:t>
            </a:r>
            <a:r>
              <a:rPr lang="zh-CN" altLang="en-US" sz="2800" dirty="0">
                <a:solidFill>
                  <a:schemeClr val="tx1"/>
                </a:solidFill>
                <a:latin typeface="Times New Roman" panose="02020603050405020304" pitchFamily="2" charset="0"/>
                <a:ea typeface="黑体" panose="02010609060101010101" pitchFamily="2" charset="-122"/>
                <a:sym typeface="+mn-ea"/>
              </a:rPr>
              <a:t>一次函数与一元一次方程、一元一次不等式</a:t>
            </a:r>
            <a:endParaRPr lang="zh-CN" altLang="en-US" sz="2800" dirty="0">
              <a:solidFill>
                <a:schemeClr val="tx1"/>
              </a:solidFill>
              <a:latin typeface="Times New Roman" panose="02020603050405020304" pitchFamily="2" charset="0"/>
              <a:ea typeface="黑体" panose="02010609060101010101" pitchFamily="2" charset="-122"/>
              <a:sym typeface="+mn-ea"/>
            </a:endParaRPr>
          </a:p>
        </p:txBody>
      </p:sp>
      <p:sp>
        <p:nvSpPr>
          <p:cNvPr id="14" name="副标题 13"/>
          <p:cNvSpPr txBox="1">
            <a:spLocks noGrp="1"/>
          </p:cNvSpPr>
          <p:nvPr>
            <p:custDataLst>
              <p:tags r:id="rId1"/>
            </p:custDataLst>
          </p:nvPr>
        </p:nvSpPr>
        <p:spPr>
          <a:xfrm>
            <a:off x="3565525" y="1564005"/>
            <a:ext cx="5530215" cy="679450"/>
          </a:xfrm>
          <a:prstGeom prst="rect">
            <a:avLst/>
          </a:prstGeom>
          <a:noFill/>
          <a:ln w="9525">
            <a:noFill/>
          </a:ln>
        </p:spPr>
        <p:txBody>
          <a:bodyPr vert="horz" wrap="square" lIns="91440" tIns="45720" rIns="91440" bIns="45720"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lgn="l" defTabSz="914400">
              <a:lnSpc>
                <a:spcPct val="100000"/>
              </a:lnSpc>
              <a:buClrTx/>
              <a:buSzTx/>
            </a:pP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第</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6</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章  函数及其图象</a:t>
            </a:r>
            <a:endPar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253365" y="412115"/>
            <a:ext cx="8096885" cy="1899285"/>
          </a:xfrm>
          <a:prstGeom prst="rect">
            <a:avLst/>
          </a:prstGeom>
          <a:noFill/>
        </p:spPr>
        <p:txBody>
          <a:bodyPr wrap="square" rtlCol="0" anchor="t">
            <a:spAutoFit/>
          </a:bodyPr>
          <a:p>
            <a:pPr>
              <a:lnSpc>
                <a:spcPct val="140000"/>
              </a:lnSpc>
            </a:pP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思考</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由问题</a:t>
            </a:r>
            <a:r>
              <a:rPr lang="en-US" altLang="zh-CN" sz="2800">
                <a:latin typeface="Times New Roman" panose="02020603050405020304" pitchFamily="2" charset="0"/>
                <a:ea typeface="黑体" panose="02010609060101010101" pitchFamily="2" charset="-122"/>
                <a:cs typeface="Times New Roman" panose="02020603050405020304" pitchFamily="2" charset="0"/>
              </a:rPr>
              <a:t> 2 </a:t>
            </a:r>
            <a:r>
              <a:rPr lang="zh-CN" altLang="en-US" sz="2800">
                <a:latin typeface="Times New Roman" panose="02020603050405020304" pitchFamily="2" charset="0"/>
                <a:ea typeface="黑体" panose="02010609060101010101" pitchFamily="2" charset="-122"/>
                <a:cs typeface="Times New Roman" panose="02020603050405020304" pitchFamily="2" charset="0"/>
              </a:rPr>
              <a:t>，想一想：一元一次方程</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pPr>
              <a:lnSpc>
                <a:spcPct val="140000"/>
              </a:lnSpc>
            </a:pPr>
            <a:r>
              <a:rPr lang="zh-CN" altLang="en-US" sz="2800">
                <a:latin typeface="Times New Roman" panose="02020603050405020304" pitchFamily="2" charset="0"/>
                <a:ea typeface="黑体" panose="02010609060101010101" pitchFamily="2" charset="-122"/>
                <a:cs typeface="Times New Roman" panose="02020603050405020304" pitchFamily="2" charset="0"/>
              </a:rPr>
              <a:t>的解、不等式</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的解集与函数</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的图象有什么关系</a:t>
            </a:r>
            <a:r>
              <a:rPr lang="en-US" altLang="zh-CN" sz="2800">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4" name="对象 3">
            <a:hlinkClick r:id="" action="ppaction://ole?verb="/>
          </p:cNvPr>
          <p:cNvGraphicFramePr>
            <a:graphicFrameLocks noChangeAspect="1"/>
          </p:cNvGraphicFramePr>
          <p:nvPr/>
        </p:nvGraphicFramePr>
        <p:xfrm>
          <a:off x="6652260" y="339725"/>
          <a:ext cx="1363980" cy="841375"/>
        </p:xfrm>
        <a:graphic>
          <a:graphicData uri="http://schemas.openxmlformats.org/presentationml/2006/ole">
            <mc:AlternateContent xmlns:mc="http://schemas.openxmlformats.org/markup-compatibility/2006">
              <mc:Choice xmlns:v="urn:schemas-microsoft-com:vml" Requires="v">
                <p:oleObj spid="_x0000_s1025" name="" r:id="rId1" imgW="698500" imgH="405765" progId="Equation.DSMT4">
                  <p:embed/>
                </p:oleObj>
              </mc:Choice>
              <mc:Fallback>
                <p:oleObj name="" r:id="rId1" imgW="698500" imgH="405765" progId="Equation.DSMT4">
                  <p:embed/>
                  <p:pic>
                    <p:nvPicPr>
                      <p:cNvPr id="0" name="图片 1024"/>
                      <p:cNvPicPr/>
                      <p:nvPr/>
                    </p:nvPicPr>
                    <p:blipFill>
                      <a:blip r:embed="rId2"/>
                      <a:stretch>
                        <a:fillRect/>
                      </a:stretch>
                    </p:blipFill>
                    <p:spPr>
                      <a:xfrm>
                        <a:off x="6652260" y="339725"/>
                        <a:ext cx="1363980" cy="84137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844165" y="988695"/>
          <a:ext cx="1315085" cy="789940"/>
        </p:xfrm>
        <a:graphic>
          <a:graphicData uri="http://schemas.openxmlformats.org/presentationml/2006/ole">
            <mc:AlternateContent xmlns:mc="http://schemas.openxmlformats.org/markup-compatibility/2006">
              <mc:Choice xmlns:v="urn:schemas-microsoft-com:vml" Requires="v">
                <p:oleObj spid="_x0000_s6" name="" r:id="rId3" imgW="673100" imgH="405765" progId="Equation.DSMT4">
                  <p:embed/>
                </p:oleObj>
              </mc:Choice>
              <mc:Fallback>
                <p:oleObj name="" r:id="rId3" imgW="673100" imgH="405765" progId="Equation.DSMT4">
                  <p:embed/>
                  <p:pic>
                    <p:nvPicPr>
                      <p:cNvPr id="0" name="图片 1024"/>
                      <p:cNvPicPr/>
                      <p:nvPr/>
                    </p:nvPicPr>
                    <p:blipFill>
                      <a:blip r:embed="rId4"/>
                      <a:stretch>
                        <a:fillRect/>
                      </a:stretch>
                    </p:blipFill>
                    <p:spPr>
                      <a:xfrm>
                        <a:off x="2844165" y="988695"/>
                        <a:ext cx="1315085" cy="78994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220778" y="1051560"/>
          <a:ext cx="1414780" cy="789940"/>
        </p:xfrm>
        <a:graphic>
          <a:graphicData uri="http://schemas.openxmlformats.org/presentationml/2006/ole">
            <mc:AlternateContent xmlns:mc="http://schemas.openxmlformats.org/markup-compatibility/2006">
              <mc:Choice xmlns:v="urn:schemas-microsoft-com:vml" Requires="v">
                <p:oleObj spid="_x0000_s8" name="" r:id="rId5" imgW="723900" imgH="405765" progId="Equation.DSMT4">
                  <p:embed/>
                </p:oleObj>
              </mc:Choice>
              <mc:Fallback>
                <p:oleObj name="" r:id="rId5" imgW="723900" imgH="405765" progId="Equation.DSMT4">
                  <p:embed/>
                  <p:pic>
                    <p:nvPicPr>
                      <p:cNvPr id="0" name="图片 1024"/>
                      <p:cNvPicPr/>
                      <p:nvPr/>
                    </p:nvPicPr>
                    <p:blipFill>
                      <a:blip r:embed="rId6"/>
                      <a:stretch>
                        <a:fillRect/>
                      </a:stretch>
                    </p:blipFill>
                    <p:spPr>
                      <a:xfrm>
                        <a:off x="6220778" y="1051560"/>
                        <a:ext cx="1414780" cy="789940"/>
                      </a:xfrm>
                      <a:prstGeom prst="rect">
                        <a:avLst/>
                      </a:prstGeom>
                    </p:spPr>
                  </p:pic>
                </p:oleObj>
              </mc:Fallback>
            </mc:AlternateContent>
          </a:graphicData>
        </a:graphic>
      </p:graphicFrame>
      <p:sp>
        <p:nvSpPr>
          <p:cNvPr id="9" name="文本框 8"/>
          <p:cNvSpPr txBox="1"/>
          <p:nvPr/>
        </p:nvSpPr>
        <p:spPr>
          <a:xfrm>
            <a:off x="213995" y="2357120"/>
            <a:ext cx="7997190" cy="2330450"/>
          </a:xfrm>
          <a:prstGeom prst="rect">
            <a:avLst/>
          </a:prstGeom>
          <a:noFill/>
        </p:spPr>
        <p:txBody>
          <a:bodyPr wrap="square" rtlCol="0" anchor="t">
            <a:spAutoFit/>
          </a:bodyPr>
          <a:p>
            <a:pPr>
              <a:lnSpc>
                <a:spcPct val="130000"/>
              </a:lnSpc>
            </a:pP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一元一次方程</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的解，就是函数</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的图象与</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x</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轴交点的横坐标；不等式</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的解集，就是函数</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的图象在</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轴上方部分对应的</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的取值范围</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10" name="对象 9">
            <a:hlinkClick r:id="" action="ppaction://ole?verb="/>
          </p:cNvPr>
          <p:cNvGraphicFramePr>
            <a:graphicFrameLocks noChangeAspect="1"/>
          </p:cNvGraphicFramePr>
          <p:nvPr/>
        </p:nvGraphicFramePr>
        <p:xfrm>
          <a:off x="3172460" y="2282825"/>
          <a:ext cx="1236345" cy="832485"/>
        </p:xfrm>
        <a:graphic>
          <a:graphicData uri="http://schemas.openxmlformats.org/presentationml/2006/ole">
            <mc:AlternateContent xmlns:mc="http://schemas.openxmlformats.org/markup-compatibility/2006">
              <mc:Choice xmlns:v="urn:schemas-microsoft-com:vml" Requires="v">
                <p:oleObj spid="_x0000_s11" name="" r:id="rId7" imgW="698500" imgH="405765" progId="Equation.DSMT4">
                  <p:embed/>
                </p:oleObj>
              </mc:Choice>
              <mc:Fallback>
                <p:oleObj name="" r:id="rId7" imgW="698500" imgH="405765" progId="Equation.DSMT4">
                  <p:embed/>
                  <p:pic>
                    <p:nvPicPr>
                      <p:cNvPr id="0" name="图片 1024"/>
                      <p:cNvPicPr/>
                      <p:nvPr/>
                    </p:nvPicPr>
                    <p:blipFill>
                      <a:blip r:embed="rId8"/>
                      <a:stretch>
                        <a:fillRect/>
                      </a:stretch>
                    </p:blipFill>
                    <p:spPr>
                      <a:xfrm>
                        <a:off x="3172460" y="2282825"/>
                        <a:ext cx="1236345" cy="83248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6957695" y="2264410"/>
          <a:ext cx="1564640" cy="843280"/>
        </p:xfrm>
        <a:graphic>
          <a:graphicData uri="http://schemas.openxmlformats.org/presentationml/2006/ole">
            <mc:AlternateContent xmlns:mc="http://schemas.openxmlformats.org/markup-compatibility/2006">
              <mc:Choice xmlns:v="urn:schemas-microsoft-com:vml" Requires="v">
                <p:oleObj spid="_x0000_s13" name="" r:id="rId9" imgW="723900" imgH="405765" progId="Equation.DSMT4">
                  <p:embed/>
                </p:oleObj>
              </mc:Choice>
              <mc:Fallback>
                <p:oleObj name="" r:id="rId9" imgW="723900" imgH="405765" progId="Equation.DSMT4">
                  <p:embed/>
                  <p:pic>
                    <p:nvPicPr>
                      <p:cNvPr id="0" name="图片 1024"/>
                      <p:cNvPicPr/>
                      <p:nvPr/>
                    </p:nvPicPr>
                    <p:blipFill>
                      <a:blip r:embed="rId10"/>
                      <a:stretch>
                        <a:fillRect/>
                      </a:stretch>
                    </p:blipFill>
                    <p:spPr>
                      <a:xfrm>
                        <a:off x="6957695" y="2264410"/>
                        <a:ext cx="1564640" cy="84328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5721350" y="2871470"/>
          <a:ext cx="1273175" cy="789940"/>
        </p:xfrm>
        <a:graphic>
          <a:graphicData uri="http://schemas.openxmlformats.org/presentationml/2006/ole">
            <mc:AlternateContent xmlns:mc="http://schemas.openxmlformats.org/markup-compatibility/2006">
              <mc:Choice xmlns:v="urn:schemas-microsoft-com:vml" Requires="v">
                <p:oleObj spid="_x0000_s15" name="" r:id="rId11" imgW="673100" imgH="405765" progId="Equation.DSMT4">
                  <p:embed/>
                </p:oleObj>
              </mc:Choice>
              <mc:Fallback>
                <p:oleObj name="" r:id="rId11" imgW="673100" imgH="405765" progId="Equation.DSMT4">
                  <p:embed/>
                  <p:pic>
                    <p:nvPicPr>
                      <p:cNvPr id="0" name="图片 1024"/>
                      <p:cNvPicPr/>
                      <p:nvPr/>
                    </p:nvPicPr>
                    <p:blipFill>
                      <a:blip r:embed="rId12"/>
                      <a:stretch>
                        <a:fillRect/>
                      </a:stretch>
                    </p:blipFill>
                    <p:spPr>
                      <a:xfrm>
                        <a:off x="5721350" y="2871470"/>
                        <a:ext cx="1273175" cy="78994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419985" y="3408680"/>
          <a:ext cx="1461135" cy="815975"/>
        </p:xfrm>
        <a:graphic>
          <a:graphicData uri="http://schemas.openxmlformats.org/presentationml/2006/ole">
            <mc:AlternateContent xmlns:mc="http://schemas.openxmlformats.org/markup-compatibility/2006">
              <mc:Choice xmlns:v="urn:schemas-microsoft-com:vml" Requires="v">
                <p:oleObj spid="_x0000_s17" name="" r:id="rId13" imgW="723900" imgH="405765" progId="Equation.DSMT4">
                  <p:embed/>
                </p:oleObj>
              </mc:Choice>
              <mc:Fallback>
                <p:oleObj name="" r:id="rId13" imgW="723900" imgH="405765" progId="Equation.DSMT4">
                  <p:embed/>
                  <p:pic>
                    <p:nvPicPr>
                      <p:cNvPr id="0" name="图片 1024"/>
                      <p:cNvPicPr/>
                      <p:nvPr/>
                    </p:nvPicPr>
                    <p:blipFill>
                      <a:blip r:embed="rId14"/>
                      <a:stretch>
                        <a:fillRect/>
                      </a:stretch>
                    </p:blipFill>
                    <p:spPr>
                      <a:xfrm>
                        <a:off x="2419985" y="3408680"/>
                        <a:ext cx="1461135" cy="81597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横卷形 1"/>
          <p:cNvSpPr/>
          <p:nvPr>
            <p:custDataLst>
              <p:tags r:id="rId1"/>
            </p:custDataLst>
          </p:nvPr>
        </p:nvSpPr>
        <p:spPr>
          <a:xfrm>
            <a:off x="107950" y="993140"/>
            <a:ext cx="2808605" cy="1791970"/>
          </a:xfrm>
          <a:prstGeom prst="horizontalScroll">
            <a:avLst>
              <a:gd name="adj" fmla="val 12500"/>
            </a:avLst>
          </a:prstGeom>
          <a:solidFill>
            <a:srgbClr val="FFFFCC"/>
          </a:solidFill>
          <a:ln w="9525" cap="flat" cmpd="sng">
            <a:solidFill>
              <a:schemeClr val="tx1"/>
            </a:solidFill>
            <a:prstDash val="solid"/>
            <a:round/>
            <a:headEnd type="none" w="med" len="med"/>
            <a:tailEnd type="none" w="med" len="med"/>
          </a:ln>
        </p:spPr>
        <p:txBody>
          <a:bodyPr wrap="none" anchor="ctr" anchorCtr="0"/>
          <a:p>
            <a:pPr algn="ctr" eaLnBrk="0" hangingPunct="0"/>
            <a:r>
              <a:rPr lang="zh-CN" altLang="en-US" sz="2800" dirty="0">
                <a:latin typeface="Times New Roman" panose="02020603050405020304" pitchFamily="2" charset="0"/>
                <a:ea typeface="黑体" panose="02010609060101010101" pitchFamily="2" charset="-122"/>
              </a:rPr>
              <a:t>求</a:t>
            </a:r>
            <a:r>
              <a:rPr lang="en-US" altLang="zh-CN" sz="2800" i="1">
                <a:latin typeface="Times New Roman" panose="02020603050405020304" pitchFamily="2" charset="0"/>
                <a:ea typeface="黑体" panose="02010609060101010101" pitchFamily="2" charset="-122"/>
              </a:rPr>
              <a:t>k</a:t>
            </a:r>
            <a:r>
              <a:rPr lang="zh-CN" altLang="en-US"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＞0(或&lt;0)</a:t>
            </a:r>
            <a:endParaRPr lang="zh-CN" altLang="en-US" sz="2800" dirty="0">
              <a:latin typeface="Times New Roman" panose="02020603050405020304" pitchFamily="2" charset="0"/>
              <a:ea typeface="黑体" panose="02010609060101010101" pitchFamily="2" charset="-122"/>
            </a:endParaRPr>
          </a:p>
          <a:p>
            <a:pPr algn="ctr" eaLnBrk="0" hangingPunct="0"/>
            <a:r>
              <a:rPr lang="zh-CN" altLang="en-US" sz="2800" dirty="0">
                <a:latin typeface="Times New Roman" panose="02020603050405020304" pitchFamily="2" charset="0"/>
                <a:ea typeface="黑体" panose="02010609060101010101" pitchFamily="2" charset="-122"/>
              </a:rPr>
              <a:t>(</a:t>
            </a:r>
            <a:r>
              <a:rPr lang="en-US" altLang="zh-CN" sz="2800" i="1">
                <a:latin typeface="Times New Roman" panose="02020603050405020304" pitchFamily="2" charset="0"/>
                <a:ea typeface="黑体" panose="02010609060101010101" pitchFamily="2" charset="-122"/>
              </a:rPr>
              <a:t>k</a:t>
            </a:r>
            <a:r>
              <a:rPr lang="zh-CN" altLang="en-US" sz="2800" dirty="0">
                <a:latin typeface="Times New Roman" panose="02020603050405020304" pitchFamily="2" charset="0"/>
                <a:ea typeface="黑体" panose="02010609060101010101" pitchFamily="2" charset="-122"/>
              </a:rPr>
              <a:t>≠0)的解</a:t>
            </a:r>
            <a:r>
              <a:rPr lang="en-US" altLang="zh-CN" sz="2800">
                <a:latin typeface="Times New Roman" panose="02020603050405020304" pitchFamily="2" charset="0"/>
                <a:ea typeface="黑体" panose="02010609060101010101" pitchFamily="2" charset="-122"/>
              </a:rPr>
              <a:t>集</a:t>
            </a:r>
            <a:endParaRPr lang="en-US" altLang="zh-CN" sz="2800" dirty="0">
              <a:latin typeface="Times New Roman" panose="02020603050405020304" pitchFamily="2" charset="0"/>
              <a:ea typeface="黑体" panose="02010609060101010101" pitchFamily="2" charset="-122"/>
            </a:endParaRPr>
          </a:p>
        </p:txBody>
      </p:sp>
      <p:sp>
        <p:nvSpPr>
          <p:cNvPr id="3" name="横卷形 2"/>
          <p:cNvSpPr/>
          <p:nvPr/>
        </p:nvSpPr>
        <p:spPr>
          <a:xfrm>
            <a:off x="5799455" y="852170"/>
            <a:ext cx="2986405" cy="1789430"/>
          </a:xfrm>
          <a:prstGeom prst="horizontalScroll">
            <a:avLst>
              <a:gd name="adj" fmla="val 12500"/>
            </a:avLst>
          </a:prstGeom>
          <a:solidFill>
            <a:srgbClr val="FFFFCC"/>
          </a:solidFill>
          <a:ln w="9525" cap="flat" cmpd="sng">
            <a:solidFill>
              <a:schemeClr val="tx1"/>
            </a:solidFill>
            <a:prstDash val="solid"/>
            <a:round/>
            <a:headEnd type="none" w="med" len="med"/>
            <a:tailEnd type="none" w="med" len="med"/>
          </a:ln>
        </p:spPr>
        <p:txBody>
          <a:bodyPr wrap="none" anchor="ctr" anchorCtr="0"/>
          <a:p>
            <a:pPr eaLnBrk="0" hangingPunct="0"/>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en-US" altLang="zh-CN" sz="2800" i="1">
                <a:latin typeface="Times New Roman" panose="02020603050405020304" pitchFamily="2" charset="0"/>
                <a:ea typeface="黑体" panose="02010609060101010101" pitchFamily="2" charset="-122"/>
              </a:rPr>
              <a:t>k</a:t>
            </a:r>
            <a:r>
              <a:rPr lang="zh-CN" altLang="en-US"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的值</a:t>
            </a:r>
            <a:endParaRPr lang="zh-CN" altLang="en-US" sz="2800" dirty="0">
              <a:latin typeface="Times New Roman" panose="02020603050405020304" pitchFamily="2" charset="0"/>
              <a:ea typeface="黑体" panose="02010609060101010101" pitchFamily="2" charset="-122"/>
            </a:endParaRPr>
          </a:p>
          <a:p>
            <a:pPr eaLnBrk="0" hangingPunct="0"/>
            <a:r>
              <a:rPr lang="zh-CN" altLang="en-US" sz="2800" dirty="0">
                <a:latin typeface="Times New Roman" panose="02020603050405020304" pitchFamily="2" charset="0"/>
                <a:ea typeface="黑体" panose="02010609060101010101" pitchFamily="2" charset="-122"/>
              </a:rPr>
              <a:t>大于(或小于)0</a:t>
            </a:r>
            <a:r>
              <a:rPr lang="en-US" altLang="zh-CN" sz="2800">
                <a:latin typeface="Times New Roman" panose="02020603050405020304" pitchFamily="2" charset="0"/>
                <a:ea typeface="黑体" panose="02010609060101010101" pitchFamily="2" charset="-122"/>
              </a:rPr>
              <a:t>时</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eaLnBrk="0" hangingPunct="0"/>
            <a:r>
              <a:rPr lang="zh-CN" altLang="en-US" sz="2800" i="1" dirty="0">
                <a:latin typeface="Times New Roman" panose="02020603050405020304" pitchFamily="2" charset="0"/>
                <a:ea typeface="黑体" panose="02010609060101010101" pitchFamily="2" charset="-122"/>
              </a:rPr>
              <a:t> 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的取</a:t>
            </a:r>
            <a:r>
              <a:rPr lang="en-US" altLang="zh-CN" sz="2800">
                <a:latin typeface="Times New Roman" panose="02020603050405020304" pitchFamily="2" charset="0"/>
                <a:ea typeface="黑体" panose="02010609060101010101" pitchFamily="2" charset="-122"/>
              </a:rPr>
              <a:t>值</a:t>
            </a:r>
            <a:r>
              <a:rPr lang="zh-CN" altLang="en-US" sz="2800" dirty="0">
                <a:latin typeface="Times New Roman" panose="02020603050405020304" pitchFamily="2" charset="0"/>
                <a:ea typeface="黑体" panose="02010609060101010101" pitchFamily="2" charset="-122"/>
              </a:rPr>
              <a:t>范围</a:t>
            </a:r>
            <a:endParaRPr lang="zh-CN" altLang="en-US" sz="2800" dirty="0">
              <a:latin typeface="Times New Roman" panose="02020603050405020304" pitchFamily="2" charset="0"/>
              <a:ea typeface="黑体" panose="02010609060101010101" pitchFamily="2" charset="-122"/>
            </a:endParaRPr>
          </a:p>
        </p:txBody>
      </p:sp>
      <p:sp>
        <p:nvSpPr>
          <p:cNvPr id="4" name="左右箭头标注 3"/>
          <p:cNvSpPr/>
          <p:nvPr>
            <p:custDataLst>
              <p:tags r:id="rId2"/>
            </p:custDataLst>
          </p:nvPr>
        </p:nvSpPr>
        <p:spPr>
          <a:xfrm>
            <a:off x="3002280" y="1125220"/>
            <a:ext cx="2733675" cy="1447165"/>
          </a:xfrm>
          <a:prstGeom prst="leftRightArrowCallout">
            <a:avLst>
              <a:gd name="adj1" fmla="val 25000"/>
              <a:gd name="adj2" fmla="val 25000"/>
              <a:gd name="adj3" fmla="val 18419"/>
              <a:gd name="adj4" fmla="val 50000"/>
            </a:avLst>
          </a:prstGeom>
          <a:solidFill>
            <a:srgbClr val="CCFFFF"/>
          </a:solidFill>
          <a:ln w="9525" cap="flat" cmpd="sng">
            <a:solidFill>
              <a:schemeClr val="tx1"/>
            </a:solidFill>
            <a:prstDash val="solid"/>
            <a:miter/>
            <a:headEnd type="none" w="med" len="med"/>
            <a:tailEnd type="none" w="med" len="med"/>
          </a:ln>
        </p:spPr>
        <p:txBody>
          <a:bodyPr wrap="none" anchor="ctr" anchorCtr="0"/>
          <a:p>
            <a:pPr algn="ctr" eaLnBrk="0" hangingPunct="0"/>
            <a:r>
              <a:rPr lang="zh-CN" altLang="en-US" sz="2800">
                <a:latin typeface="Times New Roman" panose="02020603050405020304" pitchFamily="2" charset="0"/>
                <a:ea typeface="黑体" panose="02010609060101010101" pitchFamily="2" charset="-122"/>
              </a:rPr>
              <a:t>从“函数值”看</a:t>
            </a:r>
            <a:endParaRPr lang="zh-CN" altLang="en-US" sz="2800">
              <a:latin typeface="Times New Roman" panose="02020603050405020304" pitchFamily="2" charset="0"/>
              <a:ea typeface="黑体" panose="02010609060101010101" pitchFamily="2" charset="-122"/>
            </a:endParaRPr>
          </a:p>
        </p:txBody>
      </p:sp>
      <p:sp>
        <p:nvSpPr>
          <p:cNvPr id="5" name="横卷形 4"/>
          <p:cNvSpPr/>
          <p:nvPr>
            <p:custDataLst>
              <p:tags r:id="rId3"/>
            </p:custDataLst>
          </p:nvPr>
        </p:nvSpPr>
        <p:spPr>
          <a:xfrm>
            <a:off x="111125" y="3369310"/>
            <a:ext cx="2804795" cy="1771015"/>
          </a:xfrm>
          <a:prstGeom prst="horizontalScroll">
            <a:avLst>
              <a:gd name="adj" fmla="val 12500"/>
            </a:avLst>
          </a:prstGeom>
          <a:solidFill>
            <a:srgbClr val="FFCCFF"/>
          </a:solidFill>
          <a:ln w="9525" cap="flat" cmpd="sng">
            <a:solidFill>
              <a:schemeClr val="tx1"/>
            </a:solidFill>
            <a:prstDash val="solid"/>
            <a:round/>
            <a:headEnd type="none" w="med" len="med"/>
            <a:tailEnd type="none" w="med" len="med"/>
          </a:ln>
        </p:spPr>
        <p:txBody>
          <a:bodyPr wrap="none" anchor="ctr" anchorCtr="0"/>
          <a:p>
            <a:pPr algn="ctr" eaLnBrk="0" hangingPunct="0"/>
            <a:r>
              <a:rPr lang="zh-CN" altLang="en-US" sz="2800" dirty="0">
                <a:latin typeface="Times New Roman" panose="02020603050405020304" pitchFamily="2" charset="0"/>
                <a:ea typeface="黑体" panose="02010609060101010101" pitchFamily="2" charset="-122"/>
              </a:rPr>
              <a:t>求</a:t>
            </a:r>
            <a:r>
              <a:rPr lang="en-US" altLang="zh-CN" sz="2800" i="1">
                <a:latin typeface="Times New Roman" panose="02020603050405020304" pitchFamily="2" charset="0"/>
                <a:ea typeface="黑体" panose="02010609060101010101" pitchFamily="2" charset="-122"/>
              </a:rPr>
              <a:t>k</a:t>
            </a:r>
            <a:r>
              <a:rPr lang="zh-CN" altLang="en-US" sz="2800" i="1" dirty="0">
                <a:latin typeface="Times New Roman" panose="02020603050405020304" pitchFamily="2" charset="0"/>
                <a:ea typeface="黑体" panose="02010609060101010101" pitchFamily="2" charset="-122"/>
              </a:rPr>
              <a:t>x+b</a:t>
            </a:r>
            <a:r>
              <a:rPr lang="zh-CN" altLang="en-US" sz="2800" dirty="0">
                <a:latin typeface="Times New Roman" panose="02020603050405020304" pitchFamily="2" charset="0"/>
                <a:ea typeface="黑体" panose="02010609060101010101" pitchFamily="2" charset="-122"/>
              </a:rPr>
              <a:t>＞0(或&lt;0)</a:t>
            </a:r>
            <a:endParaRPr lang="zh-CN" altLang="en-US" sz="2800" dirty="0">
              <a:latin typeface="Times New Roman" panose="02020603050405020304" pitchFamily="2" charset="0"/>
              <a:ea typeface="黑体" panose="02010609060101010101" pitchFamily="2" charset="-122"/>
            </a:endParaRPr>
          </a:p>
          <a:p>
            <a:pPr algn="ctr" eaLnBrk="0" hangingPunct="0"/>
            <a:r>
              <a:rPr lang="zh-CN" altLang="en-US" sz="2800" dirty="0">
                <a:latin typeface="Times New Roman" panose="02020603050405020304" pitchFamily="2" charset="0"/>
                <a:ea typeface="黑体" panose="02010609060101010101" pitchFamily="2" charset="-122"/>
              </a:rPr>
              <a:t>(</a:t>
            </a:r>
            <a:r>
              <a:rPr lang="en-US" altLang="zh-CN" sz="2800" i="1">
                <a:latin typeface="Times New Roman" panose="02020603050405020304" pitchFamily="2" charset="0"/>
                <a:ea typeface="黑体" panose="02010609060101010101" pitchFamily="2" charset="-122"/>
              </a:rPr>
              <a:t>k</a:t>
            </a:r>
            <a:r>
              <a:rPr lang="zh-CN" altLang="en-US" sz="2800" dirty="0">
                <a:latin typeface="Times New Roman" panose="02020603050405020304" pitchFamily="2" charset="0"/>
                <a:ea typeface="黑体" panose="02010609060101010101" pitchFamily="2" charset="-122"/>
              </a:rPr>
              <a:t>≠0)的解</a:t>
            </a:r>
            <a:r>
              <a:rPr lang="en-US" altLang="zh-CN" sz="2800">
                <a:latin typeface="Times New Roman" panose="02020603050405020304" pitchFamily="2" charset="0"/>
                <a:ea typeface="黑体" panose="02010609060101010101" pitchFamily="2" charset="-122"/>
              </a:rPr>
              <a:t>集</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p:txBody>
      </p:sp>
      <p:sp>
        <p:nvSpPr>
          <p:cNvPr id="6" name="横卷形 5"/>
          <p:cNvSpPr/>
          <p:nvPr/>
        </p:nvSpPr>
        <p:spPr>
          <a:xfrm>
            <a:off x="5723890" y="2938145"/>
            <a:ext cx="3309620" cy="2202180"/>
          </a:xfrm>
          <a:prstGeom prst="horizontalScroll">
            <a:avLst>
              <a:gd name="adj" fmla="val 12500"/>
            </a:avLst>
          </a:prstGeom>
          <a:solidFill>
            <a:srgbClr val="FFCCFF"/>
          </a:solidFill>
          <a:ln w="9525" cap="flat" cmpd="sng">
            <a:solidFill>
              <a:schemeClr val="tx1"/>
            </a:solidFill>
            <a:prstDash val="solid"/>
            <a:round/>
            <a:headEnd type="none" w="med" len="med"/>
            <a:tailEnd type="none" w="med" len="med"/>
          </a:ln>
        </p:spPr>
        <p:txBody>
          <a:bodyPr wrap="none" anchor="ctr" anchorCtr="0"/>
          <a:p>
            <a:pPr algn="l" eaLnBrk="0" hangingPunct="0"/>
            <a:r>
              <a:rPr lang="zh-CN" altLang="en-US" sz="2800" dirty="0">
                <a:latin typeface="Times New Roman" panose="02020603050405020304" pitchFamily="2" charset="0"/>
                <a:ea typeface="黑体" panose="02010609060101010101" pitchFamily="2" charset="-122"/>
              </a:rPr>
              <a:t>确定直线</a:t>
            </a:r>
            <a:r>
              <a:rPr lang="zh-CN" altLang="en-US" sz="2800"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i="1">
                <a:latin typeface="Times New Roman" panose="02020603050405020304" pitchFamily="2" charset="0"/>
                <a:ea typeface="黑体" panose="02010609060101010101" pitchFamily="2" charset="-122"/>
                <a:sym typeface="+mn-ea"/>
              </a:rPr>
              <a:t> </a:t>
            </a:r>
            <a:r>
              <a:rPr lang="en-US" altLang="zh-CN" sz="2800" i="1">
                <a:latin typeface="Times New Roman" panose="02020603050405020304" pitchFamily="2" charset="0"/>
                <a:ea typeface="黑体" panose="02010609060101010101" pitchFamily="2" charset="-122"/>
              </a:rPr>
              <a:t>k</a:t>
            </a:r>
            <a:r>
              <a:rPr lang="zh-CN" altLang="en-US"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b</a:t>
            </a:r>
            <a:endParaRPr lang="zh-CN" altLang="en-US" sz="2800" i="1" dirty="0">
              <a:latin typeface="Times New Roman" panose="02020603050405020304" pitchFamily="2" charset="0"/>
              <a:ea typeface="黑体" panose="02010609060101010101" pitchFamily="2" charset="-122"/>
            </a:endParaRPr>
          </a:p>
          <a:p>
            <a:pPr algn="l" eaLnBrk="0" hangingPunct="0"/>
            <a:r>
              <a:rPr lang="zh-CN" altLang="en-US" sz="2800" dirty="0">
                <a:latin typeface="Times New Roman" panose="02020603050405020304" pitchFamily="2" charset="0"/>
                <a:ea typeface="黑体" panose="02010609060101010101" pitchFamily="2" charset="-122"/>
              </a:rPr>
              <a:t>在</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轴上方(或下方)</a:t>
            </a:r>
            <a:endParaRPr lang="zh-CN" altLang="en-US" sz="2800" dirty="0">
              <a:latin typeface="Times New Roman" panose="02020603050405020304" pitchFamily="2" charset="0"/>
              <a:ea typeface="黑体" panose="02010609060101010101" pitchFamily="2" charset="-122"/>
            </a:endParaRPr>
          </a:p>
          <a:p>
            <a:pPr algn="l" eaLnBrk="0" hangingPunct="0"/>
            <a:r>
              <a:rPr lang="zh-CN" altLang="en-US" sz="2800" dirty="0">
                <a:latin typeface="Times New Roman" panose="02020603050405020304" pitchFamily="2" charset="0"/>
                <a:ea typeface="黑体" panose="02010609060101010101" pitchFamily="2" charset="-122"/>
              </a:rPr>
              <a:t>的图象所对应的</a:t>
            </a:r>
            <a:r>
              <a:rPr lang="en-US" altLang="zh-CN" sz="2800" dirty="0">
                <a:latin typeface="Times New Roman" panose="02020603050405020304" pitchFamily="2" charset="0"/>
                <a:ea typeface="黑体" panose="02010609060101010101" pitchFamily="2" charset="-122"/>
              </a:rPr>
              <a:t> </a:t>
            </a:r>
            <a:r>
              <a:rPr lang="zh-CN" altLang="en-US" sz="3200" i="1" dirty="0">
                <a:latin typeface="Times New Roman" panose="02020603050405020304" pitchFamily="2" charset="0"/>
                <a:ea typeface="黑体" panose="02010609060101010101" pitchFamily="2" charset="-122"/>
              </a:rPr>
              <a:t>x</a:t>
            </a:r>
            <a:endParaRPr lang="zh-CN" altLang="en-US" sz="3200" i="1" dirty="0">
              <a:latin typeface="Times New Roman" panose="02020603050405020304" pitchFamily="2" charset="0"/>
              <a:ea typeface="黑体" panose="02010609060101010101" pitchFamily="2" charset="-122"/>
            </a:endParaRPr>
          </a:p>
          <a:p>
            <a:pPr algn="l" eaLnBrk="0" hangingPunct="0"/>
            <a:r>
              <a:rPr lang="en-US" altLang="zh-CN" sz="2800">
                <a:latin typeface="Times New Roman" panose="02020603050405020304" pitchFamily="2" charset="0"/>
                <a:ea typeface="黑体" panose="02010609060101010101" pitchFamily="2" charset="-122"/>
              </a:rPr>
              <a:t>取</a:t>
            </a:r>
            <a:r>
              <a:rPr lang="zh-CN" altLang="en-US" sz="2800" dirty="0">
                <a:latin typeface="Times New Roman" panose="02020603050405020304" pitchFamily="2" charset="0"/>
                <a:ea typeface="黑体" panose="02010609060101010101" pitchFamily="2" charset="-122"/>
              </a:rPr>
              <a:t>值</a:t>
            </a:r>
            <a:r>
              <a:rPr lang="en-US" altLang="zh-CN" sz="2800" err="1">
                <a:latin typeface="Times New Roman" panose="02020603050405020304" pitchFamily="2" charset="0"/>
                <a:ea typeface="黑体" panose="02010609060101010101" pitchFamily="2" charset="-122"/>
              </a:rPr>
              <a:t>范围</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p:txBody>
      </p:sp>
      <p:sp>
        <p:nvSpPr>
          <p:cNvPr id="7" name="左右箭头标注 6"/>
          <p:cNvSpPr/>
          <p:nvPr>
            <p:custDataLst>
              <p:tags r:id="rId4"/>
            </p:custDataLst>
          </p:nvPr>
        </p:nvSpPr>
        <p:spPr>
          <a:xfrm>
            <a:off x="2916555" y="3294380"/>
            <a:ext cx="2882900" cy="1437005"/>
          </a:xfrm>
          <a:prstGeom prst="leftRightArrowCallout">
            <a:avLst>
              <a:gd name="adj1" fmla="val 25000"/>
              <a:gd name="adj2" fmla="val 25000"/>
              <a:gd name="adj3" fmla="val 18548"/>
              <a:gd name="adj4" fmla="val 50000"/>
            </a:avLst>
          </a:prstGeom>
          <a:solidFill>
            <a:srgbClr val="CCFFFF"/>
          </a:solidFill>
          <a:ln w="9525" cap="flat" cmpd="sng">
            <a:solidFill>
              <a:schemeClr val="tx1"/>
            </a:solidFill>
            <a:prstDash val="solid"/>
            <a:miter/>
            <a:headEnd type="none" w="med" len="med"/>
            <a:tailEnd type="none" w="med" len="med"/>
          </a:ln>
        </p:spPr>
        <p:txBody>
          <a:bodyPr wrap="none" anchor="ctr" anchorCtr="0"/>
          <a:p>
            <a:pPr algn="ctr" eaLnBrk="0" hangingPunct="0"/>
            <a:r>
              <a:rPr lang="zh-CN" altLang="en-US" sz="2800">
                <a:latin typeface="Times New Roman" panose="02020603050405020304" pitchFamily="2" charset="0"/>
                <a:ea typeface="黑体" panose="02010609060101010101" pitchFamily="2" charset="-122"/>
              </a:rPr>
              <a:t>从“函数图象”看</a:t>
            </a:r>
            <a:endParaRPr lang="zh-CN" altLang="en-US" sz="2800">
              <a:latin typeface="Times New Roman" panose="02020603050405020304" pitchFamily="2" charset="0"/>
              <a:ea typeface="黑体" panose="02010609060101010101" pitchFamily="2" charset="-122"/>
            </a:endParaRPr>
          </a:p>
        </p:txBody>
      </p:sp>
      <p:sp>
        <p:nvSpPr>
          <p:cNvPr id="8" name="文本框 7"/>
          <p:cNvSpPr txBox="1"/>
          <p:nvPr/>
        </p:nvSpPr>
        <p:spPr>
          <a:xfrm>
            <a:off x="1833245" y="483870"/>
            <a:ext cx="5722620" cy="521970"/>
          </a:xfrm>
          <a:prstGeom prst="rect">
            <a:avLst/>
          </a:prstGeom>
          <a:noFill/>
          <a:ln w="9525">
            <a:noFill/>
          </a:ln>
        </p:spPr>
        <p:txBody>
          <a:bodyPr wrap="square" anchor="t" anchorCtr="0">
            <a:spAutoFit/>
          </a:bodyPr>
          <a:p>
            <a:pPr eaLnBrk="0" hangingPunct="0">
              <a:spcBef>
                <a:spcPct val="50000"/>
              </a:spcBef>
            </a:pPr>
            <a:r>
              <a:rPr lang="zh-CN" altLang="en-US" sz="2800" dirty="0">
                <a:latin typeface="黑体" panose="02010609060101010101" pitchFamily="2" charset="-122"/>
                <a:ea typeface="黑体" panose="02010609060101010101" pitchFamily="2" charset="-122"/>
              </a:rPr>
              <a:t>一次函数与一元一次不等式的关系</a:t>
            </a:r>
            <a:endParaRPr lang="zh-CN" altLang="en-US" sz="2800" dirty="0">
              <a:latin typeface="黑体" panose="02010609060101010101" pitchFamily="2" charset="-122"/>
              <a:ea typeface="黑体" panose="02010609060101010101" pitchFamily="2" charset="-122"/>
            </a:endParaRPr>
          </a:p>
        </p:txBody>
      </p:sp>
      <p:sp>
        <p:nvSpPr>
          <p:cNvPr id="10" name="文本框 9"/>
          <p:cNvSpPr txBox="1"/>
          <p:nvPr/>
        </p:nvSpPr>
        <p:spPr>
          <a:xfrm>
            <a:off x="37465" y="-6985"/>
            <a:ext cx="1932940" cy="521970"/>
          </a:xfrm>
          <a:prstGeom prst="rect">
            <a:avLst/>
          </a:prstGeom>
          <a:noFill/>
        </p:spPr>
        <p:txBody>
          <a:bodyPr wrap="square" rtlCol="0">
            <a:spAutoFit/>
          </a:bodyPr>
          <a:p>
            <a:r>
              <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归纳总结</a:t>
            </a:r>
            <a:endParaRPr lang="zh-CN" altLang="en-US" sz="28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indefinite"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indefinite"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indefinite"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indefinite"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indefinite" fill="hold">
                                          <p:stCondLst>
                                            <p:cond delay="0"/>
                                          </p:stCondLst>
                                        </p:cTn>
                                        <p:tgtEl>
                                          <p:spTgt spid="5"/>
                                        </p:tgtEl>
                                        <p:attrNameLst>
                                          <p:attrName>style.visibility</p:attrName>
                                        </p:attrNameLst>
                                      </p:cBhvr>
                                      <p:to>
                                        <p:strVal val="visible"/>
                                      </p:to>
                                    </p:set>
                                    <p:animEffect transition="in" filter="box(i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65" fill="hold">
                                          <p:stCondLst>
                                            <p:cond delay="0"/>
                                          </p:stCondLst>
                                        </p:cTn>
                                        <p:tgtEl>
                                          <p:spTgt spid="7"/>
                                        </p:tgtEl>
                                        <p:attrNameLst>
                                          <p:attrName>style.visibility</p:attrName>
                                        </p:attrNameLst>
                                      </p:cBhvr>
                                      <p:to>
                                        <p:strVal val="visible"/>
                                      </p:to>
                                    </p:set>
                                    <p:animEffect transition="in" filter="checkerboard(across)">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indefinite"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strVal val="#ppt_w*0.70"/>
                                          </p:val>
                                        </p:tav>
                                        <p:tav tm="100000">
                                          <p:val>
                                            <p:strVal val="#ppt_w"/>
                                          </p:val>
                                        </p:tav>
                                      </p:tavLst>
                                    </p:anim>
                                    <p:anim calcmode="lin" valueType="num">
                                      <p:cBhvr>
                                        <p:cTn id="44" dur="1000" fill="hold"/>
                                        <p:tgtEl>
                                          <p:spTgt spid="6"/>
                                        </p:tgtEl>
                                        <p:attrNameLst>
                                          <p:attrName>ppt_h</p:attrName>
                                        </p:attrNameLst>
                                      </p:cBhvr>
                                      <p:tavLst>
                                        <p:tav tm="0">
                                          <p:val>
                                            <p:strVal val="#ppt_h"/>
                                          </p:val>
                                        </p:tav>
                                        <p:tav tm="100000">
                                          <p:val>
                                            <p:strVal val="#ppt_h"/>
                                          </p:val>
                                        </p:tav>
                                      </p:tavLst>
                                    </p:anim>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6"/>
          <p:cNvSpPr/>
          <p:nvPr/>
        </p:nvSpPr>
        <p:spPr>
          <a:xfrm>
            <a:off x="430530" y="812165"/>
            <a:ext cx="8458835" cy="3969385"/>
          </a:xfrm>
          <a:prstGeom prst="rect">
            <a:avLst/>
          </a:prstGeom>
          <a:noFill/>
          <a:ln w="9525">
            <a:noFill/>
          </a:ln>
        </p:spPr>
        <p:txBody>
          <a:bodyPr wrap="square" anchor="ctr" anchorCtr="0">
            <a:spAutoFit/>
          </a:bodyPr>
          <a:p>
            <a:pPr indent="152400">
              <a:lnSpc>
                <a:spcPct val="150000"/>
              </a:lnSpc>
            </a:pPr>
            <a:r>
              <a:rPr lang="en-US" altLang="zh-CN" sz="2800" dirty="0">
                <a:latin typeface="Times New Roman" panose="02020603050405020304" pitchFamily="2" charset="0"/>
                <a:ea typeface="黑体" panose="02010609060101010101" pitchFamily="2" charset="-122"/>
              </a:rPr>
              <a:t>2. </a:t>
            </a:r>
            <a:r>
              <a:rPr lang="zh-CN" altLang="en-US" sz="2800" dirty="0">
                <a:latin typeface="Times New Roman" panose="02020603050405020304" pitchFamily="2" charset="0"/>
                <a:ea typeface="黑体" panose="02010609060101010101" pitchFamily="2" charset="-122"/>
              </a:rPr>
              <a:t>如图，已知直线</a:t>
            </a:r>
            <a:r>
              <a:rPr lang="en-US" altLang="zh-CN" sz="2800"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y </a:t>
            </a:r>
            <a:r>
              <a:rPr lang="en-US" altLang="zh-CN" sz="2800" b="1">
                <a:latin typeface="Times New Roman" panose="02020603050405020304" pitchFamily="2" charset="0"/>
                <a:ea typeface="黑体" panose="02010609060101010101" pitchFamily="2" charset="-122"/>
              </a:rPr>
              <a:t>= </a:t>
            </a:r>
            <a:r>
              <a:rPr lang="en-US" altLang="zh-CN" sz="2800" b="1" i="1" dirty="0" err="1">
                <a:latin typeface="Times New Roman" panose="02020603050405020304" pitchFamily="2" charset="0"/>
                <a:ea typeface="黑体" panose="02010609060101010101" pitchFamily="2" charset="-122"/>
              </a:rPr>
              <a:t>kx </a:t>
            </a:r>
            <a:r>
              <a:rPr lang="en-US" altLang="zh-CN" sz="2800" b="1" dirty="0" err="1">
                <a:latin typeface="Times New Roman" panose="02020603050405020304" pitchFamily="2" charset="0"/>
                <a:ea typeface="黑体" panose="02010609060101010101" pitchFamily="2" charset="-122"/>
              </a:rPr>
              <a:t>+ </a:t>
            </a:r>
            <a:r>
              <a:rPr lang="en-US" altLang="zh-CN" sz="2800" b="1" i="1" dirty="0" err="1">
                <a:latin typeface="Times New Roman" panose="02020603050405020304" pitchFamily="2" charset="0"/>
                <a:ea typeface="黑体" panose="02010609060101010101" pitchFamily="2" charset="-122"/>
              </a:rPr>
              <a:t>b</a:t>
            </a:r>
            <a:r>
              <a:rPr lang="en-US" altLang="zh-CN" sz="2800" i="1" dirty="0" err="1">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与</a:t>
            </a:r>
            <a:r>
              <a:rPr lang="en-US" altLang="zh-CN" sz="2800"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x</a:t>
            </a:r>
            <a:r>
              <a:rPr lang="en-US" altLang="zh-CN" sz="2800" i="1">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轴交于点</a:t>
            </a:r>
            <a:r>
              <a:rPr lang="en-US" altLang="zh-CN" sz="2800" b="1" dirty="0">
                <a:latin typeface="Times New Roman" panose="02020603050405020304" pitchFamily="2" charset="0"/>
                <a:ea typeface="黑体" panose="02010609060101010101" pitchFamily="2" charset="-122"/>
              </a:rPr>
              <a:t> </a:t>
            </a:r>
            <a:r>
              <a:rPr lang="en-US" altLang="zh-CN" sz="2800" b="1">
                <a:latin typeface="Times New Roman" panose="02020603050405020304" pitchFamily="2" charset="0"/>
                <a:ea typeface="黑体" panose="02010609060101010101" pitchFamily="2" charset="-122"/>
              </a:rPr>
              <a:t>(</a:t>
            </a:r>
            <a:r>
              <a:rPr lang="en-US" altLang="zh-CN" sz="2800" b="1">
                <a:latin typeface="黑体" panose="02010609060101010101" pitchFamily="2" charset="-122"/>
                <a:ea typeface="黑体" panose="02010609060101010101" pitchFamily="2" charset="-122"/>
              </a:rPr>
              <a:t>-</a:t>
            </a:r>
            <a:r>
              <a:rPr lang="en-US" altLang="zh-CN" sz="2800" b="1">
                <a:latin typeface="Times New Roman" panose="02020603050405020304" pitchFamily="2" charset="0"/>
                <a:ea typeface="黑体" panose="02010609060101010101" pitchFamily="2" charset="-122"/>
              </a:rPr>
              <a:t>4</a:t>
            </a:r>
            <a:r>
              <a:rPr lang="zh-CN" altLang="en-US" sz="2800" b="1">
                <a:latin typeface="Times New Roman" panose="02020603050405020304" pitchFamily="2" charset="0"/>
                <a:ea typeface="黑体" panose="02010609060101010101" pitchFamily="2" charset="-122"/>
              </a:rPr>
              <a:t>，</a:t>
            </a:r>
            <a:r>
              <a:rPr lang="en-US" altLang="zh-CN" sz="2800" b="1">
                <a:latin typeface="Times New Roman" panose="02020603050405020304" pitchFamily="2" charset="0"/>
                <a:ea typeface="黑体" panose="02010609060101010101" pitchFamily="2" charset="-122"/>
              </a:rPr>
              <a:t>0)</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，则当</a:t>
            </a:r>
            <a:r>
              <a:rPr lang="en-US" altLang="zh-CN" sz="2800" b="1"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y </a:t>
            </a:r>
            <a:r>
              <a:rPr lang="en-US" altLang="zh-CN" sz="2800" b="1">
                <a:latin typeface="Times New Roman" panose="02020603050405020304" pitchFamily="2" charset="0"/>
                <a:ea typeface="黑体" panose="02010609060101010101" pitchFamily="2" charset="-122"/>
              </a:rPr>
              <a:t>&gt; 0</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时，</a:t>
            </a:r>
            <a:r>
              <a:rPr lang="en-US" altLang="zh-CN" sz="2800" b="1" i="1">
                <a:latin typeface="Times New Roman" panose="02020603050405020304" pitchFamily="2" charset="0"/>
                <a:ea typeface="黑体" panose="02010609060101010101" pitchFamily="2" charset="-122"/>
              </a:rPr>
              <a:t>x </a:t>
            </a:r>
            <a:r>
              <a:rPr lang="zh-CN" altLang="en-US" sz="2800" dirty="0">
                <a:latin typeface="Times New Roman" panose="02020603050405020304" pitchFamily="2" charset="0"/>
                <a:ea typeface="黑体" panose="02010609060101010101" pitchFamily="2" charset="-122"/>
              </a:rPr>
              <a:t>的取值范围是</a:t>
            </a:r>
            <a:r>
              <a:rPr lang="en-US" altLang="zh-CN" sz="2800" dirty="0">
                <a:latin typeface="Times New Roman" panose="02020603050405020304" pitchFamily="2" charset="0"/>
                <a:ea typeface="黑体" panose="02010609060101010101" pitchFamily="2" charset="-122"/>
              </a:rPr>
              <a:t>  (     )</a:t>
            </a:r>
            <a:endParaRPr lang="zh-CN" altLang="en-US" sz="2800" dirty="0">
              <a:latin typeface="Times New Roman" panose="02020603050405020304" pitchFamily="2" charset="0"/>
              <a:ea typeface="黑体" panose="02010609060101010101" pitchFamily="2" charset="-122"/>
            </a:endParaRPr>
          </a:p>
          <a:p>
            <a:pPr indent="152400">
              <a:lnSpc>
                <a:spcPct val="150000"/>
              </a:lnSpc>
            </a:pPr>
            <a:r>
              <a:rPr lang="en-US" altLang="zh-CN" sz="2800">
                <a:latin typeface="Times New Roman" panose="02020603050405020304" pitchFamily="2" charset="0"/>
                <a:ea typeface="黑体" panose="02010609060101010101" pitchFamily="2" charset="-122"/>
              </a:rPr>
              <a:t>  </a:t>
            </a:r>
            <a:r>
              <a:rPr lang="en-US" altLang="zh-CN" sz="2800" dirty="0" err="1">
                <a:latin typeface="Times New Roman" panose="02020603050405020304" pitchFamily="2" charset="0"/>
                <a:ea typeface="黑体" panose="02010609060101010101" pitchFamily="2" charset="-122"/>
              </a:rPr>
              <a:t>A. </a:t>
            </a:r>
            <a:r>
              <a:rPr lang="en-US" altLang="zh-CN" sz="2800" i="1" dirty="0" err="1">
                <a:latin typeface="Times New Roman" panose="02020603050405020304" pitchFamily="2" charset="0"/>
                <a:ea typeface="黑体" panose="02010609060101010101" pitchFamily="2" charset="-122"/>
              </a:rPr>
              <a:t>x </a:t>
            </a:r>
            <a:r>
              <a:rPr lang="en-US" altLang="zh-CN" sz="2800">
                <a:latin typeface="Times New Roman" panose="02020603050405020304" pitchFamily="2" charset="0"/>
                <a:ea typeface="黑体" panose="02010609060101010101" pitchFamily="2" charset="-122"/>
              </a:rPr>
              <a:t>&gt; </a:t>
            </a:r>
            <a:r>
              <a:rPr lang="en-US" altLang="zh-CN" sz="2800">
                <a:latin typeface="黑体" panose="02010609060101010101" pitchFamily="2" charset="-122"/>
                <a:ea typeface="黑体" panose="02010609060101010101" pitchFamily="2" charset="-122"/>
              </a:rPr>
              <a:t>-</a:t>
            </a:r>
            <a:r>
              <a:rPr lang="en-US" altLang="zh-CN" sz="2800">
                <a:latin typeface="Times New Roman" panose="02020603050405020304" pitchFamily="2" charset="0"/>
                <a:ea typeface="黑体" panose="02010609060101010101" pitchFamily="2" charset="-122"/>
              </a:rPr>
              <a:t>4    </a:t>
            </a:r>
            <a:endParaRPr lang="en-US" altLang="zh-CN" sz="2800">
              <a:latin typeface="Times New Roman" panose="02020603050405020304" pitchFamily="2" charset="0"/>
              <a:ea typeface="黑体" panose="02010609060101010101" pitchFamily="2" charset="-122"/>
            </a:endParaRPr>
          </a:p>
          <a:p>
            <a:pPr indent="152400">
              <a:lnSpc>
                <a:spcPct val="150000"/>
              </a:lnSpc>
            </a:pPr>
            <a:r>
              <a:rPr lang="en-US" altLang="zh-CN" sz="2800">
                <a:latin typeface="Times New Roman" panose="02020603050405020304" pitchFamily="2" charset="0"/>
                <a:ea typeface="黑体" panose="02010609060101010101" pitchFamily="2" charset="-122"/>
              </a:rPr>
              <a:t>  B. </a:t>
            </a:r>
            <a:r>
              <a:rPr lang="en-US" altLang="zh-CN" sz="2800" i="1">
                <a:latin typeface="Times New Roman" panose="02020603050405020304" pitchFamily="2" charset="0"/>
                <a:ea typeface="黑体" panose="02010609060101010101" pitchFamily="2" charset="-122"/>
              </a:rPr>
              <a:t>x </a:t>
            </a:r>
            <a:r>
              <a:rPr lang="en-US" altLang="zh-CN" sz="2800">
                <a:latin typeface="Times New Roman" panose="02020603050405020304" pitchFamily="2" charset="0"/>
                <a:ea typeface="黑体" panose="02010609060101010101" pitchFamily="2" charset="-122"/>
              </a:rPr>
              <a:t>&gt; 0</a:t>
            </a:r>
            <a:endParaRPr lang="en-US" altLang="zh-CN" sz="2800">
              <a:latin typeface="Times New Roman" panose="02020603050405020304" pitchFamily="2" charset="0"/>
              <a:ea typeface="黑体" panose="02010609060101010101" pitchFamily="2" charset="-122"/>
            </a:endParaRPr>
          </a:p>
          <a:p>
            <a:pPr indent="152400">
              <a:lnSpc>
                <a:spcPct val="150000"/>
              </a:lnSpc>
            </a:pPr>
            <a:r>
              <a:rPr lang="en-US" altLang="zh-CN" sz="2800">
                <a:latin typeface="Times New Roman" panose="02020603050405020304" pitchFamily="2" charset="0"/>
                <a:ea typeface="黑体" panose="02010609060101010101" pitchFamily="2" charset="-122"/>
              </a:rPr>
              <a:t>  C.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x </a:t>
            </a:r>
            <a:r>
              <a:rPr lang="en-US" altLang="zh-CN" sz="2800">
                <a:latin typeface="Times New Roman" panose="02020603050405020304" pitchFamily="2" charset="0"/>
                <a:ea typeface="黑体" panose="02010609060101010101" pitchFamily="2" charset="-122"/>
              </a:rPr>
              <a:t>&lt; </a:t>
            </a:r>
            <a:r>
              <a:rPr lang="en-US" altLang="zh-CN" sz="2800">
                <a:latin typeface="黑体" panose="02010609060101010101" pitchFamily="2" charset="-122"/>
                <a:ea typeface="黑体" panose="02010609060101010101" pitchFamily="2" charset="-122"/>
              </a:rPr>
              <a:t>-</a:t>
            </a:r>
            <a:r>
              <a:rPr lang="en-US" altLang="zh-CN" sz="2800">
                <a:latin typeface="Times New Roman" panose="02020603050405020304" pitchFamily="2" charset="0"/>
                <a:ea typeface="黑体" panose="02010609060101010101" pitchFamily="2" charset="-122"/>
              </a:rPr>
              <a:t>4     </a:t>
            </a:r>
            <a:endParaRPr lang="en-US" altLang="zh-CN" sz="2800">
              <a:latin typeface="Times New Roman" panose="02020603050405020304" pitchFamily="2" charset="0"/>
              <a:ea typeface="黑体" panose="02010609060101010101" pitchFamily="2" charset="-122"/>
            </a:endParaRPr>
          </a:p>
          <a:p>
            <a:pPr indent="152400">
              <a:lnSpc>
                <a:spcPct val="150000"/>
              </a:lnSpc>
            </a:pPr>
            <a:r>
              <a:rPr lang="en-US" altLang="zh-CN" sz="2800">
                <a:latin typeface="Times New Roman" panose="02020603050405020304" pitchFamily="2" charset="0"/>
                <a:ea typeface="黑体" panose="02010609060101010101" pitchFamily="2" charset="-122"/>
              </a:rPr>
              <a:t>  D. </a:t>
            </a:r>
            <a:r>
              <a:rPr lang="en-US" altLang="zh-CN" sz="2800" i="1">
                <a:latin typeface="Times New Roman" panose="02020603050405020304" pitchFamily="2" charset="0"/>
                <a:ea typeface="黑体" panose="02010609060101010101" pitchFamily="2" charset="-122"/>
              </a:rPr>
              <a:t>x </a:t>
            </a:r>
            <a:r>
              <a:rPr lang="en-US" altLang="zh-CN" sz="2800">
                <a:latin typeface="Times New Roman" panose="02020603050405020304" pitchFamily="2" charset="0"/>
                <a:ea typeface="黑体" panose="02010609060101010101" pitchFamily="2" charset="-122"/>
              </a:rPr>
              <a:t>&lt; 0</a:t>
            </a:r>
            <a:endParaRPr lang="en-US" altLang="zh-CN" sz="2800">
              <a:latin typeface="Times New Roman" panose="02020603050405020304" pitchFamily="2" charset="0"/>
              <a:ea typeface="黑体" panose="02010609060101010101" pitchFamily="2" charset="-122"/>
            </a:endParaRPr>
          </a:p>
        </p:txBody>
      </p:sp>
      <p:sp>
        <p:nvSpPr>
          <p:cNvPr id="6" name="文本框 16631"/>
          <p:cNvSpPr txBox="1"/>
          <p:nvPr/>
        </p:nvSpPr>
        <p:spPr>
          <a:xfrm>
            <a:off x="5580063" y="1708150"/>
            <a:ext cx="438150" cy="452438"/>
          </a:xfrm>
          <a:prstGeom prst="rect">
            <a:avLst/>
          </a:prstGeom>
          <a:noFill/>
          <a:ln w="9525">
            <a:noFill/>
          </a:ln>
        </p:spPr>
        <p:txBody>
          <a:bodyPr lIns="67666" tIns="33833" rIns="67666" bIns="33833" anchor="t" anchorCtr="0"/>
          <a:p>
            <a:pPr algn="just"/>
            <a:r>
              <a:rPr lang="en-US" altLang="zh-CN" sz="2800">
                <a:solidFill>
                  <a:srgbClr val="FF0000"/>
                </a:solidFill>
                <a:latin typeface="Times New Roman" panose="02020603050405020304" pitchFamily="2" charset="0"/>
                <a:ea typeface="宋体" panose="02010600030101010101" pitchFamily="2" charset="-122"/>
              </a:rPr>
              <a:t>C</a:t>
            </a:r>
            <a:endParaRPr lang="en-US" altLang="zh-CN" sz="2800">
              <a:solidFill>
                <a:srgbClr val="FF0000"/>
              </a:solidFill>
              <a:latin typeface="Times New Roman" panose="02020603050405020304" pitchFamily="2" charset="0"/>
              <a:ea typeface="宋体" panose="02010600030101010101" pitchFamily="2" charset="-122"/>
            </a:endParaRPr>
          </a:p>
        </p:txBody>
      </p:sp>
      <p:grpSp>
        <p:nvGrpSpPr>
          <p:cNvPr id="4" name="组合 3" descr="7b0a202020202274657874626f78223a2022220a7d0a"/>
          <p:cNvGrpSpPr/>
          <p:nvPr/>
        </p:nvGrpSpPr>
        <p:grpSpPr>
          <a:xfrm>
            <a:off x="188913" y="186690"/>
            <a:ext cx="2063115" cy="593090"/>
            <a:chOff x="633" y="9364"/>
            <a:chExt cx="3249" cy="934"/>
          </a:xfrm>
        </p:grpSpPr>
        <p:grpSp>
          <p:nvGrpSpPr>
            <p:cNvPr id="317" name="组合 316"/>
            <p:cNvGrpSpPr/>
            <p:nvPr>
              <p:custDataLst>
                <p:tags r:id="rId1"/>
              </p:custDataLst>
            </p:nvPr>
          </p:nvGrpSpPr>
          <p:grpSpPr>
            <a:xfrm>
              <a:off x="633" y="9364"/>
              <a:ext cx="934" cy="934"/>
              <a:chOff x="150" y="633"/>
              <a:chExt cx="800" cy="800"/>
            </a:xfrm>
          </p:grpSpPr>
          <p:sp>
            <p:nvSpPr>
              <p:cNvPr id="318" name="矩形 317"/>
              <p:cNvSpPr/>
              <p:nvPr>
                <p:custDataLst>
                  <p:tags r:id="rId2"/>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3"/>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4"/>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grpSp>
        <p:nvGrpSpPr>
          <p:cNvPr id="5" name="组合 4"/>
          <p:cNvGrpSpPr/>
          <p:nvPr/>
        </p:nvGrpSpPr>
        <p:grpSpPr>
          <a:xfrm>
            <a:off x="3992881" y="1998028"/>
            <a:ext cx="4803774" cy="2771776"/>
            <a:chOff x="1961" y="1641"/>
            <a:chExt cx="3026" cy="1746"/>
          </a:xfrm>
        </p:grpSpPr>
        <p:sp>
          <p:nvSpPr>
            <p:cNvPr id="7" name="直接连接符 8198"/>
            <p:cNvSpPr/>
            <p:nvPr/>
          </p:nvSpPr>
          <p:spPr>
            <a:xfrm>
              <a:off x="2816" y="2600"/>
              <a:ext cx="1953" cy="0"/>
            </a:xfrm>
            <a:prstGeom prst="line">
              <a:avLst/>
            </a:prstGeom>
            <a:ln w="31750" cap="flat" cmpd="sng">
              <a:solidFill>
                <a:schemeClr val="bg1">
                  <a:lumMod val="10000"/>
                </a:schemeClr>
              </a:solidFill>
              <a:prstDash val="solid"/>
              <a:round/>
              <a:headEnd type="none" w="med" len="med"/>
              <a:tailEnd type="triangle" w="med" len="med"/>
            </a:ln>
          </p:spPr>
        </p:sp>
        <p:sp>
          <p:nvSpPr>
            <p:cNvPr id="8" name="直接连接符 8199"/>
            <p:cNvSpPr/>
            <p:nvPr/>
          </p:nvSpPr>
          <p:spPr>
            <a:xfrm flipV="1">
              <a:off x="3936" y="1755"/>
              <a:ext cx="0" cy="1632"/>
            </a:xfrm>
            <a:prstGeom prst="line">
              <a:avLst/>
            </a:prstGeom>
            <a:ln w="31750" cap="flat" cmpd="sng">
              <a:solidFill>
                <a:schemeClr val="bg1">
                  <a:lumMod val="10000"/>
                </a:schemeClr>
              </a:solidFill>
              <a:prstDash val="solid"/>
              <a:round/>
              <a:headEnd type="none" w="med" len="med"/>
              <a:tailEnd type="triangle" w="med" len="med"/>
            </a:ln>
          </p:spPr>
        </p:sp>
        <p:sp>
          <p:nvSpPr>
            <p:cNvPr id="9" name="文本框 8200"/>
            <p:cNvSpPr txBox="1"/>
            <p:nvPr/>
          </p:nvSpPr>
          <p:spPr>
            <a:xfrm>
              <a:off x="3942" y="2295"/>
              <a:ext cx="432" cy="329"/>
            </a:xfrm>
            <a:prstGeom prst="rect">
              <a:avLst/>
            </a:prstGeom>
            <a:noFill/>
            <a:ln w="9525">
              <a:noFill/>
            </a:ln>
          </p:spPr>
          <p:txBody>
            <a:bodyPr anchor="t" anchorCtr="0">
              <a:spAutoFit/>
            </a:bodyPr>
            <a:p>
              <a:pPr>
                <a:spcBef>
                  <a:spcPct val="50000"/>
                </a:spcBef>
                <a:buClr>
                  <a:schemeClr val="bg1"/>
                </a:buClr>
              </a:pPr>
              <a:r>
                <a:rPr lang="en-US" altLang="zh-CN" sz="2800" b="1" i="1">
                  <a:latin typeface="Times New Roman" panose="02020603050405020304" pitchFamily="2" charset="0"/>
                  <a:ea typeface="黑体" panose="02010609060101010101" pitchFamily="2" charset="-122"/>
                </a:rPr>
                <a:t>O</a:t>
              </a:r>
              <a:endParaRPr lang="en-US" altLang="zh-CN" sz="2800" b="1" i="1">
                <a:latin typeface="Times New Roman" panose="02020603050405020304" pitchFamily="2" charset="0"/>
                <a:ea typeface="黑体" panose="02010609060101010101" pitchFamily="2" charset="-122"/>
              </a:endParaRPr>
            </a:p>
          </p:txBody>
        </p:sp>
        <p:sp>
          <p:nvSpPr>
            <p:cNvPr id="10" name="文本框 8201"/>
            <p:cNvSpPr txBox="1"/>
            <p:nvPr/>
          </p:nvSpPr>
          <p:spPr>
            <a:xfrm>
              <a:off x="4603" y="2277"/>
              <a:ext cx="384" cy="329"/>
            </a:xfrm>
            <a:prstGeom prst="rect">
              <a:avLst/>
            </a:prstGeom>
            <a:noFill/>
            <a:ln w="9525">
              <a:noFill/>
            </a:ln>
          </p:spPr>
          <p:txBody>
            <a:bodyPr anchor="t" anchorCtr="0">
              <a:spAutoFit/>
            </a:bodyPr>
            <a:p>
              <a:pPr>
                <a:spcBef>
                  <a:spcPct val="50000"/>
                </a:spcBef>
                <a:buClr>
                  <a:schemeClr val="bg1"/>
                </a:buClr>
              </a:pPr>
              <a:r>
                <a:rPr lang="en-US" altLang="zh-CN" sz="2800" b="1" i="1">
                  <a:latin typeface="Times New Roman" panose="02020603050405020304" pitchFamily="2" charset="0"/>
                  <a:ea typeface="黑体" panose="02010609060101010101" pitchFamily="2" charset="-122"/>
                </a:rPr>
                <a:t>x</a:t>
              </a:r>
              <a:endParaRPr lang="en-US" altLang="zh-CN" sz="2800" b="1" i="1">
                <a:latin typeface="Times New Roman" panose="02020603050405020304" pitchFamily="2" charset="0"/>
                <a:ea typeface="黑体" panose="02010609060101010101" pitchFamily="2" charset="-122"/>
              </a:endParaRPr>
            </a:p>
          </p:txBody>
        </p:sp>
        <p:sp>
          <p:nvSpPr>
            <p:cNvPr id="11" name="文本框 8202"/>
            <p:cNvSpPr txBox="1"/>
            <p:nvPr/>
          </p:nvSpPr>
          <p:spPr>
            <a:xfrm>
              <a:off x="4003" y="1641"/>
              <a:ext cx="288" cy="329"/>
            </a:xfrm>
            <a:prstGeom prst="rect">
              <a:avLst/>
            </a:prstGeom>
            <a:noFill/>
            <a:ln w="9525">
              <a:noFill/>
            </a:ln>
          </p:spPr>
          <p:txBody>
            <a:bodyPr anchor="t" anchorCtr="0">
              <a:spAutoFit/>
            </a:bodyPr>
            <a:p>
              <a:pPr>
                <a:spcBef>
                  <a:spcPct val="50000"/>
                </a:spcBef>
                <a:buClr>
                  <a:schemeClr val="bg1"/>
                </a:buClr>
              </a:pPr>
              <a:r>
                <a:rPr lang="en-US" altLang="zh-CN" sz="2800" b="1" i="1">
                  <a:latin typeface="Times New Roman" panose="02020603050405020304" pitchFamily="2" charset="0"/>
                  <a:ea typeface="黑体" panose="02010609060101010101" pitchFamily="2" charset="-122"/>
                </a:rPr>
                <a:t>y</a:t>
              </a:r>
              <a:endParaRPr lang="en-US" altLang="zh-CN" sz="2800" b="1" i="1">
                <a:latin typeface="Times New Roman" panose="02020603050405020304" pitchFamily="2" charset="0"/>
                <a:ea typeface="黑体" panose="02010609060101010101" pitchFamily="2" charset="-122"/>
              </a:endParaRPr>
            </a:p>
          </p:txBody>
        </p:sp>
        <p:sp>
          <p:nvSpPr>
            <p:cNvPr id="13" name="文本框 8204"/>
            <p:cNvSpPr txBox="1"/>
            <p:nvPr/>
          </p:nvSpPr>
          <p:spPr>
            <a:xfrm>
              <a:off x="3152" y="2571"/>
              <a:ext cx="624" cy="329"/>
            </a:xfrm>
            <a:prstGeom prst="rect">
              <a:avLst/>
            </a:prstGeom>
            <a:noFill/>
            <a:ln w="9525">
              <a:noFill/>
            </a:ln>
          </p:spPr>
          <p:txBody>
            <a:bodyPr anchor="t" anchorCtr="0">
              <a:spAutoFit/>
            </a:bodyPr>
            <a:p>
              <a:pPr>
                <a:spcBef>
                  <a:spcPct val="50000"/>
                </a:spcBef>
                <a:buClr>
                  <a:schemeClr val="bg1"/>
                </a:buClr>
              </a:pPr>
              <a:r>
                <a:rPr lang="zh-CN" altLang="en-US" sz="2800" dirty="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4</a:t>
              </a:r>
              <a:endParaRPr lang="en-US" altLang="zh-CN" sz="2800">
                <a:latin typeface="Times New Roman" panose="02020603050405020304" pitchFamily="2" charset="0"/>
                <a:ea typeface="黑体" panose="02010609060101010101" pitchFamily="2" charset="-122"/>
              </a:endParaRPr>
            </a:p>
          </p:txBody>
        </p:sp>
        <p:sp>
          <p:nvSpPr>
            <p:cNvPr id="14" name="直接连接符 8205"/>
            <p:cNvSpPr/>
            <p:nvPr/>
          </p:nvSpPr>
          <p:spPr>
            <a:xfrm flipH="1" flipV="1">
              <a:off x="2966" y="2197"/>
              <a:ext cx="1596" cy="1072"/>
            </a:xfrm>
            <a:prstGeom prst="line">
              <a:avLst/>
            </a:prstGeom>
            <a:ln w="31750" cap="flat" cmpd="sng">
              <a:solidFill>
                <a:srgbClr val="0000FF"/>
              </a:solidFill>
              <a:prstDash val="solid"/>
              <a:round/>
              <a:headEnd type="none" w="med" len="med"/>
              <a:tailEnd type="none" w="med" len="med"/>
            </a:ln>
          </p:spPr>
        </p:sp>
        <p:sp>
          <p:nvSpPr>
            <p:cNvPr id="15" name="矩形 8206"/>
            <p:cNvSpPr/>
            <p:nvPr/>
          </p:nvSpPr>
          <p:spPr>
            <a:xfrm>
              <a:off x="1961" y="2071"/>
              <a:ext cx="1030" cy="329"/>
            </a:xfrm>
            <a:prstGeom prst="rect">
              <a:avLst/>
            </a:prstGeom>
            <a:noFill/>
            <a:ln w="9525">
              <a:noFill/>
            </a:ln>
          </p:spPr>
          <p:txBody>
            <a:bodyPr wrap="none" anchor="t" anchorCtr="0">
              <a:spAutoFit/>
            </a:bodyPr>
            <a:p>
              <a:pPr>
                <a:buClr>
                  <a:schemeClr val="bg1"/>
                </a:buClr>
              </a:pPr>
              <a:r>
                <a:rPr lang="en-US" altLang="zh-CN" sz="2800" b="1" i="1">
                  <a:latin typeface="Times New Roman" panose="02020603050405020304" pitchFamily="2" charset="0"/>
                  <a:ea typeface="黑体" panose="02010609060101010101" pitchFamily="2" charset="-122"/>
                </a:rPr>
                <a:t>y </a:t>
              </a:r>
              <a:r>
                <a:rPr lang="en-US" altLang="zh-CN" sz="2800" b="1">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kx </a:t>
              </a:r>
              <a:r>
                <a:rPr lang="en-US" altLang="zh-CN" sz="2800" b="1">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b</a:t>
              </a:r>
              <a:endParaRPr lang="en-US" altLang="zh-CN" sz="2800" b="1" i="1">
                <a:latin typeface="Times New Roman" panose="02020603050405020304" pitchFamily="2" charset="0"/>
                <a:ea typeface="黑体" panose="02010609060101010101" pitchFamily="2"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 name="Rectangle 3"/>
          <p:cNvSpPr/>
          <p:nvPr/>
        </p:nvSpPr>
        <p:spPr>
          <a:xfrm>
            <a:off x="251460" y="627698"/>
            <a:ext cx="8451850" cy="2679700"/>
          </a:xfrm>
          <a:prstGeom prst="rect">
            <a:avLst/>
          </a:prstGeom>
          <a:noFill/>
          <a:ln w="9525">
            <a:noFill/>
          </a:ln>
        </p:spPr>
        <p:txBody>
          <a:bodyPr wrap="square" anchor="t" anchorCtr="0">
            <a:spAutoFit/>
          </a:bodyPr>
          <a:p>
            <a:pPr eaLnBrk="0" hangingPunct="0">
              <a:lnSpc>
                <a:spcPct val="150000"/>
              </a:lnSpc>
              <a:spcBef>
                <a:spcPts val="25"/>
              </a:spcBef>
            </a:pPr>
            <a:r>
              <a:rPr lang="zh-CN" altLang="en-US" sz="2800" dirty="0">
                <a:solidFill>
                  <a:srgbClr val="00B050"/>
                </a:solidFill>
                <a:latin typeface="Times New Roman" panose="02020603050405020304" pitchFamily="2" charset="0"/>
                <a:ea typeface="黑体" panose="02010609060101010101" pitchFamily="2" charset="-122"/>
              </a:rPr>
              <a:t>问题</a:t>
            </a:r>
            <a:r>
              <a:rPr lang="en-US" altLang="zh-CN" sz="2800" dirty="0">
                <a:solidFill>
                  <a:srgbClr val="00B050"/>
                </a:solidFill>
                <a:latin typeface="Times New Roman" panose="02020603050405020304" pitchFamily="2" charset="0"/>
                <a:ea typeface="黑体" panose="02010609060101010101" pitchFamily="2" charset="-122"/>
              </a:rPr>
              <a:t>3</a:t>
            </a:r>
            <a:r>
              <a:rPr lang="en-US" altLang="zh-CN" sz="2800" dirty="0">
                <a:solidFill>
                  <a:srgbClr val="269999"/>
                </a:solidFill>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下面三个不等式有什么共同特点？你能从函数的角度对解这三个不等式进行解释吗？能把你得到的结论推广到一般情形吗？</a:t>
            </a:r>
            <a:endParaRPr lang="zh-CN" altLang="en-US" sz="2800" dirty="0">
              <a:latin typeface="Times New Roman" panose="02020603050405020304" pitchFamily="2" charset="0"/>
              <a:ea typeface="黑体" panose="02010609060101010101" pitchFamily="2" charset="-122"/>
            </a:endParaRPr>
          </a:p>
          <a:p>
            <a:pPr eaLnBrk="0" hangingPunct="0">
              <a:lnSpc>
                <a:spcPct val="150000"/>
              </a:lnSpc>
              <a:spcBef>
                <a:spcPts val="25"/>
              </a:spcBef>
            </a:pPr>
            <a:r>
              <a:rPr lang="en-US" altLang="zh-CN" sz="2800" dirty="0">
                <a:latin typeface="Times New Roman" panose="02020603050405020304" pitchFamily="2" charset="0"/>
                <a:ea typeface="黑体" panose="02010609060101010101" pitchFamily="2" charset="-122"/>
              </a:rPr>
              <a:t>(1) 3</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sym typeface="+mn-ea"/>
              </a:rPr>
              <a:t>(2) </a:t>
            </a:r>
            <a:r>
              <a:rPr lang="en-US" altLang="zh-CN" sz="2800" dirty="0">
                <a:latin typeface="Times New Roman" panose="02020603050405020304" pitchFamily="2" charset="0"/>
                <a:ea typeface="黑体" panose="02010609060101010101" pitchFamily="2" charset="-122"/>
              </a:rPr>
              <a:t>3</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0</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sym typeface="+mn-ea"/>
              </a:rPr>
              <a:t>(3) </a:t>
            </a:r>
            <a:r>
              <a:rPr lang="en-US" altLang="zh-CN" sz="2800" dirty="0">
                <a:latin typeface="Times New Roman" panose="02020603050405020304" pitchFamily="2" charset="0"/>
                <a:ea typeface="黑体" panose="02010609060101010101" pitchFamily="2" charset="-122"/>
              </a:rPr>
              <a:t>3</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a:t>
            </a:r>
            <a:r>
              <a:rPr lang="zh-CN" altLang="en-US" sz="2800" dirty="0">
                <a:latin typeface="Times New Roman" panose="02020603050405020304" pitchFamily="2" charset="0"/>
                <a:ea typeface="黑体" panose="02010609060101010101" pitchFamily="2" charset="-122"/>
              </a:rPr>
              <a:t>＜</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 name="Rectangle 13"/>
          <p:cNvSpPr/>
          <p:nvPr/>
        </p:nvSpPr>
        <p:spPr>
          <a:xfrm>
            <a:off x="226695" y="1069658"/>
            <a:ext cx="4441825" cy="3664585"/>
          </a:xfrm>
          <a:prstGeom prst="rect">
            <a:avLst/>
          </a:prstGeom>
          <a:noFill/>
          <a:ln w="9525">
            <a:noFill/>
          </a:ln>
        </p:spPr>
        <p:txBody>
          <a:bodyPr wrap="square" anchor="t" anchorCtr="0">
            <a:spAutoFit/>
          </a:bodyPr>
          <a:p>
            <a:pPr eaLnBrk="0" hangingPunct="0">
              <a:lnSpc>
                <a:spcPct val="100000"/>
              </a:lnSpc>
              <a:spcBef>
                <a:spcPts val="25"/>
              </a:spcBef>
            </a:pPr>
            <a:r>
              <a:rPr lang="zh-CN" altLang="en-US" sz="2800" dirty="0">
                <a:solidFill>
                  <a:schemeClr val="tx1"/>
                </a:solidFill>
                <a:latin typeface="Times New Roman" panose="02020603050405020304" pitchFamily="2" charset="0"/>
                <a:ea typeface="黑体" panose="02010609060101010101" pitchFamily="2" charset="-122"/>
              </a:rPr>
              <a:t>　　不等式</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ax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c </a:t>
            </a:r>
            <a:r>
              <a:rPr lang="zh-CN" altLang="en-US" sz="2800" dirty="0">
                <a:solidFill>
                  <a:schemeClr val="tx1"/>
                </a:solidFill>
                <a:latin typeface="Times New Roman" panose="02020603050405020304" pitchFamily="2" charset="0"/>
                <a:ea typeface="黑体" panose="02010609060101010101" pitchFamily="2" charset="-122"/>
              </a:rPr>
              <a:t>的解集就是使函数</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ax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的函数值大于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3200" i="1" dirty="0">
                <a:solidFill>
                  <a:schemeClr val="tx1"/>
                </a:solidFill>
                <a:latin typeface="Times New Roman" panose="02020603050405020304" pitchFamily="2" charset="0"/>
                <a:ea typeface="黑体" panose="02010609060101010101" pitchFamily="2" charset="-122"/>
              </a:rPr>
              <a:t>c </a:t>
            </a:r>
            <a:r>
              <a:rPr lang="zh-CN" altLang="en-US" sz="2800" dirty="0">
                <a:solidFill>
                  <a:schemeClr val="tx1"/>
                </a:solidFill>
                <a:latin typeface="Times New Roman" panose="02020603050405020304" pitchFamily="2" charset="0"/>
                <a:ea typeface="黑体" panose="02010609060101010101" pitchFamily="2" charset="-122"/>
              </a:rPr>
              <a:t>的对应的</a:t>
            </a:r>
            <a:r>
              <a:rPr lang="zh-CN" altLang="en-US" sz="2800" dirty="0">
                <a:solidFill>
                  <a:srgbClr val="FF0000"/>
                </a:solidFill>
                <a:latin typeface="Times New Roman" panose="02020603050405020304" pitchFamily="2" charset="0"/>
                <a:ea typeface="黑体" panose="02010609060101010101" pitchFamily="2" charset="-122"/>
              </a:rPr>
              <a:t>自变量取值范围</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a:p>
            <a:pPr eaLnBrk="0" hangingPunct="0">
              <a:lnSpc>
                <a:spcPct val="100000"/>
              </a:lnSpc>
              <a:spcBef>
                <a:spcPts val="25"/>
              </a:spcBef>
            </a:pPr>
            <a:r>
              <a:rPr lang="zh-CN" altLang="en-US" sz="2800" dirty="0">
                <a:solidFill>
                  <a:schemeClr val="tx1"/>
                </a:solidFill>
                <a:latin typeface="Times New Roman" panose="02020603050405020304" pitchFamily="2" charset="0"/>
                <a:ea typeface="黑体" panose="02010609060101010101" pitchFamily="2" charset="-122"/>
              </a:rPr>
              <a:t>　　不等式</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ax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c </a:t>
            </a:r>
            <a:r>
              <a:rPr lang="zh-CN" altLang="en-US" sz="2800" dirty="0">
                <a:solidFill>
                  <a:schemeClr val="tx1"/>
                </a:solidFill>
                <a:latin typeface="Times New Roman" panose="02020603050405020304" pitchFamily="2" charset="0"/>
                <a:ea typeface="黑体" panose="02010609060101010101" pitchFamily="2" charset="-122"/>
              </a:rPr>
              <a:t>的解集就是使函数</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ax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的函数值小于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3200" i="1" dirty="0">
                <a:solidFill>
                  <a:schemeClr val="tx1"/>
                </a:solidFill>
                <a:latin typeface="Times New Roman" panose="02020603050405020304" pitchFamily="2" charset="0"/>
                <a:ea typeface="黑体" panose="02010609060101010101" pitchFamily="2" charset="-122"/>
              </a:rPr>
              <a:t>c </a:t>
            </a:r>
            <a:r>
              <a:rPr lang="zh-CN" altLang="en-US" sz="2800" dirty="0">
                <a:solidFill>
                  <a:schemeClr val="tx1"/>
                </a:solidFill>
                <a:latin typeface="Times New Roman" panose="02020603050405020304" pitchFamily="2" charset="0"/>
                <a:ea typeface="黑体" panose="02010609060101010101" pitchFamily="2" charset="-122"/>
              </a:rPr>
              <a:t>的对应的</a:t>
            </a:r>
            <a:r>
              <a:rPr lang="zh-CN" altLang="en-US" sz="2800" dirty="0">
                <a:solidFill>
                  <a:srgbClr val="FF0000"/>
                </a:solidFill>
                <a:latin typeface="Times New Roman" panose="02020603050405020304" pitchFamily="2" charset="0"/>
                <a:ea typeface="黑体" panose="02010609060101010101" pitchFamily="2" charset="-122"/>
              </a:rPr>
              <a:t>自变量取值范围</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p:txBody>
      </p:sp>
      <p:grpSp>
        <p:nvGrpSpPr>
          <p:cNvPr id="14" name="Group 74"/>
          <p:cNvGrpSpPr/>
          <p:nvPr/>
        </p:nvGrpSpPr>
        <p:grpSpPr>
          <a:xfrm>
            <a:off x="4830763" y="994728"/>
            <a:ext cx="4033837" cy="3330574"/>
            <a:chOff x="3118" y="1904"/>
            <a:chExt cx="2541" cy="2098"/>
          </a:xfrm>
        </p:grpSpPr>
        <p:sp>
          <p:nvSpPr>
            <p:cNvPr id="15" name="Line 75"/>
            <p:cNvSpPr/>
            <p:nvPr/>
          </p:nvSpPr>
          <p:spPr>
            <a:xfrm flipV="1">
              <a:off x="4067" y="2090"/>
              <a:ext cx="0" cy="1863"/>
            </a:xfrm>
            <a:prstGeom prst="line">
              <a:avLst/>
            </a:prstGeom>
            <a:ln w="28575" cap="flat" cmpd="sng">
              <a:solidFill>
                <a:schemeClr val="tx1"/>
              </a:solidFill>
              <a:prstDash val="solid"/>
              <a:round/>
              <a:headEnd type="none" w="med" len="med"/>
              <a:tailEnd type="triangle" w="med" len="med"/>
            </a:ln>
          </p:spPr>
        </p:sp>
        <p:grpSp>
          <p:nvGrpSpPr>
            <p:cNvPr id="16" name="Group 76"/>
            <p:cNvGrpSpPr/>
            <p:nvPr/>
          </p:nvGrpSpPr>
          <p:grpSpPr>
            <a:xfrm>
              <a:off x="3118" y="1904"/>
              <a:ext cx="2541" cy="2098"/>
              <a:chOff x="3118" y="1904"/>
              <a:chExt cx="2541" cy="2098"/>
            </a:xfrm>
          </p:grpSpPr>
          <p:sp>
            <p:nvSpPr>
              <p:cNvPr id="17" name="Rectangle 11"/>
              <p:cNvSpPr/>
              <p:nvPr/>
            </p:nvSpPr>
            <p:spPr>
              <a:xfrm>
                <a:off x="3924" y="2093"/>
                <a:ext cx="227"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3</a:t>
                </a:r>
                <a:endParaRPr lang="en-US" altLang="zh-CN" sz="2400" dirty="0">
                  <a:latin typeface="Times New Roman" panose="02020603050405020304" pitchFamily="2" charset="0"/>
                  <a:ea typeface="黑体" panose="02010609060101010101" pitchFamily="2" charset="-122"/>
                </a:endParaRPr>
              </a:p>
            </p:txBody>
          </p:sp>
          <p:sp>
            <p:nvSpPr>
              <p:cNvPr id="18" name="Rectangle 16"/>
              <p:cNvSpPr/>
              <p:nvPr/>
            </p:nvSpPr>
            <p:spPr>
              <a:xfrm>
                <a:off x="3921" y="2478"/>
                <a:ext cx="227"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2</a:t>
                </a:r>
                <a:endParaRPr lang="en-US" altLang="zh-CN" sz="2400" dirty="0">
                  <a:latin typeface="Times New Roman" panose="02020603050405020304" pitchFamily="2" charset="0"/>
                  <a:ea typeface="黑体" panose="02010609060101010101" pitchFamily="2" charset="-122"/>
                </a:endParaRPr>
              </a:p>
            </p:txBody>
          </p:sp>
          <p:sp>
            <p:nvSpPr>
              <p:cNvPr id="19" name="Rectangle 22"/>
              <p:cNvSpPr/>
              <p:nvPr/>
            </p:nvSpPr>
            <p:spPr>
              <a:xfrm>
                <a:off x="3934" y="2870"/>
                <a:ext cx="265"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1</a:t>
                </a:r>
                <a:endParaRPr lang="en-US" altLang="zh-CN" sz="2400" dirty="0">
                  <a:latin typeface="Times New Roman" panose="02020603050405020304" pitchFamily="2" charset="0"/>
                  <a:ea typeface="黑体" panose="02010609060101010101" pitchFamily="2" charset="-122"/>
                </a:endParaRPr>
              </a:p>
            </p:txBody>
          </p:sp>
          <p:sp>
            <p:nvSpPr>
              <p:cNvPr id="20" name="Rectangle 54"/>
              <p:cNvSpPr/>
              <p:nvPr/>
            </p:nvSpPr>
            <p:spPr>
              <a:xfrm>
                <a:off x="4804" y="3397"/>
                <a:ext cx="202"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2</a:t>
                </a:r>
                <a:endParaRPr lang="en-US" altLang="zh-CN" sz="2400" dirty="0">
                  <a:latin typeface="Times New Roman" panose="02020603050405020304" pitchFamily="2" charset="0"/>
                  <a:ea typeface="黑体" panose="02010609060101010101" pitchFamily="2" charset="-122"/>
                </a:endParaRPr>
              </a:p>
            </p:txBody>
          </p:sp>
          <p:sp>
            <p:nvSpPr>
              <p:cNvPr id="21" name="Rectangle 58"/>
              <p:cNvSpPr/>
              <p:nvPr/>
            </p:nvSpPr>
            <p:spPr>
              <a:xfrm>
                <a:off x="4415" y="3398"/>
                <a:ext cx="156"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1</a:t>
                </a:r>
                <a:endParaRPr lang="en-US" altLang="zh-CN" sz="2400" dirty="0">
                  <a:latin typeface="Times New Roman" panose="02020603050405020304" pitchFamily="2" charset="0"/>
                  <a:ea typeface="黑体" panose="02010609060101010101" pitchFamily="2" charset="-122"/>
                </a:endParaRPr>
              </a:p>
            </p:txBody>
          </p:sp>
          <p:sp>
            <p:nvSpPr>
              <p:cNvPr id="22" name="Rectangle 59"/>
              <p:cNvSpPr/>
              <p:nvPr/>
            </p:nvSpPr>
            <p:spPr>
              <a:xfrm>
                <a:off x="3182" y="3394"/>
                <a:ext cx="227" cy="349"/>
              </a:xfrm>
              <a:prstGeom prst="rect">
                <a:avLst/>
              </a:prstGeom>
              <a:noFill/>
              <a:ln w="9525">
                <a:noFill/>
              </a:ln>
            </p:spPr>
            <p:txBody>
              <a:bodyPr lIns="0" tIns="0" rIns="0" bIns="0" anchor="t" anchorCtr="0">
                <a:spAutoFit/>
              </a:bodyPr>
              <a:p>
                <a:pPr>
                  <a:lnSpc>
                    <a:spcPct val="150000"/>
                  </a:lnSpc>
                </a:pPr>
                <a:r>
                  <a:rPr lang="en-US" altLang="zh-CN" sz="2400" dirty="0">
                    <a:latin typeface="黑体" panose="02010609060101010101" pitchFamily="2" charset="-122"/>
                    <a:ea typeface="黑体" panose="02010609060101010101" pitchFamily="2" charset="-122"/>
                  </a:rPr>
                  <a:t>-</a:t>
                </a:r>
                <a:r>
                  <a:rPr lang="en-US" altLang="zh-CN" sz="2400" dirty="0">
                    <a:latin typeface="Times New Roman" panose="02020603050405020304" pitchFamily="2" charset="0"/>
                    <a:ea typeface="黑体" panose="02010609060101010101" pitchFamily="2" charset="-122"/>
                  </a:rPr>
                  <a:t>2</a:t>
                </a:r>
                <a:endParaRPr lang="en-US" altLang="zh-CN" sz="2400" dirty="0">
                  <a:latin typeface="Times New Roman" panose="02020603050405020304" pitchFamily="2" charset="0"/>
                  <a:ea typeface="黑体" panose="02010609060101010101" pitchFamily="2" charset="-122"/>
                </a:endParaRPr>
              </a:p>
            </p:txBody>
          </p:sp>
          <p:sp>
            <p:nvSpPr>
              <p:cNvPr id="23" name="Rectangle 60"/>
              <p:cNvSpPr/>
              <p:nvPr/>
            </p:nvSpPr>
            <p:spPr>
              <a:xfrm>
                <a:off x="3901" y="3348"/>
                <a:ext cx="245" cy="346"/>
              </a:xfrm>
              <a:prstGeom prst="rect">
                <a:avLst/>
              </a:prstGeom>
              <a:noFill/>
              <a:ln w="9525">
                <a:noFill/>
              </a:ln>
            </p:spPr>
            <p:txBody>
              <a:bodyPr lIns="0" tIns="0" rIns="0" bIns="0" anchor="t" anchorCtr="0">
                <a:spAutoFit/>
              </a:bodyPr>
              <a:p>
                <a:pPr>
                  <a:lnSpc>
                    <a:spcPct val="150000"/>
                  </a:lnSpc>
                </a:pPr>
                <a:r>
                  <a:rPr lang="en-US" altLang="zh-CN" sz="2400" i="1" dirty="0">
                    <a:latin typeface="Times New Roman" panose="02020603050405020304" pitchFamily="2" charset="0"/>
                    <a:ea typeface="黑体" panose="02010609060101010101" pitchFamily="2" charset="-122"/>
                  </a:rPr>
                  <a:t>O</a:t>
                </a:r>
                <a:endParaRPr lang="en-US" altLang="zh-CN" sz="2400" i="1" dirty="0">
                  <a:latin typeface="Times New Roman" panose="02020603050405020304" pitchFamily="2" charset="0"/>
                  <a:ea typeface="黑体" panose="02010609060101010101" pitchFamily="2" charset="-122"/>
                </a:endParaRPr>
              </a:p>
            </p:txBody>
          </p:sp>
          <p:sp>
            <p:nvSpPr>
              <p:cNvPr id="24" name="Rectangle 61"/>
              <p:cNvSpPr/>
              <p:nvPr/>
            </p:nvSpPr>
            <p:spPr>
              <a:xfrm>
                <a:off x="5483" y="3334"/>
                <a:ext cx="176" cy="346"/>
              </a:xfrm>
              <a:prstGeom prst="rect">
                <a:avLst/>
              </a:prstGeom>
              <a:noFill/>
              <a:ln w="9525">
                <a:noFill/>
              </a:ln>
            </p:spPr>
            <p:txBody>
              <a:bodyPr lIns="0" tIns="0" rIns="0" bIns="0" anchor="t" anchorCtr="0">
                <a:spAutoFit/>
              </a:bodyPr>
              <a:p>
                <a:pPr>
                  <a:lnSpc>
                    <a:spcPct val="150000"/>
                  </a:lnSpc>
                </a:pPr>
                <a:r>
                  <a:rPr lang="en-US" altLang="zh-CN" sz="2400" i="1" dirty="0">
                    <a:latin typeface="Times New Roman" panose="02020603050405020304" pitchFamily="2" charset="0"/>
                    <a:ea typeface="黑体" panose="02010609060101010101" pitchFamily="2" charset="-122"/>
                  </a:rPr>
                  <a:t>x</a:t>
                </a:r>
                <a:endParaRPr lang="en-US" altLang="zh-CN" sz="2400" i="1" dirty="0">
                  <a:latin typeface="Times New Roman" panose="02020603050405020304" pitchFamily="2" charset="0"/>
                  <a:ea typeface="黑体" panose="02010609060101010101" pitchFamily="2" charset="-122"/>
                </a:endParaRPr>
              </a:p>
            </p:txBody>
          </p:sp>
          <p:sp>
            <p:nvSpPr>
              <p:cNvPr id="25" name="Rectangle 62"/>
              <p:cNvSpPr/>
              <p:nvPr/>
            </p:nvSpPr>
            <p:spPr>
              <a:xfrm>
                <a:off x="4101" y="1904"/>
                <a:ext cx="176" cy="346"/>
              </a:xfrm>
              <a:prstGeom prst="rect">
                <a:avLst/>
              </a:prstGeom>
              <a:noFill/>
              <a:ln w="9525">
                <a:noFill/>
              </a:ln>
            </p:spPr>
            <p:txBody>
              <a:bodyPr lIns="0" tIns="0" rIns="0" bIns="0" anchor="t" anchorCtr="0">
                <a:spAutoFit/>
              </a:bodyPr>
              <a:p>
                <a:pPr>
                  <a:lnSpc>
                    <a:spcPct val="150000"/>
                  </a:lnSpc>
                </a:pPr>
                <a:r>
                  <a:rPr lang="en-US" altLang="zh-CN" sz="2400" i="1" dirty="0">
                    <a:latin typeface="Times New Roman" panose="02020603050405020304" pitchFamily="2" charset="0"/>
                    <a:ea typeface="黑体" panose="02010609060101010101" pitchFamily="2" charset="-122"/>
                  </a:rPr>
                  <a:t>y</a:t>
                </a:r>
                <a:endParaRPr lang="en-US" altLang="zh-CN" sz="2400" i="1" dirty="0">
                  <a:latin typeface="Times New Roman" panose="02020603050405020304" pitchFamily="2" charset="0"/>
                  <a:ea typeface="黑体" panose="02010609060101010101" pitchFamily="2" charset="-122"/>
                </a:endParaRPr>
              </a:p>
            </p:txBody>
          </p:sp>
          <p:sp>
            <p:nvSpPr>
              <p:cNvPr id="26" name="Rectangle 63"/>
              <p:cNvSpPr/>
              <p:nvPr/>
            </p:nvSpPr>
            <p:spPr>
              <a:xfrm>
                <a:off x="3575" y="3391"/>
                <a:ext cx="227" cy="349"/>
              </a:xfrm>
              <a:prstGeom prst="rect">
                <a:avLst/>
              </a:prstGeom>
              <a:noFill/>
              <a:ln w="9525">
                <a:noFill/>
              </a:ln>
            </p:spPr>
            <p:txBody>
              <a:bodyPr lIns="0" tIns="0" rIns="0" bIns="0" anchor="t" anchorCtr="0">
                <a:spAutoFit/>
              </a:bodyPr>
              <a:p>
                <a:pPr>
                  <a:lnSpc>
                    <a:spcPct val="150000"/>
                  </a:lnSpc>
                </a:pPr>
                <a:r>
                  <a:rPr lang="en-US" altLang="zh-CN" sz="2400" dirty="0">
                    <a:latin typeface="黑体" panose="02010609060101010101" pitchFamily="2" charset="-122"/>
                    <a:ea typeface="黑体" panose="02010609060101010101" pitchFamily="2" charset="-122"/>
                  </a:rPr>
                  <a:t>-</a:t>
                </a:r>
                <a:r>
                  <a:rPr lang="en-US" altLang="zh-CN" sz="2400" dirty="0">
                    <a:latin typeface="Times New Roman" panose="02020603050405020304" pitchFamily="2" charset="0"/>
                    <a:ea typeface="黑体" panose="02010609060101010101" pitchFamily="2" charset="-122"/>
                  </a:rPr>
                  <a:t>1</a:t>
                </a:r>
                <a:endParaRPr lang="en-US" altLang="zh-CN" sz="2400" dirty="0">
                  <a:latin typeface="Times New Roman" panose="02020603050405020304" pitchFamily="2" charset="0"/>
                  <a:ea typeface="黑体" panose="02010609060101010101" pitchFamily="2" charset="-122"/>
                </a:endParaRPr>
              </a:p>
            </p:txBody>
          </p:sp>
          <p:sp>
            <p:nvSpPr>
              <p:cNvPr id="27" name="Rectangle 64"/>
              <p:cNvSpPr/>
              <p:nvPr/>
            </p:nvSpPr>
            <p:spPr>
              <a:xfrm>
                <a:off x="3838" y="3653"/>
                <a:ext cx="227" cy="349"/>
              </a:xfrm>
              <a:prstGeom prst="rect">
                <a:avLst/>
              </a:prstGeom>
              <a:noFill/>
              <a:ln w="9525">
                <a:noFill/>
              </a:ln>
            </p:spPr>
            <p:txBody>
              <a:bodyPr lIns="0" tIns="0" rIns="0" bIns="0" anchor="t" anchorCtr="0">
                <a:spAutoFit/>
              </a:bodyPr>
              <a:p>
                <a:pPr>
                  <a:lnSpc>
                    <a:spcPct val="150000"/>
                  </a:lnSpc>
                </a:pPr>
                <a:r>
                  <a:rPr lang="en-US" altLang="zh-CN" sz="2400" dirty="0">
                    <a:latin typeface="黑体" panose="02010609060101010101" pitchFamily="2" charset="-122"/>
                    <a:ea typeface="黑体" panose="02010609060101010101" pitchFamily="2" charset="-122"/>
                    <a:sym typeface="+mn-ea"/>
                  </a:rPr>
                  <a:t>-</a:t>
                </a:r>
                <a:r>
                  <a:rPr lang="en-US" altLang="zh-CN" sz="2400" dirty="0">
                    <a:latin typeface="Times New Roman" panose="02020603050405020304" pitchFamily="2" charset="0"/>
                    <a:ea typeface="黑体" panose="02010609060101010101" pitchFamily="2" charset="-122"/>
                  </a:rPr>
                  <a:t>1</a:t>
                </a:r>
                <a:endParaRPr lang="en-US" altLang="zh-CN" sz="2400" dirty="0">
                  <a:latin typeface="Times New Roman" panose="02020603050405020304" pitchFamily="2" charset="0"/>
                  <a:ea typeface="黑体" panose="02010609060101010101" pitchFamily="2" charset="-122"/>
                </a:endParaRPr>
              </a:p>
            </p:txBody>
          </p:sp>
          <p:sp>
            <p:nvSpPr>
              <p:cNvPr id="28" name="Rectangle 65"/>
              <p:cNvSpPr/>
              <p:nvPr/>
            </p:nvSpPr>
            <p:spPr>
              <a:xfrm>
                <a:off x="5196" y="3393"/>
                <a:ext cx="202" cy="346"/>
              </a:xfrm>
              <a:prstGeom prst="rect">
                <a:avLst/>
              </a:prstGeom>
              <a:noFill/>
              <a:ln w="9525">
                <a:noFill/>
              </a:ln>
            </p:spPr>
            <p:txBody>
              <a:bodyPr lIns="0" tIns="0" rIns="0" bIns="0" anchor="t" anchorCtr="0">
                <a:spAutoFit/>
              </a:bodyPr>
              <a:p>
                <a:pPr>
                  <a:lnSpc>
                    <a:spcPct val="150000"/>
                  </a:lnSpc>
                </a:pPr>
                <a:r>
                  <a:rPr lang="en-US" altLang="zh-CN" sz="2400" dirty="0">
                    <a:latin typeface="Times New Roman" panose="02020603050405020304" pitchFamily="2" charset="0"/>
                    <a:ea typeface="黑体" panose="02010609060101010101" pitchFamily="2" charset="-122"/>
                  </a:rPr>
                  <a:t>3</a:t>
                </a:r>
                <a:endParaRPr lang="en-US" altLang="zh-CN" sz="2400" dirty="0">
                  <a:latin typeface="Times New Roman" panose="02020603050405020304" pitchFamily="2" charset="0"/>
                  <a:ea typeface="黑体" panose="02010609060101010101" pitchFamily="2" charset="-122"/>
                </a:endParaRPr>
              </a:p>
            </p:txBody>
          </p:sp>
          <p:sp>
            <p:nvSpPr>
              <p:cNvPr id="29" name="Line 89"/>
              <p:cNvSpPr/>
              <p:nvPr/>
            </p:nvSpPr>
            <p:spPr>
              <a:xfrm>
                <a:off x="3118" y="3464"/>
                <a:ext cx="2318" cy="0"/>
              </a:xfrm>
              <a:prstGeom prst="line">
                <a:avLst/>
              </a:prstGeom>
              <a:ln w="28575" cap="flat" cmpd="sng">
                <a:solidFill>
                  <a:schemeClr val="tx1"/>
                </a:solidFill>
                <a:prstDash val="solid"/>
                <a:round/>
                <a:headEnd type="none" w="med" len="med"/>
                <a:tailEnd type="triangle" w="med" len="med"/>
              </a:ln>
            </p:spPr>
          </p:sp>
          <p:sp>
            <p:nvSpPr>
              <p:cNvPr id="30" name="Line 90"/>
              <p:cNvSpPr/>
              <p:nvPr/>
            </p:nvSpPr>
            <p:spPr>
              <a:xfrm flipV="1">
                <a:off x="3481" y="3390"/>
                <a:ext cx="0" cy="75"/>
              </a:xfrm>
              <a:prstGeom prst="line">
                <a:avLst/>
              </a:prstGeom>
              <a:ln w="19050" cap="flat" cmpd="sng">
                <a:solidFill>
                  <a:schemeClr val="tx1"/>
                </a:solidFill>
                <a:prstDash val="solid"/>
                <a:round/>
                <a:headEnd type="none" w="med" len="med"/>
                <a:tailEnd type="none" w="med" len="med"/>
              </a:ln>
            </p:spPr>
          </p:sp>
          <p:sp>
            <p:nvSpPr>
              <p:cNvPr id="31" name="Line 91"/>
              <p:cNvSpPr/>
              <p:nvPr/>
            </p:nvSpPr>
            <p:spPr>
              <a:xfrm flipV="1">
                <a:off x="3677" y="3390"/>
                <a:ext cx="0" cy="75"/>
              </a:xfrm>
              <a:prstGeom prst="line">
                <a:avLst/>
              </a:prstGeom>
              <a:ln w="28575" cap="flat" cmpd="sng">
                <a:solidFill>
                  <a:schemeClr val="tx1"/>
                </a:solidFill>
                <a:prstDash val="solid"/>
                <a:round/>
                <a:headEnd type="none" w="med" len="med"/>
                <a:tailEnd type="none" w="med" len="med"/>
              </a:ln>
            </p:spPr>
          </p:sp>
          <p:sp>
            <p:nvSpPr>
              <p:cNvPr id="32" name="Line 92"/>
              <p:cNvSpPr/>
              <p:nvPr/>
            </p:nvSpPr>
            <p:spPr>
              <a:xfrm flipV="1">
                <a:off x="3873" y="3390"/>
                <a:ext cx="0" cy="75"/>
              </a:xfrm>
              <a:prstGeom prst="line">
                <a:avLst/>
              </a:prstGeom>
              <a:ln w="19050" cap="flat" cmpd="sng">
                <a:solidFill>
                  <a:schemeClr val="tx1"/>
                </a:solidFill>
                <a:prstDash val="solid"/>
                <a:round/>
                <a:headEnd type="none" w="med" len="med"/>
                <a:tailEnd type="none" w="med" len="med"/>
              </a:ln>
            </p:spPr>
          </p:sp>
          <p:sp>
            <p:nvSpPr>
              <p:cNvPr id="33" name="Line 93"/>
              <p:cNvSpPr/>
              <p:nvPr/>
            </p:nvSpPr>
            <p:spPr>
              <a:xfrm flipV="1">
                <a:off x="4266" y="3390"/>
                <a:ext cx="0" cy="75"/>
              </a:xfrm>
              <a:prstGeom prst="line">
                <a:avLst/>
              </a:prstGeom>
              <a:ln w="19050" cap="flat" cmpd="sng">
                <a:solidFill>
                  <a:schemeClr val="tx1"/>
                </a:solidFill>
                <a:prstDash val="solid"/>
                <a:round/>
                <a:headEnd type="none" w="med" len="med"/>
                <a:tailEnd type="none" w="med" len="med"/>
              </a:ln>
            </p:spPr>
          </p:sp>
          <p:sp>
            <p:nvSpPr>
              <p:cNvPr id="34" name="Line 94"/>
              <p:cNvSpPr/>
              <p:nvPr/>
            </p:nvSpPr>
            <p:spPr>
              <a:xfrm flipV="1">
                <a:off x="4462" y="3390"/>
                <a:ext cx="0" cy="75"/>
              </a:xfrm>
              <a:prstGeom prst="line">
                <a:avLst/>
              </a:prstGeom>
              <a:ln w="28575" cap="flat" cmpd="sng">
                <a:solidFill>
                  <a:schemeClr val="tx1"/>
                </a:solidFill>
                <a:prstDash val="solid"/>
                <a:round/>
                <a:headEnd type="none" w="med" len="med"/>
                <a:tailEnd type="none" w="med" len="med"/>
              </a:ln>
            </p:spPr>
          </p:sp>
          <p:sp>
            <p:nvSpPr>
              <p:cNvPr id="35" name="Line 95"/>
              <p:cNvSpPr/>
              <p:nvPr/>
            </p:nvSpPr>
            <p:spPr>
              <a:xfrm flipV="1">
                <a:off x="4659" y="3390"/>
                <a:ext cx="0" cy="75"/>
              </a:xfrm>
              <a:prstGeom prst="line">
                <a:avLst/>
              </a:prstGeom>
              <a:ln w="19050" cap="flat" cmpd="sng">
                <a:solidFill>
                  <a:schemeClr val="tx1"/>
                </a:solidFill>
                <a:prstDash val="solid"/>
                <a:round/>
                <a:headEnd type="none" w="med" len="med"/>
                <a:tailEnd type="none" w="med" len="med"/>
              </a:ln>
            </p:spPr>
          </p:sp>
          <p:sp>
            <p:nvSpPr>
              <p:cNvPr id="36" name="Line 96"/>
              <p:cNvSpPr/>
              <p:nvPr/>
            </p:nvSpPr>
            <p:spPr>
              <a:xfrm flipV="1">
                <a:off x="4855" y="3390"/>
                <a:ext cx="0" cy="75"/>
              </a:xfrm>
              <a:prstGeom prst="line">
                <a:avLst/>
              </a:prstGeom>
              <a:ln w="28575" cap="flat" cmpd="sng">
                <a:solidFill>
                  <a:schemeClr val="tx1"/>
                </a:solidFill>
                <a:prstDash val="solid"/>
                <a:round/>
                <a:headEnd type="none" w="med" len="med"/>
                <a:tailEnd type="none" w="med" len="med"/>
              </a:ln>
            </p:spPr>
          </p:sp>
          <p:sp>
            <p:nvSpPr>
              <p:cNvPr id="37" name="Line 97"/>
              <p:cNvSpPr/>
              <p:nvPr/>
            </p:nvSpPr>
            <p:spPr>
              <a:xfrm flipV="1">
                <a:off x="5051" y="3390"/>
                <a:ext cx="0" cy="75"/>
              </a:xfrm>
              <a:prstGeom prst="line">
                <a:avLst/>
              </a:prstGeom>
              <a:ln w="19050" cap="flat" cmpd="sng">
                <a:solidFill>
                  <a:schemeClr val="tx1"/>
                </a:solidFill>
                <a:prstDash val="solid"/>
                <a:round/>
                <a:headEnd type="none" w="med" len="med"/>
                <a:tailEnd type="none" w="med" len="med"/>
              </a:ln>
            </p:spPr>
          </p:sp>
          <p:sp>
            <p:nvSpPr>
              <p:cNvPr id="38" name="Line 98"/>
              <p:cNvSpPr/>
              <p:nvPr/>
            </p:nvSpPr>
            <p:spPr>
              <a:xfrm flipV="1">
                <a:off x="5248" y="3390"/>
                <a:ext cx="0" cy="75"/>
              </a:xfrm>
              <a:prstGeom prst="line">
                <a:avLst/>
              </a:prstGeom>
              <a:ln w="28575" cap="flat" cmpd="sng">
                <a:solidFill>
                  <a:schemeClr val="tx1"/>
                </a:solidFill>
                <a:prstDash val="solid"/>
                <a:round/>
                <a:headEnd type="none" w="med" len="med"/>
                <a:tailEnd type="none" w="med" len="med"/>
              </a:ln>
            </p:spPr>
          </p:sp>
          <p:sp>
            <p:nvSpPr>
              <p:cNvPr id="39" name="Line 99"/>
              <p:cNvSpPr/>
              <p:nvPr/>
            </p:nvSpPr>
            <p:spPr>
              <a:xfrm flipV="1">
                <a:off x="3285" y="3393"/>
                <a:ext cx="0" cy="75"/>
              </a:xfrm>
              <a:prstGeom prst="line">
                <a:avLst/>
              </a:prstGeom>
              <a:ln w="28575" cap="flat" cmpd="sng">
                <a:solidFill>
                  <a:schemeClr val="tx1"/>
                </a:solidFill>
                <a:prstDash val="solid"/>
                <a:round/>
                <a:headEnd type="none" w="med" len="med"/>
                <a:tailEnd type="none" w="med" len="med"/>
              </a:ln>
            </p:spPr>
          </p:sp>
          <p:sp>
            <p:nvSpPr>
              <p:cNvPr id="40" name="Line 100"/>
              <p:cNvSpPr/>
              <p:nvPr/>
            </p:nvSpPr>
            <p:spPr>
              <a:xfrm rot="5400000" flipV="1">
                <a:off x="4101" y="2434"/>
                <a:ext cx="0" cy="75"/>
              </a:xfrm>
              <a:prstGeom prst="line">
                <a:avLst/>
              </a:prstGeom>
              <a:ln w="19050" cap="flat" cmpd="sng">
                <a:solidFill>
                  <a:schemeClr val="tx1"/>
                </a:solidFill>
                <a:prstDash val="solid"/>
                <a:round/>
                <a:headEnd type="none" w="med" len="med"/>
                <a:tailEnd type="none" w="med" len="med"/>
              </a:ln>
            </p:spPr>
          </p:sp>
          <p:sp>
            <p:nvSpPr>
              <p:cNvPr id="41" name="Line 101"/>
              <p:cNvSpPr/>
              <p:nvPr/>
            </p:nvSpPr>
            <p:spPr>
              <a:xfrm rot="5400000" flipV="1">
                <a:off x="4101" y="2630"/>
                <a:ext cx="0" cy="75"/>
              </a:xfrm>
              <a:prstGeom prst="line">
                <a:avLst/>
              </a:prstGeom>
              <a:ln w="28575" cap="flat" cmpd="sng">
                <a:solidFill>
                  <a:schemeClr val="tx1"/>
                </a:solidFill>
                <a:prstDash val="solid"/>
                <a:round/>
                <a:headEnd type="none" w="med" len="med"/>
                <a:tailEnd type="none" w="med" len="med"/>
              </a:ln>
            </p:spPr>
          </p:sp>
          <p:sp>
            <p:nvSpPr>
              <p:cNvPr id="42" name="Line 102"/>
              <p:cNvSpPr/>
              <p:nvPr/>
            </p:nvSpPr>
            <p:spPr>
              <a:xfrm rot="5400000" flipV="1">
                <a:off x="4101" y="2826"/>
                <a:ext cx="0" cy="75"/>
              </a:xfrm>
              <a:prstGeom prst="line">
                <a:avLst/>
              </a:prstGeom>
              <a:ln w="19050" cap="flat" cmpd="sng">
                <a:solidFill>
                  <a:schemeClr val="tx1"/>
                </a:solidFill>
                <a:prstDash val="solid"/>
                <a:round/>
                <a:headEnd type="none" w="med" len="med"/>
                <a:tailEnd type="none" w="med" len="med"/>
              </a:ln>
            </p:spPr>
          </p:sp>
          <p:sp>
            <p:nvSpPr>
              <p:cNvPr id="43" name="Line 103"/>
              <p:cNvSpPr/>
              <p:nvPr/>
            </p:nvSpPr>
            <p:spPr>
              <a:xfrm rot="5400000" flipV="1">
                <a:off x="4101" y="3023"/>
                <a:ext cx="0" cy="75"/>
              </a:xfrm>
              <a:prstGeom prst="line">
                <a:avLst/>
              </a:prstGeom>
              <a:ln w="28575" cap="flat" cmpd="sng">
                <a:solidFill>
                  <a:schemeClr val="tx1"/>
                </a:solidFill>
                <a:prstDash val="solid"/>
                <a:round/>
                <a:headEnd type="none" w="med" len="med"/>
                <a:tailEnd type="none" w="med" len="med"/>
              </a:ln>
            </p:spPr>
          </p:sp>
          <p:sp>
            <p:nvSpPr>
              <p:cNvPr id="44" name="Line 104"/>
              <p:cNvSpPr/>
              <p:nvPr/>
            </p:nvSpPr>
            <p:spPr>
              <a:xfrm rot="5400000" flipV="1">
                <a:off x="4101" y="3219"/>
                <a:ext cx="0" cy="75"/>
              </a:xfrm>
              <a:prstGeom prst="line">
                <a:avLst/>
              </a:prstGeom>
              <a:ln w="19050" cap="flat" cmpd="sng">
                <a:solidFill>
                  <a:schemeClr val="tx1"/>
                </a:solidFill>
                <a:prstDash val="solid"/>
                <a:round/>
                <a:headEnd type="none" w="med" len="med"/>
                <a:tailEnd type="none" w="med" len="med"/>
              </a:ln>
            </p:spPr>
          </p:sp>
          <p:sp>
            <p:nvSpPr>
              <p:cNvPr id="45" name="Line 105"/>
              <p:cNvSpPr/>
              <p:nvPr/>
            </p:nvSpPr>
            <p:spPr>
              <a:xfrm rot="5400000" flipV="1">
                <a:off x="4101" y="3612"/>
                <a:ext cx="0" cy="75"/>
              </a:xfrm>
              <a:prstGeom prst="line">
                <a:avLst/>
              </a:prstGeom>
              <a:ln w="19050" cap="flat" cmpd="sng">
                <a:solidFill>
                  <a:schemeClr val="tx1"/>
                </a:solidFill>
                <a:prstDash val="solid"/>
                <a:round/>
                <a:headEnd type="none" w="med" len="med"/>
                <a:tailEnd type="none" w="med" len="med"/>
              </a:ln>
            </p:spPr>
          </p:sp>
          <p:sp>
            <p:nvSpPr>
              <p:cNvPr id="46" name="Line 106"/>
              <p:cNvSpPr/>
              <p:nvPr/>
            </p:nvSpPr>
            <p:spPr>
              <a:xfrm rot="5400000" flipV="1">
                <a:off x="4101" y="3808"/>
                <a:ext cx="0" cy="75"/>
              </a:xfrm>
              <a:prstGeom prst="line">
                <a:avLst/>
              </a:prstGeom>
              <a:ln w="28575" cap="flat" cmpd="sng">
                <a:solidFill>
                  <a:schemeClr val="tx1"/>
                </a:solidFill>
                <a:prstDash val="solid"/>
                <a:round/>
                <a:headEnd type="none" w="med" len="med"/>
                <a:tailEnd type="none" w="med" len="med"/>
              </a:ln>
            </p:spPr>
          </p:sp>
          <p:sp>
            <p:nvSpPr>
              <p:cNvPr id="47" name="Line 107"/>
              <p:cNvSpPr/>
              <p:nvPr/>
            </p:nvSpPr>
            <p:spPr>
              <a:xfrm rot="5400000" flipV="1">
                <a:off x="4098" y="2238"/>
                <a:ext cx="0" cy="75"/>
              </a:xfrm>
              <a:prstGeom prst="line">
                <a:avLst/>
              </a:prstGeom>
              <a:ln w="28575" cap="flat" cmpd="sng">
                <a:solidFill>
                  <a:schemeClr val="tx1"/>
                </a:solidFill>
                <a:prstDash val="solid"/>
                <a:round/>
                <a:headEnd type="none" w="med" len="med"/>
                <a:tailEnd type="none" w="med" len="med"/>
              </a:ln>
            </p:spPr>
          </p:sp>
        </p:grpSp>
      </p:grpSp>
      <p:sp>
        <p:nvSpPr>
          <p:cNvPr id="48" name="Line 8"/>
          <p:cNvSpPr/>
          <p:nvPr/>
        </p:nvSpPr>
        <p:spPr>
          <a:xfrm>
            <a:off x="5057775" y="2210753"/>
            <a:ext cx="2303463" cy="0"/>
          </a:xfrm>
          <a:prstGeom prst="line">
            <a:avLst/>
          </a:prstGeom>
          <a:ln w="28575" cap="flat" cmpd="sng">
            <a:solidFill>
              <a:srgbClr val="FF0000"/>
            </a:solidFill>
            <a:prstDash val="dash"/>
            <a:round/>
            <a:headEnd type="none" w="med" len="med"/>
            <a:tailEnd type="none" w="med" len="med"/>
          </a:ln>
        </p:spPr>
      </p:sp>
      <p:sp>
        <p:nvSpPr>
          <p:cNvPr id="49" name="Line 67"/>
          <p:cNvSpPr/>
          <p:nvPr/>
        </p:nvSpPr>
        <p:spPr>
          <a:xfrm>
            <a:off x="5273675" y="4088765"/>
            <a:ext cx="2160588" cy="0"/>
          </a:xfrm>
          <a:prstGeom prst="line">
            <a:avLst/>
          </a:prstGeom>
          <a:ln w="28575" cap="flat" cmpd="sng">
            <a:solidFill>
              <a:srgbClr val="0000FF"/>
            </a:solidFill>
            <a:prstDash val="dash"/>
            <a:round/>
            <a:headEnd type="none" w="med" len="med"/>
            <a:tailEnd type="none" w="med" len="med"/>
          </a:ln>
        </p:spPr>
      </p:sp>
      <p:cxnSp>
        <p:nvCxnSpPr>
          <p:cNvPr id="50" name="AutoShape 69"/>
          <p:cNvCxnSpPr/>
          <p:nvPr/>
        </p:nvCxnSpPr>
        <p:spPr>
          <a:xfrm flipH="1">
            <a:off x="5653088" y="1445578"/>
            <a:ext cx="936625" cy="2879725"/>
          </a:xfrm>
          <a:prstGeom prst="straightConnector1">
            <a:avLst/>
          </a:prstGeom>
          <a:ln w="28575" cap="flat" cmpd="sng">
            <a:solidFill>
              <a:srgbClr val="660066"/>
            </a:solidFill>
            <a:prstDash val="solid"/>
            <a:round/>
            <a:headEnd type="none" w="med" len="med"/>
            <a:tailEnd type="none" w="med" len="med"/>
          </a:ln>
        </p:spPr>
      </p:cxnSp>
      <p:sp>
        <p:nvSpPr>
          <p:cNvPr id="51" name="Text Box 6"/>
          <p:cNvSpPr txBox="1"/>
          <p:nvPr/>
        </p:nvSpPr>
        <p:spPr>
          <a:xfrm>
            <a:off x="6607175" y="1270953"/>
            <a:ext cx="1439863" cy="645160"/>
          </a:xfrm>
          <a:prstGeom prst="rect">
            <a:avLst/>
          </a:prstGeom>
          <a:noFill/>
          <a:ln w="9525">
            <a:noFill/>
          </a:ln>
        </p:spPr>
        <p:txBody>
          <a:bodyPr anchor="t" anchorCtr="0">
            <a:spAutoFit/>
          </a:bodyPr>
          <a:p>
            <a:pPr>
              <a:lnSpc>
                <a:spcPct val="150000"/>
              </a:lnSpc>
              <a:spcBef>
                <a:spcPct val="20000"/>
              </a:spcBef>
            </a:pPr>
            <a:r>
              <a:rPr lang="en-US" altLang="zh-CN" sz="2400" b="1" i="1" dirty="0">
                <a:latin typeface="Times New Roman" panose="02020603050405020304" pitchFamily="2" charset="0"/>
                <a:ea typeface="黑体" panose="02010609060101010101" pitchFamily="2" charset="-122"/>
              </a:rPr>
              <a:t>y </a:t>
            </a:r>
            <a:r>
              <a:rPr lang="en-US" altLang="zh-CN" sz="2400" b="1" dirty="0">
                <a:latin typeface="Times New Roman" panose="02020603050405020304" pitchFamily="2" charset="0"/>
                <a:ea typeface="黑体" panose="02010609060101010101" pitchFamily="2" charset="-122"/>
              </a:rPr>
              <a:t>=3</a:t>
            </a:r>
            <a:r>
              <a:rPr lang="en-US" altLang="zh-CN" sz="2400" b="1" i="1" dirty="0">
                <a:latin typeface="Times New Roman" panose="02020603050405020304" pitchFamily="2" charset="0"/>
                <a:ea typeface="黑体" panose="02010609060101010101" pitchFamily="2" charset="-122"/>
              </a:rPr>
              <a:t>x</a:t>
            </a:r>
            <a:r>
              <a:rPr lang="en-US" altLang="zh-CN" sz="2400" b="1" dirty="0">
                <a:latin typeface="Times New Roman" panose="02020603050405020304" pitchFamily="2" charset="0"/>
                <a:ea typeface="黑体" panose="02010609060101010101" pitchFamily="2" charset="-122"/>
              </a:rPr>
              <a:t>+2</a:t>
            </a:r>
            <a:endParaRPr lang="en-US" altLang="zh-CN" sz="2400" b="1" dirty="0">
              <a:latin typeface="Times New Roman" panose="02020603050405020304" pitchFamily="2" charset="0"/>
              <a:ea typeface="黑体" panose="02010609060101010101" pitchFamily="2" charset="-122"/>
            </a:endParaRPr>
          </a:p>
        </p:txBody>
      </p:sp>
      <p:sp>
        <p:nvSpPr>
          <p:cNvPr id="52" name="Text Box 6"/>
          <p:cNvSpPr txBox="1"/>
          <p:nvPr/>
        </p:nvSpPr>
        <p:spPr>
          <a:xfrm>
            <a:off x="7446963" y="1831340"/>
            <a:ext cx="935037" cy="645160"/>
          </a:xfrm>
          <a:prstGeom prst="rect">
            <a:avLst/>
          </a:prstGeom>
          <a:noFill/>
          <a:ln w="9525">
            <a:noFill/>
          </a:ln>
        </p:spPr>
        <p:txBody>
          <a:bodyPr anchor="t" anchorCtr="0">
            <a:spAutoFit/>
          </a:bodyPr>
          <a:p>
            <a:pPr>
              <a:lnSpc>
                <a:spcPct val="150000"/>
              </a:lnSpc>
              <a:spcBef>
                <a:spcPct val="20000"/>
              </a:spcBef>
            </a:pPr>
            <a:r>
              <a:rPr lang="en-US" altLang="zh-CN" sz="2400" b="1" i="1" dirty="0">
                <a:solidFill>
                  <a:srgbClr val="FF0000"/>
                </a:solidFill>
                <a:latin typeface="Times New Roman" panose="02020603050405020304" pitchFamily="2" charset="0"/>
                <a:ea typeface="黑体" panose="02010609060101010101" pitchFamily="2" charset="-122"/>
              </a:rPr>
              <a:t>y </a:t>
            </a:r>
            <a:r>
              <a:rPr lang="en-US" altLang="zh-CN" sz="2400" b="1" dirty="0">
                <a:solidFill>
                  <a:srgbClr val="FF0000"/>
                </a:solidFill>
                <a:latin typeface="Times New Roman" panose="02020603050405020304" pitchFamily="2" charset="0"/>
                <a:ea typeface="黑体" panose="02010609060101010101" pitchFamily="2" charset="-122"/>
              </a:rPr>
              <a:t>=2</a:t>
            </a:r>
            <a:endParaRPr lang="en-US" altLang="zh-CN" sz="2400" b="1" dirty="0">
              <a:solidFill>
                <a:srgbClr val="FF0000"/>
              </a:solidFill>
              <a:latin typeface="Times New Roman" panose="02020603050405020304" pitchFamily="2" charset="0"/>
              <a:ea typeface="黑体" panose="02010609060101010101" pitchFamily="2" charset="-122"/>
            </a:endParaRPr>
          </a:p>
        </p:txBody>
      </p:sp>
      <p:sp>
        <p:nvSpPr>
          <p:cNvPr id="53" name="Text Box 6"/>
          <p:cNvSpPr txBox="1"/>
          <p:nvPr/>
        </p:nvSpPr>
        <p:spPr>
          <a:xfrm>
            <a:off x="7775575" y="2807335"/>
            <a:ext cx="1008063" cy="645160"/>
          </a:xfrm>
          <a:prstGeom prst="rect">
            <a:avLst/>
          </a:prstGeom>
          <a:noFill/>
          <a:ln w="9525">
            <a:noFill/>
          </a:ln>
        </p:spPr>
        <p:txBody>
          <a:bodyPr anchor="t" anchorCtr="0">
            <a:spAutoFit/>
          </a:bodyPr>
          <a:p>
            <a:pPr>
              <a:lnSpc>
                <a:spcPct val="150000"/>
              </a:lnSpc>
              <a:spcBef>
                <a:spcPct val="20000"/>
              </a:spcBef>
            </a:pPr>
            <a:r>
              <a:rPr lang="en-US" altLang="zh-CN" sz="2400" b="1" i="1" dirty="0">
                <a:latin typeface="Times New Roman" panose="02020603050405020304" pitchFamily="2" charset="0"/>
                <a:ea typeface="黑体" panose="02010609060101010101" pitchFamily="2" charset="-122"/>
              </a:rPr>
              <a:t>y </a:t>
            </a:r>
            <a:r>
              <a:rPr lang="en-US" altLang="zh-CN" sz="2400" b="1" dirty="0">
                <a:latin typeface="Times New Roman" panose="02020603050405020304" pitchFamily="2" charset="0"/>
                <a:ea typeface="黑体" panose="02010609060101010101" pitchFamily="2" charset="-122"/>
              </a:rPr>
              <a:t>= 0</a:t>
            </a:r>
            <a:endParaRPr lang="en-US" altLang="zh-CN" sz="2400" b="1" dirty="0">
              <a:latin typeface="Times New Roman" panose="02020603050405020304" pitchFamily="2" charset="0"/>
              <a:ea typeface="黑体" panose="02010609060101010101" pitchFamily="2" charset="-122"/>
            </a:endParaRPr>
          </a:p>
        </p:txBody>
      </p:sp>
      <p:sp>
        <p:nvSpPr>
          <p:cNvPr id="54" name="Text Box 6"/>
          <p:cNvSpPr txBox="1"/>
          <p:nvPr/>
        </p:nvSpPr>
        <p:spPr>
          <a:xfrm>
            <a:off x="7462838" y="3674428"/>
            <a:ext cx="1439862" cy="645160"/>
          </a:xfrm>
          <a:prstGeom prst="rect">
            <a:avLst/>
          </a:prstGeom>
          <a:noFill/>
          <a:ln w="9525">
            <a:noFill/>
          </a:ln>
        </p:spPr>
        <p:txBody>
          <a:bodyPr anchor="t" anchorCtr="0">
            <a:spAutoFit/>
          </a:bodyPr>
          <a:p>
            <a:pPr>
              <a:lnSpc>
                <a:spcPct val="150000"/>
              </a:lnSpc>
              <a:spcBef>
                <a:spcPct val="20000"/>
              </a:spcBef>
            </a:pPr>
            <a:r>
              <a:rPr lang="en-US" altLang="zh-CN" sz="2400" i="1" dirty="0">
                <a:solidFill>
                  <a:srgbClr val="0000FF"/>
                </a:solidFill>
                <a:latin typeface="Times New Roman" panose="02020603050405020304" pitchFamily="2" charset="0"/>
                <a:ea typeface="黑体" panose="02010609060101010101" pitchFamily="2" charset="-122"/>
              </a:rPr>
              <a:t>y </a:t>
            </a:r>
            <a:r>
              <a:rPr lang="en-US" altLang="zh-CN" sz="2400" dirty="0">
                <a:solidFill>
                  <a:srgbClr val="0000FF"/>
                </a:solidFill>
                <a:latin typeface="Times New Roman" panose="02020603050405020304" pitchFamily="2" charset="0"/>
                <a:ea typeface="黑体" panose="02010609060101010101" pitchFamily="2" charset="-122"/>
              </a:rPr>
              <a:t>=</a:t>
            </a:r>
            <a:r>
              <a:rPr lang="en-US" altLang="zh-CN" sz="2400" dirty="0">
                <a:solidFill>
                  <a:srgbClr val="0000FF"/>
                </a:solidFill>
                <a:latin typeface="黑体" panose="02010609060101010101" pitchFamily="2" charset="-122"/>
                <a:ea typeface="黑体" panose="02010609060101010101" pitchFamily="2" charset="-122"/>
              </a:rPr>
              <a:t>-</a:t>
            </a:r>
            <a:r>
              <a:rPr lang="en-US" altLang="zh-CN" sz="2400" dirty="0">
                <a:solidFill>
                  <a:srgbClr val="0000FF"/>
                </a:solidFill>
                <a:latin typeface="Times New Roman" panose="02020603050405020304" pitchFamily="2" charset="0"/>
                <a:ea typeface="黑体" panose="02010609060101010101" pitchFamily="2" charset="-122"/>
              </a:rPr>
              <a:t>1</a:t>
            </a:r>
            <a:endParaRPr lang="en-US" altLang="zh-CN" sz="2400" dirty="0">
              <a:solidFill>
                <a:srgbClr val="0000FF"/>
              </a:solidFill>
              <a:latin typeface="Times New Roman" panose="02020603050405020304" pitchFamily="2" charset="0"/>
              <a:ea typeface="黑体" panose="02010609060101010101" pitchFamily="2" charset="-122"/>
            </a:endParaRPr>
          </a:p>
        </p:txBody>
      </p:sp>
      <p:sp>
        <p:nvSpPr>
          <p:cNvPr id="55" name="椭圆 54"/>
          <p:cNvSpPr/>
          <p:nvPr/>
        </p:nvSpPr>
        <p:spPr>
          <a:xfrm>
            <a:off x="6283325" y="3395028"/>
            <a:ext cx="107950" cy="107950"/>
          </a:xfrm>
          <a:prstGeom prst="ellipse">
            <a:avLst/>
          </a:prstGeom>
          <a:solidFill>
            <a:schemeClr val="accent1"/>
          </a:solidFill>
          <a:ln w="28575" cap="flat" cmpd="sng">
            <a:solidFill>
              <a:srgbClr val="FF0000"/>
            </a:solidFill>
            <a:prstDash val="solid"/>
            <a:round/>
            <a:headEnd type="none" w="med" len="med"/>
            <a:tailEnd type="none" w="med" len="med"/>
          </a:ln>
        </p:spPr>
        <p:txBody>
          <a:bodyPr wrap="square" lIns="91440" tIns="45720" rIns="91440" bIns="45720" anchor="t" anchorCtr="0"/>
          <a:p>
            <a:endParaRPr lang="zh-CN" altLang="en-US">
              <a:latin typeface="Arial" panose="020B0604020202020204" pitchFamily="34" charset="0"/>
              <a:ea typeface="宋体" panose="02010600030101010101" pitchFamily="2" charset="-122"/>
            </a:endParaRPr>
          </a:p>
        </p:txBody>
      </p:sp>
      <p:sp>
        <p:nvSpPr>
          <p:cNvPr id="56" name="椭圆 55"/>
          <p:cNvSpPr/>
          <p:nvPr/>
        </p:nvSpPr>
        <p:spPr>
          <a:xfrm>
            <a:off x="5880100" y="3404553"/>
            <a:ext cx="107950" cy="107950"/>
          </a:xfrm>
          <a:prstGeom prst="ellipse">
            <a:avLst/>
          </a:prstGeom>
          <a:solidFill>
            <a:schemeClr val="accent1"/>
          </a:solidFill>
          <a:ln w="28575" cap="flat" cmpd="sng">
            <a:solidFill>
              <a:schemeClr val="tx1"/>
            </a:solidFill>
            <a:prstDash val="solid"/>
            <a:round/>
            <a:headEnd type="none" w="med" len="med"/>
            <a:tailEnd type="none" w="med" len="med"/>
          </a:ln>
        </p:spPr>
        <p:txBody>
          <a:bodyPr wrap="square" lIns="91440" tIns="45720" rIns="91440" bIns="45720" anchor="t" anchorCtr="0"/>
          <a:p>
            <a:endParaRPr lang="zh-CN" altLang="en-US">
              <a:latin typeface="Arial" panose="020B0604020202020204" pitchFamily="34" charset="0"/>
              <a:ea typeface="宋体" panose="02010600030101010101" pitchFamily="2" charset="-122"/>
            </a:endParaRPr>
          </a:p>
        </p:txBody>
      </p:sp>
      <p:sp>
        <p:nvSpPr>
          <p:cNvPr id="57" name="Line 150"/>
          <p:cNvSpPr/>
          <p:nvPr/>
        </p:nvSpPr>
        <p:spPr>
          <a:xfrm flipV="1">
            <a:off x="5724525" y="3415665"/>
            <a:ext cx="12700" cy="638175"/>
          </a:xfrm>
          <a:prstGeom prst="line">
            <a:avLst/>
          </a:prstGeom>
          <a:ln w="28575" cap="flat" cmpd="sng">
            <a:solidFill>
              <a:srgbClr val="0000FF"/>
            </a:solidFill>
            <a:prstDash val="sysDot"/>
            <a:round/>
            <a:headEnd type="none" w="med" len="med"/>
            <a:tailEnd type="none" w="med" len="med"/>
          </a:ln>
        </p:spPr>
      </p:sp>
      <p:sp>
        <p:nvSpPr>
          <p:cNvPr id="58" name="椭圆 57"/>
          <p:cNvSpPr/>
          <p:nvPr/>
        </p:nvSpPr>
        <p:spPr>
          <a:xfrm>
            <a:off x="5673725" y="3412490"/>
            <a:ext cx="107950" cy="107950"/>
          </a:xfrm>
          <a:prstGeom prst="ellipse">
            <a:avLst/>
          </a:prstGeom>
          <a:solidFill>
            <a:schemeClr val="accent1"/>
          </a:solidFill>
          <a:ln w="28575" cap="flat" cmpd="sng">
            <a:solidFill>
              <a:srgbClr val="0000FF"/>
            </a:solidFill>
            <a:prstDash val="solid"/>
            <a:round/>
            <a:headEnd type="none" w="med" len="med"/>
            <a:tailEnd type="none" w="med" len="med"/>
          </a:ln>
        </p:spPr>
        <p:txBody>
          <a:bodyPr wrap="square" lIns="91440" tIns="45720" rIns="91440" bIns="45720" anchor="t" anchorCtr="0"/>
          <a:p>
            <a:endParaRPr lang="zh-CN" altLang="en-US">
              <a:latin typeface="Arial" panose="020B0604020202020204" pitchFamily="34" charset="0"/>
              <a:ea typeface="宋体" panose="02010600030101010101" pitchFamily="2" charset="-122"/>
            </a:endParaRPr>
          </a:p>
        </p:txBody>
      </p:sp>
      <p:sp>
        <p:nvSpPr>
          <p:cNvPr id="59" name="Line 150"/>
          <p:cNvSpPr/>
          <p:nvPr/>
        </p:nvSpPr>
        <p:spPr>
          <a:xfrm flipV="1">
            <a:off x="6340475" y="2225040"/>
            <a:ext cx="12700" cy="1189038"/>
          </a:xfrm>
          <a:prstGeom prst="line">
            <a:avLst/>
          </a:prstGeom>
          <a:ln w="28575" cap="flat" cmpd="sng">
            <a:solidFill>
              <a:srgbClr val="FF0000"/>
            </a:solidFill>
            <a:prstDash val="sysDot"/>
            <a:round/>
            <a:headEnd type="none" w="med" len="med"/>
            <a:tailEnd type="none" w="med" len="med"/>
          </a:ln>
        </p:spPr>
      </p:sp>
      <p:cxnSp>
        <p:nvCxnSpPr>
          <p:cNvPr id="60" name="肘形连接符 59"/>
          <p:cNvCxnSpPr/>
          <p:nvPr/>
        </p:nvCxnSpPr>
        <p:spPr>
          <a:xfrm flipV="1">
            <a:off x="6340475" y="2848928"/>
            <a:ext cx="1668463" cy="514350"/>
          </a:xfrm>
          <a:prstGeom prst="bentConnector3">
            <a:avLst>
              <a:gd name="adj1" fmla="val -875"/>
            </a:avLst>
          </a:prstGeom>
          <a:ln w="28575" cap="flat" cmpd="sng">
            <a:solidFill>
              <a:srgbClr val="FF0000"/>
            </a:solidFill>
            <a:prstDash val="solid"/>
            <a:round/>
            <a:headEnd type="none" w="med" len="med"/>
            <a:tailEnd type="none" w="med" len="med"/>
          </a:ln>
        </p:spPr>
      </p:cxnSp>
      <p:cxnSp>
        <p:nvCxnSpPr>
          <p:cNvPr id="61" name="肘形连接符 60"/>
          <p:cNvCxnSpPr/>
          <p:nvPr/>
        </p:nvCxnSpPr>
        <p:spPr>
          <a:xfrm rot="10800000">
            <a:off x="4991100" y="2869565"/>
            <a:ext cx="928688" cy="522288"/>
          </a:xfrm>
          <a:prstGeom prst="bentConnector3">
            <a:avLst>
              <a:gd name="adj1" fmla="val -685"/>
            </a:avLst>
          </a:prstGeom>
          <a:ln w="28575" cap="flat" cmpd="sng">
            <a:solidFill>
              <a:schemeClr val="tx1"/>
            </a:solidFill>
            <a:prstDash val="solid"/>
            <a:round/>
            <a:headEnd type="none" w="med" len="med"/>
            <a:tailEnd type="none" w="med" len="med"/>
          </a:ln>
        </p:spPr>
      </p:cxnSp>
      <p:cxnSp>
        <p:nvCxnSpPr>
          <p:cNvPr id="62" name="肘形连接符 61"/>
          <p:cNvCxnSpPr/>
          <p:nvPr/>
        </p:nvCxnSpPr>
        <p:spPr>
          <a:xfrm rot="10800000">
            <a:off x="4813300" y="2999740"/>
            <a:ext cx="923925" cy="404813"/>
          </a:xfrm>
          <a:prstGeom prst="bentConnector3">
            <a:avLst>
              <a:gd name="adj1" fmla="val 1926"/>
            </a:avLst>
          </a:prstGeom>
          <a:ln w="28575" cap="flat" cmpd="sng">
            <a:solidFill>
              <a:srgbClr val="0000FF"/>
            </a:solidFill>
            <a:prstDash val="solid"/>
            <a:round/>
            <a:headEnd type="none" w="med" len="med"/>
            <a:tailEnd type="none" w="med" len="med"/>
          </a:ln>
        </p:spPr>
      </p:cxnSp>
      <p:sp>
        <p:nvSpPr>
          <p:cNvPr id="2" name="文本框 1"/>
          <p:cNvSpPr txBox="1"/>
          <p:nvPr/>
        </p:nvSpPr>
        <p:spPr>
          <a:xfrm>
            <a:off x="179070" y="502920"/>
            <a:ext cx="8415655" cy="521970"/>
          </a:xfrm>
          <a:prstGeom prst="rect">
            <a:avLst/>
          </a:prstGeom>
          <a:noFill/>
        </p:spPr>
        <p:txBody>
          <a:bodyPr wrap="square" rtlCol="0" anchor="t">
            <a:spAutoFit/>
          </a:bodyPr>
          <a:p>
            <a:r>
              <a:rPr lang="en-US" altLang="zh-CN" sz="2800" b="1" dirty="0">
                <a:latin typeface="Times New Roman" panose="02020603050405020304" pitchFamily="2" charset="0"/>
                <a:ea typeface="黑体" panose="02010609060101010101" pitchFamily="2" charset="-122"/>
                <a:sym typeface="+mn-ea"/>
              </a:rPr>
              <a:t>(1) 3</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+ 2</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2</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     </a:t>
            </a:r>
            <a:r>
              <a:rPr lang="en-US" altLang="zh-CN" sz="2800" b="1" dirty="0">
                <a:latin typeface="Times New Roman" panose="02020603050405020304" pitchFamily="2" charset="0"/>
                <a:ea typeface="黑体" panose="02010609060101010101" pitchFamily="2" charset="-122"/>
                <a:sym typeface="+mn-ea"/>
              </a:rPr>
              <a:t>(2) </a:t>
            </a:r>
            <a:r>
              <a:rPr lang="en-US" altLang="zh-CN" sz="2800" b="1" dirty="0">
                <a:latin typeface="Times New Roman" panose="02020603050405020304" pitchFamily="2" charset="0"/>
                <a:ea typeface="黑体" panose="02010609060101010101" pitchFamily="2" charset="-122"/>
                <a:sym typeface="+mn-ea"/>
              </a:rPr>
              <a:t>3</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+ 2</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0</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     </a:t>
            </a:r>
            <a:r>
              <a:rPr lang="en-US" altLang="zh-CN" sz="2800" b="1" dirty="0">
                <a:latin typeface="Times New Roman" panose="02020603050405020304" pitchFamily="2" charset="0"/>
                <a:ea typeface="黑体" panose="02010609060101010101" pitchFamily="2" charset="-122"/>
                <a:sym typeface="+mn-ea"/>
              </a:rPr>
              <a:t>(3) </a:t>
            </a:r>
            <a:r>
              <a:rPr lang="en-US" altLang="zh-CN" sz="2800" b="1" dirty="0">
                <a:latin typeface="Times New Roman" panose="02020603050405020304" pitchFamily="2" charset="0"/>
                <a:ea typeface="黑体" panose="02010609060101010101" pitchFamily="2" charset="-122"/>
                <a:sym typeface="+mn-ea"/>
              </a:rPr>
              <a:t>3</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+ 2</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黑体" panose="02010609060101010101" pitchFamily="2" charset="-122"/>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1</a:t>
            </a:r>
            <a:r>
              <a:rPr lang="zh-CN" altLang="en-US" sz="2800" b="1" dirty="0">
                <a:latin typeface="Times New Roman" panose="02020603050405020304" pitchFamily="2" charset="0"/>
                <a:ea typeface="黑体" panose="02010609060101010101" pitchFamily="2" charset="-122"/>
                <a:sym typeface="+mn-ea"/>
              </a:rPr>
              <a:t>．</a:t>
            </a:r>
            <a:endPar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up)">
                                      <p:cBhvr>
                                        <p:cTn id="23" dur="1000"/>
                                        <p:tgtEl>
                                          <p:spTgt spid="5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down)">
                                      <p:cBhvr>
                                        <p:cTn id="33" dur="500"/>
                                        <p:tgtEl>
                                          <p:spTgt spid="6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dissolve">
                                      <p:cBhvr>
                                        <p:cTn id="42" dur="500"/>
                                        <p:tgtEl>
                                          <p:spTgt spid="56"/>
                                        </p:tgtEl>
                                      </p:cBhvr>
                                    </p:animEffect>
                                  </p:childTnLst>
                                </p:cTn>
                              </p:par>
                            </p:childTnLst>
                          </p:cTn>
                        </p:par>
                        <p:par>
                          <p:cTn id="43" fill="hold">
                            <p:stCondLst>
                              <p:cond delay="500"/>
                            </p:stCondLst>
                            <p:childTnLst>
                              <p:par>
                                <p:cTn id="44" presetID="22" presetClass="entr" presetSubtype="4"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down)">
                                      <p:cBhvr>
                                        <p:cTn id="46" dur="500"/>
                                        <p:tgtEl>
                                          <p:spTgt spid="6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1000"/>
                                        <p:tgtEl>
                                          <p:spTgt spid="49"/>
                                        </p:tgtEl>
                                      </p:cBhvr>
                                    </p:animEffect>
                                  </p:childTnLst>
                                </p:cTn>
                              </p:par>
                            </p:childTnLst>
                          </p:cTn>
                        </p:par>
                        <p:par>
                          <p:cTn id="52" fill="hold">
                            <p:stCondLst>
                              <p:cond delay="1000"/>
                            </p:stCondLst>
                            <p:childTnLst>
                              <p:par>
                                <p:cTn id="53" presetID="1" presetClass="entr" presetSubtype="0"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childTnLst>
                                </p:cTn>
                              </p:par>
                            </p:childTnLst>
                          </p:cTn>
                        </p:par>
                        <p:par>
                          <p:cTn id="55" fill="hold">
                            <p:stCondLst>
                              <p:cond delay="1000"/>
                            </p:stCondLst>
                            <p:childTnLst>
                              <p:par>
                                <p:cTn id="56" presetID="22" presetClass="entr" presetSubtype="4"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down)">
                                      <p:cBhvr>
                                        <p:cTn id="58" dur="10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dissolve">
                                      <p:cBhvr>
                                        <p:cTn id="63" dur="500"/>
                                        <p:tgtEl>
                                          <p:spTgt spid="58"/>
                                        </p:tgtEl>
                                      </p:cBhvr>
                                    </p:animEffect>
                                  </p:childTnLst>
                                </p:cTn>
                              </p:par>
                            </p:childTnLst>
                          </p:cTn>
                        </p:par>
                        <p:par>
                          <p:cTn id="64" fill="hold">
                            <p:stCondLst>
                              <p:cond delay="500"/>
                            </p:stCondLst>
                            <p:childTnLst>
                              <p:par>
                                <p:cTn id="65" presetID="22" presetClass="entr" presetSubtype="4"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down)">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bldLvl="0" animBg="1"/>
      <p:bldP spid="56" grpId="0" bldLvl="0" animBg="1"/>
      <p:bldP spid="5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94211"/>
          <p:cNvSpPr/>
          <p:nvPr/>
        </p:nvSpPr>
        <p:spPr>
          <a:xfrm>
            <a:off x="187960" y="285115"/>
            <a:ext cx="8052435" cy="612140"/>
          </a:xfrm>
          <a:prstGeom prst="rect">
            <a:avLst/>
          </a:prstGeom>
          <a:solidFill>
            <a:schemeClr val="bg1">
              <a:alpha val="0"/>
            </a:schemeClr>
          </a:solidFill>
          <a:ln w="9525">
            <a:noFill/>
          </a:ln>
        </p:spPr>
        <p:txBody>
          <a:bodyPr anchor="t" anchorCtr="0"/>
          <a:p>
            <a:pPr marL="342900" indent="-342900" eaLnBrk="0" hangingPunct="0">
              <a:lnSpc>
                <a:spcPct val="120000"/>
              </a:lnSpc>
              <a:spcBef>
                <a:spcPct val="20000"/>
              </a:spcBef>
            </a:pPr>
            <a:r>
              <a:rPr lang="zh-CN" altLang="en-US" sz="2800" dirty="0">
                <a:solidFill>
                  <a:srgbClr val="008080"/>
                </a:solidFill>
                <a:latin typeface="Times New Roman" panose="02020603050405020304" pitchFamily="2" charset="0"/>
                <a:ea typeface="黑体" panose="02010609060101010101" pitchFamily="2" charset="-122"/>
              </a:rPr>
              <a:t>例</a:t>
            </a:r>
            <a:r>
              <a:rPr lang="en-US" altLang="zh-CN" sz="2800" dirty="0">
                <a:solidFill>
                  <a:srgbClr val="008080"/>
                </a:solidFill>
                <a:latin typeface="Times New Roman" panose="02020603050405020304" pitchFamily="2" charset="0"/>
                <a:ea typeface="黑体" panose="02010609060101010101" pitchFamily="2" charset="-122"/>
              </a:rPr>
              <a:t>1</a:t>
            </a:r>
            <a:r>
              <a:rPr lang="en-US" altLang="zh-CN" sz="2800" dirty="0">
                <a:solidFill>
                  <a:srgbClr val="008080"/>
                </a:solidFill>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画出函数</a:t>
            </a:r>
            <a:r>
              <a:rPr lang="en-US" altLang="zh-CN" sz="2800"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y </a:t>
            </a:r>
            <a:r>
              <a:rPr lang="en-US" altLang="zh-CN" sz="2800" b="1">
                <a:latin typeface="Times New Roman" panose="02020603050405020304" pitchFamily="2" charset="0"/>
                <a:ea typeface="黑体" panose="02010609060101010101" pitchFamily="2" charset="-122"/>
              </a:rPr>
              <a:t>= </a:t>
            </a:r>
            <a:r>
              <a:rPr lang="en-US" altLang="zh-CN" sz="2800" b="1">
                <a:latin typeface="黑体" panose="02010609060101010101" pitchFamily="2" charset="-122"/>
                <a:ea typeface="黑体" panose="02010609060101010101" pitchFamily="2" charset="-122"/>
              </a:rPr>
              <a:t>-</a:t>
            </a:r>
            <a:r>
              <a:rPr lang="en-US" altLang="zh-CN" sz="2800" b="1">
                <a:latin typeface="Times New Roman" panose="02020603050405020304" pitchFamily="2" charset="0"/>
                <a:ea typeface="黑体" panose="02010609060101010101" pitchFamily="2" charset="-122"/>
              </a:rPr>
              <a:t>3</a:t>
            </a:r>
            <a:r>
              <a:rPr lang="en-US" altLang="zh-CN" sz="2800" b="1" i="1">
                <a:latin typeface="Times New Roman" panose="02020603050405020304" pitchFamily="2" charset="0"/>
                <a:ea typeface="黑体" panose="02010609060101010101" pitchFamily="2" charset="-122"/>
              </a:rPr>
              <a:t>x </a:t>
            </a:r>
            <a:r>
              <a:rPr lang="en-US" altLang="zh-CN" sz="2800" b="1">
                <a:latin typeface="Times New Roman" panose="02020603050405020304" pitchFamily="2" charset="0"/>
                <a:ea typeface="黑体" panose="02010609060101010101" pitchFamily="2" charset="-122"/>
              </a:rPr>
              <a:t>+ 6</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的图象，结合图象求：</a:t>
            </a:r>
            <a:endParaRPr lang="en-US" altLang="zh-CN" sz="2800">
              <a:latin typeface="Times New Roman" panose="02020603050405020304" pitchFamily="2" charset="0"/>
              <a:ea typeface="黑体" panose="02010609060101010101" pitchFamily="2" charset="-122"/>
            </a:endParaRPr>
          </a:p>
        </p:txBody>
      </p:sp>
      <p:sp>
        <p:nvSpPr>
          <p:cNvPr id="8" name="矩形 7"/>
          <p:cNvSpPr/>
          <p:nvPr/>
        </p:nvSpPr>
        <p:spPr>
          <a:xfrm>
            <a:off x="201930" y="2574925"/>
            <a:ext cx="6154420" cy="1360170"/>
          </a:xfrm>
          <a:prstGeom prst="rect">
            <a:avLst/>
          </a:prstGeom>
          <a:noFill/>
          <a:ln w="9525">
            <a:noFill/>
          </a:ln>
        </p:spPr>
        <p:txBody>
          <a:bodyPr anchor="t" anchorCtr="0"/>
          <a:p>
            <a:pPr marL="342900" indent="-342900" eaLnBrk="0" hangingPunct="0">
              <a:lnSpc>
                <a:spcPct val="150000"/>
              </a:lnSpc>
              <a:spcBef>
                <a:spcPct val="20000"/>
              </a:spcBef>
            </a:pPr>
            <a:r>
              <a:rPr lang="zh-CN" altLang="en-US" sz="2800" dirty="0">
                <a:solidFill>
                  <a:srgbClr val="FF0000"/>
                </a:solidFill>
                <a:latin typeface="Times New Roman" panose="02020603050405020304" pitchFamily="2" charset="0"/>
                <a:ea typeface="黑体" panose="02010609060101010101" pitchFamily="2" charset="-122"/>
              </a:rPr>
              <a:t>解：作出函数</a:t>
            </a:r>
            <a:r>
              <a:rPr lang="en-US" altLang="zh-CN" sz="2800" b="1"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y </a:t>
            </a:r>
            <a:r>
              <a:rPr lang="en-US" altLang="zh-CN" sz="2800" b="1">
                <a:solidFill>
                  <a:srgbClr val="FF0000"/>
                </a:solidFill>
                <a:latin typeface="Times New Roman" panose="02020603050405020304" pitchFamily="2" charset="0"/>
                <a:ea typeface="黑体" panose="02010609060101010101" pitchFamily="2" charset="-122"/>
              </a:rPr>
              <a:t>= </a:t>
            </a:r>
            <a:r>
              <a:rPr lang="en-US" altLang="zh-CN" sz="2800" b="1">
                <a:solidFill>
                  <a:srgbClr val="FF0000"/>
                </a:solidFill>
                <a:latin typeface="黑体" panose="02010609060101010101" pitchFamily="2" charset="-122"/>
                <a:ea typeface="黑体" panose="02010609060101010101" pitchFamily="2" charset="-122"/>
              </a:rPr>
              <a:t>-</a:t>
            </a:r>
            <a:r>
              <a:rPr lang="en-US" altLang="zh-CN" sz="2800" b="1">
                <a:solidFill>
                  <a:srgbClr val="FF0000"/>
                </a:solidFill>
                <a:latin typeface="Times New Roman" panose="02020603050405020304" pitchFamily="2" charset="0"/>
                <a:ea typeface="黑体" panose="02010609060101010101" pitchFamily="2" charset="-122"/>
              </a:rPr>
              <a:t>3</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+ 6</a:t>
            </a:r>
            <a:r>
              <a:rPr lang="en-US" altLang="zh-CN" sz="2800">
                <a:solidFill>
                  <a:srgbClr val="FF0000"/>
                </a:solidFill>
                <a:latin typeface="Times New Roman" panose="02020603050405020304" pitchFamily="2" charset="0"/>
                <a:ea typeface="黑体" panose="02010609060101010101" pitchFamily="2" charset="-122"/>
              </a:rPr>
              <a:t> </a:t>
            </a:r>
            <a:r>
              <a:rPr lang="zh-CN" altLang="en-US" sz="2800" dirty="0">
                <a:solidFill>
                  <a:srgbClr val="FF0000"/>
                </a:solidFill>
                <a:latin typeface="Times New Roman" panose="02020603050405020304" pitchFamily="2" charset="0"/>
                <a:ea typeface="黑体" panose="02010609060101010101" pitchFamily="2" charset="-122"/>
              </a:rPr>
              <a:t>的图象，如图所示，图象与</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zh-CN" altLang="en-US" sz="2800" dirty="0">
                <a:solidFill>
                  <a:srgbClr val="FF0000"/>
                </a:solidFill>
                <a:latin typeface="Times New Roman" panose="02020603050405020304" pitchFamily="2" charset="0"/>
                <a:ea typeface="黑体" panose="02010609060101010101" pitchFamily="2" charset="-122"/>
              </a:rPr>
              <a:t>轴交于点</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i="1">
                <a:solidFill>
                  <a:srgbClr val="FF0000"/>
                </a:solidFill>
                <a:latin typeface="Times New Roman" panose="02020603050405020304" pitchFamily="2" charset="0"/>
                <a:ea typeface="黑体" panose="02010609060101010101" pitchFamily="2" charset="-122"/>
              </a:rPr>
              <a:t>B</a:t>
            </a:r>
            <a:r>
              <a:rPr lang="en-US" altLang="en-US" sz="2800" dirty="0">
                <a:solidFill>
                  <a:srgbClr val="FF0000"/>
                </a:solidFill>
                <a:latin typeface="Times New Roman" panose="02020603050405020304" pitchFamily="2" charset="0"/>
                <a:ea typeface="黑体" panose="02010609060101010101" pitchFamily="2" charset="-122"/>
              </a:rPr>
              <a:t>(</a:t>
            </a:r>
            <a:r>
              <a:rPr lang="en-US" altLang="zh-CN" sz="2800">
                <a:solidFill>
                  <a:srgbClr val="FF0000"/>
                </a:solidFill>
                <a:latin typeface="Times New Roman" panose="02020603050405020304" pitchFamily="2" charset="0"/>
                <a:ea typeface="黑体" panose="02010609060101010101" pitchFamily="2" charset="-122"/>
              </a:rPr>
              <a:t>2</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a:solidFill>
                  <a:srgbClr val="FF0000"/>
                </a:solidFill>
                <a:latin typeface="Times New Roman" panose="02020603050405020304" pitchFamily="2" charset="0"/>
                <a:ea typeface="黑体" panose="02010609060101010101" pitchFamily="2" charset="-122"/>
              </a:rPr>
              <a:t>0</a:t>
            </a:r>
            <a:r>
              <a:rPr lang="en-US" altLang="zh-CN" sz="2800" dirty="0">
                <a:solidFill>
                  <a:srgbClr val="FF0000"/>
                </a:solidFill>
                <a:latin typeface="Times New Roman" panose="02020603050405020304" pitchFamily="2" charset="0"/>
                <a:ea typeface="黑体" panose="02010609060101010101" pitchFamily="2" charset="-122"/>
              </a:rPr>
              <a:t>)</a:t>
            </a:r>
            <a:r>
              <a:rPr lang="en-US" altLang="zh-CN" sz="280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2" name="直接连接符 95237"/>
          <p:cNvSpPr/>
          <p:nvPr/>
        </p:nvSpPr>
        <p:spPr>
          <a:xfrm>
            <a:off x="6051868" y="4093845"/>
            <a:ext cx="2909887" cy="0"/>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3" name="直接连接符 95238"/>
          <p:cNvSpPr/>
          <p:nvPr/>
        </p:nvSpPr>
        <p:spPr>
          <a:xfrm flipV="1">
            <a:off x="6723380" y="968058"/>
            <a:ext cx="0" cy="3906837"/>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4" name="直接连接符 95239"/>
          <p:cNvSpPr/>
          <p:nvPr/>
        </p:nvSpPr>
        <p:spPr>
          <a:xfrm>
            <a:off x="6499543" y="968058"/>
            <a:ext cx="895350" cy="3906837"/>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5" name="文本框 95242"/>
          <p:cNvSpPr txBox="1"/>
          <p:nvPr/>
        </p:nvSpPr>
        <p:spPr>
          <a:xfrm>
            <a:off x="8507095" y="4004945"/>
            <a:ext cx="454660" cy="379730"/>
          </a:xfrm>
          <a:prstGeom prst="rect">
            <a:avLst/>
          </a:prstGeom>
          <a:noFill/>
          <a:ln w="9525">
            <a:noFill/>
          </a:ln>
        </p:spPr>
        <p:txBody>
          <a:bodyPr anchor="t" anchorCtr="0"/>
          <a:p>
            <a:r>
              <a:rPr lang="zh-CN" altLang="en-US" sz="2400" b="1" i="1" dirty="0">
                <a:solidFill>
                  <a:srgbClr val="333333"/>
                </a:solidFill>
                <a:latin typeface="Times New Roman" panose="02020603050405020304" pitchFamily="2" charset="0"/>
                <a:ea typeface="宋体" panose="02010600030101010101" pitchFamily="2" charset="-122"/>
              </a:rPr>
              <a:t> </a:t>
            </a:r>
            <a:r>
              <a:rPr lang="en-US" altLang="zh-CN" sz="2400" b="1" i="1">
                <a:solidFill>
                  <a:srgbClr val="333333"/>
                </a:solidFill>
                <a:latin typeface="Times New Roman" panose="02020603050405020304" pitchFamily="2" charset="0"/>
                <a:ea typeface="宋体" panose="02010600030101010101" pitchFamily="2" charset="-122"/>
              </a:rPr>
              <a:t>x</a:t>
            </a:r>
            <a:endParaRPr lang="zh-CN" altLang="en-US" b="1" dirty="0">
              <a:latin typeface="Verdana" panose="020B0604030504040204" pitchFamily="2" charset="0"/>
              <a:ea typeface="宋体" panose="02010600030101010101" pitchFamily="2" charset="-122"/>
            </a:endParaRPr>
          </a:p>
        </p:txBody>
      </p:sp>
      <p:sp>
        <p:nvSpPr>
          <p:cNvPr id="16" name="文本框 95243"/>
          <p:cNvSpPr txBox="1"/>
          <p:nvPr/>
        </p:nvSpPr>
        <p:spPr>
          <a:xfrm>
            <a:off x="6332855" y="4049395"/>
            <a:ext cx="671513" cy="781050"/>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O</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7" name="文本框 95244"/>
          <p:cNvSpPr txBox="1"/>
          <p:nvPr/>
        </p:nvSpPr>
        <p:spPr>
          <a:xfrm>
            <a:off x="7166293" y="3668395"/>
            <a:ext cx="1344612" cy="784225"/>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B</a:t>
            </a:r>
            <a:r>
              <a:rPr lang="en-US" altLang="zh-CN" sz="2400" b="1">
                <a:solidFill>
                  <a:srgbClr val="333333"/>
                </a:solidFill>
                <a:latin typeface="Times New Roman" panose="02020603050405020304" pitchFamily="2" charset="0"/>
                <a:ea typeface="宋体" panose="02010600030101010101" pitchFamily="2" charset="-122"/>
              </a:rPr>
              <a:t>(2,0)</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8" name="文本框 95245"/>
          <p:cNvSpPr txBox="1"/>
          <p:nvPr/>
        </p:nvSpPr>
        <p:spPr>
          <a:xfrm>
            <a:off x="6732905" y="1528445"/>
            <a:ext cx="885825" cy="573088"/>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A</a:t>
            </a:r>
            <a:r>
              <a:rPr lang="en-US" altLang="zh-CN" sz="2400" b="1">
                <a:solidFill>
                  <a:srgbClr val="333333"/>
                </a:solidFill>
                <a:latin typeface="Times New Roman" panose="02020603050405020304" pitchFamily="2" charset="0"/>
                <a:ea typeface="宋体" panose="02010600030101010101" pitchFamily="2" charset="-122"/>
              </a:rPr>
              <a:t>(0,6)</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b="1">
              <a:latin typeface="Verdana" panose="020B0604030504040204" pitchFamily="2" charset="0"/>
              <a:ea typeface="宋体" panose="02010600030101010101" pitchFamily="2" charset="-122"/>
            </a:endParaRPr>
          </a:p>
        </p:txBody>
      </p:sp>
      <p:sp>
        <p:nvSpPr>
          <p:cNvPr id="19" name="文本框 95250"/>
          <p:cNvSpPr txBox="1"/>
          <p:nvPr/>
        </p:nvSpPr>
        <p:spPr>
          <a:xfrm>
            <a:off x="6723063" y="843280"/>
            <a:ext cx="444500" cy="544513"/>
          </a:xfrm>
          <a:prstGeom prst="rect">
            <a:avLst/>
          </a:prstGeom>
          <a:noFill/>
          <a:ln w="9525">
            <a:noFill/>
          </a:ln>
        </p:spPr>
        <p:txBody>
          <a:bodyPr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b="1" i="1">
              <a:latin typeface="Times New Roman" panose="02020603050405020304" pitchFamily="2" charset="0"/>
              <a:ea typeface="宋体" panose="02010600030101010101" pitchFamily="2" charset="-122"/>
            </a:endParaRPr>
          </a:p>
        </p:txBody>
      </p:sp>
      <p:sp>
        <p:nvSpPr>
          <p:cNvPr id="4" name="文本框 3"/>
          <p:cNvSpPr txBox="1"/>
          <p:nvPr/>
        </p:nvSpPr>
        <p:spPr>
          <a:xfrm>
            <a:off x="395605" y="988695"/>
            <a:ext cx="5672455" cy="1684655"/>
          </a:xfrm>
          <a:prstGeom prst="rect">
            <a:avLst/>
          </a:prstGeom>
          <a:noFill/>
        </p:spPr>
        <p:txBody>
          <a:bodyPr wrap="square" rtlCol="0" anchor="t">
            <a:spAutoFit/>
          </a:bodyPr>
          <a:p>
            <a:pPr marL="342900" indent="-342900" eaLnBrk="0" hangingPunct="0">
              <a:lnSpc>
                <a:spcPct val="110000"/>
              </a:lnSpc>
              <a:spcBef>
                <a:spcPct val="20000"/>
              </a:spcBef>
            </a:pPr>
            <a:r>
              <a:rPr lang="en-US" altLang="zh-CN" sz="2800" dirty="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sym typeface="+mn-ea"/>
              </a:rPr>
              <a:t>1</a:t>
            </a:r>
            <a:r>
              <a:rPr lang="en-US" altLang="zh-CN" sz="2800"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不等式</a:t>
            </a:r>
            <a:r>
              <a:rPr lang="en-US" altLang="zh-CN" sz="2800" dirty="0">
                <a:latin typeface="Times New Roman" panose="02020603050405020304" pitchFamily="2" charset="0"/>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a:t>
            </a:r>
            <a:r>
              <a:rPr lang="en-US" altLang="zh-CN" sz="2800" b="1">
                <a:latin typeface="Times New Roman" panose="02020603050405020304" pitchFamily="2" charset="0"/>
                <a:ea typeface="黑体" panose="02010609060101010101" pitchFamily="2" charset="-122"/>
                <a:sym typeface="+mn-ea"/>
              </a:rPr>
              <a:t>3</a:t>
            </a:r>
            <a:r>
              <a:rPr lang="en-US" altLang="zh-CN" sz="2800" b="1" i="1">
                <a:latin typeface="Times New Roman" panose="02020603050405020304" pitchFamily="2" charset="0"/>
                <a:ea typeface="黑体" panose="02010609060101010101" pitchFamily="2" charset="-122"/>
                <a:sym typeface="+mn-ea"/>
              </a:rPr>
              <a:t>x </a:t>
            </a:r>
            <a:r>
              <a:rPr lang="en-US" altLang="zh-CN" sz="2800" b="1">
                <a:latin typeface="Times New Roman" panose="02020603050405020304" pitchFamily="2" charset="0"/>
                <a:ea typeface="黑体" panose="02010609060101010101" pitchFamily="2" charset="-122"/>
                <a:sym typeface="+mn-ea"/>
              </a:rPr>
              <a:t>+ 6 &gt; 0 </a:t>
            </a:r>
            <a:r>
              <a:rPr lang="zh-CN" altLang="en-US" sz="2800" dirty="0">
                <a:latin typeface="Times New Roman" panose="02020603050405020304" pitchFamily="2" charset="0"/>
                <a:ea typeface="黑体" panose="02010609060101010101" pitchFamily="2" charset="-122"/>
                <a:sym typeface="+mn-ea"/>
              </a:rPr>
              <a:t>和</a:t>
            </a:r>
            <a:endParaRPr lang="zh-CN" altLang="en-US" sz="2800" dirty="0">
              <a:latin typeface="Times New Roman" panose="02020603050405020304" pitchFamily="2" charset="0"/>
              <a:ea typeface="黑体" panose="02010609060101010101" pitchFamily="2" charset="-122"/>
              <a:sym typeface="+mn-ea"/>
            </a:endParaRPr>
          </a:p>
          <a:p>
            <a:pPr marL="342900" indent="-342900" eaLnBrk="0" hangingPunct="0">
              <a:lnSpc>
                <a:spcPct val="110000"/>
              </a:lnSpc>
              <a:spcBef>
                <a:spcPct val="20000"/>
              </a:spcBef>
            </a:pPr>
            <a:r>
              <a:rPr lang="en-US" altLang="zh-CN" sz="2800" dirty="0">
                <a:latin typeface="Times New Roman" panose="02020603050405020304" pitchFamily="2" charset="0"/>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a:t>
            </a:r>
            <a:r>
              <a:rPr lang="en-US" altLang="zh-CN" sz="2800" b="1">
                <a:latin typeface="Times New Roman" panose="02020603050405020304" pitchFamily="2" charset="0"/>
                <a:ea typeface="黑体" panose="02010609060101010101" pitchFamily="2" charset="-122"/>
                <a:sym typeface="+mn-ea"/>
              </a:rPr>
              <a:t>3</a:t>
            </a:r>
            <a:r>
              <a:rPr lang="en-US" altLang="zh-CN" sz="2800" b="1" i="1">
                <a:latin typeface="Times New Roman" panose="02020603050405020304" pitchFamily="2" charset="0"/>
                <a:ea typeface="黑体" panose="02010609060101010101" pitchFamily="2" charset="-122"/>
                <a:sym typeface="+mn-ea"/>
              </a:rPr>
              <a:t>x </a:t>
            </a:r>
            <a:r>
              <a:rPr lang="en-US" altLang="zh-CN" sz="2800" b="1">
                <a:latin typeface="Times New Roman" panose="02020603050405020304" pitchFamily="2" charset="0"/>
                <a:ea typeface="黑体" panose="02010609060101010101" pitchFamily="2" charset="-122"/>
                <a:sym typeface="+mn-ea"/>
              </a:rPr>
              <a:t>+ 6 &lt; 0 </a:t>
            </a:r>
            <a:r>
              <a:rPr lang="zh-CN" altLang="en-US" sz="2800" dirty="0">
                <a:latin typeface="Times New Roman" panose="02020603050405020304" pitchFamily="2" charset="0"/>
                <a:ea typeface="黑体" panose="02010609060101010101" pitchFamily="2" charset="-122"/>
                <a:sym typeface="+mn-ea"/>
              </a:rPr>
              <a:t>的解集</a:t>
            </a:r>
            <a:r>
              <a:rPr lang="zh-CN" altLang="en-US" sz="2800">
                <a:latin typeface="Times New Roman" panose="02020603050405020304" pitchFamily="2" charset="0"/>
                <a:ea typeface="黑体" panose="02010609060101010101" pitchFamily="2" charset="-122"/>
                <a:sym typeface="+mn-ea"/>
              </a:rPr>
              <a:t>；</a:t>
            </a:r>
            <a:endParaRPr lang="en-US" altLang="zh-CN" sz="2800">
              <a:latin typeface="Times New Roman" panose="02020603050405020304" pitchFamily="2" charset="0"/>
              <a:ea typeface="黑体" panose="02010609060101010101" pitchFamily="2" charset="-122"/>
            </a:endParaRPr>
          </a:p>
          <a:p>
            <a:pPr marL="342900" indent="-342900" eaLnBrk="0" hangingPunct="0">
              <a:lnSpc>
                <a:spcPct val="110000"/>
              </a:lnSpc>
              <a:spcBef>
                <a:spcPct val="20000"/>
              </a:spcBef>
            </a:pPr>
            <a:r>
              <a:rPr lang="en-US" altLang="zh-CN" sz="2800" dirty="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sym typeface="+mn-ea"/>
              </a:rPr>
              <a:t>2</a:t>
            </a:r>
            <a:r>
              <a:rPr lang="en-US" altLang="zh-CN" sz="2800"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当</a:t>
            </a:r>
            <a:r>
              <a:rPr lang="en-US" altLang="zh-CN" sz="2800" dirty="0">
                <a:latin typeface="Times New Roman" panose="02020603050405020304" pitchFamily="2" charset="0"/>
                <a:ea typeface="黑体" panose="02010609060101010101" pitchFamily="2" charset="-122"/>
                <a:sym typeface="+mn-ea"/>
              </a:rPr>
              <a:t> </a:t>
            </a:r>
            <a:r>
              <a:rPr lang="en-US" altLang="zh-CN" sz="2800" b="1" i="1">
                <a:latin typeface="Times New Roman" panose="02020603050405020304" pitchFamily="2" charset="0"/>
                <a:ea typeface="黑体" panose="02010609060101010101" pitchFamily="2" charset="-122"/>
                <a:sym typeface="+mn-ea"/>
              </a:rPr>
              <a:t>x</a:t>
            </a:r>
            <a:r>
              <a:rPr lang="en-US" altLang="zh-CN" sz="2800" i="1">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取何值时，</a:t>
            </a:r>
            <a:r>
              <a:rPr lang="en-US" altLang="zh-CN" sz="2800" b="1" i="1">
                <a:latin typeface="Times New Roman" panose="02020603050405020304" pitchFamily="2" charset="0"/>
                <a:ea typeface="黑体" panose="02010609060101010101" pitchFamily="2" charset="-122"/>
                <a:sym typeface="+mn-ea"/>
              </a:rPr>
              <a:t>y </a:t>
            </a:r>
            <a:r>
              <a:rPr lang="en-US" altLang="zh-CN" sz="2800" b="1">
                <a:latin typeface="Times New Roman" panose="02020603050405020304" pitchFamily="2" charset="0"/>
                <a:ea typeface="黑体" panose="02010609060101010101" pitchFamily="2" charset="-122"/>
                <a:sym typeface="+mn-ea"/>
              </a:rPr>
              <a:t>&lt; 3</a:t>
            </a:r>
            <a:r>
              <a:rPr lang="en-US" altLang="zh-CN" sz="2800">
                <a:latin typeface="Times New Roman" panose="02020603050405020304" pitchFamily="2" charset="0"/>
                <a:ea typeface="黑体" panose="02010609060101010101" pitchFamily="2" charset="-122"/>
                <a:sym typeface="+mn-ea"/>
              </a:rPr>
              <a:t>? </a:t>
            </a:r>
            <a:endParaRPr lang="en-US" altLang="zh-CN" sz="2800">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charRg st="0" end="38"/>
                                            </p:txEl>
                                          </p:spTgt>
                                        </p:tgtEl>
                                        <p:attrNameLst>
                                          <p:attrName>style.visibility</p:attrName>
                                        </p:attrNameLst>
                                      </p:cBhvr>
                                      <p:to>
                                        <p:strVal val="visible"/>
                                      </p:to>
                                    </p:set>
                                    <p:animEffect transition="in" filter="blinds(horizontal)">
                                      <p:cBhvr>
                                        <p:cTn id="7" dur="500"/>
                                        <p:tgtEl>
                                          <p:spTgt spid="8">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par>
                                <p:cTn id="13" presetID="9"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par>
                                <p:cTn id="16" presetID="9"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dissolve">
                                      <p:cBhvr>
                                        <p:cTn id="21" dur="500"/>
                                        <p:tgtEl>
                                          <p:spTgt spid="16"/>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dissolv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138430" y="1254125"/>
            <a:ext cx="6109970" cy="2659380"/>
          </a:xfrm>
          <a:prstGeom prst="rect">
            <a:avLst/>
          </a:prstGeom>
          <a:noFill/>
          <a:ln w="9525">
            <a:noFill/>
          </a:ln>
        </p:spPr>
        <p:txBody>
          <a:bodyPr anchor="t" anchorCtr="0"/>
          <a:p>
            <a:pPr eaLnBrk="0" hangingPunct="0">
              <a:lnSpc>
                <a:spcPct val="120000"/>
              </a:lnSpc>
              <a:spcBef>
                <a:spcPts val="0"/>
              </a:spcBef>
            </a:pPr>
            <a:r>
              <a:rPr lang="zh-CN" altLang="en-US" sz="2800" dirty="0">
                <a:solidFill>
                  <a:srgbClr val="FF0000"/>
                </a:solidFill>
                <a:latin typeface="Times New Roman" panose="02020603050405020304" pitchFamily="2" charset="0"/>
                <a:ea typeface="黑体" panose="02010609060101010101" pitchFamily="2" charset="-122"/>
              </a:rPr>
              <a:t>解：</a:t>
            </a:r>
            <a:r>
              <a:rPr lang="en-US" altLang="zh-CN" sz="2800" dirty="0">
                <a:solidFill>
                  <a:srgbClr val="FF0000"/>
                </a:solidFill>
                <a:latin typeface="Times New Roman" panose="02020603050405020304" pitchFamily="2" charset="0"/>
                <a:ea typeface="黑体" panose="02010609060101010101" pitchFamily="2" charset="-122"/>
              </a:rPr>
              <a:t>(</a:t>
            </a:r>
            <a:r>
              <a:rPr lang="en-US" altLang="zh-CN" sz="2800">
                <a:solidFill>
                  <a:srgbClr val="FF0000"/>
                </a:solidFill>
                <a:latin typeface="Times New Roman" panose="02020603050405020304" pitchFamily="2" charset="0"/>
                <a:ea typeface="黑体" panose="02010609060101010101" pitchFamily="2" charset="-122"/>
              </a:rPr>
              <a:t>1</a:t>
            </a:r>
            <a:r>
              <a:rPr lang="en-US" altLang="zh-CN" sz="2800" dirty="0">
                <a:solidFill>
                  <a:srgbClr val="FF0000"/>
                </a:solidFill>
                <a:latin typeface="Times New Roman" panose="02020603050405020304" pitchFamily="2" charset="0"/>
                <a:ea typeface="黑体" panose="02010609060101010101" pitchFamily="2" charset="-122"/>
              </a:rPr>
              <a:t>)</a:t>
            </a:r>
            <a:r>
              <a:rPr lang="zh-CN" altLang="en-US" sz="2800" dirty="0">
                <a:solidFill>
                  <a:srgbClr val="FF0000"/>
                </a:solidFill>
                <a:latin typeface="Times New Roman" panose="02020603050405020304" pitchFamily="2" charset="0"/>
                <a:ea typeface="黑体" panose="02010609060101010101" pitchFamily="2" charset="-122"/>
              </a:rPr>
              <a:t>由图象可知，不等式</a:t>
            </a:r>
            <a:endParaRPr lang="zh-CN" altLang="en-US" sz="2800" dirty="0">
              <a:solidFill>
                <a:srgbClr val="FF0000"/>
              </a:solidFill>
              <a:latin typeface="Times New Roman" panose="02020603050405020304" pitchFamily="2" charset="0"/>
              <a:ea typeface="黑体" panose="02010609060101010101" pitchFamily="2" charset="-122"/>
            </a:endParaRPr>
          </a:p>
          <a:p>
            <a:pPr eaLnBrk="0" hangingPunct="0">
              <a:lnSpc>
                <a:spcPct val="120000"/>
              </a:lnSpc>
              <a:spcBef>
                <a:spcPts val="0"/>
              </a:spcBef>
            </a:pPr>
            <a:r>
              <a:rPr lang="en-US" altLang="zh-CN" sz="2800" b="1" dirty="0">
                <a:solidFill>
                  <a:srgbClr val="FF0000"/>
                </a:solidFill>
                <a:latin typeface="黑体" panose="02010609060101010101" pitchFamily="2" charset="-122"/>
                <a:ea typeface="黑体" panose="02010609060101010101" pitchFamily="2" charset="-122"/>
              </a:rPr>
              <a:t>-</a:t>
            </a:r>
            <a:r>
              <a:rPr lang="en-US" altLang="zh-CN" sz="2800" b="1">
                <a:solidFill>
                  <a:srgbClr val="FF0000"/>
                </a:solidFill>
                <a:latin typeface="Times New Roman" panose="02020603050405020304" pitchFamily="2" charset="0"/>
                <a:ea typeface="黑体" panose="02010609060101010101" pitchFamily="2" charset="-122"/>
              </a:rPr>
              <a:t>3</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+ 6 &gt; 0 </a:t>
            </a:r>
            <a:r>
              <a:rPr lang="zh-CN" altLang="en-US" sz="2800" dirty="0">
                <a:solidFill>
                  <a:srgbClr val="FF0000"/>
                </a:solidFill>
                <a:latin typeface="Times New Roman" panose="02020603050405020304" pitchFamily="2" charset="0"/>
                <a:ea typeface="黑体" panose="02010609060101010101" pitchFamily="2" charset="-122"/>
              </a:rPr>
              <a:t>的解集是图象位于</a:t>
            </a:r>
            <a:r>
              <a:rPr lang="zh-CN" altLang="en-US" sz="2800" b="1"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zh-CN" altLang="en-US" sz="2800" dirty="0">
                <a:solidFill>
                  <a:srgbClr val="FF0000"/>
                </a:solidFill>
                <a:latin typeface="Times New Roman" panose="02020603050405020304" pitchFamily="2" charset="0"/>
                <a:ea typeface="黑体" panose="02010609060101010101" pitchFamily="2" charset="-122"/>
              </a:rPr>
              <a:t>轴上方的</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zh-CN" altLang="en-US" sz="2800" dirty="0">
                <a:solidFill>
                  <a:srgbClr val="FF0000"/>
                </a:solidFill>
                <a:latin typeface="Times New Roman" panose="02020603050405020304" pitchFamily="2" charset="0"/>
                <a:ea typeface="黑体" panose="02010609060101010101" pitchFamily="2" charset="-122"/>
              </a:rPr>
              <a:t>的取值范围</a:t>
            </a:r>
            <a:r>
              <a:rPr lang="zh-CN" altLang="en-US" sz="2800">
                <a:solidFill>
                  <a:srgbClr val="FF0000"/>
                </a:solidFill>
                <a:latin typeface="Times New Roman" panose="02020603050405020304" pitchFamily="2" charset="0"/>
                <a:ea typeface="黑体" panose="02010609060101010101" pitchFamily="2" charset="-122"/>
              </a:rPr>
              <a:t>，</a:t>
            </a:r>
            <a:r>
              <a:rPr lang="zh-CN" altLang="en-US" sz="2800" dirty="0">
                <a:solidFill>
                  <a:srgbClr val="FF0000"/>
                </a:solidFill>
                <a:latin typeface="Times New Roman" panose="02020603050405020304" pitchFamily="2" charset="0"/>
                <a:ea typeface="黑体" panose="02010609060101010101" pitchFamily="2" charset="-122"/>
              </a:rPr>
              <a:t>即</a:t>
            </a:r>
            <a:r>
              <a:rPr lang="en-US" altLang="zh-CN" sz="2800" b="1"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&lt; 2</a:t>
            </a:r>
            <a:r>
              <a:rPr lang="zh-CN" altLang="en-US" sz="2800" dirty="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a:p>
            <a:pPr eaLnBrk="0" hangingPunct="0">
              <a:lnSpc>
                <a:spcPct val="120000"/>
              </a:lnSpc>
              <a:spcBef>
                <a:spcPts val="0"/>
              </a:spcBef>
            </a:pPr>
            <a:r>
              <a:rPr lang="zh-CN" altLang="en-US" sz="2800" dirty="0">
                <a:solidFill>
                  <a:srgbClr val="FF0000"/>
                </a:solidFill>
                <a:latin typeface="Times New Roman" panose="02020603050405020304" pitchFamily="2" charset="0"/>
                <a:ea typeface="黑体" panose="02010609060101010101" pitchFamily="2" charset="-122"/>
              </a:rPr>
              <a:t>不等式</a:t>
            </a:r>
            <a:r>
              <a:rPr lang="zh-CN" altLang="en-US" sz="2800" b="1" dirty="0">
                <a:solidFill>
                  <a:srgbClr val="FF0000"/>
                </a:solidFill>
                <a:latin typeface="Times New Roman" panose="02020603050405020304" pitchFamily="2" charset="0"/>
                <a:ea typeface="黑体" panose="02010609060101010101" pitchFamily="2" charset="-122"/>
              </a:rPr>
              <a:t> </a:t>
            </a:r>
            <a:r>
              <a:rPr lang="en-US" altLang="zh-CN" sz="2800" b="1">
                <a:solidFill>
                  <a:srgbClr val="FF0000"/>
                </a:solidFill>
                <a:latin typeface="黑体" panose="02010609060101010101" pitchFamily="2" charset="-122"/>
                <a:ea typeface="黑体" panose="02010609060101010101" pitchFamily="2" charset="-122"/>
              </a:rPr>
              <a:t>-</a:t>
            </a:r>
            <a:r>
              <a:rPr lang="en-US" altLang="zh-CN" sz="2800" b="1">
                <a:solidFill>
                  <a:srgbClr val="FF0000"/>
                </a:solidFill>
                <a:latin typeface="Times New Roman" panose="02020603050405020304" pitchFamily="2" charset="0"/>
                <a:ea typeface="黑体" panose="02010609060101010101" pitchFamily="2" charset="-122"/>
              </a:rPr>
              <a:t>3</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+ 6 &lt; 0</a:t>
            </a:r>
            <a:r>
              <a:rPr lang="en-US" altLang="zh-CN" sz="2800">
                <a:solidFill>
                  <a:srgbClr val="FF0000"/>
                </a:solidFill>
                <a:latin typeface="Times New Roman" panose="02020603050405020304" pitchFamily="2" charset="0"/>
                <a:ea typeface="黑体" panose="02010609060101010101" pitchFamily="2" charset="-122"/>
              </a:rPr>
              <a:t> </a:t>
            </a:r>
            <a:r>
              <a:rPr lang="zh-CN" altLang="en-US" sz="2800" dirty="0">
                <a:solidFill>
                  <a:srgbClr val="FF0000"/>
                </a:solidFill>
                <a:latin typeface="Times New Roman" panose="02020603050405020304" pitchFamily="2" charset="0"/>
                <a:ea typeface="黑体" panose="02010609060101010101" pitchFamily="2" charset="-122"/>
              </a:rPr>
              <a:t>的解集是图象位于 </a:t>
            </a:r>
            <a:r>
              <a:rPr lang="en-US" altLang="zh-CN" sz="2800" b="1" i="1">
                <a:solidFill>
                  <a:srgbClr val="FF0000"/>
                </a:solidFill>
                <a:latin typeface="Times New Roman" panose="02020603050405020304" pitchFamily="2" charset="0"/>
                <a:ea typeface="黑体" panose="02010609060101010101" pitchFamily="2" charset="-122"/>
              </a:rPr>
              <a:t>x </a:t>
            </a:r>
            <a:r>
              <a:rPr lang="zh-CN" altLang="en-US" sz="2800" dirty="0">
                <a:solidFill>
                  <a:srgbClr val="FF0000"/>
                </a:solidFill>
                <a:latin typeface="Times New Roman" panose="02020603050405020304" pitchFamily="2" charset="0"/>
                <a:ea typeface="黑体" panose="02010609060101010101" pitchFamily="2" charset="-122"/>
              </a:rPr>
              <a:t>轴下方的</a:t>
            </a:r>
            <a:r>
              <a:rPr lang="en-US" altLang="zh-CN" sz="2800" b="1"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zh-CN" altLang="en-US" sz="2800" dirty="0">
                <a:solidFill>
                  <a:srgbClr val="FF0000"/>
                </a:solidFill>
                <a:latin typeface="Times New Roman" panose="02020603050405020304" pitchFamily="2" charset="0"/>
                <a:ea typeface="黑体" panose="02010609060101010101" pitchFamily="2" charset="-122"/>
              </a:rPr>
              <a:t>的取值范围，即</a:t>
            </a:r>
            <a:r>
              <a:rPr lang="en-US" altLang="zh-CN" sz="2800" b="1"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&gt; 2</a:t>
            </a:r>
            <a:r>
              <a:rPr lang="zh-CN" altLang="en-US" sz="2800" dirty="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3" name="直接连接符 95237"/>
          <p:cNvSpPr/>
          <p:nvPr/>
        </p:nvSpPr>
        <p:spPr>
          <a:xfrm>
            <a:off x="5908358" y="4094163"/>
            <a:ext cx="2909887" cy="0"/>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 name="直接连接符 95238"/>
          <p:cNvSpPr/>
          <p:nvPr/>
        </p:nvSpPr>
        <p:spPr>
          <a:xfrm flipV="1">
            <a:off x="6579870" y="968375"/>
            <a:ext cx="0" cy="3906838"/>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6" name="直接连接符 95239"/>
          <p:cNvSpPr/>
          <p:nvPr/>
        </p:nvSpPr>
        <p:spPr>
          <a:xfrm>
            <a:off x="6356033" y="968375"/>
            <a:ext cx="895350" cy="3906838"/>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7" name="文本框 95242"/>
          <p:cNvSpPr txBox="1"/>
          <p:nvPr/>
        </p:nvSpPr>
        <p:spPr>
          <a:xfrm>
            <a:off x="8363585" y="4149090"/>
            <a:ext cx="542925" cy="478155"/>
          </a:xfrm>
          <a:prstGeom prst="rect">
            <a:avLst/>
          </a:prstGeom>
          <a:noFill/>
          <a:ln w="9525">
            <a:noFill/>
          </a:ln>
        </p:spPr>
        <p:txBody>
          <a:bodyPr anchor="t" anchorCtr="0"/>
          <a:p>
            <a:r>
              <a:rPr lang="zh-CN" altLang="en-US" sz="2400" b="1" i="1" dirty="0">
                <a:solidFill>
                  <a:srgbClr val="333333"/>
                </a:solidFill>
                <a:latin typeface="Times New Roman" panose="02020603050405020304" pitchFamily="2" charset="0"/>
                <a:ea typeface="宋体" panose="02010600030101010101" pitchFamily="2" charset="-122"/>
              </a:rPr>
              <a:t> </a:t>
            </a:r>
            <a:r>
              <a:rPr lang="en-US" altLang="zh-CN" sz="2400" b="1" i="1">
                <a:solidFill>
                  <a:srgbClr val="333333"/>
                </a:solidFill>
                <a:latin typeface="Times New Roman" panose="02020603050405020304" pitchFamily="2" charset="0"/>
                <a:ea typeface="宋体" panose="02010600030101010101" pitchFamily="2" charset="-122"/>
              </a:rPr>
              <a:t>x</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9" name="文本框 95243"/>
          <p:cNvSpPr txBox="1"/>
          <p:nvPr/>
        </p:nvSpPr>
        <p:spPr>
          <a:xfrm>
            <a:off x="6189345" y="4049713"/>
            <a:ext cx="671513" cy="781050"/>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O</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0" name="文本框 95244"/>
          <p:cNvSpPr txBox="1"/>
          <p:nvPr/>
        </p:nvSpPr>
        <p:spPr>
          <a:xfrm>
            <a:off x="7022783" y="3668713"/>
            <a:ext cx="1344612" cy="784225"/>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B</a:t>
            </a:r>
            <a:r>
              <a:rPr lang="en-US" altLang="zh-CN" sz="2400" b="1">
                <a:solidFill>
                  <a:srgbClr val="333333"/>
                </a:solidFill>
                <a:latin typeface="Times New Roman" panose="02020603050405020304" pitchFamily="2" charset="0"/>
                <a:ea typeface="宋体" panose="02010600030101010101" pitchFamily="2" charset="-122"/>
              </a:rPr>
              <a:t>(2,0)</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1" name="文本框 95245"/>
          <p:cNvSpPr txBox="1"/>
          <p:nvPr/>
        </p:nvSpPr>
        <p:spPr>
          <a:xfrm>
            <a:off x="6589395" y="1528763"/>
            <a:ext cx="885825" cy="573087"/>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A</a:t>
            </a:r>
            <a:r>
              <a:rPr lang="en-US" altLang="zh-CN" sz="2400" b="1">
                <a:solidFill>
                  <a:srgbClr val="333333"/>
                </a:solidFill>
                <a:latin typeface="Times New Roman" panose="02020603050405020304" pitchFamily="2" charset="0"/>
                <a:ea typeface="宋体" panose="02010600030101010101" pitchFamily="2" charset="-122"/>
              </a:rPr>
              <a:t>(0,6)</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b="1">
              <a:latin typeface="Verdana" panose="020B0604030504040204" pitchFamily="2" charset="0"/>
              <a:ea typeface="宋体" panose="02010600030101010101" pitchFamily="2" charset="-122"/>
            </a:endParaRPr>
          </a:p>
        </p:txBody>
      </p:sp>
      <p:grpSp>
        <p:nvGrpSpPr>
          <p:cNvPr id="13" name="组合 12"/>
          <p:cNvGrpSpPr/>
          <p:nvPr/>
        </p:nvGrpSpPr>
        <p:grpSpPr>
          <a:xfrm>
            <a:off x="6252845" y="2852738"/>
            <a:ext cx="841375" cy="2149475"/>
            <a:chOff x="13576" y="6260"/>
            <a:chExt cx="1326" cy="3383"/>
          </a:xfrm>
        </p:grpSpPr>
        <p:sp>
          <p:nvSpPr>
            <p:cNvPr id="14" name="直接连接符 95240"/>
            <p:cNvSpPr/>
            <p:nvPr/>
          </p:nvSpPr>
          <p:spPr>
            <a:xfrm>
              <a:off x="14085" y="6625"/>
              <a:ext cx="352" cy="0"/>
            </a:xfrm>
            <a:prstGeom prst="line">
              <a:avLst/>
            </a:prstGeom>
            <a:ln w="28575" cap="flat" cmpd="sng">
              <a:solidFill>
                <a:schemeClr val="tx1"/>
              </a:solidFill>
              <a:prstDash val="dash"/>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5" name="直接连接符 95241"/>
            <p:cNvSpPr/>
            <p:nvPr/>
          </p:nvSpPr>
          <p:spPr>
            <a:xfrm>
              <a:off x="14478" y="6600"/>
              <a:ext cx="0" cy="1587"/>
            </a:xfrm>
            <a:prstGeom prst="line">
              <a:avLst/>
            </a:prstGeom>
            <a:ln w="28575" cap="flat" cmpd="sng">
              <a:solidFill>
                <a:schemeClr val="tx1"/>
              </a:solidFill>
              <a:prstDash val="dash"/>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6" name="文本框 95246"/>
            <p:cNvSpPr txBox="1"/>
            <p:nvPr/>
          </p:nvSpPr>
          <p:spPr>
            <a:xfrm>
              <a:off x="13576" y="6260"/>
              <a:ext cx="705" cy="1222"/>
            </a:xfrm>
            <a:prstGeom prst="rect">
              <a:avLst/>
            </a:prstGeom>
            <a:noFill/>
            <a:ln w="9525">
              <a:noFill/>
            </a:ln>
          </p:spPr>
          <p:txBody>
            <a:bodyPr anchor="t" anchorCtr="0"/>
            <a:p>
              <a:r>
                <a:rPr lang="en-US" altLang="zh-CN" sz="2400" b="1">
                  <a:latin typeface="Times New Roman" panose="02020603050405020304" pitchFamily="2" charset="0"/>
                  <a:ea typeface="宋体" panose="02010600030101010101" pitchFamily="2" charset="-122"/>
                </a:rPr>
                <a:t>3</a:t>
              </a:r>
              <a:endParaRPr lang="en-US" altLang="zh-CN" sz="2400" b="1" dirty="0">
                <a:latin typeface="Times New Roman" panose="02020603050405020304" pitchFamily="2" charset="0"/>
                <a:ea typeface="宋体" panose="02010600030101010101" pitchFamily="2" charset="-122"/>
              </a:endParaRPr>
            </a:p>
          </p:txBody>
        </p:sp>
        <p:sp>
          <p:nvSpPr>
            <p:cNvPr id="17" name="文本框 95247"/>
            <p:cNvSpPr txBox="1"/>
            <p:nvPr/>
          </p:nvSpPr>
          <p:spPr>
            <a:xfrm>
              <a:off x="14197" y="8106"/>
              <a:ext cx="705" cy="1537"/>
            </a:xfrm>
            <a:prstGeom prst="rect">
              <a:avLst/>
            </a:prstGeom>
            <a:noFill/>
            <a:ln w="9525">
              <a:noFill/>
            </a:ln>
          </p:spPr>
          <p:txBody>
            <a:bodyPr anchor="t" anchorCtr="0"/>
            <a:p>
              <a:r>
                <a:rPr lang="en-US" altLang="zh-CN" sz="2400" b="1">
                  <a:latin typeface="Times New Roman" panose="02020603050405020304" pitchFamily="2" charset="0"/>
                  <a:ea typeface="宋体" panose="02010600030101010101" pitchFamily="2" charset="-122"/>
                </a:rPr>
                <a:t>1	</a:t>
              </a:r>
              <a:endParaRPr lang="en-US" altLang="zh-CN" sz="2400" b="1" dirty="0">
                <a:latin typeface="Times New Roman" panose="02020603050405020304" pitchFamily="2" charset="0"/>
                <a:ea typeface="宋体" panose="02010600030101010101" pitchFamily="2" charset="-122"/>
              </a:endParaRPr>
            </a:p>
          </p:txBody>
        </p:sp>
      </p:grpSp>
      <p:sp>
        <p:nvSpPr>
          <p:cNvPr id="18" name="圆角矩形标注 95248"/>
          <p:cNvSpPr/>
          <p:nvPr/>
        </p:nvSpPr>
        <p:spPr>
          <a:xfrm>
            <a:off x="7718108" y="2111375"/>
            <a:ext cx="904875" cy="496888"/>
          </a:xfrm>
          <a:prstGeom prst="wedgeRoundRectCallout">
            <a:avLst>
              <a:gd name="adj1" fmla="val -139648"/>
              <a:gd name="adj2" fmla="val 138819"/>
              <a:gd name="adj3" fmla="val 16667"/>
            </a:avLst>
          </a:prstGeom>
          <a:solidFill>
            <a:srgbClr val="FFFFFF"/>
          </a:solidFill>
          <a:ln w="9525" cap="flat" cmpd="sng">
            <a:solidFill>
              <a:srgbClr val="000000"/>
            </a:solidFill>
            <a:prstDash val="solid"/>
            <a:miter/>
            <a:headEnd type="none" w="med" len="med"/>
            <a:tailEnd type="none" w="med" len="med"/>
          </a:ln>
        </p:spPr>
        <p:txBody>
          <a:bodyPr anchor="t" anchorCtr="0"/>
          <a:p>
            <a:r>
              <a:rPr lang="en-US" altLang="zh-CN" sz="2400" b="1">
                <a:solidFill>
                  <a:srgbClr val="0000FF"/>
                </a:solidFill>
                <a:latin typeface="Times New Roman" panose="02020603050405020304" pitchFamily="2" charset="0"/>
                <a:ea typeface="宋体" panose="02010600030101010101" pitchFamily="2" charset="-122"/>
              </a:rPr>
              <a:t>(1,3)</a:t>
            </a:r>
            <a:r>
              <a:rPr lang="en-US" altLang="zh-CN" sz="1400" b="1">
                <a:solidFill>
                  <a:srgbClr val="333333"/>
                </a:solidFill>
                <a:latin typeface="Times New Roman" panose="02020603050405020304" pitchFamily="2" charset="0"/>
                <a:ea typeface="宋体" panose="02010600030101010101" pitchFamily="2" charset="-122"/>
              </a:rPr>
              <a:t>	</a:t>
            </a:r>
            <a:endParaRPr lang="en-US" altLang="zh-CN" b="1">
              <a:latin typeface="Verdana" panose="020B0604030504040204" pitchFamily="2" charset="0"/>
              <a:ea typeface="宋体" panose="02010600030101010101" pitchFamily="2" charset="-122"/>
            </a:endParaRPr>
          </a:p>
        </p:txBody>
      </p:sp>
      <p:sp>
        <p:nvSpPr>
          <p:cNvPr id="19" name="直接连接符 18"/>
          <p:cNvSpPr/>
          <p:nvPr/>
        </p:nvSpPr>
        <p:spPr>
          <a:xfrm flipH="1" flipV="1">
            <a:off x="6838633" y="3068638"/>
            <a:ext cx="401637" cy="1752600"/>
          </a:xfrm>
          <a:prstGeom prst="line">
            <a:avLst/>
          </a:prstGeom>
          <a:ln w="38100" cap="flat" cmpd="sng">
            <a:solidFill>
              <a:srgbClr val="0000FF"/>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20" name="文本框 95250"/>
          <p:cNvSpPr txBox="1"/>
          <p:nvPr/>
        </p:nvSpPr>
        <p:spPr>
          <a:xfrm>
            <a:off x="6651308" y="700088"/>
            <a:ext cx="444500" cy="544512"/>
          </a:xfrm>
          <a:prstGeom prst="rect">
            <a:avLst/>
          </a:prstGeom>
          <a:noFill/>
          <a:ln w="9525">
            <a:noFill/>
          </a:ln>
        </p:spPr>
        <p:txBody>
          <a:bodyPr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b="1" i="1">
              <a:latin typeface="Times New Roman" panose="02020603050405020304" pitchFamily="2" charset="0"/>
              <a:ea typeface="宋体" panose="02010600030101010101" pitchFamily="2" charset="-122"/>
            </a:endParaRPr>
          </a:p>
        </p:txBody>
      </p:sp>
      <p:sp>
        <p:nvSpPr>
          <p:cNvPr id="21" name="矩形 20"/>
          <p:cNvSpPr/>
          <p:nvPr/>
        </p:nvSpPr>
        <p:spPr>
          <a:xfrm>
            <a:off x="97155" y="3981450"/>
            <a:ext cx="5699125" cy="607695"/>
          </a:xfrm>
          <a:prstGeom prst="rect">
            <a:avLst/>
          </a:prstGeom>
          <a:noFill/>
          <a:ln w="9525">
            <a:noFill/>
          </a:ln>
        </p:spPr>
        <p:txBody>
          <a:bodyPr wrap="square" anchor="t" anchorCtr="0">
            <a:spAutoFit/>
          </a:bodyPr>
          <a:p>
            <a:pPr>
              <a:lnSpc>
                <a:spcPct val="120000"/>
              </a:lnSpc>
            </a:pPr>
            <a:r>
              <a:rPr lang="en-US" altLang="zh-CN" sz="2800" dirty="0">
                <a:solidFill>
                  <a:srgbClr val="FF0000"/>
                </a:solidFill>
                <a:latin typeface="Times New Roman" panose="02020603050405020304" pitchFamily="2" charset="0"/>
                <a:ea typeface="黑体" panose="02010609060101010101" pitchFamily="2" charset="-122"/>
              </a:rPr>
              <a:t>(</a:t>
            </a:r>
            <a:r>
              <a:rPr lang="en-US" altLang="zh-CN" sz="2800">
                <a:solidFill>
                  <a:srgbClr val="FF0000"/>
                </a:solidFill>
                <a:latin typeface="Times New Roman" panose="02020603050405020304" pitchFamily="2" charset="0"/>
                <a:ea typeface="黑体" panose="02010609060101010101" pitchFamily="2" charset="-122"/>
              </a:rPr>
              <a:t>2</a:t>
            </a:r>
            <a:r>
              <a:rPr lang="en-US" altLang="zh-CN" sz="2800" dirty="0">
                <a:solidFill>
                  <a:srgbClr val="FF0000"/>
                </a:solidFill>
                <a:latin typeface="Times New Roman" panose="02020603050405020304" pitchFamily="2" charset="0"/>
                <a:ea typeface="黑体" panose="02010609060101010101" pitchFamily="2" charset="-122"/>
              </a:rPr>
              <a:t>) </a:t>
            </a:r>
            <a:r>
              <a:rPr lang="zh-CN" altLang="en-US" sz="2800" dirty="0">
                <a:solidFill>
                  <a:srgbClr val="FF0000"/>
                </a:solidFill>
                <a:latin typeface="Times New Roman" panose="02020603050405020304" pitchFamily="2" charset="0"/>
                <a:ea typeface="黑体" panose="02010609060101010101" pitchFamily="2" charset="-122"/>
              </a:rPr>
              <a:t>由图象可知，当</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b="1" i="1">
                <a:solidFill>
                  <a:srgbClr val="FF0000"/>
                </a:solidFill>
                <a:latin typeface="Times New Roman" panose="02020603050405020304" pitchFamily="2" charset="0"/>
                <a:ea typeface="黑体" panose="02010609060101010101" pitchFamily="2" charset="-122"/>
              </a:rPr>
              <a:t>x </a:t>
            </a:r>
            <a:r>
              <a:rPr lang="en-US" altLang="zh-CN" sz="2800" b="1">
                <a:solidFill>
                  <a:srgbClr val="FF0000"/>
                </a:solidFill>
                <a:latin typeface="Times New Roman" panose="02020603050405020304" pitchFamily="2" charset="0"/>
                <a:ea typeface="黑体" panose="02010609060101010101" pitchFamily="2" charset="-122"/>
              </a:rPr>
              <a:t>&gt; 1</a:t>
            </a:r>
            <a:r>
              <a:rPr lang="en-US" altLang="zh-CN" sz="2800">
                <a:solidFill>
                  <a:srgbClr val="FF0000"/>
                </a:solidFill>
                <a:latin typeface="Times New Roman" panose="02020603050405020304" pitchFamily="2" charset="0"/>
                <a:ea typeface="黑体" panose="02010609060101010101" pitchFamily="2" charset="-122"/>
              </a:rPr>
              <a:t> </a:t>
            </a:r>
            <a:r>
              <a:rPr lang="zh-CN" altLang="en-US" sz="2800" dirty="0">
                <a:solidFill>
                  <a:srgbClr val="FF0000"/>
                </a:solidFill>
                <a:latin typeface="Times New Roman" panose="02020603050405020304" pitchFamily="2" charset="0"/>
                <a:ea typeface="黑体" panose="02010609060101010101" pitchFamily="2" charset="-122"/>
              </a:rPr>
              <a:t>时，</a:t>
            </a:r>
            <a:r>
              <a:rPr lang="en-US" altLang="zh-CN" sz="2800" b="1" i="1">
                <a:solidFill>
                  <a:srgbClr val="FF0000"/>
                </a:solidFill>
                <a:latin typeface="Times New Roman" panose="02020603050405020304" pitchFamily="2" charset="0"/>
                <a:ea typeface="黑体" panose="02010609060101010101" pitchFamily="2" charset="-122"/>
              </a:rPr>
              <a:t>y </a:t>
            </a:r>
            <a:r>
              <a:rPr lang="en-US" altLang="zh-CN" sz="2800" b="1">
                <a:solidFill>
                  <a:srgbClr val="FF0000"/>
                </a:solidFill>
                <a:latin typeface="Times New Roman" panose="02020603050405020304" pitchFamily="2" charset="0"/>
                <a:ea typeface="黑体" panose="02010609060101010101" pitchFamily="2" charset="-122"/>
              </a:rPr>
              <a:t>&lt; 3</a:t>
            </a:r>
            <a:r>
              <a:rPr lang="en-US" altLang="zh-CN" sz="2800">
                <a:solidFill>
                  <a:srgbClr val="FF0000"/>
                </a:solidFill>
                <a:latin typeface="Times New Roman" panose="02020603050405020304" pitchFamily="2" charset="0"/>
                <a:ea typeface="黑体" panose="02010609060101010101" pitchFamily="2" charset="-122"/>
              </a:rPr>
              <a:t>.</a:t>
            </a:r>
            <a:endParaRPr lang="en-US" altLang="zh-CN" sz="2800">
              <a:solidFill>
                <a:srgbClr val="FF0000"/>
              </a:solidFill>
              <a:latin typeface="Times New Roman" panose="02020603050405020304" pitchFamily="2" charset="0"/>
              <a:ea typeface="黑体" panose="02010609060101010101" pitchFamily="2" charset="-122"/>
            </a:endParaRPr>
          </a:p>
        </p:txBody>
      </p:sp>
      <p:sp>
        <p:nvSpPr>
          <p:cNvPr id="22" name="椭圆 21"/>
          <p:cNvSpPr/>
          <p:nvPr/>
        </p:nvSpPr>
        <p:spPr>
          <a:xfrm>
            <a:off x="6783070" y="4025900"/>
            <a:ext cx="107950" cy="107950"/>
          </a:xfrm>
          <a:prstGeom prst="ellipse">
            <a:avLst/>
          </a:prstGeom>
          <a:solidFill>
            <a:schemeClr val="accent1"/>
          </a:solidFill>
          <a:ln w="28575" cap="flat" cmpd="sng">
            <a:solidFill>
              <a:srgbClr val="0000FF"/>
            </a:solidFill>
            <a:prstDash val="solid"/>
            <a:round/>
            <a:headEnd type="none" w="med" len="med"/>
            <a:tailEnd type="none" w="med" len="med"/>
          </a:ln>
        </p:spPr>
        <p:txBody>
          <a:bodyPr wrap="square" lIns="91440" tIns="45720" rIns="91440" bIns="45720" anchor="t" anchorCtr="0"/>
          <a:p>
            <a:endParaRPr lang="zh-CN" altLang="en-US" b="1">
              <a:latin typeface="Arial" panose="020B0604020202020204" pitchFamily="34" charset="0"/>
              <a:ea typeface="宋体" panose="02010600030101010101" pitchFamily="2" charset="-122"/>
            </a:endParaRPr>
          </a:p>
        </p:txBody>
      </p:sp>
      <p:cxnSp>
        <p:nvCxnSpPr>
          <p:cNvPr id="23" name="肘形连接符 22"/>
          <p:cNvCxnSpPr/>
          <p:nvPr/>
        </p:nvCxnSpPr>
        <p:spPr>
          <a:xfrm flipV="1">
            <a:off x="6846570" y="3663950"/>
            <a:ext cx="1254125" cy="354013"/>
          </a:xfrm>
          <a:prstGeom prst="bentConnector3">
            <a:avLst>
              <a:gd name="adj1" fmla="val -2079"/>
            </a:avLst>
          </a:prstGeom>
          <a:ln w="28575" cap="flat" cmpd="sng">
            <a:solidFill>
              <a:srgbClr val="0000FF"/>
            </a:solidFill>
            <a:prstDash val="solid"/>
            <a:round/>
            <a:headEnd type="none" w="med" len="med"/>
            <a:tailEnd type="none" w="med" len="med"/>
          </a:ln>
        </p:spPr>
      </p:cxnSp>
      <p:sp>
        <p:nvSpPr>
          <p:cNvPr id="4" name="文本框 3"/>
          <p:cNvSpPr txBox="1"/>
          <p:nvPr/>
        </p:nvSpPr>
        <p:spPr>
          <a:xfrm>
            <a:off x="180340" y="199390"/>
            <a:ext cx="7778750" cy="1038860"/>
          </a:xfrm>
          <a:prstGeom prst="rect">
            <a:avLst/>
          </a:prstGeom>
          <a:noFill/>
        </p:spPr>
        <p:txBody>
          <a:bodyPr wrap="square" rtlCol="0" anchor="t">
            <a:spAutoFit/>
          </a:bodyPr>
          <a:p>
            <a:pPr marL="342900" indent="-342900" eaLnBrk="0" hangingPunct="0">
              <a:lnSpc>
                <a:spcPct val="100000"/>
              </a:lnSpc>
              <a:spcBef>
                <a:spcPct val="20000"/>
              </a:spcBef>
            </a:pPr>
            <a:r>
              <a:rPr lang="en-US" altLang="zh-CN" sz="2800" dirty="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sym typeface="+mn-ea"/>
              </a:rPr>
              <a:t>1</a:t>
            </a:r>
            <a:r>
              <a:rPr lang="en-US" altLang="zh-CN" sz="2800"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不等式</a:t>
            </a:r>
            <a:r>
              <a:rPr lang="en-US" altLang="zh-CN" sz="2800" dirty="0">
                <a:latin typeface="Times New Roman" panose="02020603050405020304" pitchFamily="2" charset="0"/>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a:t>
            </a:r>
            <a:r>
              <a:rPr lang="en-US" altLang="zh-CN" sz="2800" b="1">
                <a:latin typeface="Times New Roman" panose="02020603050405020304" pitchFamily="2" charset="0"/>
                <a:ea typeface="黑体" panose="02010609060101010101" pitchFamily="2" charset="-122"/>
                <a:sym typeface="+mn-ea"/>
              </a:rPr>
              <a:t>3</a:t>
            </a:r>
            <a:r>
              <a:rPr lang="en-US" altLang="zh-CN" sz="2800" b="1" i="1">
                <a:latin typeface="Times New Roman" panose="02020603050405020304" pitchFamily="2" charset="0"/>
                <a:ea typeface="黑体" panose="02010609060101010101" pitchFamily="2" charset="-122"/>
                <a:sym typeface="+mn-ea"/>
              </a:rPr>
              <a:t>x </a:t>
            </a:r>
            <a:r>
              <a:rPr lang="en-US" altLang="zh-CN" sz="2800" b="1">
                <a:latin typeface="Times New Roman" panose="02020603050405020304" pitchFamily="2" charset="0"/>
                <a:ea typeface="黑体" panose="02010609060101010101" pitchFamily="2" charset="-122"/>
                <a:sym typeface="+mn-ea"/>
              </a:rPr>
              <a:t>+ 6 &gt; 0 </a:t>
            </a:r>
            <a:r>
              <a:rPr lang="zh-CN" altLang="en-US" sz="2800" dirty="0">
                <a:latin typeface="Times New Roman" panose="02020603050405020304" pitchFamily="2" charset="0"/>
                <a:ea typeface="黑体" panose="02010609060101010101" pitchFamily="2" charset="-122"/>
                <a:sym typeface="+mn-ea"/>
              </a:rPr>
              <a:t>和</a:t>
            </a:r>
            <a:r>
              <a:rPr lang="en-US" altLang="zh-CN" sz="2800" dirty="0">
                <a:latin typeface="Times New Roman" panose="02020603050405020304" pitchFamily="2" charset="0"/>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a:t>
            </a:r>
            <a:r>
              <a:rPr lang="en-US" altLang="zh-CN" sz="2800" b="1">
                <a:latin typeface="Times New Roman" panose="02020603050405020304" pitchFamily="2" charset="0"/>
                <a:ea typeface="黑体" panose="02010609060101010101" pitchFamily="2" charset="-122"/>
                <a:sym typeface="+mn-ea"/>
              </a:rPr>
              <a:t>3</a:t>
            </a:r>
            <a:r>
              <a:rPr lang="en-US" altLang="zh-CN" sz="2800" b="1" i="1">
                <a:latin typeface="Times New Roman" panose="02020603050405020304" pitchFamily="2" charset="0"/>
                <a:ea typeface="黑体" panose="02010609060101010101" pitchFamily="2" charset="-122"/>
                <a:sym typeface="+mn-ea"/>
              </a:rPr>
              <a:t>x </a:t>
            </a:r>
            <a:r>
              <a:rPr lang="en-US" altLang="zh-CN" sz="2800" b="1">
                <a:latin typeface="Times New Roman" panose="02020603050405020304" pitchFamily="2" charset="0"/>
                <a:ea typeface="黑体" panose="02010609060101010101" pitchFamily="2" charset="-122"/>
                <a:sym typeface="+mn-ea"/>
              </a:rPr>
              <a:t>+ 6 &lt; 0 </a:t>
            </a:r>
            <a:r>
              <a:rPr lang="zh-CN" altLang="en-US" sz="2800" dirty="0">
                <a:latin typeface="Times New Roman" panose="02020603050405020304" pitchFamily="2" charset="0"/>
                <a:ea typeface="黑体" panose="02010609060101010101" pitchFamily="2" charset="-122"/>
                <a:sym typeface="+mn-ea"/>
              </a:rPr>
              <a:t>的解集</a:t>
            </a:r>
            <a:r>
              <a:rPr lang="zh-CN" altLang="en-US" sz="2800">
                <a:latin typeface="Times New Roman" panose="02020603050405020304" pitchFamily="2" charset="0"/>
                <a:ea typeface="黑体" panose="02010609060101010101" pitchFamily="2" charset="-122"/>
                <a:sym typeface="+mn-ea"/>
              </a:rPr>
              <a:t>；</a:t>
            </a:r>
            <a:endParaRPr lang="en-US" altLang="zh-CN" sz="2800">
              <a:latin typeface="Times New Roman" panose="02020603050405020304" pitchFamily="2" charset="0"/>
              <a:ea typeface="黑体" panose="02010609060101010101" pitchFamily="2" charset="-122"/>
            </a:endParaRPr>
          </a:p>
          <a:p>
            <a:pPr marL="342900" indent="-342900" eaLnBrk="0" hangingPunct="0">
              <a:lnSpc>
                <a:spcPct val="100000"/>
              </a:lnSpc>
              <a:spcBef>
                <a:spcPct val="20000"/>
              </a:spcBef>
            </a:pPr>
            <a:r>
              <a:rPr lang="en-US" altLang="zh-CN" sz="2800" dirty="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sym typeface="+mn-ea"/>
              </a:rPr>
              <a:t>2</a:t>
            </a:r>
            <a:r>
              <a:rPr lang="en-US" altLang="zh-CN" sz="2800"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当</a:t>
            </a:r>
            <a:r>
              <a:rPr lang="en-US" altLang="zh-CN" sz="2800" dirty="0">
                <a:latin typeface="Times New Roman" panose="02020603050405020304" pitchFamily="2" charset="0"/>
                <a:ea typeface="黑体" panose="02010609060101010101" pitchFamily="2" charset="-122"/>
                <a:sym typeface="+mn-ea"/>
              </a:rPr>
              <a:t> </a:t>
            </a:r>
            <a:r>
              <a:rPr lang="en-US" altLang="zh-CN" sz="2800" b="1" i="1">
                <a:latin typeface="Times New Roman" panose="02020603050405020304" pitchFamily="2" charset="0"/>
                <a:ea typeface="黑体" panose="02010609060101010101" pitchFamily="2" charset="-122"/>
                <a:sym typeface="+mn-ea"/>
              </a:rPr>
              <a:t>x</a:t>
            </a:r>
            <a:r>
              <a:rPr lang="en-US" altLang="zh-CN" sz="2800" i="1">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取何值时，</a:t>
            </a:r>
            <a:r>
              <a:rPr lang="en-US" altLang="zh-CN" sz="2800" b="1" i="1">
                <a:latin typeface="Times New Roman" panose="02020603050405020304" pitchFamily="2" charset="0"/>
                <a:ea typeface="黑体" panose="02010609060101010101" pitchFamily="2" charset="-122"/>
                <a:sym typeface="+mn-ea"/>
              </a:rPr>
              <a:t>y </a:t>
            </a:r>
            <a:r>
              <a:rPr lang="en-US" altLang="zh-CN" sz="2800" b="1">
                <a:latin typeface="Times New Roman" panose="02020603050405020304" pitchFamily="2" charset="0"/>
                <a:ea typeface="黑体" panose="02010609060101010101" pitchFamily="2" charset="-122"/>
                <a:sym typeface="+mn-ea"/>
              </a:rPr>
              <a:t>&lt; 3</a:t>
            </a:r>
            <a:r>
              <a:rPr lang="en-US" altLang="zh-CN" sz="2800">
                <a:latin typeface="Times New Roman" panose="02020603050405020304" pitchFamily="2" charset="0"/>
                <a:ea typeface="黑体" panose="02010609060101010101" pitchFamily="2" charset="-122"/>
                <a:sym typeface="+mn-ea"/>
              </a:rPr>
              <a:t>? </a:t>
            </a:r>
            <a:endParaRPr lang="en-US" altLang="zh-CN" sz="2800">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dissolve">
                                      <p:cBhvr>
                                        <p:cTn id="28" dur="500"/>
                                        <p:tgtEl>
                                          <p:spTgt spid="7"/>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charRg st="0" end="38"/>
                                            </p:txEl>
                                          </p:spTgt>
                                        </p:tgtEl>
                                        <p:attrNameLst>
                                          <p:attrName>style.visibility</p:attrName>
                                        </p:attrNameLst>
                                      </p:cBhvr>
                                      <p:to>
                                        <p:strVal val="visible"/>
                                      </p:to>
                                    </p:set>
                                    <p:animEffect transition="in" filter="blinds(horizontal)">
                                      <p:cBhvr>
                                        <p:cTn id="31" dur="500"/>
                                        <p:tgtEl>
                                          <p:spTgt spid="2">
                                            <p:txEl>
                                              <p:charRg st="0" end="3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
                                            <p:txEl>
                                              <p:charRg st="1" end="1"/>
                                            </p:txEl>
                                          </p:spTgt>
                                        </p:tgtEl>
                                        <p:attrNameLst>
                                          <p:attrName>style.visibility</p:attrName>
                                        </p:attrNameLst>
                                      </p:cBhvr>
                                      <p:to>
                                        <p:strVal val="visible"/>
                                      </p:to>
                                    </p:set>
                                    <p:animEffect transition="in" filter="blinds(horizontal)">
                                      <p:cBhvr>
                                        <p:cTn id="34" dur="500"/>
                                        <p:tgtEl>
                                          <p:spTgt spid="2">
                                            <p:txEl>
                                              <p:charRg st="1" end="1"/>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2">
                                            <p:txEl>
                                              <p:charRg st="1" end="1"/>
                                            </p:txEl>
                                          </p:spTgt>
                                        </p:tgtEl>
                                        <p:attrNameLst>
                                          <p:attrName>style.visibility</p:attrName>
                                        </p:attrNameLst>
                                      </p:cBhvr>
                                      <p:to>
                                        <p:strVal val="visible"/>
                                      </p:to>
                                    </p:set>
                                    <p:animEffect transition="in" filter="blinds(horizontal)">
                                      <p:cBhvr>
                                        <p:cTn id="37" dur="500"/>
                                        <p:tgtEl>
                                          <p:spTgt spid="2">
                                            <p:txEl>
                                              <p:charRg st="1" end="1"/>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2">
                                            <p:txEl>
                                              <p:charRg st="15" end="91"/>
                                            </p:txEl>
                                          </p:spTgt>
                                        </p:tgtEl>
                                        <p:attrNameLst>
                                          <p:attrName>style.visibility</p:attrName>
                                        </p:attrNameLst>
                                      </p:cBhvr>
                                      <p:to>
                                        <p:strVal val="visible"/>
                                      </p:to>
                                    </p:set>
                                    <p:animEffect transition="in" filter="blinds(horizontal)">
                                      <p:cBhvr>
                                        <p:cTn id="40" dur="500"/>
                                        <p:tgtEl>
                                          <p:spTgt spid="2">
                                            <p:txEl>
                                              <p:charRg st="15" end="9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9"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ppt_x</p:attrName>
                                        </p:attrNameLst>
                                      </p:cBhvr>
                                      <p:tavLst>
                                        <p:tav tm="0">
                                          <p:val>
                                            <p:strVal val="0-#ppt_w/2"/>
                                          </p:val>
                                        </p:tav>
                                        <p:tav tm="100000">
                                          <p:val>
                                            <p:strVal val="#ppt_x"/>
                                          </p:val>
                                        </p:tav>
                                      </p:tavLst>
                                    </p:anim>
                                    <p:anim calcmode="lin" valueType="num">
                                      <p:cBhvr>
                                        <p:cTn id="57"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dissolve">
                                      <p:cBhvr>
                                        <p:cTn id="62" dur="500"/>
                                        <p:tgtEl>
                                          <p:spTgt spid="22"/>
                                        </p:tgtEl>
                                      </p:cBhvr>
                                    </p:animEffect>
                                  </p:childTnLst>
                                </p:cTn>
                              </p:par>
                            </p:childTnLst>
                          </p:cTn>
                        </p:par>
                        <p:par>
                          <p:cTn id="63" fill="hold">
                            <p:stCondLst>
                              <p:cond delay="500"/>
                            </p:stCondLst>
                            <p:childTnLst>
                              <p:par>
                                <p:cTn id="64" presetID="22" presetClass="entr" presetSubtype="4"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ppt_x</p:attrName>
                                        </p:attrNameLst>
                                      </p:cBhvr>
                                      <p:tavLst>
                                        <p:tav tm="0">
                                          <p:val>
                                            <p:strVal val="#ppt_x"/>
                                          </p:val>
                                        </p:tav>
                                        <p:tav tm="100000">
                                          <p:val>
                                            <p:strVal val="#ppt_x"/>
                                          </p:val>
                                        </p:tav>
                                      </p:tavLst>
                                    </p:anim>
                                    <p:anim calcmode="lin" valueType="num">
                                      <p:cBhvr>
                                        <p:cTn id="7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9" grpId="0"/>
      <p:bldP spid="10" grpId="0"/>
      <p:bldP spid="11" grpId="0"/>
      <p:bldP spid="20" grpId="0"/>
      <p:bldP spid="7" grpId="0"/>
      <p:bldP spid="18" grpId="0" bldLvl="0" animBg="1"/>
      <p:bldP spid="2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281940" y="837565"/>
            <a:ext cx="8345805" cy="1383665"/>
          </a:xfrm>
          <a:prstGeom prst="rect">
            <a:avLst/>
          </a:prstGeom>
          <a:noFill/>
        </p:spPr>
        <p:txBody>
          <a:bodyPr wrap="square">
            <a:spAutoFit/>
          </a:bodyPr>
          <a:lstStyle/>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3</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已知一次函数</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y </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kx </a:t>
            </a:r>
            <a:r>
              <a:rPr lang="en-US" altLang="zh-CN" sz="2800" b="1" err="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b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的图象如图所示</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(1)</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关于</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的方程</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kx </a:t>
            </a:r>
            <a:r>
              <a:rPr lang="en-US" altLang="zh-CN" sz="2800" b="1" err="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b </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9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的解为</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(2)</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关于</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的不等式</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kx </a:t>
            </a:r>
            <a:r>
              <a:rPr lang="en-US" altLang="zh-CN" sz="2800" b="1" err="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b </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&lt; 9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的解集为</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i="1">
              <a:effectLst/>
              <a:latin typeface="Times New Roman" panose="02020603050405020304" pitchFamily="2" charset="0"/>
              <a:ea typeface="黑体" panose="02010609060101010101" pitchFamily="2" charset="-122"/>
              <a:cs typeface="Times New Roman" panose="02020603050405020304" pitchFamily="2" charset="0"/>
            </a:endParaRPr>
          </a:p>
        </p:txBody>
      </p:sp>
      <p:pic>
        <p:nvPicPr>
          <p:cNvPr id="5" name="image320.jpe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27630" y="2211705"/>
            <a:ext cx="2710180" cy="2710180"/>
          </a:xfrm>
          <a:prstGeom prst="rect">
            <a:avLst/>
          </a:prstGeom>
        </p:spPr>
      </p:pic>
      <p:sp>
        <p:nvSpPr>
          <p:cNvPr id="7" name="文本框 6"/>
          <p:cNvSpPr txBox="1"/>
          <p:nvPr/>
        </p:nvSpPr>
        <p:spPr>
          <a:xfrm>
            <a:off x="5724525" y="1204595"/>
            <a:ext cx="1345565" cy="521970"/>
          </a:xfrm>
          <a:prstGeom prst="rect">
            <a:avLst/>
          </a:prstGeom>
          <a:noFill/>
        </p:spPr>
        <p:txBody>
          <a:bodyPr wrap="square">
            <a:spAutoFit/>
          </a:bodyPr>
          <a:lstStyle/>
          <a:p>
            <a:r>
              <a:rPr kumimoji="0" lang="en-US" altLang="zh-CN" sz="2800" b="1" i="1"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x = </a:t>
            </a:r>
            <a:r>
              <a:rPr kumimoji="0" lang="en-US" altLang="zh-CN" sz="2800" b="1" strike="noStrike" kern="120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Times New Roman" panose="02020603050405020304" pitchFamily="2" charset="0"/>
              </a:rPr>
              <a:t>-</a:t>
            </a:r>
            <a:r>
              <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6</a:t>
            </a:r>
            <a:r>
              <a:rPr kumimoji="0" lang="zh-CN"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　</a:t>
            </a:r>
            <a:endParaRPr kumimoji="0" lang="zh-CN"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endParaRPr>
          </a:p>
        </p:txBody>
      </p:sp>
      <p:sp>
        <p:nvSpPr>
          <p:cNvPr id="9" name="文本框 8"/>
          <p:cNvSpPr txBox="1"/>
          <p:nvPr/>
        </p:nvSpPr>
        <p:spPr>
          <a:xfrm>
            <a:off x="6574790" y="1677670"/>
            <a:ext cx="1153795" cy="521970"/>
          </a:xfrm>
          <a:prstGeom prst="rect">
            <a:avLst/>
          </a:prstGeom>
          <a:noFill/>
        </p:spPr>
        <p:txBody>
          <a:bodyPr wrap="square">
            <a:spAutoFit/>
          </a:bodyPr>
          <a:lstStyle/>
          <a:p>
            <a:r>
              <a:rPr kumimoji="0" lang="en-US" altLang="zh-CN" sz="2800" b="1" i="1"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x &gt; </a:t>
            </a:r>
            <a:r>
              <a:rPr lang="en-US" altLang="zh-CN" sz="2800" b="1" noProof="0">
                <a:ln>
                  <a:noFill/>
                </a:ln>
                <a:solidFill>
                  <a:srgbClr val="FF0000"/>
                </a:solidFill>
                <a:effectLst/>
                <a:uLnTx/>
                <a:uFillTx/>
                <a:latin typeface="黑体" panose="02010609060101010101" pitchFamily="2" charset="-122"/>
                <a:ea typeface="黑体" panose="02010609060101010101" pitchFamily="2" charset="-122"/>
                <a:cs typeface="Times New Roman" panose="02020603050405020304" pitchFamily="2" charset="0"/>
                <a:sym typeface="+mn-ea"/>
              </a:rPr>
              <a:t>-</a:t>
            </a:r>
            <a:r>
              <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6</a:t>
            </a:r>
            <a:r>
              <a:rPr kumimoji="0" lang="zh-CN"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rPr>
              <a:t>　</a:t>
            </a:r>
            <a:endParaRPr kumimoji="0" lang="zh-CN" altLang="zh-CN" sz="2800" b="1" i="0" strike="noStrike" kern="1200" cap="none" spc="0" normalizeH="0" baseline="0" noProof="0">
              <a:ln>
                <a:noFill/>
              </a:ln>
              <a:solidFill>
                <a:srgbClr val="FF0000"/>
              </a:solidFill>
              <a:effectLst/>
              <a:uLnTx/>
              <a:uFillTx/>
              <a:latin typeface="Times New Roman" panose="02020603050405020304" pitchFamily="2" charset="0"/>
              <a:ea typeface="宋体" panose="02010600030101010101" pitchFamily="2" charset="-122"/>
              <a:cs typeface="Times New Roman" panose="02020603050405020304" pitchFamily="2" charset="0"/>
            </a:endParaRPr>
          </a:p>
        </p:txBody>
      </p:sp>
      <p:grpSp>
        <p:nvGrpSpPr>
          <p:cNvPr id="2" name="组合 1" descr="7b0a202020202274657874626f78223a2022220a7d0a"/>
          <p:cNvGrpSpPr/>
          <p:nvPr/>
        </p:nvGrpSpPr>
        <p:grpSpPr>
          <a:xfrm>
            <a:off x="188913" y="186690"/>
            <a:ext cx="2063115" cy="593090"/>
            <a:chOff x="633" y="9364"/>
            <a:chExt cx="3249" cy="934"/>
          </a:xfrm>
        </p:grpSpPr>
        <p:grpSp>
          <p:nvGrpSpPr>
            <p:cNvPr id="317" name="组合 316"/>
            <p:cNvGrpSpPr/>
            <p:nvPr>
              <p:custDataLst>
                <p:tags r:id="rId2"/>
              </p:custDataLst>
            </p:nvPr>
          </p:nvGrpSpPr>
          <p:grpSpPr>
            <a:xfrm>
              <a:off x="633" y="9364"/>
              <a:ext cx="934" cy="934"/>
              <a:chOff x="150" y="633"/>
              <a:chExt cx="800" cy="800"/>
            </a:xfrm>
          </p:grpSpPr>
          <p:sp>
            <p:nvSpPr>
              <p:cNvPr id="318" name="矩形 317"/>
              <p:cNvSpPr/>
              <p:nvPr>
                <p:custDataLst>
                  <p:tags r:id="rId3"/>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4"/>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5"/>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custDataLst>
              <p:tags r:id="rId1"/>
            </p:custDataLst>
          </p:nvPr>
        </p:nvSpPr>
        <p:spPr>
          <a:xfrm>
            <a:off x="252730" y="443865"/>
            <a:ext cx="8381365" cy="953135"/>
          </a:xfrm>
          <a:prstGeom prst="rect">
            <a:avLst/>
          </a:prstGeom>
          <a:noFill/>
        </p:spPr>
        <p:txBody>
          <a:bodyPr wrap="square" rtlCol="0">
            <a:spAutoFit/>
          </a:bodyPr>
          <a:lstStyle/>
          <a:p>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例</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2</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如图，函数</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rPr>
              <a:t>x</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1</a:t>
            </a:r>
            <a:r>
              <a:rPr lang="zh-CN" altLang="en-US" sz="2800">
                <a:latin typeface="Times New Roman" panose="02020603050405020304" pitchFamily="2" charset="0"/>
                <a:ea typeface="黑体" panose="02010609060101010101" pitchFamily="2" charset="-122"/>
                <a:cs typeface="Times New Roman" panose="02020603050405020304" pitchFamily="2" charset="0"/>
              </a:rPr>
              <a:t>和</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rPr>
              <a:t>ax</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4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的图象相交于点</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P</a:t>
            </a:r>
            <a:r>
              <a:rPr lang="en-US" altLang="zh-CN"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rPr>
              <a:t>m</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3).</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sp>
        <p:nvSpPr>
          <p:cNvPr id="5" name="文本框 4"/>
          <p:cNvSpPr txBox="1"/>
          <p:nvPr>
            <p:custDataLst>
              <p:tags r:id="rId2"/>
            </p:custDataLst>
          </p:nvPr>
        </p:nvSpPr>
        <p:spPr>
          <a:xfrm>
            <a:off x="395605" y="1276985"/>
            <a:ext cx="3750310" cy="521970"/>
          </a:xfrm>
          <a:prstGeom prst="rect">
            <a:avLst/>
          </a:prstGeom>
          <a:noFill/>
        </p:spPr>
        <p:txBody>
          <a:bodyPr wrap="square" rtlCol="0">
            <a:spAutoFit/>
          </a:bodyPr>
          <a:lstStyle/>
          <a:p>
            <a:r>
              <a:rPr lang="zh-CN" altLang="en-US" sz="2800">
                <a:latin typeface="Times New Roman" panose="02020603050405020304" pitchFamily="2" charset="0"/>
                <a:ea typeface="黑体" panose="02010609060101010101" pitchFamily="2" charset="-122"/>
                <a:cs typeface="Times New Roman" panose="02020603050405020304" pitchFamily="2" charset="0"/>
              </a:rPr>
              <a:t>(1)</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求</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i="1">
                <a:latin typeface="Times New Roman" panose="02020603050405020304" pitchFamily="2" charset="0"/>
                <a:ea typeface="黑体" panose="02010609060101010101" pitchFamily="2" charset="-122"/>
                <a:cs typeface="Times New Roman" panose="02020603050405020304" pitchFamily="2" charset="0"/>
              </a:rPr>
              <a:t>m</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zh-CN" altLang="en-US" sz="2800" i="1">
                <a:latin typeface="Times New Roman" panose="02020603050405020304" pitchFamily="2" charset="0"/>
                <a:ea typeface="黑体" panose="02010609060101010101" pitchFamily="2" charset="-122"/>
                <a:cs typeface="Times New Roman" panose="02020603050405020304" pitchFamily="2" charset="0"/>
              </a:rPr>
              <a:t>a</a:t>
            </a:r>
            <a:r>
              <a:rPr lang="en-US" altLang="zh-CN" sz="2800" i="1">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的值；</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p:txBody>
      </p:sp>
      <p:sp>
        <p:nvSpPr>
          <p:cNvPr id="2" name="文本框 1"/>
          <p:cNvSpPr txBox="1"/>
          <p:nvPr/>
        </p:nvSpPr>
        <p:spPr>
          <a:xfrm>
            <a:off x="252730" y="1807845"/>
            <a:ext cx="6170295" cy="224536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解：把</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P</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m</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3 )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代入</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1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得，</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m</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1</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3</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，解得</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m</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2</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点</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P</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的坐标为</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(2</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3)</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函数</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en-US"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у</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ax</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4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的图象经过点</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P</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2</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a</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4</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3.</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3" name="文本框 2"/>
          <p:cNvSpPr txBox="1"/>
          <p:nvPr/>
        </p:nvSpPr>
        <p:spPr>
          <a:xfrm>
            <a:off x="323850" y="4084320"/>
            <a:ext cx="1060450"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解得</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mc:AlternateContent xmlns:mc="http://schemas.openxmlformats.org/markup-compatibility/2006">
        <mc:Choice xmlns:a14="http://schemas.microsoft.com/office/drawing/2010/main" Requires="a14">
          <p:sp>
            <p:nvSpPr>
              <p:cNvPr id="6" name="文本框 5"/>
              <p:cNvSpPr txBox="1"/>
              <p:nvPr/>
            </p:nvSpPr>
            <p:spPr>
              <a:xfrm>
                <a:off x="941070" y="3918585"/>
                <a:ext cx="1852930" cy="889000"/>
              </a:xfrm>
              <a:prstGeom prst="rect">
                <a:avLst/>
              </a:prstGeom>
              <a:noFill/>
            </p:spPr>
            <p:txBody>
              <a:bodyPr wrap="square" rtlCol="0" anchor="t">
                <a:spAutoFit/>
              </a:bodyPr>
              <a:p>
                <a:pPr algn="l"/>
                <a14:m>
                  <m:oMathPara xmlns:m="http://schemas.openxmlformats.org/officeDocument/2006/math">
                    <m:oMathParaPr>
                      <m:jc m:val="centerGroup"/>
                    </m:oMathParaPr>
                    <m:oMath xmlns:m="http://schemas.openxmlformats.org/officeDocument/2006/math">
                      <m: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t>𝒂</m:t>
                      </m:r>
                      <m: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t>=</m:t>
                      </m:r>
                      <m: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t>−</m:t>
                      </m:r>
                      <m:f>
                        <m:fPr>
                          <m:ctrlP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ctrlPr>
                        </m:fPr>
                        <m:num>
                          <m: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t>𝟕</m:t>
                          </m:r>
                        </m:num>
                        <m:den>
                          <m:r>
                            <a:rPr lang="en-US" altLang="zh-CN" sz="2800" b="1" i="1">
                              <a:solidFill>
                                <a:srgbClr val="FF0000"/>
                              </a:solidFill>
                              <a:latin typeface="Cambria Math" panose="02040503050406030204" charset="0"/>
                              <a:ea typeface="黑体" panose="02010609060101010101" pitchFamily="2" charset="-122"/>
                              <a:cs typeface="Cambria Math" panose="02040503050406030204" charset="0"/>
                            </a:rPr>
                            <m:t>𝟐</m:t>
                          </m:r>
                        </m:den>
                      </m:f>
                      <m:r>
                        <a:rPr lang="en-US" altLang="zh-CN" sz="2800" b="1" i="1">
                          <a:solidFill>
                            <a:srgbClr val="FF0000"/>
                          </a:solidFill>
                          <a:latin typeface="Cambria Math" panose="02040503050406030204" charset="0"/>
                          <a:ea typeface="MS Mincho" panose="02020609040205080304" charset="-128"/>
                          <a:cs typeface="Cambria Math" panose="02040503050406030204" charset="0"/>
                        </a:rPr>
                        <m:t>.</m:t>
                      </m:r>
                    </m:oMath>
                  </m:oMathPara>
                </a14:m>
                <a:endParaRPr lang="en-US" altLang="zh-CN" sz="2800" b="1" i="1">
                  <a:solidFill>
                    <a:srgbClr val="FF0000"/>
                  </a:solidFill>
                  <a:latin typeface="Cambria Math" panose="02040503050406030204" charset="0"/>
                  <a:ea typeface="MS Mincho" panose="02020609040205080304" charset="-128"/>
                  <a:cs typeface="Cambria Math" panose="02040503050406030204" charset="0"/>
                </a:endParaRPr>
              </a:p>
            </p:txBody>
          </p:sp>
        </mc:Choice>
        <mc:Fallback>
          <p:sp>
            <p:nvSpPr>
              <p:cNvPr id="6" name="文本框 5"/>
              <p:cNvSpPr txBox="1">
                <a:spLocks noRot="1" noChangeAspect="1" noMove="1" noResize="1" noEditPoints="1" noAdjustHandles="1" noChangeArrowheads="1" noChangeShapeType="1" noTextEdit="1"/>
              </p:cNvSpPr>
              <p:nvPr/>
            </p:nvSpPr>
            <p:spPr>
              <a:xfrm>
                <a:off x="941070" y="3918585"/>
                <a:ext cx="1852930" cy="889000"/>
              </a:xfrm>
              <a:prstGeom prst="rect">
                <a:avLst/>
              </a:prstGeom>
              <a:blipFill rotWithShape="1">
                <a:blip r:embed="rId3"/>
                <a:stretch>
                  <a:fillRect/>
                </a:stretch>
              </a:blipFill>
            </p:spPr>
            <p:txBody>
              <a:bodyPr/>
              <a:lstStyle/>
              <a:p>
                <a:r>
                  <a:rPr lang="zh-CN" altLang="en-US">
                    <a:noFill/>
                  </a:rPr>
                  <a:t> </a:t>
                </a:r>
              </a:p>
            </p:txBody>
          </p:sp>
        </mc:Fallback>
      </mc:AlternateContent>
      <p:grpSp>
        <p:nvGrpSpPr>
          <p:cNvPr id="21" name="组合 20"/>
          <p:cNvGrpSpPr/>
          <p:nvPr/>
        </p:nvGrpSpPr>
        <p:grpSpPr>
          <a:xfrm>
            <a:off x="5437505" y="1708785"/>
            <a:ext cx="3622040" cy="3164840"/>
            <a:chOff x="8563" y="2691"/>
            <a:chExt cx="5704" cy="4984"/>
          </a:xfrm>
        </p:grpSpPr>
        <p:sp>
          <p:nvSpPr>
            <p:cNvPr id="13" name="直接连接符 95238"/>
            <p:cNvSpPr/>
            <p:nvPr/>
          </p:nvSpPr>
          <p:spPr>
            <a:xfrm flipV="1">
              <a:off x="12030" y="3030"/>
              <a:ext cx="1" cy="4161"/>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4" name="直接连接符 95239"/>
            <p:cNvSpPr/>
            <p:nvPr/>
          </p:nvSpPr>
          <p:spPr>
            <a:xfrm>
              <a:off x="11627" y="3309"/>
              <a:ext cx="1720" cy="3660"/>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5" name="文本框 95242"/>
            <p:cNvSpPr txBox="1"/>
            <p:nvPr/>
          </p:nvSpPr>
          <p:spPr>
            <a:xfrm>
              <a:off x="13551" y="5186"/>
              <a:ext cx="716" cy="598"/>
            </a:xfrm>
            <a:prstGeom prst="rect">
              <a:avLst/>
            </a:prstGeom>
            <a:noFill/>
            <a:ln w="9525">
              <a:noFill/>
            </a:ln>
          </p:spPr>
          <p:txBody>
            <a:bodyPr anchor="t" anchorCtr="0"/>
            <a:p>
              <a:r>
                <a:rPr lang="zh-CN" altLang="en-US" sz="2400" b="1" i="1" dirty="0">
                  <a:solidFill>
                    <a:srgbClr val="333333"/>
                  </a:solidFill>
                  <a:latin typeface="Times New Roman" panose="02020603050405020304" pitchFamily="2" charset="0"/>
                  <a:ea typeface="宋体" panose="02010600030101010101" pitchFamily="2" charset="-122"/>
                </a:rPr>
                <a:t> </a:t>
              </a:r>
              <a:r>
                <a:rPr lang="en-US" altLang="zh-CN" sz="2400" b="1" i="1">
                  <a:solidFill>
                    <a:srgbClr val="333333"/>
                  </a:solidFill>
                  <a:latin typeface="Times New Roman" panose="02020603050405020304" pitchFamily="2" charset="0"/>
                  <a:ea typeface="宋体" panose="02010600030101010101" pitchFamily="2" charset="-122"/>
                </a:rPr>
                <a:t>x</a:t>
              </a:r>
              <a:endParaRPr lang="zh-CN" altLang="en-US" b="1" dirty="0">
                <a:latin typeface="Verdana" panose="020B0604030504040204" pitchFamily="2" charset="0"/>
                <a:ea typeface="宋体" panose="02010600030101010101" pitchFamily="2" charset="-122"/>
              </a:endParaRPr>
            </a:p>
          </p:txBody>
        </p:sp>
        <p:sp>
          <p:nvSpPr>
            <p:cNvPr id="16" name="文本框 95243"/>
            <p:cNvSpPr txBox="1"/>
            <p:nvPr/>
          </p:nvSpPr>
          <p:spPr>
            <a:xfrm>
              <a:off x="11395" y="4621"/>
              <a:ext cx="700" cy="672"/>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O</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9" name="文本框 95250"/>
            <p:cNvSpPr txBox="1"/>
            <p:nvPr/>
          </p:nvSpPr>
          <p:spPr>
            <a:xfrm>
              <a:off x="12077" y="2691"/>
              <a:ext cx="700" cy="858"/>
            </a:xfrm>
            <a:prstGeom prst="rect">
              <a:avLst/>
            </a:prstGeom>
            <a:noFill/>
            <a:ln w="9525">
              <a:noFill/>
            </a:ln>
          </p:spPr>
          <p:txBody>
            <a:bodyPr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b="1" i="1">
                <a:latin typeface="Times New Roman" panose="02020603050405020304" pitchFamily="2" charset="0"/>
                <a:ea typeface="宋体" panose="02010600030101010101" pitchFamily="2" charset="-122"/>
              </a:endParaRPr>
            </a:p>
          </p:txBody>
        </p:sp>
        <p:sp>
          <p:nvSpPr>
            <p:cNvPr id="8" name="直接连接符 95237"/>
            <p:cNvSpPr/>
            <p:nvPr/>
          </p:nvSpPr>
          <p:spPr>
            <a:xfrm>
              <a:off x="9469" y="5298"/>
              <a:ext cx="4582" cy="0"/>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0" name="直接连接符 95239"/>
            <p:cNvSpPr/>
            <p:nvPr/>
          </p:nvSpPr>
          <p:spPr>
            <a:xfrm>
              <a:off x="10829" y="4844"/>
              <a:ext cx="3041" cy="1653"/>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1" name="文本框 10"/>
            <p:cNvSpPr txBox="1"/>
            <p:nvPr/>
          </p:nvSpPr>
          <p:spPr>
            <a:xfrm>
              <a:off x="12303" y="5865"/>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P</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2" name="文本框 11"/>
            <p:cNvSpPr txBox="1"/>
            <p:nvPr/>
          </p:nvSpPr>
          <p:spPr>
            <a:xfrm>
              <a:off x="12077" y="3597"/>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A</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7" name="文本框 16"/>
            <p:cNvSpPr txBox="1"/>
            <p:nvPr/>
          </p:nvSpPr>
          <p:spPr>
            <a:xfrm>
              <a:off x="11462" y="5525"/>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B</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8" name="文本框 17"/>
            <p:cNvSpPr txBox="1"/>
            <p:nvPr/>
          </p:nvSpPr>
          <p:spPr>
            <a:xfrm>
              <a:off x="8563" y="4126"/>
              <a:ext cx="3244" cy="822"/>
            </a:xfrm>
            <a:prstGeom prst="rect">
              <a:avLst/>
            </a:prstGeom>
            <a:noFill/>
          </p:spPr>
          <p:txBody>
            <a:bodyPr wrap="square" rtlCol="0" anchor="t">
              <a:spAutoFit/>
            </a:bodyPr>
            <a:p>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x</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1</a:t>
              </a:r>
              <a:endPar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20" name="文本框 19"/>
            <p:cNvSpPr txBox="1"/>
            <p:nvPr/>
          </p:nvSpPr>
          <p:spPr>
            <a:xfrm>
              <a:off x="11506" y="6853"/>
              <a:ext cx="2746" cy="822"/>
            </a:xfrm>
            <a:prstGeom prst="rect">
              <a:avLst/>
            </a:prstGeom>
            <a:noFill/>
          </p:spPr>
          <p:txBody>
            <a:bodyPr wrap="square" rtlCol="0" anchor="t">
              <a:spAutoFit/>
            </a:bodyPr>
            <a:p>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ax</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4</a:t>
              </a:r>
              <a:endPar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5"/>
          <p:cNvSpPr txBox="1"/>
          <p:nvPr>
            <p:custDataLst>
              <p:tags r:id="rId1"/>
            </p:custDataLst>
          </p:nvPr>
        </p:nvSpPr>
        <p:spPr>
          <a:xfrm>
            <a:off x="162560" y="701040"/>
            <a:ext cx="8926195" cy="521970"/>
          </a:xfrm>
          <a:prstGeom prst="rect">
            <a:avLst/>
          </a:prstGeom>
          <a:noFill/>
        </p:spPr>
        <p:txBody>
          <a:bodyPr wrap="square" rtlCol="0">
            <a:spAutoFit/>
          </a:bodyPr>
          <a:lstStyle/>
          <a:p>
            <a:r>
              <a:rPr lang="zh-CN" altLang="en-US" sz="2800">
                <a:latin typeface="Times New Roman" panose="02020603050405020304" pitchFamily="2" charset="0"/>
                <a:ea typeface="黑体" panose="02010609060101010101" pitchFamily="2" charset="-122"/>
                <a:cs typeface="Times New Roman" panose="02020603050405020304" pitchFamily="2" charset="0"/>
              </a:rPr>
              <a:t>(2)</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根据图象，直接写出不等式</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b="1">
                <a:latin typeface="Times New Roman" panose="02020603050405020304" pitchFamily="2" charset="0"/>
                <a:ea typeface="黑体" panose="02010609060101010101" pitchFamily="2" charset="-122"/>
                <a:cs typeface="Times New Roman" panose="02020603050405020304" pitchFamily="2" charset="0"/>
              </a:rPr>
              <a:t>－</a:t>
            </a:r>
            <a:r>
              <a:rPr lang="zh-CN" altLang="en-US" sz="2800" b="1" i="1">
                <a:latin typeface="Times New Roman" panose="02020603050405020304" pitchFamily="2" charset="0"/>
                <a:ea typeface="黑体" panose="02010609060101010101" pitchFamily="2" charset="-122"/>
                <a:cs typeface="Times New Roman" panose="02020603050405020304" pitchFamily="2" charset="0"/>
              </a:rPr>
              <a:t>x</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a:latin typeface="Times New Roman" panose="02020603050405020304" pitchFamily="2" charset="0"/>
                <a:ea typeface="黑体" panose="02010609060101010101" pitchFamily="2" charset="-122"/>
                <a:cs typeface="Times New Roman" panose="02020603050405020304" pitchFamily="2" charset="0"/>
              </a:rPr>
              <a:t>1</a:t>
            </a:r>
            <a:r>
              <a:rPr lang="zh-CN" sz="2800" b="1">
                <a:latin typeface="Times New Roman" panose="02020603050405020304" pitchFamily="2" charset="0"/>
                <a:ea typeface="黑体" panose="02010609060101010101" pitchFamily="2" charset="-122"/>
                <a:cs typeface="Times New Roman" panose="02020603050405020304" pitchFamily="2" charset="0"/>
              </a:rPr>
              <a:t>＞</a:t>
            </a:r>
            <a:r>
              <a:rPr lang="zh-CN" altLang="en-US" sz="2800" b="1" i="1">
                <a:latin typeface="Times New Roman" panose="02020603050405020304" pitchFamily="2" charset="0"/>
                <a:ea typeface="黑体" panose="02010609060101010101" pitchFamily="2" charset="-122"/>
                <a:cs typeface="Times New Roman" panose="02020603050405020304" pitchFamily="2" charset="0"/>
              </a:rPr>
              <a:t>ax</a:t>
            </a:r>
            <a:r>
              <a:rPr lang="zh-CN" sz="2800" b="1">
                <a:latin typeface="Times New Roman" panose="02020603050405020304" pitchFamily="2" charset="0"/>
                <a:ea typeface="黑体" panose="02010609060101010101" pitchFamily="2" charset="-122"/>
                <a:cs typeface="Times New Roman" panose="02020603050405020304" pitchFamily="2" charset="0"/>
              </a:rPr>
              <a:t>＋</a:t>
            </a:r>
            <a:r>
              <a:rPr lang="zh-CN" altLang="en-US" sz="2800" b="1">
                <a:latin typeface="Times New Roman" panose="02020603050405020304" pitchFamily="2" charset="0"/>
                <a:ea typeface="黑体" panose="02010609060101010101" pitchFamily="2" charset="-122"/>
                <a:cs typeface="Times New Roman" panose="02020603050405020304" pitchFamily="2" charset="0"/>
              </a:rPr>
              <a:t>4</a:t>
            </a:r>
            <a:r>
              <a:rPr lang="en-US" altLang="zh-CN" sz="2800" b="1">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的解集.</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p:txBody>
      </p:sp>
      <p:sp>
        <p:nvSpPr>
          <p:cNvPr id="7" name="文本框 6"/>
          <p:cNvSpPr txBox="1"/>
          <p:nvPr>
            <p:custDataLst>
              <p:tags r:id="rId2"/>
            </p:custDataLst>
          </p:nvPr>
        </p:nvSpPr>
        <p:spPr>
          <a:xfrm>
            <a:off x="179705" y="1637030"/>
            <a:ext cx="4307205" cy="1641475"/>
          </a:xfrm>
          <a:prstGeom prst="rect">
            <a:avLst/>
          </a:prstGeom>
          <a:noFill/>
        </p:spPr>
        <p:txBody>
          <a:bodyPr wrap="square" rtlCol="0">
            <a:spAutoFit/>
          </a:bodyPr>
          <a:lstStyle/>
          <a:p>
            <a:pPr>
              <a:lnSpc>
                <a:spcPct val="120000"/>
              </a:lnSpc>
            </a:pP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由图象得，</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不等式</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zh-CN" altLang="en-US"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1</a:t>
            </a:r>
            <a:r>
              <a:rPr 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ax</a:t>
            </a:r>
            <a:r>
              <a:rPr 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4</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endPar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nSpc>
                <a:spcPct val="120000"/>
              </a:lnSpc>
            </a:pP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的解集为</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x</a:t>
            </a:r>
            <a:r>
              <a:rPr 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2</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grpSp>
        <p:nvGrpSpPr>
          <p:cNvPr id="21" name="组合 20"/>
          <p:cNvGrpSpPr/>
          <p:nvPr/>
        </p:nvGrpSpPr>
        <p:grpSpPr>
          <a:xfrm>
            <a:off x="4361180" y="1421765"/>
            <a:ext cx="3612515" cy="3164840"/>
            <a:chOff x="8563" y="2691"/>
            <a:chExt cx="5689" cy="4984"/>
          </a:xfrm>
        </p:grpSpPr>
        <p:sp>
          <p:nvSpPr>
            <p:cNvPr id="13" name="直接连接符 95238"/>
            <p:cNvSpPr/>
            <p:nvPr/>
          </p:nvSpPr>
          <p:spPr>
            <a:xfrm flipV="1">
              <a:off x="12030" y="3030"/>
              <a:ext cx="1" cy="4161"/>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4" name="直接连接符 95239"/>
            <p:cNvSpPr/>
            <p:nvPr/>
          </p:nvSpPr>
          <p:spPr>
            <a:xfrm>
              <a:off x="11627" y="3309"/>
              <a:ext cx="1720" cy="3660"/>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5" name="文本框 95242"/>
            <p:cNvSpPr txBox="1"/>
            <p:nvPr/>
          </p:nvSpPr>
          <p:spPr>
            <a:xfrm>
              <a:off x="13431" y="4617"/>
              <a:ext cx="716" cy="598"/>
            </a:xfrm>
            <a:prstGeom prst="rect">
              <a:avLst/>
            </a:prstGeom>
            <a:noFill/>
            <a:ln w="9525">
              <a:noFill/>
            </a:ln>
          </p:spPr>
          <p:txBody>
            <a:bodyPr anchor="t" anchorCtr="0"/>
            <a:p>
              <a:r>
                <a:rPr lang="zh-CN" altLang="en-US" sz="2400" b="1" i="1" dirty="0">
                  <a:solidFill>
                    <a:srgbClr val="333333"/>
                  </a:solidFill>
                  <a:latin typeface="Times New Roman" panose="02020603050405020304" pitchFamily="2" charset="0"/>
                  <a:ea typeface="宋体" panose="02010600030101010101" pitchFamily="2" charset="-122"/>
                </a:rPr>
                <a:t> </a:t>
              </a:r>
              <a:r>
                <a:rPr lang="en-US" altLang="zh-CN" sz="2400" b="1" i="1">
                  <a:solidFill>
                    <a:srgbClr val="333333"/>
                  </a:solidFill>
                  <a:latin typeface="Times New Roman" panose="02020603050405020304" pitchFamily="2" charset="0"/>
                  <a:ea typeface="宋体" panose="02010600030101010101" pitchFamily="2" charset="-122"/>
                </a:rPr>
                <a:t>x</a:t>
              </a:r>
              <a:endParaRPr lang="zh-CN" altLang="en-US" b="1" dirty="0">
                <a:latin typeface="Verdana" panose="020B0604030504040204" pitchFamily="2" charset="0"/>
                <a:ea typeface="宋体" panose="02010600030101010101" pitchFamily="2" charset="-122"/>
              </a:endParaRPr>
            </a:p>
          </p:txBody>
        </p:sp>
        <p:sp>
          <p:nvSpPr>
            <p:cNvPr id="16" name="文本框 95243"/>
            <p:cNvSpPr txBox="1"/>
            <p:nvPr/>
          </p:nvSpPr>
          <p:spPr>
            <a:xfrm>
              <a:off x="11395" y="4621"/>
              <a:ext cx="700" cy="672"/>
            </a:xfrm>
            <a:prstGeom prst="rect">
              <a:avLst/>
            </a:prstGeom>
            <a:noFill/>
            <a:ln w="9525">
              <a:noFill/>
            </a:ln>
          </p:spPr>
          <p:txBody>
            <a:bodyPr anchor="t" anchorCtr="0"/>
            <a:p>
              <a:r>
                <a:rPr lang="en-US" altLang="zh-CN" sz="2400" b="1" i="1">
                  <a:solidFill>
                    <a:srgbClr val="333333"/>
                  </a:solidFill>
                  <a:latin typeface="Times New Roman" panose="02020603050405020304" pitchFamily="2" charset="0"/>
                  <a:ea typeface="宋体" panose="02010600030101010101" pitchFamily="2" charset="-122"/>
                </a:rPr>
                <a:t>O</a:t>
              </a:r>
              <a:endParaRPr lang="en-US" altLang="zh-CN" sz="1000" b="1">
                <a:latin typeface="Times New Roman" panose="02020603050405020304" pitchFamily="2" charset="0"/>
                <a:ea typeface="宋体" panose="02010600030101010101" pitchFamily="2" charset="-122"/>
              </a:endParaRPr>
            </a:p>
            <a:p>
              <a:endParaRPr lang="zh-CN" altLang="en-US" b="1" dirty="0">
                <a:latin typeface="Verdana" panose="020B0604030504040204" pitchFamily="2" charset="0"/>
                <a:ea typeface="宋体" panose="02010600030101010101" pitchFamily="2" charset="-122"/>
              </a:endParaRPr>
            </a:p>
          </p:txBody>
        </p:sp>
        <p:sp>
          <p:nvSpPr>
            <p:cNvPr id="19" name="文本框 95250"/>
            <p:cNvSpPr txBox="1"/>
            <p:nvPr/>
          </p:nvSpPr>
          <p:spPr>
            <a:xfrm>
              <a:off x="12077" y="2691"/>
              <a:ext cx="700" cy="858"/>
            </a:xfrm>
            <a:prstGeom prst="rect">
              <a:avLst/>
            </a:prstGeom>
            <a:noFill/>
            <a:ln w="9525">
              <a:noFill/>
            </a:ln>
          </p:spPr>
          <p:txBody>
            <a:bodyPr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b="1" i="1">
                <a:latin typeface="Times New Roman" panose="02020603050405020304" pitchFamily="2" charset="0"/>
                <a:ea typeface="宋体" panose="02010600030101010101" pitchFamily="2" charset="-122"/>
              </a:endParaRPr>
            </a:p>
          </p:txBody>
        </p:sp>
        <p:sp>
          <p:nvSpPr>
            <p:cNvPr id="8" name="直接连接符 95237"/>
            <p:cNvSpPr/>
            <p:nvPr/>
          </p:nvSpPr>
          <p:spPr>
            <a:xfrm>
              <a:off x="9469" y="5298"/>
              <a:ext cx="4582" cy="0"/>
            </a:xfrm>
            <a:prstGeom prst="line">
              <a:avLst/>
            </a:prstGeom>
            <a:ln w="19050" cap="flat" cmpd="sng">
              <a:solidFill>
                <a:srgbClr val="000000"/>
              </a:solidFill>
              <a:prstDash val="solid"/>
              <a:round/>
              <a:headEnd type="none" w="med" len="med"/>
              <a:tailEnd type="triangl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0" name="直接连接符 95239"/>
            <p:cNvSpPr/>
            <p:nvPr/>
          </p:nvSpPr>
          <p:spPr>
            <a:xfrm>
              <a:off x="10829" y="4844"/>
              <a:ext cx="3041" cy="1653"/>
            </a:xfrm>
            <a:prstGeom prst="line">
              <a:avLst/>
            </a:prstGeom>
            <a:ln w="25400"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1" name="文本框 10"/>
            <p:cNvSpPr txBox="1"/>
            <p:nvPr/>
          </p:nvSpPr>
          <p:spPr>
            <a:xfrm>
              <a:off x="12303" y="5865"/>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P</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2" name="文本框 11"/>
            <p:cNvSpPr txBox="1"/>
            <p:nvPr/>
          </p:nvSpPr>
          <p:spPr>
            <a:xfrm>
              <a:off x="12077" y="3597"/>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A</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7" name="文本框 16"/>
            <p:cNvSpPr txBox="1"/>
            <p:nvPr/>
          </p:nvSpPr>
          <p:spPr>
            <a:xfrm>
              <a:off x="11462" y="5525"/>
              <a:ext cx="635" cy="822"/>
            </a:xfrm>
            <a:prstGeom prst="rect">
              <a:avLst/>
            </a:prstGeom>
            <a:noFill/>
          </p:spPr>
          <p:txBody>
            <a:bodyPr wrap="square" rtlCol="0" anchor="t">
              <a:spAutoFit/>
            </a:bodyPr>
            <a:p>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B</a:t>
              </a:r>
              <a:endPar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8" name="文本框 17"/>
            <p:cNvSpPr txBox="1"/>
            <p:nvPr/>
          </p:nvSpPr>
          <p:spPr>
            <a:xfrm>
              <a:off x="8563" y="4126"/>
              <a:ext cx="3244" cy="822"/>
            </a:xfrm>
            <a:prstGeom prst="rect">
              <a:avLst/>
            </a:prstGeom>
            <a:noFill/>
          </p:spPr>
          <p:txBody>
            <a:bodyPr wrap="square" rtlCol="0" anchor="t">
              <a:spAutoFit/>
            </a:bodyPr>
            <a:p>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x</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1</a:t>
              </a:r>
              <a:endPar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20" name="文本框 19"/>
            <p:cNvSpPr txBox="1"/>
            <p:nvPr/>
          </p:nvSpPr>
          <p:spPr>
            <a:xfrm>
              <a:off x="11506" y="6853"/>
              <a:ext cx="2746" cy="822"/>
            </a:xfrm>
            <a:prstGeom prst="rect">
              <a:avLst/>
            </a:prstGeom>
            <a:noFill/>
          </p:spPr>
          <p:txBody>
            <a:bodyPr wrap="square" rtlCol="0" anchor="t">
              <a:spAutoFit/>
            </a:bodyPr>
            <a:p>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y</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latin typeface="Times New Roman" panose="02020603050405020304" pitchFamily="2" charset="0"/>
                  <a:ea typeface="黑体" panose="02010609060101010101" pitchFamily="2" charset="-122"/>
                  <a:cs typeface="Times New Roman" panose="02020603050405020304" pitchFamily="2" charset="0"/>
                  <a:sym typeface="+mn-ea"/>
                </a:rPr>
                <a:t>ax</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4</a:t>
              </a:r>
              <a:endPar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endParaRPr>
            </a:p>
          </p:txBody>
        </p:sp>
      </p:grpSp>
      <p:sp>
        <p:nvSpPr>
          <p:cNvPr id="2" name="文本框 1"/>
          <p:cNvSpPr txBox="1"/>
          <p:nvPr/>
        </p:nvSpPr>
        <p:spPr>
          <a:xfrm>
            <a:off x="7236460" y="3155315"/>
            <a:ext cx="1805305" cy="521970"/>
          </a:xfrm>
          <a:prstGeom prst="rect">
            <a:avLst/>
          </a:prstGeom>
          <a:noFill/>
        </p:spPr>
        <p:txBody>
          <a:bodyPr wrap="square" rtlCol="0" anchor="t">
            <a:spAutoFit/>
          </a:bodyPr>
          <a:p>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P</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(2</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3)</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3189776" y="405734"/>
            <a:ext cx="2764449" cy="583493"/>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2" name="文本框 1"/>
          <p:cNvSpPr txBox="1"/>
          <p:nvPr/>
        </p:nvSpPr>
        <p:spPr>
          <a:xfrm>
            <a:off x="459105" y="1664335"/>
            <a:ext cx="8128000" cy="2330450"/>
          </a:xfrm>
          <a:prstGeom prst="rect">
            <a:avLst/>
          </a:prstGeom>
          <a:noFill/>
        </p:spPr>
        <p:txBody>
          <a:bodyPr wrap="square" rtlCol="0" anchor="t">
            <a:spAutoFit/>
          </a:bodyPr>
          <a:p>
            <a:pPr>
              <a:lnSpc>
                <a:spcPct val="13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1.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能通过数形结合理解一次函数与一元一次方程及一元一次不等式的联系</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重点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3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2.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能通过函数图象解一元一次方程、一元一次不等式</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难点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193040" y="770890"/>
            <a:ext cx="8902700" cy="2245360"/>
          </a:xfrm>
          <a:prstGeom prst="rect">
            <a:avLst/>
          </a:prstGeom>
          <a:noFill/>
        </p:spPr>
        <p:txBody>
          <a:bodyPr wrap="square">
            <a:spAutoFit/>
          </a:bodyPr>
          <a:lstStyle/>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4</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如图</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根据图中信息解答下列问题</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(1)</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关于</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的不等式</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ax </a:t>
            </a:r>
            <a:r>
              <a:rPr lang="en-US" altLang="zh-CN" sz="2800" b="1" err="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b </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&gt; 0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的解集是</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(2)</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关于</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的不等式</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mx </a:t>
            </a:r>
            <a:r>
              <a:rPr lang="en-US" altLang="zh-CN" sz="2800" b="1" err="1">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err="1">
                <a:effectLst/>
                <a:latin typeface="Times New Roman" panose="02020603050405020304" pitchFamily="2" charset="0"/>
                <a:ea typeface="黑体" panose="02010609060101010101" pitchFamily="2" charset="-122"/>
                <a:cs typeface="Times New Roman" panose="02020603050405020304" pitchFamily="2" charset="0"/>
              </a:rPr>
              <a:t>n </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&lt; 1</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的解集是</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u="sng">
                <a:effectLst/>
                <a:latin typeface="Times New Roman" panose="02020603050405020304" pitchFamily="2" charset="0"/>
                <a:ea typeface="黑体" panose="02010609060101010101" pitchFamily="2" charset="-122"/>
                <a:cs typeface="Times New Roman" panose="02020603050405020304" pitchFamily="2" charset="0"/>
              </a:rPr>
              <a:t>　</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(3)</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为何值时</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baseline="-25000">
                <a:effectLst/>
                <a:latin typeface="Times New Roman" panose="02020603050405020304" pitchFamily="2" charset="0"/>
                <a:ea typeface="黑体" panose="02010609060101010101" pitchFamily="2" charset="-122"/>
                <a:cs typeface="Times New Roman" panose="02020603050405020304" pitchFamily="2" charset="0"/>
              </a:rPr>
              <a:t>1</a:t>
            </a:r>
            <a:r>
              <a:rPr lang="en-US" altLang="zh-CN" sz="2800" b="1">
                <a:effectLst/>
                <a:latin typeface="黑体" panose="02010609060101010101" pitchFamily="2" charset="-122"/>
                <a:ea typeface="黑体" panose="02010609060101010101" pitchFamily="2" charset="-122"/>
                <a:cs typeface="Times New Roman" panose="02020603050405020304" pitchFamily="2" charset="0"/>
              </a:rPr>
              <a:t>≤</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baseline="-25000">
                <a:effectLst/>
                <a:latin typeface="Times New Roman" panose="02020603050405020304" pitchFamily="2" charset="0"/>
                <a:ea typeface="黑体" panose="02010609060101010101" pitchFamily="2" charset="-122"/>
                <a:cs typeface="Times New Roman" panose="02020603050405020304" pitchFamily="2" charset="0"/>
              </a:rPr>
              <a:t>2</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zh-CN" sz="2800">
              <a:effectLst/>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(4)</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x</a:t>
            </a:r>
            <a:r>
              <a:rPr lang="en-US" altLang="zh-CN" sz="2800" i="1">
                <a:effectLst/>
                <a:latin typeface="Times New Roman" panose="02020603050405020304" pitchFamily="2" charset="0"/>
                <a:ea typeface="黑体" panose="02010609060101010101" pitchFamily="2" charset="-122"/>
                <a:cs typeface="Times New Roman" panose="02020603050405020304" pitchFamily="2" charset="0"/>
              </a:rPr>
              <a:t> </a:t>
            </a:r>
            <a:r>
              <a:rPr lang="zh-CN" altLang="zh-CN" sz="2800">
                <a:effectLst/>
                <a:latin typeface="Times New Roman" panose="02020603050405020304" pitchFamily="2" charset="0"/>
                <a:ea typeface="黑体" panose="02010609060101010101" pitchFamily="2" charset="-122"/>
                <a:cs typeface="Times New Roman" panose="02020603050405020304" pitchFamily="2" charset="0"/>
              </a:rPr>
              <a:t>为何值时</a:t>
            </a:r>
            <a:r>
              <a:rPr lang="zh-CN" altLang="en-US" sz="2800">
                <a:effectLst/>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a:effectLst/>
                <a:latin typeface="Times New Roman" panose="02020603050405020304" pitchFamily="2" charset="0"/>
                <a:ea typeface="黑体" panose="02010609060101010101" pitchFamily="2" charset="-122"/>
                <a:cs typeface="Times New Roman" panose="02020603050405020304" pitchFamily="2" charset="0"/>
              </a:rPr>
              <a:t>0</a:t>
            </a:r>
            <a:r>
              <a:rPr lang="zh-CN" altLang="en-US" sz="2800" b="1">
                <a:effectLst/>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baseline="-25000">
                <a:effectLst/>
                <a:latin typeface="Times New Roman" panose="02020603050405020304" pitchFamily="2" charset="0"/>
                <a:ea typeface="黑体" panose="02010609060101010101" pitchFamily="2" charset="-122"/>
                <a:cs typeface="Times New Roman" panose="02020603050405020304" pitchFamily="2" charset="0"/>
              </a:rPr>
              <a:t>2</a:t>
            </a:r>
            <a:r>
              <a:rPr lang="zh-CN" altLang="en-US" sz="2800" b="1">
                <a:effectLst/>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effectLst/>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baseline="-25000">
                <a:effectLst/>
                <a:latin typeface="Times New Roman" panose="02020603050405020304" pitchFamily="2" charset="0"/>
                <a:ea typeface="黑体" panose="02010609060101010101" pitchFamily="2" charset="-122"/>
                <a:cs typeface="Times New Roman" panose="02020603050405020304" pitchFamily="2" charset="0"/>
              </a:rPr>
              <a:t>1</a:t>
            </a:r>
            <a:r>
              <a:rPr lang="en-US" altLang="zh-CN" sz="2800">
                <a:effectLst/>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effectLst/>
              <a:latin typeface="Times New Roman" panose="02020603050405020304" pitchFamily="2" charset="0"/>
              <a:ea typeface="黑体" panose="02010609060101010101" pitchFamily="2" charset="-122"/>
              <a:cs typeface="Times New Roman" panose="02020603050405020304" pitchFamily="2" charset="0"/>
            </a:endParaRPr>
          </a:p>
        </p:txBody>
      </p:sp>
      <p:pic>
        <p:nvPicPr>
          <p:cNvPr id="4" name="image321.jpeg"/>
          <p:cNvPicPr>
            <a:picLocks noChangeAspect="1"/>
          </p:cNvPicPr>
          <p:nvPr/>
        </p:nvPicPr>
        <p:blipFill>
          <a:blip r:embed="rId1"/>
          <a:stretch>
            <a:fillRect/>
          </a:stretch>
        </p:blipFill>
        <p:spPr>
          <a:xfrm>
            <a:off x="5004435" y="2140585"/>
            <a:ext cx="3291840" cy="2648585"/>
          </a:xfrm>
          <a:prstGeom prst="rect">
            <a:avLst/>
          </a:prstGeom>
        </p:spPr>
      </p:pic>
      <p:sp>
        <p:nvSpPr>
          <p:cNvPr id="6" name="文本框 5"/>
          <p:cNvSpPr txBox="1"/>
          <p:nvPr/>
        </p:nvSpPr>
        <p:spPr>
          <a:xfrm>
            <a:off x="380303" y="3147489"/>
            <a:ext cx="2476722" cy="52197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解</a:t>
            </a:r>
            <a:r>
              <a:rPr kumimoji="0" lang="en-US"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 (3) </a:t>
            </a:r>
            <a:r>
              <a:rPr kumimoji="0" lang="en-US" altLang="zh-CN" sz="2800" b="1" i="1"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kumimoji="0" lang="en-US" altLang="zh-CN" sz="2800" b="1" i="0" u="none" strike="noStrike" kern="120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Times New Roman" panose="02020603050405020304" pitchFamily="2" charset="0"/>
              </a:rPr>
              <a:t>≤</a:t>
            </a:r>
            <a:r>
              <a:rPr kumimoji="0" lang="en-US"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1.</a:t>
            </a:r>
            <a:endParaRPr kumimoji="0" lang="en-US"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sp>
        <p:nvSpPr>
          <p:cNvPr id="8" name="文本框 7"/>
          <p:cNvSpPr txBox="1"/>
          <p:nvPr/>
        </p:nvSpPr>
        <p:spPr>
          <a:xfrm>
            <a:off x="899583" y="3795118"/>
            <a:ext cx="2409947" cy="521970"/>
          </a:xfrm>
          <a:prstGeom prst="rect">
            <a:avLst/>
          </a:prstGeom>
          <a:noFill/>
        </p:spPr>
        <p:txBody>
          <a:bodyPr wrap="square">
            <a:spAutoFit/>
          </a:bodyPr>
          <a:lstStyle/>
          <a:p>
            <a:r>
              <a:rPr kumimoji="0" lang="en-US"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(4) 1</a:t>
            </a:r>
            <a:r>
              <a:rPr lang="zh-CN" altLang="en-US" sz="2800" b="1">
                <a:solidFill>
                  <a:srgbClr val="FF0000"/>
                </a:solidFill>
                <a:effectLst/>
                <a:latin typeface="Times New Roman" panose="02020603050405020304" pitchFamily="2" charset="0"/>
                <a:ea typeface="黑体" panose="02010609060101010101" pitchFamily="2" charset="-122"/>
                <a:cs typeface="Times New Roman" panose="02020603050405020304" pitchFamily="2" charset="0"/>
                <a:sym typeface="+mn-ea"/>
              </a:rPr>
              <a:t>＜</a:t>
            </a:r>
            <a:r>
              <a:rPr kumimoji="0" lang="en-US" altLang="zh-CN" sz="2800" b="1" i="1"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lang="zh-CN" altLang="en-US" sz="2800" b="1">
                <a:solidFill>
                  <a:srgbClr val="FF0000"/>
                </a:solidFill>
                <a:effectLst/>
                <a:latin typeface="Times New Roman" panose="02020603050405020304" pitchFamily="2" charset="0"/>
                <a:ea typeface="黑体" panose="02010609060101010101" pitchFamily="2" charset="-122"/>
                <a:cs typeface="Times New Roman" panose="02020603050405020304" pitchFamily="2" charset="0"/>
                <a:sym typeface="+mn-ea"/>
              </a:rPr>
              <a:t>＜</a:t>
            </a:r>
            <a:r>
              <a:rPr kumimoji="0" lang="en-US" altLang="zh-CN" sz="2800" b="1" i="0"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2</a:t>
            </a:r>
            <a:r>
              <a:rPr kumimoji="0" lang="en-US" altLang="zh-CN" sz="2800" b="1" i="1"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a:t>
            </a:r>
            <a:endParaRPr kumimoji="0" lang="en-US" altLang="zh-CN" sz="2800" b="1" i="1" u="none"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sp>
        <p:nvSpPr>
          <p:cNvPr id="10" name="文本框 9"/>
          <p:cNvSpPr txBox="1"/>
          <p:nvPr/>
        </p:nvSpPr>
        <p:spPr>
          <a:xfrm>
            <a:off x="6660050" y="1131191"/>
            <a:ext cx="1108627" cy="521970"/>
          </a:xfrm>
          <a:prstGeom prst="rect">
            <a:avLst/>
          </a:prstGeom>
          <a:noFill/>
        </p:spPr>
        <p:txBody>
          <a:bodyPr wrap="square">
            <a:spAutoFit/>
          </a:bodyPr>
          <a:lstStyle/>
          <a:p>
            <a:r>
              <a:rPr kumimoji="0" lang="en-US" altLang="zh-CN" sz="2800" b="1" i="1"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lang="zh-CN" altLang="en-US" sz="2800" b="1">
                <a:solidFill>
                  <a:srgbClr val="FF0000"/>
                </a:solidFill>
                <a:effectLst/>
                <a:latin typeface="Times New Roman" panose="02020603050405020304" pitchFamily="2" charset="0"/>
                <a:ea typeface="黑体" panose="02010609060101010101" pitchFamily="2" charset="-122"/>
                <a:cs typeface="Times New Roman" panose="02020603050405020304" pitchFamily="2" charset="0"/>
                <a:sym typeface="+mn-ea"/>
              </a:rPr>
              <a:t>＜</a:t>
            </a:r>
            <a:r>
              <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2</a:t>
            </a:r>
            <a:endPar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sp>
        <p:nvSpPr>
          <p:cNvPr id="12" name="文本框 11"/>
          <p:cNvSpPr txBox="1"/>
          <p:nvPr/>
        </p:nvSpPr>
        <p:spPr>
          <a:xfrm>
            <a:off x="6659714" y="1634457"/>
            <a:ext cx="1036622" cy="521970"/>
          </a:xfrm>
          <a:prstGeom prst="rect">
            <a:avLst/>
          </a:prstGeom>
          <a:noFill/>
        </p:spPr>
        <p:txBody>
          <a:bodyPr wrap="square">
            <a:spAutoFit/>
          </a:bodyPr>
          <a:lstStyle/>
          <a:p>
            <a:r>
              <a:rPr kumimoji="0" lang="en-US" altLang="zh-CN" sz="2800" b="1" i="1"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x</a:t>
            </a:r>
            <a:r>
              <a:rPr lang="zh-CN" altLang="en-US" sz="2800" b="1">
                <a:solidFill>
                  <a:srgbClr val="FF0000"/>
                </a:solidFill>
                <a:effectLst/>
                <a:latin typeface="Times New Roman" panose="02020603050405020304" pitchFamily="2" charset="0"/>
                <a:ea typeface="黑体" panose="02010609060101010101" pitchFamily="2" charset="-122"/>
                <a:cs typeface="Times New Roman" panose="02020603050405020304" pitchFamily="2" charset="0"/>
                <a:sym typeface="+mn-ea"/>
              </a:rPr>
              <a:t>＜</a:t>
            </a:r>
            <a:r>
              <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rPr>
              <a:t>0</a:t>
            </a:r>
            <a:endParaRPr kumimoji="0" lang="en-US" altLang="zh-CN" sz="2800" b="1" i="0" strike="noStrike" kern="1200" cap="none" spc="0" normalizeH="0" baseline="0" noProof="0">
              <a:ln>
                <a:noFill/>
              </a:ln>
              <a:solidFill>
                <a:srgbClr val="FF0000"/>
              </a:solidFill>
              <a:effectLst/>
              <a:uLnTx/>
              <a:uFillTx/>
              <a:latin typeface="Times New Roman" panose="02020603050405020304" pitchFamily="2" charset="0"/>
              <a:ea typeface="黑体" panose="02010609060101010101" pitchFamily="2" charset="-122"/>
              <a:cs typeface="Times New Roman" panose="02020603050405020304" pitchFamily="2" charset="0"/>
            </a:endParaRPr>
          </a:p>
        </p:txBody>
      </p:sp>
      <p:pic>
        <p:nvPicPr>
          <p:cNvPr id="2" name="Picture 2"/>
          <p:cNvPicPr>
            <a:picLocks noChangeAspect="1"/>
          </p:cNvPicPr>
          <p:nvPr/>
        </p:nvPicPr>
        <p:blipFill>
          <a:blip r:embed="rId2"/>
          <a:stretch>
            <a:fillRect/>
          </a:stretch>
        </p:blipFill>
        <p:spPr>
          <a:xfrm flipH="1">
            <a:off x="10135870" y="12268200"/>
            <a:ext cx="0" cy="0"/>
          </a:xfrm>
          <a:prstGeom prst="rect">
            <a:avLst/>
          </a:prstGeom>
          <a:ln>
            <a:noFill/>
          </a:ln>
        </p:spPr>
      </p:pic>
      <p:grpSp>
        <p:nvGrpSpPr>
          <p:cNvPr id="5" name="组合 4" descr="7b0a202020202274657874626f78223a2022220a7d0a"/>
          <p:cNvGrpSpPr/>
          <p:nvPr/>
        </p:nvGrpSpPr>
        <p:grpSpPr>
          <a:xfrm>
            <a:off x="188913" y="186690"/>
            <a:ext cx="2063115" cy="593090"/>
            <a:chOff x="633" y="9364"/>
            <a:chExt cx="3249" cy="934"/>
          </a:xfrm>
        </p:grpSpPr>
        <p:grpSp>
          <p:nvGrpSpPr>
            <p:cNvPr id="317" name="组合 316"/>
            <p:cNvGrpSpPr/>
            <p:nvPr>
              <p:custDataLst>
                <p:tags r:id="rId3"/>
              </p:custDataLst>
            </p:nvPr>
          </p:nvGrpSpPr>
          <p:grpSpPr>
            <a:xfrm>
              <a:off x="633" y="9364"/>
              <a:ext cx="934" cy="934"/>
              <a:chOff x="150" y="633"/>
              <a:chExt cx="800" cy="800"/>
            </a:xfrm>
          </p:grpSpPr>
          <p:sp>
            <p:nvSpPr>
              <p:cNvPr id="318" name="矩形 317"/>
              <p:cNvSpPr/>
              <p:nvPr>
                <p:custDataLst>
                  <p:tags r:id="rId4"/>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5"/>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6"/>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Text Box 16"/>
          <p:cNvSpPr txBox="1"/>
          <p:nvPr/>
        </p:nvSpPr>
        <p:spPr>
          <a:xfrm>
            <a:off x="183515" y="2277428"/>
            <a:ext cx="2230438" cy="82994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gn="ctr"/>
            <a:r>
              <a:rPr lang="zh-CN" altLang="en-US" sz="2400" dirty="0">
                <a:solidFill>
                  <a:schemeClr val="tx2"/>
                </a:solidFill>
                <a:latin typeface="黑体" panose="02010609060101010101" pitchFamily="2" charset="-122"/>
                <a:ea typeface="黑体" panose="02010609060101010101" pitchFamily="2" charset="-122"/>
              </a:rPr>
              <a:t>一次函数与方程、不等式</a:t>
            </a:r>
            <a:endParaRPr lang="zh-CN" altLang="en-US" sz="2400" dirty="0">
              <a:solidFill>
                <a:schemeClr val="tx2"/>
              </a:solidFill>
              <a:latin typeface="黑体" panose="02010609060101010101" pitchFamily="2" charset="-122"/>
              <a:ea typeface="黑体" panose="02010609060101010101" pitchFamily="2" charset="-122"/>
            </a:endParaRPr>
          </a:p>
        </p:txBody>
      </p:sp>
      <p:sp>
        <p:nvSpPr>
          <p:cNvPr id="5" name="左大括号 4"/>
          <p:cNvSpPr/>
          <p:nvPr/>
        </p:nvSpPr>
        <p:spPr>
          <a:xfrm>
            <a:off x="2626995" y="1059815"/>
            <a:ext cx="329565" cy="3075305"/>
          </a:xfrm>
          <a:prstGeom prst="leftBrace">
            <a:avLst>
              <a:gd name="adj1" fmla="val 41271"/>
              <a:gd name="adj2" fmla="val 50000"/>
            </a:avLst>
          </a:prstGeom>
          <a:noFill/>
          <a:ln w="25400" cap="flat" cmpd="sng">
            <a:solidFill>
              <a:srgbClr val="CC0066"/>
            </a:solidFill>
            <a:prstDash val="solid"/>
            <a:round/>
            <a:headEnd type="none" w="med" len="med"/>
            <a:tailEnd type="none" w="med" len="med"/>
          </a:ln>
        </p:spPr>
        <p:txBody>
          <a:bodyPr anchor="t" anchorCtr="0"/>
          <a:p>
            <a:endParaRPr lang="zh-CN" altLang="en-US" sz="2400" dirty="0">
              <a:latin typeface="黑体" panose="02010609060101010101" pitchFamily="2" charset="-122"/>
              <a:ea typeface="黑体" panose="02010609060101010101" pitchFamily="2" charset="-122"/>
            </a:endParaRPr>
          </a:p>
        </p:txBody>
      </p:sp>
      <p:sp>
        <p:nvSpPr>
          <p:cNvPr id="6" name="Text Box 18"/>
          <p:cNvSpPr txBox="1"/>
          <p:nvPr/>
        </p:nvSpPr>
        <p:spPr>
          <a:xfrm>
            <a:off x="3060383" y="982980"/>
            <a:ext cx="5122862" cy="119888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zh-CN" altLang="en-US" sz="2400" dirty="0">
                <a:latin typeface="Times New Roman" panose="02020603050405020304" pitchFamily="2" charset="0"/>
                <a:ea typeface="黑体" panose="02010609060101010101" pitchFamily="2" charset="-122"/>
              </a:rPr>
              <a:t>解一元一次方程        </a:t>
            </a:r>
            <a:r>
              <a:rPr lang="zh-CN" altLang="en-US" sz="2400" dirty="0">
                <a:latin typeface="黑体" panose="02010609060101010101" pitchFamily="2" charset="-122"/>
                <a:ea typeface="黑体" panose="02010609060101010101" pitchFamily="2" charset="-122"/>
                <a:sym typeface="宋体" panose="02010600030101010101" pitchFamily="2" charset="-122"/>
              </a:rPr>
              <a:t>对应</a:t>
            </a:r>
            <a:r>
              <a:rPr lang="zh-CN" altLang="en-US" sz="2400" dirty="0">
                <a:latin typeface="Times New Roman" panose="02020603050405020304" pitchFamily="2" charset="0"/>
                <a:ea typeface="黑体" panose="02010609060101010101" pitchFamily="2" charset="-122"/>
              </a:rPr>
              <a:t>一次函数的值为</a:t>
            </a:r>
            <a:r>
              <a:rPr lang="en-US" altLang="zh-CN" sz="2400" dirty="0">
                <a:latin typeface="Times New Roman" panose="02020603050405020304" pitchFamily="2" charset="0"/>
                <a:ea typeface="黑体" panose="02010609060101010101" pitchFamily="2" charset="-122"/>
              </a:rPr>
              <a:t> </a:t>
            </a:r>
            <a:r>
              <a:rPr lang="en-US" altLang="zh-CN" sz="2400">
                <a:latin typeface="Times New Roman" panose="02020603050405020304" pitchFamily="2" charset="0"/>
                <a:ea typeface="黑体" panose="02010609060101010101" pitchFamily="2" charset="-122"/>
              </a:rPr>
              <a:t>0 </a:t>
            </a:r>
            <a:r>
              <a:rPr lang="zh-CN" altLang="en-US" sz="2400" dirty="0">
                <a:latin typeface="Times New Roman" panose="02020603050405020304" pitchFamily="2" charset="0"/>
                <a:ea typeface="黑体" panose="02010609060101010101" pitchFamily="2" charset="-122"/>
              </a:rPr>
              <a:t>时，求相应的自变量的值，即一次函数与</a:t>
            </a:r>
            <a:r>
              <a:rPr lang="en-US" altLang="zh-CN" sz="2400" i="1">
                <a:latin typeface="Times New Roman" panose="02020603050405020304" pitchFamily="2" charset="0"/>
                <a:ea typeface="黑体" panose="02010609060101010101" pitchFamily="2" charset="-122"/>
              </a:rPr>
              <a:t>x</a:t>
            </a:r>
            <a:r>
              <a:rPr lang="zh-CN" altLang="en-US" sz="2400" dirty="0">
                <a:latin typeface="Times New Roman" panose="02020603050405020304" pitchFamily="2" charset="0"/>
                <a:ea typeface="黑体" panose="02010609060101010101" pitchFamily="2" charset="-122"/>
              </a:rPr>
              <a:t>轴交点的横坐标</a:t>
            </a:r>
            <a:r>
              <a:rPr lang="en-US" altLang="zh-CN" sz="2400">
                <a:latin typeface="Times New Roman" panose="02020603050405020304" pitchFamily="2" charset="0"/>
                <a:ea typeface="黑体" panose="02010609060101010101" pitchFamily="2" charset="-122"/>
              </a:rPr>
              <a:t>.</a:t>
            </a:r>
            <a:endParaRPr lang="en-US" altLang="zh-CN" sz="2400">
              <a:latin typeface="Times New Roman" panose="02020603050405020304" pitchFamily="2" charset="0"/>
              <a:ea typeface="黑体" panose="02010609060101010101" pitchFamily="2" charset="-122"/>
            </a:endParaRPr>
          </a:p>
        </p:txBody>
      </p:sp>
      <p:sp>
        <p:nvSpPr>
          <p:cNvPr id="8" name="Text Box 18"/>
          <p:cNvSpPr txBox="1"/>
          <p:nvPr/>
        </p:nvSpPr>
        <p:spPr>
          <a:xfrm>
            <a:off x="3061970" y="3142615"/>
            <a:ext cx="5121275" cy="156845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eaLnBrk="0" hangingPunct="0"/>
            <a:r>
              <a:rPr lang="zh-CN" altLang="en-US" sz="2400" dirty="0">
                <a:latin typeface="Times New Roman" panose="02020603050405020304" pitchFamily="2" charset="0"/>
                <a:ea typeface="黑体" panose="02010609060101010101" pitchFamily="2" charset="-122"/>
              </a:rPr>
              <a:t>解一元一次不等式          </a:t>
            </a:r>
            <a:r>
              <a:rPr lang="zh-CN" altLang="en-US" sz="2400" dirty="0">
                <a:latin typeface="黑体" panose="02010609060101010101" pitchFamily="2" charset="-122"/>
                <a:ea typeface="黑体" panose="02010609060101010101" pitchFamily="2" charset="-122"/>
                <a:sym typeface="宋体" panose="02010600030101010101" pitchFamily="2" charset="-122"/>
              </a:rPr>
              <a:t>对应</a:t>
            </a:r>
            <a:r>
              <a:rPr lang="zh-CN" altLang="en-US" sz="2400" dirty="0">
                <a:latin typeface="Times New Roman" panose="02020603050405020304" pitchFamily="2" charset="0"/>
                <a:ea typeface="黑体" panose="02010609060101010101" pitchFamily="2" charset="-122"/>
              </a:rPr>
              <a:t>一次函数的函数值大</a:t>
            </a:r>
            <a:r>
              <a:rPr lang="en-US" altLang="zh-CN" sz="2400" dirty="0">
                <a:latin typeface="Times New Roman" panose="02020603050405020304" pitchFamily="2" charset="0"/>
                <a:ea typeface="黑体" panose="02010609060101010101" pitchFamily="2" charset="-122"/>
              </a:rPr>
              <a:t> (</a:t>
            </a:r>
            <a:r>
              <a:rPr lang="zh-CN" altLang="en-US" sz="2400" dirty="0">
                <a:latin typeface="Times New Roman" panose="02020603050405020304" pitchFamily="2" charset="0"/>
                <a:ea typeface="黑体" panose="02010609060101010101" pitchFamily="2" charset="-122"/>
                <a:sym typeface="+mn-ea"/>
              </a:rPr>
              <a:t>小</a:t>
            </a:r>
            <a:r>
              <a:rPr lang="en-US" altLang="zh-CN" sz="2400" dirty="0">
                <a:latin typeface="Times New Roman" panose="02020603050405020304" pitchFamily="2" charset="0"/>
                <a:ea typeface="黑体" panose="02010609060101010101" pitchFamily="2" charset="-122"/>
              </a:rPr>
              <a:t>) </a:t>
            </a:r>
            <a:r>
              <a:rPr lang="zh-CN" altLang="en-US" sz="2400" dirty="0">
                <a:latin typeface="Times New Roman" panose="02020603050405020304" pitchFamily="2" charset="0"/>
                <a:ea typeface="黑体" panose="02010609060101010101" pitchFamily="2" charset="-122"/>
              </a:rPr>
              <a:t>于</a:t>
            </a:r>
            <a:r>
              <a:rPr lang="en-US" altLang="zh-CN" sz="2400" dirty="0">
                <a:latin typeface="Times New Roman" panose="02020603050405020304" pitchFamily="2" charset="0"/>
                <a:ea typeface="黑体" panose="02010609060101010101" pitchFamily="2" charset="-122"/>
              </a:rPr>
              <a:t> </a:t>
            </a:r>
            <a:r>
              <a:rPr lang="en-US" altLang="zh-CN" sz="2400">
                <a:latin typeface="Times New Roman" panose="02020603050405020304" pitchFamily="2" charset="0"/>
                <a:ea typeface="黑体" panose="02010609060101010101" pitchFamily="2" charset="-122"/>
              </a:rPr>
              <a:t>0 </a:t>
            </a:r>
            <a:r>
              <a:rPr lang="zh-CN" altLang="en-US" sz="2400" dirty="0">
                <a:latin typeface="Times New Roman" panose="02020603050405020304" pitchFamily="2" charset="0"/>
                <a:ea typeface="黑体" panose="02010609060101010101" pitchFamily="2" charset="-122"/>
              </a:rPr>
              <a:t>时，求自变量的取值范围，即在</a:t>
            </a:r>
            <a:r>
              <a:rPr lang="en-US" altLang="zh-CN" sz="2400" dirty="0">
                <a:latin typeface="Times New Roman" panose="02020603050405020304" pitchFamily="2" charset="0"/>
                <a:ea typeface="黑体" panose="02010609060101010101" pitchFamily="2" charset="-122"/>
              </a:rPr>
              <a:t> </a:t>
            </a:r>
            <a:r>
              <a:rPr lang="zh-CN" altLang="en-US" sz="2400" i="1" dirty="0">
                <a:latin typeface="Times New Roman" panose="02020603050405020304" pitchFamily="2" charset="0"/>
                <a:ea typeface="黑体" panose="02010609060101010101" pitchFamily="2" charset="-122"/>
              </a:rPr>
              <a:t>x</a:t>
            </a:r>
            <a:r>
              <a:rPr lang="en-US" altLang="zh-CN" sz="2400" i="1" dirty="0">
                <a:latin typeface="Times New Roman" panose="02020603050405020304" pitchFamily="2" charset="0"/>
                <a:ea typeface="黑体" panose="02010609060101010101" pitchFamily="2" charset="-122"/>
              </a:rPr>
              <a:t> </a:t>
            </a:r>
            <a:r>
              <a:rPr lang="zh-CN" altLang="en-US" sz="2400" dirty="0">
                <a:latin typeface="Times New Roman" panose="02020603050405020304" pitchFamily="2" charset="0"/>
                <a:ea typeface="黑体" panose="02010609060101010101" pitchFamily="2" charset="-122"/>
              </a:rPr>
              <a:t>轴上方(或下方)的图象所对应的</a:t>
            </a:r>
            <a:r>
              <a:rPr lang="en-US" altLang="zh-CN" sz="2400" dirty="0">
                <a:latin typeface="Times New Roman" panose="02020603050405020304" pitchFamily="2" charset="0"/>
                <a:ea typeface="黑体" panose="02010609060101010101" pitchFamily="2" charset="-122"/>
              </a:rPr>
              <a:t> </a:t>
            </a:r>
            <a:r>
              <a:rPr lang="zh-CN" altLang="en-US" sz="2400" i="1" dirty="0">
                <a:latin typeface="Times New Roman" panose="02020603050405020304" pitchFamily="2" charset="0"/>
                <a:ea typeface="黑体" panose="02010609060101010101" pitchFamily="2" charset="-122"/>
              </a:rPr>
              <a:t>x</a:t>
            </a:r>
            <a:r>
              <a:rPr lang="en-US" altLang="zh-CN" sz="2400" i="1" dirty="0">
                <a:latin typeface="Times New Roman" panose="02020603050405020304" pitchFamily="2" charset="0"/>
                <a:ea typeface="黑体" panose="02010609060101010101" pitchFamily="2" charset="-122"/>
              </a:rPr>
              <a:t> </a:t>
            </a:r>
            <a:r>
              <a:rPr lang="en-US" altLang="zh-CN" sz="2400">
                <a:latin typeface="Times New Roman" panose="02020603050405020304" pitchFamily="2" charset="0"/>
                <a:ea typeface="黑体" panose="02010609060101010101" pitchFamily="2" charset="-122"/>
              </a:rPr>
              <a:t>取</a:t>
            </a:r>
            <a:r>
              <a:rPr lang="zh-CN" altLang="en-US" sz="2400" dirty="0">
                <a:latin typeface="Times New Roman" panose="02020603050405020304" pitchFamily="2" charset="0"/>
                <a:ea typeface="黑体" panose="02010609060101010101" pitchFamily="2" charset="-122"/>
              </a:rPr>
              <a:t>值</a:t>
            </a:r>
            <a:r>
              <a:rPr lang="en-US" altLang="zh-CN" sz="2400" err="1">
                <a:latin typeface="Times New Roman" panose="02020603050405020304" pitchFamily="2" charset="0"/>
                <a:ea typeface="黑体" panose="02010609060101010101" pitchFamily="2" charset="-122"/>
              </a:rPr>
              <a:t>范围</a:t>
            </a:r>
            <a:r>
              <a:rPr lang="zh-CN" altLang="en-US" sz="2400" dirty="0">
                <a:latin typeface="Times New Roman" panose="02020603050405020304" pitchFamily="2" charset="0"/>
                <a:ea typeface="黑体" panose="02010609060101010101" pitchFamily="2" charset="-122"/>
              </a:rPr>
              <a:t> </a:t>
            </a:r>
            <a:r>
              <a:rPr lang="en-US" altLang="zh-CN" sz="2400">
                <a:latin typeface="Times New Roman" panose="02020603050405020304" pitchFamily="2" charset="0"/>
                <a:ea typeface="黑体" panose="02010609060101010101" pitchFamily="2" charset="-122"/>
              </a:rPr>
              <a:t>.</a:t>
            </a:r>
            <a:endParaRPr lang="en-US" altLang="zh-CN" sz="2400">
              <a:latin typeface="Times New Roman" panose="02020603050405020304" pitchFamily="2" charset="0"/>
              <a:ea typeface="黑体" panose="02010609060101010101" pitchFamily="2" charset="-122"/>
            </a:endParaRPr>
          </a:p>
        </p:txBody>
      </p:sp>
      <p:graphicFrame>
        <p:nvGraphicFramePr>
          <p:cNvPr id="11" name="Object 1"/>
          <p:cNvGraphicFramePr/>
          <p:nvPr/>
        </p:nvGraphicFramePr>
        <p:xfrm>
          <a:off x="5236845" y="962343"/>
          <a:ext cx="677863" cy="492125"/>
        </p:xfrm>
        <a:graphic>
          <a:graphicData uri="http://schemas.openxmlformats.org/presentationml/2006/ole">
            <mc:AlternateContent xmlns:mc="http://schemas.openxmlformats.org/markup-compatibility/2006">
              <mc:Choice xmlns:v="urn:schemas-microsoft-com:vml" Requires="v">
                <p:oleObj spid="_x0000_s2" name="" r:id="rId1" imgW="215900" imgH="152400" progId="Equation.DSMT4">
                  <p:embed/>
                </p:oleObj>
              </mc:Choice>
              <mc:Fallback>
                <p:oleObj name="" r:id="rId1" imgW="215900" imgH="152400" progId="Equation.DSMT4">
                  <p:embed/>
                  <p:pic>
                    <p:nvPicPr>
                      <p:cNvPr id="0" name="图片 3081"/>
                      <p:cNvPicPr/>
                      <p:nvPr/>
                    </p:nvPicPr>
                    <p:blipFill>
                      <a:blip r:embed="rId2"/>
                      <a:stretch>
                        <a:fillRect/>
                      </a:stretch>
                    </p:blipFill>
                    <p:spPr>
                      <a:xfrm>
                        <a:off x="5236845" y="962343"/>
                        <a:ext cx="677863" cy="492125"/>
                      </a:xfrm>
                      <a:prstGeom prst="rect">
                        <a:avLst/>
                      </a:prstGeom>
                      <a:noFill/>
                      <a:ln w="38100">
                        <a:noFill/>
                        <a:miter/>
                      </a:ln>
                    </p:spPr>
                  </p:pic>
                </p:oleObj>
              </mc:Fallback>
            </mc:AlternateContent>
          </a:graphicData>
        </a:graphic>
      </p:graphicFrame>
      <p:graphicFrame>
        <p:nvGraphicFramePr>
          <p:cNvPr id="12" name="Object 1"/>
          <p:cNvGraphicFramePr/>
          <p:nvPr/>
        </p:nvGraphicFramePr>
        <p:xfrm>
          <a:off x="5598795" y="3142615"/>
          <a:ext cx="677863" cy="492125"/>
        </p:xfrm>
        <a:graphic>
          <a:graphicData uri="http://schemas.openxmlformats.org/presentationml/2006/ole">
            <mc:AlternateContent xmlns:mc="http://schemas.openxmlformats.org/markup-compatibility/2006">
              <mc:Choice xmlns:v="urn:schemas-microsoft-com:vml" Requires="v">
                <p:oleObj spid="_x0000_s7" name="" r:id="rId3" imgW="215900" imgH="152400" progId="Equation.DSMT4">
                  <p:embed/>
                </p:oleObj>
              </mc:Choice>
              <mc:Fallback>
                <p:oleObj name="" r:id="rId3" imgW="215900" imgH="152400" progId="Equation.DSMT4">
                  <p:embed/>
                  <p:pic>
                    <p:nvPicPr>
                      <p:cNvPr id="0" name="图片 3080"/>
                      <p:cNvPicPr/>
                      <p:nvPr/>
                    </p:nvPicPr>
                    <p:blipFill>
                      <a:blip r:embed="rId2"/>
                      <a:stretch>
                        <a:fillRect/>
                      </a:stretch>
                    </p:blipFill>
                    <p:spPr>
                      <a:xfrm>
                        <a:off x="5598795" y="3142615"/>
                        <a:ext cx="677863" cy="492125"/>
                      </a:xfrm>
                      <a:prstGeom prst="rect">
                        <a:avLst/>
                      </a:prstGeom>
                      <a:noFill/>
                      <a:ln w="38100">
                        <a:noFill/>
                        <a:miter/>
                      </a:ln>
                    </p:spPr>
                  </p:pic>
                </p:oleObj>
              </mc:Fallback>
            </mc:AlternateContent>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vertical)">
                                      <p:cBhvr>
                                        <p:cTn id="15" dur="500"/>
                                        <p:tgtEl>
                                          <p:spTgt spid="6"/>
                                        </p:tgtEl>
                                      </p:cBhvr>
                                    </p:animEffect>
                                  </p:childTnLst>
                                </p:cTn>
                              </p:par>
                              <p:par>
                                <p:cTn id="16" presetID="3" presetClass="entr" presetSubtype="5"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5"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vertical)">
                                      <p:cBhvr>
                                        <p:cTn id="23" dur="500"/>
                                        <p:tgtEl>
                                          <p:spTgt spid="8"/>
                                        </p:tgtEl>
                                      </p:cBhvr>
                                    </p:animEffect>
                                  </p:childTnLst>
                                </p:cTn>
                              </p:par>
                              <p:par>
                                <p:cTn id="24" presetID="3" presetClass="entr" presetSubtype="5"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 name="文本框 31"/>
          <p:cNvSpPr txBox="1"/>
          <p:nvPr/>
        </p:nvSpPr>
        <p:spPr>
          <a:xfrm>
            <a:off x="250825" y="3075305"/>
            <a:ext cx="7625080" cy="953135"/>
          </a:xfrm>
          <a:prstGeom prst="rect">
            <a:avLst/>
          </a:prstGeom>
          <a:noFill/>
        </p:spPr>
        <p:txBody>
          <a:bodyPr wrap="square" rtlCol="0" anchor="t">
            <a:spAutoFit/>
          </a:bodyPr>
          <a:p>
            <a:r>
              <a:rPr lang="en-US" altLang="zh-CN" sz="2800">
                <a:latin typeface="Times New Roman" panose="02020603050405020304" pitchFamily="2" charset="0"/>
                <a:ea typeface="黑体" panose="02010609060101010101" pitchFamily="2" charset="-122"/>
                <a:cs typeface="Times New Roman" panose="02020603050405020304" pitchFamily="2" charset="0"/>
              </a:rPr>
              <a:t>2. </a:t>
            </a:r>
            <a:r>
              <a:rPr lang="zh-CN" altLang="en-US" sz="2800">
                <a:latin typeface="Times New Roman" panose="02020603050405020304" pitchFamily="2" charset="0"/>
                <a:ea typeface="黑体" panose="02010609060101010101" pitchFamily="2" charset="-122"/>
                <a:cs typeface="Times New Roman" panose="02020603050405020304" pitchFamily="2" charset="0"/>
              </a:rPr>
              <a:t>已知一次函数</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aseline="-25000">
                <a:latin typeface="Times New Roman" panose="02020603050405020304" pitchFamily="2" charset="0"/>
                <a:ea typeface="黑体" panose="02010609060101010101" pitchFamily="2" charset="-122"/>
                <a:cs typeface="Times New Roman" panose="02020603050405020304" pitchFamily="2" charset="0"/>
                <a:sym typeface="+mn-ea"/>
              </a:rPr>
              <a:t>1</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kx</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1 </a:t>
            </a:r>
            <a:r>
              <a:rPr lang="zh-CN" altLang="en-US" sz="2800">
                <a:latin typeface="Times New Roman" panose="02020603050405020304" pitchFamily="2" charset="0"/>
                <a:ea typeface="黑体" panose="02010609060101010101" pitchFamily="2" charset="-122"/>
                <a:cs typeface="Times New Roman" panose="02020603050405020304" pitchFamily="2" charset="0"/>
              </a:rPr>
              <a:t>和</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a:t>
            </a:r>
            <a:r>
              <a:rPr lang="en-US" altLang="zh-CN" sz="2800" baseline="-25000">
                <a:latin typeface="Times New Roman" panose="02020603050405020304" pitchFamily="2" charset="0"/>
                <a:ea typeface="黑体" panose="02010609060101010101" pitchFamily="2" charset="-122"/>
                <a:cs typeface="Times New Roman" panose="02020603050405020304" pitchFamily="2" charset="0"/>
              </a:rPr>
              <a:t>2</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rPr>
              <a:t>x</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2. </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x</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 l </a:t>
            </a:r>
            <a:r>
              <a:rPr lang="zh-CN" altLang="en-US" sz="2800">
                <a:latin typeface="Times New Roman" panose="02020603050405020304" pitchFamily="2" charset="0"/>
                <a:ea typeface="黑体" panose="02010609060101010101" pitchFamily="2" charset="-122"/>
                <a:cs typeface="Times New Roman" panose="02020603050405020304" pitchFamily="2" charset="0"/>
              </a:rPr>
              <a:t>时，</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aseline="-25000">
                <a:latin typeface="Times New Roman" panose="02020603050405020304" pitchFamily="2" charset="0"/>
                <a:ea typeface="黑体" panose="02010609060101010101" pitchFamily="2" charset="-122"/>
                <a:cs typeface="Times New Roman" panose="02020603050405020304" pitchFamily="2" charset="0"/>
                <a:sym typeface="+mn-ea"/>
              </a:rPr>
              <a:t>1</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aseline="-25000">
                <a:latin typeface="Times New Roman" panose="02020603050405020304" pitchFamily="2" charset="0"/>
                <a:ea typeface="黑体" panose="02010609060101010101" pitchFamily="2" charset="-122"/>
                <a:cs typeface="Times New Roman" panose="02020603050405020304" pitchFamily="2" charset="0"/>
                <a:sym typeface="+mn-ea"/>
              </a:rPr>
              <a:t>2</a:t>
            </a:r>
            <a:r>
              <a:rPr lang="zh-CN" altLang="en-US" sz="2800">
                <a:latin typeface="Times New Roman" panose="02020603050405020304" pitchFamily="2" charset="0"/>
                <a:ea typeface="黑体" panose="02010609060101010101" pitchFamily="2" charset="-122"/>
                <a:cs typeface="Times New Roman" panose="02020603050405020304" pitchFamily="2" charset="0"/>
              </a:rPr>
              <a:t>，则</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latin typeface="Times New Roman" panose="02020603050405020304" pitchFamily="2" charset="0"/>
                <a:ea typeface="黑体" panose="02010609060101010101" pitchFamily="2" charset="-122"/>
                <a:cs typeface="Times New Roman" panose="02020603050405020304" pitchFamily="2" charset="0"/>
              </a:rPr>
              <a:t>k</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的值可以是</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sp>
        <p:nvSpPr>
          <p:cNvPr id="5" name="文本框 16621"/>
          <p:cNvSpPr txBox="1"/>
          <p:nvPr/>
        </p:nvSpPr>
        <p:spPr>
          <a:xfrm>
            <a:off x="199390" y="466725"/>
            <a:ext cx="6533515" cy="1383665"/>
          </a:xfrm>
          <a:prstGeom prst="rect">
            <a:avLst/>
          </a:prstGeom>
          <a:noFill/>
          <a:ln w="9525">
            <a:noFill/>
          </a:ln>
        </p:spPr>
        <p:txBody>
          <a:bodyPr wrap="square" anchor="t" anchorCtr="0">
            <a:spAutoFit/>
          </a:bodyPr>
          <a:p>
            <a:pPr>
              <a:lnSpc>
                <a:spcPct val="150000"/>
              </a:lnSpc>
              <a:spcBef>
                <a:spcPct val="50000"/>
              </a:spcBef>
            </a:pPr>
            <a:r>
              <a:rPr lang="zh-CN" altLang="en-US" sz="2800" dirty="0">
                <a:latin typeface="Times New Roman" panose="02020603050405020304" pitchFamily="2" charset="0"/>
                <a:ea typeface="黑体" panose="02010609060101010101" pitchFamily="2" charset="-122"/>
              </a:rPr>
              <a:t>1.一次函数</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3</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的图象如图所示，则方程</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sym typeface="宋体" panose="02010600030101010101" pitchFamily="2" charset="-122"/>
              </a:rPr>
              <a:t>k</a:t>
            </a:r>
            <a:r>
              <a:rPr lang="zh-CN" altLang="en-US" sz="2800" i="1" dirty="0">
                <a:latin typeface="Times New Roman" panose="02020603050405020304" pitchFamily="2" charset="0"/>
                <a:ea typeface="黑体" panose="02010609060101010101" pitchFamily="2" charset="-122"/>
                <a:sym typeface="宋体" panose="02010600030101010101" pitchFamily="2" charset="-122"/>
              </a:rPr>
              <a:t>x</a:t>
            </a:r>
            <a:r>
              <a:rPr lang="en-US" altLang="zh-CN" sz="2800" i="1" dirty="0">
                <a:latin typeface="Times New Roman" panose="02020603050405020304" pitchFamily="2" charset="0"/>
                <a:ea typeface="黑体" panose="02010609060101010101" pitchFamily="2" charset="-122"/>
                <a:sym typeface="宋体" panose="02010600030101010101" pitchFamily="2" charset="-122"/>
              </a:rPr>
              <a:t> </a:t>
            </a:r>
            <a:r>
              <a:rPr lang="zh-CN" altLang="en-US" sz="2800" dirty="0">
                <a:latin typeface="Times New Roman" panose="02020603050405020304" pitchFamily="2" charset="0"/>
                <a:ea typeface="黑体" panose="02010609060101010101" pitchFamily="2" charset="-122"/>
                <a:sym typeface="宋体" panose="02010600030101010101" pitchFamily="2" charset="-122"/>
              </a:rPr>
              <a:t>+</a:t>
            </a:r>
            <a:r>
              <a:rPr lang="en-US" altLang="zh-CN" sz="2800" dirty="0">
                <a:latin typeface="Times New Roman" panose="02020603050405020304" pitchFamily="2" charset="0"/>
                <a:ea typeface="黑体" panose="02010609060101010101" pitchFamily="2" charset="-122"/>
                <a:sym typeface="宋体" panose="02010600030101010101" pitchFamily="2" charset="-122"/>
              </a:rPr>
              <a:t> </a:t>
            </a:r>
            <a:r>
              <a:rPr lang="zh-CN" altLang="en-US" sz="2800" dirty="0">
                <a:latin typeface="Times New Roman" panose="02020603050405020304" pitchFamily="2" charset="0"/>
                <a:ea typeface="黑体" panose="02010609060101010101" pitchFamily="2" charset="-122"/>
                <a:sym typeface="宋体" panose="02010600030101010101" pitchFamily="2" charset="-122"/>
              </a:rPr>
              <a:t>3</a:t>
            </a:r>
            <a:r>
              <a:rPr lang="en-US" altLang="zh-CN" sz="2800" dirty="0">
                <a:latin typeface="Times New Roman" panose="02020603050405020304" pitchFamily="2" charset="0"/>
                <a:ea typeface="黑体" panose="02010609060101010101" pitchFamily="2" charset="-122"/>
                <a:sym typeface="宋体" panose="02010600030101010101" pitchFamily="2" charset="-122"/>
              </a:rPr>
              <a:t> = 0 </a:t>
            </a:r>
            <a:r>
              <a:rPr lang="zh-CN" altLang="en-US" sz="2800" dirty="0">
                <a:latin typeface="Times New Roman" panose="02020603050405020304" pitchFamily="2" charset="0"/>
                <a:ea typeface="黑体" panose="02010609060101010101" pitchFamily="2" charset="-122"/>
                <a:sym typeface="宋体" panose="02010600030101010101" pitchFamily="2" charset="-122"/>
              </a:rPr>
              <a:t>的</a:t>
            </a:r>
            <a:r>
              <a:rPr lang="zh-CN" altLang="en-US" sz="2800" dirty="0">
                <a:latin typeface="Times New Roman" panose="02020603050405020304" pitchFamily="2" charset="0"/>
                <a:ea typeface="黑体" panose="02010609060101010101" pitchFamily="2" charset="-122"/>
              </a:rPr>
              <a:t>解为</a:t>
            </a:r>
            <a:r>
              <a:rPr lang="zh-CN" altLang="en-US" sz="2800" u="sng" dirty="0">
                <a:latin typeface="Times New Roman" panose="02020603050405020304" pitchFamily="2" charset="0"/>
                <a:ea typeface="黑体" panose="02010609060101010101" pitchFamily="2" charset="-122"/>
              </a:rPr>
              <a:t>      </a:t>
            </a:r>
            <a:r>
              <a:rPr lang="en-US" altLang="zh-CN" sz="2800" u="sng" dirty="0">
                <a:latin typeface="Times New Roman" panose="02020603050405020304" pitchFamily="2" charset="0"/>
                <a:ea typeface="黑体" panose="02010609060101010101" pitchFamily="2" charset="-122"/>
              </a:rPr>
              <a:t>     </a:t>
            </a:r>
            <a:r>
              <a:rPr lang="zh-CN" altLang="en-US" sz="2800" u="sng" dirty="0">
                <a:latin typeface="Times New Roman" panose="02020603050405020304" pitchFamily="2" charset="0"/>
                <a:ea typeface="黑体" panose="02010609060101010101" pitchFamily="2" charset="-122"/>
              </a:rPr>
              <a:t>   </a:t>
            </a:r>
            <a:r>
              <a:rPr lang="en-US" altLang="zh-CN" sz="280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
        <p:nvSpPr>
          <p:cNvPr id="6" name="直接连接符 16622"/>
          <p:cNvSpPr/>
          <p:nvPr/>
        </p:nvSpPr>
        <p:spPr>
          <a:xfrm flipV="1">
            <a:off x="5795010" y="767080"/>
            <a:ext cx="1784350" cy="1966913"/>
          </a:xfrm>
          <a:prstGeom prst="line">
            <a:avLst/>
          </a:prstGeom>
          <a:ln w="22225"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7" name="直接连接符 16624"/>
          <p:cNvSpPr/>
          <p:nvPr/>
        </p:nvSpPr>
        <p:spPr>
          <a:xfrm>
            <a:off x="5925185" y="2384743"/>
            <a:ext cx="2535238" cy="0"/>
          </a:xfrm>
          <a:prstGeom prst="line">
            <a:avLst/>
          </a:prstGeom>
          <a:ln w="28575" cap="flat" cmpd="sng">
            <a:solidFill>
              <a:srgbClr val="000000"/>
            </a:solidFill>
            <a:prstDash val="solid"/>
            <a:round/>
            <a:headEnd type="none" w="med" len="med"/>
            <a:tailEnd type="arrow"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 name="直接连接符 16625"/>
          <p:cNvSpPr/>
          <p:nvPr/>
        </p:nvSpPr>
        <p:spPr>
          <a:xfrm flipV="1">
            <a:off x="6957060" y="675005"/>
            <a:ext cx="0" cy="2109788"/>
          </a:xfrm>
          <a:prstGeom prst="line">
            <a:avLst/>
          </a:prstGeom>
          <a:ln w="28575" cap="flat" cmpd="sng">
            <a:solidFill>
              <a:srgbClr val="000000"/>
            </a:solidFill>
            <a:prstDash val="solid"/>
            <a:round/>
            <a:headEnd type="none" w="med" len="med"/>
            <a:tailEnd type="arrow"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9" name="文本框 16626"/>
          <p:cNvSpPr txBox="1"/>
          <p:nvPr/>
        </p:nvSpPr>
        <p:spPr>
          <a:xfrm>
            <a:off x="5937885" y="2335530"/>
            <a:ext cx="757238" cy="509588"/>
          </a:xfrm>
          <a:prstGeom prst="rect">
            <a:avLst/>
          </a:prstGeom>
          <a:noFill/>
          <a:ln w="9525">
            <a:noFill/>
          </a:ln>
        </p:spPr>
        <p:txBody>
          <a:bodyPr lIns="67666" tIns="33833" rIns="67666" bIns="33833" anchor="t" anchorCtr="0"/>
          <a:p>
            <a:pPr algn="just"/>
            <a:r>
              <a:rPr lang="zh-CN" altLang="en-US" sz="2400">
                <a:solidFill>
                  <a:srgbClr val="000000"/>
                </a:solidFill>
                <a:latin typeface="Times New Roman" panose="02020603050405020304" pitchFamily="2" charset="0"/>
                <a:ea typeface="宋体" panose="02010600030101010101" pitchFamily="2" charset="-122"/>
              </a:rPr>
              <a:t>−</a:t>
            </a:r>
            <a:r>
              <a:rPr lang="en-US" altLang="zh-CN" sz="2400">
                <a:solidFill>
                  <a:srgbClr val="000000"/>
                </a:solidFill>
                <a:latin typeface="Times New Roman" panose="02020603050405020304" pitchFamily="2" charset="0"/>
                <a:ea typeface="宋体" panose="02010600030101010101" pitchFamily="2" charset="-122"/>
              </a:rPr>
              <a:t>3</a:t>
            </a:r>
            <a:endParaRPr lang="en-US" altLang="zh-CN" sz="2400">
              <a:latin typeface="Times New Roman" panose="02020603050405020304" pitchFamily="2" charset="0"/>
              <a:ea typeface="宋体" panose="02010600030101010101" pitchFamily="2" charset="-122"/>
            </a:endParaRPr>
          </a:p>
        </p:txBody>
      </p:sp>
      <p:sp>
        <p:nvSpPr>
          <p:cNvPr id="10" name="文本框 16627"/>
          <p:cNvSpPr txBox="1"/>
          <p:nvPr/>
        </p:nvSpPr>
        <p:spPr>
          <a:xfrm>
            <a:off x="7291705" y="979805"/>
            <a:ext cx="1487488" cy="509588"/>
          </a:xfrm>
          <a:prstGeom prst="rect">
            <a:avLst/>
          </a:prstGeom>
          <a:noFill/>
          <a:ln w="9525">
            <a:noFill/>
          </a:ln>
        </p:spPr>
        <p:txBody>
          <a:bodyPr lIns="67666" tIns="33833" rIns="67666" bIns="33833" anchor="t" anchorCtr="0"/>
          <a:p>
            <a:pPr algn="just"/>
            <a:r>
              <a:rPr lang="en-US" altLang="zh-CN" sz="2400" b="1" i="1">
                <a:solidFill>
                  <a:srgbClr val="000000"/>
                </a:solidFill>
                <a:latin typeface="Times New Roman" panose="02020603050405020304" pitchFamily="2" charset="0"/>
                <a:ea typeface="宋体" panose="02010600030101010101" pitchFamily="2" charset="-122"/>
              </a:rPr>
              <a:t>y </a:t>
            </a:r>
            <a:r>
              <a:rPr lang="en-US" altLang="zh-CN" sz="2400" b="1">
                <a:solidFill>
                  <a:srgbClr val="000000"/>
                </a:solidFill>
                <a:latin typeface="Times New Roman" panose="02020603050405020304" pitchFamily="2" charset="0"/>
                <a:ea typeface="宋体" panose="02010600030101010101" pitchFamily="2" charset="-122"/>
              </a:rPr>
              <a:t>= </a:t>
            </a:r>
            <a:r>
              <a:rPr lang="en-US" altLang="zh-CN" sz="2400" b="1" i="1">
                <a:solidFill>
                  <a:srgbClr val="000000"/>
                </a:solidFill>
                <a:latin typeface="Times New Roman" panose="02020603050405020304" pitchFamily="2" charset="0"/>
                <a:ea typeface="宋体" panose="02010600030101010101" pitchFamily="2" charset="-122"/>
              </a:rPr>
              <a:t>kx</a:t>
            </a:r>
            <a:r>
              <a:rPr lang="en-US" altLang="zh-CN" sz="2400" b="1">
                <a:solidFill>
                  <a:srgbClr val="000000"/>
                </a:solidFill>
                <a:latin typeface="Times New Roman" panose="02020603050405020304" pitchFamily="2" charset="0"/>
                <a:ea typeface="宋体" panose="02010600030101010101" pitchFamily="2" charset="-122"/>
              </a:rPr>
              <a:t>+3</a:t>
            </a:r>
            <a:endParaRPr lang="en-US" altLang="zh-CN" sz="2400" b="1">
              <a:latin typeface="Times New Roman" panose="02020603050405020304" pitchFamily="2" charset="0"/>
              <a:ea typeface="宋体" panose="02010600030101010101" pitchFamily="2" charset="-122"/>
            </a:endParaRPr>
          </a:p>
        </p:txBody>
      </p:sp>
      <p:sp>
        <p:nvSpPr>
          <p:cNvPr id="11" name="文本框 16628"/>
          <p:cNvSpPr txBox="1"/>
          <p:nvPr/>
        </p:nvSpPr>
        <p:spPr>
          <a:xfrm>
            <a:off x="6631623" y="2333943"/>
            <a:ext cx="581025" cy="508000"/>
          </a:xfrm>
          <a:prstGeom prst="rect">
            <a:avLst/>
          </a:prstGeom>
          <a:noFill/>
          <a:ln w="9525">
            <a:noFill/>
          </a:ln>
        </p:spPr>
        <p:txBody>
          <a:bodyPr lIns="67666" tIns="33833" rIns="67666" bIns="33833" anchor="t" anchorCtr="0"/>
          <a:p>
            <a:pPr algn="just"/>
            <a:r>
              <a:rPr lang="en-US" altLang="zh-CN" sz="2400" i="1">
                <a:solidFill>
                  <a:srgbClr val="000000"/>
                </a:solidFill>
                <a:latin typeface="Times New Roman" panose="02020603050405020304" pitchFamily="2" charset="0"/>
                <a:ea typeface="宋体" panose="02010600030101010101" pitchFamily="2" charset="-122"/>
              </a:rPr>
              <a:t>O</a:t>
            </a:r>
            <a:endParaRPr lang="en-US" altLang="zh-CN" sz="2400" i="1">
              <a:latin typeface="Times New Roman" panose="02020603050405020304" pitchFamily="2" charset="0"/>
              <a:ea typeface="宋体" panose="02010600030101010101" pitchFamily="2" charset="-122"/>
            </a:endParaRPr>
          </a:p>
        </p:txBody>
      </p:sp>
      <p:sp>
        <p:nvSpPr>
          <p:cNvPr id="12" name="文本框 16629"/>
          <p:cNvSpPr txBox="1"/>
          <p:nvPr/>
        </p:nvSpPr>
        <p:spPr>
          <a:xfrm>
            <a:off x="6582410" y="487680"/>
            <a:ext cx="635000" cy="890588"/>
          </a:xfrm>
          <a:prstGeom prst="rect">
            <a:avLst/>
          </a:prstGeom>
          <a:noFill/>
          <a:ln w="9525">
            <a:noFill/>
          </a:ln>
        </p:spPr>
        <p:txBody>
          <a:bodyPr lIns="67666" tIns="33833" rIns="67666" bIns="33833"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a:latin typeface="Times New Roman" panose="02020603050405020304" pitchFamily="2" charset="0"/>
              <a:ea typeface="宋体" panose="02010600030101010101" pitchFamily="2" charset="-122"/>
            </a:endParaRPr>
          </a:p>
        </p:txBody>
      </p:sp>
      <p:sp>
        <p:nvSpPr>
          <p:cNvPr id="13" name="文本框 16631"/>
          <p:cNvSpPr txBox="1"/>
          <p:nvPr/>
        </p:nvSpPr>
        <p:spPr>
          <a:xfrm>
            <a:off x="8173085" y="2329180"/>
            <a:ext cx="277813" cy="622300"/>
          </a:xfrm>
          <a:prstGeom prst="rect">
            <a:avLst/>
          </a:prstGeom>
          <a:noFill/>
          <a:ln w="9525">
            <a:noFill/>
          </a:ln>
        </p:spPr>
        <p:txBody>
          <a:bodyPr lIns="67666" tIns="33833" rIns="67666" bIns="33833" anchor="t" anchorCtr="0"/>
          <a:p>
            <a:pPr algn="just"/>
            <a:r>
              <a:rPr lang="en-US" altLang="zh-CN" sz="2400" b="1" i="1">
                <a:latin typeface="Times New Roman" panose="02020603050405020304" pitchFamily="2" charset="0"/>
                <a:ea typeface="宋体" panose="02010600030101010101" pitchFamily="2" charset="-122"/>
              </a:rPr>
              <a:t>x</a:t>
            </a:r>
            <a:endParaRPr lang="en-US" altLang="zh-CN" sz="2400">
              <a:latin typeface="Times New Roman" panose="02020603050405020304" pitchFamily="2" charset="0"/>
              <a:ea typeface="宋体" panose="02010600030101010101" pitchFamily="2" charset="-122"/>
            </a:endParaRPr>
          </a:p>
        </p:txBody>
      </p:sp>
      <p:sp>
        <p:nvSpPr>
          <p:cNvPr id="14" name="文本框 16632"/>
          <p:cNvSpPr txBox="1"/>
          <p:nvPr/>
        </p:nvSpPr>
        <p:spPr>
          <a:xfrm>
            <a:off x="6693535" y="1132205"/>
            <a:ext cx="325438" cy="509588"/>
          </a:xfrm>
          <a:prstGeom prst="rect">
            <a:avLst/>
          </a:prstGeom>
          <a:noFill/>
          <a:ln w="9525">
            <a:noFill/>
          </a:ln>
        </p:spPr>
        <p:txBody>
          <a:bodyPr lIns="67666" tIns="33833" rIns="67666" bIns="33833" anchor="t" anchorCtr="0"/>
          <a:p>
            <a:pPr algn="just"/>
            <a:r>
              <a:rPr lang="en-US" altLang="zh-CN" sz="2400">
                <a:solidFill>
                  <a:srgbClr val="000000"/>
                </a:solidFill>
                <a:latin typeface="Times New Roman" panose="02020603050405020304" pitchFamily="2" charset="0"/>
                <a:ea typeface="宋体" panose="02010600030101010101" pitchFamily="2" charset="-122"/>
              </a:rPr>
              <a:t>3</a:t>
            </a:r>
            <a:endParaRPr lang="en-US" altLang="zh-CN" sz="2400">
              <a:latin typeface="Times New Roman" panose="02020603050405020304" pitchFamily="2" charset="0"/>
              <a:ea typeface="宋体" panose="02010600030101010101" pitchFamily="2" charset="-122"/>
            </a:endParaRPr>
          </a:p>
        </p:txBody>
      </p:sp>
      <p:sp>
        <p:nvSpPr>
          <p:cNvPr id="15" name="文本框 16631"/>
          <p:cNvSpPr txBox="1"/>
          <p:nvPr/>
        </p:nvSpPr>
        <p:spPr>
          <a:xfrm>
            <a:off x="4086860" y="1274445"/>
            <a:ext cx="1106488" cy="454025"/>
          </a:xfrm>
          <a:prstGeom prst="rect">
            <a:avLst/>
          </a:prstGeom>
          <a:noFill/>
          <a:ln w="9525">
            <a:noFill/>
          </a:ln>
        </p:spPr>
        <p:txBody>
          <a:bodyPr lIns="67666" tIns="33833" rIns="67666" bIns="33833" anchor="t" anchorCtr="0"/>
          <a:p>
            <a:pPr algn="just"/>
            <a:r>
              <a:rPr lang="en-US" altLang="zh-CN" sz="2800" i="1">
                <a:solidFill>
                  <a:srgbClr val="FF0000"/>
                </a:solidFill>
                <a:latin typeface="Times New Roman" panose="02020603050405020304" pitchFamily="2" charset="0"/>
                <a:ea typeface="宋体" panose="02010600030101010101" pitchFamily="2" charset="-122"/>
              </a:rPr>
              <a:t>x </a:t>
            </a:r>
            <a:r>
              <a:rPr lang="en-US" altLang="zh-CN" sz="2800">
                <a:solidFill>
                  <a:srgbClr val="FF0000"/>
                </a:solidFill>
                <a:latin typeface="Times New Roman" panose="02020603050405020304" pitchFamily="2" charset="0"/>
                <a:ea typeface="宋体" panose="02010600030101010101" pitchFamily="2" charset="-122"/>
              </a:rPr>
              <a:t>= </a:t>
            </a:r>
            <a:r>
              <a:rPr lang="en-US" altLang="zh-CN" sz="2800">
                <a:solidFill>
                  <a:srgbClr val="FF0000"/>
                </a:solidFill>
                <a:latin typeface="黑体" panose="02010609060101010101" pitchFamily="2" charset="-122"/>
                <a:ea typeface="黑体" panose="02010609060101010101" pitchFamily="2" charset="-122"/>
              </a:rPr>
              <a:t>-</a:t>
            </a:r>
            <a:r>
              <a:rPr lang="en-US" altLang="zh-CN" sz="2800">
                <a:solidFill>
                  <a:srgbClr val="FF0000"/>
                </a:solidFill>
                <a:latin typeface="Times New Roman" panose="02020603050405020304" pitchFamily="2" charset="0"/>
                <a:ea typeface="宋体" panose="02010600030101010101" pitchFamily="2" charset="-122"/>
              </a:rPr>
              <a:t>3</a:t>
            </a:r>
            <a:endParaRPr lang="en-US" altLang="zh-CN" sz="2800">
              <a:solidFill>
                <a:srgbClr val="FF0000"/>
              </a:solidFill>
              <a:latin typeface="Times New Roman" panose="02020603050405020304" pitchFamily="2" charset="0"/>
              <a:ea typeface="宋体" panose="02010600030101010101" pitchFamily="2" charset="-122"/>
            </a:endParaRPr>
          </a:p>
        </p:txBody>
      </p:sp>
      <p:sp>
        <p:nvSpPr>
          <p:cNvPr id="31" name="文本框 30"/>
          <p:cNvSpPr txBox="1"/>
          <p:nvPr>
            <p:custDataLst>
              <p:tags r:id="rId1"/>
            </p:custDataLst>
          </p:nvPr>
        </p:nvSpPr>
        <p:spPr>
          <a:xfrm>
            <a:off x="6684645" y="3507740"/>
            <a:ext cx="408940" cy="583565"/>
          </a:xfrm>
          <a:prstGeom prst="rect">
            <a:avLst/>
          </a:prstGeom>
          <a:noFill/>
        </p:spPr>
        <p:txBody>
          <a:bodyPr wrap="square" rtlCol="0">
            <a:spAutoFit/>
          </a:bodyPr>
          <a:lstStyle/>
          <a:p>
            <a:r>
              <a:rPr lang="en-US" altLang="zh-CN" sz="3200">
                <a:solidFill>
                  <a:srgbClr val="FF0000"/>
                </a:solidFill>
                <a:latin typeface="Times New Roman" panose="02020603050405020304" pitchFamily="2" charset="0"/>
                <a:cs typeface="Times New Roman" panose="02020603050405020304" pitchFamily="2" charset="0"/>
              </a:rPr>
              <a:t>B</a:t>
            </a:r>
            <a:endParaRPr lang="en-US" altLang="zh-CN" sz="3200">
              <a:solidFill>
                <a:srgbClr val="FF0000"/>
              </a:solidFill>
              <a:latin typeface="Times New Roman" panose="02020603050405020304" pitchFamily="2" charset="0"/>
              <a:cs typeface="Times New Roman" panose="02020603050405020304" pitchFamily="2" charset="0"/>
            </a:endParaRPr>
          </a:p>
        </p:txBody>
      </p:sp>
      <p:sp>
        <p:nvSpPr>
          <p:cNvPr id="33" name="文本框 32"/>
          <p:cNvSpPr txBox="1"/>
          <p:nvPr/>
        </p:nvSpPr>
        <p:spPr>
          <a:xfrm>
            <a:off x="756920" y="4038600"/>
            <a:ext cx="6271895" cy="521970"/>
          </a:xfrm>
          <a:prstGeom prst="rect">
            <a:avLst/>
          </a:prstGeom>
          <a:noFill/>
        </p:spPr>
        <p:txBody>
          <a:bodyPr wrap="square" rtlCol="0" anchor="t">
            <a:spAutoFit/>
          </a:bodyPr>
          <a:p>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A.</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3            </a:t>
            </a:r>
            <a:r>
              <a:rPr lang="en-US" altLang="zh-CN" sz="2800">
                <a:latin typeface="Times New Roman" panose="02020603050405020304" pitchFamily="2" charset="0"/>
                <a:ea typeface="黑体" panose="02010609060101010101" pitchFamily="2" charset="-122"/>
                <a:cs typeface="Times New Roman" panose="02020603050405020304" pitchFamily="2" charset="0"/>
              </a:rPr>
              <a:t>B.</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1         C.2              </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D.4</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11"/>
          <p:cNvSpPr/>
          <p:nvPr/>
        </p:nvSpPr>
        <p:spPr>
          <a:xfrm>
            <a:off x="297180" y="369570"/>
            <a:ext cx="8994775" cy="3969385"/>
          </a:xfrm>
          <a:prstGeom prst="rect">
            <a:avLst/>
          </a:prstGeom>
          <a:noFill/>
          <a:ln w="9525">
            <a:noFill/>
          </a:ln>
        </p:spPr>
        <p:txBody>
          <a:bodyPr wrap="square" anchor="ctr" anchorCtr="0">
            <a:spAutoFit/>
          </a:bodyPr>
          <a:p>
            <a:pPr indent="133350" eaLnBrk="0" hangingPunct="0">
              <a:lnSpc>
                <a:spcPct val="150000"/>
              </a:lnSpc>
            </a:pPr>
            <a:r>
              <a:rPr lang="en-US" altLang="zh-CN" sz="2800">
                <a:latin typeface="Times New Roman" panose="02020603050405020304" pitchFamily="2" charset="0"/>
                <a:ea typeface="黑体" panose="02010609060101010101" pitchFamily="2" charset="-122"/>
              </a:rPr>
              <a:t>3.</a:t>
            </a:r>
            <a:r>
              <a:rPr lang="zh-CN" altLang="en-US" sz="2800" dirty="0">
                <a:latin typeface="Times New Roman" panose="02020603050405020304" pitchFamily="2" charset="0"/>
                <a:ea typeface="黑体" panose="02010609060101010101" pitchFamily="2" charset="-122"/>
              </a:rPr>
              <a:t>一次函数</a:t>
            </a:r>
            <a:r>
              <a:rPr lang="en-US" altLang="zh-CN" sz="2800"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y</a:t>
            </a:r>
            <a:r>
              <a:rPr lang="en-US" altLang="zh-CN" sz="2800" b="1" baseline="-25000">
                <a:latin typeface="Times New Roman" panose="02020603050405020304" pitchFamily="2" charset="0"/>
                <a:ea typeface="黑体" panose="02010609060101010101" pitchFamily="2" charset="-122"/>
              </a:rPr>
              <a:t>1 </a:t>
            </a:r>
            <a:r>
              <a:rPr lang="en-US" altLang="zh-CN" sz="2800" b="1">
                <a:latin typeface="Times New Roman" panose="02020603050405020304" pitchFamily="2" charset="0"/>
                <a:ea typeface="黑体" panose="02010609060101010101" pitchFamily="2" charset="-122"/>
              </a:rPr>
              <a:t>= 4</a:t>
            </a:r>
            <a:r>
              <a:rPr lang="en-US" altLang="zh-CN" sz="2800" b="1" i="1">
                <a:latin typeface="Times New Roman" panose="02020603050405020304" pitchFamily="2" charset="0"/>
                <a:ea typeface="黑体" panose="02010609060101010101" pitchFamily="2" charset="-122"/>
              </a:rPr>
              <a:t>x </a:t>
            </a:r>
            <a:r>
              <a:rPr lang="en-US" altLang="zh-CN" sz="2800" b="1">
                <a:latin typeface="Times New Roman" panose="02020603050405020304" pitchFamily="2" charset="0"/>
                <a:ea typeface="黑体" panose="02010609060101010101" pitchFamily="2" charset="-122"/>
              </a:rPr>
              <a:t>+ 5</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与</a:t>
            </a:r>
            <a:r>
              <a:rPr lang="en-US" altLang="zh-CN" sz="2800" dirty="0">
                <a:latin typeface="Times New Roman" panose="02020603050405020304" pitchFamily="2" charset="0"/>
                <a:ea typeface="黑体" panose="02010609060101010101" pitchFamily="2" charset="-122"/>
              </a:rPr>
              <a:t> </a:t>
            </a:r>
            <a:r>
              <a:rPr lang="en-US" altLang="zh-CN" sz="2800" b="1" i="1">
                <a:latin typeface="Times New Roman" panose="02020603050405020304" pitchFamily="2" charset="0"/>
                <a:ea typeface="黑体" panose="02010609060101010101" pitchFamily="2" charset="-122"/>
              </a:rPr>
              <a:t>y</a:t>
            </a:r>
            <a:r>
              <a:rPr lang="en-US" altLang="zh-CN" sz="2800" b="1" baseline="-25000">
                <a:latin typeface="Times New Roman" panose="02020603050405020304" pitchFamily="2" charset="0"/>
                <a:ea typeface="黑体" panose="02010609060101010101" pitchFamily="2" charset="-122"/>
              </a:rPr>
              <a:t>2 </a:t>
            </a:r>
            <a:r>
              <a:rPr lang="en-US" altLang="zh-CN" sz="2800" b="1">
                <a:latin typeface="Times New Roman" panose="02020603050405020304" pitchFamily="2" charset="0"/>
                <a:ea typeface="黑体" panose="02010609060101010101" pitchFamily="2" charset="-122"/>
              </a:rPr>
              <a:t>= 3</a:t>
            </a:r>
            <a:r>
              <a:rPr lang="en-US" altLang="zh-CN" sz="2800" b="1" i="1">
                <a:latin typeface="Times New Roman" panose="02020603050405020304" pitchFamily="2" charset="0"/>
                <a:ea typeface="黑体" panose="02010609060101010101" pitchFamily="2" charset="-122"/>
              </a:rPr>
              <a:t>x </a:t>
            </a:r>
            <a:r>
              <a:rPr lang="en-US" altLang="zh-CN" sz="2800" b="1">
                <a:latin typeface="Times New Roman" panose="02020603050405020304" pitchFamily="2" charset="0"/>
                <a:ea typeface="黑体" panose="02010609060101010101" pitchFamily="2" charset="-122"/>
              </a:rPr>
              <a:t>+ 10</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的图象如图所示</a:t>
            </a:r>
            <a:r>
              <a:rPr lang="zh-CN" altLang="en-US" sz="280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则</a:t>
            </a:r>
            <a:r>
              <a:rPr lang="en-US" altLang="zh-CN" sz="2800" b="1" dirty="0">
                <a:latin typeface="Times New Roman" panose="02020603050405020304" pitchFamily="2" charset="0"/>
                <a:ea typeface="黑体" panose="02010609060101010101" pitchFamily="2" charset="-122"/>
              </a:rPr>
              <a:t> </a:t>
            </a:r>
            <a:r>
              <a:rPr lang="en-US" altLang="zh-CN" sz="2800" b="1">
                <a:latin typeface="Times New Roman" panose="02020603050405020304" pitchFamily="2" charset="0"/>
                <a:ea typeface="黑体" panose="02010609060101010101" pitchFamily="2" charset="-122"/>
              </a:rPr>
              <a:t>4</a:t>
            </a:r>
            <a:r>
              <a:rPr lang="en-US" altLang="zh-CN" sz="2800" b="1" i="1">
                <a:latin typeface="Times New Roman" panose="02020603050405020304" pitchFamily="2" charset="0"/>
                <a:ea typeface="黑体" panose="02010609060101010101" pitchFamily="2" charset="-122"/>
              </a:rPr>
              <a:t>x </a:t>
            </a:r>
            <a:r>
              <a:rPr lang="en-US" altLang="zh-CN" sz="2800" b="1">
                <a:latin typeface="Times New Roman" panose="02020603050405020304" pitchFamily="2" charset="0"/>
                <a:ea typeface="黑体" panose="02010609060101010101" pitchFamily="2" charset="-122"/>
              </a:rPr>
              <a:t>+ 5 </a:t>
            </a:r>
            <a:r>
              <a:rPr lang="zh-CN" altLang="en-US" sz="2800" b="1">
                <a:latin typeface="Times New Roman" panose="02020603050405020304" pitchFamily="2" charset="0"/>
                <a:ea typeface="黑体" panose="02010609060101010101" pitchFamily="2" charset="-122"/>
              </a:rPr>
              <a:t>＞</a:t>
            </a:r>
            <a:r>
              <a:rPr lang="en-US" altLang="zh-CN" sz="2800" b="1">
                <a:latin typeface="Times New Roman" panose="02020603050405020304" pitchFamily="2" charset="0"/>
                <a:ea typeface="黑体" panose="02010609060101010101" pitchFamily="2" charset="-122"/>
              </a:rPr>
              <a:t>3</a:t>
            </a:r>
            <a:r>
              <a:rPr lang="en-US" altLang="zh-CN" sz="2800" b="1" i="1">
                <a:latin typeface="Times New Roman" panose="02020603050405020304" pitchFamily="2" charset="0"/>
                <a:ea typeface="黑体" panose="02010609060101010101" pitchFamily="2" charset="-122"/>
              </a:rPr>
              <a:t>x </a:t>
            </a:r>
            <a:r>
              <a:rPr lang="en-US" altLang="zh-CN" sz="2800" b="1">
                <a:latin typeface="Times New Roman" panose="02020603050405020304" pitchFamily="2" charset="0"/>
                <a:ea typeface="黑体" panose="02010609060101010101" pitchFamily="2" charset="-122"/>
              </a:rPr>
              <a:t>+ 10</a:t>
            </a:r>
            <a:r>
              <a:rPr lang="en-US" altLang="zh-CN" sz="280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的解集是</a:t>
            </a:r>
            <a:r>
              <a:rPr lang="en-US" altLang="zh-CN" sz="2800" dirty="0">
                <a:latin typeface="Times New Roman" panose="02020603050405020304" pitchFamily="2" charset="0"/>
                <a:ea typeface="黑体" panose="02010609060101010101" pitchFamily="2" charset="-122"/>
              </a:rPr>
              <a:t> (      )</a:t>
            </a:r>
            <a:endParaRPr lang="zh-CN" altLang="en-US" sz="2800" dirty="0">
              <a:latin typeface="Times New Roman" panose="02020603050405020304" pitchFamily="2" charset="0"/>
              <a:ea typeface="黑体" panose="02010609060101010101" pitchFamily="2" charset="-122"/>
            </a:endParaRPr>
          </a:p>
          <a:p>
            <a:pPr indent="133350" eaLnBrk="0" hangingPunct="0">
              <a:lnSpc>
                <a:spcPct val="150000"/>
              </a:lnSpc>
            </a:pPr>
            <a:r>
              <a:rPr lang="en-US" altLang="zh-CN" sz="2800">
                <a:latin typeface="Times New Roman" panose="02020603050405020304" pitchFamily="2" charset="0"/>
                <a:ea typeface="黑体" panose="02010609060101010101" pitchFamily="2" charset="-122"/>
              </a:rPr>
              <a:t> </a:t>
            </a:r>
            <a:r>
              <a:rPr lang="en-US" altLang="zh-CN" sz="2800" dirty="0" err="1">
                <a:latin typeface="Times New Roman" panose="02020603050405020304" pitchFamily="2" charset="0"/>
                <a:ea typeface="黑体" panose="02010609060101010101" pitchFamily="2" charset="-122"/>
              </a:rPr>
              <a:t>A. </a:t>
            </a:r>
            <a:r>
              <a:rPr lang="en-US" altLang="zh-CN" sz="2800" i="1" dirty="0" err="1">
                <a:latin typeface="Times New Roman" panose="02020603050405020304" pitchFamily="2" charset="0"/>
                <a:ea typeface="黑体" panose="02010609060101010101" pitchFamily="2" charset="-122"/>
              </a:rPr>
              <a:t>x</a:t>
            </a:r>
            <a:r>
              <a:rPr lang="zh-CN" altLang="en-US" sz="280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rPr>
              <a:t>5     </a:t>
            </a:r>
            <a:endParaRPr lang="en-US" altLang="zh-CN" sz="2800">
              <a:latin typeface="Times New Roman" panose="02020603050405020304" pitchFamily="2" charset="0"/>
              <a:ea typeface="黑体" panose="02010609060101010101" pitchFamily="2" charset="-122"/>
            </a:endParaRPr>
          </a:p>
          <a:p>
            <a:pPr indent="133350" eaLnBrk="0" hangingPunct="0">
              <a:lnSpc>
                <a:spcPct val="150000"/>
              </a:lnSpc>
            </a:pPr>
            <a:r>
              <a:rPr lang="en-US" altLang="zh-CN" sz="2800">
                <a:latin typeface="Times New Roman" panose="02020603050405020304" pitchFamily="2" charset="0"/>
                <a:ea typeface="黑体" panose="02010609060101010101" pitchFamily="2" charset="-122"/>
              </a:rPr>
              <a:t> </a:t>
            </a:r>
            <a:r>
              <a:rPr lang="en-US" altLang="zh-CN" sz="2800" dirty="0" err="1">
                <a:latin typeface="Times New Roman" panose="02020603050405020304" pitchFamily="2" charset="0"/>
                <a:ea typeface="黑体" panose="02010609060101010101" pitchFamily="2" charset="-122"/>
              </a:rPr>
              <a:t>B. </a:t>
            </a:r>
            <a:r>
              <a:rPr lang="en-US" altLang="zh-CN" sz="2800" i="1" dirty="0" err="1">
                <a:latin typeface="Times New Roman" panose="02020603050405020304" pitchFamily="2" charset="0"/>
                <a:ea typeface="黑体" panose="02010609060101010101" pitchFamily="2" charset="-122"/>
              </a:rPr>
              <a:t>x</a:t>
            </a:r>
            <a:r>
              <a:rPr lang="zh-CN" altLang="en-US" sz="280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rPr>
              <a:t>5  </a:t>
            </a:r>
            <a:endParaRPr lang="en-US" altLang="zh-CN" sz="2800">
              <a:latin typeface="Times New Roman" panose="02020603050405020304" pitchFamily="2" charset="0"/>
              <a:ea typeface="黑体" panose="02010609060101010101" pitchFamily="2" charset="-122"/>
            </a:endParaRPr>
          </a:p>
          <a:p>
            <a:pPr indent="133350" eaLnBrk="0" hangingPunct="0">
              <a:lnSpc>
                <a:spcPct val="150000"/>
              </a:lnSpc>
            </a:pPr>
            <a:r>
              <a:rPr lang="en-US" altLang="zh-CN" sz="2800">
                <a:latin typeface="Times New Roman" panose="02020603050405020304" pitchFamily="2" charset="0"/>
                <a:ea typeface="黑体" panose="02010609060101010101" pitchFamily="2" charset="-122"/>
              </a:rPr>
              <a:t> </a:t>
            </a:r>
            <a:r>
              <a:rPr lang="en-US" altLang="zh-CN" sz="2800" dirty="0" err="1">
                <a:latin typeface="Times New Roman" panose="02020603050405020304" pitchFamily="2" charset="0"/>
                <a:ea typeface="黑体" panose="02010609060101010101" pitchFamily="2" charset="-122"/>
              </a:rPr>
              <a:t>C. </a:t>
            </a:r>
            <a:r>
              <a:rPr lang="en-US" altLang="zh-CN" sz="2800" i="1" dirty="0" err="1">
                <a:latin typeface="Times New Roman" panose="02020603050405020304" pitchFamily="2" charset="0"/>
                <a:ea typeface="黑体" panose="02010609060101010101" pitchFamily="2" charset="-122"/>
              </a:rPr>
              <a:t>x</a:t>
            </a:r>
            <a:r>
              <a:rPr lang="zh-CN" altLang="en-US" sz="2800">
                <a:latin typeface="Times New Roman" panose="02020603050405020304" pitchFamily="2" charset="0"/>
                <a:ea typeface="黑体" panose="02010609060101010101" pitchFamily="2" charset="-122"/>
                <a:sym typeface="+mn-ea"/>
              </a:rPr>
              <a:t>＞</a:t>
            </a:r>
            <a:r>
              <a:rPr lang="en-US" altLang="zh-CN" sz="2800">
                <a:latin typeface="黑体" panose="02010609060101010101" pitchFamily="2" charset="-122"/>
                <a:ea typeface="黑体" panose="02010609060101010101" pitchFamily="2" charset="-122"/>
              </a:rPr>
              <a:t>-</a:t>
            </a:r>
            <a:r>
              <a:rPr lang="en-US" altLang="zh-CN" sz="2800">
                <a:latin typeface="Times New Roman" panose="02020603050405020304" pitchFamily="2" charset="0"/>
                <a:ea typeface="黑体" panose="02010609060101010101" pitchFamily="2" charset="-122"/>
              </a:rPr>
              <a:t>5  </a:t>
            </a:r>
            <a:endParaRPr lang="en-US" altLang="zh-CN" sz="2800">
              <a:latin typeface="Times New Roman" panose="02020603050405020304" pitchFamily="2" charset="0"/>
              <a:ea typeface="黑体" panose="02010609060101010101" pitchFamily="2" charset="-122"/>
            </a:endParaRPr>
          </a:p>
          <a:p>
            <a:pPr indent="133350" eaLnBrk="0" hangingPunct="0">
              <a:lnSpc>
                <a:spcPct val="150000"/>
              </a:lnSpc>
            </a:pPr>
            <a:r>
              <a:rPr lang="en-US" altLang="zh-CN" sz="2800">
                <a:latin typeface="Times New Roman" panose="02020603050405020304" pitchFamily="2" charset="0"/>
                <a:ea typeface="黑体" panose="02010609060101010101" pitchFamily="2" charset="-122"/>
              </a:rPr>
              <a:t> </a:t>
            </a:r>
            <a:r>
              <a:rPr lang="en-US" altLang="zh-CN" sz="2800" dirty="0" err="1">
                <a:latin typeface="Times New Roman" panose="02020603050405020304" pitchFamily="2" charset="0"/>
                <a:ea typeface="黑体" panose="02010609060101010101" pitchFamily="2" charset="-122"/>
              </a:rPr>
              <a:t>D. </a:t>
            </a:r>
            <a:r>
              <a:rPr lang="en-US" altLang="zh-CN" sz="2800" i="1" dirty="0" err="1">
                <a:latin typeface="Times New Roman" panose="02020603050405020304" pitchFamily="2" charset="0"/>
                <a:ea typeface="黑体" panose="02010609060101010101" pitchFamily="2" charset="-122"/>
              </a:rPr>
              <a:t>x</a:t>
            </a:r>
            <a:r>
              <a:rPr lang="zh-CN" altLang="en-US" sz="2800">
                <a:latin typeface="Times New Roman" panose="02020603050405020304" pitchFamily="2" charset="0"/>
                <a:ea typeface="黑体" panose="02010609060101010101" pitchFamily="2" charset="-122"/>
                <a:sym typeface="+mn-ea"/>
              </a:rPr>
              <a:t>＞</a:t>
            </a:r>
            <a:r>
              <a:rPr lang="en-US" altLang="zh-CN" sz="2800">
                <a:latin typeface="Times New Roman" panose="02020603050405020304" pitchFamily="2" charset="0"/>
                <a:ea typeface="黑体" panose="02010609060101010101" pitchFamily="2" charset="-122"/>
              </a:rPr>
              <a:t>25</a:t>
            </a:r>
            <a:endParaRPr lang="en-US" altLang="zh-CN" sz="2800">
              <a:latin typeface="Times New Roman" panose="02020603050405020304" pitchFamily="2" charset="0"/>
              <a:ea typeface="黑体" panose="02010609060101010101" pitchFamily="2" charset="-122"/>
            </a:endParaRPr>
          </a:p>
        </p:txBody>
      </p:sp>
      <p:sp>
        <p:nvSpPr>
          <p:cNvPr id="7" name="文本框 6"/>
          <p:cNvSpPr txBox="1"/>
          <p:nvPr/>
        </p:nvSpPr>
        <p:spPr>
          <a:xfrm>
            <a:off x="5074920" y="1203960"/>
            <a:ext cx="593725" cy="521970"/>
          </a:xfrm>
          <a:prstGeom prst="rect">
            <a:avLst/>
          </a:prstGeom>
          <a:noFill/>
        </p:spPr>
        <p:txBody>
          <a:bodyPr wrap="square" rtlCol="0" anchor="t">
            <a:spAutoFit/>
          </a:bodyPr>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6" name="直接连接符 16622"/>
          <p:cNvSpPr/>
          <p:nvPr/>
        </p:nvSpPr>
        <p:spPr>
          <a:xfrm flipV="1">
            <a:off x="4836160" y="2285365"/>
            <a:ext cx="2559050" cy="1900555"/>
          </a:xfrm>
          <a:prstGeom prst="line">
            <a:avLst/>
          </a:prstGeom>
          <a:ln w="22225"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 name="直接连接符 16624"/>
          <p:cNvSpPr/>
          <p:nvPr/>
        </p:nvSpPr>
        <p:spPr>
          <a:xfrm>
            <a:off x="4860290" y="4011613"/>
            <a:ext cx="2535238" cy="0"/>
          </a:xfrm>
          <a:prstGeom prst="line">
            <a:avLst/>
          </a:prstGeom>
          <a:ln w="28575" cap="flat" cmpd="sng">
            <a:solidFill>
              <a:srgbClr val="000000"/>
            </a:solidFill>
            <a:prstDash val="solid"/>
            <a:round/>
            <a:headEnd type="none" w="med" len="med"/>
            <a:tailEnd type="arrow"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9" name="直接连接符 16625"/>
          <p:cNvSpPr/>
          <p:nvPr/>
        </p:nvSpPr>
        <p:spPr>
          <a:xfrm flipV="1">
            <a:off x="6012180" y="2067560"/>
            <a:ext cx="635" cy="2373630"/>
          </a:xfrm>
          <a:prstGeom prst="line">
            <a:avLst/>
          </a:prstGeom>
          <a:ln w="28575" cap="flat" cmpd="sng">
            <a:solidFill>
              <a:srgbClr val="000000"/>
            </a:solidFill>
            <a:prstDash val="solid"/>
            <a:round/>
            <a:headEnd type="none" w="med" len="med"/>
            <a:tailEnd type="arrow"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10" name="文本框 16626"/>
          <p:cNvSpPr txBox="1"/>
          <p:nvPr/>
        </p:nvSpPr>
        <p:spPr>
          <a:xfrm>
            <a:off x="5412740" y="2500630"/>
            <a:ext cx="450850" cy="357505"/>
          </a:xfrm>
          <a:prstGeom prst="rect">
            <a:avLst/>
          </a:prstGeom>
          <a:noFill/>
          <a:ln w="9525">
            <a:noFill/>
          </a:ln>
        </p:spPr>
        <p:txBody>
          <a:bodyPr lIns="67666" tIns="33833" rIns="67666" bIns="33833" anchor="t" anchorCtr="0"/>
          <a:p>
            <a:pPr algn="just"/>
            <a:r>
              <a:rPr lang="en-US" altLang="zh-CN" sz="2400" b="1">
                <a:solidFill>
                  <a:srgbClr val="000000"/>
                </a:solidFill>
                <a:latin typeface="Times New Roman" panose="02020603050405020304" pitchFamily="2" charset="0"/>
                <a:ea typeface="宋体" panose="02010600030101010101" pitchFamily="2" charset="-122"/>
              </a:rPr>
              <a:t>25</a:t>
            </a:r>
            <a:endParaRPr lang="en-US" altLang="zh-CN" sz="2400" b="1">
              <a:solidFill>
                <a:srgbClr val="000000"/>
              </a:solidFill>
              <a:latin typeface="Times New Roman" panose="02020603050405020304" pitchFamily="2" charset="0"/>
              <a:ea typeface="宋体" panose="02010600030101010101" pitchFamily="2" charset="-122"/>
            </a:endParaRPr>
          </a:p>
        </p:txBody>
      </p:sp>
      <p:sp>
        <p:nvSpPr>
          <p:cNvPr id="11" name="文本框 16627"/>
          <p:cNvSpPr txBox="1"/>
          <p:nvPr/>
        </p:nvSpPr>
        <p:spPr>
          <a:xfrm>
            <a:off x="6372860" y="1775460"/>
            <a:ext cx="1487488" cy="509588"/>
          </a:xfrm>
          <a:prstGeom prst="rect">
            <a:avLst/>
          </a:prstGeom>
          <a:noFill/>
          <a:ln w="9525">
            <a:noFill/>
          </a:ln>
        </p:spPr>
        <p:txBody>
          <a:bodyPr lIns="67666" tIns="33833" rIns="67666" bIns="33833" anchor="t" anchorCtr="0"/>
          <a:p>
            <a:pPr algn="just"/>
            <a:r>
              <a:rPr lang="en-US" altLang="zh-CN" sz="2400" b="1" i="1">
                <a:solidFill>
                  <a:srgbClr val="000000"/>
                </a:solidFill>
                <a:latin typeface="Times New Roman" panose="02020603050405020304" pitchFamily="2" charset="0"/>
                <a:ea typeface="宋体" panose="02010600030101010101" pitchFamily="2" charset="-122"/>
              </a:rPr>
              <a:t>y </a:t>
            </a:r>
            <a:r>
              <a:rPr lang="en-US" altLang="zh-CN" sz="2400" b="1">
                <a:solidFill>
                  <a:srgbClr val="000000"/>
                </a:solidFill>
                <a:latin typeface="Times New Roman" panose="02020603050405020304" pitchFamily="2" charset="0"/>
                <a:ea typeface="宋体" panose="02010600030101010101" pitchFamily="2" charset="-122"/>
              </a:rPr>
              <a:t>= 4</a:t>
            </a:r>
            <a:r>
              <a:rPr lang="en-US" altLang="zh-CN" sz="2400" b="1" i="1">
                <a:solidFill>
                  <a:srgbClr val="000000"/>
                </a:solidFill>
                <a:latin typeface="Times New Roman" panose="02020603050405020304" pitchFamily="2" charset="0"/>
                <a:ea typeface="宋体" panose="02010600030101010101" pitchFamily="2" charset="-122"/>
              </a:rPr>
              <a:t>x</a:t>
            </a:r>
            <a:r>
              <a:rPr lang="en-US" altLang="zh-CN" sz="2400" b="1">
                <a:solidFill>
                  <a:srgbClr val="000000"/>
                </a:solidFill>
                <a:latin typeface="Times New Roman" panose="02020603050405020304" pitchFamily="2" charset="0"/>
                <a:ea typeface="宋体" panose="02010600030101010101" pitchFamily="2" charset="-122"/>
              </a:rPr>
              <a:t>+5</a:t>
            </a:r>
            <a:endParaRPr lang="en-US" altLang="zh-CN" sz="2400" b="1">
              <a:latin typeface="Times New Roman" panose="02020603050405020304" pitchFamily="2" charset="0"/>
              <a:ea typeface="宋体" panose="02010600030101010101" pitchFamily="2" charset="-122"/>
            </a:endParaRPr>
          </a:p>
        </p:txBody>
      </p:sp>
      <p:sp>
        <p:nvSpPr>
          <p:cNvPr id="12" name="文本框 16628"/>
          <p:cNvSpPr txBox="1"/>
          <p:nvPr/>
        </p:nvSpPr>
        <p:spPr>
          <a:xfrm>
            <a:off x="5557838" y="4083368"/>
            <a:ext cx="581025" cy="508000"/>
          </a:xfrm>
          <a:prstGeom prst="rect">
            <a:avLst/>
          </a:prstGeom>
          <a:noFill/>
          <a:ln w="9525">
            <a:noFill/>
          </a:ln>
        </p:spPr>
        <p:txBody>
          <a:bodyPr lIns="67666" tIns="33833" rIns="67666" bIns="33833" anchor="t" anchorCtr="0"/>
          <a:p>
            <a:pPr algn="just"/>
            <a:r>
              <a:rPr lang="en-US" altLang="zh-CN" sz="2400" i="1">
                <a:solidFill>
                  <a:srgbClr val="000000"/>
                </a:solidFill>
                <a:latin typeface="Times New Roman" panose="02020603050405020304" pitchFamily="2" charset="0"/>
                <a:ea typeface="宋体" panose="02010600030101010101" pitchFamily="2" charset="-122"/>
              </a:rPr>
              <a:t>O</a:t>
            </a:r>
            <a:endParaRPr lang="en-US" altLang="zh-CN" sz="2400" i="1">
              <a:latin typeface="Times New Roman" panose="02020603050405020304" pitchFamily="2" charset="0"/>
              <a:ea typeface="宋体" panose="02010600030101010101" pitchFamily="2" charset="-122"/>
            </a:endParaRPr>
          </a:p>
        </p:txBody>
      </p:sp>
      <p:sp>
        <p:nvSpPr>
          <p:cNvPr id="13" name="文本框 16629"/>
          <p:cNvSpPr txBox="1"/>
          <p:nvPr/>
        </p:nvSpPr>
        <p:spPr>
          <a:xfrm>
            <a:off x="5650865" y="1923415"/>
            <a:ext cx="354965" cy="424180"/>
          </a:xfrm>
          <a:prstGeom prst="rect">
            <a:avLst/>
          </a:prstGeom>
          <a:noFill/>
          <a:ln w="9525">
            <a:noFill/>
          </a:ln>
        </p:spPr>
        <p:txBody>
          <a:bodyPr lIns="67666" tIns="33833" rIns="67666" bIns="33833" anchor="t" anchorCtr="0"/>
          <a:p>
            <a:pPr algn="just"/>
            <a:r>
              <a:rPr lang="en-US" altLang="zh-CN" sz="2400" b="1" i="1">
                <a:latin typeface="Times New Roman" panose="02020603050405020304" pitchFamily="2" charset="0"/>
                <a:ea typeface="宋体" panose="02010600030101010101" pitchFamily="2" charset="-122"/>
              </a:rPr>
              <a:t>y</a:t>
            </a:r>
            <a:endParaRPr lang="en-US" altLang="zh-CN" sz="2400">
              <a:latin typeface="Times New Roman" panose="02020603050405020304" pitchFamily="2" charset="0"/>
              <a:ea typeface="宋体" panose="02010600030101010101" pitchFamily="2" charset="-122"/>
            </a:endParaRPr>
          </a:p>
        </p:txBody>
      </p:sp>
      <p:sp>
        <p:nvSpPr>
          <p:cNvPr id="14" name="文本框 16631"/>
          <p:cNvSpPr txBox="1"/>
          <p:nvPr/>
        </p:nvSpPr>
        <p:spPr>
          <a:xfrm>
            <a:off x="7379970" y="3796030"/>
            <a:ext cx="277813" cy="622300"/>
          </a:xfrm>
          <a:prstGeom prst="rect">
            <a:avLst/>
          </a:prstGeom>
          <a:noFill/>
          <a:ln w="9525">
            <a:noFill/>
          </a:ln>
        </p:spPr>
        <p:txBody>
          <a:bodyPr lIns="67666" tIns="33833" rIns="67666" bIns="33833" anchor="t" anchorCtr="0"/>
          <a:p>
            <a:pPr algn="just"/>
            <a:r>
              <a:rPr lang="en-US" altLang="zh-CN" sz="2400" b="1" i="1">
                <a:latin typeface="Times New Roman" panose="02020603050405020304" pitchFamily="2" charset="0"/>
                <a:ea typeface="宋体" panose="02010600030101010101" pitchFamily="2" charset="-122"/>
              </a:rPr>
              <a:t>x</a:t>
            </a:r>
            <a:endParaRPr lang="en-US" altLang="zh-CN" sz="2400">
              <a:latin typeface="Times New Roman" panose="02020603050405020304" pitchFamily="2" charset="0"/>
              <a:ea typeface="宋体" panose="02010600030101010101" pitchFamily="2" charset="-122"/>
            </a:endParaRPr>
          </a:p>
        </p:txBody>
      </p:sp>
      <p:sp>
        <p:nvSpPr>
          <p:cNvPr id="15" name="文本框 16632"/>
          <p:cNvSpPr txBox="1"/>
          <p:nvPr/>
        </p:nvSpPr>
        <p:spPr>
          <a:xfrm>
            <a:off x="6371590" y="4084320"/>
            <a:ext cx="325438" cy="509588"/>
          </a:xfrm>
          <a:prstGeom prst="rect">
            <a:avLst/>
          </a:prstGeom>
          <a:noFill/>
          <a:ln w="9525">
            <a:noFill/>
          </a:ln>
        </p:spPr>
        <p:txBody>
          <a:bodyPr lIns="67666" tIns="33833" rIns="67666" bIns="33833" anchor="t" anchorCtr="0"/>
          <a:p>
            <a:pPr algn="just"/>
            <a:r>
              <a:rPr lang="en-US" altLang="zh-CN" sz="2400" b="1">
                <a:solidFill>
                  <a:srgbClr val="000000"/>
                </a:solidFill>
                <a:latin typeface="Times New Roman" panose="02020603050405020304" pitchFamily="2" charset="0"/>
                <a:ea typeface="宋体" panose="02010600030101010101" pitchFamily="2" charset="-122"/>
              </a:rPr>
              <a:t>5</a:t>
            </a:r>
            <a:endParaRPr lang="en-US" altLang="zh-CN" sz="2400" b="1">
              <a:solidFill>
                <a:srgbClr val="000000"/>
              </a:solidFill>
              <a:latin typeface="Times New Roman" panose="02020603050405020304" pitchFamily="2" charset="0"/>
              <a:ea typeface="宋体" panose="02010600030101010101" pitchFamily="2" charset="-122"/>
            </a:endParaRPr>
          </a:p>
        </p:txBody>
      </p:sp>
      <p:sp>
        <p:nvSpPr>
          <p:cNvPr id="16" name="文本框 16627"/>
          <p:cNvSpPr txBox="1"/>
          <p:nvPr/>
        </p:nvSpPr>
        <p:spPr>
          <a:xfrm>
            <a:off x="6948170" y="2571750"/>
            <a:ext cx="1487488" cy="509588"/>
          </a:xfrm>
          <a:prstGeom prst="rect">
            <a:avLst/>
          </a:prstGeom>
          <a:noFill/>
          <a:ln w="9525">
            <a:noFill/>
          </a:ln>
        </p:spPr>
        <p:txBody>
          <a:bodyPr lIns="67666" tIns="33833" rIns="67666" bIns="33833" anchor="t" anchorCtr="0"/>
          <a:p>
            <a:pPr algn="just"/>
            <a:r>
              <a:rPr lang="en-US" altLang="zh-CN" sz="2400" b="1" i="1">
                <a:solidFill>
                  <a:srgbClr val="000000"/>
                </a:solidFill>
                <a:latin typeface="Times New Roman" panose="02020603050405020304" pitchFamily="2" charset="0"/>
                <a:ea typeface="宋体" panose="02010600030101010101" pitchFamily="2" charset="-122"/>
              </a:rPr>
              <a:t>y </a:t>
            </a:r>
            <a:r>
              <a:rPr lang="en-US" altLang="zh-CN" sz="2400" b="1">
                <a:solidFill>
                  <a:srgbClr val="000000"/>
                </a:solidFill>
                <a:latin typeface="Times New Roman" panose="02020603050405020304" pitchFamily="2" charset="0"/>
                <a:ea typeface="宋体" panose="02010600030101010101" pitchFamily="2" charset="-122"/>
              </a:rPr>
              <a:t>= 3</a:t>
            </a:r>
            <a:r>
              <a:rPr lang="en-US" altLang="zh-CN" sz="2400" b="1" i="1">
                <a:solidFill>
                  <a:srgbClr val="000000"/>
                </a:solidFill>
                <a:latin typeface="Times New Roman" panose="02020603050405020304" pitchFamily="2" charset="0"/>
                <a:ea typeface="宋体" panose="02010600030101010101" pitchFamily="2" charset="-122"/>
              </a:rPr>
              <a:t>x</a:t>
            </a:r>
            <a:r>
              <a:rPr lang="en-US" altLang="zh-CN" sz="2400" b="1">
                <a:solidFill>
                  <a:srgbClr val="000000"/>
                </a:solidFill>
                <a:latin typeface="Times New Roman" panose="02020603050405020304" pitchFamily="2" charset="0"/>
                <a:ea typeface="宋体" panose="02010600030101010101" pitchFamily="2" charset="-122"/>
              </a:rPr>
              <a:t>+10</a:t>
            </a:r>
            <a:endParaRPr lang="en-US" altLang="zh-CN" sz="2400" b="1">
              <a:latin typeface="Times New Roman" panose="02020603050405020304" pitchFamily="2" charset="0"/>
              <a:ea typeface="宋体" panose="02010600030101010101" pitchFamily="2" charset="-122"/>
            </a:endParaRPr>
          </a:p>
        </p:txBody>
      </p:sp>
      <p:sp>
        <p:nvSpPr>
          <p:cNvPr id="17" name="直接连接符 16622"/>
          <p:cNvSpPr/>
          <p:nvPr/>
        </p:nvSpPr>
        <p:spPr>
          <a:xfrm flipV="1">
            <a:off x="5414645" y="2152650"/>
            <a:ext cx="1737995" cy="2247265"/>
          </a:xfrm>
          <a:prstGeom prst="line">
            <a:avLst/>
          </a:prstGeom>
          <a:ln w="22225"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grpSp>
        <p:nvGrpSpPr>
          <p:cNvPr id="43" name="组合 42"/>
          <p:cNvGrpSpPr/>
          <p:nvPr/>
        </p:nvGrpSpPr>
        <p:grpSpPr>
          <a:xfrm>
            <a:off x="6012180" y="2863850"/>
            <a:ext cx="624205" cy="1138555"/>
            <a:chOff x="8447" y="3379"/>
            <a:chExt cx="983" cy="1793"/>
          </a:xfrm>
        </p:grpSpPr>
        <p:cxnSp>
          <p:nvCxnSpPr>
            <p:cNvPr id="41" name="直接连接符 40"/>
            <p:cNvCxnSpPr/>
            <p:nvPr/>
          </p:nvCxnSpPr>
          <p:spPr>
            <a:xfrm>
              <a:off x="8447" y="3394"/>
              <a:ext cx="983" cy="0"/>
            </a:xfrm>
            <a:prstGeom prst="line">
              <a:avLst/>
            </a:prstGeom>
            <a:ln w="25400">
              <a:solidFill>
                <a:srgbClr val="FF0000"/>
              </a:solidFill>
              <a:prstDash val="dash"/>
            </a:ln>
          </p:spPr>
          <p:style>
            <a:lnRef idx="2">
              <a:schemeClr val="accent1"/>
            </a:lnRef>
            <a:fillRef idx="0">
              <a:srgbClr val="FFFFFF"/>
            </a:fillRef>
            <a:effectRef idx="0">
              <a:srgbClr val="FFFFFF"/>
            </a:effectRef>
            <a:fontRef idx="minor">
              <a:schemeClr val="tx1"/>
            </a:fontRef>
          </p:style>
        </p:cxnSp>
        <p:cxnSp>
          <p:nvCxnSpPr>
            <p:cNvPr id="42" name="直接连接符 41"/>
            <p:cNvCxnSpPr/>
            <p:nvPr/>
          </p:nvCxnSpPr>
          <p:spPr>
            <a:xfrm flipV="1">
              <a:off x="9384" y="3379"/>
              <a:ext cx="0" cy="1793"/>
            </a:xfrm>
            <a:prstGeom prst="line">
              <a:avLst/>
            </a:prstGeom>
            <a:ln w="22225">
              <a:solidFill>
                <a:srgbClr val="FF0000"/>
              </a:solidFill>
              <a:prstDash val="dash"/>
            </a:ln>
          </p:spPr>
          <p:style>
            <a:lnRef idx="2">
              <a:schemeClr val="accent1"/>
            </a:lnRef>
            <a:fillRef idx="0">
              <a:srgbClr val="FFFFFF"/>
            </a:fillRef>
            <a:effectRef idx="0">
              <a:srgbClr val="FFFFFF"/>
            </a:effectRef>
            <a:fontRef idx="minor">
              <a:schemeClr val="tx1"/>
            </a:fontRef>
          </p:style>
        </p:cxnSp>
      </p:gr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TextBox 27"/>
          <p:cNvSpPr txBox="1"/>
          <p:nvPr/>
        </p:nvSpPr>
        <p:spPr>
          <a:xfrm>
            <a:off x="323850" y="1419543"/>
            <a:ext cx="8401050" cy="1641475"/>
          </a:xfrm>
          <a:prstGeom prst="rect">
            <a:avLst/>
          </a:prstGeom>
          <a:noFill/>
          <a:ln w="9525">
            <a:noFill/>
          </a:ln>
        </p:spPr>
        <p:txBody>
          <a:bodyPr wrap="square" anchor="t" anchorCtr="0">
            <a:spAutoFit/>
          </a:bodyPr>
          <a:p>
            <a:pPr>
              <a:lnSpc>
                <a:spcPct val="180000"/>
              </a:lnSpc>
            </a:pP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 一次函数 </a:t>
            </a:r>
            <a:r>
              <a:rPr lang="en-US" altLang="zh-CN" sz="2800" b="1" i="1" dirty="0">
                <a:latin typeface="Times New Roman" panose="02020603050405020304" pitchFamily="2" charset="0"/>
                <a:ea typeface="黑体" panose="02010609060101010101" pitchFamily="2" charset="-122"/>
              </a:rPr>
              <a:t>y</a:t>
            </a:r>
            <a:r>
              <a:rPr lang="en-US" altLang="zh-CN" sz="2800" b="1" dirty="0">
                <a:latin typeface="Times New Roman" panose="02020603050405020304" pitchFamily="2" charset="0"/>
                <a:ea typeface="黑体" panose="02010609060101010101" pitchFamily="2" charset="-122"/>
              </a:rPr>
              <a:t> = 2</a:t>
            </a:r>
            <a:r>
              <a:rPr lang="en-US" altLang="zh-CN" sz="2800" b="1" i="1" dirty="0">
                <a:latin typeface="Times New Roman" panose="02020603050405020304" pitchFamily="2" charset="0"/>
                <a:ea typeface="黑体" panose="02010609060101010101" pitchFamily="2" charset="-122"/>
              </a:rPr>
              <a:t>x</a:t>
            </a:r>
            <a:r>
              <a:rPr lang="en-US" altLang="zh-CN" sz="2800" b="1" dirty="0">
                <a:latin typeface="Times New Roman" panose="02020603050405020304" pitchFamily="2" charset="0"/>
                <a:ea typeface="黑体" panose="02010609060101010101" pitchFamily="2" charset="-122"/>
              </a:rPr>
              <a:t> – 5</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它与</a:t>
            </a:r>
            <a:r>
              <a:rPr lang="en-US" altLang="zh-CN" sz="2800" b="1" dirty="0">
                <a:latin typeface="Times New Roman" panose="02020603050405020304" pitchFamily="2" charset="0"/>
                <a:ea typeface="黑体" panose="02010609060101010101" pitchFamily="2" charset="-122"/>
              </a:rPr>
              <a:t> </a:t>
            </a:r>
            <a:r>
              <a:rPr lang="en-US" altLang="zh-CN" sz="2800" b="1"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轴的交点坐标是</a:t>
            </a:r>
            <a:r>
              <a:rPr lang="zh-CN" altLang="en-US" sz="2800" u="sng"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，与</a:t>
            </a:r>
            <a:r>
              <a:rPr lang="en-US" altLang="zh-CN" sz="2800" b="1" dirty="0">
                <a:latin typeface="Times New Roman" panose="02020603050405020304" pitchFamily="2" charset="0"/>
                <a:ea typeface="黑体" panose="02010609060101010101" pitchFamily="2" charset="-122"/>
              </a:rPr>
              <a:t> </a:t>
            </a:r>
            <a:r>
              <a:rPr lang="en-US" altLang="zh-CN" sz="2800" b="1" i="1" dirty="0">
                <a:latin typeface="Times New Roman" panose="02020603050405020304" pitchFamily="2" charset="0"/>
                <a:ea typeface="黑体" panose="02010609060101010101" pitchFamily="2" charset="-122"/>
              </a:rPr>
              <a:t>y</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轴的交点坐标是</a:t>
            </a:r>
            <a:r>
              <a:rPr lang="zh-CN" altLang="en-US" sz="2800" u="sng"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
        <p:nvSpPr>
          <p:cNvPr id="10" name="TextBox 26"/>
          <p:cNvSpPr txBox="1"/>
          <p:nvPr/>
        </p:nvSpPr>
        <p:spPr>
          <a:xfrm>
            <a:off x="6371908" y="2454593"/>
            <a:ext cx="1489710" cy="521970"/>
          </a:xfrm>
          <a:prstGeom prst="rect">
            <a:avLst/>
          </a:prstGeom>
          <a:noFill/>
          <a:ln w="9525">
            <a:noFill/>
          </a:ln>
        </p:spPr>
        <p:txBody>
          <a:bodyPr wrap="none" anchor="t" anchorCtr="0">
            <a:spAutoFit/>
          </a:bodyPr>
          <a:p>
            <a:pPr>
              <a:lnSpc>
                <a:spcPct val="100000"/>
              </a:lnSpc>
            </a:pPr>
            <a:r>
              <a:rPr lang="en-US" altLang="zh-CN" sz="2800" b="1" dirty="0">
                <a:solidFill>
                  <a:srgbClr val="FF0000"/>
                </a:solidFill>
                <a:latin typeface="Times New Roman" panose="02020603050405020304" pitchFamily="2" charset="0"/>
                <a:ea typeface="黑体" panose="02010609060101010101" pitchFamily="2" charset="-122"/>
              </a:rPr>
              <a:t>(0</a:t>
            </a:r>
            <a:r>
              <a:rPr lang="zh-CN" altLang="en-US" sz="2800" b="1" dirty="0">
                <a:solidFill>
                  <a:srgbClr val="FF0000"/>
                </a:solidFill>
                <a:latin typeface="Times New Roman" panose="02020603050405020304" pitchFamily="2" charset="0"/>
                <a:ea typeface="黑体" panose="02010609060101010101" pitchFamily="2" charset="-122"/>
              </a:rPr>
              <a:t>，</a:t>
            </a:r>
            <a:r>
              <a:rPr lang="en-US" altLang="zh-CN" sz="2800" b="1" i="1" dirty="0">
                <a:solidFill>
                  <a:srgbClr val="FF0000"/>
                </a:solidFill>
                <a:latin typeface="Times New Roman" panose="02020603050405020304" pitchFamily="2" charset="0"/>
                <a:ea typeface="宋体" panose="02010600030101010101" pitchFamily="2" charset="-122"/>
              </a:rPr>
              <a:t>－</a:t>
            </a:r>
            <a:r>
              <a:rPr lang="en-US" altLang="zh-CN" sz="2800" b="1" dirty="0">
                <a:solidFill>
                  <a:srgbClr val="FF0000"/>
                </a:solidFill>
                <a:latin typeface="Times New Roman" panose="02020603050405020304" pitchFamily="2" charset="0"/>
                <a:ea typeface="宋体" panose="02010600030101010101" pitchFamily="2" charset="-122"/>
              </a:rPr>
              <a:t>5</a:t>
            </a:r>
            <a:r>
              <a:rPr lang="en-US" altLang="zh-CN" sz="2800" b="1" dirty="0">
                <a:solidFill>
                  <a:srgbClr val="FF0000"/>
                </a:solidFill>
                <a:latin typeface="Times New Roman" panose="02020603050405020304" pitchFamily="2" charset="0"/>
                <a:ea typeface="黑体" panose="02010609060101010101" pitchFamily="2" charset="-122"/>
              </a:rPr>
              <a:t>)</a:t>
            </a:r>
            <a:endParaRPr lang="en-US" altLang="zh-CN" sz="2800" b="1" dirty="0">
              <a:solidFill>
                <a:srgbClr val="FF0000"/>
              </a:solidFill>
              <a:latin typeface="Times New Roman" panose="02020603050405020304" pitchFamily="2" charset="0"/>
              <a:ea typeface="黑体" panose="02010609060101010101" pitchFamily="2" charset="-122"/>
            </a:endParaRPr>
          </a:p>
        </p:txBody>
      </p:sp>
      <p:graphicFrame>
        <p:nvGraphicFramePr>
          <p:cNvPr id="11" name="对象 10"/>
          <p:cNvGraphicFramePr/>
          <p:nvPr/>
        </p:nvGraphicFramePr>
        <p:xfrm>
          <a:off x="1116330" y="2140585"/>
          <a:ext cx="1015365" cy="800100"/>
        </p:xfrm>
        <a:graphic>
          <a:graphicData uri="http://schemas.openxmlformats.org/presentationml/2006/ole">
            <mc:AlternateContent xmlns:mc="http://schemas.openxmlformats.org/markup-compatibility/2006">
              <mc:Choice xmlns:v="urn:schemas-microsoft-com:vml" Requires="v">
                <p:oleObj spid="_x0000_s3076" name="" r:id="rId1" imgW="444500" imgH="431800" progId="Equation.DSMT4">
                  <p:embed/>
                </p:oleObj>
              </mc:Choice>
              <mc:Fallback>
                <p:oleObj name="" r:id="rId1" imgW="444500" imgH="431800" progId="Equation.DSMT4">
                  <p:embed/>
                  <p:pic>
                    <p:nvPicPr>
                      <p:cNvPr id="0" name="图片 3075"/>
                      <p:cNvPicPr/>
                      <p:nvPr/>
                    </p:nvPicPr>
                    <p:blipFill>
                      <a:blip r:embed="rId2"/>
                      <a:stretch>
                        <a:fillRect/>
                      </a:stretch>
                    </p:blipFill>
                    <p:spPr>
                      <a:xfrm>
                        <a:off x="1116330" y="2140585"/>
                        <a:ext cx="1015365" cy="800100"/>
                      </a:xfrm>
                      <a:prstGeom prst="rect">
                        <a:avLst/>
                      </a:prstGeom>
                      <a:noFill/>
                      <a:ln w="38100">
                        <a:noFill/>
                        <a:miter/>
                      </a:ln>
                    </p:spPr>
                  </p:pic>
                </p:oleObj>
              </mc:Fallback>
            </mc:AlternateContent>
          </a:graphicData>
        </a:graphic>
      </p:graphicFrame>
      <p:sp>
        <p:nvSpPr>
          <p:cNvPr id="8202" name="TextBox 26"/>
          <p:cNvSpPr txBox="1"/>
          <p:nvPr/>
        </p:nvSpPr>
        <p:spPr>
          <a:xfrm>
            <a:off x="323215" y="842010"/>
            <a:ext cx="4041775" cy="521970"/>
          </a:xfrm>
          <a:prstGeom prst="rect">
            <a:avLst/>
          </a:prstGeom>
          <a:noFill/>
          <a:ln w="9525">
            <a:noFill/>
          </a:ln>
        </p:spPr>
        <p:txBody>
          <a:bodyPr wrap="square" anchor="t" anchorCtr="0">
            <a:spAutoFit/>
          </a:bodyPr>
          <a:p>
            <a:r>
              <a:rPr lang="en-US" altLang="zh-CN" sz="2800" dirty="0">
                <a:latin typeface="Times New Roman" panose="02020603050405020304" pitchFamily="2" charset="0"/>
                <a:ea typeface="宋体" panose="02010600030101010101" pitchFamily="2" charset="-122"/>
              </a:rPr>
              <a:t>1. </a:t>
            </a:r>
            <a:r>
              <a:rPr lang="zh-CN" altLang="en-US" sz="2800" dirty="0">
                <a:latin typeface="黑体" panose="02010609060101010101" pitchFamily="2" charset="-122"/>
                <a:ea typeface="黑体" panose="02010609060101010101" pitchFamily="2" charset="-122"/>
              </a:rPr>
              <a:t>解不等式</a:t>
            </a:r>
            <a:r>
              <a:rPr lang="en-US" altLang="zh-CN" sz="2800" b="1" dirty="0">
                <a:latin typeface="黑体" panose="02010609060101010101" pitchFamily="2" charset="-122"/>
                <a:ea typeface="黑体" panose="02010609060101010101" pitchFamily="2" charset="-122"/>
              </a:rPr>
              <a:t> </a:t>
            </a:r>
            <a:r>
              <a:rPr lang="en-US" altLang="zh-CN" sz="2800" b="1" dirty="0">
                <a:latin typeface="Times New Roman" panose="02020603050405020304" pitchFamily="2" charset="0"/>
                <a:ea typeface="宋体" panose="02010600030101010101" pitchFamily="2" charset="-122"/>
              </a:rPr>
              <a:t>2</a:t>
            </a:r>
            <a:r>
              <a:rPr lang="en-US" altLang="zh-CN" sz="2800" b="1" i="1" dirty="0">
                <a:latin typeface="Times New Roman" panose="02020603050405020304" pitchFamily="2" charset="0"/>
                <a:ea typeface="宋体" panose="02010600030101010101" pitchFamily="2" charset="-122"/>
              </a:rPr>
              <a:t>x</a:t>
            </a:r>
            <a:r>
              <a:rPr lang="zh-CN" altLang="en-US" sz="2800" b="1" dirty="0">
                <a:latin typeface="黑体" panose="02010609060101010101" pitchFamily="2" charset="-122"/>
                <a:ea typeface="黑体" panose="02010609060101010101" pitchFamily="2" charset="-122"/>
              </a:rPr>
              <a:t>－</a:t>
            </a:r>
            <a:r>
              <a:rPr lang="en-US" altLang="zh-CN" sz="2800" b="1" dirty="0">
                <a:latin typeface="Times New Roman" panose="02020603050405020304" pitchFamily="2" charset="0"/>
                <a:ea typeface="宋体" panose="02010600030101010101" pitchFamily="2" charset="-122"/>
              </a:rPr>
              <a:t>5</a:t>
            </a:r>
            <a:r>
              <a:rPr lang="zh-CN" altLang="en-US" sz="2800" b="1" dirty="0">
                <a:latin typeface="黑体" panose="02010609060101010101" pitchFamily="2" charset="-122"/>
                <a:ea typeface="黑体" panose="02010609060101010101" pitchFamily="2" charset="-122"/>
              </a:rPr>
              <a:t>＞</a:t>
            </a:r>
            <a:r>
              <a:rPr lang="en-US" altLang="zh-CN" sz="2800" b="1" dirty="0">
                <a:latin typeface="Times New Roman" panose="02020603050405020304" pitchFamily="2" charset="0"/>
                <a:ea typeface="宋体" panose="02010600030101010101" pitchFamily="2" charset="-122"/>
              </a:rPr>
              <a:t>0</a:t>
            </a:r>
            <a:r>
              <a:rPr lang="en-US" altLang="zh-CN" sz="2800" dirty="0">
                <a:latin typeface="Times New Roman" panose="02020603050405020304" pitchFamily="2" charset="0"/>
                <a:ea typeface="宋体" panose="02010600030101010101" pitchFamily="2" charset="-122"/>
              </a:rPr>
              <a:t>.</a:t>
            </a:r>
            <a:endParaRPr lang="en-US" altLang="zh-CN" sz="2800" dirty="0">
              <a:latin typeface="Times New Roman" panose="02020603050405020304" pitchFamily="2" charset="0"/>
              <a:ea typeface="宋体" panose="02010600030101010101" pitchFamily="2" charset="-122"/>
            </a:endParaRPr>
          </a:p>
        </p:txBody>
      </p:sp>
      <p:graphicFrame>
        <p:nvGraphicFramePr>
          <p:cNvPr id="3" name="对象 2"/>
          <p:cNvGraphicFramePr/>
          <p:nvPr/>
        </p:nvGraphicFramePr>
        <p:xfrm>
          <a:off x="4045585" y="629285"/>
          <a:ext cx="810895" cy="876935"/>
        </p:xfrm>
        <a:graphic>
          <a:graphicData uri="http://schemas.openxmlformats.org/presentationml/2006/ole">
            <mc:AlternateContent xmlns:mc="http://schemas.openxmlformats.org/markup-compatibility/2006">
              <mc:Choice xmlns:v="urn:schemas-microsoft-com:vml" Requires="v">
                <p:oleObj spid="_x0000_s3077" name="" r:id="rId3" imgW="393700" imgH="405765" progId="Equation.DSMT4">
                  <p:embed/>
                </p:oleObj>
              </mc:Choice>
              <mc:Fallback>
                <p:oleObj name="" r:id="rId3" imgW="393700" imgH="405765" progId="Equation.DSMT4">
                  <p:embed/>
                  <p:pic>
                    <p:nvPicPr>
                      <p:cNvPr id="0" name="图片 3076"/>
                      <p:cNvPicPr/>
                      <p:nvPr/>
                    </p:nvPicPr>
                    <p:blipFill>
                      <a:blip r:embed="rId4"/>
                      <a:stretch>
                        <a:fillRect/>
                      </a:stretch>
                    </p:blipFill>
                    <p:spPr>
                      <a:xfrm>
                        <a:off x="4045585" y="629285"/>
                        <a:ext cx="810895" cy="876935"/>
                      </a:xfrm>
                      <a:prstGeom prst="rect">
                        <a:avLst/>
                      </a:prstGeom>
                      <a:noFill/>
                      <a:ln w="38100">
                        <a:noFill/>
                        <a:miter/>
                      </a:ln>
                    </p:spPr>
                  </p:pic>
                </p:oleObj>
              </mc:Fallback>
            </mc:AlternateContent>
          </a:graphicData>
        </a:graphic>
      </p:graphicFrame>
      <p:sp>
        <p:nvSpPr>
          <p:cNvPr id="5" name="TextBox 17"/>
          <p:cNvSpPr txBox="1"/>
          <p:nvPr/>
        </p:nvSpPr>
        <p:spPr>
          <a:xfrm>
            <a:off x="34925" y="3225165"/>
            <a:ext cx="8832850" cy="953135"/>
          </a:xfrm>
          <a:prstGeom prst="rect">
            <a:avLst/>
          </a:prstGeom>
          <a:noFill/>
          <a:ln w="9525">
            <a:noFill/>
          </a:ln>
        </p:spPr>
        <p:txBody>
          <a:bodyPr wrap="square" anchor="t" anchorCtr="0">
            <a:spAutoFit/>
          </a:bodyPr>
          <a:p>
            <a:r>
              <a:rPr lang="zh-CN" altLang="en-US" sz="2800" b="1" dirty="0">
                <a:solidFill>
                  <a:srgbClr val="0000FF"/>
                </a:solidFill>
                <a:latin typeface="Times New Roman" panose="02020603050405020304" pitchFamily="2" charset="0"/>
                <a:ea typeface="宋体" panose="02010600030101010101" pitchFamily="2" charset="-122"/>
              </a:rPr>
              <a:t>       </a:t>
            </a:r>
            <a:r>
              <a:rPr lang="zh-CN" altLang="en-US" sz="2800" dirty="0">
                <a:solidFill>
                  <a:srgbClr val="0000FF"/>
                </a:solidFill>
                <a:latin typeface="黑体" panose="02010609060101010101" pitchFamily="2" charset="-122"/>
                <a:ea typeface="黑体" panose="02010609060101010101" pitchFamily="2" charset="-122"/>
              </a:rPr>
              <a:t>下面我们来探讨一下一元一次不等式与一次函数之间的关系</a:t>
            </a:r>
            <a:r>
              <a:rPr lang="en-US" altLang="zh-CN" sz="2800" dirty="0">
                <a:solidFill>
                  <a:srgbClr val="0000FF"/>
                </a:solidFill>
                <a:latin typeface="黑体" panose="02010609060101010101" pitchFamily="2" charset="-122"/>
                <a:ea typeface="黑体" panose="02010609060101010101" pitchFamily="2" charset="-122"/>
              </a:rPr>
              <a:t>.</a:t>
            </a:r>
            <a:endParaRPr lang="en-US" altLang="zh-CN" sz="2800" dirty="0">
              <a:solidFill>
                <a:srgbClr val="0000FF"/>
              </a:solidFill>
              <a:latin typeface="黑体" panose="02010609060101010101" pitchFamily="2" charset="-122"/>
              <a:ea typeface="黑体" panose="02010609060101010101" pitchFamily="2" charset="-122"/>
            </a:endParaRPr>
          </a:p>
        </p:txBody>
      </p:sp>
    </p:spTree>
    <p:custDataLst>
      <p:tags r:id="rId5"/>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000000"/>
                                          </p:val>
                                        </p:tav>
                                        <p:tav tm="100000">
                                          <p:val>
                                            <p:strVal val="#ppt_w"/>
                                          </p:val>
                                        </p:tav>
                                      </p:tavLst>
                                    </p:anim>
                                    <p:anim calcmode="lin" valueType="num">
                                      <p:cBhvr>
                                        <p:cTn id="18" dur="1000" fill="hold"/>
                                        <p:tgtEl>
                                          <p:spTgt spid="10"/>
                                        </p:tgtEl>
                                        <p:attrNameLst>
                                          <p:attrName>ppt_h</p:attrName>
                                        </p:attrNameLst>
                                      </p:cBhvr>
                                      <p:tavLst>
                                        <p:tav tm="0">
                                          <p:val>
                                            <p:fltVal val="0.000000"/>
                                          </p:val>
                                        </p:tav>
                                        <p:tav tm="100000">
                                          <p:val>
                                            <p:strVal val="#ppt_h"/>
                                          </p:val>
                                        </p:tav>
                                      </p:tavLst>
                                    </p:anim>
                                    <p:anim calcmode="lin" valueType="num">
                                      <p:cBhvr>
                                        <p:cTn id="19" dur="1000" fill="hold"/>
                                        <p:tgtEl>
                                          <p:spTgt spid="10"/>
                                        </p:tgtEl>
                                        <p:attrNameLst>
                                          <p:attrName>style.rotation</p:attrName>
                                        </p:attrNameLst>
                                      </p:cBhvr>
                                      <p:tavLst>
                                        <p:tav tm="0">
                                          <p:val>
                                            <p:fltVal val="90.000000"/>
                                          </p:val>
                                        </p:tav>
                                        <p:tav tm="100000">
                                          <p:val>
                                            <p:fltVal val="0.000000"/>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文本框 8"/>
          <p:cNvSpPr txBox="1"/>
          <p:nvPr/>
        </p:nvSpPr>
        <p:spPr>
          <a:xfrm>
            <a:off x="7269480" y="2211705"/>
            <a:ext cx="375285" cy="368300"/>
          </a:xfrm>
          <a:prstGeom prst="rect">
            <a:avLst/>
          </a:prstGeom>
          <a:solidFill>
            <a:schemeClr val="accent1">
              <a:lumMod val="20000"/>
              <a:lumOff val="80000"/>
            </a:schemeClr>
          </a:solidFill>
        </p:spPr>
        <p:txBody>
          <a:bodyPr wrap="square" rtlCol="0">
            <a:spAutoFit/>
          </a:bodyPr>
          <a:p>
            <a:endParaRPr lang="zh-CN" altLang="en-US"/>
          </a:p>
        </p:txBody>
      </p:sp>
      <p:sp>
        <p:nvSpPr>
          <p:cNvPr id="8" name="文本框 7"/>
          <p:cNvSpPr txBox="1"/>
          <p:nvPr/>
        </p:nvSpPr>
        <p:spPr>
          <a:xfrm>
            <a:off x="4816475" y="2207260"/>
            <a:ext cx="274955" cy="368300"/>
          </a:xfrm>
          <a:prstGeom prst="rect">
            <a:avLst/>
          </a:prstGeom>
          <a:solidFill>
            <a:schemeClr val="accent4">
              <a:lumMod val="40000"/>
              <a:lumOff val="60000"/>
            </a:schemeClr>
          </a:solidFill>
        </p:spPr>
        <p:txBody>
          <a:bodyPr wrap="square" rtlCol="0">
            <a:spAutoFit/>
          </a:bodyPr>
          <a:p>
            <a:endParaRPr lang="zh-CN" altLang="en-US"/>
          </a:p>
        </p:txBody>
      </p:sp>
      <p:sp>
        <p:nvSpPr>
          <p:cNvPr id="7" name="文本框 6"/>
          <p:cNvSpPr txBox="1"/>
          <p:nvPr/>
        </p:nvSpPr>
        <p:spPr>
          <a:xfrm>
            <a:off x="2307590" y="2214880"/>
            <a:ext cx="274955" cy="368300"/>
          </a:xfrm>
          <a:prstGeom prst="rect">
            <a:avLst/>
          </a:prstGeom>
          <a:solidFill>
            <a:schemeClr val="accent6">
              <a:lumMod val="20000"/>
              <a:lumOff val="80000"/>
            </a:schemeClr>
          </a:solidFill>
        </p:spPr>
        <p:txBody>
          <a:bodyPr wrap="square" rtlCol="0">
            <a:spAutoFit/>
          </a:bodyPr>
          <a:p>
            <a:endParaRPr lang="zh-CN" altLang="en-US"/>
          </a:p>
        </p:txBody>
      </p:sp>
      <p:sp>
        <p:nvSpPr>
          <p:cNvPr id="3" name="Rectangle 3"/>
          <p:cNvSpPr/>
          <p:nvPr/>
        </p:nvSpPr>
        <p:spPr>
          <a:xfrm>
            <a:off x="344170" y="1127125"/>
            <a:ext cx="8040688" cy="953135"/>
          </a:xfrm>
          <a:prstGeom prst="rect">
            <a:avLst/>
          </a:prstGeom>
          <a:noFill/>
          <a:ln w="9525">
            <a:noFill/>
          </a:ln>
        </p:spPr>
        <p:txBody>
          <a:bodyPr wrap="square" anchor="t" anchorCtr="0">
            <a:spAutoFit/>
          </a:bodyPr>
          <a:p>
            <a:pPr eaLnBrk="0" hangingPunct="0">
              <a:lnSpc>
                <a:spcPct val="100000"/>
              </a:lnSpc>
              <a:spcBef>
                <a:spcPct val="20000"/>
              </a:spcBef>
            </a:pPr>
            <a:r>
              <a:rPr lang="zh-CN" altLang="en-US" sz="2800" dirty="0">
                <a:solidFill>
                  <a:srgbClr val="269999"/>
                </a:solidFill>
                <a:latin typeface="Times New Roman" panose="02020603050405020304" pitchFamily="2" charset="0"/>
                <a:ea typeface="黑体" panose="02010609060101010101" pitchFamily="2" charset="-122"/>
              </a:rPr>
              <a:t>问题</a:t>
            </a:r>
            <a:r>
              <a:rPr lang="en-US" altLang="zh-CN" sz="2800" dirty="0">
                <a:solidFill>
                  <a:srgbClr val="269999"/>
                </a:solidFill>
                <a:latin typeface="Times New Roman" panose="02020603050405020304" pitchFamily="2" charset="0"/>
                <a:ea typeface="黑体" panose="02010609060101010101" pitchFamily="2" charset="-122"/>
              </a:rPr>
              <a:t>1 </a:t>
            </a:r>
            <a:r>
              <a:rPr lang="zh-CN" altLang="en-US" sz="2800" dirty="0">
                <a:latin typeface="Times New Roman" panose="02020603050405020304" pitchFamily="2" charset="0"/>
                <a:ea typeface="黑体" panose="02010609060101010101" pitchFamily="2" charset="-122"/>
              </a:rPr>
              <a:t>下面三个方程有什么共同特点？你能从函数的角度对解这三个方程进行解释吗？</a:t>
            </a:r>
            <a:endParaRPr lang="zh-CN" altLang="en-US" sz="2800" dirty="0">
              <a:latin typeface="Times New Roman" panose="02020603050405020304" pitchFamily="2" charset="0"/>
              <a:ea typeface="黑体" panose="02010609060101010101" pitchFamily="2" charset="-122"/>
            </a:endParaRPr>
          </a:p>
        </p:txBody>
      </p:sp>
      <p:sp>
        <p:nvSpPr>
          <p:cNvPr id="4" name="文本框 3"/>
          <p:cNvSpPr txBox="1"/>
          <p:nvPr/>
        </p:nvSpPr>
        <p:spPr>
          <a:xfrm>
            <a:off x="467995" y="2133600"/>
            <a:ext cx="7717155" cy="521970"/>
          </a:xfrm>
          <a:prstGeom prst="rect">
            <a:avLst/>
          </a:prstGeom>
          <a:noFill/>
        </p:spPr>
        <p:txBody>
          <a:bodyPr wrap="square" rtlCol="0" anchor="t">
            <a:spAutoFit/>
          </a:bodyPr>
          <a:p>
            <a:r>
              <a:rPr lang="en-US" altLang="zh-CN" sz="2800" dirty="0">
                <a:latin typeface="Times New Roman" panose="02020603050405020304" pitchFamily="2" charset="0"/>
                <a:ea typeface="黑体" panose="02010609060101010101" pitchFamily="2" charset="-122"/>
                <a:sym typeface="+mn-ea"/>
              </a:rPr>
              <a:t>(1) 2</a:t>
            </a:r>
            <a:r>
              <a:rPr lang="en-US" altLang="zh-CN" sz="2800" i="1" dirty="0">
                <a:latin typeface="Times New Roman" panose="02020603050405020304" pitchFamily="2" charset="0"/>
                <a:ea typeface="黑体" panose="02010609060101010101" pitchFamily="2" charset="-122"/>
                <a:sym typeface="+mn-ea"/>
              </a:rPr>
              <a:t>x </a:t>
            </a:r>
            <a:r>
              <a:rPr lang="en-US" altLang="zh-CN" sz="2800" dirty="0">
                <a:latin typeface="Times New Roman" panose="02020603050405020304" pitchFamily="2" charset="0"/>
                <a:ea typeface="黑体" panose="02010609060101010101" pitchFamily="2" charset="-122"/>
                <a:sym typeface="+mn-ea"/>
              </a:rPr>
              <a:t>+ 1 =  3</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  (2) 2</a:t>
            </a:r>
            <a:r>
              <a:rPr lang="en-US" altLang="zh-CN" sz="2800" i="1" dirty="0">
                <a:latin typeface="Times New Roman" panose="02020603050405020304" pitchFamily="2" charset="0"/>
                <a:ea typeface="黑体" panose="02010609060101010101" pitchFamily="2" charset="-122"/>
                <a:sym typeface="+mn-ea"/>
              </a:rPr>
              <a:t>x </a:t>
            </a:r>
            <a:r>
              <a:rPr lang="en-US" altLang="zh-CN" sz="2800" dirty="0">
                <a:latin typeface="Times New Roman" panose="02020603050405020304" pitchFamily="2" charset="0"/>
                <a:ea typeface="黑体" panose="02010609060101010101" pitchFamily="2" charset="-122"/>
                <a:sym typeface="+mn-ea"/>
              </a:rPr>
              <a:t>+ 1 = 0</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 (3) 2</a:t>
            </a:r>
            <a:r>
              <a:rPr lang="en-US" altLang="zh-CN" sz="2800" i="1" dirty="0">
                <a:latin typeface="Times New Roman" panose="02020603050405020304" pitchFamily="2" charset="0"/>
                <a:ea typeface="黑体" panose="02010609060101010101" pitchFamily="2" charset="-122"/>
                <a:sym typeface="+mn-ea"/>
              </a:rPr>
              <a:t>x </a:t>
            </a:r>
            <a:r>
              <a:rPr lang="en-US" altLang="zh-CN" sz="2800" dirty="0">
                <a:latin typeface="Times New Roman" panose="02020603050405020304" pitchFamily="2" charset="0"/>
                <a:ea typeface="黑体" panose="02010609060101010101" pitchFamily="2" charset="-122"/>
                <a:sym typeface="+mn-ea"/>
              </a:rPr>
              <a:t>+ 1 =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1</a:t>
            </a:r>
            <a:r>
              <a:rPr lang="zh-CN" altLang="en-US" sz="2800" dirty="0">
                <a:latin typeface="Times New Roman" panose="02020603050405020304" pitchFamily="2" charset="0"/>
                <a:ea typeface="黑体" panose="02010609060101010101" pitchFamily="2" charset="-122"/>
                <a:sym typeface="+mn-ea"/>
              </a:rPr>
              <a:t>．</a:t>
            </a:r>
            <a:endParaRPr lang="zh-CN" altLang="en-US" sz="2800" dirty="0">
              <a:latin typeface="Times New Roman" panose="02020603050405020304" pitchFamily="2" charset="0"/>
              <a:ea typeface="黑体" panose="02010609060101010101" pitchFamily="2" charset="-122"/>
              <a:sym typeface="+mn-ea"/>
            </a:endParaRPr>
          </a:p>
        </p:txBody>
      </p:sp>
      <p:sp>
        <p:nvSpPr>
          <p:cNvPr id="49" name="流程图: 可选过程 6"/>
          <p:cNvSpPr/>
          <p:nvPr/>
        </p:nvSpPr>
        <p:spPr>
          <a:xfrm>
            <a:off x="539750" y="3248660"/>
            <a:ext cx="6995160" cy="1722755"/>
          </a:xfrm>
          <a:prstGeom prst="flowChartAlternateProcess">
            <a:avLst/>
          </a:prstGeom>
          <a:noFill/>
          <a:ln w="28575" cap="flat" cmpd="sng">
            <a:solidFill>
              <a:srgbClr val="00B050"/>
            </a:solidFill>
            <a:prstDash val="dashDot"/>
            <a:bevel/>
            <a:headEnd type="none" w="med" len="med"/>
            <a:tailEnd type="none" w="med" len="med"/>
          </a:ln>
        </p:spPr>
        <p:txBody>
          <a:bodyPr anchor="ctr" anchorCtr="0"/>
          <a:p>
            <a:pPr>
              <a:lnSpc>
                <a:spcPct val="130000"/>
              </a:lnSpc>
            </a:pPr>
            <a:r>
              <a:rPr lang="en-US" sz="2800">
                <a:latin typeface="Times New Roman" panose="02020603050405020304" pitchFamily="2" charset="0"/>
                <a:ea typeface="黑体" panose="02010609060101010101" pitchFamily="2" charset="-122"/>
                <a:sym typeface="+mn-ea"/>
              </a:rPr>
              <a:t>从</a:t>
            </a:r>
            <a:r>
              <a:rPr lang="en-US" sz="2800">
                <a:solidFill>
                  <a:srgbClr val="FF0000"/>
                </a:solidFill>
                <a:latin typeface="Times New Roman" panose="02020603050405020304" pitchFamily="2" charset="0"/>
                <a:ea typeface="黑体" panose="02010609060101010101" pitchFamily="2" charset="-122"/>
                <a:sym typeface="+mn-ea"/>
              </a:rPr>
              <a:t>函数值</a:t>
            </a:r>
            <a:r>
              <a:rPr lang="en-US" sz="2800">
                <a:latin typeface="Times New Roman" panose="02020603050405020304" pitchFamily="2" charset="0"/>
                <a:ea typeface="黑体" panose="02010609060101010101" pitchFamily="2" charset="-122"/>
                <a:sym typeface="+mn-ea"/>
              </a:rPr>
              <a:t>看</a:t>
            </a:r>
            <a:r>
              <a:rPr lang="zh-CN" altLang="en-US" sz="2800">
                <a:latin typeface="Times New Roman" panose="02020603050405020304" pitchFamily="2" charset="0"/>
                <a:ea typeface="黑体" panose="02010609060101010101" pitchFamily="2" charset="-122"/>
                <a:sym typeface="+mn-ea"/>
              </a:rPr>
              <a:t>：</a:t>
            </a:r>
            <a:endParaRPr lang="en-US" sz="2800">
              <a:latin typeface="Times New Roman" panose="02020603050405020304" pitchFamily="2" charset="0"/>
              <a:ea typeface="黑体" panose="02010609060101010101" pitchFamily="2" charset="-122"/>
              <a:sym typeface="+mn-ea"/>
            </a:endParaRPr>
          </a:p>
          <a:p>
            <a:pPr>
              <a:lnSpc>
                <a:spcPct val="130000"/>
              </a:lnSpc>
            </a:pPr>
            <a:r>
              <a:rPr lang="en-US" sz="2800">
                <a:latin typeface="Times New Roman" panose="02020603050405020304" pitchFamily="2" charset="0"/>
                <a:ea typeface="黑体" panose="02010609060101010101" pitchFamily="2" charset="-122"/>
                <a:sym typeface="+mn-ea"/>
              </a:rPr>
              <a:t>解这 3 个方程   </a:t>
            </a:r>
            <a:r>
              <a:rPr lang="en-US" sz="2800">
                <a:latin typeface="微软雅黑" panose="020B0503020204020204" pitchFamily="2" charset="-122"/>
                <a:ea typeface="微软雅黑" panose="020B0503020204020204" pitchFamily="2" charset="-122"/>
                <a:sym typeface="+mn-ea"/>
              </a:rPr>
              <a:t>⟺</a:t>
            </a:r>
            <a:r>
              <a:rPr lang="en-US" sz="2800">
                <a:latin typeface="微软雅黑" panose="020B0503020204020204" pitchFamily="2" charset="-122"/>
                <a:ea typeface="微软雅黑" panose="020B0503020204020204" pitchFamily="2" charset="-122"/>
                <a:sym typeface="+mn-ea"/>
              </a:rPr>
              <a:t>   </a:t>
            </a:r>
            <a:r>
              <a:rPr lang="zh-CN" altLang="en-US" sz="2800">
                <a:latin typeface="Times New Roman" panose="02020603050405020304" pitchFamily="2" charset="0"/>
                <a:ea typeface="黑体" panose="02010609060101010101" pitchFamily="2" charset="-122"/>
                <a:sym typeface="+mn-ea"/>
              </a:rPr>
              <a:t>一</a:t>
            </a:r>
            <a:r>
              <a:rPr lang="en-US" sz="2800">
                <a:latin typeface="Times New Roman" panose="02020603050405020304" pitchFamily="2" charset="0"/>
                <a:ea typeface="黑体" panose="02010609060101010101" pitchFamily="2" charset="-122"/>
                <a:sym typeface="+mn-ea"/>
              </a:rPr>
              <a:t>次函数 </a:t>
            </a:r>
            <a:r>
              <a:rPr lang="en-US" sz="2800" i="1">
                <a:latin typeface="Times New Roman" panose="02020603050405020304" pitchFamily="2" charset="0"/>
                <a:ea typeface="黑体" panose="02010609060101010101" pitchFamily="2" charset="-122"/>
                <a:sym typeface="+mn-ea"/>
              </a:rPr>
              <a:t>y</a:t>
            </a:r>
            <a:r>
              <a:rPr lang="en-US" sz="2800">
                <a:latin typeface="Times New Roman" panose="02020603050405020304" pitchFamily="2" charset="0"/>
                <a:ea typeface="黑体" panose="02010609060101010101" pitchFamily="2" charset="-122"/>
                <a:sym typeface="+mn-ea"/>
              </a:rPr>
              <a:t> = 2</a:t>
            </a:r>
            <a:r>
              <a:rPr lang="en-US" sz="2800" i="1">
                <a:latin typeface="Times New Roman" panose="02020603050405020304" pitchFamily="2" charset="0"/>
                <a:ea typeface="黑体" panose="02010609060101010101" pitchFamily="2" charset="-122"/>
                <a:sym typeface="+mn-ea"/>
              </a:rPr>
              <a:t>x </a:t>
            </a:r>
            <a:r>
              <a:rPr lang="en-US" sz="2800">
                <a:latin typeface="Times New Roman" panose="02020603050405020304" pitchFamily="2" charset="0"/>
                <a:ea typeface="黑体" panose="02010609060101010101" pitchFamily="2" charset="-122"/>
                <a:sym typeface="+mn-ea"/>
              </a:rPr>
              <a:t>+ 1，</a:t>
            </a:r>
            <a:endParaRPr lang="en-US" sz="2800">
              <a:latin typeface="Times New Roman" panose="02020603050405020304" pitchFamily="2" charset="0"/>
              <a:ea typeface="黑体" panose="02010609060101010101" pitchFamily="2" charset="-122"/>
              <a:sym typeface="+mn-ea"/>
            </a:endParaRPr>
          </a:p>
          <a:p>
            <a:pPr>
              <a:lnSpc>
                <a:spcPct val="130000"/>
              </a:lnSpc>
            </a:pPr>
            <a:r>
              <a:rPr lang="en-US" sz="2800">
                <a:latin typeface="Times New Roman" panose="02020603050405020304" pitchFamily="2" charset="0"/>
                <a:ea typeface="黑体" panose="02010609060101010101" pitchFamily="2" charset="-122"/>
                <a:sym typeface="+mn-ea"/>
              </a:rPr>
              <a:t>当 </a:t>
            </a:r>
            <a:r>
              <a:rPr lang="en-US" sz="2800" i="1">
                <a:latin typeface="Times New Roman" panose="02020603050405020304" pitchFamily="2" charset="0"/>
                <a:ea typeface="黑体" panose="02010609060101010101" pitchFamily="2" charset="-122"/>
                <a:sym typeface="+mn-ea"/>
              </a:rPr>
              <a:t>y</a:t>
            </a:r>
            <a:r>
              <a:rPr lang="en-US" sz="2800">
                <a:latin typeface="Times New Roman" panose="02020603050405020304" pitchFamily="2" charset="0"/>
                <a:ea typeface="黑体" panose="02010609060101010101" pitchFamily="2" charset="-122"/>
                <a:sym typeface="+mn-ea"/>
              </a:rPr>
              <a:t> 分别为 3，0</a:t>
            </a:r>
            <a:r>
              <a:rPr lang="zh-CN" altLang="en-US" sz="2800">
                <a:latin typeface="Times New Roman" panose="02020603050405020304" pitchFamily="2" charset="0"/>
                <a:ea typeface="黑体" panose="02010609060101010101" pitchFamily="2" charset="-122"/>
                <a:sym typeface="+mn-ea"/>
              </a:rPr>
              <a:t>，</a:t>
            </a:r>
            <a:r>
              <a:rPr lang="en-US" sz="2800">
                <a:latin typeface="黑体" panose="02010609060101010101" pitchFamily="2" charset="-122"/>
                <a:ea typeface="黑体" panose="02010609060101010101" pitchFamily="2" charset="-122"/>
                <a:sym typeface="+mn-ea"/>
              </a:rPr>
              <a:t>-</a:t>
            </a:r>
            <a:r>
              <a:rPr lang="en-US" sz="2800">
                <a:latin typeface="Times New Roman" panose="02020603050405020304" pitchFamily="2" charset="0"/>
                <a:ea typeface="黑体" panose="02010609060101010101" pitchFamily="2" charset="-122"/>
                <a:sym typeface="+mn-ea"/>
              </a:rPr>
              <a:t>1 时</a:t>
            </a:r>
            <a:r>
              <a:rPr lang="zh-CN" altLang="en-US" sz="2800">
                <a:latin typeface="Times New Roman" panose="02020603050405020304" pitchFamily="2" charset="0"/>
                <a:ea typeface="黑体" panose="02010609060101010101" pitchFamily="2" charset="-122"/>
                <a:sym typeface="+mn-ea"/>
              </a:rPr>
              <a:t>，</a:t>
            </a:r>
            <a:r>
              <a:rPr lang="en-US" sz="2800">
                <a:latin typeface="Times New Roman" panose="02020603050405020304" pitchFamily="2" charset="0"/>
                <a:ea typeface="黑体" panose="02010609060101010101" pitchFamily="2" charset="-122"/>
                <a:sym typeface="+mn-ea"/>
              </a:rPr>
              <a:t>求自变量 </a:t>
            </a:r>
            <a:r>
              <a:rPr lang="en-US" sz="2800" i="1">
                <a:latin typeface="Times New Roman" panose="02020603050405020304" pitchFamily="2" charset="0"/>
                <a:ea typeface="黑体" panose="02010609060101010101" pitchFamily="2" charset="-122"/>
                <a:sym typeface="+mn-ea"/>
              </a:rPr>
              <a:t>x </a:t>
            </a:r>
            <a:r>
              <a:rPr lang="en-US" sz="2800">
                <a:latin typeface="Times New Roman" panose="02020603050405020304" pitchFamily="2" charset="0"/>
                <a:ea typeface="黑体" panose="02010609060101010101" pitchFamily="2" charset="-122"/>
                <a:sym typeface="+mn-ea"/>
              </a:rPr>
              <a:t>的值.</a:t>
            </a:r>
            <a:endParaRPr lang="en-US" sz="2800">
              <a:latin typeface="Times New Roman" panose="02020603050405020304" pitchFamily="2" charset="0"/>
              <a:ea typeface="黑体" panose="02010609060101010101" pitchFamily="2" charset="-122"/>
              <a:sym typeface="+mn-ea"/>
            </a:endParaRPr>
          </a:p>
        </p:txBody>
      </p:sp>
      <p:sp>
        <p:nvSpPr>
          <p:cNvPr id="10" name="下箭头 9"/>
          <p:cNvSpPr/>
          <p:nvPr/>
        </p:nvSpPr>
        <p:spPr>
          <a:xfrm>
            <a:off x="2339975" y="2637155"/>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下箭头 10"/>
          <p:cNvSpPr/>
          <p:nvPr/>
        </p:nvSpPr>
        <p:spPr>
          <a:xfrm>
            <a:off x="4860290" y="2621280"/>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下箭头 11"/>
          <p:cNvSpPr/>
          <p:nvPr/>
        </p:nvSpPr>
        <p:spPr>
          <a:xfrm>
            <a:off x="7337425" y="2633980"/>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267585" y="2774315"/>
            <a:ext cx="454025" cy="521970"/>
          </a:xfrm>
          <a:prstGeom prst="rect">
            <a:avLst/>
          </a:prstGeom>
          <a:noFill/>
        </p:spPr>
        <p:txBody>
          <a:bodyPr wrap="square" rtlCol="0" anchor="t">
            <a:spAutoFit/>
          </a:bodyPr>
          <a:p>
            <a:r>
              <a:rPr lang="en-US" sz="2800" i="1">
                <a:latin typeface="Times New Roman" panose="02020603050405020304" pitchFamily="2" charset="0"/>
                <a:ea typeface="黑体" panose="02010609060101010101" pitchFamily="2" charset="-122"/>
                <a:sym typeface="+mn-ea"/>
              </a:rPr>
              <a:t>y</a:t>
            </a:r>
            <a:endParaRPr lang="en-US" altLang="en-US" sz="2800" i="1">
              <a:latin typeface="Times New Roman" panose="02020603050405020304" pitchFamily="2" charset="0"/>
              <a:ea typeface="黑体" panose="02010609060101010101" pitchFamily="2" charset="-122"/>
              <a:sym typeface="+mn-ea"/>
            </a:endParaRPr>
          </a:p>
        </p:txBody>
      </p:sp>
      <p:sp>
        <p:nvSpPr>
          <p:cNvPr id="14" name="文本框 13"/>
          <p:cNvSpPr txBox="1"/>
          <p:nvPr/>
        </p:nvSpPr>
        <p:spPr>
          <a:xfrm>
            <a:off x="4783455" y="2734945"/>
            <a:ext cx="454025" cy="521970"/>
          </a:xfrm>
          <a:prstGeom prst="rect">
            <a:avLst/>
          </a:prstGeom>
          <a:noFill/>
        </p:spPr>
        <p:txBody>
          <a:bodyPr wrap="square" rtlCol="0" anchor="t">
            <a:spAutoFit/>
          </a:bodyPr>
          <a:p>
            <a:r>
              <a:rPr lang="en-US" sz="2800" i="1">
                <a:latin typeface="Times New Roman" panose="02020603050405020304" pitchFamily="2" charset="0"/>
                <a:ea typeface="黑体" panose="02010609060101010101" pitchFamily="2" charset="-122"/>
                <a:sym typeface="+mn-ea"/>
              </a:rPr>
              <a:t>y</a:t>
            </a:r>
            <a:endParaRPr lang="en-US" altLang="en-US" sz="2800" i="1">
              <a:latin typeface="Times New Roman" panose="02020603050405020304" pitchFamily="2" charset="0"/>
              <a:ea typeface="黑体" panose="02010609060101010101" pitchFamily="2" charset="-122"/>
              <a:sym typeface="+mn-ea"/>
            </a:endParaRPr>
          </a:p>
        </p:txBody>
      </p:sp>
      <p:sp>
        <p:nvSpPr>
          <p:cNvPr id="15" name="文本框 14"/>
          <p:cNvSpPr txBox="1"/>
          <p:nvPr/>
        </p:nvSpPr>
        <p:spPr>
          <a:xfrm>
            <a:off x="7278370" y="2746375"/>
            <a:ext cx="454025" cy="521970"/>
          </a:xfrm>
          <a:prstGeom prst="rect">
            <a:avLst/>
          </a:prstGeom>
          <a:noFill/>
        </p:spPr>
        <p:txBody>
          <a:bodyPr wrap="square" rtlCol="0" anchor="t">
            <a:spAutoFit/>
          </a:bodyPr>
          <a:p>
            <a:r>
              <a:rPr lang="en-US" sz="2800" i="1">
                <a:latin typeface="Times New Roman" panose="02020603050405020304" pitchFamily="2" charset="0"/>
                <a:ea typeface="黑体" panose="02010609060101010101" pitchFamily="2" charset="-122"/>
                <a:sym typeface="+mn-ea"/>
              </a:rPr>
              <a:t>y</a:t>
            </a:r>
            <a:endParaRPr lang="en-US" altLang="en-US" sz="2800" i="1">
              <a:latin typeface="Times New Roman" panose="02020603050405020304" pitchFamily="2" charset="0"/>
              <a:ea typeface="黑体" panose="02010609060101010101" pitchFamily="2" charset="-122"/>
              <a:sym typeface="+mn-ea"/>
            </a:endParaRPr>
          </a:p>
        </p:txBody>
      </p:sp>
      <p:sp>
        <p:nvSpPr>
          <p:cNvPr id="22546" name="文本框 6151"/>
          <p:cNvSpPr txBox="1"/>
          <p:nvPr/>
        </p:nvSpPr>
        <p:spPr>
          <a:xfrm>
            <a:off x="2770505" y="576580"/>
            <a:ext cx="4094480" cy="478155"/>
          </a:xfrm>
          <a:prstGeom prst="rect">
            <a:avLst/>
          </a:prstGeom>
          <a:noFill/>
          <a:ln w="9525">
            <a:noFill/>
          </a:ln>
        </p:spPr>
        <p:txBody>
          <a:bodyPr wrap="none" anchor="t" anchorCtr="0">
            <a:spAutoFit/>
          </a:bodyPr>
          <a:p>
            <a:pPr algn="l">
              <a:lnSpc>
                <a:spcPct val="9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一次函数与一元一次方程</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2200976" y="508807"/>
            <a:ext cx="4748002" cy="595576"/>
            <a:chOff x="1777185" y="621123"/>
            <a:chExt cx="4748002"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88446"/>
              <a:ext cx="4433570" cy="1651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blinds(horizontal)">
                                      <p:cBhvr>
                                        <p:cTn id="3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9" grpId="0" bldLvl="0" animBg="1"/>
      <p:bldP spid="8" grpId="0" bldLvl="0" animBg="1"/>
      <p:bldP spid="7" grpId="0" bldLvl="0" animBg="1"/>
      <p:bldP spid="10" grpId="0" bldLvl="0" animBg="1"/>
      <p:bldP spid="11" grpId="0" bldLvl="0" animBg="1"/>
      <p:bldP spid="12" grpId="0" bldLvl="0" animBg="1"/>
      <p:bldP spid="13" grpId="0"/>
      <p:bldP spid="14" grpId="0"/>
      <p:bldP spid="15" grpId="0"/>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9" name="流程图: 可选过程 6"/>
          <p:cNvSpPr/>
          <p:nvPr/>
        </p:nvSpPr>
        <p:spPr>
          <a:xfrm>
            <a:off x="107950" y="1957705"/>
            <a:ext cx="4751070" cy="2726690"/>
          </a:xfrm>
          <a:prstGeom prst="flowChartAlternateProcess">
            <a:avLst/>
          </a:prstGeom>
          <a:noFill/>
          <a:ln w="28575" cap="flat" cmpd="sng">
            <a:solidFill>
              <a:srgbClr val="00B050"/>
            </a:solidFill>
            <a:prstDash val="dashDot"/>
            <a:bevel/>
            <a:headEnd type="none" w="med" len="med"/>
            <a:tailEnd type="none" w="med" len="med"/>
          </a:ln>
        </p:spPr>
        <p:txBody>
          <a:bodyPr anchor="ctr" anchorCtr="0"/>
          <a:p>
            <a:pPr>
              <a:lnSpc>
                <a:spcPct val="130000"/>
              </a:lnSpc>
            </a:pPr>
            <a:r>
              <a:rPr sz="2800">
                <a:latin typeface="Times New Roman" panose="02020603050405020304" pitchFamily="2" charset="0"/>
                <a:ea typeface="黑体" panose="02010609060101010101" pitchFamily="2" charset="-122"/>
                <a:sym typeface="+mn-ea"/>
              </a:rPr>
              <a:t>从</a:t>
            </a:r>
            <a:r>
              <a:rPr sz="2800">
                <a:solidFill>
                  <a:srgbClr val="FF0000"/>
                </a:solidFill>
                <a:latin typeface="Times New Roman" panose="02020603050405020304" pitchFamily="2" charset="0"/>
                <a:ea typeface="黑体" panose="02010609060101010101" pitchFamily="2" charset="-122"/>
                <a:sym typeface="+mn-ea"/>
              </a:rPr>
              <a:t>函数图象</a:t>
            </a:r>
            <a:r>
              <a:rPr sz="2800">
                <a:latin typeface="Times New Roman" panose="02020603050405020304" pitchFamily="2" charset="0"/>
                <a:ea typeface="黑体" panose="02010609060101010101" pitchFamily="2" charset="-122"/>
                <a:sym typeface="+mn-ea"/>
              </a:rPr>
              <a:t>看</a:t>
            </a:r>
            <a:r>
              <a:rPr lang="zh-CN" sz="2800">
                <a:latin typeface="Times New Roman" panose="02020603050405020304" pitchFamily="2" charset="0"/>
                <a:ea typeface="黑体" panose="02010609060101010101" pitchFamily="2" charset="-122"/>
                <a:sym typeface="+mn-ea"/>
              </a:rPr>
              <a:t>：</a:t>
            </a:r>
            <a:endParaRPr sz="2800">
              <a:latin typeface="Times New Roman" panose="02020603050405020304" pitchFamily="2" charset="0"/>
              <a:ea typeface="黑体" panose="02010609060101010101" pitchFamily="2" charset="-122"/>
              <a:sym typeface="+mn-ea"/>
            </a:endParaRPr>
          </a:p>
          <a:p>
            <a:pPr>
              <a:lnSpc>
                <a:spcPct val="130000"/>
              </a:lnSpc>
            </a:pPr>
            <a:r>
              <a:rPr sz="2800">
                <a:latin typeface="Times New Roman" panose="02020603050405020304" pitchFamily="2" charset="0"/>
                <a:ea typeface="黑体" panose="02010609060101010101" pitchFamily="2" charset="-122"/>
                <a:sym typeface="+mn-ea"/>
              </a:rPr>
              <a:t>在直线</a:t>
            </a:r>
            <a:r>
              <a:rPr lang="en-US" sz="2800">
                <a:latin typeface="Times New Roman" panose="02020603050405020304" pitchFamily="2" charset="0"/>
                <a:ea typeface="黑体" panose="02010609060101010101" pitchFamily="2" charset="-122"/>
                <a:sym typeface="+mn-ea"/>
              </a:rPr>
              <a:t> </a:t>
            </a:r>
            <a:r>
              <a:rPr sz="2800" i="1">
                <a:latin typeface="Times New Roman" panose="02020603050405020304" pitchFamily="2" charset="0"/>
                <a:ea typeface="黑体" panose="02010609060101010101" pitchFamily="2" charset="-122"/>
                <a:sym typeface="+mn-ea"/>
              </a:rPr>
              <a:t>y</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2</a:t>
            </a:r>
            <a:r>
              <a:rPr sz="2800" i="1">
                <a:latin typeface="Times New Roman" panose="02020603050405020304" pitchFamily="2" charset="0"/>
                <a:ea typeface="黑体" panose="02010609060101010101" pitchFamily="2" charset="-122"/>
                <a:sym typeface="+mn-ea"/>
              </a:rPr>
              <a:t>x</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1上</a:t>
            </a:r>
            <a:r>
              <a:rPr lang="zh-CN" sz="2800">
                <a:latin typeface="Times New Roman" panose="02020603050405020304" pitchFamily="2" charset="0"/>
                <a:ea typeface="黑体" panose="02010609060101010101" pitchFamily="2" charset="-122"/>
                <a:sym typeface="+mn-ea"/>
              </a:rPr>
              <a:t>，</a:t>
            </a:r>
            <a:r>
              <a:rPr sz="2800">
                <a:latin typeface="Times New Roman" panose="02020603050405020304" pitchFamily="2" charset="0"/>
                <a:ea typeface="黑体" panose="02010609060101010101" pitchFamily="2" charset="-122"/>
                <a:sym typeface="+mn-ea"/>
              </a:rPr>
              <a:t>取纵坐标分别为</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3，0</a:t>
            </a:r>
            <a:r>
              <a:rPr lang="zh-CN" sz="2800">
                <a:latin typeface="Times New Roman" panose="02020603050405020304" pitchFamily="2" charset="0"/>
                <a:ea typeface="黑体" panose="02010609060101010101" pitchFamily="2" charset="-122"/>
                <a:sym typeface="+mn-ea"/>
              </a:rPr>
              <a:t>，</a:t>
            </a:r>
            <a:r>
              <a:rPr sz="2800">
                <a:latin typeface="黑体" panose="02010609060101010101" pitchFamily="2" charset="-122"/>
                <a:ea typeface="黑体" panose="02010609060101010101" pitchFamily="2" charset="-122"/>
                <a:sym typeface="+mn-ea"/>
              </a:rPr>
              <a:t>-</a:t>
            </a:r>
            <a:r>
              <a:rPr sz="2800">
                <a:latin typeface="Times New Roman" panose="02020603050405020304" pitchFamily="2" charset="0"/>
                <a:ea typeface="黑体" panose="02010609060101010101" pitchFamily="2" charset="-122"/>
                <a:sym typeface="+mn-ea"/>
              </a:rPr>
              <a:t>1</a:t>
            </a:r>
            <a:r>
              <a:rPr lang="en-US" sz="2800">
                <a:latin typeface="Times New Roman" panose="02020603050405020304" pitchFamily="2" charset="0"/>
                <a:ea typeface="黑体" panose="02010609060101010101" pitchFamily="2" charset="-122"/>
                <a:sym typeface="+mn-ea"/>
              </a:rPr>
              <a:t> </a:t>
            </a:r>
            <a:r>
              <a:rPr sz="2800">
                <a:latin typeface="Times New Roman" panose="02020603050405020304" pitchFamily="2" charset="0"/>
                <a:ea typeface="黑体" panose="02010609060101010101" pitchFamily="2" charset="-122"/>
                <a:sym typeface="+mn-ea"/>
              </a:rPr>
              <a:t>的点</a:t>
            </a:r>
            <a:r>
              <a:rPr lang="zh-CN" sz="2800">
                <a:latin typeface="Times New Roman" panose="02020603050405020304" pitchFamily="2" charset="0"/>
                <a:ea typeface="黑体" panose="02010609060101010101" pitchFamily="2" charset="-122"/>
                <a:sym typeface="+mn-ea"/>
              </a:rPr>
              <a:t>，</a:t>
            </a:r>
            <a:r>
              <a:rPr sz="2800">
                <a:latin typeface="Times New Roman" panose="02020603050405020304" pitchFamily="2" charset="0"/>
                <a:ea typeface="黑体" panose="02010609060101010101" pitchFamily="2" charset="-122"/>
                <a:sym typeface="+mn-ea"/>
              </a:rPr>
              <a:t>看它们的</a:t>
            </a:r>
            <a:r>
              <a:rPr sz="2800">
                <a:solidFill>
                  <a:srgbClr val="FF0000"/>
                </a:solidFill>
                <a:latin typeface="Times New Roman" panose="02020603050405020304" pitchFamily="2" charset="0"/>
                <a:ea typeface="黑体" panose="02010609060101010101" pitchFamily="2" charset="-122"/>
                <a:sym typeface="+mn-ea"/>
              </a:rPr>
              <a:t>横坐标</a:t>
            </a:r>
            <a:r>
              <a:rPr sz="2800">
                <a:latin typeface="Times New Roman" panose="02020603050405020304" pitchFamily="2" charset="0"/>
                <a:ea typeface="黑体" panose="02010609060101010101" pitchFamily="2" charset="-122"/>
                <a:sym typeface="+mn-ea"/>
              </a:rPr>
              <a:t>分别为多少?</a:t>
            </a:r>
            <a:endParaRPr sz="2800">
              <a:latin typeface="Times New Roman" panose="02020603050405020304" pitchFamily="2" charset="0"/>
              <a:ea typeface="黑体" panose="02010609060101010101" pitchFamily="2" charset="-122"/>
              <a:sym typeface="+mn-ea"/>
            </a:endParaRPr>
          </a:p>
        </p:txBody>
      </p:sp>
      <p:sp>
        <p:nvSpPr>
          <p:cNvPr id="9" name="文本框 8"/>
          <p:cNvSpPr txBox="1"/>
          <p:nvPr>
            <p:custDataLst>
              <p:tags r:id="rId1"/>
            </p:custDataLst>
          </p:nvPr>
        </p:nvSpPr>
        <p:spPr>
          <a:xfrm>
            <a:off x="6982460" y="661035"/>
            <a:ext cx="375285" cy="368300"/>
          </a:xfrm>
          <a:prstGeom prst="rect">
            <a:avLst/>
          </a:prstGeom>
          <a:solidFill>
            <a:schemeClr val="accent1">
              <a:lumMod val="20000"/>
              <a:lumOff val="80000"/>
            </a:schemeClr>
          </a:solidFill>
        </p:spPr>
        <p:txBody>
          <a:bodyPr wrap="square" rtlCol="0">
            <a:spAutoFit/>
          </a:bodyPr>
          <a:p>
            <a:endParaRPr lang="zh-CN" altLang="en-US" b="1"/>
          </a:p>
        </p:txBody>
      </p:sp>
      <p:sp>
        <p:nvSpPr>
          <p:cNvPr id="8" name="文本框 7"/>
          <p:cNvSpPr txBox="1"/>
          <p:nvPr>
            <p:custDataLst>
              <p:tags r:id="rId2"/>
            </p:custDataLst>
          </p:nvPr>
        </p:nvSpPr>
        <p:spPr>
          <a:xfrm>
            <a:off x="4529455" y="656590"/>
            <a:ext cx="274955" cy="368300"/>
          </a:xfrm>
          <a:prstGeom prst="rect">
            <a:avLst/>
          </a:prstGeom>
          <a:solidFill>
            <a:schemeClr val="accent4">
              <a:lumMod val="40000"/>
              <a:lumOff val="60000"/>
            </a:schemeClr>
          </a:solidFill>
        </p:spPr>
        <p:txBody>
          <a:bodyPr wrap="square" rtlCol="0">
            <a:spAutoFit/>
          </a:bodyPr>
          <a:p>
            <a:endParaRPr lang="zh-CN" altLang="en-US" b="1"/>
          </a:p>
        </p:txBody>
      </p:sp>
      <p:sp>
        <p:nvSpPr>
          <p:cNvPr id="7" name="文本框 6"/>
          <p:cNvSpPr txBox="1"/>
          <p:nvPr>
            <p:custDataLst>
              <p:tags r:id="rId3"/>
            </p:custDataLst>
          </p:nvPr>
        </p:nvSpPr>
        <p:spPr>
          <a:xfrm>
            <a:off x="2020570" y="664210"/>
            <a:ext cx="274955" cy="368300"/>
          </a:xfrm>
          <a:prstGeom prst="rect">
            <a:avLst/>
          </a:prstGeom>
          <a:solidFill>
            <a:schemeClr val="accent6">
              <a:lumMod val="20000"/>
              <a:lumOff val="80000"/>
            </a:schemeClr>
          </a:solidFill>
        </p:spPr>
        <p:txBody>
          <a:bodyPr wrap="square" rtlCol="0">
            <a:spAutoFit/>
          </a:bodyPr>
          <a:p>
            <a:endParaRPr lang="zh-CN" altLang="en-US" b="1"/>
          </a:p>
        </p:txBody>
      </p:sp>
      <p:sp>
        <p:nvSpPr>
          <p:cNvPr id="6" name="文本框 5"/>
          <p:cNvSpPr txBox="1"/>
          <p:nvPr>
            <p:custDataLst>
              <p:tags r:id="rId4"/>
            </p:custDataLst>
          </p:nvPr>
        </p:nvSpPr>
        <p:spPr>
          <a:xfrm>
            <a:off x="324485" y="582930"/>
            <a:ext cx="7717155" cy="521970"/>
          </a:xfrm>
          <a:prstGeom prst="rect">
            <a:avLst/>
          </a:prstGeom>
          <a:noFill/>
        </p:spPr>
        <p:txBody>
          <a:bodyPr wrap="square" rtlCol="0" anchor="t">
            <a:spAutoFit/>
          </a:bodyPr>
          <a:p>
            <a:r>
              <a:rPr lang="en-US" altLang="zh-CN" sz="2800" b="1" dirty="0">
                <a:latin typeface="Times New Roman" panose="02020603050405020304" pitchFamily="2" charset="0"/>
                <a:ea typeface="黑体" panose="02010609060101010101" pitchFamily="2" charset="-122"/>
                <a:sym typeface="+mn-ea"/>
              </a:rPr>
              <a:t>(1) 2</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+ 1= 3</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  (2) 2</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+ 1 = 0</a:t>
            </a:r>
            <a:r>
              <a:rPr lang="zh-CN" altLang="en-US" sz="2800" b="1" dirty="0">
                <a:latin typeface="Times New Roman" panose="02020603050405020304" pitchFamily="2" charset="0"/>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 (3) 2</a:t>
            </a:r>
            <a:r>
              <a:rPr lang="en-US" altLang="zh-CN" sz="2800" b="1" i="1" dirty="0">
                <a:latin typeface="Times New Roman" panose="02020603050405020304" pitchFamily="2" charset="0"/>
                <a:ea typeface="黑体" panose="02010609060101010101" pitchFamily="2" charset="-122"/>
                <a:sym typeface="+mn-ea"/>
              </a:rPr>
              <a:t>x </a:t>
            </a:r>
            <a:r>
              <a:rPr lang="en-US" altLang="zh-CN" sz="2800" b="1" dirty="0">
                <a:latin typeface="Times New Roman" panose="02020603050405020304" pitchFamily="2" charset="0"/>
                <a:ea typeface="黑体" panose="02010609060101010101" pitchFamily="2" charset="-122"/>
                <a:sym typeface="+mn-ea"/>
              </a:rPr>
              <a:t>+ 1 = </a:t>
            </a:r>
            <a:r>
              <a:rPr lang="en-US" altLang="zh-CN" sz="2800" b="1" dirty="0">
                <a:latin typeface="黑体" panose="02010609060101010101" pitchFamily="2" charset="-122"/>
                <a:ea typeface="黑体" panose="02010609060101010101" pitchFamily="2" charset="-122"/>
                <a:sym typeface="+mn-ea"/>
              </a:rPr>
              <a:t>-</a:t>
            </a:r>
            <a:r>
              <a:rPr lang="en-US" altLang="zh-CN" sz="2800" b="1" dirty="0">
                <a:latin typeface="Times New Roman" panose="02020603050405020304" pitchFamily="2" charset="0"/>
                <a:ea typeface="黑体" panose="02010609060101010101" pitchFamily="2" charset="-122"/>
                <a:sym typeface="+mn-ea"/>
              </a:rPr>
              <a:t>1</a:t>
            </a:r>
            <a:r>
              <a:rPr lang="zh-CN" altLang="en-US" sz="2800" b="1" dirty="0">
                <a:latin typeface="Times New Roman" panose="02020603050405020304" pitchFamily="2" charset="0"/>
                <a:ea typeface="黑体" panose="02010609060101010101" pitchFamily="2" charset="-122"/>
                <a:sym typeface="+mn-ea"/>
              </a:rPr>
              <a:t>．</a:t>
            </a:r>
            <a:endParaRPr lang="zh-CN" altLang="en-US" sz="2800" b="1" dirty="0">
              <a:latin typeface="Times New Roman" panose="02020603050405020304" pitchFamily="2" charset="0"/>
              <a:ea typeface="黑体" panose="02010609060101010101" pitchFamily="2" charset="-122"/>
              <a:sym typeface="+mn-ea"/>
            </a:endParaRPr>
          </a:p>
        </p:txBody>
      </p:sp>
      <p:sp>
        <p:nvSpPr>
          <p:cNvPr id="10" name="下箭头 9"/>
          <p:cNvSpPr/>
          <p:nvPr>
            <p:custDataLst>
              <p:tags r:id="rId5"/>
            </p:custDataLst>
          </p:nvPr>
        </p:nvSpPr>
        <p:spPr>
          <a:xfrm>
            <a:off x="2052955" y="1086485"/>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11" name="下箭头 10"/>
          <p:cNvSpPr/>
          <p:nvPr>
            <p:custDataLst>
              <p:tags r:id="rId6"/>
            </p:custDataLst>
          </p:nvPr>
        </p:nvSpPr>
        <p:spPr>
          <a:xfrm>
            <a:off x="4573270" y="1070610"/>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12" name="下箭头 11"/>
          <p:cNvSpPr/>
          <p:nvPr>
            <p:custDataLst>
              <p:tags r:id="rId7"/>
            </p:custDataLst>
          </p:nvPr>
        </p:nvSpPr>
        <p:spPr>
          <a:xfrm>
            <a:off x="7050405" y="1083310"/>
            <a:ext cx="215900" cy="28829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13" name="文本框 12"/>
          <p:cNvSpPr txBox="1"/>
          <p:nvPr>
            <p:custDataLst>
              <p:tags r:id="rId8"/>
            </p:custDataLst>
          </p:nvPr>
        </p:nvSpPr>
        <p:spPr>
          <a:xfrm>
            <a:off x="1980565" y="1223645"/>
            <a:ext cx="454025" cy="521970"/>
          </a:xfrm>
          <a:prstGeom prst="rect">
            <a:avLst/>
          </a:prstGeom>
          <a:noFill/>
        </p:spPr>
        <p:txBody>
          <a:bodyPr wrap="square" rtlCol="0" anchor="t">
            <a:spAutoFit/>
          </a:bodyPr>
          <a:p>
            <a:r>
              <a:rPr lang="en-US" sz="2800" b="1" i="1">
                <a:latin typeface="Times New Roman" panose="02020603050405020304" pitchFamily="2" charset="0"/>
                <a:ea typeface="黑体" panose="02010609060101010101" pitchFamily="2" charset="-122"/>
                <a:sym typeface="+mn-ea"/>
              </a:rPr>
              <a:t>y</a:t>
            </a:r>
            <a:endParaRPr lang="en-US" altLang="en-US" sz="2800" b="1" i="1">
              <a:latin typeface="Times New Roman" panose="02020603050405020304" pitchFamily="2" charset="0"/>
              <a:ea typeface="黑体" panose="02010609060101010101" pitchFamily="2" charset="-122"/>
              <a:sym typeface="+mn-ea"/>
            </a:endParaRPr>
          </a:p>
        </p:txBody>
      </p:sp>
      <p:sp>
        <p:nvSpPr>
          <p:cNvPr id="14" name="文本框 13"/>
          <p:cNvSpPr txBox="1"/>
          <p:nvPr>
            <p:custDataLst>
              <p:tags r:id="rId9"/>
            </p:custDataLst>
          </p:nvPr>
        </p:nvSpPr>
        <p:spPr>
          <a:xfrm>
            <a:off x="4496435" y="1184275"/>
            <a:ext cx="454025" cy="521970"/>
          </a:xfrm>
          <a:prstGeom prst="rect">
            <a:avLst/>
          </a:prstGeom>
          <a:noFill/>
        </p:spPr>
        <p:txBody>
          <a:bodyPr wrap="square" rtlCol="0" anchor="t">
            <a:spAutoFit/>
          </a:bodyPr>
          <a:p>
            <a:r>
              <a:rPr lang="en-US" sz="2800" b="1" i="1">
                <a:latin typeface="Times New Roman" panose="02020603050405020304" pitchFamily="2" charset="0"/>
                <a:ea typeface="黑体" panose="02010609060101010101" pitchFamily="2" charset="-122"/>
                <a:sym typeface="+mn-ea"/>
              </a:rPr>
              <a:t>y</a:t>
            </a:r>
            <a:endParaRPr lang="en-US" altLang="en-US" sz="2800" b="1" i="1">
              <a:latin typeface="Times New Roman" panose="02020603050405020304" pitchFamily="2" charset="0"/>
              <a:ea typeface="黑体" panose="02010609060101010101" pitchFamily="2" charset="-122"/>
              <a:sym typeface="+mn-ea"/>
            </a:endParaRPr>
          </a:p>
        </p:txBody>
      </p:sp>
      <p:sp>
        <p:nvSpPr>
          <p:cNvPr id="15" name="文本框 14"/>
          <p:cNvSpPr txBox="1"/>
          <p:nvPr>
            <p:custDataLst>
              <p:tags r:id="rId10"/>
            </p:custDataLst>
          </p:nvPr>
        </p:nvSpPr>
        <p:spPr>
          <a:xfrm>
            <a:off x="6991350" y="1195705"/>
            <a:ext cx="454025" cy="521970"/>
          </a:xfrm>
          <a:prstGeom prst="rect">
            <a:avLst/>
          </a:prstGeom>
          <a:noFill/>
        </p:spPr>
        <p:txBody>
          <a:bodyPr wrap="square" rtlCol="0" anchor="t">
            <a:spAutoFit/>
          </a:bodyPr>
          <a:p>
            <a:r>
              <a:rPr lang="en-US" sz="2800" b="1" i="1">
                <a:latin typeface="Times New Roman" panose="02020603050405020304" pitchFamily="2" charset="0"/>
                <a:ea typeface="黑体" panose="02010609060101010101" pitchFamily="2" charset="-122"/>
                <a:sym typeface="+mn-ea"/>
              </a:rPr>
              <a:t>y</a:t>
            </a:r>
            <a:endParaRPr lang="en-US" altLang="en-US" sz="2800" b="1" i="1">
              <a:latin typeface="Times New Roman" panose="02020603050405020304" pitchFamily="2" charset="0"/>
              <a:ea typeface="黑体" panose="02010609060101010101" pitchFamily="2" charset="-122"/>
              <a:sym typeface="+mn-ea"/>
            </a:endParaRPr>
          </a:p>
        </p:txBody>
      </p:sp>
      <p:grpSp>
        <p:nvGrpSpPr>
          <p:cNvPr id="17" name="Group 57"/>
          <p:cNvGrpSpPr/>
          <p:nvPr/>
        </p:nvGrpSpPr>
        <p:grpSpPr>
          <a:xfrm>
            <a:off x="5802313" y="1675448"/>
            <a:ext cx="2917825" cy="2571750"/>
            <a:chOff x="120" y="1566"/>
            <a:chExt cx="2451" cy="2159"/>
          </a:xfrm>
        </p:grpSpPr>
        <p:sp>
          <p:nvSpPr>
            <p:cNvPr id="18" name="Rectangle 11"/>
            <p:cNvSpPr/>
            <p:nvPr>
              <p:custDataLst>
                <p:tags r:id="rId11"/>
              </p:custDataLst>
            </p:nvPr>
          </p:nvSpPr>
          <p:spPr>
            <a:xfrm>
              <a:off x="926" y="1755"/>
              <a:ext cx="227"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3</a:t>
              </a:r>
              <a:endParaRPr lang="en-US" altLang="zh-CN" b="1" dirty="0">
                <a:latin typeface="Times New Roman" panose="02020603050405020304" pitchFamily="2" charset="0"/>
                <a:ea typeface="黑体" panose="02010609060101010101" pitchFamily="2" charset="-122"/>
              </a:endParaRPr>
            </a:p>
          </p:txBody>
        </p:sp>
        <p:sp>
          <p:nvSpPr>
            <p:cNvPr id="19" name="Rectangle 16"/>
            <p:cNvSpPr/>
            <p:nvPr>
              <p:custDataLst>
                <p:tags r:id="rId12"/>
              </p:custDataLst>
            </p:nvPr>
          </p:nvSpPr>
          <p:spPr>
            <a:xfrm>
              <a:off x="939" y="2140"/>
              <a:ext cx="227"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2</a:t>
              </a:r>
              <a:endParaRPr lang="en-US" altLang="zh-CN" b="1" dirty="0">
                <a:latin typeface="Times New Roman" panose="02020603050405020304" pitchFamily="2" charset="0"/>
                <a:ea typeface="黑体" panose="02010609060101010101" pitchFamily="2" charset="-122"/>
              </a:endParaRPr>
            </a:p>
          </p:txBody>
        </p:sp>
        <p:sp>
          <p:nvSpPr>
            <p:cNvPr id="20" name="Rectangle 22"/>
            <p:cNvSpPr/>
            <p:nvPr>
              <p:custDataLst>
                <p:tags r:id="rId13"/>
              </p:custDataLst>
            </p:nvPr>
          </p:nvSpPr>
          <p:spPr>
            <a:xfrm>
              <a:off x="936" y="2532"/>
              <a:ext cx="265"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1</a:t>
              </a:r>
              <a:endParaRPr lang="en-US" altLang="zh-CN" b="1" dirty="0">
                <a:latin typeface="Times New Roman" panose="02020603050405020304" pitchFamily="2" charset="0"/>
                <a:ea typeface="黑体" panose="02010609060101010101" pitchFamily="2" charset="-122"/>
              </a:endParaRPr>
            </a:p>
          </p:txBody>
        </p:sp>
        <p:sp>
          <p:nvSpPr>
            <p:cNvPr id="21" name="Rectangle 54"/>
            <p:cNvSpPr/>
            <p:nvPr>
              <p:custDataLst>
                <p:tags r:id="rId14"/>
              </p:custDataLst>
            </p:nvPr>
          </p:nvSpPr>
          <p:spPr>
            <a:xfrm>
              <a:off x="1806" y="3059"/>
              <a:ext cx="202"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2</a:t>
              </a:r>
              <a:endParaRPr lang="en-US" altLang="zh-CN" b="1" dirty="0">
                <a:latin typeface="Times New Roman" panose="02020603050405020304" pitchFamily="2" charset="0"/>
                <a:ea typeface="黑体" panose="02010609060101010101" pitchFamily="2" charset="-122"/>
              </a:endParaRPr>
            </a:p>
          </p:txBody>
        </p:sp>
        <p:sp>
          <p:nvSpPr>
            <p:cNvPr id="22" name="Rectangle 58"/>
            <p:cNvSpPr/>
            <p:nvPr>
              <p:custDataLst>
                <p:tags r:id="rId15"/>
              </p:custDataLst>
            </p:nvPr>
          </p:nvSpPr>
          <p:spPr>
            <a:xfrm>
              <a:off x="1417" y="3060"/>
              <a:ext cx="156"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1</a:t>
              </a:r>
              <a:endParaRPr lang="en-US" altLang="zh-CN" b="1" dirty="0">
                <a:latin typeface="Times New Roman" panose="02020603050405020304" pitchFamily="2" charset="0"/>
                <a:ea typeface="黑体" panose="02010609060101010101" pitchFamily="2" charset="-122"/>
              </a:endParaRPr>
            </a:p>
          </p:txBody>
        </p:sp>
        <p:sp>
          <p:nvSpPr>
            <p:cNvPr id="23" name="Rectangle 59"/>
            <p:cNvSpPr/>
            <p:nvPr>
              <p:custDataLst>
                <p:tags r:id="rId16"/>
              </p:custDataLst>
            </p:nvPr>
          </p:nvSpPr>
          <p:spPr>
            <a:xfrm>
              <a:off x="184" y="3069"/>
              <a:ext cx="227"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-2</a:t>
              </a:r>
              <a:endParaRPr lang="en-US" altLang="zh-CN" b="1" dirty="0">
                <a:latin typeface="Times New Roman" panose="02020603050405020304" pitchFamily="2" charset="0"/>
                <a:ea typeface="黑体" panose="02010609060101010101" pitchFamily="2" charset="-122"/>
              </a:endParaRPr>
            </a:p>
          </p:txBody>
        </p:sp>
        <p:sp>
          <p:nvSpPr>
            <p:cNvPr id="24" name="Rectangle 60"/>
            <p:cNvSpPr/>
            <p:nvPr>
              <p:custDataLst>
                <p:tags r:id="rId17"/>
              </p:custDataLst>
            </p:nvPr>
          </p:nvSpPr>
          <p:spPr>
            <a:xfrm>
              <a:off x="903" y="3010"/>
              <a:ext cx="245" cy="349"/>
            </a:xfrm>
            <a:prstGeom prst="rect">
              <a:avLst/>
            </a:prstGeom>
            <a:noFill/>
            <a:ln w="9525">
              <a:noFill/>
            </a:ln>
          </p:spPr>
          <p:txBody>
            <a:bodyPr lIns="0" tIns="0" rIns="0" bIns="0" anchor="t" anchorCtr="0">
              <a:spAutoFit/>
            </a:bodyPr>
            <a:p>
              <a:pPr>
                <a:lnSpc>
                  <a:spcPct val="150000"/>
                </a:lnSpc>
              </a:pPr>
              <a:r>
                <a:rPr lang="en-US" altLang="zh-CN" b="1" i="1" dirty="0">
                  <a:latin typeface="Times New Roman" panose="02020603050405020304" pitchFamily="2" charset="0"/>
                  <a:ea typeface="黑体" panose="02010609060101010101" pitchFamily="2" charset="-122"/>
                </a:rPr>
                <a:t>O</a:t>
              </a:r>
              <a:endParaRPr lang="en-US" altLang="zh-CN" b="1" i="1" dirty="0">
                <a:latin typeface="Times New Roman" panose="02020603050405020304" pitchFamily="2" charset="0"/>
                <a:ea typeface="黑体" panose="02010609060101010101" pitchFamily="2" charset="-122"/>
              </a:endParaRPr>
            </a:p>
          </p:txBody>
        </p:sp>
        <p:sp>
          <p:nvSpPr>
            <p:cNvPr id="25" name="Rectangle 61"/>
            <p:cNvSpPr/>
            <p:nvPr>
              <p:custDataLst>
                <p:tags r:id="rId18"/>
              </p:custDataLst>
            </p:nvPr>
          </p:nvSpPr>
          <p:spPr>
            <a:xfrm>
              <a:off x="2395" y="3041"/>
              <a:ext cx="176" cy="349"/>
            </a:xfrm>
            <a:prstGeom prst="rect">
              <a:avLst/>
            </a:prstGeom>
            <a:noFill/>
            <a:ln w="9525">
              <a:noFill/>
            </a:ln>
          </p:spPr>
          <p:txBody>
            <a:bodyPr lIns="0" tIns="0" rIns="0" bIns="0" anchor="t" anchorCtr="0">
              <a:spAutoFit/>
            </a:bodyPr>
            <a:p>
              <a:pPr>
                <a:lnSpc>
                  <a:spcPct val="150000"/>
                </a:lnSpc>
              </a:pPr>
              <a:r>
                <a:rPr lang="en-US" altLang="zh-CN" b="1" i="1" dirty="0">
                  <a:latin typeface="Times New Roman" panose="02020603050405020304" pitchFamily="2" charset="0"/>
                  <a:ea typeface="黑体" panose="02010609060101010101" pitchFamily="2" charset="-122"/>
                </a:rPr>
                <a:t>x</a:t>
              </a:r>
              <a:endParaRPr lang="en-US" altLang="zh-CN" b="1" i="1" dirty="0">
                <a:latin typeface="Times New Roman" panose="02020603050405020304" pitchFamily="2" charset="0"/>
                <a:ea typeface="黑体" panose="02010609060101010101" pitchFamily="2" charset="-122"/>
              </a:endParaRPr>
            </a:p>
          </p:txBody>
        </p:sp>
        <p:sp>
          <p:nvSpPr>
            <p:cNvPr id="26" name="Rectangle 62"/>
            <p:cNvSpPr/>
            <p:nvPr>
              <p:custDataLst>
                <p:tags r:id="rId19"/>
              </p:custDataLst>
            </p:nvPr>
          </p:nvSpPr>
          <p:spPr>
            <a:xfrm>
              <a:off x="1148" y="1566"/>
              <a:ext cx="176" cy="349"/>
            </a:xfrm>
            <a:prstGeom prst="rect">
              <a:avLst/>
            </a:prstGeom>
            <a:noFill/>
            <a:ln w="9525">
              <a:noFill/>
            </a:ln>
          </p:spPr>
          <p:txBody>
            <a:bodyPr lIns="0" tIns="0" rIns="0" bIns="0" anchor="t" anchorCtr="0">
              <a:spAutoFit/>
            </a:bodyPr>
            <a:p>
              <a:pPr>
                <a:lnSpc>
                  <a:spcPct val="150000"/>
                </a:lnSpc>
              </a:pPr>
              <a:r>
                <a:rPr lang="en-US" altLang="zh-CN" b="1" i="1" dirty="0">
                  <a:latin typeface="Times New Roman" panose="02020603050405020304" pitchFamily="2" charset="0"/>
                  <a:ea typeface="黑体" panose="02010609060101010101" pitchFamily="2" charset="-122"/>
                </a:rPr>
                <a:t>y</a:t>
              </a:r>
              <a:endParaRPr lang="en-US" altLang="zh-CN" b="1" i="1" dirty="0">
                <a:latin typeface="Times New Roman" panose="02020603050405020304" pitchFamily="2" charset="0"/>
                <a:ea typeface="黑体" panose="02010609060101010101" pitchFamily="2" charset="-122"/>
              </a:endParaRPr>
            </a:p>
          </p:txBody>
        </p:sp>
        <p:sp>
          <p:nvSpPr>
            <p:cNvPr id="27" name="Rectangle 63"/>
            <p:cNvSpPr/>
            <p:nvPr>
              <p:custDataLst>
                <p:tags r:id="rId20"/>
              </p:custDataLst>
            </p:nvPr>
          </p:nvSpPr>
          <p:spPr>
            <a:xfrm>
              <a:off x="577" y="3069"/>
              <a:ext cx="227"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-1</a:t>
              </a:r>
              <a:endParaRPr lang="en-US" altLang="zh-CN" b="1" dirty="0">
                <a:latin typeface="Times New Roman" panose="02020603050405020304" pitchFamily="2" charset="0"/>
                <a:ea typeface="黑体" panose="02010609060101010101" pitchFamily="2" charset="-122"/>
              </a:endParaRPr>
            </a:p>
          </p:txBody>
        </p:sp>
        <p:sp>
          <p:nvSpPr>
            <p:cNvPr id="28" name="Rectangle 64"/>
            <p:cNvSpPr/>
            <p:nvPr>
              <p:custDataLst>
                <p:tags r:id="rId21"/>
              </p:custDataLst>
            </p:nvPr>
          </p:nvSpPr>
          <p:spPr>
            <a:xfrm>
              <a:off x="885" y="3315"/>
              <a:ext cx="227"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-1</a:t>
              </a:r>
              <a:endParaRPr lang="en-US" altLang="zh-CN" b="1" dirty="0">
                <a:latin typeface="Times New Roman" panose="02020603050405020304" pitchFamily="2" charset="0"/>
                <a:ea typeface="黑体" panose="02010609060101010101" pitchFamily="2" charset="-122"/>
              </a:endParaRPr>
            </a:p>
          </p:txBody>
        </p:sp>
        <p:sp>
          <p:nvSpPr>
            <p:cNvPr id="29" name="Rectangle 65"/>
            <p:cNvSpPr/>
            <p:nvPr>
              <p:custDataLst>
                <p:tags r:id="rId22"/>
              </p:custDataLst>
            </p:nvPr>
          </p:nvSpPr>
          <p:spPr>
            <a:xfrm>
              <a:off x="2198" y="3055"/>
              <a:ext cx="202" cy="349"/>
            </a:xfrm>
            <a:prstGeom prst="rect">
              <a:avLst/>
            </a:prstGeom>
            <a:noFill/>
            <a:ln w="9525">
              <a:noFill/>
            </a:ln>
          </p:spPr>
          <p:txBody>
            <a:bodyPr lIns="0" tIns="0" rIns="0" bIns="0" anchor="t" anchorCtr="0">
              <a:spAutoFit/>
            </a:bodyPr>
            <a:p>
              <a:pPr>
                <a:lnSpc>
                  <a:spcPct val="150000"/>
                </a:lnSpc>
              </a:pPr>
              <a:r>
                <a:rPr lang="en-US" altLang="zh-CN" b="1" dirty="0">
                  <a:latin typeface="Times New Roman" panose="02020603050405020304" pitchFamily="2" charset="0"/>
                  <a:ea typeface="黑体" panose="02010609060101010101" pitchFamily="2" charset="-122"/>
                </a:rPr>
                <a:t>3</a:t>
              </a:r>
              <a:endParaRPr lang="en-US" altLang="zh-CN" b="1" dirty="0">
                <a:latin typeface="Times New Roman" panose="02020603050405020304" pitchFamily="2" charset="0"/>
                <a:ea typeface="黑体" panose="02010609060101010101" pitchFamily="2" charset="-122"/>
              </a:endParaRPr>
            </a:p>
          </p:txBody>
        </p:sp>
        <p:sp>
          <p:nvSpPr>
            <p:cNvPr id="31" name="Line 70"/>
            <p:cNvSpPr/>
            <p:nvPr>
              <p:custDataLst>
                <p:tags r:id="rId23"/>
              </p:custDataLst>
            </p:nvPr>
          </p:nvSpPr>
          <p:spPr>
            <a:xfrm>
              <a:off x="120" y="3126"/>
              <a:ext cx="2318" cy="0"/>
            </a:xfrm>
            <a:prstGeom prst="line">
              <a:avLst/>
            </a:prstGeom>
            <a:ln w="28575" cap="flat" cmpd="sng">
              <a:solidFill>
                <a:schemeClr val="tx1"/>
              </a:solidFill>
              <a:prstDash val="solid"/>
              <a:round/>
              <a:headEnd type="none" w="med" len="med"/>
              <a:tailEnd type="triangle" w="med" len="med"/>
            </a:ln>
          </p:spPr>
        </p:sp>
        <p:sp>
          <p:nvSpPr>
            <p:cNvPr id="32" name="Line 71"/>
            <p:cNvSpPr/>
            <p:nvPr>
              <p:custDataLst>
                <p:tags r:id="rId24"/>
              </p:custDataLst>
            </p:nvPr>
          </p:nvSpPr>
          <p:spPr>
            <a:xfrm flipV="1">
              <a:off x="1069" y="1752"/>
              <a:ext cx="0" cy="1973"/>
            </a:xfrm>
            <a:prstGeom prst="line">
              <a:avLst/>
            </a:prstGeom>
            <a:ln w="28575" cap="flat" cmpd="sng">
              <a:solidFill>
                <a:schemeClr val="tx1"/>
              </a:solidFill>
              <a:prstDash val="solid"/>
              <a:round/>
              <a:headEnd type="none" w="med" len="med"/>
              <a:tailEnd type="triangle" w="med" len="med"/>
            </a:ln>
          </p:spPr>
        </p:sp>
        <p:sp>
          <p:nvSpPr>
            <p:cNvPr id="33" name="Line 72"/>
            <p:cNvSpPr/>
            <p:nvPr>
              <p:custDataLst>
                <p:tags r:id="rId25"/>
              </p:custDataLst>
            </p:nvPr>
          </p:nvSpPr>
          <p:spPr>
            <a:xfrm flipV="1">
              <a:off x="483" y="3052"/>
              <a:ext cx="0" cy="75"/>
            </a:xfrm>
            <a:prstGeom prst="line">
              <a:avLst/>
            </a:prstGeom>
            <a:ln w="19050" cap="flat" cmpd="sng">
              <a:solidFill>
                <a:schemeClr val="tx1"/>
              </a:solidFill>
              <a:prstDash val="solid"/>
              <a:round/>
              <a:headEnd type="none" w="med" len="med"/>
              <a:tailEnd type="none" w="med" len="med"/>
            </a:ln>
          </p:spPr>
        </p:sp>
        <p:sp>
          <p:nvSpPr>
            <p:cNvPr id="34" name="Line 73"/>
            <p:cNvSpPr/>
            <p:nvPr>
              <p:custDataLst>
                <p:tags r:id="rId26"/>
              </p:custDataLst>
            </p:nvPr>
          </p:nvSpPr>
          <p:spPr>
            <a:xfrm flipV="1">
              <a:off x="679" y="3052"/>
              <a:ext cx="0" cy="75"/>
            </a:xfrm>
            <a:prstGeom prst="line">
              <a:avLst/>
            </a:prstGeom>
            <a:ln w="28575" cap="flat" cmpd="sng">
              <a:solidFill>
                <a:schemeClr val="tx1"/>
              </a:solidFill>
              <a:prstDash val="solid"/>
              <a:round/>
              <a:headEnd type="none" w="med" len="med"/>
              <a:tailEnd type="none" w="med" len="med"/>
            </a:ln>
          </p:spPr>
        </p:sp>
        <p:sp>
          <p:nvSpPr>
            <p:cNvPr id="35" name="Line 74"/>
            <p:cNvSpPr/>
            <p:nvPr>
              <p:custDataLst>
                <p:tags r:id="rId27"/>
              </p:custDataLst>
            </p:nvPr>
          </p:nvSpPr>
          <p:spPr>
            <a:xfrm flipV="1">
              <a:off x="875" y="3052"/>
              <a:ext cx="0" cy="75"/>
            </a:xfrm>
            <a:prstGeom prst="line">
              <a:avLst/>
            </a:prstGeom>
            <a:ln w="19050" cap="flat" cmpd="sng">
              <a:solidFill>
                <a:schemeClr val="tx1"/>
              </a:solidFill>
              <a:prstDash val="solid"/>
              <a:round/>
              <a:headEnd type="none" w="med" len="med"/>
              <a:tailEnd type="none" w="med" len="med"/>
            </a:ln>
          </p:spPr>
        </p:sp>
        <p:sp>
          <p:nvSpPr>
            <p:cNvPr id="36" name="Line 75"/>
            <p:cNvSpPr/>
            <p:nvPr>
              <p:custDataLst>
                <p:tags r:id="rId28"/>
              </p:custDataLst>
            </p:nvPr>
          </p:nvSpPr>
          <p:spPr>
            <a:xfrm flipV="1">
              <a:off x="1268" y="3052"/>
              <a:ext cx="0" cy="75"/>
            </a:xfrm>
            <a:prstGeom prst="line">
              <a:avLst/>
            </a:prstGeom>
            <a:ln w="19050" cap="flat" cmpd="sng">
              <a:solidFill>
                <a:schemeClr val="tx1"/>
              </a:solidFill>
              <a:prstDash val="solid"/>
              <a:round/>
              <a:headEnd type="none" w="med" len="med"/>
              <a:tailEnd type="none" w="med" len="med"/>
            </a:ln>
          </p:spPr>
        </p:sp>
        <p:sp>
          <p:nvSpPr>
            <p:cNvPr id="37" name="Line 76"/>
            <p:cNvSpPr/>
            <p:nvPr>
              <p:custDataLst>
                <p:tags r:id="rId29"/>
              </p:custDataLst>
            </p:nvPr>
          </p:nvSpPr>
          <p:spPr>
            <a:xfrm flipV="1">
              <a:off x="1464" y="3052"/>
              <a:ext cx="0" cy="75"/>
            </a:xfrm>
            <a:prstGeom prst="line">
              <a:avLst/>
            </a:prstGeom>
            <a:ln w="28575" cap="flat" cmpd="sng">
              <a:solidFill>
                <a:schemeClr val="tx1"/>
              </a:solidFill>
              <a:prstDash val="solid"/>
              <a:round/>
              <a:headEnd type="none" w="med" len="med"/>
              <a:tailEnd type="none" w="med" len="med"/>
            </a:ln>
          </p:spPr>
        </p:sp>
        <p:sp>
          <p:nvSpPr>
            <p:cNvPr id="38" name="Line 77"/>
            <p:cNvSpPr/>
            <p:nvPr>
              <p:custDataLst>
                <p:tags r:id="rId30"/>
              </p:custDataLst>
            </p:nvPr>
          </p:nvSpPr>
          <p:spPr>
            <a:xfrm flipV="1">
              <a:off x="1661" y="3052"/>
              <a:ext cx="0" cy="75"/>
            </a:xfrm>
            <a:prstGeom prst="line">
              <a:avLst/>
            </a:prstGeom>
            <a:ln w="19050" cap="flat" cmpd="sng">
              <a:solidFill>
                <a:schemeClr val="tx1"/>
              </a:solidFill>
              <a:prstDash val="solid"/>
              <a:round/>
              <a:headEnd type="none" w="med" len="med"/>
              <a:tailEnd type="none" w="med" len="med"/>
            </a:ln>
          </p:spPr>
        </p:sp>
        <p:sp>
          <p:nvSpPr>
            <p:cNvPr id="39" name="Line 78"/>
            <p:cNvSpPr/>
            <p:nvPr>
              <p:custDataLst>
                <p:tags r:id="rId31"/>
              </p:custDataLst>
            </p:nvPr>
          </p:nvSpPr>
          <p:spPr>
            <a:xfrm flipV="1">
              <a:off x="1857" y="3052"/>
              <a:ext cx="0" cy="75"/>
            </a:xfrm>
            <a:prstGeom prst="line">
              <a:avLst/>
            </a:prstGeom>
            <a:ln w="28575" cap="flat" cmpd="sng">
              <a:solidFill>
                <a:schemeClr val="tx1"/>
              </a:solidFill>
              <a:prstDash val="solid"/>
              <a:round/>
              <a:headEnd type="none" w="med" len="med"/>
              <a:tailEnd type="none" w="med" len="med"/>
            </a:ln>
          </p:spPr>
        </p:sp>
        <p:sp>
          <p:nvSpPr>
            <p:cNvPr id="40" name="Line 79"/>
            <p:cNvSpPr/>
            <p:nvPr>
              <p:custDataLst>
                <p:tags r:id="rId32"/>
              </p:custDataLst>
            </p:nvPr>
          </p:nvSpPr>
          <p:spPr>
            <a:xfrm flipV="1">
              <a:off x="2053" y="3052"/>
              <a:ext cx="0" cy="75"/>
            </a:xfrm>
            <a:prstGeom prst="line">
              <a:avLst/>
            </a:prstGeom>
            <a:ln w="19050" cap="flat" cmpd="sng">
              <a:solidFill>
                <a:schemeClr val="tx1"/>
              </a:solidFill>
              <a:prstDash val="solid"/>
              <a:round/>
              <a:headEnd type="none" w="med" len="med"/>
              <a:tailEnd type="none" w="med" len="med"/>
            </a:ln>
          </p:spPr>
        </p:sp>
        <p:sp>
          <p:nvSpPr>
            <p:cNvPr id="41" name="Line 80"/>
            <p:cNvSpPr/>
            <p:nvPr>
              <p:custDataLst>
                <p:tags r:id="rId33"/>
              </p:custDataLst>
            </p:nvPr>
          </p:nvSpPr>
          <p:spPr>
            <a:xfrm flipV="1">
              <a:off x="2250" y="3052"/>
              <a:ext cx="0" cy="75"/>
            </a:xfrm>
            <a:prstGeom prst="line">
              <a:avLst/>
            </a:prstGeom>
            <a:ln w="28575" cap="flat" cmpd="sng">
              <a:solidFill>
                <a:schemeClr val="tx1"/>
              </a:solidFill>
              <a:prstDash val="solid"/>
              <a:round/>
              <a:headEnd type="none" w="med" len="med"/>
              <a:tailEnd type="none" w="med" len="med"/>
            </a:ln>
          </p:spPr>
        </p:sp>
        <p:sp>
          <p:nvSpPr>
            <p:cNvPr id="42" name="Line 81"/>
            <p:cNvSpPr/>
            <p:nvPr>
              <p:custDataLst>
                <p:tags r:id="rId34"/>
              </p:custDataLst>
            </p:nvPr>
          </p:nvSpPr>
          <p:spPr>
            <a:xfrm flipV="1">
              <a:off x="287" y="3055"/>
              <a:ext cx="0" cy="75"/>
            </a:xfrm>
            <a:prstGeom prst="line">
              <a:avLst/>
            </a:prstGeom>
            <a:ln w="28575" cap="flat" cmpd="sng">
              <a:solidFill>
                <a:schemeClr val="tx1"/>
              </a:solidFill>
              <a:prstDash val="solid"/>
              <a:round/>
              <a:headEnd type="none" w="med" len="med"/>
              <a:tailEnd type="none" w="med" len="med"/>
            </a:ln>
          </p:spPr>
        </p:sp>
        <p:sp>
          <p:nvSpPr>
            <p:cNvPr id="43" name="Line 82"/>
            <p:cNvSpPr/>
            <p:nvPr>
              <p:custDataLst>
                <p:tags r:id="rId35"/>
              </p:custDataLst>
            </p:nvPr>
          </p:nvSpPr>
          <p:spPr>
            <a:xfrm rot="5400000" flipV="1">
              <a:off x="1101" y="2094"/>
              <a:ext cx="0" cy="75"/>
            </a:xfrm>
            <a:prstGeom prst="line">
              <a:avLst/>
            </a:prstGeom>
            <a:ln w="19050" cap="flat" cmpd="sng">
              <a:solidFill>
                <a:schemeClr val="tx1"/>
              </a:solidFill>
              <a:prstDash val="solid"/>
              <a:round/>
              <a:headEnd type="none" w="med" len="med"/>
              <a:tailEnd type="none" w="med" len="med"/>
            </a:ln>
          </p:spPr>
        </p:sp>
        <p:sp>
          <p:nvSpPr>
            <p:cNvPr id="44" name="Line 83"/>
            <p:cNvSpPr/>
            <p:nvPr>
              <p:custDataLst>
                <p:tags r:id="rId36"/>
              </p:custDataLst>
            </p:nvPr>
          </p:nvSpPr>
          <p:spPr>
            <a:xfrm rot="5400000" flipV="1">
              <a:off x="1101" y="2290"/>
              <a:ext cx="0" cy="75"/>
            </a:xfrm>
            <a:prstGeom prst="line">
              <a:avLst/>
            </a:prstGeom>
            <a:ln w="28575" cap="flat" cmpd="sng">
              <a:solidFill>
                <a:schemeClr val="tx1"/>
              </a:solidFill>
              <a:prstDash val="solid"/>
              <a:round/>
              <a:headEnd type="none" w="med" len="med"/>
              <a:tailEnd type="none" w="med" len="med"/>
            </a:ln>
          </p:spPr>
        </p:sp>
        <p:sp>
          <p:nvSpPr>
            <p:cNvPr id="45" name="Line 84"/>
            <p:cNvSpPr/>
            <p:nvPr>
              <p:custDataLst>
                <p:tags r:id="rId37"/>
              </p:custDataLst>
            </p:nvPr>
          </p:nvSpPr>
          <p:spPr>
            <a:xfrm rot="5400000" flipV="1">
              <a:off x="1101" y="2486"/>
              <a:ext cx="0" cy="75"/>
            </a:xfrm>
            <a:prstGeom prst="line">
              <a:avLst/>
            </a:prstGeom>
            <a:ln w="19050" cap="flat" cmpd="sng">
              <a:solidFill>
                <a:schemeClr val="tx1"/>
              </a:solidFill>
              <a:prstDash val="solid"/>
              <a:round/>
              <a:headEnd type="none" w="med" len="med"/>
              <a:tailEnd type="none" w="med" len="med"/>
            </a:ln>
          </p:spPr>
        </p:sp>
        <p:sp>
          <p:nvSpPr>
            <p:cNvPr id="46" name="Line 85"/>
            <p:cNvSpPr/>
            <p:nvPr>
              <p:custDataLst>
                <p:tags r:id="rId38"/>
              </p:custDataLst>
            </p:nvPr>
          </p:nvSpPr>
          <p:spPr>
            <a:xfrm rot="5400000" flipV="1">
              <a:off x="1101" y="2683"/>
              <a:ext cx="0" cy="75"/>
            </a:xfrm>
            <a:prstGeom prst="line">
              <a:avLst/>
            </a:prstGeom>
            <a:ln w="28575" cap="flat" cmpd="sng">
              <a:solidFill>
                <a:schemeClr val="tx1"/>
              </a:solidFill>
              <a:prstDash val="solid"/>
              <a:round/>
              <a:headEnd type="none" w="med" len="med"/>
              <a:tailEnd type="none" w="med" len="med"/>
            </a:ln>
          </p:spPr>
        </p:sp>
        <p:sp>
          <p:nvSpPr>
            <p:cNvPr id="47" name="Line 86"/>
            <p:cNvSpPr/>
            <p:nvPr>
              <p:custDataLst>
                <p:tags r:id="rId39"/>
              </p:custDataLst>
            </p:nvPr>
          </p:nvSpPr>
          <p:spPr>
            <a:xfrm rot="5400000" flipV="1">
              <a:off x="1101" y="2879"/>
              <a:ext cx="0" cy="75"/>
            </a:xfrm>
            <a:prstGeom prst="line">
              <a:avLst/>
            </a:prstGeom>
            <a:ln w="19050" cap="flat" cmpd="sng">
              <a:solidFill>
                <a:schemeClr val="tx1"/>
              </a:solidFill>
              <a:prstDash val="solid"/>
              <a:round/>
              <a:headEnd type="none" w="med" len="med"/>
              <a:tailEnd type="none" w="med" len="med"/>
            </a:ln>
          </p:spPr>
        </p:sp>
        <p:sp>
          <p:nvSpPr>
            <p:cNvPr id="48" name="Line 87"/>
            <p:cNvSpPr/>
            <p:nvPr>
              <p:custDataLst>
                <p:tags r:id="rId40"/>
              </p:custDataLst>
            </p:nvPr>
          </p:nvSpPr>
          <p:spPr>
            <a:xfrm rot="5400000" flipV="1">
              <a:off x="1101" y="3272"/>
              <a:ext cx="0" cy="75"/>
            </a:xfrm>
            <a:prstGeom prst="line">
              <a:avLst/>
            </a:prstGeom>
            <a:ln w="19050" cap="flat" cmpd="sng">
              <a:solidFill>
                <a:schemeClr val="tx1"/>
              </a:solidFill>
              <a:prstDash val="solid"/>
              <a:round/>
              <a:headEnd type="none" w="med" len="med"/>
              <a:tailEnd type="none" w="med" len="med"/>
            </a:ln>
          </p:spPr>
        </p:sp>
        <p:sp>
          <p:nvSpPr>
            <p:cNvPr id="50" name="Line 88"/>
            <p:cNvSpPr/>
            <p:nvPr>
              <p:custDataLst>
                <p:tags r:id="rId41"/>
              </p:custDataLst>
            </p:nvPr>
          </p:nvSpPr>
          <p:spPr>
            <a:xfrm rot="5400000" flipV="1">
              <a:off x="1101" y="3468"/>
              <a:ext cx="0" cy="75"/>
            </a:xfrm>
            <a:prstGeom prst="line">
              <a:avLst/>
            </a:prstGeom>
            <a:ln w="28575" cap="flat" cmpd="sng">
              <a:solidFill>
                <a:schemeClr val="tx1"/>
              </a:solidFill>
              <a:prstDash val="solid"/>
              <a:round/>
              <a:headEnd type="none" w="med" len="med"/>
              <a:tailEnd type="none" w="med" len="med"/>
            </a:ln>
          </p:spPr>
        </p:sp>
        <p:sp>
          <p:nvSpPr>
            <p:cNvPr id="51" name="Line 89"/>
            <p:cNvSpPr/>
            <p:nvPr>
              <p:custDataLst>
                <p:tags r:id="rId42"/>
              </p:custDataLst>
            </p:nvPr>
          </p:nvSpPr>
          <p:spPr>
            <a:xfrm rot="5400000" flipV="1">
              <a:off x="1101" y="3664"/>
              <a:ext cx="0" cy="75"/>
            </a:xfrm>
            <a:prstGeom prst="line">
              <a:avLst/>
            </a:prstGeom>
            <a:ln w="19050" cap="flat" cmpd="sng">
              <a:solidFill>
                <a:schemeClr val="tx1"/>
              </a:solidFill>
              <a:prstDash val="solid"/>
              <a:round/>
              <a:headEnd type="none" w="med" len="med"/>
              <a:tailEnd type="none" w="med" len="med"/>
            </a:ln>
          </p:spPr>
        </p:sp>
        <p:sp>
          <p:nvSpPr>
            <p:cNvPr id="52" name="Line 90"/>
            <p:cNvSpPr/>
            <p:nvPr>
              <p:custDataLst>
                <p:tags r:id="rId43"/>
              </p:custDataLst>
            </p:nvPr>
          </p:nvSpPr>
          <p:spPr>
            <a:xfrm rot="5400000" flipV="1">
              <a:off x="1098" y="1898"/>
              <a:ext cx="0" cy="75"/>
            </a:xfrm>
            <a:prstGeom prst="line">
              <a:avLst/>
            </a:prstGeom>
            <a:ln w="28575" cap="flat" cmpd="sng">
              <a:solidFill>
                <a:schemeClr val="tx1"/>
              </a:solidFill>
              <a:prstDash val="solid"/>
              <a:round/>
              <a:headEnd type="none" w="med" len="med"/>
              <a:tailEnd type="none" w="med" len="med"/>
            </a:ln>
          </p:spPr>
        </p:sp>
      </p:grpSp>
      <p:sp>
        <p:nvSpPr>
          <p:cNvPr id="53" name="Line 89"/>
          <p:cNvSpPr/>
          <p:nvPr>
            <p:custDataLst>
              <p:tags r:id="rId44"/>
            </p:custDataLst>
          </p:nvPr>
        </p:nvSpPr>
        <p:spPr>
          <a:xfrm flipH="1" flipV="1">
            <a:off x="7392988" y="2102485"/>
            <a:ext cx="3175" cy="1427163"/>
          </a:xfrm>
          <a:prstGeom prst="line">
            <a:avLst/>
          </a:prstGeom>
          <a:ln w="28575" cap="flat" cmpd="sng">
            <a:solidFill>
              <a:srgbClr val="FF0000"/>
            </a:solidFill>
            <a:prstDash val="sysDot"/>
            <a:round/>
            <a:headEnd type="none" w="med" len="med"/>
            <a:tailEnd type="none" w="med" len="med"/>
          </a:ln>
        </p:spPr>
      </p:sp>
      <p:sp>
        <p:nvSpPr>
          <p:cNvPr id="54" name="Rectangle 3"/>
          <p:cNvSpPr/>
          <p:nvPr>
            <p:custDataLst>
              <p:tags r:id="rId45"/>
            </p:custDataLst>
          </p:nvPr>
        </p:nvSpPr>
        <p:spPr>
          <a:xfrm>
            <a:off x="7071995" y="2748915"/>
            <a:ext cx="2129790" cy="521970"/>
          </a:xfrm>
          <a:prstGeom prst="rect">
            <a:avLst/>
          </a:prstGeom>
          <a:noFill/>
          <a:ln w="9525">
            <a:noFill/>
          </a:ln>
        </p:spPr>
        <p:txBody>
          <a:bodyPr wrap="square" anchor="t" anchorCtr="0">
            <a:spAutoFit/>
          </a:bodyPr>
          <a:p>
            <a:pPr eaLnBrk="0" hangingPunct="0">
              <a:lnSpc>
                <a:spcPct val="100000"/>
              </a:lnSpc>
              <a:spcBef>
                <a:spcPct val="20000"/>
              </a:spcBef>
            </a:pPr>
            <a:r>
              <a:rPr lang="en-US" altLang="zh-CN" sz="2800" b="1" dirty="0">
                <a:solidFill>
                  <a:srgbClr val="FF0000"/>
                </a:solidFill>
                <a:latin typeface="Times New Roman" panose="02020603050405020304" pitchFamily="2" charset="0"/>
                <a:ea typeface="黑体" panose="02010609060101010101" pitchFamily="2" charset="-122"/>
              </a:rPr>
              <a:t>2</a:t>
            </a:r>
            <a:r>
              <a:rPr lang="en-US" altLang="zh-CN" sz="2800" b="1" i="1" dirty="0">
                <a:solidFill>
                  <a:srgbClr val="FF0000"/>
                </a:solidFill>
                <a:latin typeface="Times New Roman" panose="02020603050405020304" pitchFamily="2" charset="0"/>
                <a:ea typeface="黑体" panose="02010609060101010101" pitchFamily="2" charset="-122"/>
              </a:rPr>
              <a:t>x</a:t>
            </a:r>
            <a:r>
              <a:rPr lang="en-US" altLang="zh-CN" sz="2800" b="1" dirty="0">
                <a:solidFill>
                  <a:srgbClr val="FF0000"/>
                </a:solidFill>
                <a:latin typeface="Times New Roman" panose="02020603050405020304" pitchFamily="2" charset="0"/>
                <a:ea typeface="黑体" panose="02010609060101010101" pitchFamily="2" charset="-122"/>
              </a:rPr>
              <a:t>+1=3</a:t>
            </a:r>
            <a:r>
              <a:rPr lang="zh-CN" altLang="en-US" sz="2800" dirty="0">
                <a:solidFill>
                  <a:srgbClr val="FF0000"/>
                </a:solidFill>
                <a:latin typeface="Times New Roman" panose="02020603050405020304" pitchFamily="2" charset="0"/>
                <a:ea typeface="黑体" panose="02010609060101010101" pitchFamily="2" charset="-122"/>
              </a:rPr>
              <a:t>的解</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55" name="Line 149"/>
          <p:cNvSpPr/>
          <p:nvPr>
            <p:custDataLst>
              <p:tags r:id="rId46"/>
            </p:custDataLst>
          </p:nvPr>
        </p:nvSpPr>
        <p:spPr>
          <a:xfrm>
            <a:off x="6489700" y="4002723"/>
            <a:ext cx="423863" cy="0"/>
          </a:xfrm>
          <a:prstGeom prst="line">
            <a:avLst/>
          </a:prstGeom>
          <a:ln w="28575" cap="flat" cmpd="sng">
            <a:solidFill>
              <a:srgbClr val="00B050"/>
            </a:solidFill>
            <a:prstDash val="sysDot"/>
            <a:round/>
            <a:headEnd type="none" w="med" len="med"/>
            <a:tailEnd type="none" w="med" len="med"/>
          </a:ln>
        </p:spPr>
      </p:sp>
      <p:sp>
        <p:nvSpPr>
          <p:cNvPr id="56" name="Line 150"/>
          <p:cNvSpPr/>
          <p:nvPr>
            <p:custDataLst>
              <p:tags r:id="rId47"/>
            </p:custDataLst>
          </p:nvPr>
        </p:nvSpPr>
        <p:spPr>
          <a:xfrm flipV="1">
            <a:off x="6467475" y="3529648"/>
            <a:ext cx="9525" cy="479425"/>
          </a:xfrm>
          <a:prstGeom prst="line">
            <a:avLst/>
          </a:prstGeom>
          <a:ln w="28575" cap="flat" cmpd="sng">
            <a:solidFill>
              <a:srgbClr val="00B050"/>
            </a:solidFill>
            <a:prstDash val="sysDot"/>
            <a:round/>
            <a:headEnd type="none" w="med" len="med"/>
            <a:tailEnd type="none" w="med" len="med"/>
          </a:ln>
        </p:spPr>
      </p:sp>
      <p:sp>
        <p:nvSpPr>
          <p:cNvPr id="57" name="Oval 152"/>
          <p:cNvSpPr>
            <a:spLocks noChangeAspect="1"/>
          </p:cNvSpPr>
          <p:nvPr>
            <p:custDataLst>
              <p:tags r:id="rId48"/>
            </p:custDataLst>
          </p:nvPr>
        </p:nvSpPr>
        <p:spPr>
          <a:xfrm>
            <a:off x="7367588" y="3491548"/>
            <a:ext cx="73025" cy="73025"/>
          </a:xfrm>
          <a:prstGeom prst="ellipse">
            <a:avLst/>
          </a:prstGeom>
          <a:solidFill>
            <a:srgbClr val="FF0000"/>
          </a:solidFill>
          <a:ln w="0">
            <a:noFill/>
          </a:ln>
        </p:spPr>
        <p:txBody>
          <a:bodyPr anchor="t" anchorCtr="0"/>
          <a:p>
            <a:pPr>
              <a:lnSpc>
                <a:spcPct val="150000"/>
              </a:lnSpc>
            </a:pPr>
            <a:endParaRPr lang="zh-CN" altLang="en-US" dirty="0">
              <a:latin typeface="Times New Roman" panose="02020603050405020304" pitchFamily="2" charset="0"/>
              <a:ea typeface="黑体" panose="02010609060101010101" pitchFamily="2" charset="-122"/>
            </a:endParaRPr>
          </a:p>
        </p:txBody>
      </p:sp>
      <p:sp>
        <p:nvSpPr>
          <p:cNvPr id="58" name="Oval 154"/>
          <p:cNvSpPr>
            <a:spLocks noChangeAspect="1"/>
          </p:cNvSpPr>
          <p:nvPr>
            <p:custDataLst>
              <p:tags r:id="rId49"/>
            </p:custDataLst>
          </p:nvPr>
        </p:nvSpPr>
        <p:spPr>
          <a:xfrm>
            <a:off x="6432550" y="3488373"/>
            <a:ext cx="73025" cy="73025"/>
          </a:xfrm>
          <a:prstGeom prst="ellipse">
            <a:avLst/>
          </a:prstGeom>
          <a:solidFill>
            <a:srgbClr val="00B050"/>
          </a:solidFill>
          <a:ln w="0" cap="flat" cmpd="sng">
            <a:solidFill>
              <a:srgbClr val="92D050"/>
            </a:solidFill>
            <a:prstDash val="solid"/>
            <a:round/>
            <a:headEnd type="none" w="med" len="med"/>
            <a:tailEnd type="none" w="med" len="med"/>
          </a:ln>
        </p:spPr>
        <p:txBody>
          <a:bodyPr anchor="t" anchorCtr="0"/>
          <a:p>
            <a:pPr>
              <a:lnSpc>
                <a:spcPct val="150000"/>
              </a:lnSpc>
            </a:pPr>
            <a:endParaRPr lang="zh-CN" altLang="en-US" dirty="0">
              <a:latin typeface="Times New Roman" panose="02020603050405020304" pitchFamily="2" charset="0"/>
              <a:ea typeface="黑体" panose="02010609060101010101" pitchFamily="2" charset="-122"/>
            </a:endParaRPr>
          </a:p>
        </p:txBody>
      </p:sp>
      <p:sp>
        <p:nvSpPr>
          <p:cNvPr id="60" name="Text Box 6"/>
          <p:cNvSpPr txBox="1"/>
          <p:nvPr>
            <p:custDataLst>
              <p:tags r:id="rId50"/>
            </p:custDataLst>
          </p:nvPr>
        </p:nvSpPr>
        <p:spPr>
          <a:xfrm>
            <a:off x="7374890" y="1710690"/>
            <a:ext cx="1775460" cy="521970"/>
          </a:xfrm>
          <a:prstGeom prst="rect">
            <a:avLst/>
          </a:prstGeom>
          <a:noFill/>
          <a:ln w="9525">
            <a:noFill/>
          </a:ln>
        </p:spPr>
        <p:txBody>
          <a:bodyPr wrap="square" anchor="t" anchorCtr="0">
            <a:spAutoFit/>
          </a:bodyPr>
          <a:p>
            <a:pPr>
              <a:lnSpc>
                <a:spcPct val="100000"/>
              </a:lnSpc>
              <a:spcBef>
                <a:spcPct val="20000"/>
              </a:spcBef>
            </a:pPr>
            <a:r>
              <a:rPr lang="en-US" altLang="zh-CN" sz="2800" b="1" i="1" dirty="0">
                <a:solidFill>
                  <a:schemeClr val="accent6">
                    <a:lumMod val="50000"/>
                  </a:schemeClr>
                </a:solidFill>
                <a:latin typeface="Times New Roman" panose="02020603050405020304" pitchFamily="2" charset="0"/>
                <a:ea typeface="黑体" panose="02010609060101010101" pitchFamily="2" charset="-122"/>
              </a:rPr>
              <a:t>y </a:t>
            </a:r>
            <a:r>
              <a:rPr lang="en-US" altLang="zh-CN" sz="2800" b="1" dirty="0">
                <a:solidFill>
                  <a:schemeClr val="accent6">
                    <a:lumMod val="50000"/>
                  </a:schemeClr>
                </a:solidFill>
                <a:latin typeface="Times New Roman" panose="02020603050405020304" pitchFamily="2" charset="0"/>
                <a:ea typeface="黑体" panose="02010609060101010101" pitchFamily="2" charset="-122"/>
              </a:rPr>
              <a:t>= 2</a:t>
            </a:r>
            <a:r>
              <a:rPr lang="en-US" altLang="zh-CN" sz="2800" b="1" i="1" dirty="0">
                <a:solidFill>
                  <a:schemeClr val="accent6">
                    <a:lumMod val="50000"/>
                  </a:schemeClr>
                </a:solidFill>
                <a:latin typeface="Times New Roman" panose="02020603050405020304" pitchFamily="2" charset="0"/>
                <a:ea typeface="黑体" panose="02010609060101010101" pitchFamily="2" charset="-122"/>
              </a:rPr>
              <a:t>x </a:t>
            </a:r>
            <a:r>
              <a:rPr lang="en-US" altLang="zh-CN" sz="2800" b="1" dirty="0">
                <a:solidFill>
                  <a:schemeClr val="accent6">
                    <a:lumMod val="50000"/>
                  </a:schemeClr>
                </a:solidFill>
                <a:latin typeface="Times New Roman" panose="02020603050405020304" pitchFamily="2" charset="0"/>
                <a:ea typeface="黑体" panose="02010609060101010101" pitchFamily="2" charset="-122"/>
              </a:rPr>
              <a:t>+ 1</a:t>
            </a:r>
            <a:endParaRPr lang="en-US" altLang="zh-CN" sz="2800" b="1" dirty="0">
              <a:solidFill>
                <a:schemeClr val="accent6">
                  <a:lumMod val="50000"/>
                </a:schemeClr>
              </a:solidFill>
              <a:latin typeface="Times New Roman" panose="02020603050405020304" pitchFamily="2" charset="0"/>
              <a:ea typeface="黑体" panose="02010609060101010101" pitchFamily="2" charset="-122"/>
            </a:endParaRPr>
          </a:p>
        </p:txBody>
      </p:sp>
      <p:sp>
        <p:nvSpPr>
          <p:cNvPr id="61" name="Line 91"/>
          <p:cNvSpPr/>
          <p:nvPr>
            <p:custDataLst>
              <p:tags r:id="rId51"/>
            </p:custDataLst>
          </p:nvPr>
        </p:nvSpPr>
        <p:spPr>
          <a:xfrm flipV="1">
            <a:off x="6370638" y="1981835"/>
            <a:ext cx="1104900" cy="2238375"/>
          </a:xfrm>
          <a:prstGeom prst="line">
            <a:avLst/>
          </a:prstGeom>
          <a:ln w="28575" cap="flat" cmpd="sng">
            <a:solidFill>
              <a:srgbClr val="660066"/>
            </a:solidFill>
            <a:prstDash val="solid"/>
            <a:round/>
            <a:headEnd type="none" w="med" len="med"/>
            <a:tailEnd type="none" w="med" len="med"/>
          </a:ln>
        </p:spPr>
      </p:sp>
      <p:sp>
        <p:nvSpPr>
          <p:cNvPr id="62" name="Rectangle 3"/>
          <p:cNvSpPr/>
          <p:nvPr>
            <p:custDataLst>
              <p:tags r:id="rId52"/>
            </p:custDataLst>
          </p:nvPr>
        </p:nvSpPr>
        <p:spPr>
          <a:xfrm>
            <a:off x="4819650" y="2739390"/>
            <a:ext cx="2138680" cy="521970"/>
          </a:xfrm>
          <a:prstGeom prst="rect">
            <a:avLst/>
          </a:prstGeom>
          <a:noFill/>
          <a:ln w="9525">
            <a:noFill/>
          </a:ln>
        </p:spPr>
        <p:txBody>
          <a:bodyPr wrap="square" anchor="t" anchorCtr="0">
            <a:spAutoFit/>
          </a:bodyPr>
          <a:p>
            <a:pPr eaLnBrk="0" hangingPunct="0">
              <a:lnSpc>
                <a:spcPct val="100000"/>
              </a:lnSpc>
              <a:spcBef>
                <a:spcPct val="20000"/>
              </a:spcBef>
            </a:pPr>
            <a:r>
              <a:rPr lang="en-US" altLang="zh-CN" sz="2800" b="1" dirty="0">
                <a:solidFill>
                  <a:srgbClr val="0000FF"/>
                </a:solidFill>
                <a:latin typeface="Times New Roman" panose="02020603050405020304" pitchFamily="2" charset="0"/>
                <a:ea typeface="黑体" panose="02010609060101010101" pitchFamily="2" charset="-122"/>
              </a:rPr>
              <a:t>2</a:t>
            </a:r>
            <a:r>
              <a:rPr lang="en-US" altLang="zh-CN" sz="2800" b="1" i="1" dirty="0">
                <a:solidFill>
                  <a:srgbClr val="0000FF"/>
                </a:solidFill>
                <a:latin typeface="Times New Roman" panose="02020603050405020304" pitchFamily="2" charset="0"/>
                <a:ea typeface="黑体" panose="02010609060101010101" pitchFamily="2" charset="-122"/>
              </a:rPr>
              <a:t>x</a:t>
            </a:r>
            <a:r>
              <a:rPr lang="en-US" altLang="zh-CN" sz="2800" b="1" dirty="0">
                <a:solidFill>
                  <a:srgbClr val="0000FF"/>
                </a:solidFill>
                <a:latin typeface="Times New Roman" panose="02020603050405020304" pitchFamily="2" charset="0"/>
                <a:ea typeface="黑体" panose="02010609060101010101" pitchFamily="2" charset="-122"/>
              </a:rPr>
              <a:t>+1=0</a:t>
            </a:r>
            <a:r>
              <a:rPr lang="zh-CN" altLang="en-US" sz="2800" dirty="0">
                <a:solidFill>
                  <a:srgbClr val="0000FF"/>
                </a:solidFill>
                <a:latin typeface="Times New Roman" panose="02020603050405020304" pitchFamily="2" charset="0"/>
                <a:ea typeface="黑体" panose="02010609060101010101" pitchFamily="2" charset="-122"/>
              </a:rPr>
              <a:t>的解</a:t>
            </a:r>
            <a:endParaRPr lang="zh-CN" altLang="en-US" sz="2800" dirty="0">
              <a:solidFill>
                <a:srgbClr val="0000FF"/>
              </a:solidFill>
              <a:latin typeface="Times New Roman" panose="02020603050405020304" pitchFamily="2" charset="0"/>
              <a:ea typeface="黑体" panose="02010609060101010101" pitchFamily="2" charset="-122"/>
            </a:endParaRPr>
          </a:p>
        </p:txBody>
      </p:sp>
      <p:sp>
        <p:nvSpPr>
          <p:cNvPr id="63" name="Rectangle 3"/>
          <p:cNvSpPr/>
          <p:nvPr>
            <p:custDataLst>
              <p:tags r:id="rId53"/>
            </p:custDataLst>
          </p:nvPr>
        </p:nvSpPr>
        <p:spPr>
          <a:xfrm>
            <a:off x="5346700" y="4272915"/>
            <a:ext cx="2326640" cy="628015"/>
          </a:xfrm>
          <a:prstGeom prst="rect">
            <a:avLst/>
          </a:prstGeom>
          <a:noFill/>
          <a:ln w="9525">
            <a:noFill/>
          </a:ln>
        </p:spPr>
        <p:txBody>
          <a:bodyPr wrap="square" anchor="t" anchorCtr="0">
            <a:noAutofit/>
          </a:bodyPr>
          <a:p>
            <a:pPr eaLnBrk="0" hangingPunct="0">
              <a:lnSpc>
                <a:spcPct val="100000"/>
              </a:lnSpc>
              <a:spcBef>
                <a:spcPct val="20000"/>
              </a:spcBef>
            </a:pPr>
            <a:r>
              <a:rPr lang="en-US" altLang="zh-CN" sz="2800" b="1" dirty="0">
                <a:solidFill>
                  <a:srgbClr val="006600"/>
                </a:solidFill>
                <a:latin typeface="Times New Roman" panose="02020603050405020304" pitchFamily="2" charset="0"/>
                <a:ea typeface="黑体" panose="02010609060101010101" pitchFamily="2" charset="-122"/>
              </a:rPr>
              <a:t>2</a:t>
            </a:r>
            <a:r>
              <a:rPr lang="en-US" altLang="zh-CN" sz="2800" b="1" i="1" dirty="0">
                <a:solidFill>
                  <a:srgbClr val="006600"/>
                </a:solidFill>
                <a:latin typeface="Times New Roman" panose="02020603050405020304" pitchFamily="2" charset="0"/>
                <a:ea typeface="黑体" panose="02010609060101010101" pitchFamily="2" charset="-122"/>
              </a:rPr>
              <a:t>x</a:t>
            </a:r>
            <a:r>
              <a:rPr lang="en-US" altLang="zh-CN" sz="2800" b="1" dirty="0">
                <a:solidFill>
                  <a:srgbClr val="006600"/>
                </a:solidFill>
                <a:latin typeface="Times New Roman" panose="02020603050405020304" pitchFamily="2" charset="0"/>
                <a:ea typeface="黑体" panose="02010609060101010101" pitchFamily="2" charset="-122"/>
              </a:rPr>
              <a:t>+1=</a:t>
            </a:r>
            <a:r>
              <a:rPr lang="en-US" altLang="zh-CN" sz="2800" b="1" dirty="0">
                <a:solidFill>
                  <a:srgbClr val="006600"/>
                </a:solidFill>
                <a:latin typeface="黑体" panose="02010609060101010101" pitchFamily="2" charset="-122"/>
                <a:ea typeface="黑体" panose="02010609060101010101" pitchFamily="2" charset="-122"/>
              </a:rPr>
              <a:t>-</a:t>
            </a:r>
            <a:r>
              <a:rPr lang="en-US" altLang="zh-CN" sz="2800" b="1" dirty="0">
                <a:solidFill>
                  <a:srgbClr val="006600"/>
                </a:solidFill>
                <a:latin typeface="Times New Roman" panose="02020603050405020304" pitchFamily="2" charset="0"/>
                <a:ea typeface="黑体" panose="02010609060101010101" pitchFamily="2" charset="-122"/>
              </a:rPr>
              <a:t>1</a:t>
            </a:r>
            <a:r>
              <a:rPr lang="zh-CN" altLang="en-US" sz="2800" b="1" dirty="0">
                <a:solidFill>
                  <a:srgbClr val="006600"/>
                </a:solidFill>
                <a:latin typeface="Times New Roman" panose="02020603050405020304" pitchFamily="2" charset="0"/>
                <a:ea typeface="黑体" panose="02010609060101010101" pitchFamily="2" charset="-122"/>
              </a:rPr>
              <a:t>的解</a:t>
            </a:r>
            <a:endParaRPr lang="zh-CN" altLang="en-US" sz="2800" b="1" dirty="0">
              <a:solidFill>
                <a:srgbClr val="006600"/>
              </a:solidFill>
              <a:latin typeface="Times New Roman" panose="02020603050405020304" pitchFamily="2" charset="0"/>
              <a:ea typeface="黑体" panose="02010609060101010101" pitchFamily="2" charset="-122"/>
            </a:endParaRPr>
          </a:p>
        </p:txBody>
      </p:sp>
      <p:sp>
        <p:nvSpPr>
          <p:cNvPr id="64" name="Oval 153"/>
          <p:cNvSpPr>
            <a:spLocks noChangeAspect="1"/>
          </p:cNvSpPr>
          <p:nvPr>
            <p:custDataLst>
              <p:tags r:id="rId54"/>
            </p:custDataLst>
          </p:nvPr>
        </p:nvSpPr>
        <p:spPr>
          <a:xfrm>
            <a:off x="6678613" y="3491548"/>
            <a:ext cx="73025" cy="73025"/>
          </a:xfrm>
          <a:prstGeom prst="ellipse">
            <a:avLst/>
          </a:prstGeom>
          <a:solidFill>
            <a:srgbClr val="0000FF"/>
          </a:solidFill>
          <a:ln w="0" cap="flat" cmpd="sng">
            <a:solidFill>
              <a:srgbClr val="0000FF"/>
            </a:solidFill>
            <a:prstDash val="solid"/>
            <a:round/>
            <a:headEnd type="none" w="med" len="med"/>
            <a:tailEnd type="none" w="med" len="med"/>
          </a:ln>
        </p:spPr>
        <p:txBody>
          <a:bodyPr anchor="t" anchorCtr="0"/>
          <a:p>
            <a:pPr>
              <a:lnSpc>
                <a:spcPct val="150000"/>
              </a:lnSpc>
            </a:pPr>
            <a:endParaRPr lang="zh-CN" altLang="en-US" dirty="0">
              <a:latin typeface="Times New Roman" panose="02020603050405020304" pitchFamily="2" charset="0"/>
              <a:ea typeface="黑体" panose="02010609060101010101" pitchFamily="2" charset="-122"/>
            </a:endParaRPr>
          </a:p>
        </p:txBody>
      </p:sp>
      <p:cxnSp>
        <p:nvCxnSpPr>
          <p:cNvPr id="66" name="直接连接符 65"/>
          <p:cNvCxnSpPr/>
          <p:nvPr>
            <p:custDataLst>
              <p:tags r:id="rId55"/>
            </p:custDataLst>
          </p:nvPr>
        </p:nvCxnSpPr>
        <p:spPr>
          <a:xfrm>
            <a:off x="6934200" y="2126298"/>
            <a:ext cx="479425" cy="1587"/>
          </a:xfrm>
          <a:prstGeom prst="line">
            <a:avLst/>
          </a:prstGeom>
          <a:ln w="28575" cap="flat" cmpd="sng">
            <a:solidFill>
              <a:srgbClr val="FF0000"/>
            </a:solidFill>
            <a:prstDash val="sysDot"/>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down)">
                                      <p:cBhvr>
                                        <p:cTn id="10" dur="2000"/>
                                        <p:tgtEl>
                                          <p:spTgt spid="61"/>
                                        </p:tgtEl>
                                      </p:cBhvr>
                                    </p:animEffec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6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left)">
                                      <p:cBhvr>
                                        <p:cTn id="18" dur="1000"/>
                                        <p:tgtEl>
                                          <p:spTgt spid="66"/>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up)">
                                      <p:cBhvr>
                                        <p:cTn id="22" dur="10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4"/>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right)">
                                      <p:cBhvr>
                                        <p:cTn id="41" dur="500"/>
                                        <p:tgtEl>
                                          <p:spTgt spid="55"/>
                                        </p:tgtEl>
                                      </p:cBhvr>
                                    </p:animEffec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down)">
                                      <p:cBhvr>
                                        <p:cTn id="45" dur="1000"/>
                                        <p:tgtEl>
                                          <p:spTgt spid="5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8"/>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7" grpId="0" bldLvl="0" animBg="1"/>
      <p:bldP spid="58" grpId="0" bldLvl="0" animBg="1"/>
      <p:bldP spid="60" grpId="0"/>
      <p:bldP spid="62" grpId="0"/>
      <p:bldP spid="63" grpId="0"/>
      <p:bldP spid="64" grpId="0" bldLvl="0" animBg="1"/>
      <p:bldP spid="4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横卷形 1"/>
          <p:cNvSpPr/>
          <p:nvPr/>
        </p:nvSpPr>
        <p:spPr>
          <a:xfrm>
            <a:off x="179070" y="1271905"/>
            <a:ext cx="2832100" cy="1727200"/>
          </a:xfrm>
          <a:prstGeom prst="horizontalScroll">
            <a:avLst>
              <a:gd name="adj" fmla="val 12500"/>
            </a:avLst>
          </a:prstGeom>
          <a:solidFill>
            <a:srgbClr val="FFFFCC"/>
          </a:solidFill>
          <a:ln w="9525" cap="flat" cmpd="sng">
            <a:solidFill>
              <a:schemeClr val="tx1"/>
            </a:solidFill>
            <a:prstDash val="solid"/>
            <a:round/>
            <a:headEnd type="none" w="med" len="med"/>
            <a:tailEnd type="none" w="med" len="med"/>
          </a:ln>
        </p:spPr>
        <p:txBody>
          <a:bodyPr wrap="none" anchor="ctr" anchorCtr="0"/>
          <a:p>
            <a:pPr eaLnBrk="0" hangingPunct="0"/>
            <a:r>
              <a:rPr lang="zh-CN" altLang="en-US" sz="2800" dirty="0">
                <a:solidFill>
                  <a:schemeClr val="tx1"/>
                </a:solidFill>
                <a:latin typeface="Times New Roman" panose="02020603050405020304" pitchFamily="2" charset="0"/>
                <a:ea typeface="黑体" panose="02010609060101010101" pitchFamily="2" charset="-122"/>
              </a:rPr>
              <a:t>求一元一次方程</a:t>
            </a:r>
            <a:endParaRPr lang="zh-CN" altLang="en-US" sz="2800" dirty="0">
              <a:solidFill>
                <a:schemeClr val="tx1"/>
              </a:solidFill>
              <a:latin typeface="Times New Roman" panose="02020603050405020304" pitchFamily="2" charset="0"/>
              <a:ea typeface="黑体" panose="02010609060101010101" pitchFamily="2" charset="-122"/>
            </a:endParaRPr>
          </a:p>
          <a:p>
            <a:pPr eaLnBrk="0" hangingPunct="0"/>
            <a:r>
              <a:rPr lang="en-US" altLang="zh-CN" sz="2800">
                <a:solidFill>
                  <a:schemeClr val="tx1"/>
                </a:solidFill>
                <a:latin typeface="Times New Roman" panose="02020603050405020304" pitchFamily="2" charset="0"/>
                <a:ea typeface="黑体" panose="02010609060101010101" pitchFamily="2" charset="-122"/>
              </a:rPr>
              <a:t>  </a:t>
            </a:r>
            <a:r>
              <a:rPr lang="en-US" altLang="zh-CN" sz="2800" i="1" err="1">
                <a:solidFill>
                  <a:schemeClr val="tx1"/>
                </a:solidFill>
                <a:latin typeface="Times New Roman" panose="02020603050405020304" pitchFamily="2" charset="0"/>
                <a:ea typeface="黑体" panose="02010609060101010101" pitchFamily="2" charset="-122"/>
              </a:rPr>
              <a:t>kx</a:t>
            </a:r>
            <a:r>
              <a:rPr lang="en-US" altLang="zh-CN" sz="2800" err="1">
                <a:solidFill>
                  <a:schemeClr val="tx1"/>
                </a:solidFill>
                <a:latin typeface="Times New Roman" panose="02020603050405020304" pitchFamily="2" charset="0"/>
                <a:ea typeface="黑体" panose="02010609060101010101" pitchFamily="2" charset="-122"/>
              </a:rPr>
              <a:t>+</a:t>
            </a:r>
            <a:r>
              <a:rPr lang="en-US" altLang="zh-CN" sz="2800" i="1" err="1">
                <a:solidFill>
                  <a:schemeClr val="tx1"/>
                </a:solidFill>
                <a:latin typeface="Times New Roman" panose="02020603050405020304" pitchFamily="2" charset="0"/>
                <a:ea typeface="黑体" panose="02010609060101010101" pitchFamily="2" charset="-122"/>
              </a:rPr>
              <a:t>b</a:t>
            </a:r>
            <a:r>
              <a:rPr lang="en-US" altLang="zh-CN" sz="2800">
                <a:solidFill>
                  <a:schemeClr val="tx1"/>
                </a:solidFill>
                <a:latin typeface="Times New Roman" panose="02020603050405020304" pitchFamily="2" charset="0"/>
                <a:ea typeface="黑体" panose="02010609060101010101" pitchFamily="2" charset="-122"/>
              </a:rPr>
              <a:t>=0</a:t>
            </a:r>
            <a:r>
              <a:rPr lang="zh-CN" altLang="en-US" sz="2800" dirty="0">
                <a:solidFill>
                  <a:schemeClr val="tx1"/>
                </a:solidFill>
                <a:latin typeface="Times New Roman" panose="02020603050405020304" pitchFamily="2" charset="0"/>
                <a:ea typeface="黑体" panose="02010609060101010101" pitchFamily="2" charset="-122"/>
              </a:rPr>
              <a:t>的</a:t>
            </a:r>
            <a:r>
              <a:rPr lang="zh-CN" altLang="en-US" sz="2800">
                <a:solidFill>
                  <a:schemeClr val="tx1"/>
                </a:solidFill>
                <a:latin typeface="Times New Roman" panose="02020603050405020304" pitchFamily="2" charset="0"/>
                <a:ea typeface="黑体" panose="02010609060101010101" pitchFamily="2" charset="-122"/>
              </a:rPr>
              <a:t>解．</a:t>
            </a:r>
            <a:r>
              <a:rPr lang="zh-CN" altLang="en-US" sz="2800" i="1">
                <a:solidFill>
                  <a:schemeClr val="tx1"/>
                </a:solidFill>
                <a:latin typeface="Times New Roman" panose="02020603050405020304" pitchFamily="2" charset="0"/>
                <a:ea typeface="黑体" panose="02010609060101010101" pitchFamily="2" charset="-122"/>
              </a:rPr>
              <a:t> </a:t>
            </a:r>
            <a:endParaRPr lang="zh-CN" altLang="en-US" sz="2800" i="1">
              <a:solidFill>
                <a:schemeClr val="tx1"/>
              </a:solidFill>
              <a:latin typeface="Times New Roman" panose="02020603050405020304" pitchFamily="2" charset="0"/>
              <a:ea typeface="黑体" panose="02010609060101010101" pitchFamily="2" charset="-122"/>
            </a:endParaRPr>
          </a:p>
        </p:txBody>
      </p:sp>
      <p:sp>
        <p:nvSpPr>
          <p:cNvPr id="3" name="文本框 2"/>
          <p:cNvSpPr txBox="1"/>
          <p:nvPr/>
        </p:nvSpPr>
        <p:spPr>
          <a:xfrm>
            <a:off x="326390" y="551815"/>
            <a:ext cx="5398135" cy="521970"/>
          </a:xfrm>
          <a:prstGeom prst="rect">
            <a:avLst/>
          </a:prstGeom>
          <a:noFill/>
          <a:ln w="9525">
            <a:noFill/>
          </a:ln>
        </p:spPr>
        <p:txBody>
          <a:bodyPr wrap="square" anchor="t" anchorCtr="0">
            <a:spAutoFit/>
          </a:bodyPr>
          <a:p>
            <a:pPr eaLnBrk="0" hangingPunct="0">
              <a:spcBef>
                <a:spcPct val="50000"/>
              </a:spcBef>
            </a:pPr>
            <a:r>
              <a:rPr lang="zh-CN" altLang="en-US" sz="2800">
                <a:latin typeface="黑体" panose="02010609060101010101" pitchFamily="2" charset="-122"/>
                <a:ea typeface="黑体" panose="02010609060101010101" pitchFamily="2" charset="-122"/>
              </a:rPr>
              <a:t>一次函数与一元一次方程的关系</a:t>
            </a:r>
            <a:endParaRPr lang="zh-CN" altLang="en-US" sz="2800">
              <a:latin typeface="黑体" panose="02010609060101010101" pitchFamily="2" charset="-122"/>
              <a:ea typeface="黑体" panose="02010609060101010101" pitchFamily="2" charset="-122"/>
            </a:endParaRPr>
          </a:p>
        </p:txBody>
      </p:sp>
      <p:sp>
        <p:nvSpPr>
          <p:cNvPr id="4" name="横卷形 3"/>
          <p:cNvSpPr/>
          <p:nvPr/>
        </p:nvSpPr>
        <p:spPr>
          <a:xfrm>
            <a:off x="5795645" y="1057593"/>
            <a:ext cx="3067050" cy="1728787"/>
          </a:xfrm>
          <a:prstGeom prst="horizontalScroll">
            <a:avLst>
              <a:gd name="adj" fmla="val 12500"/>
            </a:avLst>
          </a:prstGeom>
          <a:solidFill>
            <a:srgbClr val="FFFFCC"/>
          </a:solidFill>
          <a:ln w="9525" cap="flat" cmpd="sng">
            <a:solidFill>
              <a:schemeClr val="tx1"/>
            </a:solidFill>
            <a:prstDash val="solid"/>
            <a:round/>
            <a:headEnd type="none" w="med" len="med"/>
            <a:tailEnd type="none" w="med" len="med"/>
          </a:ln>
        </p:spPr>
        <p:txBody>
          <a:bodyPr wrap="none" anchor="ctr" anchorCtr="0"/>
          <a:p>
            <a:pPr eaLnBrk="0" hangingPunct="0"/>
            <a:r>
              <a:rPr lang="zh-CN" altLang="en-US" sz="2800" i="1" dirty="0">
                <a:solidFill>
                  <a:schemeClr val="tx1"/>
                </a:solidFill>
                <a:latin typeface="Times New Roman" panose="02020603050405020304" pitchFamily="2" charset="0"/>
                <a:ea typeface="黑体" panose="02010609060101010101" pitchFamily="2" charset="-122"/>
              </a:rPr>
              <a:t>一</a:t>
            </a:r>
            <a:r>
              <a:rPr lang="zh-CN" altLang="en-US" sz="2800" dirty="0">
                <a:solidFill>
                  <a:schemeClr val="tx1"/>
                </a:solidFill>
                <a:latin typeface="Times New Roman" panose="02020603050405020304" pitchFamily="2" charset="0"/>
                <a:ea typeface="黑体" panose="02010609060101010101" pitchFamily="2" charset="-122"/>
              </a:rPr>
              <a:t>次函</a:t>
            </a:r>
            <a:r>
              <a:rPr lang="zh-CN" altLang="en-US" sz="2800">
                <a:solidFill>
                  <a:schemeClr val="tx1"/>
                </a:solidFill>
                <a:latin typeface="Times New Roman" panose="02020603050405020304" pitchFamily="2" charset="0"/>
                <a:ea typeface="黑体" panose="02010609060101010101" pitchFamily="2" charset="-122"/>
              </a:rPr>
              <a:t>数</a:t>
            </a:r>
            <a:r>
              <a:rPr lang="en-US" altLang="zh-CN" sz="2800" i="1">
                <a:solidFill>
                  <a:schemeClr val="tx1"/>
                </a:solidFill>
                <a:latin typeface="Times New Roman" panose="02020603050405020304" pitchFamily="2" charset="0"/>
                <a:ea typeface="黑体" panose="02010609060101010101" pitchFamily="2" charset="-122"/>
              </a:rPr>
              <a:t>y</a:t>
            </a:r>
            <a:r>
              <a:rPr lang="en-US" altLang="zh-CN" sz="2800">
                <a:solidFill>
                  <a:schemeClr val="tx1"/>
                </a:solidFill>
                <a:latin typeface="Times New Roman" panose="02020603050405020304" pitchFamily="2" charset="0"/>
                <a:ea typeface="黑体" panose="02010609060101010101" pitchFamily="2" charset="-122"/>
              </a:rPr>
              <a:t>=</a:t>
            </a:r>
            <a:r>
              <a:rPr lang="en-US" altLang="zh-CN" sz="3200" i="1" err="1">
                <a:solidFill>
                  <a:schemeClr val="tx1"/>
                </a:solidFill>
                <a:latin typeface="Times New Roman" panose="02020603050405020304" pitchFamily="2" charset="0"/>
                <a:ea typeface="黑体" panose="02010609060101010101" pitchFamily="2" charset="-122"/>
              </a:rPr>
              <a:t>kx</a:t>
            </a:r>
            <a:r>
              <a:rPr lang="en-US" altLang="zh-CN" sz="3200" err="1">
                <a:solidFill>
                  <a:schemeClr val="tx1"/>
                </a:solidFill>
                <a:latin typeface="Times New Roman" panose="02020603050405020304" pitchFamily="2" charset="0"/>
                <a:ea typeface="黑体" panose="02010609060101010101" pitchFamily="2" charset="-122"/>
              </a:rPr>
              <a:t>+</a:t>
            </a:r>
            <a:r>
              <a:rPr lang="en-US" altLang="zh-CN" sz="3200" i="1" err="1">
                <a:solidFill>
                  <a:schemeClr val="tx1"/>
                </a:solidFill>
                <a:latin typeface="Times New Roman" panose="02020603050405020304" pitchFamily="2" charset="0"/>
                <a:ea typeface="黑体" panose="02010609060101010101" pitchFamily="2" charset="-122"/>
              </a:rPr>
              <a:t>b</a:t>
            </a:r>
            <a:endParaRPr lang="en-US" altLang="zh-CN" sz="3200" i="1" err="1">
              <a:solidFill>
                <a:schemeClr val="tx1"/>
              </a:solidFill>
              <a:latin typeface="Times New Roman" panose="02020603050405020304" pitchFamily="2" charset="0"/>
              <a:ea typeface="黑体" panose="02010609060101010101" pitchFamily="2" charset="-122"/>
            </a:endParaRPr>
          </a:p>
          <a:p>
            <a:pPr eaLnBrk="0" hangingPunct="0"/>
            <a:r>
              <a:rPr lang="zh-CN" altLang="en-US" sz="2800" dirty="0">
                <a:solidFill>
                  <a:schemeClr val="tx1"/>
                </a:solidFill>
                <a:latin typeface="Times New Roman" panose="02020603050405020304" pitchFamily="2" charset="0"/>
                <a:ea typeface="黑体" panose="02010609060101010101" pitchFamily="2" charset="-122"/>
              </a:rPr>
              <a:t>中，</a:t>
            </a:r>
            <a:r>
              <a:rPr lang="en-US" altLang="zh-CN" sz="2800" i="1">
                <a:solidFill>
                  <a:schemeClr val="tx1"/>
                </a:solidFill>
                <a:latin typeface="Times New Roman" panose="02020603050405020304" pitchFamily="2" charset="0"/>
                <a:ea typeface="黑体" panose="02010609060101010101" pitchFamily="2" charset="-122"/>
              </a:rPr>
              <a:t>y</a:t>
            </a:r>
            <a:r>
              <a:rPr lang="en-US" altLang="zh-CN" sz="2800">
                <a:solidFill>
                  <a:schemeClr val="tx1"/>
                </a:solidFill>
                <a:latin typeface="Times New Roman" panose="02020603050405020304" pitchFamily="2" charset="0"/>
                <a:ea typeface="黑体" panose="02010609060101010101" pitchFamily="2" charset="-122"/>
              </a:rPr>
              <a:t>=0</a:t>
            </a:r>
            <a:r>
              <a:rPr lang="zh-CN" altLang="en-US" sz="2800" dirty="0">
                <a:solidFill>
                  <a:schemeClr val="tx1"/>
                </a:solidFill>
                <a:latin typeface="Times New Roman" panose="02020603050405020304" pitchFamily="2" charset="0"/>
                <a:ea typeface="黑体" panose="02010609060101010101" pitchFamily="2" charset="-122"/>
              </a:rPr>
              <a:t>时</a:t>
            </a:r>
            <a:r>
              <a:rPr lang="en-US" altLang="zh-CN" sz="2800" i="1">
                <a:solidFill>
                  <a:schemeClr val="tx1"/>
                </a:solidFill>
                <a:latin typeface="Times New Roman" panose="02020603050405020304" pitchFamily="2" charset="0"/>
                <a:ea typeface="黑体" panose="02010609060101010101" pitchFamily="2" charset="-122"/>
              </a:rPr>
              <a:t>x</a:t>
            </a:r>
            <a:r>
              <a:rPr lang="zh-CN" altLang="en-US" sz="2800" dirty="0">
                <a:solidFill>
                  <a:schemeClr val="tx1"/>
                </a:solidFill>
                <a:latin typeface="Times New Roman" panose="02020603050405020304" pitchFamily="2" charset="0"/>
                <a:ea typeface="黑体" panose="02010609060101010101" pitchFamily="2" charset="-122"/>
              </a:rPr>
              <a:t>的值．</a:t>
            </a:r>
            <a:r>
              <a:rPr lang="zh-CN" altLang="en-US" sz="2800" i="1">
                <a:solidFill>
                  <a:schemeClr val="tx1"/>
                </a:solidFill>
                <a:latin typeface="Times New Roman" panose="02020603050405020304" pitchFamily="2" charset="0"/>
                <a:ea typeface="黑体" panose="02010609060101010101" pitchFamily="2" charset="-122"/>
              </a:rPr>
              <a:t> </a:t>
            </a:r>
            <a:endParaRPr lang="zh-CN" altLang="en-US" sz="2800" i="1">
              <a:solidFill>
                <a:schemeClr val="tx1"/>
              </a:solidFill>
              <a:latin typeface="Times New Roman" panose="02020603050405020304" pitchFamily="2" charset="0"/>
              <a:ea typeface="黑体" panose="02010609060101010101" pitchFamily="2" charset="-122"/>
            </a:endParaRPr>
          </a:p>
        </p:txBody>
      </p:sp>
      <p:sp>
        <p:nvSpPr>
          <p:cNvPr id="5" name="左右箭头标注 4"/>
          <p:cNvSpPr/>
          <p:nvPr/>
        </p:nvSpPr>
        <p:spPr>
          <a:xfrm>
            <a:off x="3058795" y="1217295"/>
            <a:ext cx="2729230" cy="1636395"/>
          </a:xfrm>
          <a:prstGeom prst="leftRightArrowCallout">
            <a:avLst>
              <a:gd name="adj1" fmla="val 25000"/>
              <a:gd name="adj2" fmla="val 25000"/>
              <a:gd name="adj3" fmla="val 25615"/>
              <a:gd name="adj4" fmla="val 50000"/>
            </a:avLst>
          </a:prstGeom>
          <a:solidFill>
            <a:srgbClr val="CCFFFF"/>
          </a:solidFill>
          <a:ln w="9525" cap="flat" cmpd="sng">
            <a:solidFill>
              <a:schemeClr val="tx1"/>
            </a:solidFill>
            <a:prstDash val="solid"/>
            <a:miter/>
            <a:headEnd type="none" w="med" len="med"/>
            <a:tailEnd type="none" w="med" len="med"/>
          </a:ln>
        </p:spPr>
        <p:txBody>
          <a:bodyPr wrap="none" anchor="ctr" anchorCtr="0"/>
          <a:p>
            <a:pPr algn="ctr" eaLnBrk="0" hangingPunct="0"/>
            <a:r>
              <a:rPr lang="zh-CN" altLang="en-US" sz="2800">
                <a:latin typeface="Times New Roman" panose="02020603050405020304" pitchFamily="2" charset="0"/>
                <a:ea typeface="黑体" panose="02010609060101010101" pitchFamily="2" charset="-122"/>
              </a:rPr>
              <a:t>从“函数值”看</a:t>
            </a:r>
            <a:endParaRPr lang="zh-CN" altLang="en-US" sz="2800">
              <a:latin typeface="Times New Roman" panose="02020603050405020304" pitchFamily="2" charset="0"/>
              <a:ea typeface="黑体" panose="02010609060101010101" pitchFamily="2" charset="-122"/>
            </a:endParaRPr>
          </a:p>
        </p:txBody>
      </p:sp>
      <p:sp>
        <p:nvSpPr>
          <p:cNvPr id="6" name="横卷形 5"/>
          <p:cNvSpPr/>
          <p:nvPr/>
        </p:nvSpPr>
        <p:spPr>
          <a:xfrm>
            <a:off x="179070" y="2919730"/>
            <a:ext cx="2833688" cy="1530350"/>
          </a:xfrm>
          <a:prstGeom prst="horizontalScroll">
            <a:avLst>
              <a:gd name="adj" fmla="val 12500"/>
            </a:avLst>
          </a:prstGeom>
          <a:solidFill>
            <a:srgbClr val="FFCCFF"/>
          </a:solidFill>
          <a:ln w="9525" cap="flat" cmpd="sng">
            <a:solidFill>
              <a:schemeClr val="tx1"/>
            </a:solidFill>
            <a:prstDash val="solid"/>
            <a:round/>
            <a:headEnd type="none" w="med" len="med"/>
            <a:tailEnd type="none" w="med" len="med"/>
          </a:ln>
        </p:spPr>
        <p:txBody>
          <a:bodyPr wrap="none" anchor="ctr" anchorCtr="0"/>
          <a:p>
            <a:pPr algn="ctr"/>
            <a:endParaRPr lang="zh-CN" altLang="en-US" sz="2800" dirty="0">
              <a:solidFill>
                <a:schemeClr val="tx1"/>
              </a:solidFill>
              <a:latin typeface="Times New Roman" panose="02020603050405020304" pitchFamily="2" charset="0"/>
              <a:ea typeface="黑体" panose="02010609060101010101" pitchFamily="2" charset="-122"/>
            </a:endParaRPr>
          </a:p>
          <a:p>
            <a:pPr algn="ctr"/>
            <a:r>
              <a:rPr lang="zh-CN" altLang="en-US" sz="2800" dirty="0">
                <a:solidFill>
                  <a:schemeClr val="tx1"/>
                </a:solidFill>
                <a:latin typeface="Times New Roman" panose="02020603050405020304" pitchFamily="2" charset="0"/>
                <a:ea typeface="黑体" panose="02010609060101010101" pitchFamily="2" charset="-122"/>
              </a:rPr>
              <a:t>求一元一次方程</a:t>
            </a:r>
            <a:endParaRPr lang="zh-CN" altLang="en-US" sz="2800" dirty="0">
              <a:solidFill>
                <a:schemeClr val="tx1"/>
              </a:solidFill>
              <a:latin typeface="Times New Roman" panose="02020603050405020304" pitchFamily="2" charset="0"/>
              <a:ea typeface="黑体" panose="02010609060101010101" pitchFamily="2" charset="-122"/>
            </a:endParaRPr>
          </a:p>
          <a:p>
            <a:pPr algn="ctr"/>
            <a:r>
              <a:rPr lang="en-US" altLang="zh-CN" sz="2800">
                <a:solidFill>
                  <a:schemeClr val="tx1"/>
                </a:solidFill>
                <a:latin typeface="Times New Roman" panose="02020603050405020304" pitchFamily="2" charset="0"/>
                <a:ea typeface="黑体" panose="02010609060101010101" pitchFamily="2" charset="-122"/>
              </a:rPr>
              <a:t>  </a:t>
            </a:r>
            <a:r>
              <a:rPr lang="en-US" altLang="zh-CN" sz="2800" i="1" err="1">
                <a:solidFill>
                  <a:schemeClr val="tx1"/>
                </a:solidFill>
                <a:latin typeface="Times New Roman" panose="02020603050405020304" pitchFamily="2" charset="0"/>
                <a:ea typeface="黑体" panose="02010609060101010101" pitchFamily="2" charset="-122"/>
              </a:rPr>
              <a:t>kx</a:t>
            </a:r>
            <a:r>
              <a:rPr lang="en-US" altLang="zh-CN" sz="2800" err="1">
                <a:solidFill>
                  <a:schemeClr val="tx1"/>
                </a:solidFill>
                <a:latin typeface="Times New Roman" panose="02020603050405020304" pitchFamily="2" charset="0"/>
                <a:ea typeface="黑体" panose="02010609060101010101" pitchFamily="2" charset="-122"/>
              </a:rPr>
              <a:t>+</a:t>
            </a:r>
            <a:r>
              <a:rPr lang="en-US" altLang="zh-CN" sz="2800" i="1" err="1">
                <a:solidFill>
                  <a:schemeClr val="tx1"/>
                </a:solidFill>
                <a:latin typeface="Times New Roman" panose="02020603050405020304" pitchFamily="2" charset="0"/>
                <a:ea typeface="黑体" panose="02010609060101010101" pitchFamily="2" charset="-122"/>
              </a:rPr>
              <a:t>b</a:t>
            </a:r>
            <a:r>
              <a:rPr lang="en-US" altLang="zh-CN" sz="2800">
                <a:solidFill>
                  <a:schemeClr val="tx1"/>
                </a:solidFill>
                <a:latin typeface="Times New Roman" panose="02020603050405020304" pitchFamily="2" charset="0"/>
                <a:ea typeface="黑体" panose="02010609060101010101" pitchFamily="2" charset="-122"/>
              </a:rPr>
              <a:t>=0</a:t>
            </a:r>
            <a:r>
              <a:rPr lang="zh-CN" altLang="en-US" sz="2800" dirty="0">
                <a:solidFill>
                  <a:schemeClr val="tx1"/>
                </a:solidFill>
                <a:latin typeface="Times New Roman" panose="02020603050405020304" pitchFamily="2" charset="0"/>
                <a:ea typeface="黑体" panose="02010609060101010101" pitchFamily="2" charset="-122"/>
              </a:rPr>
              <a:t>的解．</a:t>
            </a:r>
            <a:r>
              <a:rPr lang="zh-CN" altLang="en-US" sz="2800" i="1" dirty="0">
                <a:solidFill>
                  <a:schemeClr val="tx1"/>
                </a:solidFill>
                <a:latin typeface="Times New Roman" panose="02020603050405020304" pitchFamily="2" charset="0"/>
                <a:ea typeface="黑体" panose="02010609060101010101" pitchFamily="2" charset="-122"/>
              </a:rPr>
              <a:t> </a:t>
            </a:r>
            <a:endParaRPr lang="zh-CN" altLang="en-US" sz="3200" i="1" dirty="0">
              <a:solidFill>
                <a:schemeClr val="tx1"/>
              </a:solidFill>
              <a:latin typeface="Times New Roman" panose="02020603050405020304" pitchFamily="2" charset="0"/>
              <a:ea typeface="黑体" panose="02010609060101010101" pitchFamily="2" charset="-122"/>
            </a:endParaRPr>
          </a:p>
          <a:p>
            <a:pPr algn="ctr" eaLnBrk="0" hangingPunct="0"/>
            <a:endParaRPr lang="zh-CN" altLang="en-US" sz="3200" i="1" dirty="0">
              <a:solidFill>
                <a:schemeClr val="tx1"/>
              </a:solidFill>
              <a:latin typeface="Times New Roman" panose="02020603050405020304" pitchFamily="2" charset="0"/>
              <a:ea typeface="黑体" panose="02010609060101010101" pitchFamily="2" charset="-122"/>
            </a:endParaRPr>
          </a:p>
        </p:txBody>
      </p:sp>
      <p:sp>
        <p:nvSpPr>
          <p:cNvPr id="7" name="横卷形 6"/>
          <p:cNvSpPr/>
          <p:nvPr/>
        </p:nvSpPr>
        <p:spPr>
          <a:xfrm>
            <a:off x="5865495" y="2784793"/>
            <a:ext cx="3078163" cy="1728787"/>
          </a:xfrm>
          <a:prstGeom prst="horizontalScroll">
            <a:avLst>
              <a:gd name="adj" fmla="val 12500"/>
            </a:avLst>
          </a:prstGeom>
          <a:solidFill>
            <a:srgbClr val="FFCCFF"/>
          </a:solidFill>
          <a:ln w="9525" cap="flat" cmpd="sng">
            <a:solidFill>
              <a:schemeClr val="tx1"/>
            </a:solidFill>
            <a:prstDash val="solid"/>
            <a:round/>
            <a:headEnd type="none" w="med" len="med"/>
            <a:tailEnd type="none" w="med" len="med"/>
          </a:ln>
        </p:spPr>
        <p:txBody>
          <a:bodyPr wrap="none" anchor="ctr" anchorCtr="0"/>
          <a:p>
            <a:pPr eaLnBrk="0" hangingPunct="0"/>
            <a:r>
              <a:rPr lang="zh-CN" altLang="en-US" sz="2800">
                <a:solidFill>
                  <a:schemeClr val="tx1"/>
                </a:solidFill>
                <a:latin typeface="Times New Roman" panose="02020603050405020304" pitchFamily="2" charset="0"/>
                <a:ea typeface="黑体" panose="02010609060101010101" pitchFamily="2" charset="-122"/>
              </a:rPr>
              <a:t>求直线</a:t>
            </a:r>
            <a:r>
              <a:rPr lang="en-US" altLang="zh-CN" sz="2800" i="1">
                <a:solidFill>
                  <a:schemeClr val="tx1"/>
                </a:solidFill>
                <a:latin typeface="Times New Roman" panose="02020603050405020304" pitchFamily="2" charset="0"/>
                <a:ea typeface="黑体" panose="02010609060101010101" pitchFamily="2" charset="-122"/>
              </a:rPr>
              <a:t>y</a:t>
            </a:r>
            <a:r>
              <a:rPr lang="en-US" altLang="zh-CN" sz="2800">
                <a:solidFill>
                  <a:schemeClr val="tx1"/>
                </a:solidFill>
                <a:latin typeface="Times New Roman" panose="02020603050405020304" pitchFamily="2" charset="0"/>
                <a:ea typeface="黑体" panose="02010609060101010101" pitchFamily="2" charset="-122"/>
              </a:rPr>
              <a:t>= </a:t>
            </a:r>
            <a:r>
              <a:rPr lang="en-US" altLang="zh-CN" sz="3200" i="1" err="1">
                <a:solidFill>
                  <a:schemeClr val="tx1"/>
                </a:solidFill>
                <a:latin typeface="Times New Roman" panose="02020603050405020304" pitchFamily="2" charset="0"/>
                <a:ea typeface="黑体" panose="02010609060101010101" pitchFamily="2" charset="-122"/>
              </a:rPr>
              <a:t>kx</a:t>
            </a:r>
            <a:r>
              <a:rPr lang="en-US" altLang="zh-CN" sz="3200" err="1">
                <a:solidFill>
                  <a:schemeClr val="tx1"/>
                </a:solidFill>
                <a:latin typeface="Times New Roman" panose="02020603050405020304" pitchFamily="2" charset="0"/>
                <a:ea typeface="黑体" panose="02010609060101010101" pitchFamily="2" charset="-122"/>
              </a:rPr>
              <a:t>+</a:t>
            </a:r>
            <a:r>
              <a:rPr lang="en-US" altLang="zh-CN" sz="3200" i="1" err="1">
                <a:solidFill>
                  <a:schemeClr val="tx1"/>
                </a:solidFill>
                <a:latin typeface="Times New Roman" panose="02020603050405020304" pitchFamily="2" charset="0"/>
                <a:ea typeface="黑体" panose="02010609060101010101" pitchFamily="2" charset="-122"/>
              </a:rPr>
              <a:t>b</a:t>
            </a:r>
            <a:endParaRPr lang="en-US" altLang="zh-CN" sz="3200" i="1" err="1">
              <a:solidFill>
                <a:schemeClr val="tx1"/>
              </a:solidFill>
              <a:latin typeface="Times New Roman" panose="02020603050405020304" pitchFamily="2" charset="0"/>
              <a:ea typeface="黑体" panose="02010609060101010101" pitchFamily="2" charset="-122"/>
            </a:endParaRPr>
          </a:p>
          <a:p>
            <a:pPr eaLnBrk="0" hangingPunct="0"/>
            <a:r>
              <a:rPr lang="zh-CN" altLang="en-US" sz="2800">
                <a:solidFill>
                  <a:schemeClr val="tx1"/>
                </a:solidFill>
                <a:latin typeface="Times New Roman" panose="02020603050405020304" pitchFamily="2" charset="0"/>
                <a:ea typeface="黑体" panose="02010609060101010101" pitchFamily="2" charset="-122"/>
              </a:rPr>
              <a:t>与</a:t>
            </a:r>
            <a:r>
              <a:rPr lang="zh-CN" altLang="en-US" sz="2800">
                <a:solidFill>
                  <a:schemeClr val="tx2"/>
                </a:solidFill>
                <a:latin typeface="Times New Roman" panose="02020603050405020304" pitchFamily="2" charset="0"/>
                <a:ea typeface="黑体" panose="02010609060101010101" pitchFamily="2" charset="-122"/>
              </a:rPr>
              <a:t> </a:t>
            </a:r>
            <a:r>
              <a:rPr lang="en-US" altLang="zh-CN" sz="2800" i="1">
                <a:solidFill>
                  <a:srgbClr val="0000FF"/>
                </a:solidFill>
                <a:latin typeface="Times New Roman" panose="02020603050405020304" pitchFamily="2" charset="0"/>
                <a:ea typeface="黑体" panose="02010609060101010101" pitchFamily="2" charset="-122"/>
              </a:rPr>
              <a:t>x </a:t>
            </a:r>
            <a:r>
              <a:rPr lang="zh-CN" altLang="en-US" sz="2800">
                <a:solidFill>
                  <a:srgbClr val="0000FF"/>
                </a:solidFill>
                <a:latin typeface="Times New Roman" panose="02020603050405020304" pitchFamily="2" charset="0"/>
                <a:ea typeface="黑体" panose="02010609060101010101" pitchFamily="2" charset="-122"/>
              </a:rPr>
              <a:t>轴</a:t>
            </a:r>
            <a:r>
              <a:rPr lang="zh-CN" altLang="en-US" sz="2800">
                <a:solidFill>
                  <a:schemeClr val="tx1"/>
                </a:solidFill>
                <a:latin typeface="Times New Roman" panose="02020603050405020304" pitchFamily="2" charset="0"/>
                <a:ea typeface="黑体" panose="02010609060101010101" pitchFamily="2" charset="-122"/>
              </a:rPr>
              <a:t>交点的</a:t>
            </a:r>
            <a:r>
              <a:rPr lang="zh-CN" altLang="en-US" sz="2800">
                <a:solidFill>
                  <a:srgbClr val="0000FF"/>
                </a:solidFill>
                <a:latin typeface="Times New Roman" panose="02020603050405020304" pitchFamily="2" charset="0"/>
                <a:ea typeface="黑体" panose="02010609060101010101" pitchFamily="2" charset="-122"/>
              </a:rPr>
              <a:t>横</a:t>
            </a:r>
            <a:endParaRPr lang="zh-CN" altLang="en-US" sz="2800">
              <a:solidFill>
                <a:srgbClr val="0000FF"/>
              </a:solidFill>
              <a:latin typeface="Times New Roman" panose="02020603050405020304" pitchFamily="2" charset="0"/>
              <a:ea typeface="黑体" panose="02010609060101010101" pitchFamily="2" charset="-122"/>
            </a:endParaRPr>
          </a:p>
          <a:p>
            <a:pPr eaLnBrk="0" hangingPunct="0"/>
            <a:r>
              <a:rPr lang="zh-CN" altLang="en-US" sz="2800">
                <a:solidFill>
                  <a:srgbClr val="0000FF"/>
                </a:solidFill>
                <a:latin typeface="Times New Roman" panose="02020603050405020304" pitchFamily="2" charset="0"/>
                <a:ea typeface="黑体" panose="02010609060101010101" pitchFamily="2" charset="-122"/>
              </a:rPr>
              <a:t>坐标．</a:t>
            </a:r>
            <a:r>
              <a:rPr lang="zh-CN" altLang="en-US" sz="2800" i="1">
                <a:solidFill>
                  <a:srgbClr val="0000FF"/>
                </a:solidFill>
                <a:latin typeface="Times New Roman" panose="02020603050405020304" pitchFamily="2" charset="0"/>
                <a:ea typeface="黑体" panose="02010609060101010101" pitchFamily="2" charset="-122"/>
              </a:rPr>
              <a:t> </a:t>
            </a:r>
            <a:endParaRPr lang="zh-CN" altLang="en-US" sz="2800" i="1">
              <a:solidFill>
                <a:srgbClr val="0000FF"/>
              </a:solidFill>
              <a:latin typeface="Times New Roman" panose="02020603050405020304" pitchFamily="2" charset="0"/>
              <a:ea typeface="黑体" panose="02010609060101010101" pitchFamily="2" charset="-122"/>
            </a:endParaRPr>
          </a:p>
        </p:txBody>
      </p:sp>
      <p:sp>
        <p:nvSpPr>
          <p:cNvPr id="8" name="左右箭头标注 7"/>
          <p:cNvSpPr/>
          <p:nvPr/>
        </p:nvSpPr>
        <p:spPr>
          <a:xfrm>
            <a:off x="3012440" y="2945130"/>
            <a:ext cx="2854960" cy="1504950"/>
          </a:xfrm>
          <a:prstGeom prst="leftRightArrowCallout">
            <a:avLst>
              <a:gd name="adj1" fmla="val 25000"/>
              <a:gd name="adj2" fmla="val 25000"/>
              <a:gd name="adj3" fmla="val 25530"/>
              <a:gd name="adj4" fmla="val 50000"/>
            </a:avLst>
          </a:prstGeom>
          <a:solidFill>
            <a:srgbClr val="CCFFFF"/>
          </a:solidFill>
          <a:ln w="9525" cap="flat" cmpd="sng">
            <a:solidFill>
              <a:schemeClr val="tx1"/>
            </a:solidFill>
            <a:prstDash val="solid"/>
            <a:miter/>
            <a:headEnd type="none" w="med" len="med"/>
            <a:tailEnd type="none" w="med" len="med"/>
          </a:ln>
        </p:spPr>
        <p:txBody>
          <a:bodyPr wrap="none" anchor="ctr" anchorCtr="0"/>
          <a:p>
            <a:pPr algn="ctr" eaLnBrk="0" hangingPunct="0"/>
            <a:r>
              <a:rPr lang="zh-CN" altLang="en-US" sz="2800">
                <a:latin typeface="Times New Roman" panose="02020603050405020304" pitchFamily="2" charset="0"/>
                <a:ea typeface="黑体" panose="02010609060101010101" pitchFamily="2" charset="-122"/>
              </a:rPr>
              <a:t>从“函数图象”看</a:t>
            </a:r>
            <a:endParaRPr lang="zh-CN" altLang="en-US" sz="2800">
              <a:latin typeface="Times New Roman" panose="02020603050405020304" pitchFamily="2" charset="0"/>
              <a:ea typeface="黑体" panose="02010609060101010101" pitchFamily="2" charset="-122"/>
            </a:endParaRPr>
          </a:p>
        </p:txBody>
      </p:sp>
      <p:sp>
        <p:nvSpPr>
          <p:cNvPr id="10" name="文本框 9"/>
          <p:cNvSpPr txBox="1"/>
          <p:nvPr/>
        </p:nvSpPr>
        <p:spPr>
          <a:xfrm>
            <a:off x="539115" y="22225"/>
            <a:ext cx="1704975" cy="460375"/>
          </a:xfrm>
          <a:prstGeom prst="rect">
            <a:avLst/>
          </a:prstGeom>
          <a:noFill/>
        </p:spPr>
        <p:txBody>
          <a:bodyPr wrap="square" rtlCol="0">
            <a:spAutoFit/>
          </a:bodyPr>
          <a:p>
            <a:pPr algn="ctr"/>
            <a:r>
              <a:rPr lang="zh-CN" altLang="en-US" sz="24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rPr>
              <a:t>归纳总结</a:t>
            </a:r>
            <a:endParaRPr lang="zh-CN" altLang="en-US" sz="2400" b="1" dirty="0">
              <a:solidFill>
                <a:schemeClr val="bg1"/>
              </a:solidFill>
              <a:latin typeface="微软雅黑" panose="020B0503020204020204" pitchFamily="2" charset="-122"/>
              <a:ea typeface="微软雅黑" panose="020B0503020204020204" pitchFamily="2" charset="-122"/>
              <a:sym typeface="微软雅黑" panose="020B0503020204020204"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indefinite"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indefinite"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indefinite" fill="hold">
                                          <p:stCondLst>
                                            <p:cond delay="0"/>
                                          </p:stCondLst>
                                        </p:cTn>
                                        <p:tgtEl>
                                          <p:spTgt spid="5"/>
                                        </p:tgtEl>
                                        <p:attrNameLst>
                                          <p:attrName>style.visibility</p:attrName>
                                        </p:attrNameLst>
                                      </p:cBhvr>
                                      <p:to>
                                        <p:strVal val="visible"/>
                                      </p:to>
                                    </p:set>
                                    <p:animEffect transition="in" filter="checkerboard(across)">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indefinite"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indefinite" fill="hold">
                                          <p:stCondLst>
                                            <p:cond delay="0"/>
                                          </p:stCondLst>
                                        </p:cTn>
                                        <p:tgtEl>
                                          <p:spTgt spid="6"/>
                                        </p:tgtEl>
                                        <p:attrNameLst>
                                          <p:attrName>style.visibility</p:attrName>
                                        </p:attrNameLst>
                                      </p:cBhvr>
                                      <p:to>
                                        <p:strVal val="visible"/>
                                      </p:to>
                                    </p:set>
                                    <p:animEffect transition="in" filter="box(i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indefinite" fill="hold">
                                          <p:stCondLst>
                                            <p:cond delay="0"/>
                                          </p:stCondLst>
                                        </p:cTn>
                                        <p:tgtEl>
                                          <p:spTgt spid="8"/>
                                        </p:tgtEl>
                                        <p:attrNameLst>
                                          <p:attrName>style.visibility</p:attrName>
                                        </p:attrNameLst>
                                      </p:cBhvr>
                                      <p:to>
                                        <p:strVal val="visible"/>
                                      </p:to>
                                    </p:set>
                                    <p:animEffect transition="in" filter="checkerboard(across)">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indefinite"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ppt_w</p:attrName>
                                        </p:attrNameLst>
                                      </p:cBhvr>
                                      <p:tavLst>
                                        <p:tav tm="0">
                                          <p:val>
                                            <p:strVal val="#ppt_w*0.70"/>
                                          </p:val>
                                        </p:tav>
                                        <p:tav tm="100000">
                                          <p:val>
                                            <p:strVal val="#ppt_w"/>
                                          </p:val>
                                        </p:tav>
                                      </p:tavLst>
                                    </p:anim>
                                    <p:anim calcmode="lin" valueType="num">
                                      <p:cBhvr>
                                        <p:cTn id="44" dur="1000" fill="hold"/>
                                        <p:tgtEl>
                                          <p:spTgt spid="7"/>
                                        </p:tgtEl>
                                        <p:attrNameLst>
                                          <p:attrName>ppt_h</p:attrName>
                                        </p:attrNameLst>
                                      </p:cBhvr>
                                      <p:tavLst>
                                        <p:tav tm="0">
                                          <p:val>
                                            <p:strVal val="#ppt_h"/>
                                          </p:val>
                                        </p:tav>
                                        <p:tav tm="100000">
                                          <p:val>
                                            <p:strVal val="#ppt_h"/>
                                          </p:val>
                                        </p:tav>
                                      </p:tavLst>
                                    </p:anim>
                                    <p:animEffect transition="in" filter="fade">
                                      <p:cBhvr>
                                        <p:cTn id="4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6"/>
          <p:cNvSpPr txBox="1">
            <a:spLocks noChangeArrowheads="1"/>
          </p:cNvSpPr>
          <p:nvPr>
            <p:custDataLst>
              <p:tags r:id="rId1"/>
            </p:custDataLst>
          </p:nvPr>
        </p:nvSpPr>
        <p:spPr bwMode="auto">
          <a:xfrm>
            <a:off x="323215" y="482600"/>
            <a:ext cx="7645400" cy="607695"/>
          </a:xfrm>
          <a:prstGeom prst="rect">
            <a:avLst/>
          </a:prstGeom>
          <a:noFill/>
          <a:ln w="12700" algn="ctr">
            <a:noFill/>
            <a:miter lim="800000"/>
          </a:ln>
          <a:effectLst/>
        </p:spPr>
        <p:txBody>
          <a:bodyPr wrap="square">
            <a:spAutoFit/>
          </a:bodyPr>
          <a:p>
            <a:pPr>
              <a:lnSpc>
                <a:spcPct val="120000"/>
              </a:lnSpc>
            </a:pPr>
            <a:r>
              <a:rPr sz="2800" noProof="1" dirty="0">
                <a:latin typeface="Times New Roman" panose="02020603050405020304" pitchFamily="2" charset="0"/>
                <a:ea typeface="黑体" panose="02010609060101010101" pitchFamily="2" charset="-122"/>
                <a:cs typeface="+mn-ea"/>
              </a:rPr>
              <a:t>你能把得到的结论推广到</a:t>
            </a:r>
            <a:r>
              <a:rPr lang="zh-CN" sz="2800" noProof="1" dirty="0">
                <a:latin typeface="Times New Roman" panose="02020603050405020304" pitchFamily="2" charset="0"/>
                <a:ea typeface="黑体" panose="02010609060101010101" pitchFamily="2" charset="-122"/>
                <a:cs typeface="+mn-ea"/>
              </a:rPr>
              <a:t>一</a:t>
            </a:r>
            <a:r>
              <a:rPr sz="2800" noProof="1" dirty="0">
                <a:latin typeface="Times New Roman" panose="02020603050405020304" pitchFamily="2" charset="0"/>
                <a:ea typeface="黑体" panose="02010609060101010101" pitchFamily="2" charset="-122"/>
                <a:cs typeface="+mn-ea"/>
              </a:rPr>
              <a:t>般情况吗</a:t>
            </a:r>
            <a:r>
              <a:rPr lang="zh-CN" sz="2800" noProof="1" dirty="0">
                <a:latin typeface="Times New Roman" panose="02020603050405020304" pitchFamily="2" charset="0"/>
                <a:ea typeface="黑体" panose="02010609060101010101" pitchFamily="2" charset="-122"/>
                <a:cs typeface="+mn-ea"/>
              </a:rPr>
              <a:t>？</a:t>
            </a:r>
            <a:endParaRPr lang="zh-CN" sz="2800" noProof="1" dirty="0">
              <a:latin typeface="Times New Roman" panose="02020603050405020304" pitchFamily="2" charset="0"/>
              <a:ea typeface="黑体" panose="02010609060101010101" pitchFamily="2" charset="-122"/>
              <a:cs typeface="+mn-ea"/>
            </a:endParaRPr>
          </a:p>
        </p:txBody>
      </p:sp>
      <p:sp>
        <p:nvSpPr>
          <p:cNvPr id="49" name="流程图: 可选过程 6"/>
          <p:cNvSpPr/>
          <p:nvPr>
            <p:custDataLst>
              <p:tags r:id="rId2"/>
            </p:custDataLst>
          </p:nvPr>
        </p:nvSpPr>
        <p:spPr>
          <a:xfrm>
            <a:off x="250190" y="1273810"/>
            <a:ext cx="8795385" cy="3355340"/>
          </a:xfrm>
          <a:prstGeom prst="flowChartAlternateProcess">
            <a:avLst/>
          </a:prstGeom>
          <a:noFill/>
          <a:ln w="28575" cap="flat" cmpd="sng">
            <a:solidFill>
              <a:srgbClr val="00B050"/>
            </a:solidFill>
            <a:prstDash val="dashDot"/>
            <a:bevel/>
            <a:headEnd type="none" w="med" len="med"/>
            <a:tailEnd type="none" w="med" len="med"/>
          </a:ln>
        </p:spPr>
        <p:txBody>
          <a:bodyPr anchor="ctr" anchorCtr="0"/>
          <a:p>
            <a:pPr eaLnBrk="0" hangingPunct="0">
              <a:lnSpc>
                <a:spcPct val="140000"/>
              </a:lnSpc>
            </a:pPr>
            <a:r>
              <a:rPr lang="zh-CN" altLang="en-US" sz="2800" dirty="0">
                <a:latin typeface="Times New Roman" panose="02020603050405020304" pitchFamily="2" charset="0"/>
                <a:ea typeface="黑体" panose="02010609060101010101" pitchFamily="2" charset="-122"/>
                <a:sym typeface="+mn-ea"/>
              </a:rPr>
              <a:t>一般地，一元一次方程</a:t>
            </a:r>
            <a:r>
              <a:rPr lang="en-US" altLang="zh-CN" sz="2800" dirty="0">
                <a:latin typeface="Times New Roman" panose="02020603050405020304" pitchFamily="2" charset="0"/>
                <a:ea typeface="黑体" panose="02010609060101010101" pitchFamily="2" charset="-122"/>
                <a:sym typeface="+mn-ea"/>
              </a:rPr>
              <a:t> </a:t>
            </a:r>
            <a:r>
              <a:rPr lang="zh-CN" altLang="en-US" sz="2800" i="1" dirty="0">
                <a:latin typeface="Times New Roman" panose="02020603050405020304" pitchFamily="2" charset="0"/>
                <a:ea typeface="黑体" panose="02010609060101010101" pitchFamily="2" charset="-122"/>
                <a:sym typeface="+mn-ea"/>
              </a:rPr>
              <a:t>ax</a:t>
            </a:r>
            <a:r>
              <a:rPr lang="en-US" altLang="zh-CN" sz="2800" i="1"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 </a:t>
            </a:r>
            <a:r>
              <a:rPr lang="zh-CN" altLang="en-US" sz="2800" i="1" dirty="0">
                <a:latin typeface="Times New Roman" panose="02020603050405020304" pitchFamily="2" charset="0"/>
                <a:ea typeface="黑体" panose="02010609060101010101" pitchFamily="2" charset="-122"/>
                <a:sym typeface="+mn-ea"/>
              </a:rPr>
              <a:t>b</a:t>
            </a:r>
            <a:r>
              <a:rPr lang="en-US" altLang="zh-CN" sz="2800" i="1"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 </a:t>
            </a:r>
            <a:r>
              <a:rPr lang="zh-CN" altLang="en-US" sz="2800" i="1" dirty="0">
                <a:latin typeface="Times New Roman" panose="02020603050405020304" pitchFamily="2" charset="0"/>
                <a:ea typeface="黑体" panose="02010609060101010101" pitchFamily="2" charset="-122"/>
                <a:sym typeface="+mn-ea"/>
              </a:rPr>
              <a:t>c</a:t>
            </a:r>
            <a:r>
              <a:rPr lang="en-US" altLang="zh-CN" sz="2800" i="1"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a:t>
            </a:r>
            <a:r>
              <a:rPr lang="zh-CN" altLang="en-US" sz="2800" i="1" dirty="0">
                <a:latin typeface="Times New Roman" panose="02020603050405020304" pitchFamily="2" charset="0"/>
                <a:ea typeface="黑体" panose="02010609060101010101" pitchFamily="2" charset="-122"/>
                <a:sym typeface="+mn-ea"/>
              </a:rPr>
              <a:t>a</a:t>
            </a:r>
            <a:r>
              <a:rPr lang="zh-CN" altLang="en-US" sz="2800" dirty="0">
                <a:latin typeface="Times New Roman" panose="02020603050405020304" pitchFamily="2" charset="0"/>
                <a:ea typeface="黑体" panose="02010609060101010101" pitchFamily="2" charset="-122"/>
                <a:sym typeface="+mn-ea"/>
              </a:rPr>
              <a:t>，</a:t>
            </a:r>
            <a:r>
              <a:rPr lang="zh-CN" altLang="en-US" sz="2800" i="1" dirty="0">
                <a:latin typeface="Times New Roman" panose="02020603050405020304" pitchFamily="2" charset="0"/>
                <a:ea typeface="黑体" panose="02010609060101010101" pitchFamily="2" charset="-122"/>
                <a:sym typeface="+mn-ea"/>
              </a:rPr>
              <a:t> b</a:t>
            </a:r>
            <a:r>
              <a:rPr lang="zh-CN" altLang="en-US" sz="2800" dirty="0">
                <a:latin typeface="Times New Roman" panose="02020603050405020304" pitchFamily="2" charset="0"/>
                <a:ea typeface="黑体" panose="02010609060101010101" pitchFamily="2" charset="-122"/>
                <a:sym typeface="+mn-ea"/>
              </a:rPr>
              <a:t>，</a:t>
            </a:r>
            <a:r>
              <a:rPr lang="zh-CN" altLang="en-US" sz="2800" i="1" dirty="0">
                <a:latin typeface="Times New Roman" panose="02020603050405020304" pitchFamily="2" charset="0"/>
                <a:ea typeface="黑体" panose="02010609060101010101" pitchFamily="2" charset="-122"/>
                <a:sym typeface="+mn-ea"/>
              </a:rPr>
              <a:t>c</a:t>
            </a:r>
            <a:r>
              <a:rPr lang="zh-CN" altLang="en-US" sz="2800" dirty="0">
                <a:latin typeface="Times New Roman" panose="02020603050405020304" pitchFamily="2" charset="0"/>
                <a:ea typeface="黑体" panose="02010609060101010101" pitchFamily="2" charset="-122"/>
                <a:sym typeface="+mn-ea"/>
              </a:rPr>
              <a:t>为常数，</a:t>
            </a:r>
            <a:r>
              <a:rPr lang="zh-CN" altLang="en-US" sz="2800" i="1" dirty="0">
                <a:latin typeface="Times New Roman" panose="02020603050405020304" pitchFamily="2" charset="0"/>
                <a:ea typeface="黑体" panose="02010609060101010101" pitchFamily="2" charset="-122"/>
                <a:sym typeface="+mn-ea"/>
              </a:rPr>
              <a:t>a</a:t>
            </a:r>
            <a:r>
              <a:rPr lang="en-US" altLang="zh-CN" sz="2800" i="1" dirty="0">
                <a:latin typeface="Times New Roman" panose="02020603050405020304" pitchFamily="2" charset="0"/>
                <a:ea typeface="黑体" panose="02010609060101010101" pitchFamily="2" charset="-122"/>
                <a:sym typeface="+mn-ea"/>
              </a:rPr>
              <a:t> </a:t>
            </a:r>
            <a:r>
              <a:rPr lang="en-US" altLang="zh-CN" sz="2800" dirty="0">
                <a:latin typeface="Times New Roman" panose="02020603050405020304" pitchFamily="2" charset="0"/>
                <a:ea typeface="黑体" panose="02010609060101010101" pitchFamily="2" charset="-122"/>
                <a:sym typeface="+mn-ea"/>
              </a:rPr>
              <a:t>≠ </a:t>
            </a:r>
            <a:r>
              <a:rPr lang="zh-CN" altLang="en-US" sz="2800" dirty="0">
                <a:latin typeface="Times New Roman" panose="02020603050405020304" pitchFamily="2" charset="0"/>
                <a:ea typeface="黑体" panose="02010609060101010101" pitchFamily="2" charset="-122"/>
                <a:sym typeface="+mn-ea"/>
              </a:rPr>
              <a:t>0)的解就是当函数</a:t>
            </a:r>
            <a:r>
              <a:rPr lang="en-US" altLang="zh-CN" sz="2800" dirty="0">
                <a:latin typeface="Times New Roman" panose="02020603050405020304" pitchFamily="2" charset="0"/>
                <a:ea typeface="黑体" panose="02010609060101010101" pitchFamily="2" charset="-122"/>
                <a:sym typeface="+mn-ea"/>
              </a:rPr>
              <a:t>_______</a:t>
            </a:r>
            <a:r>
              <a:rPr lang="en-US" altLang="zh-CN" sz="2800" dirty="0">
                <a:latin typeface="Times New Roman" panose="02020603050405020304" pitchFamily="2" charset="0"/>
                <a:ea typeface="黑体" panose="02010609060101010101" pitchFamily="2" charset="-122"/>
                <a:sym typeface="+mn-ea"/>
              </a:rPr>
              <a:t>__</a:t>
            </a:r>
            <a:r>
              <a:rPr lang="en-US" altLang="zh-CN" sz="2800" dirty="0">
                <a:latin typeface="Times New Roman" panose="02020603050405020304" pitchFamily="2" charset="0"/>
                <a:ea typeface="黑体" panose="02010609060101010101" pitchFamily="2" charset="-122"/>
                <a:sym typeface="+mn-ea"/>
              </a:rPr>
              <a:t>_</a:t>
            </a:r>
            <a:r>
              <a:rPr lang="zh-CN" altLang="en-US" sz="2800" dirty="0">
                <a:latin typeface="Times New Roman" panose="02020603050405020304" pitchFamily="2" charset="0"/>
                <a:ea typeface="黑体" panose="02010609060101010101" pitchFamily="2" charset="-122"/>
                <a:sym typeface="+mn-ea"/>
              </a:rPr>
              <a:t>的函数值为</a:t>
            </a:r>
            <a:r>
              <a:rPr lang="en-US" altLang="zh-CN" sz="2800" dirty="0">
                <a:latin typeface="Times New Roman" panose="02020603050405020304" pitchFamily="2" charset="0"/>
                <a:ea typeface="黑体" panose="02010609060101010101" pitchFamily="2" charset="-122"/>
                <a:sym typeface="+mn-ea"/>
              </a:rPr>
              <a:t>_____</a:t>
            </a:r>
            <a:r>
              <a:rPr lang="zh-CN" altLang="en-US" sz="2800" dirty="0">
                <a:latin typeface="Times New Roman" panose="02020603050405020304" pitchFamily="2" charset="0"/>
                <a:ea typeface="黑体" panose="02010609060101010101" pitchFamily="2" charset="-122"/>
                <a:sym typeface="+mn-ea"/>
              </a:rPr>
              <a:t>时的自变量</a:t>
            </a:r>
            <a:r>
              <a:rPr lang="en-US" altLang="zh-CN" sz="2800" dirty="0">
                <a:latin typeface="Times New Roman" panose="02020603050405020304" pitchFamily="2" charset="0"/>
                <a:ea typeface="黑体" panose="02010609060101010101" pitchFamily="2" charset="-122"/>
                <a:sym typeface="+mn-ea"/>
              </a:rPr>
              <a:t>_____</a:t>
            </a:r>
            <a:r>
              <a:rPr lang="zh-CN" altLang="en-US" sz="2800" dirty="0">
                <a:latin typeface="Times New Roman" panose="02020603050405020304" pitchFamily="2" charset="0"/>
                <a:ea typeface="黑体" panose="02010609060101010101" pitchFamily="2" charset="-122"/>
                <a:sym typeface="+mn-ea"/>
              </a:rPr>
              <a:t>的值</a:t>
            </a:r>
            <a:r>
              <a:rPr lang="en-US" altLang="zh-CN" sz="2800" dirty="0">
                <a:latin typeface="Times New Roman" panose="02020603050405020304" pitchFamily="2" charset="0"/>
                <a:ea typeface="黑体" panose="02010609060101010101" pitchFamily="2" charset="-122"/>
                <a:sym typeface="+mn-ea"/>
              </a:rPr>
              <a:t>.</a:t>
            </a:r>
            <a:endParaRPr lang="en-US" altLang="zh-CN" sz="2800" dirty="0">
              <a:latin typeface="Times New Roman" panose="02020603050405020304" pitchFamily="2" charset="0"/>
              <a:ea typeface="黑体" panose="02010609060101010101" pitchFamily="2" charset="-122"/>
              <a:sym typeface="+mn-ea"/>
            </a:endParaRPr>
          </a:p>
          <a:p>
            <a:pPr eaLnBrk="0" hangingPunct="0">
              <a:lnSpc>
                <a:spcPct val="140000"/>
              </a:lnSpc>
            </a:pPr>
            <a:r>
              <a:rPr lang="en-US" altLang="zh-CN" sz="2800" dirty="0">
                <a:latin typeface="Times New Roman" panose="02020603050405020304" pitchFamily="2" charset="0"/>
                <a:ea typeface="黑体" panose="02010609060101010101" pitchFamily="2" charset="-122"/>
                <a:sym typeface="+mn-ea"/>
              </a:rPr>
              <a:t>如</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求 4</a:t>
            </a:r>
            <a:r>
              <a:rPr lang="en-US" altLang="zh-CN" sz="2800" i="1" dirty="0">
                <a:latin typeface="Times New Roman" panose="02020603050405020304" pitchFamily="2" charset="0"/>
                <a:ea typeface="黑体" panose="02010609060101010101" pitchFamily="2" charset="-122"/>
                <a:sym typeface="+mn-ea"/>
              </a:rPr>
              <a:t>x </a:t>
            </a:r>
            <a:r>
              <a:rPr lang="en-US" altLang="zh-CN" sz="2800" dirty="0">
                <a:latin typeface="Times New Roman" panose="02020603050405020304" pitchFamily="2" charset="0"/>
                <a:ea typeface="黑体" panose="02010609060101010101" pitchFamily="2" charset="-122"/>
                <a:sym typeface="+mn-ea"/>
              </a:rPr>
              <a:t>+ 5 = 9 的解</a:t>
            </a:r>
            <a:r>
              <a:rPr lang="en-US" sz="2800">
                <a:latin typeface="Times New Roman" panose="02020603050405020304" pitchFamily="2" charset="0"/>
                <a:ea typeface="黑体" panose="02010609060101010101" pitchFamily="2" charset="-122"/>
                <a:sym typeface="+mn-ea"/>
              </a:rPr>
              <a:t> </a:t>
            </a:r>
            <a:r>
              <a:rPr lang="en-US" sz="2800">
                <a:latin typeface="微软雅黑" panose="020B0503020204020204" pitchFamily="2" charset="-122"/>
                <a:ea typeface="微软雅黑" panose="020B0503020204020204" pitchFamily="2" charset="-122"/>
                <a:sym typeface="+mn-ea"/>
              </a:rPr>
              <a:t>⟺  </a:t>
            </a:r>
            <a:r>
              <a:rPr lang="en-US" altLang="zh-CN" sz="2800" dirty="0">
                <a:latin typeface="Times New Roman" panose="02020603050405020304" pitchFamily="2" charset="0"/>
                <a:ea typeface="黑体" panose="02010609060101010101" pitchFamily="2" charset="-122"/>
                <a:sym typeface="+mn-ea"/>
              </a:rPr>
              <a:t>求一次函数 </a:t>
            </a:r>
            <a:r>
              <a:rPr lang="en-US" altLang="zh-CN" sz="2800" i="1" dirty="0">
                <a:latin typeface="Times New Roman" panose="02020603050405020304" pitchFamily="2" charset="0"/>
                <a:ea typeface="黑体" panose="02010609060101010101" pitchFamily="2" charset="-122"/>
                <a:sym typeface="+mn-ea"/>
              </a:rPr>
              <a:t>y </a:t>
            </a:r>
            <a:r>
              <a:rPr lang="en-US" altLang="zh-CN" sz="2800" dirty="0">
                <a:latin typeface="Times New Roman" panose="02020603050405020304" pitchFamily="2" charset="0"/>
                <a:ea typeface="黑体" panose="02010609060101010101" pitchFamily="2" charset="-122"/>
                <a:sym typeface="+mn-ea"/>
              </a:rPr>
              <a:t>= 4</a:t>
            </a:r>
            <a:r>
              <a:rPr lang="en-US" altLang="zh-CN" sz="2800" i="1" dirty="0">
                <a:latin typeface="Times New Roman" panose="02020603050405020304" pitchFamily="2" charset="0"/>
                <a:ea typeface="黑体" panose="02010609060101010101" pitchFamily="2" charset="-122"/>
                <a:sym typeface="+mn-ea"/>
              </a:rPr>
              <a:t>x </a:t>
            </a:r>
            <a:r>
              <a:rPr lang="en-US" altLang="zh-CN" sz="2800" dirty="0">
                <a:latin typeface="Times New Roman" panose="02020603050405020304" pitchFamily="2" charset="0"/>
                <a:ea typeface="黑体" panose="02010609060101010101" pitchFamily="2" charset="-122"/>
                <a:sym typeface="+mn-ea"/>
              </a:rPr>
              <a:t>+ 5 的函数值为 9 时，自变量的值.</a:t>
            </a:r>
            <a:endParaRPr lang="en-US" altLang="zh-CN" sz="2800" dirty="0">
              <a:latin typeface="Times New Roman" panose="02020603050405020304" pitchFamily="2" charset="0"/>
              <a:ea typeface="黑体" panose="02010609060101010101" pitchFamily="2" charset="-122"/>
              <a:sym typeface="+mn-ea"/>
            </a:endParaRPr>
          </a:p>
        </p:txBody>
      </p:sp>
      <p:sp>
        <p:nvSpPr>
          <p:cNvPr id="4" name="文本框 3"/>
          <p:cNvSpPr txBox="1"/>
          <p:nvPr/>
        </p:nvSpPr>
        <p:spPr>
          <a:xfrm>
            <a:off x="3600450" y="2141220"/>
            <a:ext cx="1670685" cy="521970"/>
          </a:xfrm>
          <a:prstGeom prst="rect">
            <a:avLst/>
          </a:prstGeom>
          <a:noFill/>
        </p:spPr>
        <p:txBody>
          <a:bodyPr wrap="square" rtlCol="0" anchor="t">
            <a:spAutoFit/>
          </a:bodyPr>
          <a:p>
            <a:r>
              <a:rPr lang="zh-CN" altLang="en-US" sz="2800" b="1" i="1" dirty="0">
                <a:solidFill>
                  <a:srgbClr val="FF0000"/>
                </a:solidFill>
                <a:latin typeface="Times New Roman" panose="02020603050405020304" pitchFamily="2" charset="0"/>
                <a:ea typeface="黑体" panose="02010609060101010101" pitchFamily="2" charset="-122"/>
                <a:sym typeface="+mn-ea"/>
              </a:rPr>
              <a:t>y</a:t>
            </a:r>
            <a:r>
              <a:rPr lang="en-US" altLang="zh-CN" sz="2800" b="1" i="1" dirty="0">
                <a:solidFill>
                  <a:srgbClr val="FF0000"/>
                </a:solidFill>
                <a:latin typeface="Times New Roman" panose="02020603050405020304" pitchFamily="2" charset="0"/>
                <a:ea typeface="黑体" panose="02010609060101010101" pitchFamily="2" charset="-122"/>
                <a:sym typeface="+mn-ea"/>
              </a:rPr>
              <a:t> </a:t>
            </a:r>
            <a:r>
              <a:rPr lang="zh-CN" altLang="en-US" sz="2800" b="1" dirty="0">
                <a:solidFill>
                  <a:srgbClr val="FF0000"/>
                </a:solidFill>
                <a:latin typeface="Times New Roman" panose="02020603050405020304" pitchFamily="2" charset="0"/>
                <a:ea typeface="黑体" panose="02010609060101010101" pitchFamily="2" charset="-122"/>
                <a:sym typeface="+mn-ea"/>
              </a:rPr>
              <a:t>=</a:t>
            </a:r>
            <a:r>
              <a:rPr lang="en-US" altLang="zh-CN" sz="2800" b="1" i="1" dirty="0">
                <a:solidFill>
                  <a:srgbClr val="FF0000"/>
                </a:solidFill>
                <a:latin typeface="Times New Roman" panose="02020603050405020304" pitchFamily="2" charset="0"/>
                <a:ea typeface="黑体" panose="02010609060101010101" pitchFamily="2" charset="-122"/>
                <a:sym typeface="+mn-ea"/>
              </a:rPr>
              <a:t> </a:t>
            </a:r>
            <a:r>
              <a:rPr lang="zh-CN" altLang="en-US" sz="2800" b="1" i="1" dirty="0">
                <a:solidFill>
                  <a:srgbClr val="FF0000"/>
                </a:solidFill>
                <a:latin typeface="Times New Roman" panose="02020603050405020304" pitchFamily="2" charset="0"/>
                <a:ea typeface="黑体" panose="02010609060101010101" pitchFamily="2" charset="-122"/>
                <a:sym typeface="+mn-ea"/>
              </a:rPr>
              <a:t>ax</a:t>
            </a:r>
            <a:r>
              <a:rPr lang="en-US" altLang="zh-CN" sz="2800" b="1" i="1" dirty="0">
                <a:solidFill>
                  <a:srgbClr val="FF0000"/>
                </a:solidFill>
                <a:latin typeface="Times New Roman" panose="02020603050405020304" pitchFamily="2" charset="0"/>
                <a:ea typeface="黑体" panose="02010609060101010101" pitchFamily="2" charset="-122"/>
                <a:sym typeface="+mn-ea"/>
              </a:rPr>
              <a:t> </a:t>
            </a:r>
            <a:r>
              <a:rPr lang="zh-CN" altLang="en-US" sz="2800" b="1" dirty="0">
                <a:solidFill>
                  <a:srgbClr val="FF0000"/>
                </a:solidFill>
                <a:latin typeface="Times New Roman" panose="02020603050405020304" pitchFamily="2" charset="0"/>
                <a:ea typeface="黑体" panose="02010609060101010101" pitchFamily="2" charset="-122"/>
                <a:sym typeface="+mn-ea"/>
              </a:rPr>
              <a:t>+</a:t>
            </a:r>
            <a:r>
              <a:rPr lang="en-US" altLang="zh-CN" sz="2800" b="1" dirty="0">
                <a:solidFill>
                  <a:srgbClr val="FF0000"/>
                </a:solidFill>
                <a:latin typeface="Times New Roman" panose="02020603050405020304" pitchFamily="2" charset="0"/>
                <a:ea typeface="黑体" panose="02010609060101010101" pitchFamily="2" charset="-122"/>
                <a:sym typeface="+mn-ea"/>
              </a:rPr>
              <a:t> </a:t>
            </a:r>
            <a:r>
              <a:rPr lang="zh-CN" altLang="en-US" sz="2800" b="1" i="1" dirty="0">
                <a:solidFill>
                  <a:srgbClr val="FF0000"/>
                </a:solidFill>
                <a:latin typeface="Times New Roman" panose="02020603050405020304" pitchFamily="2" charset="0"/>
                <a:ea typeface="黑体" panose="02010609060101010101" pitchFamily="2" charset="-122"/>
                <a:sym typeface="+mn-ea"/>
              </a:rPr>
              <a:t>b</a:t>
            </a:r>
            <a:endParaRPr lang="zh-CN" altLang="en-US" sz="2800" b="1" i="1" dirty="0">
              <a:solidFill>
                <a:srgbClr val="FF0000"/>
              </a:solidFill>
              <a:latin typeface="Times New Roman" panose="02020603050405020304" pitchFamily="2" charset="0"/>
              <a:ea typeface="黑体" panose="02010609060101010101" pitchFamily="2" charset="-122"/>
              <a:sym typeface="+mn-ea"/>
            </a:endParaRPr>
          </a:p>
        </p:txBody>
      </p:sp>
      <p:sp>
        <p:nvSpPr>
          <p:cNvPr id="5" name="文本框 4"/>
          <p:cNvSpPr txBox="1"/>
          <p:nvPr/>
        </p:nvSpPr>
        <p:spPr>
          <a:xfrm>
            <a:off x="7380605" y="2140585"/>
            <a:ext cx="648970" cy="521970"/>
          </a:xfrm>
          <a:prstGeom prst="rect">
            <a:avLst/>
          </a:prstGeom>
          <a:noFill/>
        </p:spPr>
        <p:txBody>
          <a:bodyPr wrap="square" rtlCol="0" anchor="t">
            <a:spAutoFit/>
          </a:bodyPr>
          <a:p>
            <a:r>
              <a:rPr lang="en-US" sz="2800" b="1" i="1" dirty="0">
                <a:solidFill>
                  <a:srgbClr val="FF0000"/>
                </a:solidFill>
                <a:latin typeface="Times New Roman" panose="02020603050405020304" pitchFamily="2" charset="0"/>
                <a:ea typeface="黑体" panose="02010609060101010101" pitchFamily="2" charset="-122"/>
                <a:sym typeface="+mn-ea"/>
              </a:rPr>
              <a:t>c</a:t>
            </a:r>
            <a:endParaRPr lang="en-US" sz="2800" b="1" i="1" dirty="0">
              <a:solidFill>
                <a:srgbClr val="FF0000"/>
              </a:solidFill>
              <a:latin typeface="Times New Roman" panose="02020603050405020304" pitchFamily="2" charset="0"/>
              <a:ea typeface="黑体" panose="02010609060101010101" pitchFamily="2" charset="-122"/>
              <a:sym typeface="+mn-ea"/>
            </a:endParaRPr>
          </a:p>
        </p:txBody>
      </p:sp>
      <p:sp>
        <p:nvSpPr>
          <p:cNvPr id="6" name="文本框 5"/>
          <p:cNvSpPr txBox="1"/>
          <p:nvPr/>
        </p:nvSpPr>
        <p:spPr>
          <a:xfrm>
            <a:off x="1818640" y="2690495"/>
            <a:ext cx="648970" cy="521970"/>
          </a:xfrm>
          <a:prstGeom prst="rect">
            <a:avLst/>
          </a:prstGeom>
          <a:noFill/>
        </p:spPr>
        <p:txBody>
          <a:bodyPr wrap="square" rtlCol="0" anchor="t">
            <a:spAutoFit/>
          </a:bodyPr>
          <a:p>
            <a:r>
              <a:rPr lang="en-US" sz="2800" b="1" i="1" dirty="0">
                <a:solidFill>
                  <a:srgbClr val="FF0000"/>
                </a:solidFill>
                <a:latin typeface="Times New Roman" panose="02020603050405020304" pitchFamily="2" charset="0"/>
                <a:ea typeface="黑体" panose="02010609060101010101" pitchFamily="2" charset="-122"/>
                <a:sym typeface="+mn-ea"/>
              </a:rPr>
              <a:t>x</a:t>
            </a:r>
            <a:endParaRPr lang="en-US" sz="2800" b="1" i="1" dirty="0">
              <a:solidFill>
                <a:srgbClr val="FF0000"/>
              </a:solidFill>
              <a:latin typeface="Times New Roman" panose="02020603050405020304" pitchFamily="2" charset="0"/>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80340" y="1132205"/>
            <a:ext cx="8449945" cy="1538605"/>
          </a:xfrm>
          <a:prstGeom prst="rect">
            <a:avLst/>
          </a:prstGeom>
          <a:noFill/>
          <a:ln w="9525">
            <a:noFill/>
          </a:ln>
        </p:spPr>
        <p:txBody>
          <a:bodyPr anchor="t" anchorCtr="0"/>
          <a:p>
            <a:pPr algn="just">
              <a:lnSpc>
                <a:spcPct val="150000"/>
              </a:lnSpc>
            </a:pPr>
            <a:r>
              <a:rPr lang="en-US" altLang="en-US" sz="2800" dirty="0">
                <a:latin typeface="Times New Roman" panose="02020603050405020304" pitchFamily="2" charset="0"/>
                <a:ea typeface="黑体" panose="02010609060101010101" pitchFamily="2" charset="-122"/>
              </a:rPr>
              <a:t>1.直线 </a:t>
            </a:r>
            <a:r>
              <a:rPr lang="zh-CN" altLang="en-US" sz="2800" i="1" dirty="0">
                <a:latin typeface="Times New Roman" panose="02020603050405020304" pitchFamily="2" charset="0"/>
                <a:ea typeface="黑体" panose="02010609060101010101" pitchFamily="2" charset="-122"/>
              </a:rPr>
              <a:t>y</a:t>
            </a:r>
            <a:r>
              <a:rPr lang="zh-CN" altLang="en-US" sz="2800" dirty="0">
                <a:latin typeface="Times New Roman" panose="02020603050405020304" pitchFamily="2" charset="0"/>
                <a:ea typeface="黑体" panose="02010609060101010101" pitchFamily="2" charset="-122"/>
                <a:sym typeface="+mn-ea"/>
              </a:rPr>
              <a:t>＝</a:t>
            </a:r>
            <a:r>
              <a:rPr lang="zh-CN" altLang="en-US" sz="2800" dirty="0">
                <a:latin typeface="Times New Roman" panose="02020603050405020304" pitchFamily="2" charset="0"/>
                <a:ea typeface="黑体" panose="02010609060101010101" pitchFamily="2" charset="-122"/>
              </a:rPr>
              <a:t>2</a:t>
            </a:r>
            <a:r>
              <a:rPr lang="zh-CN" altLang="en-US"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sym typeface="+mn-ea"/>
              </a:rPr>
              <a:t>＋</a:t>
            </a:r>
            <a:r>
              <a:rPr lang="zh-CN" altLang="en-US" sz="2800" dirty="0">
                <a:latin typeface="Times New Roman" panose="02020603050405020304" pitchFamily="2" charset="0"/>
                <a:ea typeface="黑体" panose="02010609060101010101" pitchFamily="2" charset="-122"/>
              </a:rPr>
              <a:t>20</a:t>
            </a:r>
            <a:r>
              <a:rPr lang="en-US" altLang="zh-CN" sz="2800" dirty="0">
                <a:latin typeface="Times New Roman" panose="02020603050405020304" pitchFamily="2" charset="0"/>
                <a:ea typeface="黑体" panose="02010609060101010101" pitchFamily="2" charset="-122"/>
              </a:rPr>
              <a:t> </a:t>
            </a:r>
            <a:r>
              <a:rPr lang="en-US" altLang="en-US" sz="2800" dirty="0">
                <a:latin typeface="Times New Roman" panose="02020603050405020304" pitchFamily="2" charset="0"/>
                <a:ea typeface="黑体" panose="02010609060101010101" pitchFamily="2" charset="-122"/>
              </a:rPr>
              <a:t>与</a:t>
            </a:r>
            <a:r>
              <a:rPr lang="en-US" altLang="en-US" sz="2800" i="1" dirty="0">
                <a:latin typeface="Times New Roman" panose="02020603050405020304" pitchFamily="2" charset="0"/>
                <a:ea typeface="黑体" panose="02010609060101010101" pitchFamily="2" charset="-122"/>
                <a:sym typeface="+mn-ea"/>
              </a:rPr>
              <a:t> </a:t>
            </a:r>
            <a:r>
              <a:rPr lang="en-US" altLang="en-US" sz="2800" i="1" dirty="0">
                <a:latin typeface="Times New Roman" panose="02020603050405020304" pitchFamily="2" charset="0"/>
                <a:ea typeface="黑体" panose="02010609060101010101" pitchFamily="2" charset="-122"/>
              </a:rPr>
              <a:t>x </a:t>
            </a:r>
            <a:r>
              <a:rPr lang="en-US" altLang="en-US" sz="2800" dirty="0">
                <a:latin typeface="Times New Roman" panose="02020603050405020304" pitchFamily="2" charset="0"/>
                <a:ea typeface="黑体" panose="02010609060101010101" pitchFamily="2" charset="-122"/>
              </a:rPr>
              <a:t>轴交点坐标为( ___ </a:t>
            </a:r>
            <a:r>
              <a:rPr lang="en-US" altLang="en-US" sz="2800" dirty="0">
                <a:latin typeface="Times New Roman" panose="02020603050405020304" pitchFamily="2" charset="0"/>
                <a:ea typeface="黑体" panose="02010609060101010101" pitchFamily="2" charset="-122"/>
                <a:sym typeface="+mn-ea"/>
              </a:rPr>
              <a:t>，___ </a:t>
            </a:r>
            <a:r>
              <a:rPr lang="en-US" altLang="en-US"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这说明方程</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2</a:t>
            </a:r>
            <a:r>
              <a:rPr lang="en-US" altLang="zh-CN" sz="2800" i="1">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＋20＝0</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的解是</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x</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=_____</a:t>
            </a:r>
            <a:r>
              <a:rPr lang="en-US" altLang="zh-CN" sz="280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
        <p:nvSpPr>
          <p:cNvPr id="6" name="文本框 5"/>
          <p:cNvSpPr txBox="1"/>
          <p:nvPr/>
        </p:nvSpPr>
        <p:spPr>
          <a:xfrm>
            <a:off x="5935980" y="1310640"/>
            <a:ext cx="805180" cy="521970"/>
          </a:xfrm>
          <a:prstGeom prst="rect">
            <a:avLst/>
          </a:prstGeom>
          <a:noFill/>
          <a:ln w="9525">
            <a:noFill/>
          </a:ln>
        </p:spPr>
        <p:txBody>
          <a:bodyPr wrap="none" anchor="t" anchorCtr="0">
            <a:spAutoFit/>
          </a:bodyPr>
          <a:p>
            <a:pPr algn="l"/>
            <a:r>
              <a:rPr lang="en-US" altLang="zh-CN" sz="2800">
                <a:solidFill>
                  <a:srgbClr val="FF0000"/>
                </a:solidFill>
                <a:latin typeface="黑体" panose="02010609060101010101" pitchFamily="2" charset="-122"/>
                <a:ea typeface="黑体" panose="02010609060101010101" pitchFamily="2" charset="-122"/>
              </a:rPr>
              <a:t>-</a:t>
            </a:r>
            <a:r>
              <a:rPr lang="en-US" altLang="zh-CN" sz="2800">
                <a:solidFill>
                  <a:srgbClr val="FF0000"/>
                </a:solidFill>
                <a:latin typeface="Times New Roman" panose="02020603050405020304" pitchFamily="2" charset="0"/>
                <a:ea typeface="宋体" panose="02010600030101010101" pitchFamily="2" charset="-122"/>
              </a:rPr>
              <a:t>10 </a:t>
            </a:r>
            <a:endParaRPr lang="en-US" altLang="zh-CN" sz="2800" dirty="0">
              <a:solidFill>
                <a:srgbClr val="FF0000"/>
              </a:solidFill>
              <a:latin typeface="Times New Roman" panose="02020603050405020304" pitchFamily="2" charset="0"/>
              <a:ea typeface="黑体" panose="02010609060101010101" pitchFamily="2" charset="-122"/>
            </a:endParaRPr>
          </a:p>
        </p:txBody>
      </p:sp>
      <p:sp>
        <p:nvSpPr>
          <p:cNvPr id="7" name="文本框 6"/>
          <p:cNvSpPr txBox="1"/>
          <p:nvPr/>
        </p:nvSpPr>
        <p:spPr>
          <a:xfrm>
            <a:off x="7165340" y="1322070"/>
            <a:ext cx="360680" cy="521970"/>
          </a:xfrm>
          <a:prstGeom prst="rect">
            <a:avLst/>
          </a:prstGeom>
          <a:noFill/>
          <a:ln w="9525">
            <a:noFill/>
          </a:ln>
        </p:spPr>
        <p:txBody>
          <a:bodyPr wrap="none" anchor="t" anchorCtr="0">
            <a:spAutoFit/>
          </a:bodyPr>
          <a:p>
            <a:r>
              <a:rPr lang="en-US" altLang="zh-CN" sz="2800">
                <a:solidFill>
                  <a:srgbClr val="FF0000"/>
                </a:solidFill>
                <a:latin typeface="Times New Roman" panose="02020603050405020304" pitchFamily="2" charset="0"/>
                <a:ea typeface="宋体" panose="02010600030101010101" pitchFamily="2" charset="-122"/>
              </a:rPr>
              <a:t>0</a:t>
            </a:r>
            <a:endParaRPr lang="en-US" altLang="zh-CN" sz="2800">
              <a:solidFill>
                <a:srgbClr val="FF0000"/>
              </a:solidFill>
              <a:latin typeface="Times New Roman" panose="02020603050405020304" pitchFamily="2" charset="0"/>
              <a:ea typeface="宋体" panose="02010600030101010101" pitchFamily="2" charset="-122"/>
            </a:endParaRPr>
          </a:p>
        </p:txBody>
      </p:sp>
      <p:sp>
        <p:nvSpPr>
          <p:cNvPr id="8" name="文本框 7"/>
          <p:cNvSpPr txBox="1"/>
          <p:nvPr/>
        </p:nvSpPr>
        <p:spPr>
          <a:xfrm>
            <a:off x="4788535" y="1923733"/>
            <a:ext cx="805180" cy="521970"/>
          </a:xfrm>
          <a:prstGeom prst="rect">
            <a:avLst/>
          </a:prstGeom>
          <a:noFill/>
          <a:ln w="9525">
            <a:noFill/>
          </a:ln>
        </p:spPr>
        <p:txBody>
          <a:bodyPr wrap="none" anchor="t" anchorCtr="0">
            <a:spAutoFit/>
          </a:bodyPr>
          <a:p>
            <a:r>
              <a:rPr lang="en-US" altLang="zh-CN" sz="2800">
                <a:solidFill>
                  <a:srgbClr val="FF0000"/>
                </a:solidFill>
                <a:latin typeface="黑体" panose="02010609060101010101" pitchFamily="2" charset="-122"/>
                <a:ea typeface="黑体" panose="02010609060101010101" pitchFamily="2" charset="-122"/>
              </a:rPr>
              <a:t>-</a:t>
            </a:r>
            <a:r>
              <a:rPr lang="en-US" altLang="zh-CN" sz="2800">
                <a:solidFill>
                  <a:srgbClr val="FF0000"/>
                </a:solidFill>
                <a:latin typeface="Times New Roman" panose="02020603050405020304" pitchFamily="2" charset="0"/>
                <a:ea typeface="宋体" panose="02010600030101010101" pitchFamily="2" charset="-122"/>
              </a:rPr>
              <a:t>10 </a:t>
            </a:r>
            <a:endParaRPr lang="en-US" altLang="zh-CN" sz="2800">
              <a:solidFill>
                <a:srgbClr val="FF0000"/>
              </a:solidFill>
              <a:latin typeface="Times New Roman" panose="02020603050405020304" pitchFamily="2" charset="0"/>
              <a:ea typeface="宋体" panose="02010600030101010101" pitchFamily="2" charset="-122"/>
            </a:endParaRPr>
          </a:p>
        </p:txBody>
      </p:sp>
      <p:sp>
        <p:nvSpPr>
          <p:cNvPr id="10" name="文本框 9"/>
          <p:cNvSpPr txBox="1"/>
          <p:nvPr/>
        </p:nvSpPr>
        <p:spPr>
          <a:xfrm>
            <a:off x="225425" y="2931795"/>
            <a:ext cx="8300720" cy="1311910"/>
          </a:xfrm>
          <a:prstGeom prst="rect">
            <a:avLst/>
          </a:prstGeom>
          <a:noFill/>
          <a:ln w="9525">
            <a:noFill/>
          </a:ln>
        </p:spPr>
        <p:txBody>
          <a:bodyPr anchor="t" anchorCtr="0"/>
          <a:p>
            <a:pPr algn="just">
              <a:lnSpc>
                <a:spcPct val="150000"/>
              </a:lnSpc>
            </a:pPr>
            <a:r>
              <a:rPr lang="en-US" altLang="en-US"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若方程</a:t>
            </a:r>
            <a:r>
              <a:rPr lang="en-US" altLang="zh-CN" sz="2800" dirty="0">
                <a:latin typeface="Times New Roman" panose="02020603050405020304" pitchFamily="2" charset="0"/>
                <a:ea typeface="黑体" panose="02010609060101010101" pitchFamily="2" charset="-122"/>
              </a:rPr>
              <a:t> </a:t>
            </a:r>
            <a:r>
              <a:rPr lang="en-US" altLang="zh-CN" sz="2800" i="1">
                <a:latin typeface="Times New Roman" panose="02020603050405020304" pitchFamily="2" charset="0"/>
                <a:ea typeface="黑体" panose="02010609060101010101" pitchFamily="2" charset="-122"/>
                <a:sym typeface="宋体" panose="02010600030101010101" pitchFamily="2" charset="-122"/>
              </a:rPr>
              <a:t>k</a:t>
            </a:r>
            <a:r>
              <a:rPr lang="en-US" altLang="zh-CN" sz="2800" i="1">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sym typeface="宋体" panose="02010600030101010101" pitchFamily="2" charset="-122"/>
              </a:rPr>
              <a:t>2</a:t>
            </a:r>
            <a:r>
              <a:rPr lang="zh-CN" altLang="en-US" sz="2800" dirty="0">
                <a:latin typeface="Times New Roman" panose="02020603050405020304" pitchFamily="2" charset="0"/>
                <a:ea typeface="黑体" panose="02010609060101010101" pitchFamily="2" charset="-122"/>
              </a:rPr>
              <a:t>＝0</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的解是</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rPr>
              <a:t>5</a:t>
            </a:r>
            <a:r>
              <a:rPr lang="zh-CN" altLang="en-US" sz="2800" dirty="0">
                <a:latin typeface="Times New Roman" panose="02020603050405020304" pitchFamily="2" charset="0"/>
                <a:ea typeface="黑体" panose="02010609060101010101" pitchFamily="2" charset="-122"/>
              </a:rPr>
              <a:t>，则</a:t>
            </a:r>
            <a:r>
              <a:rPr lang="en-US" altLang="en-US" sz="2800" dirty="0">
                <a:latin typeface="Times New Roman" panose="02020603050405020304" pitchFamily="2" charset="0"/>
                <a:ea typeface="黑体" panose="02010609060101010101" pitchFamily="2" charset="-122"/>
              </a:rPr>
              <a:t>直线 </a:t>
            </a:r>
            <a:r>
              <a:rPr lang="zh-CN" altLang="en-US" sz="2800" i="1" dirty="0">
                <a:latin typeface="Times New Roman" panose="02020603050405020304" pitchFamily="2" charset="0"/>
                <a:ea typeface="黑体" panose="02010609060101010101" pitchFamily="2" charset="-122"/>
              </a:rPr>
              <a:t>y</a:t>
            </a:r>
            <a:r>
              <a:rPr lang="zh-CN" altLang="en-US" sz="2800" dirty="0">
                <a:latin typeface="Times New Roman" panose="02020603050405020304" pitchFamily="2" charset="0"/>
                <a:ea typeface="黑体" panose="02010609060101010101" pitchFamily="2" charset="-122"/>
                <a:sym typeface="+mn-ea"/>
              </a:rPr>
              <a:t>＝</a:t>
            </a:r>
            <a:r>
              <a:rPr lang="en-US" altLang="zh-CN" sz="2800" i="1">
                <a:latin typeface="Times New Roman" panose="02020603050405020304" pitchFamily="2" charset="0"/>
                <a:ea typeface="黑体" panose="02010609060101010101" pitchFamily="2" charset="-122"/>
                <a:sym typeface="宋体" panose="02010600030101010101" pitchFamily="2" charset="-122"/>
              </a:rPr>
              <a:t>kx</a:t>
            </a:r>
            <a:r>
              <a:rPr lang="zh-CN" altLang="en-US" sz="2800" dirty="0">
                <a:latin typeface="Times New Roman" panose="02020603050405020304" pitchFamily="2" charset="0"/>
                <a:ea typeface="黑体" panose="02010609060101010101" pitchFamily="2" charset="-122"/>
              </a:rPr>
              <a:t>＋</a:t>
            </a:r>
            <a:r>
              <a:rPr lang="en-US" altLang="zh-CN" sz="2800">
                <a:latin typeface="Times New Roman" panose="02020603050405020304" pitchFamily="2" charset="0"/>
                <a:ea typeface="黑体" panose="02010609060101010101" pitchFamily="2" charset="-122"/>
                <a:sym typeface="宋体" panose="02010600030101010101" pitchFamily="2" charset="-122"/>
              </a:rPr>
              <a:t>2 </a:t>
            </a:r>
            <a:r>
              <a:rPr lang="en-US" altLang="en-US" sz="2800" dirty="0">
                <a:latin typeface="Times New Roman" panose="02020603050405020304" pitchFamily="2" charset="0"/>
                <a:ea typeface="黑体" panose="02010609060101010101" pitchFamily="2" charset="-122"/>
              </a:rPr>
              <a:t>与 </a:t>
            </a:r>
            <a:r>
              <a:rPr lang="en-US" altLang="en-US" sz="2800" i="1" dirty="0">
                <a:latin typeface="Times New Roman" panose="02020603050405020304" pitchFamily="2" charset="0"/>
                <a:ea typeface="黑体" panose="02010609060101010101" pitchFamily="2" charset="-122"/>
              </a:rPr>
              <a:t>x </a:t>
            </a:r>
            <a:r>
              <a:rPr lang="en-US" altLang="en-US" sz="2800" dirty="0">
                <a:latin typeface="Times New Roman" panose="02020603050405020304" pitchFamily="2" charset="0"/>
                <a:ea typeface="黑体" panose="02010609060101010101" pitchFamily="2" charset="-122"/>
              </a:rPr>
              <a:t>轴交点坐标为</a:t>
            </a:r>
            <a:r>
              <a:rPr lang="en-US" altLang="en-US" sz="2800" dirty="0">
                <a:latin typeface="Times New Roman" panose="02020603050405020304" pitchFamily="2" charset="0"/>
                <a:ea typeface="黑体" panose="02010609060101010101" pitchFamily="2" charset="-122"/>
                <a:sym typeface="+mn-ea"/>
              </a:rPr>
              <a:t>( ___ </a:t>
            </a:r>
            <a:r>
              <a:rPr lang="en-US" altLang="en-US" sz="2800" dirty="0">
                <a:latin typeface="Times New Roman" panose="02020603050405020304" pitchFamily="2" charset="0"/>
                <a:ea typeface="黑体" panose="02010609060101010101" pitchFamily="2" charset="-122"/>
                <a:sym typeface="+mn-ea"/>
              </a:rPr>
              <a:t>，___ </a:t>
            </a:r>
            <a:r>
              <a:rPr lang="en-US" altLang="en-US" sz="2800" dirty="0">
                <a:latin typeface="Times New Roman" panose="02020603050405020304" pitchFamily="2" charset="0"/>
                <a:ea typeface="黑体" panose="02010609060101010101" pitchFamily="2" charset="-122"/>
                <a:sym typeface="+mn-ea"/>
              </a:rPr>
              <a:t>)</a:t>
            </a:r>
            <a:r>
              <a:rPr lang="en-US" altLang="en-US" sz="2800" dirty="0">
                <a:latin typeface="Times New Roman" panose="02020603050405020304" pitchFamily="2" charset="0"/>
                <a:ea typeface="黑体" panose="02010609060101010101" pitchFamily="2" charset="-122"/>
              </a:rPr>
              <a:t>.</a:t>
            </a:r>
            <a:endParaRPr lang="en-US" altLang="en-US" sz="2800" dirty="0">
              <a:latin typeface="Times New Roman" panose="02020603050405020304" pitchFamily="2" charset="0"/>
              <a:ea typeface="黑体" panose="02010609060101010101" pitchFamily="2" charset="-122"/>
            </a:endParaRPr>
          </a:p>
        </p:txBody>
      </p:sp>
      <p:sp>
        <p:nvSpPr>
          <p:cNvPr id="11" name="文本框 10"/>
          <p:cNvSpPr txBox="1"/>
          <p:nvPr/>
        </p:nvSpPr>
        <p:spPr>
          <a:xfrm>
            <a:off x="2967355" y="3744595"/>
            <a:ext cx="487045"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2" charset="0"/>
                <a:ea typeface="宋体" panose="02010600030101010101" pitchFamily="2" charset="-122"/>
              </a:rPr>
              <a:t>5 </a:t>
            </a:r>
            <a:endParaRPr lang="en-US" altLang="zh-CN" sz="2800">
              <a:solidFill>
                <a:srgbClr val="FF0000"/>
              </a:solidFill>
              <a:latin typeface="Times New Roman" panose="02020603050405020304" pitchFamily="2" charset="0"/>
              <a:ea typeface="宋体" panose="02010600030101010101" pitchFamily="2" charset="-122"/>
            </a:endParaRPr>
          </a:p>
        </p:txBody>
      </p:sp>
      <p:sp>
        <p:nvSpPr>
          <p:cNvPr id="12" name="文本框 11"/>
          <p:cNvSpPr txBox="1"/>
          <p:nvPr/>
        </p:nvSpPr>
        <p:spPr>
          <a:xfrm>
            <a:off x="3975735" y="3744278"/>
            <a:ext cx="360680" cy="521970"/>
          </a:xfrm>
          <a:prstGeom prst="rect">
            <a:avLst/>
          </a:prstGeom>
          <a:noFill/>
          <a:ln w="9525">
            <a:noFill/>
          </a:ln>
        </p:spPr>
        <p:txBody>
          <a:bodyPr wrap="none" anchor="t" anchorCtr="0">
            <a:spAutoFit/>
          </a:bodyPr>
          <a:p>
            <a:r>
              <a:rPr lang="en-US" altLang="zh-CN" sz="2800">
                <a:solidFill>
                  <a:srgbClr val="FF0000"/>
                </a:solidFill>
                <a:latin typeface="Times New Roman" panose="02020603050405020304" pitchFamily="2" charset="0"/>
                <a:ea typeface="宋体" panose="02010600030101010101" pitchFamily="2" charset="-122"/>
              </a:rPr>
              <a:t>0</a:t>
            </a:r>
            <a:endParaRPr lang="en-US" altLang="zh-CN" sz="2800">
              <a:solidFill>
                <a:srgbClr val="FF0000"/>
              </a:solidFill>
              <a:latin typeface="Times New Roman" panose="02020603050405020304" pitchFamily="2" charset="0"/>
              <a:ea typeface="宋体" panose="02010600030101010101" pitchFamily="2" charset="-122"/>
            </a:endParaRPr>
          </a:p>
        </p:txBody>
      </p:sp>
      <p:grpSp>
        <p:nvGrpSpPr>
          <p:cNvPr id="3" name="组合 2" descr="7b0a202020202274657874626f78223a2022220a7d0a"/>
          <p:cNvGrpSpPr/>
          <p:nvPr/>
        </p:nvGrpSpPr>
        <p:grpSpPr>
          <a:xfrm>
            <a:off x="175578" y="407670"/>
            <a:ext cx="2063115" cy="593090"/>
            <a:chOff x="633" y="9364"/>
            <a:chExt cx="3249" cy="934"/>
          </a:xfrm>
        </p:grpSpPr>
        <p:grpSp>
          <p:nvGrpSpPr>
            <p:cNvPr id="317" name="组合 316"/>
            <p:cNvGrpSpPr/>
            <p:nvPr>
              <p:custDataLst>
                <p:tags r:id="rId1"/>
              </p:custDataLst>
            </p:nvPr>
          </p:nvGrpSpPr>
          <p:grpSpPr>
            <a:xfrm>
              <a:off x="633" y="9364"/>
              <a:ext cx="934" cy="934"/>
              <a:chOff x="150" y="633"/>
              <a:chExt cx="800" cy="800"/>
            </a:xfrm>
          </p:grpSpPr>
          <p:sp>
            <p:nvSpPr>
              <p:cNvPr id="318" name="矩形 317"/>
              <p:cNvSpPr/>
              <p:nvPr>
                <p:custDataLst>
                  <p:tags r:id="rId2"/>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3"/>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4"/>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Bottom)">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Bottom)">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7" grpId="0"/>
      <p:bldP spid="8" grpId="0"/>
      <p:bldP spid="10" grpId="0" bldLvl="0" animBg="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253365" y="843915"/>
            <a:ext cx="8226425" cy="2848610"/>
          </a:xfrm>
          <a:prstGeom prst="rect">
            <a:avLst/>
          </a:prstGeom>
          <a:noFill/>
        </p:spPr>
        <p:txBody>
          <a:bodyPr wrap="square" rtlCol="0" anchor="t">
            <a:spAutoFit/>
          </a:bodyPr>
          <a:p>
            <a:pPr>
              <a:lnSpc>
                <a:spcPct val="160000"/>
              </a:lnSpc>
            </a:pP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问题</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2</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画出函数</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的图象，根据图象，说明</a:t>
            </a:r>
            <a:r>
              <a:rPr lang="en-US" altLang="zh-CN" sz="2800">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pPr>
              <a:lnSpc>
                <a:spcPct val="16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rPr>
              <a:t>(1)  </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x </a:t>
            </a:r>
            <a:r>
              <a:rPr lang="zh-CN" altLang="en-US" sz="2800">
                <a:latin typeface="Times New Roman" panose="02020603050405020304" pitchFamily="2" charset="0"/>
                <a:ea typeface="黑体" panose="02010609060101010101" pitchFamily="2" charset="-122"/>
                <a:cs typeface="Times New Roman" panose="02020603050405020304" pitchFamily="2" charset="0"/>
              </a:rPr>
              <a:t>取什么值时，函数值</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等于</a:t>
            </a:r>
            <a:r>
              <a:rPr lang="en-US" altLang="zh-CN" sz="2800">
                <a:latin typeface="Times New Roman" panose="02020603050405020304" pitchFamily="2" charset="0"/>
                <a:ea typeface="黑体" panose="02010609060101010101" pitchFamily="2" charset="-122"/>
                <a:cs typeface="Times New Roman" panose="02020603050405020304" pitchFamily="2" charset="0"/>
              </a:rPr>
              <a:t> 0 ?</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pPr>
              <a:lnSpc>
                <a:spcPct val="160000"/>
              </a:lnSpc>
            </a:pP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pPr>
              <a:lnSpc>
                <a:spcPct val="16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rPr>
              <a:t>(2)  </a:t>
            </a:r>
            <a:r>
              <a:rPr lang="en-US" altLang="zh-CN" sz="2800" i="1">
                <a:latin typeface="Times New Roman" panose="02020603050405020304" pitchFamily="2" charset="0"/>
                <a:ea typeface="黑体" panose="02010609060101010101" pitchFamily="2" charset="-122"/>
                <a:cs typeface="Times New Roman" panose="02020603050405020304" pitchFamily="2" charset="0"/>
                <a:sym typeface="+mn-ea"/>
              </a:rPr>
              <a:t>x </a:t>
            </a:r>
            <a:r>
              <a:rPr lang="zh-CN" altLang="en-US" sz="2800">
                <a:latin typeface="Times New Roman" panose="02020603050405020304" pitchFamily="2" charset="0"/>
                <a:ea typeface="黑体" panose="02010609060101010101" pitchFamily="2" charset="-122"/>
                <a:cs typeface="Times New Roman" panose="02020603050405020304" pitchFamily="2" charset="0"/>
              </a:rPr>
              <a:t>取什么值时，函数值</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大于</a:t>
            </a:r>
            <a:r>
              <a:rPr lang="en-US" altLang="zh-CN" sz="2800">
                <a:latin typeface="Times New Roman" panose="02020603050405020304" pitchFamily="2" charset="0"/>
                <a:ea typeface="黑体" panose="02010609060101010101" pitchFamily="2" charset="-122"/>
                <a:cs typeface="Times New Roman" panose="02020603050405020304" pitchFamily="2" charset="0"/>
              </a:rPr>
              <a:t> 0 ?</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4" name="对象 3">
            <a:hlinkClick r:id="" action="ppaction://ole?verb="/>
          </p:cNvPr>
          <p:cNvGraphicFramePr>
            <a:graphicFrameLocks noChangeAspect="1"/>
          </p:cNvGraphicFramePr>
          <p:nvPr/>
        </p:nvGraphicFramePr>
        <p:xfrm>
          <a:off x="2803525" y="874395"/>
          <a:ext cx="1254125" cy="789940"/>
        </p:xfrm>
        <a:graphic>
          <a:graphicData uri="http://schemas.openxmlformats.org/presentationml/2006/ole">
            <mc:AlternateContent xmlns:mc="http://schemas.openxmlformats.org/markup-compatibility/2006">
              <mc:Choice xmlns:v="urn:schemas-microsoft-com:vml" Requires="v">
                <p:oleObj spid="_x0000_s1025" name="" r:id="rId1" imgW="723900" imgH="405765" progId="Equation.DSMT4">
                  <p:embed/>
                </p:oleObj>
              </mc:Choice>
              <mc:Fallback>
                <p:oleObj name="" r:id="rId1" imgW="723900" imgH="405765" progId="Equation.DSMT4">
                  <p:embed/>
                  <p:pic>
                    <p:nvPicPr>
                      <p:cNvPr id="0" name="图片 1024"/>
                      <p:cNvPicPr/>
                      <p:nvPr/>
                    </p:nvPicPr>
                    <p:blipFill>
                      <a:blip r:embed="rId2"/>
                      <a:stretch>
                        <a:fillRect/>
                      </a:stretch>
                    </p:blipFill>
                    <p:spPr>
                      <a:xfrm>
                        <a:off x="2803525" y="874395"/>
                        <a:ext cx="1254125" cy="789940"/>
                      </a:xfrm>
                      <a:prstGeom prst="rect">
                        <a:avLst/>
                      </a:prstGeom>
                    </p:spPr>
                  </p:pic>
                </p:oleObj>
              </mc:Fallback>
            </mc:AlternateContent>
          </a:graphicData>
        </a:graphic>
      </p:graphicFrame>
      <p:sp>
        <p:nvSpPr>
          <p:cNvPr id="5" name="文本框 4"/>
          <p:cNvSpPr txBox="1"/>
          <p:nvPr/>
        </p:nvSpPr>
        <p:spPr>
          <a:xfrm>
            <a:off x="252730" y="2425700"/>
            <a:ext cx="5596890" cy="521970"/>
          </a:xfrm>
          <a:prstGeom prst="rect">
            <a:avLst/>
          </a:prstGeom>
          <a:noFill/>
        </p:spPr>
        <p:txBody>
          <a:bodyPr wrap="square" rtlCol="0" anchor="t">
            <a:spAutoFit/>
          </a:bodyPr>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(1)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x </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a:solidFill>
                  <a:srgbClr val="FF0000"/>
                </a:solidFill>
                <a:latin typeface="黑体" panose="02010609060101010101" pitchFamily="2" charset="-122"/>
                <a:ea typeface="黑体" panose="02010609060101010101" pitchFamily="2" charset="-122"/>
                <a:cs typeface="Times New Roman" panose="02020603050405020304" pitchFamily="2" charset="0"/>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2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时，函数值</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rPr>
              <a:t> y</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等于</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0</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6" name="文本框 5"/>
          <p:cNvSpPr txBox="1"/>
          <p:nvPr/>
        </p:nvSpPr>
        <p:spPr>
          <a:xfrm>
            <a:off x="253365" y="3794125"/>
            <a:ext cx="5596255" cy="521970"/>
          </a:xfrm>
          <a:prstGeom prst="rect">
            <a:avLst/>
          </a:prstGeom>
          <a:noFill/>
        </p:spPr>
        <p:txBody>
          <a:bodyPr wrap="square" rtlCol="0">
            <a:spAutoFit/>
          </a:bodyPr>
          <a:p>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(2)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当</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&gt; </a:t>
            </a:r>
            <a:r>
              <a:rPr lang="en-US" altLang="zh-CN" sz="2800">
                <a:solidFill>
                  <a:srgbClr val="FF0000"/>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2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时，函数值</a:t>
            </a:r>
            <a:r>
              <a:rPr lang="en-US" altLang="zh-CN" sz="2800"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y</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大于</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0.</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pic>
        <p:nvPicPr>
          <p:cNvPr id="7" name="图片 6"/>
          <p:cNvPicPr>
            <a:picLocks noChangeAspect="1"/>
          </p:cNvPicPr>
          <p:nvPr/>
        </p:nvPicPr>
        <p:blipFill>
          <a:blip r:embed="rId3"/>
          <a:stretch>
            <a:fillRect/>
          </a:stretch>
        </p:blipFill>
        <p:spPr>
          <a:xfrm>
            <a:off x="5996305" y="1982470"/>
            <a:ext cx="2885440" cy="2815590"/>
          </a:xfrm>
          <a:prstGeom prst="rect">
            <a:avLst/>
          </a:prstGeom>
        </p:spPr>
      </p:pic>
      <p:cxnSp>
        <p:nvCxnSpPr>
          <p:cNvPr id="8" name="直接连接符 7"/>
          <p:cNvCxnSpPr/>
          <p:nvPr/>
        </p:nvCxnSpPr>
        <p:spPr>
          <a:xfrm flipV="1">
            <a:off x="6365240" y="2008505"/>
            <a:ext cx="1310640" cy="2002155"/>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22546" name="文本框 6151"/>
          <p:cNvSpPr txBox="1"/>
          <p:nvPr/>
        </p:nvSpPr>
        <p:spPr>
          <a:xfrm>
            <a:off x="2268220" y="165100"/>
            <a:ext cx="44500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一次函数与一元一次不等式</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1668211" y="168447"/>
            <a:ext cx="5424277" cy="603518"/>
            <a:chOff x="1777185" y="621123"/>
            <a:chExt cx="5424277" cy="603518"/>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2</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a:off x="2091617" y="1204956"/>
              <a:ext cx="5109845" cy="1968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cxnSp>
        <p:nvCxnSpPr>
          <p:cNvPr id="2" name="直接箭头连接符 1"/>
          <p:cNvCxnSpPr/>
          <p:nvPr/>
        </p:nvCxnSpPr>
        <p:spPr>
          <a:xfrm flipV="1">
            <a:off x="7379970" y="1931035"/>
            <a:ext cx="0" cy="188595"/>
          </a:xfrm>
          <a:prstGeom prst="straightConnector1">
            <a:avLst/>
          </a:prstGeom>
          <a:ln>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7385050" y="1708150"/>
            <a:ext cx="353695" cy="398780"/>
          </a:xfrm>
          <a:prstGeom prst="rect">
            <a:avLst/>
          </a:prstGeom>
          <a:noFill/>
        </p:spPr>
        <p:txBody>
          <a:bodyPr wrap="square" rtlCol="0" anchor="t">
            <a:spAutoFit/>
          </a:bodyPr>
          <a:p>
            <a:r>
              <a:rPr lang="en-US" altLang="zh-CN" sz="2000" b="1" i="1">
                <a:latin typeface="Times New Roman" panose="02020603050405020304" pitchFamily="2" charset="0"/>
                <a:ea typeface="黑体" panose="02010609060101010101" pitchFamily="2" charset="-122"/>
                <a:cs typeface="Times New Roman" panose="02020603050405020304" pitchFamily="2" charset="0"/>
                <a:sym typeface="+mn-ea"/>
              </a:rPr>
              <a:t>y</a:t>
            </a:r>
            <a:endParaRPr lang="en-US" altLang="zh-CN" sz="2000" b="1" i="1">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101.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103.xml><?xml version="1.0" encoding="utf-8"?>
<p:tagLst xmlns:p="http://schemas.openxmlformats.org/presentationml/2006/main">
  <p:tag name="KSO_WM_SPECIAL_SOURCE" val="bdnull"/>
</p:tagLst>
</file>

<file path=ppt/tags/tag104.xml><?xml version="1.0" encoding="utf-8"?>
<p:tagLst xmlns:p="http://schemas.openxmlformats.org/presentationml/2006/main">
  <p:tag name="AS_UNIQUEID" val="2071"/>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COMMONDATA" val="eyJoZGlkIjoiMjE3MGZlOWM0YjUxY2M3MWI4YzI3MDMxNTIyMDU2NmQifQ=="/>
  <p:tag name="KSO_WPP_MARK_KEY" val="bb105893-459d-4a19-b4d6-6610c0689cf8"/>
  <p:tag name="commondata" val="eyJoZGlkIjoiOGI2ZmZhNGJlZjIxNjcyOWUyNzJhY2NmNzYwNzI0YzIifQ=="/>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TEMPLATE_CATEGORY" val="custom"/>
  <p:tag name="KSO_WM_TEMPLATE_INDEX" val="20181493"/>
  <p:tag name="KSO_WM_TAG_VERSION" val="1.0"/>
  <p:tag name="KSO_WM_BEAUTIFY_FLAG" val="#wm#"/>
  <p:tag name="KSO_WM_UNIT_TYPE" val="b"/>
  <p:tag name="KSO_WM_UNIT_INDEX" val="1"/>
  <p:tag name="KSO_WM_UNIT_LAYERLEVEL" val="1"/>
  <p:tag name="KSO_WM_UNIT_VALUE" val="156"/>
  <p:tag name="KSO_WM_UNIT_ISCONTENTSTITLE" val="0"/>
  <p:tag name="KSO_WM_UNIT_HIGHLIGHT" val="0"/>
  <p:tag name="KSO_WM_UNIT_COMPATIBLE" val="0"/>
  <p:tag name="KSO_WM_UNIT_PRESET_TEXT_INDEX" val="4"/>
  <p:tag name="KSO_WM_UNIT_PRESET_TEXT_LEN" val="26"/>
  <p:tag name="KSO_WM_UNIT_ID" val="custom20181493_1*b*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SPECIAL_SOURCE" val="bdnul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ags/tag74.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75.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77.xml><?xml version="1.0" encoding="utf-8"?>
<p:tagLst xmlns:p="http://schemas.openxmlformats.org/presentationml/2006/main">
  <p:tag name="KSO_WM_DIAGRAM_VIRTUALLY_FRAME" val="{&quot;height&quot;:326.55,&quot;left&quot;:8.5,&quot;top&quot;:66.9,&quot;width&quot;:448.15}"/>
</p:tagLst>
</file>

<file path=ppt/tags/tag78.xml><?xml version="1.0" encoding="utf-8"?>
<p:tagLst xmlns:p="http://schemas.openxmlformats.org/presentationml/2006/main">
  <p:tag name="KSO_WM_DIAGRAM_VIRTUALLY_FRAME" val="{&quot;height&quot;:326.55,&quot;left&quot;:8.5,&quot;top&quot;:66.9,&quot;width&quot;:448.15}"/>
</p:tagLst>
</file>

<file path=ppt/tags/tag79.xml><?xml version="1.0" encoding="utf-8"?>
<p:tagLst xmlns:p="http://schemas.openxmlformats.org/presentationml/2006/main">
  <p:tag name="KSO_WM_DIAGRAM_VIRTUALLY_FRAME" val="{&quot;height&quot;:326.55,&quot;left&quot;:8.5,&quot;top&quot;:66.9,&quot;width&quot;:448.1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326.55,&quot;left&quot;:8.5,&quot;top&quot;:66.9,&quot;width&quot;:448.15}"/>
</p:tagLst>
</file>

<file path=ppt/tags/tag81.xml><?xml version="1.0" encoding="utf-8"?>
<p:tagLst xmlns:p="http://schemas.openxmlformats.org/presentationml/2006/main">
  <p:tag name="KSO_WM_SPECIAL_SOURCE" val="bdnul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ags/tag83.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84.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86.xml><?xml version="1.0" encoding="utf-8"?>
<p:tagLst xmlns:p="http://schemas.openxmlformats.org/presentationml/2006/main">
  <p:tag name="KSO_WM_SPECIAL_SOURCE" val="bdnull"/>
</p:tagLst>
</file>

<file path=ppt/tags/tag87.xml><?xml version="1.0" encoding="utf-8"?>
<p:tagLst xmlns:p="http://schemas.openxmlformats.org/presentationml/2006/main">
  <p:tag name="KSO_WM_SPECIAL_SOURCE" val="bdnull"/>
</p:tagLst>
</file>

<file path=ppt/tags/tag88.xml><?xml version="1.0" encoding="utf-8"?>
<p:tagLst xmlns:p="http://schemas.openxmlformats.org/presentationml/2006/main">
  <p:tag name="KSO_WM_SPECIAL_SOURCE" val="bdnul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SPECIAL_SOURCE" val="bdnul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ags/tag92.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93.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95.xml><?xml version="1.0" encoding="utf-8"?>
<p:tagLst xmlns:p="http://schemas.openxmlformats.org/presentationml/2006/main">
  <p:tag name="AS_UNIQUEID" val="2001"/>
</p:tagLst>
</file>

<file path=ppt/tags/tag96.xml><?xml version="1.0" encoding="utf-8"?>
<p:tagLst xmlns:p="http://schemas.openxmlformats.org/presentationml/2006/main">
  <p:tag name="AS_UNIQUEID" val="2003"/>
</p:tagLst>
</file>

<file path=ppt/tags/tag97.xml><?xml version="1.0" encoding="utf-8"?>
<p:tagLst xmlns:p="http://schemas.openxmlformats.org/presentationml/2006/main">
  <p:tag name="AS_UNIQUEID" val="2007"/>
</p:tagLst>
</file>

<file path=ppt/tags/tag98.xml><?xml version="1.0" encoding="utf-8"?>
<p:tagLst xmlns:p="http://schemas.openxmlformats.org/presentationml/2006/main">
  <p:tag name="AS_UNIQUEID" val="2009"/>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2"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2"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3368</Words>
  <Application>WPS 演示</Application>
  <PresentationFormat>在屏幕上显示</PresentationFormat>
  <Paragraphs>413</Paragraphs>
  <Slides>23</Slides>
  <Notes>3</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12</vt:i4>
      </vt:variant>
      <vt:variant>
        <vt:lpstr>幻灯片标题</vt:lpstr>
      </vt:variant>
      <vt:variant>
        <vt:i4>23</vt:i4>
      </vt:variant>
    </vt:vector>
  </HeadingPairs>
  <TitlesOfParts>
    <vt:vector size="52" baseType="lpstr">
      <vt:lpstr>Arial</vt:lpstr>
      <vt:lpstr>宋体</vt:lpstr>
      <vt:lpstr>Wingdings</vt:lpstr>
      <vt:lpstr>Times New Roman</vt:lpstr>
      <vt:lpstr>黑体</vt:lpstr>
      <vt:lpstr>Wingdings</vt:lpstr>
      <vt:lpstr>微软雅黑</vt:lpstr>
      <vt:lpstr>楷体</vt:lpstr>
      <vt:lpstr>Calibri</vt:lpstr>
      <vt:lpstr>Calibri</vt:lpstr>
      <vt:lpstr>等线</vt:lpstr>
      <vt:lpstr>Segoe UI</vt:lpstr>
      <vt:lpstr>Arial Unicode MS</vt:lpstr>
      <vt:lpstr>Verdana</vt:lpstr>
      <vt:lpstr>Cambria Math</vt:lpstr>
      <vt:lpstr>MS Mincho</vt:lpstr>
      <vt:lpstr>4_自定义设计方案</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862</cp:revision>
  <dcterms:created xsi:type="dcterms:W3CDTF">2015-07-09T08:14:00Z</dcterms:created>
  <dcterms:modified xsi:type="dcterms:W3CDTF">2025-12-15T03:40:44Z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8603F3F5AEEF4E58878058DFD4FA2A89</vt:lpwstr>
  </property>
</Properties>
</file>