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sldIdLst>
    <p:sldId id="369" r:id="rId3"/>
    <p:sldId id="554" r:id="rId4"/>
    <p:sldId id="523" r:id="rId5"/>
    <p:sldId id="550" r:id="rId6"/>
    <p:sldId id="552" r:id="rId7"/>
    <p:sldId id="547" r:id="rId8"/>
    <p:sldId id="526" r:id="rId9"/>
    <p:sldId id="549" r:id="rId10"/>
    <p:sldId id="527" r:id="rId11"/>
    <p:sldId id="558" r:id="rId12"/>
    <p:sldId id="531" r:id="rId13"/>
    <p:sldId id="532" r:id="rId14"/>
    <p:sldId id="533" r:id="rId15"/>
    <p:sldId id="534" r:id="rId16"/>
    <p:sldId id="553" r:id="rId17"/>
    <p:sldId id="535" r:id="rId18"/>
    <p:sldId id="536" r:id="rId19"/>
    <p:sldId id="537" r:id="rId20"/>
    <p:sldId id="540" r:id="rId21"/>
    <p:sldId id="538" r:id="rId22"/>
    <p:sldId id="503" r:id="rId23"/>
    <p:sldId id="539" r:id="rId24"/>
  </p:sldIdLst>
  <p:sldSz cx="9144000" cy="5144135" type="screen16x9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76" userDrawn="1">
          <p15:clr>
            <a:srgbClr val="A4A3A4"/>
          </p15:clr>
        </p15:guide>
        <p15:guide id="2" pos="2934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2" clrIdx="0"/>
  <p:cmAuthor id="2" name="ZhangS" initials="Z" lastIdx="0" clrIdx="1"/>
  <p:cmAuthor id="3" name="优翼" initials="校" lastIdx="0" clrIdx="2"/>
  <p:cmAuthor id="4" name="HJZX010" initials="" lastIdx="0" clrIdx="3"/>
  <p:cmAuthor id="5" name="Taylor Hartwell" initials="TH [6]" lastIdx="0" clrIdx="4"/>
  <p:cmAuthor id="6" name="TuWY" initials="T" lastIdx="0" clrIdx="5"/>
  <p:cmAuthor id="7" name="作者" initials="A" lastIdx="0" clrIdx="6"/>
  <p:cmAuthor id="8" name="尹澳" initials="尹" lastIdx="0" clrIdx="7"/>
  <p:cmAuthor id="9" name="fafa" initials="f" lastIdx="0" clrIdx="8"/>
  <p:cmAuthor id="10" name="王习习" initials="王" lastIdx="0" clrIdx="9"/>
  <p:cmAuthor id="11" name="心语" initials="心" lastIdx="0" clrIdx="10"/>
  <p:cmAuthor id="12" name="youyi" initials="y" lastIdx="0" clrIdx="11"/>
  <p:cmAuthor id="13" name="602656769@qq.com" initials="" lastIdx="0" clrIdx="12"/>
  <p:cmAuthor id="14" name="hp" initials="h" lastIdx="0" clrIdx="1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1576"/>
        <p:guide pos="2934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66.xml"/><Relationship Id="rId3" Type="http://schemas.openxmlformats.org/officeDocument/2006/relationships/slide" Target="slides/slide1.xml"/><Relationship Id="rId29" Type="http://schemas.openxmlformats.org/officeDocument/2006/relationships/commentAuthors" Target="commentAuthors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4.vml.rels><?xml version="1.0" encoding="UTF-8" standalone="yes"?>
<Relationships xmlns="http://schemas.openxmlformats.org/package/2006/relationships"><Relationship Id="rId4" Type="http://schemas.openxmlformats.org/officeDocument/2006/relationships/image" Target="../media/image15.wmf"/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24.wmf"/><Relationship Id="rId1" Type="http://schemas.openxmlformats.org/officeDocument/2006/relationships/image" Target="../media/image23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26.wmf"/><Relationship Id="rId1" Type="http://schemas.openxmlformats.org/officeDocument/2006/relationships/image" Target="../media/image2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/>
          </p:cNvSpPr>
          <p:nvPr>
            <p:ph type="sldImg"/>
          </p:nvPr>
        </p:nvSpPr>
        <p:spPr>
          <a:xfrm>
            <a:off x="409382" y="754063"/>
            <a:ext cx="5855086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1" name="Rectangle 3"/>
          <p:cNvSpPr>
            <a:spLocks noGrp="1"/>
          </p:cNvSpPr>
          <p:nvPr>
            <p:ph type="body" sz="quarter"/>
          </p:nvPr>
        </p:nvSpPr>
        <p:spPr>
          <a:xfrm>
            <a:off x="538163" y="4387850"/>
            <a:ext cx="5780087" cy="3952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 lvl="0"/>
            <a:r>
              <a:rPr lang="zh-CN" altLang="en-US" dirty="0"/>
              <a:t>单击此处编辑母版文本样式
第二级
第三级
第四级
第五级</a:t>
            </a:r>
            <a:endParaRPr lang="zh-CN" altLang="en-US" dirty="0"/>
          </a:p>
        </p:txBody>
      </p:sp>
      <p:sp>
        <p:nvSpPr>
          <p:cNvPr id="2052" name="Rectangle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 lvl="0" indent="0" defTabSz="914400"/>
            <a:endParaRPr lang="zh-CN" altLang="en-US" sz="1200" dirty="0"/>
          </a:p>
        </p:txBody>
      </p:sp>
      <p:sp>
        <p:nvSpPr>
          <p:cNvPr id="2053" name="Rectangle 5"/>
          <p:cNvSpPr>
            <a:spLocks noGrp="1"/>
          </p:cNvSpPr>
          <p:nvPr>
            <p:ph type="dt"/>
          </p:nvPr>
        </p:nvSpPr>
        <p:spPr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 lvl="0" indent="0" algn="r" defTabSz="914400"/>
            <a:endParaRPr lang="zh-CN" altLang="en-US" sz="1200" dirty="0"/>
          </a:p>
        </p:txBody>
      </p:sp>
      <p:sp>
        <p:nvSpPr>
          <p:cNvPr id="2054" name="Rectangle 6"/>
          <p:cNvSpPr>
            <a:spLocks noGrp="1"/>
          </p:cNvSpPr>
          <p:nvPr>
            <p:ph type="ftr" sz="quarter"/>
          </p:nvPr>
        </p:nvSpPr>
        <p:spPr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 lvl="0" indent="0" defTabSz="914400"/>
            <a:endParaRPr lang="zh-CN" altLang="en-US" sz="1200" dirty="0"/>
          </a:p>
        </p:txBody>
      </p:sp>
      <p:sp>
        <p:nvSpPr>
          <p:cNvPr id="2055" name="Rectangle 7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None/>
      <a:defRPr sz="1200" b="1" i="0" u="none" kern="1200"/>
    </a:lvl1pPr>
    <a:lvl2pPr marL="0" lvl="1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None/>
      <a:defRPr sz="1200" b="1" i="0" u="none" kern="1200"/>
    </a:lvl2pPr>
    <a:lvl3pPr marL="0" lvl="2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None/>
      <a:defRPr sz="1200" b="1" i="0" u="none" kern="1200"/>
    </a:lvl3pPr>
    <a:lvl4pPr marL="0" lvl="3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4pPr>
    <a:lvl5pPr marL="0" lvl="4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5pPr>
    <a:lvl6pPr marL="2286000" lvl="5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6pPr>
    <a:lvl7pPr marL="2743200" lvl="6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7pPr>
    <a:lvl8pPr marL="3200400" lvl="7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8pPr>
    <a:lvl9pPr marL="3657600" lvl="8" indent="0" algn="l" defTabSz="914400" eaLnBrk="0" fontAlgn="ctr" latinLnBrk="1" hangingPunct="0">
      <a:lnSpc>
        <a:spcPct val="100000"/>
      </a:lnSpc>
      <a:spcBef>
        <a:spcPct val="30000"/>
      </a:spcBef>
      <a:spcAft>
        <a:spcPct val="0"/>
      </a:spcAft>
      <a:buChar char="•"/>
      <a:defRPr sz="1200" b="1" i="0" u="none" kern="1200"/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7" Type="http://schemas.openxmlformats.org/officeDocument/2006/relationships/image" Target="../media/image4.png"/><Relationship Id="rId6" Type="http://schemas.openxmlformats.org/officeDocument/2006/relationships/tags" Target="../tags/tag2.xml"/><Relationship Id="rId5" Type="http://schemas.openxmlformats.org/officeDocument/2006/relationships/tags" Target="../tags/tag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tags" Target="../tags/tag3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tags" Target="../tags/tag4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tags" Target="../tags/tag5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tags" Target="../tags/tag6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tags" Target="../tags/tag7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 userDrawn="1"/>
        </p:nvSpPr>
        <p:spPr>
          <a:xfrm>
            <a:off x="0" y="1535430"/>
            <a:ext cx="9153525" cy="239649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00"/>
          </a:p>
        </p:txBody>
      </p:sp>
      <p:sp>
        <p:nvSpPr>
          <p:cNvPr id="3" name="矩形 2"/>
          <p:cNvSpPr/>
          <p:nvPr userDrawn="1"/>
        </p:nvSpPr>
        <p:spPr>
          <a:xfrm>
            <a:off x="635" y="-635"/>
            <a:ext cx="3412490" cy="5144770"/>
          </a:xfrm>
          <a:prstGeom prst="rect">
            <a:avLst/>
          </a:prstGeom>
          <a:gradFill>
            <a:gsLst>
              <a:gs pos="50000">
                <a:schemeClr val="accent4"/>
              </a:gs>
              <a:gs pos="0">
                <a:schemeClr val="accent4">
                  <a:lumMod val="25000"/>
                  <a:lumOff val="75000"/>
                </a:schemeClr>
              </a:gs>
              <a:gs pos="100000">
                <a:schemeClr val="accent4">
                  <a:lumMod val="8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00"/>
          </a:p>
        </p:txBody>
      </p:sp>
      <p:sp>
        <p:nvSpPr>
          <p:cNvPr id="5" name="任意形状 2"/>
          <p:cNvSpPr/>
          <p:nvPr userDrawn="1"/>
        </p:nvSpPr>
        <p:spPr>
          <a:xfrm rot="5400000">
            <a:off x="-48260" y="479425"/>
            <a:ext cx="3506470" cy="3418205"/>
          </a:xfrm>
          <a:custGeom>
            <a:avLst/>
            <a:gdLst>
              <a:gd name="connsiteX0" fmla="*/ 0 w 4493518"/>
              <a:gd name="connsiteY0" fmla="*/ 3936411 h 3936411"/>
              <a:gd name="connsiteX1" fmla="*/ 984103 w 4493518"/>
              <a:gd name="connsiteY1" fmla="*/ 0 h 3936411"/>
              <a:gd name="connsiteX2" fmla="*/ 4493518 w 4493518"/>
              <a:gd name="connsiteY2" fmla="*/ 0 h 3936411"/>
              <a:gd name="connsiteX3" fmla="*/ 4493517 w 4493518"/>
              <a:gd name="connsiteY3" fmla="*/ 3936411 h 3936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93518" h="3936411">
                <a:moveTo>
                  <a:pt x="0" y="3936411"/>
                </a:moveTo>
                <a:lnTo>
                  <a:pt x="984103" y="0"/>
                </a:lnTo>
                <a:lnTo>
                  <a:pt x="4493518" y="0"/>
                </a:lnTo>
                <a:lnTo>
                  <a:pt x="4493517" y="3936411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00" b="1"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9" name="任意形状 3"/>
          <p:cNvSpPr/>
          <p:nvPr userDrawn="1"/>
        </p:nvSpPr>
        <p:spPr>
          <a:xfrm rot="5400000">
            <a:off x="152400" y="678180"/>
            <a:ext cx="3108960" cy="3418840"/>
          </a:xfrm>
          <a:custGeom>
            <a:avLst/>
            <a:gdLst>
              <a:gd name="connsiteX0" fmla="*/ 0 w 4493518"/>
              <a:gd name="connsiteY0" fmla="*/ 3936411 h 3936411"/>
              <a:gd name="connsiteX1" fmla="*/ 984103 w 4493518"/>
              <a:gd name="connsiteY1" fmla="*/ 0 h 3936411"/>
              <a:gd name="connsiteX2" fmla="*/ 4493518 w 4493518"/>
              <a:gd name="connsiteY2" fmla="*/ 0 h 3936411"/>
              <a:gd name="connsiteX3" fmla="*/ 4493517 w 4493518"/>
              <a:gd name="connsiteY3" fmla="*/ 3936411 h 3936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93518" h="3936411">
                <a:moveTo>
                  <a:pt x="0" y="3936411"/>
                </a:moveTo>
                <a:lnTo>
                  <a:pt x="984103" y="0"/>
                </a:lnTo>
                <a:lnTo>
                  <a:pt x="4493518" y="0"/>
                </a:lnTo>
                <a:lnTo>
                  <a:pt x="4493517" y="3936411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00" b="1"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pic>
        <p:nvPicPr>
          <p:cNvPr id="13" name="图片 12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-36830" y="0"/>
            <a:ext cx="1119505" cy="43434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 userDrawn="1"/>
        </p:nvPicPr>
        <p:blipFill rotWithShape="1">
          <a:blip r:embed="rId3" cstate="hqprint"/>
          <a:srcRect b="14794"/>
          <a:stretch>
            <a:fillRect/>
          </a:stretch>
        </p:blipFill>
        <p:spPr>
          <a:xfrm>
            <a:off x="1780540" y="2555875"/>
            <a:ext cx="1610360" cy="137223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 userDrawn="1"/>
        </p:nvPicPr>
        <p:blipFill rotWithShape="1">
          <a:blip r:embed="rId4" cstate="hqprint"/>
          <a:srcRect l="16676" b="36487"/>
          <a:stretch>
            <a:fillRect/>
          </a:stretch>
        </p:blipFill>
        <p:spPr>
          <a:xfrm>
            <a:off x="107315" y="2656205"/>
            <a:ext cx="1712595" cy="1305560"/>
          </a:xfrm>
          <a:prstGeom prst="rect">
            <a:avLst/>
          </a:prstGeom>
        </p:spPr>
      </p:pic>
      <p:sp>
        <p:nvSpPr>
          <p:cNvPr id="2" name="圆角矩形 1"/>
          <p:cNvSpPr/>
          <p:nvPr userDrawn="1">
            <p:custDataLst>
              <p:tags r:id="rId5"/>
            </p:custDataLst>
          </p:nvPr>
        </p:nvSpPr>
        <p:spPr>
          <a:xfrm>
            <a:off x="4982210" y="46355"/>
            <a:ext cx="4023360" cy="432435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 b="1" dirty="0">
              <a:solidFill>
                <a:schemeClr val="bg1"/>
              </a:solidFill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  <a:sym typeface="+mn-ea"/>
            </a:endParaRPr>
          </a:p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+mn-ea"/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+mn-ea"/>
              </a:rPr>
              <a:t>八年级下册数学（华师版）</a:t>
            </a:r>
            <a:endParaRPr lang="zh-CN" altLang="en-US" sz="2400" b="1" dirty="0">
              <a:solidFill>
                <a:schemeClr val="bg1"/>
              </a:solidFill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</a:endParaRPr>
          </a:p>
          <a:p>
            <a:pPr algn="ctr"/>
            <a:endParaRPr lang="zh-CN" altLang="en-US" sz="2400" b="1" dirty="0">
              <a:solidFill>
                <a:schemeClr val="bg1"/>
              </a:solidFill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</a:endParaRPr>
          </a:p>
        </p:txBody>
      </p:sp>
      <p:pic>
        <p:nvPicPr>
          <p:cNvPr id="8" name="图片 7" descr="world_book_fun_fb_06 [转换]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rcRect l="-4240" t="75415" r="75673" b="-2194"/>
          <a:stretch>
            <a:fillRect/>
          </a:stretch>
        </p:blipFill>
        <p:spPr>
          <a:xfrm flipH="1">
            <a:off x="4563745" y="-92075"/>
            <a:ext cx="669925" cy="81724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7962900" y="51441"/>
            <a:ext cx="1163320" cy="45090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7962900" y="-20323"/>
            <a:ext cx="1163320" cy="450906"/>
          </a:xfrm>
          <a:prstGeom prst="rect">
            <a:avLst/>
          </a:prstGeom>
        </p:spPr>
      </p:pic>
      <p:sp>
        <p:nvSpPr>
          <p:cNvPr id="17" name="任意多边形 16"/>
          <p:cNvSpPr/>
          <p:nvPr userDrawn="1"/>
        </p:nvSpPr>
        <p:spPr>
          <a:xfrm>
            <a:off x="-7620" y="0"/>
            <a:ext cx="7810500" cy="499807"/>
          </a:xfrm>
          <a:custGeom>
            <a:avLst/>
            <a:gdLst>
              <a:gd name="connsiteX0" fmla="*/ 0 w 14701"/>
              <a:gd name="connsiteY0" fmla="*/ 0 h 1091"/>
              <a:gd name="connsiteX1" fmla="*/ 14701 w 14701"/>
              <a:gd name="connsiteY1" fmla="*/ 0 h 1091"/>
              <a:gd name="connsiteX2" fmla="*/ 14291 w 14701"/>
              <a:gd name="connsiteY2" fmla="*/ 1081 h 1091"/>
              <a:gd name="connsiteX3" fmla="*/ 0 w 14701"/>
              <a:gd name="connsiteY3" fmla="*/ 1091 h 1091"/>
              <a:gd name="connsiteX4" fmla="*/ 0 w 14701"/>
              <a:gd name="connsiteY4" fmla="*/ 0 h 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01" h="1091">
                <a:moveTo>
                  <a:pt x="0" y="0"/>
                </a:moveTo>
                <a:lnTo>
                  <a:pt x="14701" y="0"/>
                </a:lnTo>
                <a:lnTo>
                  <a:pt x="14291" y="1081"/>
                </a:lnTo>
                <a:lnTo>
                  <a:pt x="0" y="1091"/>
                </a:lnTo>
                <a:lnTo>
                  <a:pt x="0" y="0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none" lIns="91428" tIns="45714" rIns="91428" bIns="45714" numCol="1" anchor="ctr" anchorCtr="0" compatLnSpc="1">
            <a:noAutofit/>
          </a:bodyPr>
          <a:p>
            <a:pPr algn="just">
              <a:spcAft>
                <a:spcPts val="0"/>
              </a:spcAft>
            </a:pPr>
            <a:endParaRPr lang="zh-CN" altLang="en-US" sz="2800" b="1" kern="100" noProof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楷体" panose="02010609060101010101" charset="-122"/>
              <a:ea typeface="楷体" panose="02010609060101010101" charset="-122"/>
              <a:cs typeface="黑体" panose="02010609060101010101" pitchFamily="1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7962900" y="-20323"/>
            <a:ext cx="1163320" cy="450906"/>
          </a:xfrm>
          <a:prstGeom prst="rect">
            <a:avLst/>
          </a:prstGeom>
        </p:spPr>
      </p:pic>
      <p:grpSp>
        <p:nvGrpSpPr>
          <p:cNvPr id="3" name="组合 2"/>
          <p:cNvGrpSpPr/>
          <p:nvPr userDrawn="1"/>
        </p:nvGrpSpPr>
        <p:grpSpPr>
          <a:xfrm>
            <a:off x="0" y="-210211"/>
            <a:ext cx="3265170" cy="1002154"/>
            <a:chOff x="0" y="-331"/>
            <a:chExt cx="5142" cy="1578"/>
          </a:xfrm>
        </p:grpSpPr>
        <p:sp>
          <p:nvSpPr>
            <p:cNvPr id="17" name="任意多边形 16"/>
            <p:cNvSpPr/>
            <p:nvPr userDrawn="1"/>
          </p:nvSpPr>
          <p:spPr>
            <a:xfrm>
              <a:off x="0" y="0"/>
              <a:ext cx="5142" cy="787"/>
            </a:xfrm>
            <a:custGeom>
              <a:avLst/>
              <a:gdLst>
                <a:gd name="connsiteX0" fmla="*/ 0 w 14701"/>
                <a:gd name="connsiteY0" fmla="*/ 0 h 1091"/>
                <a:gd name="connsiteX1" fmla="*/ 14701 w 14701"/>
                <a:gd name="connsiteY1" fmla="*/ 0 h 1091"/>
                <a:gd name="connsiteX2" fmla="*/ 14291 w 14701"/>
                <a:gd name="connsiteY2" fmla="*/ 1081 h 1091"/>
                <a:gd name="connsiteX3" fmla="*/ 0 w 14701"/>
                <a:gd name="connsiteY3" fmla="*/ 1091 h 1091"/>
                <a:gd name="connsiteX4" fmla="*/ 0 w 14701"/>
                <a:gd name="connsiteY4" fmla="*/ 0 h 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01" h="1091">
                  <a:moveTo>
                    <a:pt x="0" y="0"/>
                  </a:moveTo>
                  <a:lnTo>
                    <a:pt x="14701" y="0"/>
                  </a:lnTo>
                  <a:lnTo>
                    <a:pt x="14291" y="1081"/>
                  </a:lnTo>
                  <a:lnTo>
                    <a:pt x="0" y="10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none" lIns="91428" tIns="45714" rIns="91428" bIns="45714" numCol="1" anchor="ctr" anchorCtr="0" compatLnSpc="1">
              <a:noAutofit/>
            </a:bodyPr>
            <a:p>
              <a:pPr algn="just">
                <a:spcAft>
                  <a:spcPts val="0"/>
                </a:spcAft>
              </a:pPr>
              <a:endParaRPr lang="zh-CN" altLang="en-US" sz="2800" kern="100" dirty="0" smtClean="0">
                <a:solidFill>
                  <a:srgbClr val="FF0000"/>
                </a:solidFill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" y="-331"/>
              <a:ext cx="1544" cy="1578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-32"/>
              <a:ext cx="2717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800" b="1" noProof="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楷体" panose="02010609060101010101" charset="-122"/>
                  <a:ea typeface="楷体" panose="02010609060101010101" charset="-122"/>
                  <a:cs typeface="黑体" panose="02010609060101010101" pitchFamily="1" charset="-122"/>
                  <a:sym typeface="+mn-ea"/>
                </a:rPr>
                <a:t>复习回顾</a:t>
              </a:r>
              <a:endParaRPr lang="zh-CN" altLang="en-US" sz="2800" b="1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黑体" panose="02010609060101010101" pitchFamily="1" charset="-122"/>
                <a:sym typeface="+mn-ea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7962900" y="-20323"/>
            <a:ext cx="1163320" cy="450906"/>
          </a:xfrm>
          <a:prstGeom prst="rect">
            <a:avLst/>
          </a:prstGeom>
        </p:spPr>
      </p:pic>
      <p:grpSp>
        <p:nvGrpSpPr>
          <p:cNvPr id="6" name="组合 5"/>
          <p:cNvGrpSpPr/>
          <p:nvPr userDrawn="1"/>
        </p:nvGrpSpPr>
        <p:grpSpPr>
          <a:xfrm>
            <a:off x="0" y="-210211"/>
            <a:ext cx="3644900" cy="1002154"/>
            <a:chOff x="0" y="-331"/>
            <a:chExt cx="5740" cy="1578"/>
          </a:xfrm>
        </p:grpSpPr>
        <p:sp>
          <p:nvSpPr>
            <p:cNvPr id="17" name="任意多边形 16"/>
            <p:cNvSpPr/>
            <p:nvPr userDrawn="1"/>
          </p:nvSpPr>
          <p:spPr>
            <a:xfrm>
              <a:off x="0" y="0"/>
              <a:ext cx="5740" cy="787"/>
            </a:xfrm>
            <a:custGeom>
              <a:avLst/>
              <a:gdLst>
                <a:gd name="connsiteX0" fmla="*/ 0 w 14701"/>
                <a:gd name="connsiteY0" fmla="*/ 0 h 1091"/>
                <a:gd name="connsiteX1" fmla="*/ 14701 w 14701"/>
                <a:gd name="connsiteY1" fmla="*/ 0 h 1091"/>
                <a:gd name="connsiteX2" fmla="*/ 14291 w 14701"/>
                <a:gd name="connsiteY2" fmla="*/ 1081 h 1091"/>
                <a:gd name="connsiteX3" fmla="*/ 0 w 14701"/>
                <a:gd name="connsiteY3" fmla="*/ 1091 h 1091"/>
                <a:gd name="connsiteX4" fmla="*/ 0 w 14701"/>
                <a:gd name="connsiteY4" fmla="*/ 0 h 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01" h="1091">
                  <a:moveTo>
                    <a:pt x="0" y="0"/>
                  </a:moveTo>
                  <a:lnTo>
                    <a:pt x="14701" y="0"/>
                  </a:lnTo>
                  <a:lnTo>
                    <a:pt x="14291" y="1081"/>
                  </a:lnTo>
                  <a:lnTo>
                    <a:pt x="0" y="10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none" lIns="91428" tIns="45714" rIns="91428" bIns="45714" numCol="1" anchor="ctr" anchorCtr="0" compatLnSpc="1">
              <a:noAutofit/>
            </a:bodyPr>
            <a:p>
              <a:pPr algn="just">
                <a:spcAft>
                  <a:spcPts val="0"/>
                </a:spcAft>
              </a:pPr>
              <a:endParaRPr lang="zh-CN" altLang="en-US" sz="2800" kern="100" dirty="0" smtClean="0">
                <a:solidFill>
                  <a:srgbClr val="FF0000"/>
                </a:solidFill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417" y="0"/>
              <a:ext cx="3293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800" b="1" noProof="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楷体" panose="02010609060101010101" charset="-122"/>
                  <a:ea typeface="楷体" panose="02010609060101010101" charset="-122"/>
                  <a:cs typeface="黑体" panose="02010609060101010101" pitchFamily="1" charset="-122"/>
                  <a:sym typeface="+mn-ea"/>
                </a:rPr>
                <a:t>情境导入</a:t>
              </a:r>
              <a:endParaRPr lang="zh-CN" altLang="en-US" sz="2800" b="1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黑体" panose="02010609060101010101" pitchFamily="1" charset="-122"/>
                <a:sym typeface="+mn-ea"/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" y="-331"/>
              <a:ext cx="1544" cy="1578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7962900" y="-20323"/>
            <a:ext cx="1163320" cy="450906"/>
          </a:xfrm>
          <a:prstGeom prst="rect">
            <a:avLst/>
          </a:prstGeom>
        </p:spPr>
      </p:pic>
      <p:grpSp>
        <p:nvGrpSpPr>
          <p:cNvPr id="5" name="组合 4"/>
          <p:cNvGrpSpPr/>
          <p:nvPr userDrawn="1"/>
        </p:nvGrpSpPr>
        <p:grpSpPr>
          <a:xfrm>
            <a:off x="0" y="-210211"/>
            <a:ext cx="3644900" cy="1002154"/>
            <a:chOff x="0" y="-331"/>
            <a:chExt cx="5740" cy="1578"/>
          </a:xfrm>
        </p:grpSpPr>
        <p:sp>
          <p:nvSpPr>
            <p:cNvPr id="17" name="任意多边形 16"/>
            <p:cNvSpPr/>
            <p:nvPr userDrawn="1"/>
          </p:nvSpPr>
          <p:spPr>
            <a:xfrm>
              <a:off x="0" y="0"/>
              <a:ext cx="5740" cy="787"/>
            </a:xfrm>
            <a:custGeom>
              <a:avLst/>
              <a:gdLst>
                <a:gd name="connsiteX0" fmla="*/ 0 w 14701"/>
                <a:gd name="connsiteY0" fmla="*/ 0 h 1091"/>
                <a:gd name="connsiteX1" fmla="*/ 14701 w 14701"/>
                <a:gd name="connsiteY1" fmla="*/ 0 h 1091"/>
                <a:gd name="connsiteX2" fmla="*/ 14291 w 14701"/>
                <a:gd name="connsiteY2" fmla="*/ 1081 h 1091"/>
                <a:gd name="connsiteX3" fmla="*/ 0 w 14701"/>
                <a:gd name="connsiteY3" fmla="*/ 1091 h 1091"/>
                <a:gd name="connsiteX4" fmla="*/ 0 w 14701"/>
                <a:gd name="connsiteY4" fmla="*/ 0 h 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01" h="1091">
                  <a:moveTo>
                    <a:pt x="0" y="0"/>
                  </a:moveTo>
                  <a:lnTo>
                    <a:pt x="14701" y="0"/>
                  </a:lnTo>
                  <a:lnTo>
                    <a:pt x="14291" y="1081"/>
                  </a:lnTo>
                  <a:lnTo>
                    <a:pt x="0" y="10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none" lIns="91428" tIns="45714" rIns="91428" bIns="45714" numCol="1" anchor="ctr" anchorCtr="0" compatLnSpc="1">
              <a:noAutofit/>
            </a:bodyPr>
            <a:p>
              <a:pPr algn="just">
                <a:spcAft>
                  <a:spcPts val="0"/>
                </a:spcAft>
              </a:pPr>
              <a:endParaRPr lang="zh-CN" altLang="en-US" sz="2800" kern="100" dirty="0" smtClean="0">
                <a:solidFill>
                  <a:srgbClr val="FF0000"/>
                </a:solidFill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417" y="0"/>
              <a:ext cx="3293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800" b="1" noProof="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楷体" panose="02010609060101010101" charset="-122"/>
                  <a:ea typeface="楷体" panose="02010609060101010101" charset="-122"/>
                  <a:cs typeface="黑体" panose="02010609060101010101" pitchFamily="1" charset="-122"/>
                  <a:sym typeface="+mn-ea"/>
                </a:rPr>
                <a:t>探究新知</a:t>
              </a:r>
              <a:endParaRPr lang="zh-CN" altLang="en-US" sz="2800" b="1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黑体" panose="02010609060101010101" pitchFamily="1" charset="-122"/>
                <a:sym typeface="+mn-ea"/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" y="-331"/>
              <a:ext cx="1544" cy="1578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7962900" y="-20323"/>
            <a:ext cx="1163320" cy="450906"/>
          </a:xfrm>
          <a:prstGeom prst="rect">
            <a:avLst/>
          </a:prstGeom>
        </p:spPr>
      </p:pic>
      <p:grpSp>
        <p:nvGrpSpPr>
          <p:cNvPr id="3" name="组合 2"/>
          <p:cNvGrpSpPr/>
          <p:nvPr userDrawn="1"/>
        </p:nvGrpSpPr>
        <p:grpSpPr>
          <a:xfrm>
            <a:off x="0" y="-210211"/>
            <a:ext cx="3644900" cy="1002154"/>
            <a:chOff x="0" y="-331"/>
            <a:chExt cx="5740" cy="1578"/>
          </a:xfrm>
        </p:grpSpPr>
        <p:sp>
          <p:nvSpPr>
            <p:cNvPr id="5" name="任意多边形 4"/>
            <p:cNvSpPr/>
            <p:nvPr userDrawn="1"/>
          </p:nvSpPr>
          <p:spPr>
            <a:xfrm>
              <a:off x="0" y="0"/>
              <a:ext cx="5740" cy="787"/>
            </a:xfrm>
            <a:custGeom>
              <a:avLst/>
              <a:gdLst>
                <a:gd name="connsiteX0" fmla="*/ 0 w 14701"/>
                <a:gd name="connsiteY0" fmla="*/ 0 h 1091"/>
                <a:gd name="connsiteX1" fmla="*/ 14701 w 14701"/>
                <a:gd name="connsiteY1" fmla="*/ 0 h 1091"/>
                <a:gd name="connsiteX2" fmla="*/ 14291 w 14701"/>
                <a:gd name="connsiteY2" fmla="*/ 1081 h 1091"/>
                <a:gd name="connsiteX3" fmla="*/ 0 w 14701"/>
                <a:gd name="connsiteY3" fmla="*/ 1091 h 1091"/>
                <a:gd name="connsiteX4" fmla="*/ 0 w 14701"/>
                <a:gd name="connsiteY4" fmla="*/ 0 h 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01" h="1091">
                  <a:moveTo>
                    <a:pt x="0" y="0"/>
                  </a:moveTo>
                  <a:lnTo>
                    <a:pt x="14701" y="0"/>
                  </a:lnTo>
                  <a:lnTo>
                    <a:pt x="14291" y="1081"/>
                  </a:lnTo>
                  <a:lnTo>
                    <a:pt x="0" y="10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none" lIns="91428" tIns="45714" rIns="91428" bIns="45714" numCol="1" anchor="ctr" anchorCtr="0" compatLnSpc="1">
              <a:noAutofit/>
            </a:bodyPr>
            <a:p>
              <a:pPr algn="just">
                <a:spcAft>
                  <a:spcPts val="0"/>
                </a:spcAft>
              </a:pPr>
              <a:endParaRPr lang="zh-CN" altLang="en-US" sz="2800" kern="100" dirty="0" smtClean="0">
                <a:solidFill>
                  <a:srgbClr val="FF0000"/>
                </a:solidFill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417" y="0"/>
              <a:ext cx="3293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800" b="1" noProof="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楷体" panose="02010609060101010101" charset="-122"/>
                  <a:ea typeface="楷体" panose="02010609060101010101" charset="-122"/>
                  <a:cs typeface="黑体" panose="02010609060101010101" pitchFamily="1" charset="-122"/>
                  <a:sym typeface="+mn-ea"/>
                </a:rPr>
                <a:t>当堂小结</a:t>
              </a:r>
              <a:endParaRPr lang="zh-CN" altLang="en-US" sz="2800" b="1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黑体" panose="02010609060101010101" pitchFamily="1" charset="-122"/>
                <a:sym typeface="+mn-ea"/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" y="-331"/>
              <a:ext cx="1544" cy="1578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优翼初中LOGO（202404）"/>
          <p:cNvPicPr>
            <a:picLocks noChangeAspect="1"/>
          </p:cNvPicPr>
          <p:nvPr userDrawn="1"/>
        </p:nvPicPr>
        <p:blipFill>
          <a:blip r:embed="rId2"/>
          <a:srcRect r="47951" b="32610"/>
          <a:stretch>
            <a:fillRect/>
          </a:stretch>
        </p:blipFill>
        <p:spPr>
          <a:xfrm>
            <a:off x="7962900" y="-20323"/>
            <a:ext cx="1163320" cy="450906"/>
          </a:xfrm>
          <a:prstGeom prst="rect">
            <a:avLst/>
          </a:prstGeom>
        </p:spPr>
      </p:pic>
      <p:grpSp>
        <p:nvGrpSpPr>
          <p:cNvPr id="9" name="组合 8"/>
          <p:cNvGrpSpPr/>
          <p:nvPr userDrawn="1"/>
        </p:nvGrpSpPr>
        <p:grpSpPr>
          <a:xfrm>
            <a:off x="0" y="-210211"/>
            <a:ext cx="3644900" cy="1002154"/>
            <a:chOff x="0" y="-331"/>
            <a:chExt cx="5740" cy="1578"/>
          </a:xfrm>
        </p:grpSpPr>
        <p:sp>
          <p:nvSpPr>
            <p:cNvPr id="7" name="任意多边形 6"/>
            <p:cNvSpPr/>
            <p:nvPr userDrawn="1"/>
          </p:nvSpPr>
          <p:spPr>
            <a:xfrm>
              <a:off x="0" y="0"/>
              <a:ext cx="5740" cy="787"/>
            </a:xfrm>
            <a:custGeom>
              <a:avLst/>
              <a:gdLst>
                <a:gd name="connsiteX0" fmla="*/ 0 w 14701"/>
                <a:gd name="connsiteY0" fmla="*/ 0 h 1091"/>
                <a:gd name="connsiteX1" fmla="*/ 14701 w 14701"/>
                <a:gd name="connsiteY1" fmla="*/ 0 h 1091"/>
                <a:gd name="connsiteX2" fmla="*/ 14291 w 14701"/>
                <a:gd name="connsiteY2" fmla="*/ 1081 h 1091"/>
                <a:gd name="connsiteX3" fmla="*/ 0 w 14701"/>
                <a:gd name="connsiteY3" fmla="*/ 1091 h 1091"/>
                <a:gd name="connsiteX4" fmla="*/ 0 w 14701"/>
                <a:gd name="connsiteY4" fmla="*/ 0 h 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01" h="1091">
                  <a:moveTo>
                    <a:pt x="0" y="0"/>
                  </a:moveTo>
                  <a:lnTo>
                    <a:pt x="14701" y="0"/>
                  </a:lnTo>
                  <a:lnTo>
                    <a:pt x="14291" y="1081"/>
                  </a:lnTo>
                  <a:lnTo>
                    <a:pt x="0" y="10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none" lIns="91428" tIns="45714" rIns="91428" bIns="45714" numCol="1" anchor="ctr" anchorCtr="0" compatLnSpc="1">
              <a:noAutofit/>
            </a:bodyPr>
            <a:p>
              <a:pPr algn="just">
                <a:spcAft>
                  <a:spcPts val="0"/>
                </a:spcAft>
              </a:pPr>
              <a:endParaRPr lang="zh-CN" altLang="en-US" sz="2800" kern="100" dirty="0" smtClean="0">
                <a:solidFill>
                  <a:srgbClr val="FF0000"/>
                </a:solidFill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417" y="0"/>
              <a:ext cx="3293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800" b="1" noProof="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楷体" panose="02010609060101010101" charset="-122"/>
                  <a:ea typeface="楷体" panose="02010609060101010101" charset="-122"/>
                  <a:cs typeface="黑体" panose="02010609060101010101" pitchFamily="1" charset="-122"/>
                  <a:sym typeface="+mn-ea"/>
                </a:rPr>
                <a:t>当堂练习</a:t>
              </a:r>
              <a:endParaRPr lang="zh-CN" altLang="en-US" sz="2800" b="1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黑体" panose="02010609060101010101" pitchFamily="1" charset="-122"/>
                <a:sym typeface="+mn-ea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" y="-331"/>
              <a:ext cx="1544" cy="1578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4"/>
          <p:cNvSpPr txBox="1"/>
          <p:nvPr>
            <p:custDataLst>
              <p:tags r:id="rId2"/>
            </p:custDataLst>
          </p:nvPr>
        </p:nvSpPr>
        <p:spPr>
          <a:xfrm>
            <a:off x="402590" y="1203960"/>
            <a:ext cx="833945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just" latinLnBrk="0">
              <a:lnSpc>
                <a:spcPct val="150000"/>
              </a:lnSpc>
            </a:pPr>
            <a:r>
              <a:rPr lang="en-US" altLang="zh-CN" sz="3200" b="1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rPr>
              <a:t>         </a:t>
            </a:r>
            <a:r>
              <a:rPr lang="zh-CN" altLang="zh-CN" sz="2800" b="1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rPr>
              <a:t>本文件著作权为创作公司所有, 仅限于教师教学及其他非商业性和非盈利性用途。如发现盗用、转卖、网络传播等侵权行为, 本公司将依法追究其相应法律责任。</a:t>
            </a:r>
            <a:endParaRPr lang="zh-CN" altLang="zh-CN" sz="2800" b="1">
              <a:solidFill>
                <a:schemeClr val="tx1"/>
              </a:solidFill>
              <a:latin typeface="Calibri" panose="020F0502020204030204" charset="0"/>
              <a:ea typeface="宋体" panose="02010600030101010101" pitchFamily="2" charset="-122"/>
            </a:endParaRPr>
          </a:p>
          <a:p>
            <a:pPr algn="just" latinLnBrk="0">
              <a:lnSpc>
                <a:spcPct val="150000"/>
              </a:lnSpc>
            </a:pPr>
            <a:r>
              <a:rPr lang="zh-CN" altLang="zh-CN" sz="2800" b="1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rPr>
              <a:t>        部分素材选自网络, 如有争议, 请联系删改。</a:t>
            </a:r>
            <a:endParaRPr lang="zh-CN" altLang="zh-CN" sz="2800" b="1">
              <a:solidFill>
                <a:schemeClr val="tx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>
            <p:custDataLst>
              <p:tags r:id="rId3"/>
            </p:custDataLst>
          </p:nvPr>
        </p:nvSpPr>
        <p:spPr>
          <a:xfrm>
            <a:off x="3491230" y="339725"/>
            <a:ext cx="241363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altLang="en-US" sz="4000" b="1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声  明</a:t>
            </a:r>
            <a:endParaRPr lang="zh-CN" altLang="en-US" sz="4000" b="1">
              <a:solidFill>
                <a:schemeClr val="tx1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cxnSp>
        <p:nvCxnSpPr>
          <p:cNvPr id="10" name="直接连接符 9"/>
          <p:cNvCxnSpPr/>
          <p:nvPr>
            <p:custDataLst>
              <p:tags r:id="rId4"/>
            </p:custDataLst>
          </p:nvPr>
        </p:nvCxnSpPr>
        <p:spPr>
          <a:xfrm>
            <a:off x="2195222" y="1276002"/>
            <a:ext cx="484060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tags" Target="../tags/tag11.xml"/><Relationship Id="rId15" Type="http://schemas.openxmlformats.org/officeDocument/2006/relationships/image" Target="../media/image6.pn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6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302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3.xml"/><Relationship Id="rId1" Type="http://schemas.openxmlformats.org/officeDocument/2006/relationships/tags" Target="../tags/tag12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27.xml"/><Relationship Id="rId8" Type="http://schemas.openxmlformats.org/officeDocument/2006/relationships/tags" Target="../tags/tag26.xml"/><Relationship Id="rId7" Type="http://schemas.openxmlformats.org/officeDocument/2006/relationships/tags" Target="../tags/tag25.xml"/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37" Type="http://schemas.openxmlformats.org/officeDocument/2006/relationships/slideLayout" Target="../slideLayouts/slideLayout2.xml"/><Relationship Id="rId36" Type="http://schemas.openxmlformats.org/officeDocument/2006/relationships/tags" Target="../tags/tag54.xml"/><Relationship Id="rId35" Type="http://schemas.openxmlformats.org/officeDocument/2006/relationships/tags" Target="../tags/tag53.xml"/><Relationship Id="rId34" Type="http://schemas.openxmlformats.org/officeDocument/2006/relationships/tags" Target="../tags/tag52.xml"/><Relationship Id="rId33" Type="http://schemas.openxmlformats.org/officeDocument/2006/relationships/tags" Target="../tags/tag51.xml"/><Relationship Id="rId32" Type="http://schemas.openxmlformats.org/officeDocument/2006/relationships/tags" Target="../tags/tag50.xml"/><Relationship Id="rId31" Type="http://schemas.openxmlformats.org/officeDocument/2006/relationships/tags" Target="../tags/tag49.xml"/><Relationship Id="rId30" Type="http://schemas.openxmlformats.org/officeDocument/2006/relationships/tags" Target="../tags/tag48.xml"/><Relationship Id="rId3" Type="http://schemas.openxmlformats.org/officeDocument/2006/relationships/tags" Target="../tags/tag21.xml"/><Relationship Id="rId29" Type="http://schemas.openxmlformats.org/officeDocument/2006/relationships/tags" Target="../tags/tag47.xml"/><Relationship Id="rId28" Type="http://schemas.openxmlformats.org/officeDocument/2006/relationships/tags" Target="../tags/tag46.xml"/><Relationship Id="rId27" Type="http://schemas.openxmlformats.org/officeDocument/2006/relationships/tags" Target="../tags/tag45.xml"/><Relationship Id="rId26" Type="http://schemas.openxmlformats.org/officeDocument/2006/relationships/tags" Target="../tags/tag44.xml"/><Relationship Id="rId25" Type="http://schemas.openxmlformats.org/officeDocument/2006/relationships/tags" Target="../tags/tag43.xml"/><Relationship Id="rId24" Type="http://schemas.openxmlformats.org/officeDocument/2006/relationships/tags" Target="../tags/tag42.xml"/><Relationship Id="rId23" Type="http://schemas.openxmlformats.org/officeDocument/2006/relationships/tags" Target="../tags/tag41.xml"/><Relationship Id="rId22" Type="http://schemas.openxmlformats.org/officeDocument/2006/relationships/tags" Target="../tags/tag40.xml"/><Relationship Id="rId21" Type="http://schemas.openxmlformats.org/officeDocument/2006/relationships/tags" Target="../tags/tag39.xml"/><Relationship Id="rId20" Type="http://schemas.openxmlformats.org/officeDocument/2006/relationships/tags" Target="../tags/tag38.xml"/><Relationship Id="rId2" Type="http://schemas.openxmlformats.org/officeDocument/2006/relationships/tags" Target="../tags/tag20.xml"/><Relationship Id="rId19" Type="http://schemas.openxmlformats.org/officeDocument/2006/relationships/tags" Target="../tags/tag37.xml"/><Relationship Id="rId18" Type="http://schemas.openxmlformats.org/officeDocument/2006/relationships/tags" Target="../tags/tag36.xml"/><Relationship Id="rId17" Type="http://schemas.openxmlformats.org/officeDocument/2006/relationships/tags" Target="../tags/tag35.xml"/><Relationship Id="rId16" Type="http://schemas.openxmlformats.org/officeDocument/2006/relationships/tags" Target="../tags/tag34.xml"/><Relationship Id="rId15" Type="http://schemas.openxmlformats.org/officeDocument/2006/relationships/tags" Target="../tags/tag33.xml"/><Relationship Id="rId14" Type="http://schemas.openxmlformats.org/officeDocument/2006/relationships/tags" Target="../tags/tag32.xml"/><Relationship Id="rId13" Type="http://schemas.openxmlformats.org/officeDocument/2006/relationships/tags" Target="../tags/tag31.xml"/><Relationship Id="rId12" Type="http://schemas.openxmlformats.org/officeDocument/2006/relationships/tags" Target="../tags/tag30.xml"/><Relationship Id="rId11" Type="http://schemas.openxmlformats.org/officeDocument/2006/relationships/tags" Target="../tags/tag29.xml"/><Relationship Id="rId10" Type="http://schemas.openxmlformats.org/officeDocument/2006/relationships/tags" Target="../tags/tag28.xml"/><Relationship Id="rId1" Type="http://schemas.openxmlformats.org/officeDocument/2006/relationships/tags" Target="../tags/tag1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5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6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5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audio" Target="../media/audio1.wav"/><Relationship Id="rId7" Type="http://schemas.openxmlformats.org/officeDocument/2006/relationships/tags" Target="../tags/tag59.xml"/><Relationship Id="rId6" Type="http://schemas.openxmlformats.org/officeDocument/2006/relationships/image" Target="../media/image19.w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18.wmf"/><Relationship Id="rId3" Type="http://schemas.openxmlformats.org/officeDocument/2006/relationships/oleObject" Target="../embeddings/oleObject9.bin"/><Relationship Id="rId2" Type="http://schemas.openxmlformats.org/officeDocument/2006/relationships/image" Target="../media/image17.wmf"/><Relationship Id="rId10" Type="http://schemas.openxmlformats.org/officeDocument/2006/relationships/vmlDrawing" Target="../drawings/vmlDrawing5.vml"/><Relationship Id="rId1" Type="http://schemas.openxmlformats.org/officeDocument/2006/relationships/oleObject" Target="../embeddings/oleObject8.bin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6.bin"/><Relationship Id="rId8" Type="http://schemas.openxmlformats.org/officeDocument/2006/relationships/oleObject" Target="../embeddings/oleObject15.bin"/><Relationship Id="rId7" Type="http://schemas.openxmlformats.org/officeDocument/2006/relationships/oleObject" Target="../embeddings/oleObject14.bin"/><Relationship Id="rId6" Type="http://schemas.openxmlformats.org/officeDocument/2006/relationships/image" Target="../media/image22.wmf"/><Relationship Id="rId5" Type="http://schemas.openxmlformats.org/officeDocument/2006/relationships/oleObject" Target="../embeddings/oleObject13.bin"/><Relationship Id="rId4" Type="http://schemas.openxmlformats.org/officeDocument/2006/relationships/image" Target="../media/image21.wmf"/><Relationship Id="rId3" Type="http://schemas.openxmlformats.org/officeDocument/2006/relationships/oleObject" Target="../embeddings/oleObject12.bin"/><Relationship Id="rId2" Type="http://schemas.openxmlformats.org/officeDocument/2006/relationships/image" Target="../media/image20.wmf"/><Relationship Id="rId18" Type="http://schemas.openxmlformats.org/officeDocument/2006/relationships/vmlDrawing" Target="../drawings/vmlDrawing6.vml"/><Relationship Id="rId17" Type="http://schemas.openxmlformats.org/officeDocument/2006/relationships/slideLayout" Target="../slideLayouts/slideLayout8.xml"/><Relationship Id="rId16" Type="http://schemas.openxmlformats.org/officeDocument/2006/relationships/tags" Target="../tags/tag63.xml"/><Relationship Id="rId15" Type="http://schemas.openxmlformats.org/officeDocument/2006/relationships/oleObject" Target="../embeddings/oleObject22.bin"/><Relationship Id="rId14" Type="http://schemas.openxmlformats.org/officeDocument/2006/relationships/oleObject" Target="../embeddings/oleObject21.bin"/><Relationship Id="rId13" Type="http://schemas.openxmlformats.org/officeDocument/2006/relationships/oleObject" Target="../embeddings/oleObject20.bin"/><Relationship Id="rId12" Type="http://schemas.openxmlformats.org/officeDocument/2006/relationships/oleObject" Target="../embeddings/oleObject19.bin"/><Relationship Id="rId11" Type="http://schemas.openxmlformats.org/officeDocument/2006/relationships/oleObject" Target="../embeddings/oleObject18.bin"/><Relationship Id="rId10" Type="http://schemas.openxmlformats.org/officeDocument/2006/relationships/oleObject" Target="../embeddings/oleObject17.bin"/><Relationship Id="rId1" Type="http://schemas.openxmlformats.org/officeDocument/2006/relationships/oleObject" Target="../embeddings/oleObject11.bin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7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64.xml"/><Relationship Id="rId4" Type="http://schemas.openxmlformats.org/officeDocument/2006/relationships/image" Target="../media/image24.wmf"/><Relationship Id="rId3" Type="http://schemas.openxmlformats.org/officeDocument/2006/relationships/oleObject" Target="../embeddings/oleObject24.bin"/><Relationship Id="rId2" Type="http://schemas.openxmlformats.org/officeDocument/2006/relationships/image" Target="../media/image23.wmf"/><Relationship Id="rId1" Type="http://schemas.openxmlformats.org/officeDocument/2006/relationships/oleObject" Target="../embeddings/oleObject23.bin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8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65.xml"/><Relationship Id="rId4" Type="http://schemas.openxmlformats.org/officeDocument/2006/relationships/image" Target="../media/image26.wmf"/><Relationship Id="rId3" Type="http://schemas.openxmlformats.org/officeDocument/2006/relationships/oleObject" Target="../embeddings/oleObject26.bin"/><Relationship Id="rId2" Type="http://schemas.openxmlformats.org/officeDocument/2006/relationships/image" Target="../media/image25.wmf"/><Relationship Id="rId1" Type="http://schemas.openxmlformats.org/officeDocument/2006/relationships/oleObject" Target="../embeddings/oleObject25.bin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4.xml"/><Relationship Id="rId3" Type="http://schemas.openxmlformats.org/officeDocument/2006/relationships/tags" Target="../tags/tag14.xml"/><Relationship Id="rId2" Type="http://schemas.openxmlformats.org/officeDocument/2006/relationships/image" Target="../media/image8.wmf"/><Relationship Id="rId1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.vml"/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10.wmf"/><Relationship Id="rId2" Type="http://schemas.openxmlformats.org/officeDocument/2006/relationships/oleObject" Target="../embeddings/oleObject2.bin"/><Relationship Id="rId1" Type="http://schemas.openxmlformats.org/officeDocument/2006/relationships/image" Target="../media/image9.emf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3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wmf"/><Relationship Id="rId2" Type="http://schemas.openxmlformats.org/officeDocument/2006/relationships/oleObject" Target="../embeddings/oleObject3.bin"/><Relationship Id="rId1" Type="http://schemas.openxmlformats.org/officeDocument/2006/relationships/image" Target="../media/image9.emf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15.xml"/><Relationship Id="rId8" Type="http://schemas.openxmlformats.org/officeDocument/2006/relationships/image" Target="../media/image15.wmf"/><Relationship Id="rId7" Type="http://schemas.openxmlformats.org/officeDocument/2006/relationships/oleObject" Target="../embeddings/oleObject7.bin"/><Relationship Id="rId6" Type="http://schemas.openxmlformats.org/officeDocument/2006/relationships/image" Target="../media/image14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13.wmf"/><Relationship Id="rId3" Type="http://schemas.openxmlformats.org/officeDocument/2006/relationships/oleObject" Target="../embeddings/oleObject5.bin"/><Relationship Id="rId2" Type="http://schemas.openxmlformats.org/officeDocument/2006/relationships/image" Target="../media/image12.wmf"/><Relationship Id="rId11" Type="http://schemas.openxmlformats.org/officeDocument/2006/relationships/vmlDrawing" Target="../drawings/vmlDrawing4.vml"/><Relationship Id="rId10" Type="http://schemas.openxmlformats.org/officeDocument/2006/relationships/slideLayout" Target="../slideLayouts/slideLayout2.xml"/><Relationship Id="rId1" Type="http://schemas.openxmlformats.org/officeDocument/2006/relationships/oleObject" Target="../embeddings/oleObject4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17.xml"/><Relationship Id="rId1" Type="http://schemas.openxmlformats.org/officeDocument/2006/relationships/tags" Target="../tags/tag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e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9" name="Rectangle 5"/>
          <p:cNvSpPr/>
          <p:nvPr/>
        </p:nvSpPr>
        <p:spPr>
          <a:xfrm>
            <a:off x="3708400" y="3220085"/>
            <a:ext cx="5006975" cy="5340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 algn="ctr">
              <a:lnSpc>
                <a:spcPct val="90000"/>
              </a:lnSpc>
            </a:pPr>
            <a:r>
              <a:rPr lang="en-US" altLang="zh-CN" sz="3200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3.</a:t>
            </a:r>
            <a:r>
              <a:rPr lang="zh-CN" altLang="en-US" sz="3200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一次函数的性质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  <a:sym typeface="+mn-ea"/>
            </a:endParaRPr>
          </a:p>
        </p:txBody>
      </p:sp>
      <p:sp>
        <p:nvSpPr>
          <p:cNvPr id="2" name="Rectangle 5"/>
          <p:cNvSpPr/>
          <p:nvPr/>
        </p:nvSpPr>
        <p:spPr>
          <a:xfrm>
            <a:off x="4476115" y="2356485"/>
            <a:ext cx="3736340" cy="70675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rtlCol="0" anchor="ctr" anchorCtr="0">
            <a:no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 defTabSz="914400">
              <a:lnSpc>
                <a:spcPct val="100000"/>
              </a:lnSpc>
              <a:buClrTx/>
              <a:buSzTx/>
            </a:pPr>
            <a:r>
              <a:rPr lang="en-US" altLang="zh-CN" dirty="0">
                <a:solidFill>
                  <a:srgbClr val="CC0066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+mn-cs"/>
                <a:sym typeface="+mn-ea"/>
              </a:rPr>
              <a:t>1</a:t>
            </a:r>
            <a:r>
              <a:rPr lang="en-US" altLang="zh-CN" dirty="0">
                <a:solidFill>
                  <a:srgbClr val="CC0066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+mn-cs"/>
                <a:sym typeface="+mn-ea"/>
              </a:rPr>
              <a:t>6</a:t>
            </a:r>
            <a:r>
              <a:rPr lang="en-US" altLang="zh-CN" dirty="0">
                <a:solidFill>
                  <a:srgbClr val="CC0066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+mn-cs"/>
                <a:sym typeface="+mn-ea"/>
              </a:rPr>
              <a:t>.3</a:t>
            </a:r>
            <a:r>
              <a:rPr lang="en-US" altLang="zh-CN" dirty="0">
                <a:solidFill>
                  <a:srgbClr val="CC0066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+mn-cs"/>
                <a:sym typeface="+mn-ea"/>
              </a:rPr>
              <a:t> 一次函数</a:t>
            </a:r>
            <a:endParaRPr lang="en-US" altLang="zh-CN" dirty="0">
              <a:solidFill>
                <a:srgbClr val="CC0066"/>
              </a:solidFill>
              <a:latin typeface="Times New Roman" panose="02020603050405020304" pitchFamily="2" charset="0"/>
              <a:ea typeface="黑体" panose="02010609060101010101" pitchFamily="1" charset="-122"/>
              <a:cs typeface="+mn-cs"/>
              <a:sym typeface="+mn-ea"/>
            </a:endParaRPr>
          </a:p>
        </p:txBody>
      </p:sp>
      <p:sp>
        <p:nvSpPr>
          <p:cNvPr id="14" name="副标题 13"/>
          <p:cNvSpPr txBox="1">
            <a:spLocks noGrp="1"/>
          </p:cNvSpPr>
          <p:nvPr>
            <p:custDataLst>
              <p:tags r:id="rId1"/>
            </p:custDataLst>
          </p:nvPr>
        </p:nvSpPr>
        <p:spPr>
          <a:xfrm>
            <a:off x="3565525" y="1564005"/>
            <a:ext cx="5530215" cy="87185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rtlCol="0" anchor="t" anchorCtr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defTabSz="914400">
              <a:lnSpc>
                <a:spcPct val="100000"/>
              </a:lnSpc>
              <a:buClrTx/>
              <a:buSzTx/>
            </a:pPr>
            <a:r>
              <a:rPr lang="zh-CN" altLang="en-US" sz="4000" b="1" dirty="0">
                <a:solidFill>
                  <a:srgbClr val="070707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第</a:t>
            </a:r>
            <a:r>
              <a:rPr lang="zh-CN" altLang="en-US" sz="4000" b="1" dirty="0">
                <a:solidFill>
                  <a:srgbClr val="070707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4000" b="1" dirty="0">
                <a:solidFill>
                  <a:srgbClr val="070707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1</a:t>
            </a:r>
            <a:r>
              <a:rPr lang="en-US" altLang="zh-CN" sz="4000" b="1" dirty="0">
                <a:solidFill>
                  <a:srgbClr val="070707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6</a:t>
            </a:r>
            <a:r>
              <a:rPr lang="zh-CN" altLang="en-US" sz="4000" b="1" dirty="0">
                <a:solidFill>
                  <a:srgbClr val="070707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4000" b="1" dirty="0">
                <a:solidFill>
                  <a:srgbClr val="070707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章  函数及其图象</a:t>
            </a:r>
            <a:endParaRPr lang="zh-CN" altLang="en-US" sz="4000" b="1" dirty="0">
              <a:solidFill>
                <a:srgbClr val="070707"/>
              </a:solidFill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7118" name="Text Box 14"/>
          <p:cNvSpPr txBox="1"/>
          <p:nvPr/>
        </p:nvSpPr>
        <p:spPr>
          <a:xfrm>
            <a:off x="180340" y="206375"/>
            <a:ext cx="7703820" cy="86550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2800" dirty="0">
                <a:solidFill>
                  <a:srgbClr val="269999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思考：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根据一次函数的图象判断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b="1" i="1" dirty="0">
                <a:latin typeface="Times New Roman" panose="02020603050405020304" pitchFamily="2" charset="0"/>
                <a:ea typeface="黑体" panose="02010609060101010101" pitchFamily="1" charset="-122"/>
              </a:rPr>
              <a:t>k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，</a:t>
            </a:r>
            <a:r>
              <a:rPr lang="en-US" altLang="zh-CN" sz="2800" b="1" i="1" dirty="0">
                <a:latin typeface="Times New Roman" panose="02020603050405020304" pitchFamily="2" charset="0"/>
                <a:ea typeface="黑体" panose="02010609060101010101" pitchFamily="1" charset="-122"/>
              </a:rPr>
              <a:t>b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的正负，并说出直线经过的象限：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35" name="Text Box 26"/>
          <p:cNvSpPr txBox="1"/>
          <p:nvPr/>
        </p:nvSpPr>
        <p:spPr>
          <a:xfrm>
            <a:off x="832485" y="2494280"/>
            <a:ext cx="24237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k </a:t>
            </a:r>
            <a:r>
              <a:rPr lang="en-US" altLang="zh-CN" sz="2800" u="sng" dirty="0">
                <a:latin typeface="Times New Roman" panose="02020603050405020304" pitchFamily="2" charset="0"/>
                <a:ea typeface="宋体" panose="02010600030101010101" pitchFamily="2" charset="-122"/>
              </a:rPr>
              <a:t>      </a:t>
            </a:r>
            <a:r>
              <a:rPr lang="en-US" altLang="zh-CN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0</a:t>
            </a:r>
            <a:r>
              <a:rPr lang="zh-CN" altLang="en-US" sz="2800" dirty="0">
                <a:latin typeface="黑体" panose="02010609060101010101" pitchFamily="1" charset="-122"/>
                <a:ea typeface="黑体" panose="02010609060101010101" pitchFamily="1" charset="-122"/>
              </a:rPr>
              <a:t>，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b</a:t>
            </a:r>
            <a:r>
              <a:rPr lang="en-US" altLang="zh-CN" sz="2800" u="sng" dirty="0">
                <a:latin typeface="Times New Roman" panose="02020603050405020304" pitchFamily="2" charset="0"/>
                <a:ea typeface="宋体" panose="02010600030101010101" pitchFamily="2" charset="-122"/>
              </a:rPr>
              <a:t>      </a:t>
            </a:r>
            <a:r>
              <a:rPr lang="en-US" altLang="zh-CN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0</a:t>
            </a:r>
            <a:endParaRPr lang="en-US" altLang="zh-CN" sz="280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6" name="Text Box 28"/>
          <p:cNvSpPr txBox="1"/>
          <p:nvPr/>
        </p:nvSpPr>
        <p:spPr>
          <a:xfrm>
            <a:off x="1116330" y="2494280"/>
            <a:ext cx="503238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＞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37" name="Text Box 31"/>
          <p:cNvSpPr txBox="1"/>
          <p:nvPr/>
        </p:nvSpPr>
        <p:spPr>
          <a:xfrm>
            <a:off x="2412048" y="2498725"/>
            <a:ext cx="44291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＞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8" name="Text Box 35"/>
          <p:cNvSpPr txBox="1"/>
          <p:nvPr/>
        </p:nvSpPr>
        <p:spPr>
          <a:xfrm>
            <a:off x="5870893" y="2424113"/>
            <a:ext cx="2217737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k</a:t>
            </a:r>
            <a:r>
              <a:rPr lang="en-US" altLang="zh-CN" sz="2800" u="sng" dirty="0">
                <a:latin typeface="Times New Roman" panose="02020603050405020304" pitchFamily="2" charset="0"/>
                <a:ea typeface="宋体" panose="02010600030101010101" pitchFamily="2" charset="-122"/>
              </a:rPr>
              <a:t>     </a:t>
            </a:r>
            <a:r>
              <a:rPr lang="en-US" altLang="zh-CN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0</a:t>
            </a:r>
            <a:r>
              <a:rPr lang="zh-CN" altLang="en-US" sz="2800" dirty="0">
                <a:latin typeface="黑体" panose="02010609060101010101" pitchFamily="1" charset="-122"/>
                <a:ea typeface="黑体" panose="02010609060101010101" pitchFamily="1" charset="-122"/>
              </a:rPr>
              <a:t>，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b</a:t>
            </a:r>
            <a:r>
              <a:rPr lang="en-US" altLang="zh-CN" sz="2800" u="sng" dirty="0">
                <a:latin typeface="Times New Roman" panose="02020603050405020304" pitchFamily="2" charset="0"/>
                <a:ea typeface="宋体" panose="02010600030101010101" pitchFamily="2" charset="-122"/>
              </a:rPr>
              <a:t>     </a:t>
            </a:r>
            <a:r>
              <a:rPr lang="en-US" altLang="zh-CN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0</a:t>
            </a:r>
            <a:endParaRPr lang="en-US" altLang="zh-CN" sz="280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9" name="Text Box 36"/>
          <p:cNvSpPr txBox="1"/>
          <p:nvPr/>
        </p:nvSpPr>
        <p:spPr>
          <a:xfrm>
            <a:off x="3425508" y="2494280"/>
            <a:ext cx="230346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k</a:t>
            </a:r>
            <a:r>
              <a:rPr lang="en-US" altLang="zh-CN" sz="2800" u="sng" dirty="0">
                <a:latin typeface="Times New Roman" panose="02020603050405020304" pitchFamily="2" charset="0"/>
                <a:ea typeface="宋体" panose="02010600030101010101" pitchFamily="2" charset="-122"/>
              </a:rPr>
              <a:t>      </a:t>
            </a:r>
            <a:r>
              <a:rPr lang="en-US" altLang="zh-CN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0</a:t>
            </a:r>
            <a:r>
              <a:rPr lang="zh-CN" altLang="en-US" sz="2800" dirty="0">
                <a:latin typeface="黑体" panose="02010609060101010101" pitchFamily="1" charset="-122"/>
                <a:ea typeface="黑体" panose="02010609060101010101" pitchFamily="1" charset="-122"/>
              </a:rPr>
              <a:t>，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b</a:t>
            </a:r>
            <a:r>
              <a:rPr lang="en-US" altLang="zh-CN" sz="2800" u="sng" dirty="0">
                <a:latin typeface="Times New Roman" panose="02020603050405020304" pitchFamily="2" charset="0"/>
                <a:ea typeface="宋体" panose="02010600030101010101" pitchFamily="2" charset="-122"/>
              </a:rPr>
              <a:t>    </a:t>
            </a:r>
            <a:r>
              <a:rPr lang="en-US" altLang="zh-CN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0</a:t>
            </a:r>
            <a:endParaRPr lang="en-US" altLang="zh-CN" sz="280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40" name="Text Box 37"/>
          <p:cNvSpPr txBox="1"/>
          <p:nvPr/>
        </p:nvSpPr>
        <p:spPr>
          <a:xfrm>
            <a:off x="3712845" y="2494280"/>
            <a:ext cx="484188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＞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41" name="Text Box 38"/>
          <p:cNvSpPr txBox="1"/>
          <p:nvPr/>
        </p:nvSpPr>
        <p:spPr>
          <a:xfrm>
            <a:off x="6083935" y="2416493"/>
            <a:ext cx="433388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＞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42" name="Text Box 40"/>
          <p:cNvSpPr txBox="1"/>
          <p:nvPr/>
        </p:nvSpPr>
        <p:spPr>
          <a:xfrm>
            <a:off x="7237413" y="2424113"/>
            <a:ext cx="360362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＜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43" name="Text Box 45"/>
          <p:cNvSpPr txBox="1"/>
          <p:nvPr/>
        </p:nvSpPr>
        <p:spPr>
          <a:xfrm>
            <a:off x="4911408" y="2487930"/>
            <a:ext cx="4318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=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</a:endParaRPr>
          </a:p>
        </p:txBody>
      </p:sp>
      <p:sp>
        <p:nvSpPr>
          <p:cNvPr id="44" name="Text Box 32"/>
          <p:cNvSpPr txBox="1"/>
          <p:nvPr/>
        </p:nvSpPr>
        <p:spPr>
          <a:xfrm>
            <a:off x="5957570" y="4373880"/>
            <a:ext cx="244602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k</a:t>
            </a:r>
            <a:r>
              <a:rPr lang="en-US" altLang="zh-CN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 </a:t>
            </a:r>
            <a:r>
              <a:rPr lang="en-US" altLang="zh-CN" sz="2800" u="sng" dirty="0">
                <a:latin typeface="Times New Roman" panose="02020603050405020304" pitchFamily="2" charset="0"/>
                <a:ea typeface="宋体" panose="02010600030101010101" pitchFamily="2" charset="-122"/>
              </a:rPr>
              <a:t>      </a:t>
            </a:r>
            <a:r>
              <a:rPr lang="en-US" altLang="zh-CN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0</a:t>
            </a:r>
            <a:r>
              <a:rPr lang="zh-CN" altLang="en-US" sz="2800" dirty="0">
                <a:latin typeface="黑体" panose="02010609060101010101" pitchFamily="1" charset="-122"/>
                <a:ea typeface="黑体" panose="02010609060101010101" pitchFamily="1" charset="-122"/>
              </a:rPr>
              <a:t>，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b</a:t>
            </a:r>
            <a:r>
              <a:rPr lang="en-US" altLang="zh-CN" sz="2800" u="sng" dirty="0">
                <a:latin typeface="Times New Roman" panose="02020603050405020304" pitchFamily="2" charset="0"/>
                <a:ea typeface="宋体" panose="02010600030101010101" pitchFamily="2" charset="-122"/>
              </a:rPr>
              <a:t>      </a:t>
            </a:r>
            <a:r>
              <a:rPr lang="en-US" altLang="zh-CN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0</a:t>
            </a:r>
            <a:endParaRPr lang="en-US" altLang="zh-CN" sz="280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45" name="Text Box 33"/>
          <p:cNvSpPr txBox="1"/>
          <p:nvPr/>
        </p:nvSpPr>
        <p:spPr>
          <a:xfrm>
            <a:off x="3509963" y="4373880"/>
            <a:ext cx="2160587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k</a:t>
            </a:r>
            <a:r>
              <a:rPr lang="en-US" altLang="zh-CN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 </a:t>
            </a:r>
            <a:r>
              <a:rPr lang="en-US" altLang="zh-CN" sz="2800" u="sng" dirty="0">
                <a:latin typeface="Times New Roman" panose="02020603050405020304" pitchFamily="2" charset="0"/>
                <a:ea typeface="宋体" panose="02010600030101010101" pitchFamily="2" charset="-122"/>
              </a:rPr>
              <a:t>    </a:t>
            </a:r>
            <a:r>
              <a:rPr lang="en-US" altLang="zh-CN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0</a:t>
            </a:r>
            <a:r>
              <a:rPr lang="zh-CN" altLang="en-US" sz="2800" dirty="0">
                <a:latin typeface="黑体" panose="02010609060101010101" pitchFamily="1" charset="-122"/>
                <a:ea typeface="黑体" panose="02010609060101010101" pitchFamily="1" charset="-122"/>
              </a:rPr>
              <a:t>，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b</a:t>
            </a:r>
            <a:r>
              <a:rPr lang="en-US" altLang="zh-CN" sz="2800" u="sng" dirty="0">
                <a:latin typeface="Times New Roman" panose="02020603050405020304" pitchFamily="2" charset="0"/>
                <a:ea typeface="宋体" panose="02010600030101010101" pitchFamily="2" charset="-122"/>
              </a:rPr>
              <a:t>    </a:t>
            </a:r>
            <a:r>
              <a:rPr lang="en-US" altLang="zh-CN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0</a:t>
            </a:r>
            <a:endParaRPr lang="en-US" altLang="zh-CN" sz="280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46" name="Text Box 34"/>
          <p:cNvSpPr txBox="1"/>
          <p:nvPr/>
        </p:nvSpPr>
        <p:spPr>
          <a:xfrm>
            <a:off x="990600" y="4373880"/>
            <a:ext cx="22225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k</a:t>
            </a:r>
            <a:r>
              <a:rPr lang="en-US" altLang="zh-CN" sz="2800" u="sng" dirty="0">
                <a:latin typeface="Times New Roman" panose="02020603050405020304" pitchFamily="2" charset="0"/>
                <a:ea typeface="宋体" panose="02010600030101010101" pitchFamily="2" charset="-122"/>
              </a:rPr>
              <a:t>    </a:t>
            </a:r>
            <a:r>
              <a:rPr lang="en-US" altLang="zh-CN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 0</a:t>
            </a:r>
            <a:r>
              <a:rPr lang="zh-CN" altLang="en-US" sz="2800" dirty="0">
                <a:latin typeface="黑体" panose="02010609060101010101" pitchFamily="1" charset="-122"/>
                <a:ea typeface="黑体" panose="02010609060101010101" pitchFamily="1" charset="-122"/>
              </a:rPr>
              <a:t>，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b</a:t>
            </a:r>
            <a:r>
              <a:rPr lang="en-US" altLang="zh-CN" sz="2800" u="sng" dirty="0">
                <a:latin typeface="Times New Roman" panose="02020603050405020304" pitchFamily="2" charset="0"/>
                <a:ea typeface="宋体" panose="02010600030101010101" pitchFamily="2" charset="-122"/>
              </a:rPr>
              <a:t>      </a:t>
            </a:r>
            <a:r>
              <a:rPr lang="en-US" altLang="zh-CN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0</a:t>
            </a:r>
            <a:endParaRPr lang="en-US" altLang="zh-CN" sz="280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47" name="Text Box 39"/>
          <p:cNvSpPr txBox="1"/>
          <p:nvPr/>
        </p:nvSpPr>
        <p:spPr>
          <a:xfrm>
            <a:off x="2418080" y="4373880"/>
            <a:ext cx="5143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＞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48" name="Text Box 41"/>
          <p:cNvSpPr txBox="1"/>
          <p:nvPr/>
        </p:nvSpPr>
        <p:spPr>
          <a:xfrm>
            <a:off x="7539673" y="4373880"/>
            <a:ext cx="360362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＜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49" name="Text Box 42"/>
          <p:cNvSpPr txBox="1"/>
          <p:nvPr/>
        </p:nvSpPr>
        <p:spPr>
          <a:xfrm>
            <a:off x="1206500" y="4373880"/>
            <a:ext cx="360363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＜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50" name="Text Box 43"/>
          <p:cNvSpPr txBox="1"/>
          <p:nvPr/>
        </p:nvSpPr>
        <p:spPr>
          <a:xfrm>
            <a:off x="3725545" y="4373880"/>
            <a:ext cx="360363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＜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51" name="Text Box 44"/>
          <p:cNvSpPr txBox="1"/>
          <p:nvPr/>
        </p:nvSpPr>
        <p:spPr>
          <a:xfrm>
            <a:off x="6244908" y="4373880"/>
            <a:ext cx="360362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＜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52" name="Text Box 46"/>
          <p:cNvSpPr txBox="1"/>
          <p:nvPr/>
        </p:nvSpPr>
        <p:spPr>
          <a:xfrm>
            <a:off x="4876800" y="4373880"/>
            <a:ext cx="4318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=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1436370" y="2878455"/>
            <a:ext cx="1399540" cy="1633220"/>
            <a:chOff x="964" y="1626"/>
            <a:chExt cx="2204" cy="2572"/>
          </a:xfrm>
        </p:grpSpPr>
        <p:grpSp>
          <p:nvGrpSpPr>
            <p:cNvPr id="12" name="组合 11"/>
            <p:cNvGrpSpPr/>
            <p:nvPr/>
          </p:nvGrpSpPr>
          <p:grpSpPr>
            <a:xfrm>
              <a:off x="964" y="1626"/>
              <a:ext cx="2204" cy="2572"/>
              <a:chOff x="964" y="1626"/>
              <a:chExt cx="2204" cy="2572"/>
            </a:xfrm>
          </p:grpSpPr>
          <p:sp>
            <p:nvSpPr>
              <p:cNvPr id="18" name="Line 22"/>
              <p:cNvSpPr/>
              <p:nvPr>
                <p:custDataLst>
                  <p:tags r:id="rId1"/>
                </p:custDataLst>
              </p:nvPr>
            </p:nvSpPr>
            <p:spPr>
              <a:xfrm>
                <a:off x="964" y="3221"/>
                <a:ext cx="1995" cy="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  <p:txBody>
              <a:bodyPr anchor="t" anchorCtr="0"/>
              <a:p>
                <a:pPr algn="ctr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" name="Line 23"/>
              <p:cNvSpPr/>
              <p:nvPr>
                <p:custDataLst>
                  <p:tags r:id="rId2"/>
                </p:custDataLst>
              </p:nvPr>
            </p:nvSpPr>
            <p:spPr>
              <a:xfrm flipV="1">
                <a:off x="1928" y="2055"/>
                <a:ext cx="0" cy="2143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  <p:txBody>
              <a:bodyPr anchor="t" anchorCtr="0"/>
              <a:p>
                <a:pPr algn="ctr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" name="Line 24"/>
              <p:cNvSpPr/>
              <p:nvPr>
                <p:custDataLst>
                  <p:tags r:id="rId3"/>
                </p:custDataLst>
              </p:nvPr>
            </p:nvSpPr>
            <p:spPr>
              <a:xfrm>
                <a:off x="1660" y="2320"/>
                <a:ext cx="1153" cy="1395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 anchorCtr="0"/>
              <a:p>
                <a:pPr algn="ctr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文本框 20"/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1455" y="1626"/>
                <a:ext cx="577" cy="72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r>
                  <a:rPr lang="en-US" altLang="zh-CN" sz="2400" i="1">
                    <a:latin typeface="Times New Roman" panose="02020603050405020304" pitchFamily="2" charset="0"/>
                    <a:ea typeface="黑体" panose="02010609060101010101" pitchFamily="1" charset="-122"/>
                    <a:sym typeface="+mn-ea"/>
                  </a:rPr>
                  <a:t>y</a:t>
                </a:r>
                <a:endParaRPr lang="en-US" altLang="zh-CN" sz="2400" i="1">
                  <a:latin typeface="Times New Roman" panose="02020603050405020304" pitchFamily="2" charset="0"/>
                  <a:ea typeface="黑体" panose="02010609060101010101" pitchFamily="1" charset="-122"/>
                  <a:sym typeface="+mn-ea"/>
                </a:endParaRPr>
              </a:p>
            </p:txBody>
          </p:sp>
          <p:sp>
            <p:nvSpPr>
              <p:cNvPr id="23" name="文本框 22"/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2613" y="3069"/>
                <a:ext cx="555" cy="72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r>
                  <a:rPr lang="en-US" altLang="zh-CN" sz="2400" i="1">
                    <a:latin typeface="Times New Roman" panose="02020603050405020304" pitchFamily="2" charset="0"/>
                    <a:ea typeface="黑体" panose="02010609060101010101" pitchFamily="1" charset="-122"/>
                    <a:sym typeface="+mn-ea"/>
                  </a:rPr>
                  <a:t>x</a:t>
                </a:r>
                <a:endParaRPr lang="en-US" altLang="zh-CN" sz="2400" i="1">
                  <a:latin typeface="Times New Roman" panose="02020603050405020304" pitchFamily="2" charset="0"/>
                  <a:ea typeface="黑体" panose="02010609060101010101" pitchFamily="1" charset="-122"/>
                  <a:sym typeface="+mn-ea"/>
                </a:endParaRPr>
              </a:p>
            </p:txBody>
          </p:sp>
        </p:grpSp>
        <p:sp>
          <p:nvSpPr>
            <p:cNvPr id="56" name="文本框 55"/>
            <p:cNvSpPr txBox="1"/>
            <p:nvPr>
              <p:custDataLst>
                <p:tags r:id="rId6"/>
              </p:custDataLst>
            </p:nvPr>
          </p:nvSpPr>
          <p:spPr>
            <a:xfrm>
              <a:off x="1457" y="2941"/>
              <a:ext cx="555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en-US" altLang="zh-CN" sz="2800" i="1">
                  <a:latin typeface="Times New Roman" panose="02020603050405020304" pitchFamily="2" charset="0"/>
                  <a:ea typeface="黑体" panose="02010609060101010101" pitchFamily="1" charset="-122"/>
                  <a:sym typeface="+mn-ea"/>
                </a:rPr>
                <a:t>o</a:t>
              </a:r>
              <a:endParaRPr lang="en-US" altLang="zh-CN" sz="2800" i="1">
                <a:latin typeface="Times New Roman" panose="02020603050405020304" pitchFamily="2" charset="0"/>
                <a:ea typeface="黑体" panose="02010609060101010101" pitchFamily="1" charset="-122"/>
                <a:sym typeface="+mn-ea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461770" y="873760"/>
            <a:ext cx="1376680" cy="1682750"/>
            <a:chOff x="3658" y="1828"/>
            <a:chExt cx="2168" cy="2650"/>
          </a:xfrm>
        </p:grpSpPr>
        <p:grpSp>
          <p:nvGrpSpPr>
            <p:cNvPr id="24" name="组合 23"/>
            <p:cNvGrpSpPr/>
            <p:nvPr/>
          </p:nvGrpSpPr>
          <p:grpSpPr>
            <a:xfrm>
              <a:off x="3658" y="1828"/>
              <a:ext cx="2168" cy="2650"/>
              <a:chOff x="3658" y="1828"/>
              <a:chExt cx="2168" cy="2650"/>
            </a:xfrm>
          </p:grpSpPr>
          <p:grpSp>
            <p:nvGrpSpPr>
              <p:cNvPr id="25" name="Group 28"/>
              <p:cNvGrpSpPr/>
              <p:nvPr/>
            </p:nvGrpSpPr>
            <p:grpSpPr>
              <a:xfrm>
                <a:off x="3658" y="2190"/>
                <a:ext cx="1962" cy="2289"/>
                <a:chOff x="5042" y="7693"/>
                <a:chExt cx="1746" cy="1982"/>
              </a:xfrm>
            </p:grpSpPr>
            <p:sp>
              <p:nvSpPr>
                <p:cNvPr id="26" name="Line 29"/>
                <p:cNvSpPr/>
                <p:nvPr>
                  <p:custDataLst>
                    <p:tags r:id="rId7"/>
                  </p:custDataLst>
                </p:nvPr>
              </p:nvSpPr>
              <p:spPr>
                <a:xfrm>
                  <a:off x="5042" y="8753"/>
                  <a:ext cx="1746" cy="0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triangle" w="med" len="med"/>
                </a:ln>
              </p:spPr>
              <p:txBody>
                <a:bodyPr anchor="t" anchorCtr="0"/>
                <a:p>
                  <a:pPr algn="ctr"/>
                  <a:endParaRPr lang="zh-CN" altLang="en-US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7" name="Line 30"/>
                <p:cNvSpPr/>
                <p:nvPr>
                  <p:custDataLst>
                    <p:tags r:id="rId8"/>
                  </p:custDataLst>
                </p:nvPr>
              </p:nvSpPr>
              <p:spPr>
                <a:xfrm flipV="1">
                  <a:off x="5868" y="7693"/>
                  <a:ext cx="0" cy="1982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triangle" w="med" len="med"/>
                </a:ln>
              </p:spPr>
              <p:txBody>
                <a:bodyPr anchor="t" anchorCtr="0"/>
                <a:p>
                  <a:pPr algn="ctr"/>
                  <a:endParaRPr lang="zh-CN" altLang="en-US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8" name="Line 34"/>
                <p:cNvSpPr/>
                <p:nvPr>
                  <p:custDataLst>
                    <p:tags r:id="rId9"/>
                  </p:custDataLst>
                </p:nvPr>
              </p:nvSpPr>
              <p:spPr>
                <a:xfrm flipH="1">
                  <a:off x="5280" y="7748"/>
                  <a:ext cx="833" cy="1623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 anchorCtr="0"/>
                <a:p>
                  <a:pPr algn="ctr"/>
                  <a:endParaRPr lang="zh-CN" altLang="en-US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29" name="文本框 28"/>
              <p:cNvSpPr txBox="1"/>
              <p:nvPr>
                <p:custDataLst>
                  <p:tags r:id="rId10"/>
                </p:custDataLst>
              </p:nvPr>
            </p:nvSpPr>
            <p:spPr>
              <a:xfrm>
                <a:off x="4114" y="1828"/>
                <a:ext cx="577" cy="72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r>
                  <a:rPr lang="en-US" altLang="zh-CN" sz="2400" i="1">
                    <a:latin typeface="Times New Roman" panose="02020603050405020304" pitchFamily="2" charset="0"/>
                    <a:ea typeface="黑体" panose="02010609060101010101" pitchFamily="1" charset="-122"/>
                    <a:sym typeface="+mn-ea"/>
                  </a:rPr>
                  <a:t>y</a:t>
                </a:r>
                <a:endParaRPr lang="en-US" altLang="zh-CN" sz="2400" i="1">
                  <a:latin typeface="Times New Roman" panose="02020603050405020304" pitchFamily="2" charset="0"/>
                  <a:ea typeface="黑体" panose="02010609060101010101" pitchFamily="1" charset="-122"/>
                  <a:sym typeface="+mn-ea"/>
                </a:endParaRPr>
              </a:p>
            </p:txBody>
          </p:sp>
          <p:sp>
            <p:nvSpPr>
              <p:cNvPr id="30" name="文本框 29"/>
              <p:cNvSpPr txBox="1"/>
              <p:nvPr>
                <p:custDataLst>
                  <p:tags r:id="rId11"/>
                </p:custDataLst>
              </p:nvPr>
            </p:nvSpPr>
            <p:spPr>
              <a:xfrm>
                <a:off x="5272" y="3271"/>
                <a:ext cx="555" cy="72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r>
                  <a:rPr lang="en-US" altLang="zh-CN" sz="2400" i="1">
                    <a:latin typeface="Times New Roman" panose="02020603050405020304" pitchFamily="2" charset="0"/>
                    <a:ea typeface="黑体" panose="02010609060101010101" pitchFamily="1" charset="-122"/>
                    <a:sym typeface="+mn-ea"/>
                  </a:rPr>
                  <a:t>x</a:t>
                </a:r>
                <a:endParaRPr lang="en-US" altLang="zh-CN" sz="2400" i="1">
                  <a:latin typeface="Times New Roman" panose="02020603050405020304" pitchFamily="2" charset="0"/>
                  <a:ea typeface="黑体" panose="02010609060101010101" pitchFamily="1" charset="-122"/>
                  <a:sym typeface="+mn-ea"/>
                </a:endParaRPr>
              </a:p>
            </p:txBody>
          </p:sp>
        </p:grpSp>
        <p:sp>
          <p:nvSpPr>
            <p:cNvPr id="57" name="文本框 56"/>
            <p:cNvSpPr txBox="1"/>
            <p:nvPr>
              <p:custDataLst>
                <p:tags r:id="rId12"/>
              </p:custDataLst>
            </p:nvPr>
          </p:nvSpPr>
          <p:spPr>
            <a:xfrm>
              <a:off x="4144" y="3143"/>
              <a:ext cx="555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en-US" altLang="zh-CN" sz="2800" i="1">
                  <a:latin typeface="Times New Roman" panose="02020603050405020304" pitchFamily="2" charset="0"/>
                  <a:ea typeface="黑体" panose="02010609060101010101" pitchFamily="1" charset="-122"/>
                  <a:sym typeface="+mn-ea"/>
                </a:rPr>
                <a:t>o</a:t>
              </a:r>
              <a:endParaRPr lang="en-US" altLang="zh-CN" sz="2800" i="1">
                <a:latin typeface="Times New Roman" panose="02020603050405020304" pitchFamily="2" charset="0"/>
                <a:ea typeface="黑体" panose="02010609060101010101" pitchFamily="1" charset="-122"/>
                <a:sym typeface="+mn-ea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6287770" y="929005"/>
            <a:ext cx="1557020" cy="1597660"/>
            <a:chOff x="6625" y="1689"/>
            <a:chExt cx="2452" cy="2516"/>
          </a:xfrm>
        </p:grpSpPr>
        <p:grpSp>
          <p:nvGrpSpPr>
            <p:cNvPr id="31" name="组合 86136"/>
            <p:cNvGrpSpPr/>
            <p:nvPr/>
          </p:nvGrpSpPr>
          <p:grpSpPr>
            <a:xfrm>
              <a:off x="6625" y="1965"/>
              <a:ext cx="2160" cy="2240"/>
              <a:chOff x="2664" y="2607"/>
              <a:chExt cx="864" cy="896"/>
            </a:xfrm>
          </p:grpSpPr>
          <p:sp>
            <p:nvSpPr>
              <p:cNvPr id="32" name="Line 36"/>
              <p:cNvSpPr/>
              <p:nvPr>
                <p:custDataLst>
                  <p:tags r:id="rId13"/>
                </p:custDataLst>
              </p:nvPr>
            </p:nvSpPr>
            <p:spPr>
              <a:xfrm flipV="1">
                <a:off x="3073" y="2607"/>
                <a:ext cx="0" cy="896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  <p:txBody>
              <a:bodyPr anchor="t" anchorCtr="0"/>
              <a:p>
                <a:pPr algn="ctr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3" name="Line 37"/>
              <p:cNvSpPr/>
              <p:nvPr>
                <p:custDataLst>
                  <p:tags r:id="rId14"/>
                </p:custDataLst>
              </p:nvPr>
            </p:nvSpPr>
            <p:spPr>
              <a:xfrm>
                <a:off x="2664" y="3080"/>
                <a:ext cx="864" cy="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  <p:txBody>
              <a:bodyPr anchor="t" anchorCtr="0"/>
              <a:p>
                <a:pPr algn="ctr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4" name="Line 41"/>
              <p:cNvSpPr/>
              <p:nvPr>
                <p:custDataLst>
                  <p:tags r:id="rId15"/>
                </p:custDataLst>
              </p:nvPr>
            </p:nvSpPr>
            <p:spPr>
              <a:xfrm flipH="1">
                <a:off x="2916" y="2789"/>
                <a:ext cx="564" cy="663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 anchorCtr="0"/>
              <a:p>
                <a:pPr algn="ctr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53" name="文本框 52"/>
            <p:cNvSpPr txBox="1"/>
            <p:nvPr>
              <p:custDataLst>
                <p:tags r:id="rId16"/>
              </p:custDataLst>
            </p:nvPr>
          </p:nvSpPr>
          <p:spPr>
            <a:xfrm>
              <a:off x="7139" y="1689"/>
              <a:ext cx="577" cy="72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en-US" altLang="zh-CN" sz="2400" i="1">
                  <a:latin typeface="Times New Roman" panose="02020603050405020304" pitchFamily="2" charset="0"/>
                  <a:ea typeface="黑体" panose="02010609060101010101" pitchFamily="1" charset="-122"/>
                  <a:sym typeface="+mn-ea"/>
                </a:rPr>
                <a:t>y</a:t>
              </a:r>
              <a:endParaRPr lang="en-US" altLang="zh-CN" sz="2400" i="1">
                <a:latin typeface="Times New Roman" panose="02020603050405020304" pitchFamily="2" charset="0"/>
                <a:ea typeface="黑体" panose="02010609060101010101" pitchFamily="1" charset="-122"/>
                <a:sym typeface="+mn-ea"/>
              </a:endParaRPr>
            </a:p>
          </p:txBody>
        </p:sp>
        <p:sp>
          <p:nvSpPr>
            <p:cNvPr id="58" name="文本框 57"/>
            <p:cNvSpPr txBox="1"/>
            <p:nvPr>
              <p:custDataLst>
                <p:tags r:id="rId17"/>
              </p:custDataLst>
            </p:nvPr>
          </p:nvSpPr>
          <p:spPr>
            <a:xfrm>
              <a:off x="8523" y="3019"/>
              <a:ext cx="555" cy="72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en-US" altLang="zh-CN" sz="2400" i="1">
                  <a:latin typeface="Times New Roman" panose="02020603050405020304" pitchFamily="2" charset="0"/>
                  <a:ea typeface="黑体" panose="02010609060101010101" pitchFamily="1" charset="-122"/>
                  <a:sym typeface="+mn-ea"/>
                </a:rPr>
                <a:t>x</a:t>
              </a:r>
              <a:endParaRPr lang="en-US" altLang="zh-CN" sz="2400" i="1">
                <a:latin typeface="Times New Roman" panose="02020603050405020304" pitchFamily="2" charset="0"/>
                <a:ea typeface="黑体" panose="02010609060101010101" pitchFamily="1" charset="-122"/>
                <a:sym typeface="+mn-ea"/>
              </a:endParaRPr>
            </a:p>
          </p:txBody>
        </p:sp>
        <p:sp>
          <p:nvSpPr>
            <p:cNvPr id="59" name="文本框 58"/>
            <p:cNvSpPr txBox="1"/>
            <p:nvPr>
              <p:custDataLst>
                <p:tags r:id="rId18"/>
              </p:custDataLst>
            </p:nvPr>
          </p:nvSpPr>
          <p:spPr>
            <a:xfrm>
              <a:off x="7100" y="2891"/>
              <a:ext cx="555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en-US" altLang="zh-CN" sz="2800" i="1">
                  <a:latin typeface="Times New Roman" panose="02020603050405020304" pitchFamily="2" charset="0"/>
                  <a:ea typeface="黑体" panose="02010609060101010101" pitchFamily="1" charset="-122"/>
                  <a:sym typeface="+mn-ea"/>
                </a:rPr>
                <a:t>o</a:t>
              </a:r>
              <a:endParaRPr lang="en-US" altLang="zh-CN" sz="2800" i="1">
                <a:latin typeface="Times New Roman" panose="02020603050405020304" pitchFamily="2" charset="0"/>
                <a:ea typeface="黑体" panose="02010609060101010101" pitchFamily="1" charset="-122"/>
                <a:sym typeface="+mn-ea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6180455" y="2839085"/>
            <a:ext cx="1955800" cy="1767840"/>
            <a:chOff x="9598" y="1550"/>
            <a:chExt cx="3080" cy="2784"/>
          </a:xfrm>
        </p:grpSpPr>
        <p:grpSp>
          <p:nvGrpSpPr>
            <p:cNvPr id="72" name="Group 42"/>
            <p:cNvGrpSpPr/>
            <p:nvPr/>
          </p:nvGrpSpPr>
          <p:grpSpPr>
            <a:xfrm>
              <a:off x="9598" y="1798"/>
              <a:ext cx="2954" cy="2537"/>
              <a:chOff x="7252" y="9516"/>
              <a:chExt cx="1785" cy="2125"/>
            </a:xfrm>
          </p:grpSpPr>
          <p:sp>
            <p:nvSpPr>
              <p:cNvPr id="73" name="Line 44"/>
              <p:cNvSpPr/>
              <p:nvPr>
                <p:custDataLst>
                  <p:tags r:id="rId19"/>
                </p:custDataLst>
              </p:nvPr>
            </p:nvSpPr>
            <p:spPr>
              <a:xfrm flipV="1">
                <a:off x="8096" y="9516"/>
                <a:ext cx="0" cy="1982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  <p:txBody>
              <a:bodyPr anchor="t" anchorCtr="0"/>
              <a:p>
                <a:pPr algn="ctr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4" name="Line 45"/>
              <p:cNvSpPr/>
              <p:nvPr>
                <p:custDataLst>
                  <p:tags r:id="rId20"/>
                </p:custDataLst>
              </p:nvPr>
            </p:nvSpPr>
            <p:spPr>
              <a:xfrm>
                <a:off x="7252" y="10653"/>
                <a:ext cx="1785" cy="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  <p:txBody>
              <a:bodyPr anchor="t" anchorCtr="0"/>
              <a:p>
                <a:pPr algn="ctr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5" name="Line 47"/>
              <p:cNvSpPr/>
              <p:nvPr>
                <p:custDataLst>
                  <p:tags r:id="rId21"/>
                </p:custDataLst>
              </p:nvPr>
            </p:nvSpPr>
            <p:spPr>
              <a:xfrm>
                <a:off x="7352" y="10019"/>
                <a:ext cx="1022" cy="1622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 anchorCtr="0"/>
              <a:p>
                <a:pPr algn="ctr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76" name="文本框 75"/>
            <p:cNvSpPr txBox="1"/>
            <p:nvPr>
              <p:custDataLst>
                <p:tags r:id="rId22"/>
              </p:custDataLst>
            </p:nvPr>
          </p:nvSpPr>
          <p:spPr>
            <a:xfrm>
              <a:off x="10503" y="1550"/>
              <a:ext cx="577" cy="72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en-US" altLang="zh-CN" sz="2400" i="1">
                  <a:latin typeface="Times New Roman" panose="02020603050405020304" pitchFamily="2" charset="0"/>
                  <a:ea typeface="黑体" panose="02010609060101010101" pitchFamily="1" charset="-122"/>
                  <a:sym typeface="+mn-ea"/>
                </a:rPr>
                <a:t>y</a:t>
              </a:r>
              <a:endParaRPr lang="en-US" altLang="zh-CN" sz="2400" i="1">
                <a:latin typeface="Times New Roman" panose="02020603050405020304" pitchFamily="2" charset="0"/>
                <a:ea typeface="黑体" panose="02010609060101010101" pitchFamily="1" charset="-122"/>
                <a:sym typeface="+mn-ea"/>
              </a:endParaRPr>
            </a:p>
          </p:txBody>
        </p:sp>
        <p:sp>
          <p:nvSpPr>
            <p:cNvPr id="77" name="文本框 76"/>
            <p:cNvSpPr txBox="1"/>
            <p:nvPr>
              <p:custDataLst>
                <p:tags r:id="rId23"/>
              </p:custDataLst>
            </p:nvPr>
          </p:nvSpPr>
          <p:spPr>
            <a:xfrm>
              <a:off x="12124" y="2971"/>
              <a:ext cx="555" cy="72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en-US" altLang="zh-CN" sz="2400" i="1">
                  <a:latin typeface="Times New Roman" panose="02020603050405020304" pitchFamily="2" charset="0"/>
                  <a:ea typeface="黑体" panose="02010609060101010101" pitchFamily="1" charset="-122"/>
                  <a:sym typeface="+mn-ea"/>
                </a:rPr>
                <a:t>x</a:t>
              </a:r>
              <a:endParaRPr lang="en-US" altLang="zh-CN" sz="2400" i="1">
                <a:latin typeface="Times New Roman" panose="02020603050405020304" pitchFamily="2" charset="0"/>
                <a:ea typeface="黑体" panose="02010609060101010101" pitchFamily="1" charset="-122"/>
                <a:sym typeface="+mn-ea"/>
              </a:endParaRPr>
            </a:p>
          </p:txBody>
        </p:sp>
        <p:sp>
          <p:nvSpPr>
            <p:cNvPr id="78" name="文本框 77"/>
            <p:cNvSpPr txBox="1"/>
            <p:nvPr>
              <p:custDataLst>
                <p:tags r:id="rId24"/>
              </p:custDataLst>
            </p:nvPr>
          </p:nvSpPr>
          <p:spPr>
            <a:xfrm>
              <a:off x="10544" y="2865"/>
              <a:ext cx="555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en-US" altLang="zh-CN" sz="2800" i="1">
                  <a:latin typeface="Times New Roman" panose="02020603050405020304" pitchFamily="2" charset="0"/>
                  <a:ea typeface="黑体" panose="02010609060101010101" pitchFamily="1" charset="-122"/>
                  <a:sym typeface="+mn-ea"/>
                </a:rPr>
                <a:t>o</a:t>
              </a:r>
              <a:endParaRPr lang="en-US" altLang="zh-CN" sz="2800" i="1">
                <a:latin typeface="Times New Roman" panose="02020603050405020304" pitchFamily="2" charset="0"/>
                <a:ea typeface="黑体" panose="02010609060101010101" pitchFamily="1" charset="-122"/>
                <a:sym typeface="+mn-ea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3766185" y="929005"/>
            <a:ext cx="1557020" cy="1597660"/>
            <a:chOff x="6625" y="1689"/>
            <a:chExt cx="2452" cy="2516"/>
          </a:xfrm>
        </p:grpSpPr>
        <p:grpSp>
          <p:nvGrpSpPr>
            <p:cNvPr id="80" name="组合 86136"/>
            <p:cNvGrpSpPr/>
            <p:nvPr/>
          </p:nvGrpSpPr>
          <p:grpSpPr>
            <a:xfrm>
              <a:off x="6625" y="1965"/>
              <a:ext cx="2160" cy="2240"/>
              <a:chOff x="2664" y="2607"/>
              <a:chExt cx="864" cy="896"/>
            </a:xfrm>
          </p:grpSpPr>
          <p:sp>
            <p:nvSpPr>
              <p:cNvPr id="81" name="Line 36"/>
              <p:cNvSpPr/>
              <p:nvPr>
                <p:custDataLst>
                  <p:tags r:id="rId25"/>
                </p:custDataLst>
              </p:nvPr>
            </p:nvSpPr>
            <p:spPr>
              <a:xfrm flipV="1">
                <a:off x="3073" y="2607"/>
                <a:ext cx="0" cy="896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  <p:txBody>
              <a:bodyPr anchor="t" anchorCtr="0"/>
              <a:p>
                <a:pPr algn="ctr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2" name="Line 37"/>
              <p:cNvSpPr/>
              <p:nvPr>
                <p:custDataLst>
                  <p:tags r:id="rId26"/>
                </p:custDataLst>
              </p:nvPr>
            </p:nvSpPr>
            <p:spPr>
              <a:xfrm>
                <a:off x="2664" y="3080"/>
                <a:ext cx="864" cy="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  <p:txBody>
              <a:bodyPr anchor="t" anchorCtr="0"/>
              <a:p>
                <a:pPr algn="ctr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3" name="Line 41"/>
              <p:cNvSpPr/>
              <p:nvPr>
                <p:custDataLst>
                  <p:tags r:id="rId27"/>
                </p:custDataLst>
              </p:nvPr>
            </p:nvSpPr>
            <p:spPr>
              <a:xfrm flipH="1">
                <a:off x="2826" y="2703"/>
                <a:ext cx="564" cy="663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 anchorCtr="0"/>
              <a:p>
                <a:pPr algn="ctr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84" name="文本框 83"/>
            <p:cNvSpPr txBox="1"/>
            <p:nvPr>
              <p:custDataLst>
                <p:tags r:id="rId28"/>
              </p:custDataLst>
            </p:nvPr>
          </p:nvSpPr>
          <p:spPr>
            <a:xfrm>
              <a:off x="7139" y="1689"/>
              <a:ext cx="577" cy="72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en-US" altLang="zh-CN" sz="2400" i="1">
                  <a:latin typeface="Times New Roman" panose="02020603050405020304" pitchFamily="2" charset="0"/>
                  <a:ea typeface="黑体" panose="02010609060101010101" pitchFamily="1" charset="-122"/>
                  <a:sym typeface="+mn-ea"/>
                </a:rPr>
                <a:t>y</a:t>
              </a:r>
              <a:endParaRPr lang="en-US" altLang="zh-CN" sz="2400" i="1">
                <a:latin typeface="Times New Roman" panose="02020603050405020304" pitchFamily="2" charset="0"/>
                <a:ea typeface="黑体" panose="02010609060101010101" pitchFamily="1" charset="-122"/>
                <a:sym typeface="+mn-ea"/>
              </a:endParaRPr>
            </a:p>
          </p:txBody>
        </p:sp>
        <p:sp>
          <p:nvSpPr>
            <p:cNvPr id="85" name="文本框 84"/>
            <p:cNvSpPr txBox="1"/>
            <p:nvPr>
              <p:custDataLst>
                <p:tags r:id="rId29"/>
              </p:custDataLst>
            </p:nvPr>
          </p:nvSpPr>
          <p:spPr>
            <a:xfrm>
              <a:off x="8523" y="3019"/>
              <a:ext cx="555" cy="72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en-US" altLang="zh-CN" sz="2400" i="1">
                  <a:latin typeface="Times New Roman" panose="02020603050405020304" pitchFamily="2" charset="0"/>
                  <a:ea typeface="黑体" panose="02010609060101010101" pitchFamily="1" charset="-122"/>
                  <a:sym typeface="+mn-ea"/>
                </a:rPr>
                <a:t>x</a:t>
              </a:r>
              <a:endParaRPr lang="en-US" altLang="zh-CN" sz="2400" i="1">
                <a:latin typeface="Times New Roman" panose="02020603050405020304" pitchFamily="2" charset="0"/>
                <a:ea typeface="黑体" panose="02010609060101010101" pitchFamily="1" charset="-122"/>
                <a:sym typeface="+mn-ea"/>
              </a:endParaRPr>
            </a:p>
          </p:txBody>
        </p:sp>
        <p:sp>
          <p:nvSpPr>
            <p:cNvPr id="86" name="文本框 85"/>
            <p:cNvSpPr txBox="1"/>
            <p:nvPr>
              <p:custDataLst>
                <p:tags r:id="rId30"/>
              </p:custDataLst>
            </p:nvPr>
          </p:nvSpPr>
          <p:spPr>
            <a:xfrm>
              <a:off x="7100" y="2891"/>
              <a:ext cx="555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en-US" altLang="zh-CN" sz="2800" i="1">
                  <a:latin typeface="Times New Roman" panose="02020603050405020304" pitchFamily="2" charset="0"/>
                  <a:ea typeface="黑体" panose="02010609060101010101" pitchFamily="1" charset="-122"/>
                  <a:sym typeface="+mn-ea"/>
                </a:rPr>
                <a:t>o</a:t>
              </a:r>
              <a:endParaRPr lang="en-US" altLang="zh-CN" sz="2800" i="1">
                <a:latin typeface="Times New Roman" panose="02020603050405020304" pitchFamily="2" charset="0"/>
                <a:ea typeface="黑体" panose="02010609060101010101" pitchFamily="1" charset="-122"/>
                <a:sym typeface="+mn-ea"/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3827145" y="2847975"/>
            <a:ext cx="1399540" cy="1633220"/>
            <a:chOff x="964" y="1626"/>
            <a:chExt cx="2204" cy="2572"/>
          </a:xfrm>
        </p:grpSpPr>
        <p:grpSp>
          <p:nvGrpSpPr>
            <p:cNvPr id="88" name="组合 87"/>
            <p:cNvGrpSpPr/>
            <p:nvPr/>
          </p:nvGrpSpPr>
          <p:grpSpPr>
            <a:xfrm>
              <a:off x="964" y="1626"/>
              <a:ext cx="2204" cy="2572"/>
              <a:chOff x="964" y="1626"/>
              <a:chExt cx="2204" cy="2572"/>
            </a:xfrm>
          </p:grpSpPr>
          <p:sp>
            <p:nvSpPr>
              <p:cNvPr id="89" name="Line 22"/>
              <p:cNvSpPr/>
              <p:nvPr>
                <p:custDataLst>
                  <p:tags r:id="rId31"/>
                </p:custDataLst>
              </p:nvPr>
            </p:nvSpPr>
            <p:spPr>
              <a:xfrm>
                <a:off x="964" y="3221"/>
                <a:ext cx="1995" cy="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  <p:txBody>
              <a:bodyPr anchor="t" anchorCtr="0"/>
              <a:p>
                <a:pPr algn="ctr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0" name="Line 23"/>
              <p:cNvSpPr/>
              <p:nvPr>
                <p:custDataLst>
                  <p:tags r:id="rId32"/>
                </p:custDataLst>
              </p:nvPr>
            </p:nvSpPr>
            <p:spPr>
              <a:xfrm flipV="1">
                <a:off x="1928" y="2055"/>
                <a:ext cx="0" cy="2143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  <p:txBody>
              <a:bodyPr anchor="t" anchorCtr="0"/>
              <a:p>
                <a:pPr algn="ctr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1" name="Line 24"/>
              <p:cNvSpPr/>
              <p:nvPr>
                <p:custDataLst>
                  <p:tags r:id="rId33"/>
                </p:custDataLst>
              </p:nvPr>
            </p:nvSpPr>
            <p:spPr>
              <a:xfrm>
                <a:off x="1332" y="2477"/>
                <a:ext cx="1153" cy="1395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 anchorCtr="0"/>
              <a:p>
                <a:pPr algn="ctr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2" name="文本框 91"/>
              <p:cNvSpPr txBox="1"/>
              <p:nvPr>
                <p:custDataLst>
                  <p:tags r:id="rId34"/>
                </p:custDataLst>
              </p:nvPr>
            </p:nvSpPr>
            <p:spPr>
              <a:xfrm>
                <a:off x="1455" y="1626"/>
                <a:ext cx="577" cy="72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r>
                  <a:rPr lang="en-US" altLang="zh-CN" sz="2400" i="1">
                    <a:latin typeface="Times New Roman" panose="02020603050405020304" pitchFamily="2" charset="0"/>
                    <a:ea typeface="黑体" panose="02010609060101010101" pitchFamily="1" charset="-122"/>
                    <a:sym typeface="+mn-ea"/>
                  </a:rPr>
                  <a:t>y</a:t>
                </a:r>
                <a:endParaRPr lang="en-US" altLang="zh-CN" sz="2400" i="1">
                  <a:latin typeface="Times New Roman" panose="02020603050405020304" pitchFamily="2" charset="0"/>
                  <a:ea typeface="黑体" panose="02010609060101010101" pitchFamily="1" charset="-122"/>
                  <a:sym typeface="+mn-ea"/>
                </a:endParaRPr>
              </a:p>
            </p:txBody>
          </p:sp>
          <p:sp>
            <p:nvSpPr>
              <p:cNvPr id="93" name="文本框 92"/>
              <p:cNvSpPr txBox="1"/>
              <p:nvPr>
                <p:custDataLst>
                  <p:tags r:id="rId35"/>
                </p:custDataLst>
              </p:nvPr>
            </p:nvSpPr>
            <p:spPr>
              <a:xfrm>
                <a:off x="2613" y="3069"/>
                <a:ext cx="555" cy="72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r>
                  <a:rPr lang="en-US" altLang="zh-CN" sz="2400" i="1">
                    <a:latin typeface="Times New Roman" panose="02020603050405020304" pitchFamily="2" charset="0"/>
                    <a:ea typeface="黑体" panose="02010609060101010101" pitchFamily="1" charset="-122"/>
                    <a:sym typeface="+mn-ea"/>
                  </a:rPr>
                  <a:t>x</a:t>
                </a:r>
                <a:endParaRPr lang="en-US" altLang="zh-CN" sz="2400" i="1">
                  <a:latin typeface="Times New Roman" panose="02020603050405020304" pitchFamily="2" charset="0"/>
                  <a:ea typeface="黑体" panose="02010609060101010101" pitchFamily="1" charset="-122"/>
                  <a:sym typeface="+mn-ea"/>
                </a:endParaRPr>
              </a:p>
            </p:txBody>
          </p:sp>
        </p:grpSp>
        <p:sp>
          <p:nvSpPr>
            <p:cNvPr id="94" name="文本框 93"/>
            <p:cNvSpPr txBox="1"/>
            <p:nvPr>
              <p:custDataLst>
                <p:tags r:id="rId36"/>
              </p:custDataLst>
            </p:nvPr>
          </p:nvSpPr>
          <p:spPr>
            <a:xfrm>
              <a:off x="1457" y="2941"/>
              <a:ext cx="555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en-US" altLang="zh-CN" sz="2800" i="1">
                  <a:latin typeface="Times New Roman" panose="02020603050405020304" pitchFamily="2" charset="0"/>
                  <a:ea typeface="黑体" panose="02010609060101010101" pitchFamily="1" charset="-122"/>
                  <a:sym typeface="+mn-ea"/>
                </a:rPr>
                <a:t>o</a:t>
              </a:r>
              <a:endParaRPr lang="en-US" altLang="zh-CN" sz="2800" i="1">
                <a:latin typeface="Times New Roman" panose="02020603050405020304" pitchFamily="2" charset="0"/>
                <a:ea typeface="黑体" panose="02010609060101010101" pitchFamily="1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18" grpId="0" bldLvl="0" animBg="1"/>
      <p:bldP spid="36" grpId="0"/>
      <p:bldP spid="37" grpId="0"/>
      <p:bldP spid="40" grpId="0"/>
      <p:bldP spid="41" grpId="0"/>
      <p:bldP spid="42" grpId="0"/>
      <p:bldP spid="43" grpId="0"/>
      <p:bldP spid="47" grpId="0"/>
      <p:bldP spid="48" grpId="0"/>
      <p:bldP spid="49" grpId="0"/>
      <p:bldP spid="50" grpId="0"/>
      <p:bldP spid="51" grpId="0"/>
      <p:bldP spid="5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圆角矩形 77853"/>
          <p:cNvSpPr/>
          <p:nvPr/>
        </p:nvSpPr>
        <p:spPr>
          <a:xfrm>
            <a:off x="539750" y="1416050"/>
            <a:ext cx="8142605" cy="3620770"/>
          </a:xfrm>
          <a:prstGeom prst="roundRect">
            <a:avLst>
              <a:gd name="adj" fmla="val 16667"/>
            </a:avLst>
          </a:prstGeom>
          <a:solidFill>
            <a:srgbClr val="FFFF99">
              <a:alpha val="29999"/>
            </a:srgbClr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pPr algn="ctr">
              <a:lnSpc>
                <a:spcPct val="110000"/>
              </a:lnSpc>
            </a:pPr>
            <a:endParaRPr lang="zh-CN" altLang="en-US" sz="1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Rectangle 28"/>
          <p:cNvSpPr/>
          <p:nvPr/>
        </p:nvSpPr>
        <p:spPr>
          <a:xfrm>
            <a:off x="300355" y="1440180"/>
            <a:ext cx="8382000" cy="280606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lnSpc>
                <a:spcPct val="110000"/>
              </a:lnSpc>
              <a:spcBef>
                <a:spcPct val="20000"/>
              </a:spcBef>
            </a:pP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     当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 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k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＞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0 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时，直线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 </a:t>
            </a:r>
            <a:r>
              <a:rPr lang="en-US" altLang="zh-CN" sz="2800" b="1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y </a:t>
            </a:r>
            <a:r>
              <a:rPr lang="en-US" altLang="zh-CN" sz="2800" b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= </a:t>
            </a:r>
            <a:r>
              <a:rPr lang="en-US" altLang="zh-CN" sz="2800" b="1" i="1" err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kx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＋</a:t>
            </a:r>
            <a:r>
              <a:rPr lang="en-US" altLang="zh-CN" sz="2800" b="1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b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从左到右逐渐上升，</a:t>
            </a:r>
            <a:r>
              <a:rPr lang="en-US" altLang="zh-CN" sz="2800" b="1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y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随</a:t>
            </a:r>
            <a:r>
              <a:rPr lang="en-US" altLang="zh-CN" sz="2800" b="1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</a:t>
            </a:r>
            <a:r>
              <a:rPr lang="en-US" altLang="zh-CN" sz="2800" b="1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的增大而增大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.</a:t>
            </a:r>
            <a:endParaRPr lang="en-US" altLang="zh-CN" sz="2800" dirty="0">
              <a:solidFill>
                <a:schemeClr val="tx1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</a:pPr>
            <a:endParaRPr lang="en-US" altLang="zh-CN" sz="3600" dirty="0">
              <a:solidFill>
                <a:schemeClr val="tx1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</a:pP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     当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 </a:t>
            </a:r>
            <a:r>
              <a:rPr lang="en-US" altLang="zh-CN" sz="2800" b="1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k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＜</a:t>
            </a:r>
            <a:r>
              <a:rPr lang="en-US" altLang="zh-CN" sz="2800" b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0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时，直线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 </a:t>
            </a:r>
            <a:r>
              <a:rPr lang="en-US" altLang="zh-CN" sz="2800" b="1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y </a:t>
            </a:r>
            <a:r>
              <a:rPr lang="en-US" altLang="zh-CN" sz="2800" b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= </a:t>
            </a:r>
            <a:r>
              <a:rPr lang="en-US" altLang="zh-CN" sz="2800" b="1" i="1" err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kx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＋</a:t>
            </a:r>
            <a:r>
              <a:rPr lang="en-US" altLang="zh-CN" sz="2800" b="1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b 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从左到右逐渐下降，</a:t>
            </a:r>
            <a:r>
              <a:rPr lang="en-US" altLang="zh-CN" sz="2800" b="1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y 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随</a:t>
            </a:r>
            <a:r>
              <a:rPr lang="en-US" altLang="zh-CN" sz="2800" b="1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</a:t>
            </a:r>
            <a:r>
              <a:rPr lang="en-US" altLang="zh-CN" sz="2800" b="1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的增大而减小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.</a:t>
            </a:r>
            <a:endParaRPr lang="en-US" altLang="zh-CN" sz="2800" dirty="0">
              <a:solidFill>
                <a:schemeClr val="tx1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87450" y="4043045"/>
            <a:ext cx="6761480" cy="5651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>
              <a:lnSpc>
                <a:spcPct val="11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①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b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＞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0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时，直线经过第一、二、四象限；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87450" y="4515485"/>
            <a:ext cx="6494780" cy="5651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>
              <a:lnSpc>
                <a:spcPct val="11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②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b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＜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0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时，直线经过第二、三、四象限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92530" y="2320290"/>
            <a:ext cx="6761480" cy="5651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>
              <a:lnSpc>
                <a:spcPct val="11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①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b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＞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0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时，直线经过第一、二、三象限；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89673" y="2785428"/>
            <a:ext cx="6494780" cy="5651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1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②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b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＜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0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时，直线经过第一、三、四象限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34" name="任意多边形 33"/>
          <p:cNvSpPr/>
          <p:nvPr userDrawn="1"/>
        </p:nvSpPr>
        <p:spPr>
          <a:xfrm>
            <a:off x="343535" y="0"/>
            <a:ext cx="1579880" cy="499745"/>
          </a:xfrm>
          <a:custGeom>
            <a:avLst/>
            <a:gdLst>
              <a:gd name="connsiteX0" fmla="*/ 0 w 14701"/>
              <a:gd name="connsiteY0" fmla="*/ 0 h 1091"/>
              <a:gd name="connsiteX1" fmla="*/ 14701 w 14701"/>
              <a:gd name="connsiteY1" fmla="*/ 0 h 1091"/>
              <a:gd name="connsiteX2" fmla="*/ 14291 w 14701"/>
              <a:gd name="connsiteY2" fmla="*/ 1081 h 1091"/>
              <a:gd name="connsiteX3" fmla="*/ 0 w 14701"/>
              <a:gd name="connsiteY3" fmla="*/ 1091 h 1091"/>
              <a:gd name="connsiteX4" fmla="*/ 0 w 14701"/>
              <a:gd name="connsiteY4" fmla="*/ 0 h 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01" h="1091">
                <a:moveTo>
                  <a:pt x="0" y="0"/>
                </a:moveTo>
                <a:lnTo>
                  <a:pt x="14701" y="0"/>
                </a:lnTo>
                <a:lnTo>
                  <a:pt x="14291" y="1081"/>
                </a:lnTo>
                <a:lnTo>
                  <a:pt x="0" y="109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txBody>
          <a:bodyPr vert="horz" wrap="none" lIns="91440" tIns="45720" rIns="91440" bIns="45720" numCol="1" anchor="ctr" anchorCtr="0" compatLnSpc="1">
            <a:noAutofit/>
          </a:bodyPr>
          <a:p>
            <a:pPr algn="just">
              <a:spcAft>
                <a:spcPts val="0"/>
              </a:spcAft>
            </a:pPr>
            <a:r>
              <a:rPr lang="zh-CN" altLang="en-US" sz="2800" b="1" kern="100" dirty="0" smtClean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cs typeface="有爱魔兽圆体 CN Medium" panose="020B0602040504020204" pitchFamily="34" charset="-122"/>
                <a:sym typeface="思源黑体" panose="020B0500000000090000" pitchFamily="34" charset="-122"/>
              </a:rPr>
              <a:t>归纳总结</a:t>
            </a:r>
            <a:endParaRPr lang="zh-CN" altLang="en-US" sz="2800" b="1" kern="100" dirty="0" smtClean="0">
              <a:solidFill>
                <a:schemeClr val="bg1"/>
              </a:solidFill>
              <a:latin typeface="微软雅黑" panose="020B0503020204020204" pitchFamily="2" charset="-122"/>
              <a:ea typeface="微软雅黑" panose="020B0503020204020204" pitchFamily="2" charset="-122"/>
              <a:cs typeface="有爱魔兽圆体 CN Medium" panose="020B0602040504020204" pitchFamily="34" charset="-122"/>
              <a:sym typeface="思源黑体" panose="020B0500000000090000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0825" y="499745"/>
            <a:ext cx="827913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indent="-342900">
              <a:lnSpc>
                <a:spcPct val="100000"/>
              </a:lnSpc>
              <a:spcBef>
                <a:spcPct val="20000"/>
              </a:spcBef>
            </a:pPr>
            <a:r>
              <a:rPr lang="en-US" altLang="zh-CN" sz="2800">
                <a:sym typeface="+mn-ea"/>
              </a:rPr>
              <a:t>        </a:t>
            </a:r>
            <a:r>
              <a:rPr lang="zh-CN" altLang="en-US" sz="2800" dirty="0"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一次函数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b="1" i="1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y 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= </a:t>
            </a:r>
            <a:r>
              <a:rPr lang="en-US" altLang="zh-CN" sz="2800" b="1" i="1" err="1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kx</a:t>
            </a:r>
            <a:r>
              <a:rPr lang="zh-CN" altLang="en-US" sz="2800" b="1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＋</a:t>
            </a:r>
            <a:r>
              <a:rPr lang="en-US" altLang="zh-CN" sz="2800" b="1" i="1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b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</a:t>
            </a:r>
            <a:r>
              <a:rPr lang="zh-CN" altLang="en-US" sz="2800" dirty="0"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中，</a:t>
            </a:r>
            <a:r>
              <a:rPr lang="en-US" altLang="zh-CN" sz="2800" b="1" i="1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k</a:t>
            </a:r>
            <a:r>
              <a:rPr lang="zh-CN" altLang="en-US" sz="2800" dirty="0"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，</a:t>
            </a:r>
            <a:r>
              <a:rPr lang="en-US" altLang="zh-CN" sz="2800" b="1" i="1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b </a:t>
            </a:r>
            <a:r>
              <a:rPr lang="zh-CN" altLang="en-US" sz="2800" dirty="0"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的正负对函数图象及性质有什么影响？</a:t>
            </a:r>
            <a:endParaRPr lang="zh-CN" altLang="en-US" sz="2800" dirty="0">
              <a:latin typeface="黑体" panose="02010609060101010101" pitchFamily="1" charset="-122"/>
              <a:ea typeface="黑体" panose="02010609060101010101" pitchFamily="1" charset="-122"/>
              <a:cs typeface="Times New Roman" panose="02020603050405020304" pitchFamily="2" charset="0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41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charRg st="41" end="8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/>
      <p:bldP spid="6" grpId="0" bldLvl="0"/>
      <p:bldP spid="7" grpId="0" bldLvl="0"/>
      <p:bldP spid="8" grpId="0" bldLvl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99"/>
          <p:cNvSpPr txBox="1"/>
          <p:nvPr/>
        </p:nvSpPr>
        <p:spPr>
          <a:xfrm>
            <a:off x="251460" y="525145"/>
            <a:ext cx="8708390" cy="1210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266700">
              <a:lnSpc>
                <a:spcPct val="130000"/>
              </a:lnSpc>
            </a:pPr>
            <a:r>
              <a:rPr lang="zh-CN" altLang="en-US" sz="2800" b="1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【</a:t>
            </a:r>
            <a:r>
              <a:rPr lang="zh-CN" altLang="en-US" sz="2800" b="1" spc="355">
                <a:ln w="3175">
                  <a:noFill/>
                  <a:prstDash val="dash"/>
                </a:ln>
                <a:solidFill>
                  <a:srgbClr val="00B050"/>
                </a:solidFill>
                <a:latin typeface="黑体" panose="02010609060101010101" pitchFamily="1" charset="-122"/>
                <a:ea typeface="黑体" panose="02010609060101010101" pitchFamily="1" charset="-122"/>
                <a:cs typeface="微软雅黑" panose="020B0503020204020204" pitchFamily="2" charset="-122"/>
                <a:sym typeface="+mn-ea"/>
              </a:rPr>
              <a:t>练一练</a:t>
            </a:r>
            <a:r>
              <a:rPr lang="zh-CN" altLang="en-US" sz="2800" b="1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】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两个一次函数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zh-CN" altLang="en-US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y</a:t>
            </a:r>
            <a:r>
              <a:rPr lang="zh-CN" altLang="en-US" sz="2800" baseline="-250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1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＝</a:t>
            </a:r>
            <a:r>
              <a:rPr lang="zh-CN" altLang="en-US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ax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＋</a:t>
            </a:r>
            <a:r>
              <a:rPr lang="zh-CN" altLang="en-US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b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与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zh-CN" altLang="en-US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y</a:t>
            </a:r>
            <a:r>
              <a:rPr lang="zh-CN" altLang="en-US" sz="2800" baseline="-250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2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＝</a:t>
            </a:r>
            <a:r>
              <a:rPr lang="zh-CN" altLang="en-US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bx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＋</a:t>
            </a:r>
            <a:r>
              <a:rPr lang="zh-CN" altLang="en-US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a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，它们在同一坐标系中的图象可能是(　　)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4" name="文本框 1"/>
          <p:cNvSpPr txBox="1"/>
          <p:nvPr/>
        </p:nvSpPr>
        <p:spPr>
          <a:xfrm>
            <a:off x="5939473" y="1152208"/>
            <a:ext cx="55562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C 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  <a:sym typeface="宋体" panose="02010600030101010101" pitchFamily="2" charset="-122"/>
            </a:endParaRPr>
          </a:p>
        </p:txBody>
      </p:sp>
      <p:pic>
        <p:nvPicPr>
          <p:cNvPr id="5" name="图片 -2147482617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1845" y="1903095"/>
            <a:ext cx="7416800" cy="234315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TextBox 6"/>
          <p:cNvSpPr txBox="1"/>
          <p:nvPr/>
        </p:nvSpPr>
        <p:spPr>
          <a:xfrm>
            <a:off x="250825" y="474345"/>
            <a:ext cx="8110220" cy="650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例</a:t>
            </a:r>
            <a:r>
              <a:rPr lang="en-US" altLang="zh-CN" sz="2800" b="1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2</a:t>
            </a:r>
            <a:r>
              <a:rPr lang="en-US" altLang="zh-CN" sz="2800" dirty="0">
                <a:solidFill>
                  <a:srgbClr val="269999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已知关于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b="1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的一次函数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b="1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y 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= (2</a:t>
            </a:r>
            <a:r>
              <a:rPr lang="en-US" altLang="zh-CN" sz="2800" b="1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k </a:t>
            </a:r>
            <a:r>
              <a:rPr lang="en-US" altLang="zh-CN" sz="2800" b="1" dirty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-</a:t>
            </a:r>
            <a:r>
              <a:rPr lang="en-US" altLang="zh-CN" sz="2800" b="1" i="1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1)</a:t>
            </a:r>
            <a:r>
              <a:rPr lang="en-US" altLang="zh-CN" sz="2800" b="1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 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+ (2</a:t>
            </a:r>
            <a:r>
              <a:rPr lang="en-US" altLang="zh-CN" sz="2800" b="1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k 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+ 1).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3" name="矩形 3"/>
          <p:cNvSpPr/>
          <p:nvPr/>
        </p:nvSpPr>
        <p:spPr>
          <a:xfrm>
            <a:off x="610235" y="1913255"/>
            <a:ext cx="7141845" cy="95313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ADEBEB"/>
                </a:solidFill>
              </a14:hiddenFill>
            </a:ext>
          </a:extLst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Wingdings" panose="05000000000000000000" pitchFamily="2" charset="2"/>
              </a:rPr>
              <a:t>当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Wingdings" panose="05000000000000000000" pitchFamily="2" charset="2"/>
              </a:rPr>
              <a:t> 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Wingdings" panose="05000000000000000000" pitchFamily="2" charset="2"/>
              </a:rPr>
              <a:t>k 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Wingdings" panose="05000000000000000000" pitchFamily="2" charset="2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Wingdings" panose="05000000000000000000" pitchFamily="2" charset="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Wingdings" panose="05000000000000000000" pitchFamily="2" charset="2"/>
              </a:rPr>
              <a:t>＞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Wingdings" panose="05000000000000000000" pitchFamily="2" charset="2"/>
              </a:rPr>
              <a:t>0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Wingdings" panose="05000000000000000000" pitchFamily="2" charset="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Wingdings" panose="05000000000000000000" pitchFamily="2" charset="2"/>
              </a:rPr>
              <a:t>时，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Wingdings" panose="05000000000000000000" pitchFamily="2" charset="2"/>
              </a:rPr>
              <a:t>y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Wingdings" panose="05000000000000000000" pitchFamily="2" charset="2"/>
              </a:rPr>
              <a:t>的值随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Wingdings" panose="05000000000000000000" pitchFamily="2" charset="2"/>
              </a:rPr>
              <a:t>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Wingdings" panose="05000000000000000000" pitchFamily="2" charset="2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Wingdings" panose="05000000000000000000" pitchFamily="2" charset="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Wingdings" panose="05000000000000000000" pitchFamily="2" charset="2"/>
              </a:rPr>
              <a:t>的值增大而增大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Wingdings" panose="05000000000000000000" pitchFamily="2" charset="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  <a:sym typeface="Wingdings" panose="05000000000000000000" pitchFamily="2" charset="2"/>
            </a:endParaRPr>
          </a:p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Wingdings" panose="05000000000000000000" pitchFamily="2" charset="2"/>
              </a:rPr>
              <a:t>解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Wingdings" panose="05000000000000000000" pitchFamily="2" charset="2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Wingdings" panose="05000000000000000000" pitchFamily="2" charset="2"/>
              </a:rPr>
              <a:t>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Wingdings" panose="05000000000000000000" pitchFamily="2" charset="2"/>
              </a:rPr>
              <a:t>k 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Wingdings" panose="05000000000000000000" pitchFamily="2" charset="2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Wingdings" panose="05000000000000000000" pitchFamily="2" charset="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Wingdings" panose="05000000000000000000" pitchFamily="2" charset="2"/>
              </a:rPr>
              <a:t>＞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Wingdings" panose="05000000000000000000" pitchFamily="2" charset="2"/>
              </a:rPr>
              <a:t>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Wingdings" panose="05000000000000000000" pitchFamily="2" charset="2"/>
              </a:rPr>
              <a:t>，得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Wingdings" panose="05000000000000000000" pitchFamily="2" charset="2"/>
              </a:rPr>
              <a:t>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Wingdings" panose="05000000000000000000" pitchFamily="2" charset="2"/>
              </a:rPr>
              <a:t>k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Wingdings" panose="05000000000000000000" pitchFamily="2" charset="2"/>
              </a:rPr>
              <a:t>＞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Wingdings" panose="05000000000000000000" pitchFamily="2" charset="2"/>
              </a:rPr>
              <a:t>0.5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  <a:sym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0870" y="3652520"/>
            <a:ext cx="7271385" cy="121094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ADEBEB"/>
                </a:solidFill>
              </a14:hiddenFill>
            </a:ext>
          </a:extLst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当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k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+ 1 = 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，即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k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= 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Wingdings" panose="05000000000000000000" pitchFamily="2" charset="2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0.5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时，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  <a:sym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函数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y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= (2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k 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Wingdings" panose="05000000000000000000" pitchFamily="2" charset="2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1)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x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+ (2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k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+ 1)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的图象经过原点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  <a:sym typeface="Arial" panose="020B0604020202020204" pitchFamily="34" charset="0"/>
            </a:endParaRPr>
          </a:p>
        </p:txBody>
      </p:sp>
      <p:sp>
        <p:nvSpPr>
          <p:cNvPr id="34" name="任意多边形 33"/>
          <p:cNvSpPr/>
          <p:nvPr userDrawn="1"/>
        </p:nvSpPr>
        <p:spPr>
          <a:xfrm>
            <a:off x="56515" y="0"/>
            <a:ext cx="1579880" cy="499745"/>
          </a:xfrm>
          <a:custGeom>
            <a:avLst/>
            <a:gdLst>
              <a:gd name="connsiteX0" fmla="*/ 0 w 14701"/>
              <a:gd name="connsiteY0" fmla="*/ 0 h 1091"/>
              <a:gd name="connsiteX1" fmla="*/ 14701 w 14701"/>
              <a:gd name="connsiteY1" fmla="*/ 0 h 1091"/>
              <a:gd name="connsiteX2" fmla="*/ 14291 w 14701"/>
              <a:gd name="connsiteY2" fmla="*/ 1081 h 1091"/>
              <a:gd name="connsiteX3" fmla="*/ 0 w 14701"/>
              <a:gd name="connsiteY3" fmla="*/ 1091 h 1091"/>
              <a:gd name="connsiteX4" fmla="*/ 0 w 14701"/>
              <a:gd name="connsiteY4" fmla="*/ 0 h 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01" h="1091">
                <a:moveTo>
                  <a:pt x="0" y="0"/>
                </a:moveTo>
                <a:lnTo>
                  <a:pt x="14701" y="0"/>
                </a:lnTo>
                <a:lnTo>
                  <a:pt x="14291" y="1081"/>
                </a:lnTo>
                <a:lnTo>
                  <a:pt x="0" y="109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txBody>
          <a:bodyPr vert="horz" wrap="none" lIns="91440" tIns="45720" rIns="91440" bIns="45720" numCol="1" anchor="ctr" anchorCtr="0" compatLnSpc="1">
            <a:noAutofit/>
          </a:bodyPr>
          <a:p>
            <a:pPr algn="just">
              <a:spcAft>
                <a:spcPts val="0"/>
              </a:spcAft>
            </a:pPr>
            <a:r>
              <a:rPr lang="zh-CN" altLang="en-US" sz="2800" b="1" kern="100" dirty="0" smtClean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cs typeface="有爱魔兽圆体 CN Medium" panose="020B0602040504020204" pitchFamily="34" charset="-122"/>
                <a:sym typeface="思源黑体" panose="020B0500000000090000" pitchFamily="34" charset="-122"/>
              </a:rPr>
              <a:t>典例精析</a:t>
            </a:r>
            <a:endParaRPr lang="zh-CN" altLang="en-US" sz="2800" b="1" kern="100" dirty="0" smtClean="0">
              <a:solidFill>
                <a:schemeClr val="bg1"/>
              </a:solidFill>
              <a:latin typeface="微软雅黑" panose="020B0503020204020204" pitchFamily="2" charset="-122"/>
              <a:ea typeface="微软雅黑" panose="020B0503020204020204" pitchFamily="2" charset="-122"/>
              <a:cs typeface="有爱魔兽圆体 CN Medium" panose="020B0602040504020204" pitchFamily="34" charset="-122"/>
              <a:sym typeface="思源黑体" panose="020B0500000000090000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94970" y="2860040"/>
            <a:ext cx="802703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(2)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当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</a:t>
            </a:r>
            <a:r>
              <a:rPr lang="en-US" altLang="zh-CN" sz="2800" b="1" i="1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k</a:t>
            </a:r>
            <a:r>
              <a:rPr lang="en-US" altLang="zh-CN" sz="2800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满足什么条件时，</a:t>
            </a:r>
            <a:r>
              <a:rPr lang="en-US" altLang="zh-CN" sz="2800" b="1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y 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= (2</a:t>
            </a:r>
            <a:r>
              <a:rPr lang="en-US" altLang="zh-CN" sz="2800" b="1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k </a:t>
            </a:r>
            <a:r>
              <a:rPr lang="en-US" altLang="zh-CN" sz="2800" b="1" dirty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-</a:t>
            </a:r>
            <a:r>
              <a:rPr lang="en-US" altLang="zh-CN" sz="2800" b="1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1)</a:t>
            </a:r>
            <a:r>
              <a:rPr lang="en-US" altLang="zh-CN" sz="2800" b="1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x 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+ (2</a:t>
            </a:r>
            <a:r>
              <a:rPr lang="en-US" altLang="zh-CN" sz="2800" b="1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k 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+ 1)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的图象经过原点？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94970" y="1059815"/>
            <a:ext cx="835914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(1)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当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</a:t>
            </a:r>
            <a:r>
              <a:rPr lang="en-US" altLang="zh-CN" sz="2800" b="1" i="1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k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满足什么条件时，函数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</a:t>
            </a:r>
            <a:r>
              <a:rPr lang="en-US" altLang="zh-CN" sz="2800" b="1" i="1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y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的值随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</a:t>
            </a:r>
            <a:r>
              <a:rPr lang="en-US" altLang="zh-CN" sz="2800" b="1" i="1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x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的值的增大而增大？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TextBox 6"/>
          <p:cNvSpPr txBox="1"/>
          <p:nvPr/>
        </p:nvSpPr>
        <p:spPr>
          <a:xfrm>
            <a:off x="323215" y="1205230"/>
            <a:ext cx="8564880" cy="11512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(3)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当</a:t>
            </a:r>
            <a:r>
              <a:rPr lang="en-US" altLang="zh-CN" sz="2800" b="1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</a:t>
            </a:r>
            <a:r>
              <a:rPr lang="en-US" altLang="zh-CN" sz="2800" b="1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k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满足什么条件时，函数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</a:t>
            </a:r>
            <a:r>
              <a:rPr lang="en-US" altLang="zh-CN" sz="2800" b="1" i="1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y 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= (2</a:t>
            </a:r>
            <a:r>
              <a:rPr lang="en-US" altLang="zh-CN" sz="2800" b="1" i="1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k </a:t>
            </a:r>
            <a:r>
              <a:rPr lang="en-US" altLang="zh-CN" sz="2800" b="1" dirty="0"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-</a:t>
            </a:r>
            <a:r>
              <a:rPr lang="en-US" altLang="zh-CN" sz="2800" b="1" i="1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1)</a:t>
            </a:r>
            <a:r>
              <a:rPr lang="en-US" altLang="zh-CN" sz="2800" b="1" i="1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x 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+ (2</a:t>
            </a:r>
            <a:r>
              <a:rPr lang="en-US" altLang="zh-CN" sz="2800" b="1" i="1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k 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+ 1)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的图象与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b="1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y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轴的交点在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b="1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轴的下方？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>
              <a:lnSpc>
                <a:spcPct val="120000"/>
              </a:lnSpc>
            </a:pP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>
              <a:lnSpc>
                <a:spcPct val="120000"/>
              </a:lnSpc>
            </a:pP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3" name="矩形 3"/>
          <p:cNvSpPr/>
          <p:nvPr/>
        </p:nvSpPr>
        <p:spPr>
          <a:xfrm>
            <a:off x="467043" y="2429510"/>
            <a:ext cx="8189912" cy="103886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ADEBEB"/>
                </a:solidFill>
              </a14:hiddenFill>
            </a:ext>
          </a:extLst>
        </p:spPr>
        <p:txBody>
          <a:bodyPr wrap="square" anchor="t" anchorCtr="0">
            <a:spAutoFit/>
          </a:bodyPr>
          <a:p>
            <a:pPr>
              <a:lnSpc>
                <a:spcPct val="11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当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k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+ 1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＜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，函数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y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= (2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k 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-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1)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x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+ (2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k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+ 1)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的图象与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y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轴的交点在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x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轴的下方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  <a:sym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2095" y="483870"/>
            <a:ext cx="825690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例</a:t>
            </a:r>
            <a:r>
              <a:rPr lang="en-US" altLang="zh-CN" sz="2800" b="1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2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已知关于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</a:t>
            </a:r>
            <a:r>
              <a:rPr lang="en-US" altLang="zh-CN" sz="2800" b="1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x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的一次函数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</a:t>
            </a:r>
            <a:r>
              <a:rPr lang="en-US" altLang="zh-CN" sz="2800" b="1" i="1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y 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= (2</a:t>
            </a:r>
            <a:r>
              <a:rPr lang="en-US" altLang="zh-CN" sz="2800" b="1" i="1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k </a:t>
            </a:r>
            <a:r>
              <a:rPr lang="en-US" altLang="zh-CN" sz="2800" b="1" dirty="0"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-</a:t>
            </a:r>
            <a:r>
              <a:rPr lang="en-US" altLang="zh-CN" sz="2800" b="1" i="1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1)</a:t>
            </a:r>
            <a:r>
              <a:rPr lang="en-US" altLang="zh-CN" sz="2800" b="1" i="1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x 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+ (2</a:t>
            </a:r>
            <a:r>
              <a:rPr lang="en-US" altLang="zh-CN" sz="2800" b="1" i="1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k 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+ 1).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9750" y="3580765"/>
            <a:ext cx="4572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解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 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k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+ 1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＜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，得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k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＜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0.5.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  <a:sym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24485" y="915670"/>
            <a:ext cx="8347075" cy="10388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1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(4)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当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</a:t>
            </a:r>
            <a:r>
              <a:rPr lang="en-US" altLang="zh-CN" sz="2800" b="1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k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满足什么条件时，函数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</a:t>
            </a:r>
            <a:r>
              <a:rPr lang="en-US" altLang="zh-CN" sz="2800" b="1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y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的值随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</a:t>
            </a:r>
            <a:r>
              <a:rPr lang="en-US" altLang="zh-CN" sz="2800" b="1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x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的值的增大而减小且函数图象与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</a:t>
            </a:r>
            <a:r>
              <a:rPr lang="en-US" altLang="zh-CN" sz="2800" b="1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y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轴的交点在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</a:t>
            </a:r>
            <a:r>
              <a:rPr lang="en-US" altLang="zh-CN" sz="2800" b="1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x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轴的上方？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92455" y="1783080"/>
            <a:ext cx="8049260" cy="319214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ADEBEB"/>
                </a:solidFill>
              </a14:hiddenFill>
            </a:ext>
          </a:extLst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Wingdings" panose="05000000000000000000" pitchFamily="2" charset="2"/>
              </a:rPr>
              <a:t>当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Wingdings" panose="05000000000000000000" pitchFamily="2" charset="2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Wingdings" panose="05000000000000000000" pitchFamily="2" charset="2"/>
              </a:rPr>
              <a:t>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Wingdings" panose="05000000000000000000" pitchFamily="2" charset="2"/>
              </a:rPr>
              <a:t>k 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-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Wingdings" panose="05000000000000000000" pitchFamily="2" charset="2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Wingdings" panose="05000000000000000000" pitchFamily="2" charset="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Wingdings" panose="05000000000000000000" pitchFamily="2" charset="2"/>
              </a:rPr>
              <a:t>＜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Wingdings" panose="05000000000000000000" pitchFamily="2" charset="2"/>
              </a:rPr>
              <a:t>0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Wingdings" panose="05000000000000000000" pitchFamily="2" charset="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Wingdings" panose="05000000000000000000" pitchFamily="2" charset="2"/>
              </a:rPr>
              <a:t>时，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Wingdings" panose="05000000000000000000" pitchFamily="2" charset="2"/>
              </a:rPr>
              <a:t>y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Wingdings" panose="05000000000000000000" pitchFamily="2" charset="2"/>
              </a:rPr>
              <a:t>的值随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Wingdings" panose="05000000000000000000" pitchFamily="2" charset="2"/>
              </a:rPr>
              <a:t>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Wingdings" panose="05000000000000000000" pitchFamily="2" charset="2"/>
              </a:rPr>
              <a:t>x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Wingdings" panose="05000000000000000000" pitchFamily="2" charset="2"/>
              </a:rPr>
              <a:t>的值的增大而减小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Wingdings" panose="05000000000000000000" pitchFamily="2" charset="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  <a:sym typeface="Wingdings" panose="05000000000000000000" pitchFamily="2" charset="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Wingdings" panose="05000000000000000000" pitchFamily="2" charset="2"/>
              </a:rPr>
              <a:t>解得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Wingdings" panose="05000000000000000000" pitchFamily="2" charset="2"/>
              </a:rPr>
              <a:t>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Wingdings" panose="05000000000000000000" pitchFamily="2" charset="2"/>
              </a:rPr>
              <a:t>k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Wingdings" panose="05000000000000000000" pitchFamily="2" charset="2"/>
              </a:rPr>
              <a:t>＜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Wingdings" panose="05000000000000000000" pitchFamily="2" charset="2"/>
              </a:rPr>
              <a:t>0.5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当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k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+ 1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Wingdings" panose="05000000000000000000" pitchFamily="2" charset="2"/>
              </a:rPr>
              <a:t>＞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，函数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y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= (2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k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Wingdings" panose="05000000000000000000" pitchFamily="2" charset="2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-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Wingdings" panose="05000000000000000000" pitchFamily="2" charset="2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1)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x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+ (2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k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+ 1)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的图象与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y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轴的交点在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x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轴的上方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解得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k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Wingdings" panose="05000000000000000000" pitchFamily="2" charset="2"/>
              </a:rPr>
              <a:t>＞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0.5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. 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所以此时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k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的取值范围为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0.5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Wingdings" panose="05000000000000000000" pitchFamily="2" charset="2"/>
              </a:rPr>
              <a:t>＜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Wingdings" panose="05000000000000000000" pitchFamily="2" charset="2"/>
              </a:rPr>
              <a:t>k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Wingdings" panose="05000000000000000000" pitchFamily="2" charset="2"/>
              </a:rPr>
              <a:t>＜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Wingdings" panose="05000000000000000000" pitchFamily="2" charset="2"/>
              </a:rPr>
              <a:t>0.5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Arial" panose="020B0604020202020204" pitchFamily="34" charset="0"/>
              </a:rPr>
              <a:t>.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3850" y="412115"/>
            <a:ext cx="825690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例</a:t>
            </a:r>
            <a:r>
              <a:rPr lang="en-US" altLang="zh-CN" sz="2800" b="1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2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已知关于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</a:t>
            </a:r>
            <a:r>
              <a:rPr lang="en-US" altLang="zh-CN" sz="2800" b="1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x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的一次函数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</a:t>
            </a:r>
            <a:r>
              <a:rPr lang="en-US" altLang="zh-CN" sz="2800" b="1" i="1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y 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= (2</a:t>
            </a:r>
            <a:r>
              <a:rPr lang="en-US" altLang="zh-CN" sz="2800" b="1" i="1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k </a:t>
            </a:r>
            <a:r>
              <a:rPr lang="en-US" altLang="zh-CN" sz="2800" b="1" dirty="0"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-</a:t>
            </a:r>
            <a:r>
              <a:rPr lang="en-US" altLang="zh-CN" sz="2800" b="1" i="1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1)</a:t>
            </a:r>
            <a:r>
              <a:rPr lang="en-US" altLang="zh-CN" sz="2800" b="1" i="1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x 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+ (2</a:t>
            </a:r>
            <a:r>
              <a:rPr lang="en-US" altLang="zh-CN" sz="2800" b="1" i="1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k 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+ 1).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Text Box 2"/>
          <p:cNvSpPr txBox="1"/>
          <p:nvPr/>
        </p:nvSpPr>
        <p:spPr>
          <a:xfrm>
            <a:off x="211455" y="550863"/>
            <a:ext cx="8610600" cy="24606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10000"/>
              </a:lnSpc>
            </a:pPr>
            <a:r>
              <a:rPr lang="zh-CN" altLang="en-US" sz="2800" b="1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例</a:t>
            </a:r>
            <a:r>
              <a:rPr lang="en-US" altLang="zh-CN" sz="2800" b="1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3</a:t>
            </a:r>
            <a:r>
              <a:rPr lang="en-US" altLang="zh-CN" sz="2800" b="1" dirty="0">
                <a:solidFill>
                  <a:srgbClr val="269999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dirty="0">
                <a:solidFill>
                  <a:srgbClr val="269999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已知一次函数</a:t>
            </a:r>
            <a:r>
              <a:rPr lang="zh-CN" altLang="en-US" sz="2800" b="1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b="1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y 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= (1 </a:t>
            </a:r>
            <a:r>
              <a:rPr lang="en-US" altLang="zh-CN" sz="2800" b="1" dirty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-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2</a:t>
            </a:r>
            <a:r>
              <a:rPr lang="en-US" altLang="zh-CN" sz="2800" b="1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m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)</a:t>
            </a:r>
            <a:r>
              <a:rPr lang="en-US" altLang="zh-CN" sz="2800" b="1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 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+ </a:t>
            </a:r>
            <a:r>
              <a:rPr lang="en-US" altLang="zh-CN" sz="2800" b="1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m </a:t>
            </a:r>
            <a:r>
              <a:rPr lang="en-US" altLang="zh-CN" sz="2800" b="1" dirty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-</a:t>
            </a:r>
            <a:r>
              <a:rPr lang="en-US" altLang="zh-CN" sz="2800" b="1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1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，求满足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下列条件的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b="1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m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的值：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(1) 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函数值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b="1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y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随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b="1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的增大而增大；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(2) 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函数图象与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b="1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y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轴的负半轴相交；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(3) 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函数的图象过第二、三、四象限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graphicFrame>
        <p:nvGraphicFramePr>
          <p:cNvPr id="3" name="对象 2"/>
          <p:cNvGraphicFramePr/>
          <p:nvPr/>
        </p:nvGraphicFramePr>
        <p:xfrm>
          <a:off x="5677535" y="2804160"/>
          <a:ext cx="1042035" cy="9290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9" name="" r:id="rId1" imgW="482600" imgH="405765" progId="Equation.DSMT4">
                  <p:embed/>
                </p:oleObj>
              </mc:Choice>
              <mc:Fallback>
                <p:oleObj name="" r:id="rId1" imgW="482600" imgH="405765" progId="Equation.DSMT4">
                  <p:embed/>
                  <p:pic>
                    <p:nvPicPr>
                      <p:cNvPr id="0" name="图片 308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677535" y="2804160"/>
                        <a:ext cx="1042035" cy="92900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/>
          <p:nvPr/>
        </p:nvGraphicFramePr>
        <p:xfrm>
          <a:off x="7933055" y="3350895"/>
          <a:ext cx="899795" cy="8966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0" name="" r:id="rId3" imgW="482600" imgH="405765" progId="Equation.DSMT4">
                  <p:embed/>
                </p:oleObj>
              </mc:Choice>
              <mc:Fallback>
                <p:oleObj name="" r:id="rId3" imgW="482600" imgH="405765" progId="Equation.DSMT4">
                  <p:embed/>
                  <p:pic>
                    <p:nvPicPr>
                      <p:cNvPr id="0" name="图片 308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933055" y="3350895"/>
                        <a:ext cx="899795" cy="89662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/>
          <p:nvPr/>
        </p:nvGraphicFramePr>
        <p:xfrm>
          <a:off x="6713220" y="4030663"/>
          <a:ext cx="1440180" cy="8623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5" name="" r:id="rId5" imgW="685800" imgH="405765" progId="Equation.DSMT4">
                  <p:embed/>
                </p:oleObj>
              </mc:Choice>
              <mc:Fallback>
                <p:oleObj name="" r:id="rId5" imgW="685800" imgH="405765" progId="Equation.DSMT4">
                  <p:embed/>
                  <p:pic>
                    <p:nvPicPr>
                      <p:cNvPr id="0" name="图片 309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713220" y="4030663"/>
                        <a:ext cx="1440180" cy="86233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文本框 10252"/>
          <p:cNvSpPr txBox="1"/>
          <p:nvPr/>
        </p:nvSpPr>
        <p:spPr>
          <a:xfrm>
            <a:off x="163195" y="3035935"/>
            <a:ext cx="5680075" cy="52197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684180"/>
            </a:prstShdw>
          </a:effectLst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解：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(1)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由题意得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1 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m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＞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，解得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7" name="文本框 1"/>
          <p:cNvSpPr txBox="1"/>
          <p:nvPr/>
        </p:nvSpPr>
        <p:spPr>
          <a:xfrm>
            <a:off x="65405" y="3557905"/>
            <a:ext cx="8238490" cy="52197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684180"/>
            </a:prstShdw>
          </a:effectLst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(2)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由题意得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1 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 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m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宋体" panose="02010600030101010101" pitchFamily="2" charset="-122"/>
              </a:rPr>
              <a:t>≠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0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且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m 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-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1 &lt; 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，即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m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&lt;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，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且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  <a:sym typeface="+mn-ea"/>
            </a:endParaRPr>
          </a:p>
        </p:txBody>
      </p:sp>
      <p:sp>
        <p:nvSpPr>
          <p:cNvPr id="8" name="文本框 2"/>
          <p:cNvSpPr txBox="1"/>
          <p:nvPr/>
        </p:nvSpPr>
        <p:spPr>
          <a:xfrm>
            <a:off x="63500" y="4187190"/>
            <a:ext cx="6790690" cy="52197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684180"/>
            </a:prstShdw>
          </a:effectLst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(3)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由题意得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1 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 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m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&lt; 0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且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m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 1 &lt; 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，解得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  <a:sym typeface="宋体" panose="02010600030101010101" pitchFamily="2" charset="-122"/>
            </a:endParaRPr>
          </a:p>
        </p:txBody>
      </p:sp>
      <p:sp>
        <p:nvSpPr>
          <p:cNvPr id="34" name="任意多边形 33"/>
          <p:cNvSpPr/>
          <p:nvPr userDrawn="1"/>
        </p:nvSpPr>
        <p:spPr>
          <a:xfrm>
            <a:off x="-15240" y="0"/>
            <a:ext cx="1579880" cy="499745"/>
          </a:xfrm>
          <a:custGeom>
            <a:avLst/>
            <a:gdLst>
              <a:gd name="connsiteX0" fmla="*/ 0 w 14701"/>
              <a:gd name="connsiteY0" fmla="*/ 0 h 1091"/>
              <a:gd name="connsiteX1" fmla="*/ 14701 w 14701"/>
              <a:gd name="connsiteY1" fmla="*/ 0 h 1091"/>
              <a:gd name="connsiteX2" fmla="*/ 14291 w 14701"/>
              <a:gd name="connsiteY2" fmla="*/ 1081 h 1091"/>
              <a:gd name="connsiteX3" fmla="*/ 0 w 14701"/>
              <a:gd name="connsiteY3" fmla="*/ 1091 h 1091"/>
              <a:gd name="connsiteX4" fmla="*/ 0 w 14701"/>
              <a:gd name="connsiteY4" fmla="*/ 0 h 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01" h="1091">
                <a:moveTo>
                  <a:pt x="0" y="0"/>
                </a:moveTo>
                <a:lnTo>
                  <a:pt x="14701" y="0"/>
                </a:lnTo>
                <a:lnTo>
                  <a:pt x="14291" y="1081"/>
                </a:lnTo>
                <a:lnTo>
                  <a:pt x="0" y="109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txBody>
          <a:bodyPr vert="horz" wrap="none" lIns="91440" tIns="45720" rIns="91440" bIns="45720" numCol="1" anchor="ctr" anchorCtr="0" compatLnSpc="1">
            <a:noAutofit/>
          </a:bodyPr>
          <a:p>
            <a:pPr algn="just">
              <a:spcAft>
                <a:spcPts val="0"/>
              </a:spcAft>
            </a:pPr>
            <a:r>
              <a:rPr lang="zh-CN" altLang="en-US" sz="2800" b="1" kern="100" dirty="0" smtClean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cs typeface="有爱魔兽圆体 CN Medium" panose="020B0602040504020204" pitchFamily="34" charset="-122"/>
                <a:sym typeface="思源黑体" panose="020B0500000000090000" pitchFamily="34" charset="-122"/>
              </a:rPr>
              <a:t>典例精析</a:t>
            </a:r>
            <a:endParaRPr lang="zh-CN" altLang="en-US" sz="2800" b="1" kern="100" dirty="0" smtClean="0">
              <a:solidFill>
                <a:schemeClr val="bg1"/>
              </a:solidFill>
              <a:latin typeface="微软雅黑" panose="020B0503020204020204" pitchFamily="2" charset="-122"/>
              <a:ea typeface="微软雅黑" panose="020B0503020204020204" pitchFamily="2" charset="-122"/>
              <a:cs typeface="有爱魔兽圆体 CN Medium" panose="020B0602040504020204" pitchFamily="34" charset="-122"/>
              <a:sym typeface="思源黑体" panose="020B0500000000090000" pitchFamily="34" charset="-122"/>
            </a:endParaRPr>
          </a:p>
        </p:txBody>
      </p:sp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8" name="矩形 3"/>
          <p:cNvSpPr/>
          <p:nvPr/>
        </p:nvSpPr>
        <p:spPr>
          <a:xfrm>
            <a:off x="129223" y="693103"/>
            <a:ext cx="8743950" cy="19862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defTabSz="914400">
              <a:lnSpc>
                <a:spcPct val="110000"/>
              </a:lnSpc>
            </a:pPr>
            <a:r>
              <a:rPr lang="zh-CN" altLang="en-US" sz="2800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例</a:t>
            </a:r>
            <a:r>
              <a:rPr lang="en-US" altLang="zh-CN" sz="2800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4</a:t>
            </a:r>
            <a:r>
              <a:rPr lang="en-US" altLang="zh-CN" sz="2800" dirty="0">
                <a:solidFill>
                  <a:srgbClr val="196666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某面食加工部每周用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 10000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元流动资金采购面粉及其他物品，其中购买面粉的质量在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 1500 kg</a:t>
            </a:r>
            <a:r>
              <a:rPr lang="en-US" altLang="zh-CN" sz="2800" dirty="0">
                <a:latin typeface="黑体" panose="02010609060101010101" pitchFamily="1" charset="-122"/>
                <a:ea typeface="黑体" panose="02010609060101010101" pitchFamily="1" charset="-122"/>
                <a:sym typeface="Arial" panose="020B0604020202020204" pitchFamily="34" charset="0"/>
              </a:rPr>
              <a:t>-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2000 kg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之间，面粉的单价为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 3.6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元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/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千克，用剩余款额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y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元购买其他物品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设购买面粉的质量为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x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 kg.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1" charset="-122"/>
              <a:sym typeface="Arial" panose="020B0604020202020204" pitchFamily="34" charset="0"/>
            </a:endParaRPr>
          </a:p>
        </p:txBody>
      </p:sp>
      <p:sp>
        <p:nvSpPr>
          <p:cNvPr id="9" name="矩形 4"/>
          <p:cNvSpPr/>
          <p:nvPr/>
        </p:nvSpPr>
        <p:spPr>
          <a:xfrm>
            <a:off x="173038" y="2644458"/>
            <a:ext cx="8653462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0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  <a:sym typeface="Wingdings" panose="05000000000000000000" pitchFamily="2" charset="2"/>
              </a:rPr>
              <a:t>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(1)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求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y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与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x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的函数关系式，并写出自变量的取值范围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1" charset="-122"/>
              <a:sym typeface="Arial" panose="020B0604020202020204" pitchFamily="34" charset="0"/>
            </a:endParaRPr>
          </a:p>
        </p:txBody>
      </p:sp>
      <p:sp>
        <p:nvSpPr>
          <p:cNvPr id="10" name="矩形 7"/>
          <p:cNvSpPr/>
          <p:nvPr/>
        </p:nvSpPr>
        <p:spPr>
          <a:xfrm>
            <a:off x="201295" y="3076575"/>
            <a:ext cx="8836025" cy="17703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Wingdings" panose="05000000000000000000" pitchFamily="2" charset="2"/>
              </a:rPr>
              <a:t>解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Wingdings" panose="05000000000000000000" pitchFamily="2" charset="2"/>
              </a:rPr>
              <a:t>: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(1)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由题意，可知购买面粉的资金为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 3.6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元，总资金为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10000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元，即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3.6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+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y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10000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，所以该函数关系式为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: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  <a:sym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y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= 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Arial" panose="020B0604020202020204" pitchFamily="34" charset="0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3.6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+10000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，其中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x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的取值范围是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 1500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Arial" panose="020B0604020202020204" pitchFamily="34" charset="0"/>
              </a:rPr>
              <a:t>≤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Arial" panose="020B0604020202020204" pitchFamily="34" charset="0"/>
              </a:rPr>
              <a:t>≤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2000.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  <a:sym typeface="Arial" panose="020B0604020202020204" pitchFamily="34" charset="0"/>
            </a:endParaRPr>
          </a:p>
        </p:txBody>
      </p:sp>
      <p:sp>
        <p:nvSpPr>
          <p:cNvPr id="22546" name="文本框 6151"/>
          <p:cNvSpPr txBox="1"/>
          <p:nvPr/>
        </p:nvSpPr>
        <p:spPr>
          <a:xfrm>
            <a:off x="2814320" y="63500"/>
            <a:ext cx="3738880" cy="5651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>
              <a:lnSpc>
                <a:spcPct val="110000"/>
              </a:lnSpc>
            </a:pPr>
            <a:r>
              <a:rPr lang="zh-CN" altLang="en-US" sz="2800" b="1" dirty="0">
                <a:solidFill>
                  <a:srgbClr val="00B050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宋体" panose="02010600030101010101" pitchFamily="2" charset="-122"/>
              </a:rPr>
              <a:t>一次函数的性质的应用</a:t>
            </a:r>
            <a:endParaRPr lang="zh-CN" altLang="en-US" sz="2800" b="1" dirty="0">
              <a:solidFill>
                <a:srgbClr val="00B050"/>
              </a:solidFill>
              <a:latin typeface="微软雅黑" panose="020B0503020204020204" pitchFamily="2" charset="-122"/>
              <a:ea typeface="微软雅黑" panose="020B0503020204020204" pitchFamily="2" charset="-122"/>
              <a:sym typeface="宋体" panose="02010600030101010101" pitchFamily="2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2191451" y="45892"/>
            <a:ext cx="4324457" cy="596533"/>
            <a:chOff x="1777185" y="621123"/>
            <a:chExt cx="4324457" cy="596533"/>
          </a:xfrm>
        </p:grpSpPr>
        <p:grpSp>
          <p:nvGrpSpPr>
            <p:cNvPr id="47" name="组合 46"/>
            <p:cNvGrpSpPr/>
            <p:nvPr/>
          </p:nvGrpSpPr>
          <p:grpSpPr>
            <a:xfrm rot="0">
              <a:off x="1777185" y="621123"/>
              <a:ext cx="572793" cy="595576"/>
              <a:chOff x="6458" y="4090"/>
              <a:chExt cx="871" cy="883"/>
            </a:xfrm>
          </p:grpSpPr>
          <p:sp>
            <p:nvSpPr>
              <p:cNvPr id="50" name="流程图: 延期 49"/>
              <p:cNvSpPr/>
              <p:nvPr/>
            </p:nvSpPr>
            <p:spPr>
              <a:xfrm rot="10800000">
                <a:off x="6458" y="4152"/>
                <a:ext cx="871" cy="821"/>
              </a:xfrm>
              <a:prstGeom prst="flowChartDelay">
                <a:avLst/>
              </a:prstGeom>
              <a:solidFill>
                <a:srgbClr val="F07CAA"/>
              </a:solidFill>
              <a:ln>
                <a:noFill/>
              </a:ln>
            </p:spPr>
            <p:txBody>
              <a:bodyPr vert="horz" wrap="none" lIns="91440" tIns="45720" rIns="91440" bIns="45720" numCol="1" anchor="ctr" anchorCtr="0" compatLnSpc="1">
                <a:noAutofit/>
              </a:bodyPr>
              <a:p>
                <a:pPr algn="just">
                  <a:spcAft>
                    <a:spcPts val="0"/>
                  </a:spcAft>
                </a:pPr>
                <a:endParaRPr lang="en-US" altLang="zh-CN" sz="2800" kern="100" dirty="0" smtClean="0">
                  <a:solidFill>
                    <a:srgbClr val="FF0000"/>
                  </a:solidFill>
                </a:endParaRPr>
              </a:p>
            </p:txBody>
          </p:sp>
          <p:sp>
            <p:nvSpPr>
              <p:cNvPr id="51" name="文本框 50"/>
              <p:cNvSpPr txBox="1"/>
              <p:nvPr/>
            </p:nvSpPr>
            <p:spPr>
              <a:xfrm>
                <a:off x="6652" y="4090"/>
                <a:ext cx="568" cy="8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3200" b="1" kern="100" dirty="0" smtClean="0">
                    <a:ln w="13462">
                      <a:solidFill>
                        <a:schemeClr val="bg1"/>
                      </a:solidFill>
                      <a:prstDash val="solid"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>
                      <a:outerShdw dist="38100" dir="2700000" algn="bl" rotWithShape="0">
                        <a:schemeClr val="accent5"/>
                      </a:outerShdw>
                    </a:effectLst>
                    <a:latin typeface="Times New Roman" panose="02020603050405020304" pitchFamily="2" charset="0"/>
                    <a:cs typeface="Times New Roman" panose="02020603050405020304" pitchFamily="2" charset="0"/>
                  </a:rPr>
                  <a:t>2</a:t>
                </a:r>
                <a:endParaRPr lang="en-US" altLang="zh-CN" sz="3200" b="1" u="heavy" kern="100" dirty="0" smtClean="0">
                  <a:ln w="13462">
                    <a:solidFill>
                      <a:schemeClr val="bg1"/>
                    </a:solidFill>
                    <a:prstDash val="solid"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dist="38100" dir="2700000" algn="bl" rotWithShape="0">
                      <a:schemeClr val="accent5"/>
                    </a:outerShdw>
                  </a:effectLst>
                  <a:latin typeface="Times New Roman" panose="02020603050405020304" pitchFamily="2" charset="0"/>
                  <a:cs typeface="Times New Roman" panose="02020603050405020304" pitchFamily="2" charset="0"/>
                </a:endParaRPr>
              </a:p>
            </p:txBody>
          </p:sp>
        </p:grpSp>
        <p:cxnSp>
          <p:nvCxnSpPr>
            <p:cNvPr id="53" name="直接连接符 52"/>
            <p:cNvCxnSpPr/>
            <p:nvPr/>
          </p:nvCxnSpPr>
          <p:spPr>
            <a:xfrm>
              <a:off x="2091617" y="1204956"/>
              <a:ext cx="4010025" cy="12700"/>
            </a:xfrm>
            <a:prstGeom prst="line">
              <a:avLst/>
            </a:prstGeom>
            <a:ln w="28575">
              <a:solidFill>
                <a:srgbClr val="F07C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矩形 6"/>
          <p:cNvSpPr/>
          <p:nvPr/>
        </p:nvSpPr>
        <p:spPr>
          <a:xfrm>
            <a:off x="368300" y="190818"/>
            <a:ext cx="8653463" cy="7372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  <a:sym typeface="Wingdings" panose="05000000000000000000" pitchFamily="2" charset="2"/>
              </a:rPr>
              <a:t>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(2)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求出购买其他物品的款额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y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的取值范围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1" charset="-122"/>
              <a:sym typeface="Arial" panose="020B0604020202020204" pitchFamily="34" charset="0"/>
            </a:endParaRPr>
          </a:p>
        </p:txBody>
      </p:sp>
      <p:sp>
        <p:nvSpPr>
          <p:cNvPr id="3" name="矩形 31"/>
          <p:cNvSpPr/>
          <p:nvPr/>
        </p:nvSpPr>
        <p:spPr>
          <a:xfrm>
            <a:off x="469900" y="872808"/>
            <a:ext cx="7716838" cy="39693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解：因为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y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= 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Arial" panose="020B0604020202020204" pitchFamily="34" charset="0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3.6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+10000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，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k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= 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Arial" panose="020B0604020202020204" pitchFamily="34" charset="0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3.6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＜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，所以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y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的值随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x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的值的增大而减小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因为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1500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Arial" panose="020B0604020202020204" pitchFamily="34" charset="0"/>
              </a:rPr>
              <a:t>≤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Arial" panose="020B0604020202020204" pitchFamily="34" charset="0"/>
              </a:rPr>
              <a:t>≤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2000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所以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y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的值最大为 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Arial" panose="020B0604020202020204" pitchFamily="34" charset="0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3.6×1500+10000 = 4600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；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最小为 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Arial" panose="020B0604020202020204" pitchFamily="34" charset="0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3.6×2000+10000 = 2800.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故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y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的取值范围为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Wingdings" panose="05000000000000000000" pitchFamily="2" charset="2"/>
              </a:rPr>
              <a:t>2800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Arial" panose="020B0604020202020204" pitchFamily="34" charset="0"/>
              </a:rPr>
              <a:t>≤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Wingdings" panose="05000000000000000000" pitchFamily="2" charset="2"/>
              </a:rPr>
              <a:t>y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Arial" panose="020B0604020202020204" pitchFamily="34" charset="0"/>
              </a:rPr>
              <a:t>≤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Wingdings" panose="05000000000000000000" pitchFamily="2" charset="2"/>
              </a:rPr>
              <a:t>4600.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  <a:sym typeface="Wingdings" panose="05000000000000000000" pitchFamily="2" charset="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charRg st="0" end="4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44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charRg st="44" end="5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59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charRg st="59" end="9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90" end="1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charRg st="90" end="1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16" end="1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charRg st="116" end="1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Text Box 16"/>
          <p:cNvSpPr txBox="1"/>
          <p:nvPr/>
        </p:nvSpPr>
        <p:spPr>
          <a:xfrm>
            <a:off x="422275" y="2390140"/>
            <a:ext cx="2128838" cy="953135"/>
          </a:xfrm>
          <a:prstGeom prst="rect">
            <a:avLst/>
          </a:prstGeom>
          <a:solidFill>
            <a:srgbClr val="FFFFFF"/>
          </a:solidFill>
          <a:ln w="25400" cap="flat" cmpd="sng">
            <a:solidFill>
              <a:srgbClr val="CC0066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algn="ctr"/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一次函数的性质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4" name="左大括号 1"/>
          <p:cNvSpPr/>
          <p:nvPr/>
        </p:nvSpPr>
        <p:spPr>
          <a:xfrm>
            <a:off x="2646363" y="1263015"/>
            <a:ext cx="138112" cy="3206750"/>
          </a:xfrm>
          <a:prstGeom prst="leftBrace">
            <a:avLst>
              <a:gd name="adj1" fmla="val 232614"/>
              <a:gd name="adj2" fmla="val 50000"/>
            </a:avLst>
          </a:prstGeom>
          <a:noFill/>
          <a:ln w="25400" cap="flat" cmpd="sng">
            <a:solidFill>
              <a:srgbClr val="CC0066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Text Box 18"/>
          <p:cNvSpPr txBox="1"/>
          <p:nvPr/>
        </p:nvSpPr>
        <p:spPr>
          <a:xfrm>
            <a:off x="2886075" y="588328"/>
            <a:ext cx="5094288" cy="1383665"/>
          </a:xfrm>
          <a:prstGeom prst="rect">
            <a:avLst/>
          </a:prstGeom>
          <a:solidFill>
            <a:srgbClr val="FFFFFF"/>
          </a:solidFill>
          <a:ln w="25400" cap="flat" cmpd="sng">
            <a:solidFill>
              <a:srgbClr val="CC0066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当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k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＞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0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时，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y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的值随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x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值的增大而增大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；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6" name="Text Box 18"/>
          <p:cNvSpPr txBox="1"/>
          <p:nvPr/>
        </p:nvSpPr>
        <p:spPr>
          <a:xfrm>
            <a:off x="2843530" y="3363278"/>
            <a:ext cx="5094288" cy="1383665"/>
          </a:xfrm>
          <a:prstGeom prst="rect">
            <a:avLst/>
          </a:prstGeom>
          <a:solidFill>
            <a:srgbClr val="FFFFFF"/>
          </a:solidFill>
          <a:ln w="25400" cap="flat" cmpd="sng">
            <a:solidFill>
              <a:srgbClr val="CC0066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当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k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＜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0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时，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y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的值随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x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值的增大而减小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8" name="组合 7"/>
          <p:cNvGrpSpPr/>
          <p:nvPr/>
        </p:nvGrpSpPr>
        <p:grpSpPr>
          <a:xfrm>
            <a:off x="3189776" y="405734"/>
            <a:ext cx="2764449" cy="583493"/>
            <a:chOff x="4440" y="690"/>
            <a:chExt cx="4354" cy="919"/>
          </a:xfrm>
        </p:grpSpPr>
        <p:sp>
          <p:nvSpPr>
            <p:cNvPr id="15" name="文本框 14"/>
            <p:cNvSpPr txBox="1"/>
            <p:nvPr/>
          </p:nvSpPr>
          <p:spPr>
            <a:xfrm>
              <a:off x="5725" y="690"/>
              <a:ext cx="3069" cy="91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3200" b="1">
                  <a:solidFill>
                    <a:srgbClr val="00B050"/>
                  </a:solidFill>
                  <a:latin typeface="微软雅黑" panose="020B0503020204020204" pitchFamily="2" charset="-122"/>
                  <a:ea typeface="微软雅黑" panose="020B0503020204020204" pitchFamily="2" charset="-122"/>
                  <a:sym typeface="+mn-ea"/>
                </a:rPr>
                <a:t>学习</a:t>
              </a:r>
              <a:r>
                <a:rPr lang="zh-CN" altLang="en-US" sz="3200" b="1">
                  <a:solidFill>
                    <a:srgbClr val="00B050"/>
                  </a:solidFill>
                  <a:latin typeface="微软雅黑" panose="020B0503020204020204" pitchFamily="2" charset="-122"/>
                  <a:ea typeface="微软雅黑" panose="020B0503020204020204" pitchFamily="2" charset="-122"/>
                </a:rPr>
                <a:t>目标</a:t>
              </a:r>
              <a:endParaRPr lang="zh-CN" altLang="en-US" sz="3200" b="1">
                <a:solidFill>
                  <a:srgbClr val="00B050"/>
                </a:solidFill>
                <a:latin typeface="微软雅黑" panose="020B0503020204020204" pitchFamily="2" charset="-122"/>
                <a:ea typeface="微软雅黑" panose="020B0503020204020204" pitchFamily="2" charset="-122"/>
              </a:endParaRP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4440" y="728"/>
              <a:ext cx="1285" cy="881"/>
              <a:chOff x="323528" y="51470"/>
              <a:chExt cx="648072" cy="505780"/>
            </a:xfrm>
          </p:grpSpPr>
          <p:pic>
            <p:nvPicPr>
              <p:cNvPr id="36" name="图片 35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67544" y="53194"/>
                <a:ext cx="504056" cy="504056"/>
              </a:xfrm>
              <a:prstGeom prst="rect">
                <a:avLst/>
              </a:prstGeom>
            </p:spPr>
          </p:pic>
          <p:sp>
            <p:nvSpPr>
              <p:cNvPr id="37" name="星形: 四角 28"/>
              <p:cNvSpPr/>
              <p:nvPr/>
            </p:nvSpPr>
            <p:spPr>
              <a:xfrm>
                <a:off x="323528" y="51470"/>
                <a:ext cx="216024" cy="195486"/>
              </a:xfrm>
              <a:prstGeom prst="star4">
                <a:avLst/>
              </a:prstGeom>
              <a:solidFill>
                <a:srgbClr val="FFFDDB"/>
              </a:solidFill>
              <a:ln>
                <a:solidFill>
                  <a:srgbClr val="FF8724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6096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charset="-122"/>
                  <a:cs typeface="+mn-cs"/>
                </a:endParaRP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396240" y="917575"/>
            <a:ext cx="7983855" cy="35375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60000"/>
              </a:lnSpc>
            </a:pP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1.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理解一次函数的性质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.</a:t>
            </a:r>
            <a:endParaRPr lang="en-US" altLang="zh-CN" sz="2800"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</a:endParaRPr>
          </a:p>
          <a:p>
            <a:pPr>
              <a:lnSpc>
                <a:spcPct val="160000"/>
              </a:lnSpc>
            </a:pP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2.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能够利用一次函数的性质解决简单的实际题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.</a:t>
            </a:r>
            <a:endParaRPr lang="en-US" altLang="zh-CN" sz="2800"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</a:endParaRPr>
          </a:p>
          <a:p>
            <a:pPr>
              <a:lnSpc>
                <a:spcPct val="160000"/>
              </a:lnSpc>
            </a:pPr>
            <a:r>
              <a:rPr lang="en-US" altLang="zh-CN" sz="28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(</a:t>
            </a:r>
            <a:r>
              <a:rPr lang="zh-CN" altLang="en-US" sz="28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重、难点</a:t>
            </a:r>
            <a:r>
              <a:rPr lang="en-US" altLang="zh-CN" sz="28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)</a:t>
            </a:r>
            <a:endParaRPr lang="en-US" altLang="zh-CN" sz="2800"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</a:endParaRPr>
          </a:p>
          <a:p>
            <a:pPr>
              <a:lnSpc>
                <a:spcPct val="160000"/>
              </a:lnSpc>
            </a:pP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3.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学会利用一次函数的图象解决一次方程、一次不等式问题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. </a:t>
            </a:r>
            <a:r>
              <a:rPr lang="en-US" altLang="zh-CN" sz="28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(</a:t>
            </a:r>
            <a:r>
              <a:rPr lang="zh-CN" altLang="en-US" sz="28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重、难点</a:t>
            </a:r>
            <a:r>
              <a:rPr lang="en-US" altLang="zh-CN" sz="28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)</a:t>
            </a:r>
            <a:endParaRPr lang="en-US" altLang="zh-CN" sz="2800">
              <a:solidFill>
                <a:srgbClr val="00B050"/>
              </a:solidFill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Rectangle 11"/>
          <p:cNvSpPr/>
          <p:nvPr/>
        </p:nvSpPr>
        <p:spPr>
          <a:xfrm>
            <a:off x="107950" y="584200"/>
            <a:ext cx="9004300" cy="133858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rgbClr val="030609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1.</a:t>
            </a:r>
            <a:r>
              <a:rPr lang="zh-CN" altLang="en-US" sz="2800" dirty="0">
                <a:solidFill>
                  <a:srgbClr val="030609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下列函数中，</a:t>
            </a:r>
            <a:r>
              <a:rPr lang="en-US" altLang="zh-CN" sz="2800" b="1" i="1" dirty="0">
                <a:solidFill>
                  <a:srgbClr val="030609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y</a:t>
            </a:r>
            <a:r>
              <a:rPr lang="en-US" altLang="zh-CN" sz="2800" i="1" dirty="0">
                <a:solidFill>
                  <a:srgbClr val="030609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zh-CN" altLang="en-US" sz="2800" dirty="0">
                <a:solidFill>
                  <a:srgbClr val="030609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的值随</a:t>
            </a:r>
            <a:r>
              <a:rPr lang="en-US" altLang="zh-CN" sz="2800" dirty="0">
                <a:solidFill>
                  <a:srgbClr val="030609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b="1" i="1" dirty="0">
                <a:solidFill>
                  <a:srgbClr val="030609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r>
              <a:rPr lang="en-US" altLang="zh-CN" sz="2800" i="1" dirty="0">
                <a:solidFill>
                  <a:srgbClr val="030609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zh-CN" altLang="en-US" sz="2800" dirty="0">
                <a:solidFill>
                  <a:srgbClr val="030609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值的增大而增大的函数是</a:t>
            </a:r>
            <a:r>
              <a:rPr lang="en-US" altLang="zh-CN" sz="2800" dirty="0">
                <a:solidFill>
                  <a:srgbClr val="030609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(     )</a:t>
            </a:r>
            <a:r>
              <a:rPr lang="zh-CN" altLang="en-US" sz="2800" dirty="0">
                <a:solidFill>
                  <a:srgbClr val="030609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 </a:t>
            </a:r>
            <a:r>
              <a:rPr lang="en-US" altLang="zh-CN" sz="2800" dirty="0">
                <a:solidFill>
                  <a:srgbClr val="030609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   </a:t>
            </a:r>
            <a:r>
              <a:rPr lang="zh-CN" altLang="en-US" sz="2800" dirty="0">
                <a:solidFill>
                  <a:srgbClr val="030609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 </a:t>
            </a:r>
            <a:endParaRPr lang="zh-CN" altLang="en-US" sz="2800" dirty="0">
              <a:solidFill>
                <a:srgbClr val="030609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rgbClr val="030609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A. </a:t>
            </a:r>
            <a:r>
              <a:rPr lang="en-US" altLang="zh-CN" sz="2800" i="1" dirty="0">
                <a:solidFill>
                  <a:srgbClr val="030609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y </a:t>
            </a:r>
            <a:r>
              <a:rPr lang="en-US" altLang="zh-CN" sz="2800" dirty="0">
                <a:solidFill>
                  <a:srgbClr val="030609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= </a:t>
            </a:r>
            <a:r>
              <a:rPr lang="en-US" altLang="zh-CN" sz="2800" dirty="0">
                <a:solidFill>
                  <a:srgbClr val="030609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-</a:t>
            </a:r>
            <a:r>
              <a:rPr lang="en-US" altLang="zh-CN" sz="2800" dirty="0">
                <a:solidFill>
                  <a:srgbClr val="030609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2</a:t>
            </a:r>
            <a:r>
              <a:rPr lang="en-US" altLang="zh-CN" sz="2800" i="1" dirty="0">
                <a:solidFill>
                  <a:srgbClr val="030609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   </a:t>
            </a:r>
            <a:r>
              <a:rPr lang="en-US" altLang="zh-CN" sz="2800" dirty="0">
                <a:solidFill>
                  <a:srgbClr val="030609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 B. </a:t>
            </a:r>
            <a:r>
              <a:rPr lang="en-US" altLang="zh-CN" sz="2800" i="1" dirty="0">
                <a:solidFill>
                  <a:srgbClr val="030609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y</a:t>
            </a:r>
            <a:r>
              <a:rPr lang="en-US" altLang="zh-CN" sz="2800" i="1" dirty="0">
                <a:solidFill>
                  <a:srgbClr val="030609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</a:t>
            </a:r>
            <a:r>
              <a:rPr lang="en-US" altLang="zh-CN" sz="2800" dirty="0">
                <a:solidFill>
                  <a:srgbClr val="030609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= </a:t>
            </a:r>
            <a:r>
              <a:rPr lang="en-US" altLang="zh-CN" sz="2800" dirty="0">
                <a:solidFill>
                  <a:srgbClr val="030609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-</a:t>
            </a:r>
            <a:r>
              <a:rPr lang="en-US" altLang="zh-CN" sz="2800" dirty="0">
                <a:solidFill>
                  <a:srgbClr val="030609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2</a:t>
            </a:r>
            <a:r>
              <a:rPr lang="en-US" altLang="zh-CN" sz="2800" i="1" dirty="0">
                <a:solidFill>
                  <a:srgbClr val="030609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r>
              <a:rPr lang="en-US" altLang="zh-CN" sz="2800" i="1" dirty="0">
                <a:solidFill>
                  <a:srgbClr val="030609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</a:t>
            </a:r>
            <a:r>
              <a:rPr lang="en-US" altLang="zh-CN" sz="2800" dirty="0">
                <a:solidFill>
                  <a:srgbClr val="030609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+</a:t>
            </a:r>
            <a:r>
              <a:rPr lang="en-US" altLang="zh-CN" sz="2800" i="1" dirty="0">
                <a:solidFill>
                  <a:srgbClr val="030609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</a:t>
            </a:r>
            <a:r>
              <a:rPr lang="en-US" altLang="zh-CN" sz="2800" dirty="0">
                <a:solidFill>
                  <a:srgbClr val="030609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1     C. </a:t>
            </a:r>
            <a:r>
              <a:rPr lang="en-US" altLang="zh-CN" sz="2800" i="1" dirty="0">
                <a:solidFill>
                  <a:srgbClr val="030609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y </a:t>
            </a:r>
            <a:r>
              <a:rPr lang="en-US" altLang="zh-CN" sz="2800" dirty="0">
                <a:solidFill>
                  <a:srgbClr val="030609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= </a:t>
            </a:r>
            <a:r>
              <a:rPr lang="en-US" altLang="zh-CN" sz="2800" i="1" dirty="0">
                <a:solidFill>
                  <a:srgbClr val="030609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 </a:t>
            </a:r>
            <a:r>
              <a:rPr lang="en-US" altLang="zh-CN" sz="2800" dirty="0">
                <a:solidFill>
                  <a:srgbClr val="030609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-</a:t>
            </a:r>
            <a:r>
              <a:rPr lang="en-US" altLang="zh-CN" sz="2800" i="1" dirty="0">
                <a:solidFill>
                  <a:srgbClr val="030609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</a:t>
            </a:r>
            <a:r>
              <a:rPr lang="en-US" altLang="zh-CN" sz="2800" dirty="0">
                <a:solidFill>
                  <a:srgbClr val="030609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2     D. </a:t>
            </a:r>
            <a:r>
              <a:rPr lang="en-US" altLang="zh-CN" sz="2800" i="1" dirty="0">
                <a:solidFill>
                  <a:srgbClr val="030609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y</a:t>
            </a:r>
            <a:r>
              <a:rPr lang="en-US" altLang="zh-CN" sz="2800" i="1" dirty="0">
                <a:solidFill>
                  <a:srgbClr val="030609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</a:t>
            </a:r>
            <a:r>
              <a:rPr lang="en-US" altLang="zh-CN" sz="2800" dirty="0">
                <a:solidFill>
                  <a:srgbClr val="030609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= </a:t>
            </a:r>
            <a:r>
              <a:rPr lang="en-US" altLang="zh-CN" sz="2800" dirty="0">
                <a:solidFill>
                  <a:srgbClr val="030609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-</a:t>
            </a:r>
            <a:r>
              <a:rPr lang="en-US" altLang="zh-CN" sz="2800" i="1" dirty="0">
                <a:solidFill>
                  <a:srgbClr val="030609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 </a:t>
            </a:r>
            <a:r>
              <a:rPr lang="en-US" altLang="zh-CN" sz="2800" dirty="0">
                <a:solidFill>
                  <a:srgbClr val="030609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-</a:t>
            </a:r>
            <a:r>
              <a:rPr lang="en-US" altLang="zh-CN" sz="2800" i="1" dirty="0">
                <a:solidFill>
                  <a:srgbClr val="030609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</a:t>
            </a:r>
            <a:r>
              <a:rPr lang="en-US" altLang="zh-CN" sz="2800" dirty="0">
                <a:solidFill>
                  <a:srgbClr val="030609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2</a:t>
            </a:r>
            <a:endParaRPr lang="en-US" altLang="zh-CN" sz="2800" dirty="0">
              <a:solidFill>
                <a:srgbClr val="030609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4" name="Text Box 13"/>
          <p:cNvSpPr txBox="1"/>
          <p:nvPr/>
        </p:nvSpPr>
        <p:spPr>
          <a:xfrm>
            <a:off x="8261985" y="775970"/>
            <a:ext cx="484505" cy="6604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pPr algn="ctr">
              <a:lnSpc>
                <a:spcPct val="100000"/>
              </a:lnSpc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C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5" name="Rectangle 20"/>
          <p:cNvSpPr/>
          <p:nvPr/>
        </p:nvSpPr>
        <p:spPr>
          <a:xfrm>
            <a:off x="213043" y="2085658"/>
            <a:ext cx="8421687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/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2.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一次函数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y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= (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m</a:t>
            </a:r>
            <a:r>
              <a:rPr lang="en-US" altLang="zh-CN" sz="2800" baseline="30000" dirty="0">
                <a:latin typeface="Times New Roman" panose="02020603050405020304" pitchFamily="2" charset="0"/>
                <a:ea typeface="黑体" panose="02010609060101010101" pitchFamily="1" charset="-122"/>
              </a:rPr>
              <a:t>2</a:t>
            </a:r>
            <a:r>
              <a:rPr lang="en-US" altLang="zh-CN" sz="2800" i="1" dirty="0">
                <a:solidFill>
                  <a:srgbClr val="030609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</a:t>
            </a:r>
            <a:r>
              <a:rPr lang="en-US" altLang="zh-CN" sz="2800" dirty="0">
                <a:solidFill>
                  <a:srgbClr val="030609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+</a:t>
            </a:r>
            <a:r>
              <a:rPr lang="en-US" altLang="zh-CN" sz="2800" i="1" dirty="0">
                <a:solidFill>
                  <a:srgbClr val="030609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1)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r>
              <a:rPr lang="en-US" altLang="zh-CN" sz="2800" i="1" dirty="0">
                <a:solidFill>
                  <a:srgbClr val="030609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</a:t>
            </a:r>
            <a:r>
              <a:rPr lang="en-US" altLang="zh-CN" sz="2800" dirty="0">
                <a:solidFill>
                  <a:srgbClr val="030609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-</a:t>
            </a:r>
            <a:r>
              <a:rPr lang="en-US" altLang="zh-CN" sz="2800" i="1" dirty="0">
                <a:solidFill>
                  <a:srgbClr val="030609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2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的大致图象可能为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 </a:t>
            </a:r>
            <a:r>
              <a:rPr lang="en-US" altLang="zh-CN" sz="2800" dirty="0">
                <a:solidFill>
                  <a:srgbClr val="030609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(      )</a:t>
            </a:r>
            <a:r>
              <a:rPr lang="zh-CN" altLang="en-US" sz="2800" dirty="0">
                <a:solidFill>
                  <a:srgbClr val="030609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6" name="Line 22"/>
          <p:cNvSpPr/>
          <p:nvPr/>
        </p:nvSpPr>
        <p:spPr>
          <a:xfrm>
            <a:off x="676910" y="3685223"/>
            <a:ext cx="1266825" cy="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triangl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Line 23"/>
          <p:cNvSpPr/>
          <p:nvPr/>
        </p:nvSpPr>
        <p:spPr>
          <a:xfrm flipV="1">
            <a:off x="1275398" y="2958148"/>
            <a:ext cx="0" cy="1360487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triangl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Line 24"/>
          <p:cNvSpPr/>
          <p:nvPr/>
        </p:nvSpPr>
        <p:spPr>
          <a:xfrm>
            <a:off x="1105535" y="3053398"/>
            <a:ext cx="731838" cy="885825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1024573" y="3716973"/>
          <a:ext cx="206375" cy="287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1" imgW="127635" imgH="140335" progId="Equation.DSMT4">
                  <p:embed/>
                </p:oleObj>
              </mc:Choice>
              <mc:Fallback>
                <p:oleObj name="" r:id="rId1" imgW="127635" imgH="140335" progId="Equation.DSMT4">
                  <p:embed/>
                  <p:pic>
                    <p:nvPicPr>
                      <p:cNvPr id="0" name="图片 3081"/>
                      <p:cNvPicPr/>
                      <p:nvPr/>
                    </p:nvPicPr>
                    <p:blipFill>
                      <a:blip r:embed="rId2">
                        <a:biLevel thresh="50000"/>
                        <a:grayscl/>
                      </a:blip>
                      <a:stretch>
                        <a:fillRect/>
                      </a:stretch>
                    </p:blipFill>
                    <p:spPr>
                      <a:xfrm>
                        <a:off x="1024573" y="3716973"/>
                        <a:ext cx="206375" cy="2873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1135698" y="2708910"/>
          <a:ext cx="258762" cy="341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" name="" r:id="rId3" imgW="140335" imgH="165735" progId="Equation.DSMT4">
                  <p:embed/>
                </p:oleObj>
              </mc:Choice>
              <mc:Fallback>
                <p:oleObj name="" r:id="rId3" imgW="140335" imgH="165735" progId="Equation.DSMT4">
                  <p:embed/>
                  <p:pic>
                    <p:nvPicPr>
                      <p:cNvPr id="0" name="图片 308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35698" y="2708910"/>
                        <a:ext cx="258762" cy="3413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1959610" y="3574098"/>
          <a:ext cx="179388" cy="250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" name="" r:id="rId5" imgW="127635" imgH="140335" progId="Equation.DSMT4">
                  <p:embed/>
                </p:oleObj>
              </mc:Choice>
              <mc:Fallback>
                <p:oleObj name="" r:id="rId5" imgW="127635" imgH="140335" progId="Equation.DSMT4">
                  <p:embed/>
                  <p:pic>
                    <p:nvPicPr>
                      <p:cNvPr id="0" name="图片 308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959610" y="3574098"/>
                        <a:ext cx="179388" cy="2508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Line 29"/>
          <p:cNvSpPr/>
          <p:nvPr/>
        </p:nvSpPr>
        <p:spPr>
          <a:xfrm>
            <a:off x="2373948" y="3604260"/>
            <a:ext cx="1246187" cy="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triangl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" name="Line 30"/>
          <p:cNvSpPr/>
          <p:nvPr/>
        </p:nvSpPr>
        <p:spPr>
          <a:xfrm flipV="1">
            <a:off x="2964498" y="2827973"/>
            <a:ext cx="0" cy="1452562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triangl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2751773" y="3574098"/>
          <a:ext cx="193675" cy="287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" name="" r:id="rId7" imgW="127635" imgH="140335" progId="Equation.DSMT4">
                  <p:embed/>
                </p:oleObj>
              </mc:Choice>
              <mc:Fallback>
                <p:oleObj name="" r:id="rId7" imgW="127635" imgH="140335" progId="Equation.DSMT4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2">
                        <a:biLevel thresh="50000"/>
                        <a:grayscl/>
                      </a:blip>
                      <a:stretch>
                        <a:fillRect/>
                      </a:stretch>
                    </p:blipFill>
                    <p:spPr>
                      <a:xfrm>
                        <a:off x="2751773" y="3574098"/>
                        <a:ext cx="193675" cy="2873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对象 17"/>
          <p:cNvGraphicFramePr>
            <a:graphicFrameLocks noChangeAspect="1"/>
          </p:cNvGraphicFramePr>
          <p:nvPr/>
        </p:nvGraphicFramePr>
        <p:xfrm>
          <a:off x="2750185" y="2637473"/>
          <a:ext cx="207963" cy="303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" name="" r:id="rId8" imgW="140335" imgH="165735" progId="Equation.DSMT4">
                  <p:embed/>
                </p:oleObj>
              </mc:Choice>
              <mc:Fallback>
                <p:oleObj name="" r:id="rId8" imgW="140335" imgH="165735" progId="Equation.DSMT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750185" y="2637473"/>
                        <a:ext cx="207963" cy="3032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对象 19"/>
          <p:cNvGraphicFramePr>
            <a:graphicFrameLocks noChangeAspect="1"/>
          </p:cNvGraphicFramePr>
          <p:nvPr/>
        </p:nvGraphicFramePr>
        <p:xfrm>
          <a:off x="3550285" y="3574098"/>
          <a:ext cx="173038" cy="260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" name="" r:id="rId9" imgW="127635" imgH="140335" progId="Equation.DSMT4">
                  <p:embed/>
                </p:oleObj>
              </mc:Choice>
              <mc:Fallback>
                <p:oleObj name="" r:id="rId9" imgW="127635" imgH="140335" progId="Equation.DSMT4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550285" y="3574098"/>
                        <a:ext cx="173038" cy="2603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Line 34"/>
          <p:cNvSpPr/>
          <p:nvPr/>
        </p:nvSpPr>
        <p:spPr>
          <a:xfrm flipH="1">
            <a:off x="2543810" y="2869248"/>
            <a:ext cx="595313" cy="1189037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" name="Line 36"/>
          <p:cNvSpPr/>
          <p:nvPr/>
        </p:nvSpPr>
        <p:spPr>
          <a:xfrm flipV="1">
            <a:off x="4907598" y="2827973"/>
            <a:ext cx="0" cy="142240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triangl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" name="Line 37"/>
          <p:cNvSpPr/>
          <p:nvPr/>
        </p:nvSpPr>
        <p:spPr>
          <a:xfrm>
            <a:off x="4258310" y="3578860"/>
            <a:ext cx="1371600" cy="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triangl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25" name="对象 24"/>
          <p:cNvGraphicFramePr>
            <a:graphicFrameLocks noChangeAspect="1"/>
          </p:cNvGraphicFramePr>
          <p:nvPr/>
        </p:nvGraphicFramePr>
        <p:xfrm>
          <a:off x="4625023" y="3559810"/>
          <a:ext cx="230187" cy="30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" name="" r:id="rId10" imgW="127635" imgH="140335" progId="Equation.DSMT4">
                  <p:embed/>
                </p:oleObj>
              </mc:Choice>
              <mc:Fallback>
                <p:oleObj name="" r:id="rId10" imgW="127635" imgH="140335" progId="Equation.DSMT4">
                  <p:embed/>
                  <p:pic>
                    <p:nvPicPr>
                      <p:cNvPr id="0" name="图片 3085"/>
                      <p:cNvPicPr/>
                      <p:nvPr/>
                    </p:nvPicPr>
                    <p:blipFill>
                      <a:blip r:embed="rId2">
                        <a:biLevel thresh="50000"/>
                        <a:grayscl/>
                      </a:blip>
                      <a:stretch>
                        <a:fillRect/>
                      </a:stretch>
                    </p:blipFill>
                    <p:spPr>
                      <a:xfrm>
                        <a:off x="4625023" y="3559810"/>
                        <a:ext cx="230187" cy="3016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对象 25"/>
          <p:cNvGraphicFramePr>
            <a:graphicFrameLocks noChangeAspect="1"/>
          </p:cNvGraphicFramePr>
          <p:nvPr/>
        </p:nvGraphicFramePr>
        <p:xfrm>
          <a:off x="4726623" y="2637473"/>
          <a:ext cx="233362" cy="300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" name="" r:id="rId11" imgW="140335" imgH="165735" progId="Equation.DSMT4">
                  <p:embed/>
                </p:oleObj>
              </mc:Choice>
              <mc:Fallback>
                <p:oleObj name="" r:id="rId11" imgW="140335" imgH="165735" progId="Equation.DSMT4">
                  <p:embed/>
                  <p:pic>
                    <p:nvPicPr>
                      <p:cNvPr id="0" name="图片 308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726623" y="2637473"/>
                        <a:ext cx="233362" cy="3000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对象 27"/>
          <p:cNvGraphicFramePr>
            <a:graphicFrameLocks noChangeAspect="1"/>
          </p:cNvGraphicFramePr>
          <p:nvPr/>
        </p:nvGraphicFramePr>
        <p:xfrm>
          <a:off x="5560060" y="3574098"/>
          <a:ext cx="17145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9" name="" r:id="rId12" imgW="127635" imgH="140335" progId="Equation.DSMT4">
                  <p:embed/>
                </p:oleObj>
              </mc:Choice>
              <mc:Fallback>
                <p:oleObj name="" r:id="rId12" imgW="127635" imgH="140335" progId="Equation.DSMT4">
                  <p:embed/>
                  <p:pic>
                    <p:nvPicPr>
                      <p:cNvPr id="0" name="图片 308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560060" y="3574098"/>
                        <a:ext cx="171450" cy="2286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Line 41"/>
          <p:cNvSpPr/>
          <p:nvPr/>
        </p:nvSpPr>
        <p:spPr>
          <a:xfrm flipH="1">
            <a:off x="4658360" y="3116898"/>
            <a:ext cx="895350" cy="1052512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30" name="对象 29"/>
          <p:cNvGraphicFramePr>
            <a:graphicFrameLocks noChangeAspect="1"/>
          </p:cNvGraphicFramePr>
          <p:nvPr/>
        </p:nvGraphicFramePr>
        <p:xfrm>
          <a:off x="6977698" y="2708910"/>
          <a:ext cx="307975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" r:id="rId13" imgW="140335" imgH="165735" progId="Equation.DSMT4">
                  <p:embed/>
                </p:oleObj>
              </mc:Choice>
              <mc:Fallback>
                <p:oleObj name="" r:id="rId13" imgW="140335" imgH="165735" progId="Equation.DSMT4">
                  <p:embed/>
                  <p:pic>
                    <p:nvPicPr>
                      <p:cNvPr id="0" name="图片 308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77698" y="2708910"/>
                        <a:ext cx="307975" cy="330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Line 44"/>
          <p:cNvSpPr/>
          <p:nvPr/>
        </p:nvSpPr>
        <p:spPr>
          <a:xfrm flipV="1">
            <a:off x="7199948" y="2870835"/>
            <a:ext cx="0" cy="1431925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triangl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" name="Line 45"/>
          <p:cNvSpPr/>
          <p:nvPr/>
        </p:nvSpPr>
        <p:spPr>
          <a:xfrm>
            <a:off x="6420485" y="3691573"/>
            <a:ext cx="1647825" cy="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triangl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33" name="对象 32"/>
          <p:cNvGraphicFramePr>
            <a:graphicFrameLocks noChangeAspect="1"/>
          </p:cNvGraphicFramePr>
          <p:nvPr/>
        </p:nvGraphicFramePr>
        <p:xfrm>
          <a:off x="8084185" y="3574098"/>
          <a:ext cx="212725" cy="24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" name="" r:id="rId14" imgW="127635" imgH="140335" progId="Equation.DSMT4">
                  <p:embed/>
                </p:oleObj>
              </mc:Choice>
              <mc:Fallback>
                <p:oleObj name="" r:id="rId14" imgW="127635" imgH="140335" progId="Equation.DSMT4">
                  <p:embed/>
                  <p:pic>
                    <p:nvPicPr>
                      <p:cNvPr id="0" name="图片 308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084185" y="3574098"/>
                        <a:ext cx="212725" cy="2413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Line 47"/>
          <p:cNvSpPr/>
          <p:nvPr/>
        </p:nvSpPr>
        <p:spPr>
          <a:xfrm>
            <a:off x="6512560" y="3234373"/>
            <a:ext cx="942975" cy="1171575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35" name="对象 34"/>
          <p:cNvGraphicFramePr>
            <a:graphicFrameLocks noChangeAspect="1"/>
          </p:cNvGraphicFramePr>
          <p:nvPr/>
        </p:nvGraphicFramePr>
        <p:xfrm>
          <a:off x="7217410" y="3664585"/>
          <a:ext cx="298450" cy="341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0" name="" r:id="rId15" imgW="127635" imgH="140335" progId="Equation.DSMT4">
                  <p:embed/>
                </p:oleObj>
              </mc:Choice>
              <mc:Fallback>
                <p:oleObj name="" r:id="rId15" imgW="127635" imgH="140335" progId="Equation.DSMT4">
                  <p:embed/>
                  <p:pic>
                    <p:nvPicPr>
                      <p:cNvPr id="0" name="图片 3089"/>
                      <p:cNvPicPr/>
                      <p:nvPr/>
                    </p:nvPicPr>
                    <p:blipFill>
                      <a:blip r:embed="rId2">
                        <a:biLevel thresh="50000"/>
                        <a:grayscl/>
                      </a:blip>
                      <a:stretch>
                        <a:fillRect/>
                      </a:stretch>
                    </p:blipFill>
                    <p:spPr>
                      <a:xfrm>
                        <a:off x="7217410" y="3664585"/>
                        <a:ext cx="298450" cy="3413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Text Box 51"/>
          <p:cNvSpPr txBox="1"/>
          <p:nvPr/>
        </p:nvSpPr>
        <p:spPr>
          <a:xfrm>
            <a:off x="7945120" y="2139633"/>
            <a:ext cx="4572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C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37" name="Text Box 52"/>
          <p:cNvSpPr txBox="1"/>
          <p:nvPr/>
        </p:nvSpPr>
        <p:spPr>
          <a:xfrm>
            <a:off x="1134110" y="4342448"/>
            <a:ext cx="71628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2" charset="0"/>
                <a:ea typeface="黑体" panose="02010609060101010101" pitchFamily="1" charset="-122"/>
              </a:rPr>
              <a:t>A                   B                      C                            D              </a:t>
            </a:r>
            <a:endParaRPr lang="en-US" altLang="zh-CN" sz="24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</p:spTree>
    <p:custDataLst>
      <p:tags r:id="rId1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Text Box 7"/>
          <p:cNvSpPr txBox="1"/>
          <p:nvPr/>
        </p:nvSpPr>
        <p:spPr>
          <a:xfrm>
            <a:off x="323215" y="1817370"/>
            <a:ext cx="8019415" cy="11245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4.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已知一次函数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y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＝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(2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m </a:t>
            </a:r>
            <a:r>
              <a:rPr lang="en-US" altLang="zh-CN" sz="2800" dirty="0">
                <a:solidFill>
                  <a:schemeClr val="tx2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-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1)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＋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m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＋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5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，当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m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是什么数时，函数值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y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随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 x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的增大而增大？ 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3" name="Text Box 25"/>
          <p:cNvSpPr txBox="1"/>
          <p:nvPr/>
        </p:nvSpPr>
        <p:spPr>
          <a:xfrm>
            <a:off x="731520" y="2911793"/>
            <a:ext cx="6637338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解：由题意，得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  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m 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＞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，解得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m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＞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grpSp>
        <p:nvGrpSpPr>
          <p:cNvPr id="4" name="Group 72"/>
          <p:cNvGrpSpPr/>
          <p:nvPr/>
        </p:nvGrpSpPr>
        <p:grpSpPr>
          <a:xfrm>
            <a:off x="686435" y="3555048"/>
            <a:ext cx="6889750" cy="814387"/>
            <a:chOff x="0" y="0"/>
            <a:chExt cx="4340" cy="513"/>
          </a:xfrm>
        </p:grpSpPr>
        <p:sp>
          <p:nvSpPr>
            <p:cNvPr id="5" name="Text Box 33"/>
            <p:cNvSpPr txBox="1"/>
            <p:nvPr/>
          </p:nvSpPr>
          <p:spPr>
            <a:xfrm>
              <a:off x="0" y="0"/>
              <a:ext cx="4340" cy="46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lnSpc>
                  <a:spcPct val="150000"/>
                </a:lnSpc>
                <a:spcBef>
                  <a:spcPct val="50000"/>
                </a:spcBef>
              </a:pP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∴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当   　　时，函数值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 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y 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随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 x 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的增大而增大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. </a:t>
              </a:r>
              <a:endPara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endParaRPr>
            </a:p>
          </p:txBody>
        </p:sp>
        <p:graphicFrame>
          <p:nvGraphicFramePr>
            <p:cNvPr id="6" name="对象 5"/>
            <p:cNvGraphicFramePr/>
            <p:nvPr/>
          </p:nvGraphicFramePr>
          <p:xfrm>
            <a:off x="530" y="53"/>
            <a:ext cx="551" cy="46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4" name="" r:id="rId1" imgW="405765" imgH="393700" progId="Equation.DSMT4">
                    <p:embed/>
                  </p:oleObj>
                </mc:Choice>
                <mc:Fallback>
                  <p:oleObj name="" r:id="rId1" imgW="405765" imgH="393700" progId="Equation.DSMT4">
                    <p:embed/>
                    <p:pic>
                      <p:nvPicPr>
                        <p:cNvPr id="0" name="图片 3093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530" y="53"/>
                          <a:ext cx="551" cy="46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799580" y="2911793"/>
          <a:ext cx="301625" cy="782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3" name="" r:id="rId3" imgW="152400" imgH="393700" progId="Equation.DSMT4">
                  <p:embed/>
                </p:oleObj>
              </mc:Choice>
              <mc:Fallback>
                <p:oleObj name="" r:id="rId3" imgW="152400" imgH="393700" progId="Equation.DSMT4">
                  <p:embed/>
                  <p:pic>
                    <p:nvPicPr>
                      <p:cNvPr id="0" name="图片 309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799580" y="2911793"/>
                        <a:ext cx="301625" cy="7826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文本框 1"/>
          <p:cNvSpPr txBox="1"/>
          <p:nvPr/>
        </p:nvSpPr>
        <p:spPr>
          <a:xfrm>
            <a:off x="323215" y="411480"/>
            <a:ext cx="807783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3.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点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A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(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-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1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，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y</a:t>
            </a:r>
            <a:r>
              <a:rPr lang="en-US" altLang="zh-CN" sz="2800" baseline="-250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1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)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，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B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(3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宋体" panose="02010600030101010101" pitchFamily="2" charset="-122"/>
              </a:rPr>
              <a:t>，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y</a:t>
            </a:r>
            <a:r>
              <a:rPr lang="en-US" altLang="zh-CN" sz="2800" baseline="-250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2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)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是直线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b="1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y 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= </a:t>
            </a:r>
            <a:r>
              <a:rPr lang="en-US" altLang="zh-CN" sz="2800" b="1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kx 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+ </a:t>
            </a:r>
            <a:r>
              <a:rPr lang="en-US" altLang="zh-CN" sz="2800" b="1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b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(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k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＜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0)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上的两点，则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y</a:t>
            </a:r>
            <a:r>
              <a:rPr lang="en-US" altLang="zh-CN" sz="2800" baseline="-250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1 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-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y</a:t>
            </a:r>
            <a:r>
              <a:rPr lang="en-US" altLang="zh-CN" sz="2800" baseline="-250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2  </a:t>
            </a:r>
            <a:r>
              <a:rPr lang="en-US" altLang="zh-CN" sz="2800" u="sng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    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0 (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填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“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&gt;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”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或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“ &lt; ” ).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9" name="文本框 2"/>
          <p:cNvSpPr txBox="1"/>
          <p:nvPr/>
        </p:nvSpPr>
        <p:spPr>
          <a:xfrm>
            <a:off x="3706178" y="1203008"/>
            <a:ext cx="39846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&gt;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Text Box 5"/>
          <p:cNvSpPr txBox="1"/>
          <p:nvPr/>
        </p:nvSpPr>
        <p:spPr>
          <a:xfrm>
            <a:off x="335280" y="461645"/>
            <a:ext cx="8491220" cy="2030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5.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已知一次函数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y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＝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(3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m 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-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8)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＋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1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-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m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图象与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y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轴交点在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轴下方，且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y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随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的增大而减小，其中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m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为整数，求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m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的值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grpSp>
        <p:nvGrpSpPr>
          <p:cNvPr id="4" name="Group 23"/>
          <p:cNvGrpSpPr/>
          <p:nvPr/>
        </p:nvGrpSpPr>
        <p:grpSpPr>
          <a:xfrm>
            <a:off x="1044631" y="2221865"/>
            <a:ext cx="4594225" cy="1641476"/>
            <a:chOff x="-78" y="-213"/>
            <a:chExt cx="2487" cy="1034"/>
          </a:xfrm>
        </p:grpSpPr>
        <p:sp>
          <p:nvSpPr>
            <p:cNvPr id="5" name="Text Box 13"/>
            <p:cNvSpPr txBox="1"/>
            <p:nvPr/>
          </p:nvSpPr>
          <p:spPr>
            <a:xfrm>
              <a:off x="-78" y="-51"/>
              <a:ext cx="2487" cy="87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解</a:t>
              </a:r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:</a:t>
              </a:r>
              <a:r>
                <a:rPr lang="zh-CN" altLang="en-US" sz="2800" b="1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 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由题意得                      </a:t>
              </a:r>
              <a:endPara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endParaRPr>
            </a:p>
            <a:p>
              <a:pPr>
                <a:spcBef>
                  <a:spcPct val="50000"/>
                </a:spcBef>
              </a:pPr>
              <a:endPara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endParaRPr>
            </a:p>
            <a:p>
              <a:pPr>
                <a:lnSpc>
                  <a:spcPct val="0"/>
                </a:lnSpc>
                <a:spcBef>
                  <a:spcPct val="50000"/>
                </a:spcBef>
              </a:pP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1" charset="-122"/>
                </a:rPr>
                <a:t>解得</a:t>
              </a:r>
              <a:endPara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endParaRPr>
            </a:p>
          </p:txBody>
        </p:sp>
        <p:graphicFrame>
          <p:nvGraphicFramePr>
            <p:cNvPr id="6" name="对象 5"/>
            <p:cNvGraphicFramePr/>
            <p:nvPr/>
          </p:nvGraphicFramePr>
          <p:xfrm>
            <a:off x="1079" y="-213"/>
            <a:ext cx="1031" cy="63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9" name="" r:id="rId1" imgW="762000" imgH="457200" progId="Equation.DSMT4">
                    <p:embed/>
                  </p:oleObj>
                </mc:Choice>
                <mc:Fallback>
                  <p:oleObj name="" r:id="rId1" imgW="762000" imgH="457200" progId="Equation.DSMT4">
                    <p:embed/>
                    <p:pic>
                      <p:nvPicPr>
                        <p:cNvPr id="0" name="图片 3098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079" y="-213"/>
                          <a:ext cx="1031" cy="63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7" name="对象 6"/>
          <p:cNvGraphicFramePr/>
          <p:nvPr/>
        </p:nvGraphicFramePr>
        <p:xfrm>
          <a:off x="2065338" y="3248184"/>
          <a:ext cx="1402715" cy="8686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3" name="" r:id="rId3" imgW="634365" imgH="393700" progId="Equation.DSMT4">
                  <p:embed/>
                </p:oleObj>
              </mc:Choice>
              <mc:Fallback>
                <p:oleObj name="" r:id="rId3" imgW="634365" imgH="393700" progId="Equation.DSMT4">
                  <p:embed/>
                  <p:pic>
                    <p:nvPicPr>
                      <p:cNvPr id="0" name="图片 310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65338" y="3248184"/>
                        <a:ext cx="1402715" cy="86868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 Box 20"/>
          <p:cNvSpPr txBox="1"/>
          <p:nvPr/>
        </p:nvSpPr>
        <p:spPr>
          <a:xfrm>
            <a:off x="1045210" y="4100830"/>
            <a:ext cx="2881313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又∵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m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为整数，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9" name="Text Box 21"/>
          <p:cNvSpPr txBox="1"/>
          <p:nvPr/>
        </p:nvSpPr>
        <p:spPr>
          <a:xfrm>
            <a:off x="3706495" y="4172268"/>
            <a:ext cx="201612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∴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m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= 2.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" name="Text Box 6"/>
          <p:cNvSpPr txBox="1"/>
          <p:nvPr/>
        </p:nvSpPr>
        <p:spPr>
          <a:xfrm>
            <a:off x="477520" y="758190"/>
            <a:ext cx="48342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1.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一次函数图象有什么特点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?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5" name="Text Box 7"/>
          <p:cNvSpPr txBox="1"/>
          <p:nvPr/>
        </p:nvSpPr>
        <p:spPr>
          <a:xfrm>
            <a:off x="539750" y="2643505"/>
            <a:ext cx="660908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2.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作出一次函数图象需要描出几个点？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6" name="Text Box 12"/>
          <p:cNvSpPr txBox="1"/>
          <p:nvPr/>
        </p:nvSpPr>
        <p:spPr>
          <a:xfrm>
            <a:off x="466725" y="3114675"/>
            <a:ext cx="764286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只需要描出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个点，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一般选直线与两坐标轴的两交点，即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(0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，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b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)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(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0)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  <a:sym typeface="+mn-ea"/>
            </a:endParaRPr>
          </a:p>
        </p:txBody>
      </p:sp>
      <p:sp>
        <p:nvSpPr>
          <p:cNvPr id="7" name="Text Box 82"/>
          <p:cNvSpPr txBox="1"/>
          <p:nvPr/>
        </p:nvSpPr>
        <p:spPr>
          <a:xfrm>
            <a:off x="548640" y="1279525"/>
            <a:ext cx="7516495" cy="1210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一次函数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y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=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kx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+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b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的图象是一条直线，直线上所有点的坐标都满足表达式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y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=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kx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+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b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.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4774565" y="3809365"/>
          <a:ext cx="582930" cy="7315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" name="" r:id="rId1" imgW="254000" imgH="393700" progId="Equation.DSMT4">
                  <p:embed/>
                </p:oleObj>
              </mc:Choice>
              <mc:Fallback>
                <p:oleObj name="" r:id="rId1" imgW="254000" imgH="393700" progId="Equation.DSMT4">
                  <p:embed/>
                  <p:pic>
                    <p:nvPicPr>
                      <p:cNvPr id="0" name="图片 308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774565" y="3809365"/>
                        <a:ext cx="582930" cy="73152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3"/>
    </p:custDataLst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12815" y="1666240"/>
            <a:ext cx="3043555" cy="316738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23215" y="1130300"/>
            <a:ext cx="8461375" cy="607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探究</a:t>
            </a:r>
            <a:r>
              <a:rPr lang="en-US" altLang="zh-CN" sz="280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1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画出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               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和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 </a:t>
            </a:r>
            <a:r>
              <a:rPr lang="en-US" altLang="zh-CN" sz="2800" b="1" i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y 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= 3</a:t>
            </a:r>
            <a:r>
              <a:rPr lang="en-US" altLang="zh-CN" sz="2800" b="1" i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x</a:t>
            </a:r>
            <a:r>
              <a:rPr lang="zh-CN" altLang="en-US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－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2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的图象，观察图象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:</a:t>
            </a:r>
            <a:endParaRPr lang="en-US" altLang="zh-CN" sz="2800"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</a:endParaRPr>
          </a:p>
        </p:txBody>
      </p:sp>
      <p:graphicFrame>
        <p:nvGraphicFramePr>
          <p:cNvPr id="45" name="对象 4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131695" y="1042670"/>
          <a:ext cx="1223010" cy="796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0" name="" r:id="rId2" imgW="711200" imgH="405765" progId="Equation.DSMT4">
                  <p:embed/>
                </p:oleObj>
              </mc:Choice>
              <mc:Fallback>
                <p:oleObj name="" r:id="rId2" imgW="711200" imgH="405765" progId="Equation.DSMT4">
                  <p:embed/>
                  <p:pic>
                    <p:nvPicPr>
                      <p:cNvPr id="0" name="图片 3089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131695" y="1042670"/>
                        <a:ext cx="1223010" cy="7969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538480" y="2932430"/>
            <a:ext cx="5617845" cy="18992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40000"/>
              </a:lnSpc>
            </a:pPr>
            <a:r>
              <a:rPr lang="zh-CN" altLang="en-US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图象上点的位置：</a:t>
            </a:r>
            <a:endParaRPr lang="zh-CN" altLang="en-US" sz="2800"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</a:endParaRPr>
          </a:p>
          <a:p>
            <a:pPr>
              <a:lnSpc>
                <a:spcPct val="140000"/>
              </a:lnSpc>
            </a:pPr>
            <a:r>
              <a:rPr lang="zh-CN" altLang="en-US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逐步从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 ___ 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到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 ___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变化，</a:t>
            </a:r>
            <a:endParaRPr lang="zh-CN" altLang="en-US" sz="2800"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</a:endParaRPr>
          </a:p>
          <a:p>
            <a:pPr>
              <a:lnSpc>
                <a:spcPct val="140000"/>
              </a:lnSpc>
            </a:pPr>
            <a:r>
              <a:rPr lang="zh-CN" altLang="en-US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函数值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 </a:t>
            </a:r>
            <a:r>
              <a:rPr lang="en-US" altLang="zh-CN" sz="2800" b="1" i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y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随自变量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 </a:t>
            </a:r>
            <a:r>
              <a:rPr lang="en-US" altLang="zh-CN" sz="2800" b="1" i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x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的增大而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____ .</a:t>
            </a:r>
            <a:endParaRPr lang="en-US" altLang="zh-CN" sz="2800"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96240" y="1779270"/>
            <a:ext cx="5690235" cy="12966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40000"/>
              </a:lnSpc>
            </a:pPr>
            <a:r>
              <a:rPr lang="zh-CN" altLang="en-US" sz="2800">
                <a:solidFill>
                  <a:srgbClr val="00B0F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【观察】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当自变量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b="1" i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x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的值从小到大变化时，因变量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b="1" i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y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是如何变化的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 ?</a:t>
            </a:r>
            <a:endParaRPr lang="en-US" altLang="zh-CN" sz="2800"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55340" y="574040"/>
            <a:ext cx="2896235" cy="521970"/>
          </a:xfrm>
          <a:prstGeom prst="rect">
            <a:avLst/>
          </a:prstGeom>
        </p:spPr>
        <p:txBody>
          <a:bodyPr wrap="square" rtlCol="0" anchor="t">
            <a:spAutoFit/>
          </a:bodyPr>
          <a:p>
            <a:pPr lvl="0" algn="ctr" defTabSz="609600" eaLnBrk="0" hangingPunct="0">
              <a:buClrTx/>
              <a:buSzTx/>
              <a:buFontTx/>
              <a:defRPr/>
            </a:pPr>
            <a:r>
              <a:rPr lang="zh-CN" altLang="en-US" sz="2800" b="1" dirty="0">
                <a:solidFill>
                  <a:srgbClr val="00B050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+mn-ea"/>
              </a:rPr>
              <a:t>一次函数的性质</a:t>
            </a:r>
            <a:endParaRPr lang="zh-CN" altLang="en-US" sz="2800" b="1" dirty="0">
              <a:solidFill>
                <a:srgbClr val="00B050"/>
              </a:solidFill>
              <a:latin typeface="微软雅黑" panose="020B0503020204020204" pitchFamily="2" charset="-122"/>
              <a:ea typeface="微软雅黑" panose="020B0503020204020204" pitchFamily="2" charset="-122"/>
              <a:sym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918526" y="524682"/>
            <a:ext cx="3453872" cy="595576"/>
            <a:chOff x="1777185" y="621123"/>
            <a:chExt cx="3453872" cy="595576"/>
          </a:xfrm>
        </p:grpSpPr>
        <p:grpSp>
          <p:nvGrpSpPr>
            <p:cNvPr id="47" name="组合 46"/>
            <p:cNvGrpSpPr/>
            <p:nvPr/>
          </p:nvGrpSpPr>
          <p:grpSpPr>
            <a:xfrm rot="0">
              <a:off x="1777185" y="621123"/>
              <a:ext cx="572793" cy="595576"/>
              <a:chOff x="6458" y="4090"/>
              <a:chExt cx="871" cy="883"/>
            </a:xfrm>
          </p:grpSpPr>
          <p:sp>
            <p:nvSpPr>
              <p:cNvPr id="50" name="流程图: 延期 49"/>
              <p:cNvSpPr/>
              <p:nvPr/>
            </p:nvSpPr>
            <p:spPr>
              <a:xfrm rot="10800000">
                <a:off x="6458" y="4152"/>
                <a:ext cx="871" cy="821"/>
              </a:xfrm>
              <a:prstGeom prst="flowChartDelay">
                <a:avLst/>
              </a:prstGeom>
              <a:solidFill>
                <a:srgbClr val="F07CAA"/>
              </a:solidFill>
              <a:ln>
                <a:noFill/>
              </a:ln>
            </p:spPr>
            <p:txBody>
              <a:bodyPr vert="horz" wrap="none" lIns="91440" tIns="45720" rIns="91440" bIns="45720" numCol="1" anchor="ctr" anchorCtr="0" compatLnSpc="1">
                <a:noAutofit/>
              </a:bodyPr>
              <a:p>
                <a:pPr algn="just">
                  <a:spcAft>
                    <a:spcPts val="0"/>
                  </a:spcAft>
                </a:pPr>
                <a:endParaRPr lang="en-US" altLang="zh-CN" sz="2800" kern="100" dirty="0" smtClean="0">
                  <a:solidFill>
                    <a:srgbClr val="FF0000"/>
                  </a:solidFill>
                </a:endParaRPr>
              </a:p>
            </p:txBody>
          </p:sp>
          <p:sp>
            <p:nvSpPr>
              <p:cNvPr id="51" name="文本框 50"/>
              <p:cNvSpPr txBox="1"/>
              <p:nvPr/>
            </p:nvSpPr>
            <p:spPr>
              <a:xfrm>
                <a:off x="6652" y="4090"/>
                <a:ext cx="568" cy="8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3200" b="1" kern="100" dirty="0" smtClean="0">
                    <a:ln w="13462">
                      <a:solidFill>
                        <a:schemeClr val="bg1"/>
                      </a:solidFill>
                      <a:prstDash val="solid"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>
                      <a:outerShdw dist="38100" dir="2700000" algn="bl" rotWithShape="0">
                        <a:schemeClr val="accent5"/>
                      </a:outerShdw>
                    </a:effectLst>
                    <a:latin typeface="Times New Roman" panose="02020603050405020304" pitchFamily="2" charset="0"/>
                    <a:cs typeface="Times New Roman" panose="02020603050405020304" pitchFamily="2" charset="0"/>
                  </a:rPr>
                  <a:t>1</a:t>
                </a:r>
                <a:endParaRPr lang="en-US" altLang="zh-CN" sz="3200" b="1" u="heavy" kern="100" dirty="0" smtClean="0">
                  <a:ln w="13462">
                    <a:solidFill>
                      <a:schemeClr val="bg1"/>
                    </a:solidFill>
                    <a:prstDash val="solid"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dist="38100" dir="2700000" algn="bl" rotWithShape="0">
                      <a:schemeClr val="accent5"/>
                    </a:outerShdw>
                  </a:effectLst>
                  <a:latin typeface="Times New Roman" panose="02020603050405020304" pitchFamily="2" charset="0"/>
                  <a:cs typeface="Times New Roman" panose="02020603050405020304" pitchFamily="2" charset="0"/>
                </a:endParaRPr>
              </a:p>
            </p:txBody>
          </p:sp>
        </p:grpSp>
        <p:cxnSp>
          <p:nvCxnSpPr>
            <p:cNvPr id="8" name="直接连接符 7"/>
            <p:cNvCxnSpPr/>
            <p:nvPr/>
          </p:nvCxnSpPr>
          <p:spPr>
            <a:xfrm>
              <a:off x="2091617" y="1204956"/>
              <a:ext cx="3139440" cy="10795"/>
            </a:xfrm>
            <a:prstGeom prst="line">
              <a:avLst/>
            </a:prstGeom>
            <a:ln w="28575">
              <a:solidFill>
                <a:srgbClr val="F07C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文本框 8"/>
          <p:cNvSpPr txBox="1"/>
          <p:nvPr/>
        </p:nvSpPr>
        <p:spPr>
          <a:xfrm>
            <a:off x="1763395" y="3630930"/>
            <a:ext cx="650875" cy="5651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1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低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771140" y="3606165"/>
            <a:ext cx="866140" cy="5651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10000"/>
              </a:lnSpc>
            </a:pP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高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 </a:t>
            </a:r>
            <a:endParaRPr lang="en-US" altLang="zh-CN" sz="2800"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125085" y="4177030"/>
            <a:ext cx="988060" cy="5651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1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增大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  <a:sym typeface="+mn-ea"/>
            </a:endParaRPr>
          </a:p>
        </p:txBody>
      </p:sp>
      <p:cxnSp>
        <p:nvCxnSpPr>
          <p:cNvPr id="12" name="直接连接符 11"/>
          <p:cNvCxnSpPr/>
          <p:nvPr/>
        </p:nvCxnSpPr>
        <p:spPr>
          <a:xfrm flipV="1">
            <a:off x="6443980" y="2223135"/>
            <a:ext cx="2160270" cy="1494790"/>
          </a:xfrm>
          <a:prstGeom prst="line">
            <a:avLst/>
          </a:prstGeom>
          <a:ln w="31750">
            <a:gradFill>
              <a:gsLst>
                <a:gs pos="0">
                  <a:schemeClr val="accent1">
                    <a:hueOff val="-4200000"/>
                  </a:schemeClr>
                </a:gs>
                <a:gs pos="100000">
                  <a:schemeClr val="accent1"/>
                </a:gs>
              </a:gsLst>
            </a:gradFill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6948170" y="2427605"/>
            <a:ext cx="2016125" cy="2016125"/>
          </a:xfrm>
          <a:prstGeom prst="line">
            <a:avLst/>
          </a:prstGeom>
          <a:ln w="31750">
            <a:gradFill>
              <a:gsLst>
                <a:gs pos="0">
                  <a:schemeClr val="accent6">
                    <a:hueOff val="-4200000"/>
                  </a:schemeClr>
                </a:gs>
                <a:gs pos="100000">
                  <a:schemeClr val="accent6"/>
                </a:gs>
              </a:gsLst>
            </a:gradFill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69305" y="1379220"/>
            <a:ext cx="3043555" cy="316738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7950" y="556260"/>
            <a:ext cx="8801100" cy="607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探究</a:t>
            </a:r>
            <a:r>
              <a:rPr lang="en-US" altLang="zh-CN" sz="2800" b="1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2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 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画出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b="1" i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y 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= </a:t>
            </a:r>
            <a:r>
              <a:rPr lang="zh-CN" altLang="en-US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－</a:t>
            </a:r>
            <a:r>
              <a:rPr lang="en-US" altLang="zh-CN" sz="2800" b="1" i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x</a:t>
            </a:r>
            <a:r>
              <a:rPr lang="zh-CN" altLang="en-US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＋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2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和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               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的图象，观察图象：</a:t>
            </a:r>
            <a:endParaRPr lang="zh-CN" altLang="en-US" sz="2800"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</a:endParaRPr>
          </a:p>
        </p:txBody>
      </p:sp>
      <p:graphicFrame>
        <p:nvGraphicFramePr>
          <p:cNvPr id="53" name="对象 5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113530" y="469900"/>
          <a:ext cx="1371600" cy="7823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3" name="" r:id="rId2" imgW="825500" imgH="405765" progId="Equation.DSMT4">
                  <p:embed/>
                </p:oleObj>
              </mc:Choice>
              <mc:Fallback>
                <p:oleObj name="" r:id="rId2" imgW="825500" imgH="405765" progId="Equation.DSMT4">
                  <p:embed/>
                  <p:pic>
                    <p:nvPicPr>
                      <p:cNvPr id="0" name="图片 3092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113530" y="469900"/>
                        <a:ext cx="1371600" cy="78232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324485" y="1276985"/>
            <a:ext cx="5679440" cy="12966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40000"/>
              </a:lnSpc>
            </a:pPr>
            <a:r>
              <a:rPr lang="zh-CN" altLang="en-US" sz="2800">
                <a:solidFill>
                  <a:srgbClr val="00B0F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【观察】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当自变量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b="1" i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x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的值从小到大变化时，因变量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b="1" i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y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是如何变化的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?</a:t>
            </a:r>
            <a:endParaRPr lang="en-US" altLang="zh-CN" sz="2800"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1460" y="2501900"/>
            <a:ext cx="5617845" cy="21590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60000"/>
              </a:lnSpc>
            </a:pPr>
            <a:r>
              <a:rPr lang="zh-CN" altLang="en-US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图象上点的位置：</a:t>
            </a:r>
            <a:endParaRPr lang="zh-CN" altLang="en-US" sz="2800"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</a:endParaRPr>
          </a:p>
          <a:p>
            <a:pPr>
              <a:lnSpc>
                <a:spcPct val="160000"/>
              </a:lnSpc>
            </a:pPr>
            <a:r>
              <a:rPr lang="zh-CN" altLang="en-US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逐步从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 ___ 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到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 ___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变化，</a:t>
            </a:r>
            <a:endParaRPr lang="zh-CN" altLang="en-US" sz="2800"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</a:endParaRPr>
          </a:p>
          <a:p>
            <a:pPr>
              <a:lnSpc>
                <a:spcPct val="160000"/>
              </a:lnSpc>
            </a:pPr>
            <a:r>
              <a:rPr lang="zh-CN" altLang="en-US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函数值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 </a:t>
            </a:r>
            <a:r>
              <a:rPr lang="en-US" altLang="zh-CN" sz="2800" b="1" i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y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随自变量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 </a:t>
            </a:r>
            <a:r>
              <a:rPr lang="en-US" altLang="zh-CN" sz="2800" b="1" i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x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的增大而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____ .</a:t>
            </a:r>
            <a:endParaRPr lang="en-US" altLang="zh-CN" sz="2800"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653030" y="3343910"/>
            <a:ext cx="650875" cy="5651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1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低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329690" y="3364865"/>
            <a:ext cx="866140" cy="5651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10000"/>
              </a:lnSpc>
            </a:pP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高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 </a:t>
            </a:r>
            <a:endParaRPr lang="en-US" altLang="zh-CN" sz="2800"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869815" y="4012565"/>
            <a:ext cx="988060" cy="5651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1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减小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  <a:sym typeface="+mn-ea"/>
            </a:endParaRPr>
          </a:p>
        </p:txBody>
      </p:sp>
      <p:cxnSp>
        <p:nvCxnSpPr>
          <p:cNvPr id="12" name="直接连接符 11"/>
          <p:cNvCxnSpPr/>
          <p:nvPr/>
        </p:nvCxnSpPr>
        <p:spPr>
          <a:xfrm flipH="1" flipV="1">
            <a:off x="6789420" y="1865630"/>
            <a:ext cx="1728470" cy="1727835"/>
          </a:xfrm>
          <a:prstGeom prst="line">
            <a:avLst/>
          </a:prstGeom>
          <a:ln w="31750">
            <a:gradFill>
              <a:gsLst>
                <a:gs pos="0">
                  <a:schemeClr val="accent1">
                    <a:hueOff val="-4200000"/>
                  </a:schemeClr>
                </a:gs>
                <a:gs pos="100000">
                  <a:schemeClr val="accent1"/>
                </a:gs>
              </a:gsLst>
            </a:gradFill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6386195" y="2212340"/>
            <a:ext cx="1745615" cy="2304415"/>
          </a:xfrm>
          <a:prstGeom prst="line">
            <a:avLst/>
          </a:prstGeom>
          <a:ln w="31750">
            <a:gradFill>
              <a:gsLst>
                <a:gs pos="0">
                  <a:schemeClr val="accent6">
                    <a:hueOff val="-4200000"/>
                  </a:schemeClr>
                </a:gs>
                <a:gs pos="100000">
                  <a:schemeClr val="accent6"/>
                </a:gs>
              </a:gsLst>
            </a:gradFill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4" name="文本框 81980"/>
          <p:cNvSpPr txBox="1"/>
          <p:nvPr/>
        </p:nvSpPr>
        <p:spPr>
          <a:xfrm>
            <a:off x="612140" y="3796030"/>
            <a:ext cx="6538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r>
              <a:rPr lang="zh-CN" altLang="en-US" sz="2800" dirty="0">
                <a:solidFill>
                  <a:srgbClr val="0070C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问题</a:t>
            </a:r>
            <a:r>
              <a:rPr lang="en-US" altLang="zh-CN" sz="2800" dirty="0">
                <a:solidFill>
                  <a:srgbClr val="0070C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2   </a:t>
            </a:r>
            <a:r>
              <a:rPr lang="en-US" altLang="zh-CN" sz="2800" b="1" i="1" dirty="0">
                <a:latin typeface="Times New Roman" panose="02020603050405020304" pitchFamily="2" charset="0"/>
                <a:ea typeface="黑体" panose="02010609060101010101" pitchFamily="1" charset="-122"/>
              </a:rPr>
              <a:t>k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，</a:t>
            </a:r>
            <a:r>
              <a:rPr lang="en-US" altLang="zh-CN" sz="2800" b="1" i="1" dirty="0">
                <a:latin typeface="Times New Roman" panose="02020603050405020304" pitchFamily="2" charset="0"/>
                <a:ea typeface="黑体" panose="02010609060101010101" pitchFamily="1" charset="-122"/>
              </a:rPr>
              <a:t>b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的值跟图象有什么关系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?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538480" y="1894840"/>
            <a:ext cx="8001000" cy="121094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rgbClr val="0070C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问题 1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  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探究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 2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中这两个函数有什么共同性质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 ?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它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与探究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 1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两个函数有什么不同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?</a:t>
            </a:r>
            <a:endParaRPr lang="en-US" altLang="zh-CN" sz="2800"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</a:endParaRPr>
          </a:p>
        </p:txBody>
      </p:sp>
      <p:graphicFrame>
        <p:nvGraphicFramePr>
          <p:cNvPr id="56" name="对象 5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907540" y="341630"/>
          <a:ext cx="1552575" cy="8724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" name="" r:id="rId1" imgW="673100" imgH="393700" progId="Equation.DSMT4">
                  <p:embed/>
                </p:oleObj>
              </mc:Choice>
              <mc:Fallback>
                <p:oleObj name="" r:id="rId1" imgW="673100" imgH="393700" progId="Equation.DSMT4">
                  <p:embed/>
                  <p:pic>
                    <p:nvPicPr>
                      <p:cNvPr id="0" name="图片 308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907540" y="341630"/>
                        <a:ext cx="1552575" cy="87249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" name="对象 5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018030" y="1205230"/>
          <a:ext cx="1275715" cy="4686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" name="" r:id="rId3" imgW="648335" imgH="203200" progId="Equation.DSMT4">
                  <p:embed/>
                </p:oleObj>
              </mc:Choice>
              <mc:Fallback>
                <p:oleObj name="" r:id="rId3" imgW="648335" imgH="203200" progId="Equation.DSMT4">
                  <p:embed/>
                  <p:pic>
                    <p:nvPicPr>
                      <p:cNvPr id="0" name="图片 309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18030" y="1205230"/>
                        <a:ext cx="1275715" cy="46863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" name="对象 5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365115" y="1016635"/>
          <a:ext cx="1223645" cy="7289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" name="" r:id="rId5" imgW="774065" imgH="393700" progId="Equation.DSMT4">
                  <p:embed/>
                </p:oleObj>
              </mc:Choice>
              <mc:Fallback>
                <p:oleObj name="" r:id="rId5" imgW="774065" imgH="393700" progId="Equation.DSMT4">
                  <p:embed/>
                  <p:pic>
                    <p:nvPicPr>
                      <p:cNvPr id="0" name="图片 309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365115" y="1016635"/>
                        <a:ext cx="1223645" cy="72898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328" name="对象 1132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364480" y="485140"/>
          <a:ext cx="1394460" cy="4305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4" name="" r:id="rId7" imgW="661035" imgH="203200" progId="Equation.DSMT4">
                  <p:embed/>
                </p:oleObj>
              </mc:Choice>
              <mc:Fallback>
                <p:oleObj name="" r:id="rId7" imgW="661035" imgH="203200" progId="Equation.DSMT4">
                  <p:embed/>
                  <p:pic>
                    <p:nvPicPr>
                      <p:cNvPr id="0" name="图片 309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364480" y="485140"/>
                        <a:ext cx="1394460" cy="43053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6299835" y="3117850"/>
            <a:ext cx="25146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k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的符号不同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2140" y="3120390"/>
            <a:ext cx="556387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函数值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y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随自变量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的增大而减小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.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  <a:sym typeface="+mn-ea"/>
            </a:endParaRPr>
          </a:p>
        </p:txBody>
      </p:sp>
    </p:spTree>
    <p:custDataLst>
      <p:tags r:id="rId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3" grpId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Text Box 8"/>
          <p:cNvSpPr txBox="1"/>
          <p:nvPr/>
        </p:nvSpPr>
        <p:spPr>
          <a:xfrm>
            <a:off x="539115" y="1365885"/>
            <a:ext cx="7787005" cy="3322955"/>
          </a:xfrm>
          <a:prstGeom prst="rect">
            <a:avLst/>
          </a:prstGeom>
          <a:noFill/>
          <a:ln w="9525" cap="flat" cmpd="sng">
            <a:noFill/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63">
                    <a:alpha val="29999"/>
                  </a:srgbClr>
                </a:solidFill>
              </a14:hiddenFill>
            </a:ext>
          </a:extLst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在一次函数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b="1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y 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= </a:t>
            </a:r>
            <a:r>
              <a:rPr lang="en-US" altLang="zh-CN" sz="2800" b="1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kx 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+ </a:t>
            </a:r>
            <a:r>
              <a:rPr lang="en-US" altLang="zh-CN" sz="2800" b="1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b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(</a:t>
            </a:r>
            <a:r>
              <a:rPr lang="zh-CN" altLang="en-US" sz="2800" b="1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k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， </a:t>
            </a:r>
            <a:r>
              <a:rPr lang="zh-CN" altLang="en-US" sz="2800" b="1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b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为常数， </a:t>
            </a:r>
            <a:r>
              <a:rPr lang="zh-CN" altLang="en-US" sz="2800" b="1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k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≠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0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)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中，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当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b="1" i="1" dirty="0">
                <a:latin typeface="Times New Roman" panose="02020603050405020304" pitchFamily="2" charset="0"/>
                <a:ea typeface="黑体" panose="02010609060101010101" pitchFamily="1" charset="-122"/>
              </a:rPr>
              <a:t>k</a:t>
            </a:r>
            <a:r>
              <a:rPr lang="zh-CN" altLang="en-US" sz="2800" b="1" dirty="0">
                <a:latin typeface="Times New Roman" panose="02020603050405020304" pitchFamily="2" charset="0"/>
                <a:ea typeface="黑体" panose="02010609060101010101" pitchFamily="1" charset="-122"/>
              </a:rPr>
              <a:t>＞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1" charset="-122"/>
              </a:rPr>
              <a:t>0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时，</a:t>
            </a:r>
            <a:r>
              <a:rPr lang="en-US" altLang="zh-CN" sz="2800" b="1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y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的值随着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b="1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值的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增大而增大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；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这时函数的图象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从左到右上升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；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当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b="1" i="1" dirty="0">
                <a:latin typeface="Times New Roman" panose="02020603050405020304" pitchFamily="2" charset="0"/>
                <a:ea typeface="黑体" panose="02010609060101010101" pitchFamily="1" charset="-122"/>
              </a:rPr>
              <a:t>k</a:t>
            </a:r>
            <a:r>
              <a:rPr lang="zh-CN" altLang="en-US" sz="2800" b="1" dirty="0">
                <a:latin typeface="Times New Roman" panose="02020603050405020304" pitchFamily="2" charset="0"/>
                <a:ea typeface="黑体" panose="02010609060101010101" pitchFamily="1" charset="-122"/>
              </a:rPr>
              <a:t>＜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1" charset="-122"/>
              </a:rPr>
              <a:t>0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时，</a:t>
            </a:r>
            <a:r>
              <a:rPr lang="en-US" altLang="zh-CN" sz="2800" b="1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y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的值随着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b="1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值的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增大而减小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这时函数的图象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从左到右下降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3" name="Text Box 14"/>
          <p:cNvSpPr txBox="1"/>
          <p:nvPr/>
        </p:nvSpPr>
        <p:spPr>
          <a:xfrm>
            <a:off x="539750" y="843915"/>
            <a:ext cx="316674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  <a:spcBef>
                <a:spcPct val="20000"/>
              </a:spcBef>
            </a:pP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一次函数的性质：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4" name="Title 6"/>
          <p:cNvSpPr txBox="1"/>
          <p:nvPr>
            <p:custDataLst>
              <p:tags r:id="rId1"/>
            </p:custDataLst>
          </p:nvPr>
        </p:nvSpPr>
        <p:spPr>
          <a:xfrm>
            <a:off x="94615" y="-5715"/>
            <a:ext cx="154305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ctr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cs typeface="Times New Roman" panose="02020603050405020304" pitchFamily="2" charset="0"/>
                <a:sym typeface="+mn-ea"/>
              </a:rPr>
              <a:t>知识要点</a:t>
            </a:r>
            <a:endParaRPr lang="zh-CN" altLang="en-US" sz="2800" b="1" spc="355">
              <a:ln w="3175">
                <a:noFill/>
                <a:prstDash val="dash"/>
              </a:ln>
              <a:solidFill>
                <a:schemeClr val="bg1"/>
              </a:solidFill>
              <a:latin typeface="微软雅黑" panose="020B0503020204020204" pitchFamily="2" charset="-122"/>
              <a:ea typeface="微软雅黑" panose="020B0503020204020204" pitchFamily="2" charset="-122"/>
              <a:cs typeface="Times New Roman" panose="02020603050405020304" pitchFamily="2" charset="0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08585" y="342265"/>
            <a:ext cx="8268335" cy="17703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2800">
                <a:solidFill>
                  <a:srgbClr val="0070C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做一做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 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画出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 </a:t>
            </a:r>
            <a:r>
              <a:rPr lang="en-US" altLang="zh-CN" sz="2800" b="1" i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y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 = </a:t>
            </a:r>
            <a:r>
              <a:rPr lang="en-US" altLang="zh-CN" sz="2800" b="1">
                <a:latin typeface="黑体" panose="02010609060101010101" pitchFamily="1" charset="-122"/>
                <a:ea typeface="黑体" panose="02010609060101010101" pitchFamily="1" charset="-122"/>
                <a:cs typeface="Times New Roman" panose="02020603050405020304" pitchFamily="2" charset="0"/>
              </a:rPr>
              <a:t>-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 2</a:t>
            </a:r>
            <a:r>
              <a:rPr lang="en-US" altLang="zh-CN" sz="2800" b="1" i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x 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+ 2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的图象，结合图象回答：</a:t>
            </a:r>
            <a:endParaRPr lang="en-US" altLang="zh-CN" sz="2800"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      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在这个函数中，随着自变量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 </a:t>
            </a:r>
            <a:r>
              <a:rPr lang="en-US" altLang="zh-CN" sz="2800" b="1" i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x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的增大，函数值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 </a:t>
            </a:r>
            <a:r>
              <a:rPr lang="en-US" altLang="zh-CN" sz="2800" b="1" i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y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是增大还是减小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?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它的图象从左到右怎样变化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</a:rPr>
              <a:t>?</a:t>
            </a:r>
            <a:endParaRPr lang="en-US" altLang="zh-CN" sz="2800"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6100" y="2028190"/>
            <a:ext cx="3018155" cy="3140710"/>
          </a:xfrm>
          <a:prstGeom prst="rect">
            <a:avLst/>
          </a:prstGeom>
        </p:spPr>
      </p:pic>
      <p:cxnSp>
        <p:nvCxnSpPr>
          <p:cNvPr id="12" name="直接连接符 11"/>
          <p:cNvCxnSpPr/>
          <p:nvPr/>
        </p:nvCxnSpPr>
        <p:spPr>
          <a:xfrm flipH="1" flipV="1">
            <a:off x="1617980" y="2284095"/>
            <a:ext cx="1153795" cy="2376170"/>
          </a:xfrm>
          <a:prstGeom prst="line">
            <a:avLst/>
          </a:prstGeom>
          <a:ln w="31750">
            <a:gradFill>
              <a:gsLst>
                <a:gs pos="0">
                  <a:schemeClr val="accent1">
                    <a:hueOff val="-4200000"/>
                  </a:schemeClr>
                </a:gs>
                <a:gs pos="100000">
                  <a:schemeClr val="accent1"/>
                </a:gs>
              </a:gsLst>
            </a:gradFill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3780790" y="2644140"/>
            <a:ext cx="4572000" cy="17703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函数值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y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随着自变量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的增大而减小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，它的图象从左到右下降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cs typeface="Times New Roman" panose="02020603050405020304" pitchFamily="2" charset="0"/>
                <a:sym typeface="+mn-ea"/>
              </a:rPr>
              <a:t>.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  <a:cs typeface="Times New Roman" panose="02020603050405020304" pitchFamily="2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矩形 3"/>
          <p:cNvSpPr/>
          <p:nvPr/>
        </p:nvSpPr>
        <p:spPr>
          <a:xfrm>
            <a:off x="194945" y="635635"/>
            <a:ext cx="8426450" cy="1210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例</a:t>
            </a:r>
            <a:r>
              <a:rPr lang="en-US" altLang="zh-CN" sz="2800" dirty="0">
                <a:solidFill>
                  <a:srgbClr val="00B05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1 </a:t>
            </a:r>
            <a:r>
              <a:rPr lang="en-US" altLang="zh-CN" sz="2800" dirty="0">
                <a:solidFill>
                  <a:srgbClr val="196666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P</a:t>
            </a:r>
            <a:r>
              <a:rPr lang="en-US" altLang="zh-CN" sz="2800" baseline="-25000" dirty="0">
                <a:latin typeface="Times New Roman" panose="02020603050405020304" pitchFamily="2" charset="0"/>
                <a:ea typeface="黑体" panose="02010609060101010101" pitchFamily="1" charset="-122"/>
              </a:rPr>
              <a:t>1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(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r>
              <a:rPr lang="en-US" altLang="zh-CN" sz="2800" baseline="-25000" dirty="0">
                <a:latin typeface="Times New Roman" panose="02020603050405020304" pitchFamily="2" charset="0"/>
                <a:ea typeface="黑体" panose="02010609060101010101" pitchFamily="1" charset="-122"/>
              </a:rPr>
              <a:t>1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，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y</a:t>
            </a:r>
            <a:r>
              <a:rPr lang="en-US" altLang="zh-CN" sz="2800" baseline="-25000" dirty="0">
                <a:latin typeface="Times New Roman" panose="02020603050405020304" pitchFamily="2" charset="0"/>
                <a:ea typeface="黑体" panose="02010609060101010101" pitchFamily="1" charset="-122"/>
              </a:rPr>
              <a:t>1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)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，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P</a:t>
            </a:r>
            <a:r>
              <a:rPr lang="en-US" altLang="zh-CN" sz="2800" baseline="-25000" dirty="0">
                <a:latin typeface="Times New Roman" panose="02020603050405020304" pitchFamily="2" charset="0"/>
                <a:ea typeface="黑体" panose="02010609060101010101" pitchFamily="1" charset="-122"/>
              </a:rPr>
              <a:t>2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(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r>
              <a:rPr lang="en-US" altLang="zh-CN" sz="2800" baseline="-25000" dirty="0">
                <a:latin typeface="Times New Roman" panose="02020603050405020304" pitchFamily="2" charset="0"/>
                <a:ea typeface="黑体" panose="02010609060101010101" pitchFamily="1" charset="-122"/>
              </a:rPr>
              <a:t>2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，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y</a:t>
            </a:r>
            <a:r>
              <a:rPr lang="en-US" altLang="zh-CN" sz="2800" baseline="-25000" dirty="0">
                <a:latin typeface="Times New Roman" panose="02020603050405020304" pitchFamily="2" charset="0"/>
                <a:ea typeface="黑体" panose="02010609060101010101" pitchFamily="1" charset="-122"/>
              </a:rPr>
              <a:t>2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)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是一次函数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b="1" i="1" dirty="0">
                <a:latin typeface="Times New Roman" panose="02020603050405020304" pitchFamily="2" charset="0"/>
                <a:ea typeface="黑体" panose="02010609060101010101" pitchFamily="1" charset="-122"/>
              </a:rPr>
              <a:t>y 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1" charset="-122"/>
              </a:rPr>
              <a:t>= </a:t>
            </a:r>
            <a:r>
              <a:rPr lang="en-US" altLang="zh-CN" sz="2800" b="1" dirty="0">
                <a:latin typeface="黑体" panose="02010609060101010101" pitchFamily="1" charset="-122"/>
                <a:ea typeface="黑体" panose="02010609060101010101" pitchFamily="1" charset="-122"/>
              </a:rPr>
              <a:t>-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1" charset="-122"/>
              </a:rPr>
              <a:t>0.5</a:t>
            </a:r>
            <a:r>
              <a:rPr lang="en-US" altLang="zh-CN" sz="2800" b="1" i="1" dirty="0">
                <a:latin typeface="Times New Roman" panose="02020603050405020304" pitchFamily="2" charset="0"/>
                <a:ea typeface="黑体" panose="02010609060101010101" pitchFamily="1" charset="-122"/>
              </a:rPr>
              <a:t>x </a:t>
            </a:r>
            <a:r>
              <a:rPr lang="en-US" altLang="zh-CN" sz="2800" b="1" dirty="0">
                <a:latin typeface="Times New Roman" panose="02020603050405020304" pitchFamily="2" charset="0"/>
                <a:ea typeface="黑体" panose="02010609060101010101" pitchFamily="1" charset="-122"/>
              </a:rPr>
              <a:t>+ 3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图象上的两点，下列判断中，正确的是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  <a:sym typeface="Wingdings" panose="05000000000000000000" pitchFamily="2" charset="2"/>
              </a:rPr>
              <a:t>(      )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1" charset="-122"/>
              <a:sym typeface="Wingdings" panose="05000000000000000000" pitchFamily="2" charset="2"/>
            </a:endParaRPr>
          </a:p>
        </p:txBody>
      </p:sp>
      <p:sp>
        <p:nvSpPr>
          <p:cNvPr id="3" name="矩形 16"/>
          <p:cNvSpPr/>
          <p:nvPr/>
        </p:nvSpPr>
        <p:spPr>
          <a:xfrm>
            <a:off x="882650" y="1822133"/>
            <a:ext cx="57912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A.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y</a:t>
            </a:r>
            <a:r>
              <a:rPr lang="en-US" altLang="zh-CN" sz="2800" baseline="-25000" dirty="0">
                <a:latin typeface="Times New Roman" panose="02020603050405020304" pitchFamily="2" charset="0"/>
                <a:ea typeface="黑体" panose="02010609060101010101" pitchFamily="1" charset="-122"/>
              </a:rPr>
              <a:t>1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＞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y</a:t>
            </a:r>
            <a:r>
              <a:rPr lang="en-US" altLang="zh-CN" sz="2800" baseline="-25000" dirty="0">
                <a:latin typeface="Times New Roman" panose="02020603050405020304" pitchFamily="2" charset="0"/>
                <a:ea typeface="黑体" panose="02010609060101010101" pitchFamily="1" charset="-122"/>
              </a:rPr>
              <a:t>2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      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B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.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当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r>
              <a:rPr lang="en-US" altLang="zh-CN" sz="2800" baseline="-25000" dirty="0">
                <a:latin typeface="Times New Roman" panose="02020603050405020304" pitchFamily="2" charset="0"/>
                <a:ea typeface="黑体" panose="02010609060101010101" pitchFamily="1" charset="-122"/>
              </a:rPr>
              <a:t>1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＜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r>
              <a:rPr lang="en-US" altLang="zh-CN" sz="2800" baseline="-25000" dirty="0">
                <a:latin typeface="Times New Roman" panose="02020603050405020304" pitchFamily="2" charset="0"/>
                <a:ea typeface="黑体" panose="02010609060101010101" pitchFamily="1" charset="-122"/>
              </a:rPr>
              <a:t>2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时，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y</a:t>
            </a:r>
            <a:r>
              <a:rPr lang="en-US" altLang="zh-CN" sz="2800" baseline="-25000" dirty="0">
                <a:latin typeface="Times New Roman" panose="02020603050405020304" pitchFamily="2" charset="0"/>
                <a:ea typeface="黑体" panose="02010609060101010101" pitchFamily="1" charset="-122"/>
              </a:rPr>
              <a:t>1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＜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y</a:t>
            </a:r>
            <a:r>
              <a:rPr lang="en-US" altLang="zh-CN" sz="2800" baseline="-25000" dirty="0">
                <a:latin typeface="Times New Roman" panose="02020603050405020304" pitchFamily="2" charset="0"/>
                <a:ea typeface="黑体" panose="02010609060101010101" pitchFamily="1" charset="-122"/>
              </a:rPr>
              <a:t>2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4" name="矩形 18"/>
          <p:cNvSpPr/>
          <p:nvPr/>
        </p:nvSpPr>
        <p:spPr>
          <a:xfrm>
            <a:off x="827405" y="2355215"/>
            <a:ext cx="5964238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  <a:sym typeface="+mn-ea"/>
              </a:rPr>
              <a:t>C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.</a:t>
            </a:r>
            <a:r>
              <a:rPr lang="en-US" altLang="zh-CN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y</a:t>
            </a:r>
            <a:r>
              <a:rPr lang="en-US" altLang="zh-CN" sz="2800" baseline="-25000" dirty="0">
                <a:latin typeface="Times New Roman" panose="02020603050405020304" pitchFamily="2" charset="0"/>
                <a:ea typeface="黑体" panose="02010609060101010101" pitchFamily="1" charset="-122"/>
              </a:rPr>
              <a:t>1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＜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y</a:t>
            </a:r>
            <a:r>
              <a:rPr lang="en-US" altLang="zh-CN" sz="2800" baseline="-25000" dirty="0">
                <a:latin typeface="Times New Roman" panose="02020603050405020304" pitchFamily="2" charset="0"/>
                <a:ea typeface="黑体" panose="02010609060101010101" pitchFamily="1" charset="-122"/>
              </a:rPr>
              <a:t>2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       D.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当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r>
              <a:rPr lang="en-US" altLang="zh-CN" sz="2800" baseline="-25000" dirty="0">
                <a:latin typeface="Times New Roman" panose="02020603050405020304" pitchFamily="2" charset="0"/>
                <a:ea typeface="黑体" panose="02010609060101010101" pitchFamily="1" charset="-122"/>
              </a:rPr>
              <a:t>1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＜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x</a:t>
            </a:r>
            <a:r>
              <a:rPr lang="en-US" altLang="zh-CN" sz="2800" baseline="-25000" dirty="0">
                <a:latin typeface="Times New Roman" panose="02020603050405020304" pitchFamily="2" charset="0"/>
                <a:ea typeface="黑体" panose="02010609060101010101" pitchFamily="1" charset="-122"/>
              </a:rPr>
              <a:t>2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时，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y</a:t>
            </a:r>
            <a:r>
              <a:rPr lang="en-US" altLang="zh-CN" sz="2800" baseline="-25000" dirty="0">
                <a:latin typeface="Times New Roman" panose="02020603050405020304" pitchFamily="2" charset="0"/>
                <a:ea typeface="黑体" panose="02010609060101010101" pitchFamily="1" charset="-122"/>
              </a:rPr>
              <a:t>1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＞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1" charset="-122"/>
              </a:rPr>
              <a:t>y</a:t>
            </a:r>
            <a:r>
              <a:rPr lang="en-US" altLang="zh-CN" sz="2800" baseline="-25000" dirty="0">
                <a:latin typeface="Times New Roman" panose="02020603050405020304" pitchFamily="2" charset="0"/>
                <a:ea typeface="黑体" panose="02010609060101010101" pitchFamily="1" charset="-122"/>
              </a:rPr>
              <a:t>2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1" charset="-122"/>
              </a:rPr>
              <a:t> 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5" name="矩形 20"/>
          <p:cNvSpPr/>
          <p:nvPr/>
        </p:nvSpPr>
        <p:spPr>
          <a:xfrm>
            <a:off x="6462395" y="1344613"/>
            <a:ext cx="49847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Wingdings" panose="05000000000000000000" pitchFamily="2" charset="2"/>
              </a:rPr>
              <a:t>D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  <a:sym typeface="Wingdings" panose="05000000000000000000" pitchFamily="2" charset="2"/>
            </a:endParaRPr>
          </a:p>
        </p:txBody>
      </p:sp>
      <p:sp>
        <p:nvSpPr>
          <p:cNvPr id="6" name="矩形 15"/>
          <p:cNvSpPr/>
          <p:nvPr/>
        </p:nvSpPr>
        <p:spPr>
          <a:xfrm>
            <a:off x="179705" y="2996565"/>
            <a:ext cx="8806180" cy="11379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p>
            <a:pPr>
              <a:lnSpc>
                <a:spcPct val="110000"/>
              </a:lnSpc>
            </a:pP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Arial" panose="020B0604020202020204" pitchFamily="34" charset="0"/>
              </a:rPr>
              <a:t>解析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Wingdings" panose="05000000000000000000" pitchFamily="2" charset="2"/>
              </a:rPr>
              <a:t>：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Wingdings" panose="05000000000000000000" pitchFamily="2" charset="2"/>
              </a:rPr>
              <a:t>根据一次函数的性质：</a:t>
            </a:r>
            <a:endParaRPr lang="zh-CN" altLang="en-US" sz="2800" dirty="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pitchFamily="1" charset="-122"/>
              <a:sym typeface="Wingdings" panose="05000000000000000000" pitchFamily="2" charset="2"/>
            </a:endParaRPr>
          </a:p>
          <a:p>
            <a:pPr>
              <a:lnSpc>
                <a:spcPct val="110000"/>
              </a:lnSpc>
            </a:pP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Wingdings" panose="05000000000000000000" pitchFamily="2" charset="2"/>
              </a:rPr>
              <a:t>当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Wingdings" panose="05000000000000000000" pitchFamily="2" charset="2"/>
              </a:rPr>
              <a:t> </a:t>
            </a:r>
            <a:r>
              <a:rPr lang="en-US" altLang="zh-CN" sz="2800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Wingdings" panose="05000000000000000000" pitchFamily="2" charset="2"/>
              </a:rPr>
              <a:t>k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Wingdings" panose="05000000000000000000" pitchFamily="2" charset="2"/>
              </a:rPr>
              <a:t>＜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Wingdings" panose="05000000000000000000" pitchFamily="2" charset="2"/>
              </a:rPr>
              <a:t>0 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Wingdings" panose="05000000000000000000" pitchFamily="2" charset="2"/>
              </a:rPr>
              <a:t>时，</a:t>
            </a:r>
            <a:r>
              <a:rPr lang="en-US" altLang="zh-CN" sz="2800" b="1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Wingdings" panose="05000000000000000000" pitchFamily="2" charset="2"/>
              </a:rPr>
              <a:t>y</a:t>
            </a:r>
            <a:r>
              <a:rPr lang="en-US" altLang="zh-CN" sz="2800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Wingdings" panose="05000000000000000000" pitchFamily="2" charset="2"/>
              </a:rPr>
              <a:t> 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Wingdings" panose="05000000000000000000" pitchFamily="2" charset="2"/>
              </a:rPr>
              <a:t>随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Wingdings" panose="05000000000000000000" pitchFamily="2" charset="2"/>
              </a:rPr>
              <a:t> </a:t>
            </a:r>
            <a:r>
              <a:rPr lang="en-US" altLang="zh-CN" sz="2800" b="1" i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Wingdings" panose="05000000000000000000" pitchFamily="2" charset="2"/>
              </a:rPr>
              <a:t>x 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Wingdings" panose="05000000000000000000" pitchFamily="2" charset="2"/>
              </a:rPr>
              <a:t>的增大而减小，所以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Wingdings" panose="05000000000000000000" pitchFamily="2" charset="2"/>
              </a:rPr>
              <a:t>D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Wingdings" panose="05000000000000000000" pitchFamily="2" charset="2"/>
              </a:rPr>
              <a:t>为正确答案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Wingdings" panose="05000000000000000000" pitchFamily="2" charset="2"/>
              </a:rPr>
              <a:t>.</a:t>
            </a:r>
            <a:endParaRPr lang="en-US" altLang="zh-CN" sz="2800" dirty="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pitchFamily="1" charset="-122"/>
              <a:sym typeface="Wingdings" panose="05000000000000000000" pitchFamily="2" charset="2"/>
            </a:endParaRPr>
          </a:p>
        </p:txBody>
      </p:sp>
      <p:sp>
        <p:nvSpPr>
          <p:cNvPr id="7" name="矩形 4"/>
          <p:cNvSpPr/>
          <p:nvPr/>
        </p:nvSpPr>
        <p:spPr>
          <a:xfrm>
            <a:off x="34925" y="4084320"/>
            <a:ext cx="876808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marL="514350">
              <a:lnSpc>
                <a:spcPct val="10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Wingdings" panose="05000000000000000000" pitchFamily="2" charset="2"/>
              </a:rPr>
              <a:t>提示：反过来也成立：当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Wingdings" panose="05000000000000000000" pitchFamily="2" charset="2"/>
              </a:rPr>
              <a:t>k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Wingdings" panose="05000000000000000000" pitchFamily="2" charset="2"/>
              </a:rPr>
              <a:t>＜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Wingdings" panose="05000000000000000000" pitchFamily="2" charset="2"/>
              </a:rPr>
              <a:t>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Wingdings" panose="05000000000000000000" pitchFamily="2" charset="2"/>
              </a:rPr>
              <a:t>时，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Wingdings" panose="05000000000000000000" pitchFamily="2" charset="2"/>
              </a:rPr>
              <a:t>y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Wingdings" panose="05000000000000000000" pitchFamily="2" charset="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Wingdings" panose="05000000000000000000" pitchFamily="2" charset="2"/>
              </a:rPr>
              <a:t>越大，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Wingdings" panose="05000000000000000000" pitchFamily="2" charset="2"/>
              </a:rPr>
              <a:t>x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Wingdings" panose="05000000000000000000" pitchFamily="2" charset="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Wingdings" panose="05000000000000000000" pitchFamily="2" charset="2"/>
              </a:rPr>
              <a:t>就越小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  <a:sym typeface="Wingdings" panose="05000000000000000000" pitchFamily="2" charset="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  <a:sym typeface="Wingdings" panose="05000000000000000000" pitchFamily="2" charset="2"/>
            </a:endParaRPr>
          </a:p>
        </p:txBody>
      </p:sp>
      <p:sp>
        <p:nvSpPr>
          <p:cNvPr id="34" name="任意多边形 33"/>
          <p:cNvSpPr/>
          <p:nvPr userDrawn="1"/>
        </p:nvSpPr>
        <p:spPr>
          <a:xfrm>
            <a:off x="56515" y="0"/>
            <a:ext cx="1579880" cy="499745"/>
          </a:xfrm>
          <a:custGeom>
            <a:avLst/>
            <a:gdLst>
              <a:gd name="connsiteX0" fmla="*/ 0 w 14701"/>
              <a:gd name="connsiteY0" fmla="*/ 0 h 1091"/>
              <a:gd name="connsiteX1" fmla="*/ 14701 w 14701"/>
              <a:gd name="connsiteY1" fmla="*/ 0 h 1091"/>
              <a:gd name="connsiteX2" fmla="*/ 14291 w 14701"/>
              <a:gd name="connsiteY2" fmla="*/ 1081 h 1091"/>
              <a:gd name="connsiteX3" fmla="*/ 0 w 14701"/>
              <a:gd name="connsiteY3" fmla="*/ 1091 h 1091"/>
              <a:gd name="connsiteX4" fmla="*/ 0 w 14701"/>
              <a:gd name="connsiteY4" fmla="*/ 0 h 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01" h="1091">
                <a:moveTo>
                  <a:pt x="0" y="0"/>
                </a:moveTo>
                <a:lnTo>
                  <a:pt x="14701" y="0"/>
                </a:lnTo>
                <a:lnTo>
                  <a:pt x="14291" y="1081"/>
                </a:lnTo>
                <a:lnTo>
                  <a:pt x="0" y="109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txBody>
          <a:bodyPr vert="horz" wrap="none" lIns="91440" tIns="45720" rIns="91440" bIns="45720" numCol="1" anchor="ctr" anchorCtr="0" compatLnSpc="1">
            <a:noAutofit/>
          </a:bodyPr>
          <a:p>
            <a:pPr algn="just">
              <a:spcAft>
                <a:spcPts val="0"/>
              </a:spcAft>
            </a:pPr>
            <a:r>
              <a:rPr lang="zh-CN" altLang="en-US" sz="2800" b="1" kern="100" dirty="0" smtClean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cs typeface="有爱魔兽圆体 CN Medium" panose="020B0602040504020204" pitchFamily="34" charset="-122"/>
                <a:sym typeface="思源黑体" panose="020B0500000000090000" pitchFamily="34" charset="-122"/>
              </a:rPr>
              <a:t>典例精析</a:t>
            </a:r>
            <a:endParaRPr lang="zh-CN" altLang="en-US" sz="2800" b="1" kern="100" dirty="0" smtClean="0">
              <a:solidFill>
                <a:schemeClr val="bg1"/>
              </a:solidFill>
              <a:latin typeface="微软雅黑" panose="020B0503020204020204" pitchFamily="2" charset="-122"/>
              <a:ea typeface="微软雅黑" panose="020B0503020204020204" pitchFamily="2" charset="-122"/>
              <a:cs typeface="有爱魔兽圆体 CN Medium" panose="020B0602040504020204" pitchFamily="34" charset="-122"/>
              <a:sym typeface="思源黑体" panose="020B0500000000090000" pitchFamily="34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2.xml><?xml version="1.0" encoding="utf-8"?>
<p:tagLst xmlns:p="http://schemas.openxmlformats.org/presentationml/2006/main">
  <p:tag name="KSO_WM_TEMPLATE_CATEGORY" val="custom"/>
  <p:tag name="KSO_WM_TEMPLATE_INDEX" val="20181493"/>
  <p:tag name="KSO_WM_TAG_VERSION" val="1.0"/>
  <p:tag name="KSO_WM_BEAUTIFY_FLAG" val="#wm#"/>
  <p:tag name="KSO_WM_UNIT_TYPE" val="b"/>
  <p:tag name="KSO_WM_UNIT_INDEX" val="1"/>
  <p:tag name="KSO_WM_UNIT_LAYERLEVEL" val="1"/>
  <p:tag name="KSO_WM_UNIT_VALUE" val="156"/>
  <p:tag name="KSO_WM_UNIT_ISCONTENTSTITLE" val="0"/>
  <p:tag name="KSO_WM_UNIT_HIGHLIGHT" val="0"/>
  <p:tag name="KSO_WM_UNIT_COMPATIBLE" val="0"/>
  <p:tag name="KSO_WM_UNIT_PRESET_TEXT_INDEX" val="4"/>
  <p:tag name="KSO_WM_UNIT_PRESET_TEXT_LEN" val="26"/>
  <p:tag name="KSO_WM_UNIT_ID" val="custom20181493_1*b*1"/>
  <p:tag name="KSO_WM_UNIT_ISNUMDGMTITLE" val="0"/>
  <p:tag name="KSO_WM_UNIT_NOCLEAR" val="0"/>
  <p:tag name="KSO_WM_UNIT_DIAGRAM_ISNUMVISUAL" val="0"/>
  <p:tag name="KSO_WM_UNIT_DIAGRAM_ISREFERUNIT" val="0"/>
  <p:tag name="KSO_WM_UNIT_TEXT_FILL_FORE_SCHEMECOLOR_INDEX_BRIGHTNESS" val="0"/>
  <p:tag name="KSO_WM_UNIT_TEXT_FILL_FORE_SCHEMECOLOR_INDEX" val="13"/>
  <p:tag name="KSO_WM_UNIT_TEXT_FILL_TYPE" val="1"/>
</p:tagLst>
</file>

<file path=ppt/tags/tag13.xml><?xml version="1.0" encoding="utf-8"?>
<p:tagLst xmlns:p="http://schemas.openxmlformats.org/presentationml/2006/main">
  <p:tag name="KSO_WM_SPECIAL_SOURCE" val="bdnull"/>
</p:tagLst>
</file>

<file path=ppt/tags/tag14.xml><?xml version="1.0" encoding="utf-8"?>
<p:tagLst xmlns:p="http://schemas.openxmlformats.org/presentationml/2006/main">
  <p:tag name="KSO_WM_SPECIAL_SOURCE" val="bdnull"/>
</p:tagLst>
</file>

<file path=ppt/tags/tag15.xml><?xml version="1.0" encoding="utf-8"?>
<p:tagLst xmlns:p="http://schemas.openxmlformats.org/presentationml/2006/main">
  <p:tag name="KSO_WM_SPECIAL_SOURCE" val="bdnull"/>
</p:tagLst>
</file>

<file path=ppt/tags/tag1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mixed20201886_42*f*1"/>
  <p:tag name="KSO_WM_TEMPLATE_CATEGORY" val="mixed"/>
  <p:tag name="KSO_WM_TEMPLATE_INDEX" val="20201886"/>
  <p:tag name="KSO_WM_UNIT_LAYERLEVEL" val="1"/>
  <p:tag name="KSO_WM_TAG_VERSION" val="1.0"/>
  <p:tag name="KSO_WM_BEAUTIFY_FLAG" val="#wm#"/>
  <p:tag name="KSO_WM_UNIT_PRESET_TEXT" val="单击此处输入小标题"/>
  <p:tag name="KSO_WM_UNIT_TEXTBOXSTYLE_GUID" val="{9bb83113-1614-4126-8b53-e3e1cdd7aeea}"/>
  <p:tag name="KSO_WM_UNIT_TEXTBOXSTYLE_TEMPLATEID" val="3135005"/>
  <p:tag name="KSO_WM_UNIT_TEXTBOXSTYLE_TYPE" val="5"/>
</p:tagLst>
</file>

<file path=ppt/tags/tag17.xml><?xml version="1.0" encoding="utf-8"?>
<p:tagLst xmlns:p="http://schemas.openxmlformats.org/presentationml/2006/main">
  <p:tag name="KSO_WM_SPECIAL_SOURCE" val="bdnull"/>
</p:tagLst>
</file>

<file path=ppt/tags/tag18.xml><?xml version="1.0" encoding="utf-8"?>
<p:tagLst xmlns:p="http://schemas.openxmlformats.org/presentationml/2006/main">
  <p:tag name="KSO_WM_SPECIAL_SOURCE" val="bdnull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SPECIAL_SOURCE" val="bdnull"/>
</p:tagLst>
</file>

<file path=ppt/tags/tag56.xml><?xml version="1.0" encoding="utf-8"?>
<p:tagLst xmlns:p="http://schemas.openxmlformats.org/presentationml/2006/main">
  <p:tag name="KSO_WM_SPECIAL_SOURCE" val="bdnull"/>
</p:tagLst>
</file>

<file path=ppt/tags/tag57.xml><?xml version="1.0" encoding="utf-8"?>
<p:tagLst xmlns:p="http://schemas.openxmlformats.org/presentationml/2006/main">
  <p:tag name="KSO_WM_SPECIAL_SOURCE" val="bdnull"/>
</p:tagLst>
</file>

<file path=ppt/tags/tag58.xml><?xml version="1.0" encoding="utf-8"?>
<p:tagLst xmlns:p="http://schemas.openxmlformats.org/presentationml/2006/main">
  <p:tag name="KSO_WM_SPECIAL_SOURCE" val="bdnull"/>
</p:tagLst>
</file>

<file path=ppt/tags/tag59.xml><?xml version="1.0" encoding="utf-8"?>
<p:tagLst xmlns:p="http://schemas.openxmlformats.org/presentationml/2006/main">
  <p:tag name="KSO_WM_SPECIAL_SOURCE" val="bdnull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SPECIAL_SOURCE" val="bdnull"/>
</p:tagLst>
</file>

<file path=ppt/tags/tag61.xml><?xml version="1.0" encoding="utf-8"?>
<p:tagLst xmlns:p="http://schemas.openxmlformats.org/presentationml/2006/main">
  <p:tag name="KSO_WM_SPECIAL_SOURCE" val="bdnull"/>
</p:tagLst>
</file>

<file path=ppt/tags/tag62.xml><?xml version="1.0" encoding="utf-8"?>
<p:tagLst xmlns:p="http://schemas.openxmlformats.org/presentationml/2006/main">
  <p:tag name="KSO_WM_SPECIAL_SOURCE" val="bdnull"/>
</p:tagLst>
</file>

<file path=ppt/tags/tag63.xml><?xml version="1.0" encoding="utf-8"?>
<p:tagLst xmlns:p="http://schemas.openxmlformats.org/presentationml/2006/main">
  <p:tag name="KSO_WM_SPECIAL_SOURCE" val="bdnull"/>
</p:tagLst>
</file>

<file path=ppt/tags/tag64.xml><?xml version="1.0" encoding="utf-8"?>
<p:tagLst xmlns:p="http://schemas.openxmlformats.org/presentationml/2006/main">
  <p:tag name="KSO_WM_SPECIAL_SOURCE" val="bdnull"/>
</p:tagLst>
</file>

<file path=ppt/tags/tag65.xml><?xml version="1.0" encoding="utf-8"?>
<p:tagLst xmlns:p="http://schemas.openxmlformats.org/presentationml/2006/main">
  <p:tag name="KSO_WM_SPECIAL_SOURCE" val="bdnull"/>
</p:tagLst>
</file>

<file path=ppt/tags/tag66.xml><?xml version="1.0" encoding="utf-8"?>
<p:tagLst xmlns:p="http://schemas.openxmlformats.org/presentationml/2006/main">
  <p:tag name="COMMONDATA" val="eyJoZGlkIjoiMjE3MGZlOWM0YjUxY2M3MWI4YzI3MDMxNTIyMDU2NmQifQ=="/>
  <p:tag name="KSO_WPP_MARK_KEY" val="13265177-02c8-47f5-9673-c0e234a0b99f"/>
  <p:tag name="commondata" val="eyJoZGlkIjoiOGI2ZmZhNGJlZjIxNjcyOWUyNzJhY2NmNzYwNzI0YzIifQ==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4_自定义设计方案">
  <a:themeElements>
    <a:clrScheme name="WPS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9525">
          <a:noFill/>
        </a:ln>
      </a:spPr>
      <a:bodyPr wrap="square" anchor="t" anchorCtr="0">
        <a:spAutoFit/>
      </a:bodyPr>
      <a:lstStyle>
        <a:defPPr>
          <a:lnSpc>
            <a:spcPct val="130000"/>
          </a:lnSpc>
          <a:defRPr lang="en-US" altLang="zh-CN" sz="2800" dirty="0">
            <a:latin typeface="Times New Roman" panose="02020603050405020304" pitchFamily="2" charset="0"/>
            <a:ea typeface="黑体" panose="02010609060101010101" pitchFamily="1" charset="-122"/>
          </a:defRPr>
        </a:defPPr>
      </a:lstStyle>
    </a:spDef>
    <a:txDef>
      <a:spPr>
        <a:noFill/>
      </a:spPr>
      <a:bodyPr wrap="square" rtlCol="0" anchor="t">
        <a:spAutoFit/>
      </a:bodyPr>
      <a:lstStyle>
        <a:defPPr>
          <a:defRPr lang="en-US" altLang="zh-CN" sz="2800">
            <a:latin typeface="Times New Roman" panose="02020603050405020304" pitchFamily="2" charset="0"/>
            <a:ea typeface="黑体" panose="02010609060101010101" pitchFamily="1" charset="-122"/>
            <a:cs typeface="Times New Roman" panose="02020603050405020304" pitchFamily="2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3433</Words>
  <Application>WPS 演示</Application>
  <PresentationFormat>全屏显示(4:3)</PresentationFormat>
  <Paragraphs>289</Paragraphs>
  <Slides>22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26</vt:i4>
      </vt:variant>
      <vt:variant>
        <vt:lpstr>幻灯片标题</vt:lpstr>
      </vt:variant>
      <vt:variant>
        <vt:i4>22</vt:i4>
      </vt:variant>
    </vt:vector>
  </HeadingPairs>
  <TitlesOfParts>
    <vt:vector size="64" baseType="lpstr">
      <vt:lpstr>Arial</vt:lpstr>
      <vt:lpstr>宋体</vt:lpstr>
      <vt:lpstr>Wingdings</vt:lpstr>
      <vt:lpstr>Times New Roman</vt:lpstr>
      <vt:lpstr>黑体</vt:lpstr>
      <vt:lpstr>Wingdings</vt:lpstr>
      <vt:lpstr>微软雅黑</vt:lpstr>
      <vt:lpstr>楷体</vt:lpstr>
      <vt:lpstr>Calibri</vt:lpstr>
      <vt:lpstr>Calibri</vt:lpstr>
      <vt:lpstr>等线</vt:lpstr>
      <vt:lpstr>Segoe UI</vt:lpstr>
      <vt:lpstr>有爱魔兽圆体 CN Medium</vt:lpstr>
      <vt:lpstr>思源黑体</vt:lpstr>
      <vt:lpstr>Arial Unicode MS</vt:lpstr>
      <vt:lpstr>4_自定义设计方案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唐唐唐小糖1</cp:lastModifiedBy>
  <cp:revision>653</cp:revision>
  <dcterms:created xsi:type="dcterms:W3CDTF">2015-07-09T08:14:00Z</dcterms:created>
  <dcterms:modified xsi:type="dcterms:W3CDTF">2025-12-15T03:39:30Z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F0C42A2FDFB940409C79CC05B9A3DD46</vt:lpwstr>
  </property>
</Properties>
</file>