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9" r:id="rId3"/>
    <p:sldId id="566" r:id="rId5"/>
    <p:sldId id="536" r:id="rId6"/>
    <p:sldId id="537" r:id="rId7"/>
    <p:sldId id="546" r:id="rId8"/>
    <p:sldId id="553" r:id="rId9"/>
    <p:sldId id="552" r:id="rId10"/>
    <p:sldId id="554" r:id="rId11"/>
    <p:sldId id="556" r:id="rId12"/>
    <p:sldId id="541" r:id="rId13"/>
    <p:sldId id="557" r:id="rId14"/>
    <p:sldId id="563" r:id="rId15"/>
    <p:sldId id="561" r:id="rId16"/>
    <p:sldId id="562" r:id="rId17"/>
    <p:sldId id="571" r:id="rId18"/>
    <p:sldId id="573" r:id="rId19"/>
    <p:sldId id="575" r:id="rId20"/>
    <p:sldId id="577" r:id="rId21"/>
    <p:sldId id="578" r:id="rId22"/>
    <p:sldId id="545" r:id="rId23"/>
    <p:sldId id="522" r:id="rId24"/>
    <p:sldId id="511" r:id="rId25"/>
    <p:sldId id="523" r:id="rId26"/>
    <p:sldId id="524" r:id="rId27"/>
    <p:sldId id="515" r:id="rId28"/>
    <p:sldId id="574" r:id="rId29"/>
  </p:sldIdLst>
  <p:sldSz cx="9144000" cy="5144135" type="screen16x9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2" userDrawn="1">
          <p15:clr>
            <a:srgbClr val="A4A3A4"/>
          </p15:clr>
        </p15:guide>
        <p15:guide id="2" pos="292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hp" initials="h" lastIdx="0" clrIdx="1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8B8B"/>
    <a:srgbClr val="1C5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772"/>
        <p:guide pos="292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6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16.wmf"/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14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28" tIns="45714" rIns="91428" bIns="45714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1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11.xml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3.wmf"/><Relationship Id="rId13" Type="http://schemas.openxmlformats.org/officeDocument/2006/relationships/vmlDrawing" Target="../drawings/vmlDrawing6.v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3.xml"/><Relationship Id="rId10" Type="http://schemas.openxmlformats.org/officeDocument/2006/relationships/oleObject" Target="../embeddings/oleObject19.bin"/><Relationship Id="rId1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20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12.wmf"/><Relationship Id="rId11" Type="http://schemas.openxmlformats.org/officeDocument/2006/relationships/vmlDrawing" Target="../drawings/vmlDrawing8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22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6.bin"/><Relationship Id="rId2" Type="http://schemas.openxmlformats.org/officeDocument/2006/relationships/tags" Target="../tags/tag26.xml"/><Relationship Id="rId17" Type="http://schemas.openxmlformats.org/officeDocument/2006/relationships/vmlDrawing" Target="../drawings/vmlDrawing9.v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image" Target="../media/image26.wmf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2.xml"/><Relationship Id="rId2" Type="http://schemas.openxmlformats.org/officeDocument/2006/relationships/image" Target="../media/image27.png"/><Relationship Id="rId1" Type="http://schemas.openxmlformats.org/officeDocument/2006/relationships/tags" Target="../tags/tag5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55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4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2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image" Target="../media/image16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5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0.xml"/><Relationship Id="rId7" Type="http://schemas.openxmlformats.org/officeDocument/2006/relationships/image" Target="../media/image20.w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8.wmf"/><Relationship Id="rId2" Type="http://schemas.openxmlformats.org/officeDocument/2006/relationships/oleObject" Target="../embeddings/oleObject10.bin"/><Relationship Id="rId11" Type="http://schemas.openxmlformats.org/officeDocument/2006/relationships/notesSlide" Target="../notesSlides/notesSlide2.xml"/><Relationship Id="rId10" Type="http://schemas.openxmlformats.org/officeDocument/2006/relationships/vmlDrawing" Target="../drawings/vmlDrawing4.vml"/><Relationship Id="rId1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21.png"/><Relationship Id="rId1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" name="Rectangle 5"/>
          <p:cNvSpPr/>
          <p:nvPr/>
        </p:nvSpPr>
        <p:spPr>
          <a:xfrm>
            <a:off x="4139565" y="2891790"/>
            <a:ext cx="43510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第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1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课时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一次函数的图象画法及其平移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4476115" y="2212975"/>
            <a:ext cx="3736340" cy="7067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>
              <a:lnSpc>
                <a:spcPct val="100000"/>
              </a:lnSpc>
              <a:buClrTx/>
              <a:buSzTx/>
            </a:pP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1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6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.3.2 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 一次函数</a:t>
            </a:r>
            <a:endParaRPr lang="en-US" altLang="zh-CN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1" charset="-122"/>
              <a:cs typeface="+mn-cs"/>
              <a:sym typeface="+mn-ea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565525" y="1635760"/>
            <a:ext cx="5530215" cy="6464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46" name="文本框 6151"/>
          <p:cNvSpPr txBox="1"/>
          <p:nvPr/>
        </p:nvSpPr>
        <p:spPr>
          <a:xfrm>
            <a:off x="2842260" y="165100"/>
            <a:ext cx="33832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一次函数图象的平移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8425" y="916305"/>
            <a:ext cx="879729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【探究】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观察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“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做一做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”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中画出的四个一次函数的图象，比较下列各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组一次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函数的图象有什么共同点和不同点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: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74980" y="1982470"/>
            <a:ext cx="3780790" cy="554990"/>
            <a:chOff x="1415" y="3235"/>
            <a:chExt cx="5954" cy="874"/>
          </a:xfrm>
        </p:grpSpPr>
        <p:graphicFrame>
          <p:nvGraphicFramePr>
            <p:cNvPr id="61" name="对象 60"/>
            <p:cNvGraphicFramePr>
              <a:graphicFrameLocks noChangeAspect="1"/>
            </p:cNvGraphicFramePr>
            <p:nvPr/>
          </p:nvGraphicFramePr>
          <p:xfrm>
            <a:off x="2097" y="3235"/>
            <a:ext cx="1800" cy="8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" imgW="432435" imgH="203200" progId="Equation.3">
                    <p:embed/>
                  </p:oleObj>
                </mc:Choice>
                <mc:Fallback>
                  <p:oleObj name="" r:id="rId1" imgW="432435" imgH="203200" progId="Equation.3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97" y="3235"/>
                          <a:ext cx="1800" cy="8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0" name="组合 69"/>
            <p:cNvGrpSpPr/>
            <p:nvPr/>
          </p:nvGrpSpPr>
          <p:grpSpPr>
            <a:xfrm>
              <a:off x="1415" y="3273"/>
              <a:ext cx="5954" cy="837"/>
              <a:chOff x="1076" y="3273"/>
              <a:chExt cx="5954" cy="837"/>
            </a:xfrm>
          </p:grpSpPr>
          <p:graphicFrame>
            <p:nvGraphicFramePr>
              <p:cNvPr id="62" name="对象 61"/>
              <p:cNvGraphicFramePr>
                <a:graphicFrameLocks noChangeAspect="1"/>
              </p:cNvGraphicFramePr>
              <p:nvPr/>
            </p:nvGraphicFramePr>
            <p:xfrm>
              <a:off x="4414" y="3273"/>
              <a:ext cx="2616" cy="8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3" name="" r:id="rId3" imgW="634365" imgH="203200" progId="Equation.3">
                      <p:embed/>
                    </p:oleObj>
                  </mc:Choice>
                  <mc:Fallback>
                    <p:oleObj name="" r:id="rId3" imgW="634365" imgH="203200" progId="Equation.3">
                      <p:embed/>
                      <p:pic>
                        <p:nvPicPr>
                          <p:cNvPr id="0" name="图片 3082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4414" y="3273"/>
                            <a:ext cx="2616" cy="83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" name="文本框 62"/>
              <p:cNvSpPr txBox="1"/>
              <p:nvPr/>
            </p:nvSpPr>
            <p:spPr>
              <a:xfrm>
                <a:off x="1076" y="3273"/>
                <a:ext cx="3744" cy="8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①</a:t>
                </a:r>
                <a:r>
                  <a:rPr lang="en-US" altLang="zh-CN" sz="2800"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              </a:t>
                </a:r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与</a:t>
                </a:r>
                <a:endParaRPr lang="zh-CN" altLang="en-US" sz="280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4418330" y="1835150"/>
            <a:ext cx="3914140" cy="901700"/>
            <a:chOff x="1076" y="4463"/>
            <a:chExt cx="6164" cy="1420"/>
          </a:xfrm>
        </p:grpSpPr>
        <p:graphicFrame>
          <p:nvGraphicFramePr>
            <p:cNvPr id="57" name="对象 56"/>
            <p:cNvGraphicFramePr>
              <a:graphicFrameLocks noChangeAspect="1"/>
            </p:cNvGraphicFramePr>
            <p:nvPr/>
          </p:nvGraphicFramePr>
          <p:xfrm>
            <a:off x="1984" y="4468"/>
            <a:ext cx="1699" cy="13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5" imgW="482600" imgH="393700" progId="Equation.3">
                    <p:embed/>
                  </p:oleObj>
                </mc:Choice>
                <mc:Fallback>
                  <p:oleObj name="" r:id="rId5" imgW="482600" imgH="393700" progId="Equation.3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984" y="4468"/>
                          <a:ext cx="1699" cy="13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1" name="组合 70"/>
            <p:cNvGrpSpPr/>
            <p:nvPr/>
          </p:nvGrpSpPr>
          <p:grpSpPr>
            <a:xfrm>
              <a:off x="1076" y="4463"/>
              <a:ext cx="6164" cy="1420"/>
              <a:chOff x="1076" y="4576"/>
              <a:chExt cx="6164" cy="1420"/>
            </a:xfrm>
          </p:grpSpPr>
          <p:graphicFrame>
            <p:nvGraphicFramePr>
              <p:cNvPr id="58" name="对象 57"/>
              <p:cNvGraphicFramePr>
                <a:graphicFrameLocks noChangeAspect="1"/>
              </p:cNvGraphicFramePr>
              <p:nvPr/>
            </p:nvGraphicFramePr>
            <p:xfrm>
              <a:off x="4720" y="4576"/>
              <a:ext cx="2520" cy="142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5" name="" r:id="rId7" imgW="698500" imgH="393700" progId="Equation.3">
                      <p:embed/>
                    </p:oleObj>
                  </mc:Choice>
                  <mc:Fallback>
                    <p:oleObj name="" r:id="rId7" imgW="698500" imgH="393700" progId="Equation.3">
                      <p:embed/>
                      <p:pic>
                        <p:nvPicPr>
                          <p:cNvPr id="0" name="图片 3084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4720" y="4576"/>
                            <a:ext cx="2520" cy="142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4" name="文本框 63"/>
              <p:cNvSpPr txBox="1"/>
              <p:nvPr/>
            </p:nvSpPr>
            <p:spPr>
              <a:xfrm>
                <a:off x="1076" y="4909"/>
                <a:ext cx="3743" cy="8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②</a:t>
                </a:r>
                <a:r>
                  <a:rPr lang="en-US" altLang="zh-CN" sz="2800"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      </a:t>
                </a:r>
                <a:r>
                  <a:rPr lang="en-US" altLang="zh-CN" sz="2800"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  <a:sym typeface="+mn-ea"/>
                  </a:rPr>
                  <a:t>  </a:t>
                </a:r>
                <a:r>
                  <a:rPr lang="en-US" altLang="zh-CN" sz="2800"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        </a:t>
                </a:r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与</a:t>
                </a:r>
                <a:endParaRPr lang="zh-CN" altLang="en-US" sz="280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467995" y="2436495"/>
            <a:ext cx="4335780" cy="901700"/>
            <a:chOff x="1076" y="6097"/>
            <a:chExt cx="6828" cy="1420"/>
          </a:xfrm>
        </p:grpSpPr>
        <p:sp>
          <p:nvSpPr>
            <p:cNvPr id="65" name="文本框 64"/>
            <p:cNvSpPr txBox="1"/>
            <p:nvPr/>
          </p:nvSpPr>
          <p:spPr>
            <a:xfrm>
              <a:off x="1076" y="6459"/>
              <a:ext cx="48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③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                    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与</a:t>
              </a:r>
              <a:endPara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</p:txBody>
        </p:sp>
        <p:graphicFrame>
          <p:nvGraphicFramePr>
            <p:cNvPr id="66" name="对象 65"/>
            <p:cNvGraphicFramePr>
              <a:graphicFrameLocks noChangeAspect="1"/>
            </p:cNvGraphicFramePr>
            <p:nvPr/>
          </p:nvGraphicFramePr>
          <p:xfrm>
            <a:off x="1971" y="6424"/>
            <a:ext cx="2616" cy="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" name="" r:id="rId9" imgW="634365" imgH="203200" progId="Equation.3">
                    <p:embed/>
                  </p:oleObj>
                </mc:Choice>
                <mc:Fallback>
                  <p:oleObj name="" r:id="rId9" imgW="634365" imgH="203200" progId="Equation.3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71" y="6424"/>
                          <a:ext cx="2616" cy="83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" name="对象 67"/>
            <p:cNvGraphicFramePr>
              <a:graphicFrameLocks noChangeAspect="1"/>
            </p:cNvGraphicFramePr>
            <p:nvPr/>
          </p:nvGraphicFramePr>
          <p:xfrm>
            <a:off x="5384" y="6097"/>
            <a:ext cx="2520" cy="14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" name="" r:id="rId10" imgW="698500" imgH="393700" progId="Equation.3">
                    <p:embed/>
                  </p:oleObj>
                </mc:Choice>
                <mc:Fallback>
                  <p:oleObj name="" r:id="rId10" imgW="698500" imgH="393700" progId="Equation.3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384" y="6097"/>
                          <a:ext cx="2520" cy="14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6" name="文本框 75"/>
          <p:cNvSpPr txBox="1"/>
          <p:nvPr/>
        </p:nvSpPr>
        <p:spPr>
          <a:xfrm>
            <a:off x="254635" y="3349625"/>
            <a:ext cx="8360410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你能否从中发现一些规律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对于直线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kx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+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b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、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b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是常数，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</a:rPr>
              <a:t>≠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0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，常数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k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的取值对于直线的位置各有什么影响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314006" y="168447"/>
            <a:ext cx="3914247" cy="598438"/>
            <a:chOff x="1777185" y="621123"/>
            <a:chExt cx="3914247" cy="59843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2" name="直接连接符 1"/>
            <p:cNvCxnSpPr/>
            <p:nvPr/>
          </p:nvCxnSpPr>
          <p:spPr>
            <a:xfrm>
              <a:off x="2091617" y="1204956"/>
              <a:ext cx="3599815" cy="1460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6145"/>
          <p:cNvSpPr txBox="1"/>
          <p:nvPr/>
        </p:nvSpPr>
        <p:spPr>
          <a:xfrm>
            <a:off x="102870" y="506095"/>
            <a:ext cx="88487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可以发现，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两个一次函数，</a:t>
            </a:r>
            <a:r>
              <a:rPr lang="zh-CN" altLang="en-US" sz="2800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当系数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k </a:t>
            </a:r>
            <a:r>
              <a:rPr lang="zh-CN" altLang="en-US" sz="2800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相同、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b </a:t>
            </a:r>
            <a:r>
              <a:rPr lang="zh-CN" altLang="en-US" sz="2800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不相同时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，如图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18434" name="直接连接符 11265"/>
          <p:cNvSpPr/>
          <p:nvPr/>
        </p:nvSpPr>
        <p:spPr>
          <a:xfrm flipV="1">
            <a:off x="2080260" y="1054735"/>
            <a:ext cx="635" cy="393509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8435" name="直接连接符 11266"/>
          <p:cNvSpPr/>
          <p:nvPr/>
        </p:nvSpPr>
        <p:spPr>
          <a:xfrm>
            <a:off x="180613" y="3276041"/>
            <a:ext cx="411552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grpSp>
        <p:nvGrpSpPr>
          <p:cNvPr id="18436" name="组合 11267"/>
          <p:cNvGrpSpPr/>
          <p:nvPr/>
        </p:nvGrpSpPr>
        <p:grpSpPr>
          <a:xfrm>
            <a:off x="2423228" y="3161721"/>
            <a:ext cx="1257520" cy="114320"/>
            <a:chOff x="0" y="0"/>
            <a:chExt cx="576" cy="96"/>
          </a:xfrm>
        </p:grpSpPr>
        <p:sp>
          <p:nvSpPr>
            <p:cNvPr id="18437" name="直接连接符 11268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38" name="直接连接符 11269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39" name="直接连接符 11270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0" name="直接连接符 11271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1" name="直接连接符 11272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18442" name="组合 11273"/>
          <p:cNvGrpSpPr/>
          <p:nvPr/>
        </p:nvGrpSpPr>
        <p:grpSpPr>
          <a:xfrm>
            <a:off x="422628" y="3161721"/>
            <a:ext cx="1314680" cy="114320"/>
            <a:chOff x="0" y="0"/>
            <a:chExt cx="576" cy="96"/>
          </a:xfrm>
        </p:grpSpPr>
        <p:sp>
          <p:nvSpPr>
            <p:cNvPr id="18443" name="直接连接符 11274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4" name="直接连接符 11275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5" name="直接连接符 11276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6" name="直接连接符 11277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7" name="直接连接符 11278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18448" name="组合 11279"/>
          <p:cNvGrpSpPr/>
          <p:nvPr/>
        </p:nvGrpSpPr>
        <p:grpSpPr>
          <a:xfrm rot="5400000">
            <a:off x="1451508" y="2190001"/>
            <a:ext cx="1371840" cy="114320"/>
            <a:chOff x="0" y="0"/>
            <a:chExt cx="576" cy="96"/>
          </a:xfrm>
        </p:grpSpPr>
        <p:sp>
          <p:nvSpPr>
            <p:cNvPr id="18449" name="直接连接符 11280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0" name="直接连接符 11281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1" name="直接连接符 11282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2" name="直接连接符 11283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3" name="直接连接符 11284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18454" name="组合 11285"/>
          <p:cNvGrpSpPr/>
          <p:nvPr/>
        </p:nvGrpSpPr>
        <p:grpSpPr>
          <a:xfrm rot="5400000">
            <a:off x="1451508" y="4247761"/>
            <a:ext cx="1371840" cy="114320"/>
            <a:chOff x="0" y="0"/>
            <a:chExt cx="576" cy="96"/>
          </a:xfrm>
        </p:grpSpPr>
        <p:sp>
          <p:nvSpPr>
            <p:cNvPr id="18455" name="直接连接符 11286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6" name="直接连接符 11287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7" name="直接连接符 11288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8" name="直接连接符 11289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9" name="直接连接符 11290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8460" name="文本框 11291"/>
          <p:cNvSpPr txBox="1"/>
          <p:nvPr/>
        </p:nvSpPr>
        <p:spPr>
          <a:xfrm>
            <a:off x="2308908" y="321888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61" name="文本框 11292"/>
          <p:cNvSpPr txBox="1"/>
          <p:nvPr/>
        </p:nvSpPr>
        <p:spPr>
          <a:xfrm>
            <a:off x="1565828" y="3218881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62" name="文本框 11293"/>
          <p:cNvSpPr txBox="1"/>
          <p:nvPr/>
        </p:nvSpPr>
        <p:spPr>
          <a:xfrm>
            <a:off x="2651868" y="321888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63" name="文本框 11294"/>
          <p:cNvSpPr txBox="1"/>
          <p:nvPr/>
        </p:nvSpPr>
        <p:spPr>
          <a:xfrm>
            <a:off x="2937668" y="321888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64" name="文本框 11295"/>
          <p:cNvSpPr txBox="1"/>
          <p:nvPr/>
        </p:nvSpPr>
        <p:spPr>
          <a:xfrm>
            <a:off x="3223468" y="321888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65" name="文本框 11296"/>
          <p:cNvSpPr txBox="1"/>
          <p:nvPr/>
        </p:nvSpPr>
        <p:spPr>
          <a:xfrm>
            <a:off x="3566428" y="321888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66" name="文本框 11297"/>
          <p:cNvSpPr txBox="1"/>
          <p:nvPr/>
        </p:nvSpPr>
        <p:spPr>
          <a:xfrm>
            <a:off x="594108" y="3218881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67" name="文本框 11298"/>
          <p:cNvSpPr txBox="1"/>
          <p:nvPr/>
        </p:nvSpPr>
        <p:spPr>
          <a:xfrm>
            <a:off x="879908" y="3218881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68" name="文本框 11299"/>
          <p:cNvSpPr txBox="1"/>
          <p:nvPr/>
        </p:nvSpPr>
        <p:spPr>
          <a:xfrm>
            <a:off x="1222868" y="3218881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69" name="文本框 11300"/>
          <p:cNvSpPr txBox="1"/>
          <p:nvPr/>
        </p:nvSpPr>
        <p:spPr>
          <a:xfrm>
            <a:off x="251148" y="3218881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0" name="文本框 11301"/>
          <p:cNvSpPr txBox="1"/>
          <p:nvPr/>
        </p:nvSpPr>
        <p:spPr>
          <a:xfrm>
            <a:off x="1851628" y="276160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1" name="文本框 11302"/>
          <p:cNvSpPr txBox="1"/>
          <p:nvPr/>
        </p:nvSpPr>
        <p:spPr>
          <a:xfrm>
            <a:off x="1851628" y="247580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2" name="文本框 11303"/>
          <p:cNvSpPr txBox="1"/>
          <p:nvPr/>
        </p:nvSpPr>
        <p:spPr>
          <a:xfrm>
            <a:off x="1851628" y="207568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3" name="文本框 11304"/>
          <p:cNvSpPr txBox="1"/>
          <p:nvPr/>
        </p:nvSpPr>
        <p:spPr>
          <a:xfrm>
            <a:off x="1851628" y="173272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4" name="文本框 11305"/>
          <p:cNvSpPr txBox="1"/>
          <p:nvPr/>
        </p:nvSpPr>
        <p:spPr>
          <a:xfrm>
            <a:off x="1851628" y="1389761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5" name="文本框 11306"/>
          <p:cNvSpPr txBox="1"/>
          <p:nvPr/>
        </p:nvSpPr>
        <p:spPr>
          <a:xfrm>
            <a:off x="1794468" y="3447521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6" name="文本框 11307"/>
          <p:cNvSpPr txBox="1"/>
          <p:nvPr/>
        </p:nvSpPr>
        <p:spPr>
          <a:xfrm>
            <a:off x="1794468" y="3790481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7" name="文本框 11308"/>
          <p:cNvSpPr txBox="1"/>
          <p:nvPr/>
        </p:nvSpPr>
        <p:spPr>
          <a:xfrm>
            <a:off x="1794468" y="4133441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8" name="文本框 11309"/>
          <p:cNvSpPr txBox="1"/>
          <p:nvPr/>
        </p:nvSpPr>
        <p:spPr>
          <a:xfrm>
            <a:off x="1794468" y="4476401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79" name="文本框 11310"/>
          <p:cNvSpPr txBox="1"/>
          <p:nvPr/>
        </p:nvSpPr>
        <p:spPr>
          <a:xfrm>
            <a:off x="1794468" y="4819361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80" name="文本框 11311"/>
          <p:cNvSpPr txBox="1"/>
          <p:nvPr/>
        </p:nvSpPr>
        <p:spPr>
          <a:xfrm>
            <a:off x="1779873" y="3218881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1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81" name="直接连接符 11312"/>
          <p:cNvSpPr/>
          <p:nvPr/>
        </p:nvSpPr>
        <p:spPr>
          <a:xfrm flipH="1">
            <a:off x="1444523" y="1252581"/>
            <a:ext cx="1314680" cy="3886880"/>
          </a:xfrm>
          <a:prstGeom prst="line">
            <a:avLst/>
          </a:prstGeom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82" name="任意多边形 11313"/>
          <p:cNvSpPr/>
          <p:nvPr/>
        </p:nvSpPr>
        <p:spPr>
          <a:xfrm>
            <a:off x="1244600" y="1332865"/>
            <a:ext cx="1266825" cy="3724910"/>
          </a:xfrm>
          <a:custGeom>
            <a:avLst/>
            <a:gdLst/>
            <a:ahLst/>
            <a:cxnLst/>
            <a:pathLst>
              <a:path w="1101" h="3238">
                <a:moveTo>
                  <a:pt x="1101" y="0"/>
                </a:moveTo>
                <a:lnTo>
                  <a:pt x="0" y="3238"/>
                </a:lnTo>
              </a:path>
            </a:pathLst>
          </a:custGeom>
          <a:noFill/>
          <a:ln w="25400" cap="flat" cmpd="sng">
            <a:solidFill>
              <a:srgbClr val="333399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graphicFrame>
        <p:nvGraphicFramePr>
          <p:cNvPr id="18483" name="对象 18482"/>
          <p:cNvGraphicFramePr>
            <a:graphicFrameLocks noChangeAspect="1"/>
          </p:cNvGraphicFramePr>
          <p:nvPr/>
        </p:nvGraphicFramePr>
        <p:xfrm>
          <a:off x="2627478" y="2186053"/>
          <a:ext cx="857400" cy="403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432435" imgH="203200" progId="Equation.3">
                  <p:embed/>
                </p:oleObj>
              </mc:Choice>
              <mc:Fallback>
                <p:oleObj name="" r:id="rId1" imgW="432435" imgH="2032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27478" y="2186053"/>
                        <a:ext cx="857400" cy="4036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84" name="对象 18483"/>
          <p:cNvGraphicFramePr>
            <a:graphicFrameLocks noChangeAspect="1"/>
          </p:cNvGraphicFramePr>
          <p:nvPr/>
        </p:nvGraphicFramePr>
        <p:xfrm>
          <a:off x="637191" y="2283771"/>
          <a:ext cx="1271810" cy="398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3" imgW="647700" imgH="203200" progId="Equation.3">
                  <p:embed/>
                </p:oleObj>
              </mc:Choice>
              <mc:Fallback>
                <p:oleObj name="" r:id="rId3" imgW="647700" imgH="2032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7191" y="2283771"/>
                        <a:ext cx="1271810" cy="3989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85" name="文本框 11316"/>
          <p:cNvSpPr txBox="1"/>
          <p:nvPr/>
        </p:nvSpPr>
        <p:spPr>
          <a:xfrm>
            <a:off x="4500245" y="1892300"/>
            <a:ext cx="4139565" cy="1184910"/>
          </a:xfrm>
          <a:prstGeom prst="rect">
            <a:avLst/>
          </a:prstGeom>
          <a:noFill/>
          <a:ln w="158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C5"/>
                </a:solidFill>
              </a14:hiddenFill>
            </a:ext>
          </a:extLst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共同点：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86" name="文本框 11319"/>
          <p:cNvSpPr txBox="1"/>
          <p:nvPr/>
        </p:nvSpPr>
        <p:spPr>
          <a:xfrm>
            <a:off x="1793248" y="982540"/>
            <a:ext cx="3786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1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87" name="文本框 11320"/>
          <p:cNvSpPr txBox="1"/>
          <p:nvPr/>
        </p:nvSpPr>
        <p:spPr>
          <a:xfrm>
            <a:off x="4046333" y="3165293"/>
            <a:ext cx="48586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1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88" name="文本框 2"/>
          <p:cNvSpPr txBox="1"/>
          <p:nvPr/>
        </p:nvSpPr>
        <p:spPr>
          <a:xfrm>
            <a:off x="4499610" y="3364230"/>
            <a:ext cx="4140200" cy="1296670"/>
          </a:xfrm>
          <a:prstGeom prst="rect">
            <a:avLst/>
          </a:prstGeom>
          <a:noFill/>
          <a:ln w="158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C5"/>
                </a:solidFill>
              </a14:hiddenFill>
            </a:ext>
          </a:extLst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不同点：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3120" y="1210945"/>
            <a:ext cx="17329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＝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＋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31000" y="1164590"/>
            <a:ext cx="1121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＝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endParaRPr lang="en-US" altLang="zh-CN" sz="2800" b="1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1365" y="2047875"/>
            <a:ext cx="40684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两个一次函数互相平行，倾斜程度一致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5510" y="3364230"/>
            <a:ext cx="380492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两个一次函数与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轴的交点不一样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85" name="文本框 11316"/>
          <p:cNvSpPr txBox="1"/>
          <p:nvPr/>
        </p:nvSpPr>
        <p:spPr>
          <a:xfrm>
            <a:off x="4715510" y="1892300"/>
            <a:ext cx="4139565" cy="1184910"/>
          </a:xfrm>
          <a:prstGeom prst="rect">
            <a:avLst/>
          </a:prstGeom>
          <a:noFill/>
          <a:ln w="158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C5"/>
                </a:solidFill>
              </a14:hiddenFill>
            </a:ext>
          </a:extLst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共同点：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88" name="文本框 2"/>
          <p:cNvSpPr txBox="1"/>
          <p:nvPr/>
        </p:nvSpPr>
        <p:spPr>
          <a:xfrm>
            <a:off x="4714875" y="3364230"/>
            <a:ext cx="4140200" cy="1276350"/>
          </a:xfrm>
          <a:prstGeom prst="rect">
            <a:avLst/>
          </a:prstGeom>
          <a:noFill/>
          <a:ln w="158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C5"/>
                </a:solidFill>
              </a14:hiddenFill>
            </a:ext>
          </a:extLst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不同点：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20482" name="直接连接符 12289"/>
          <p:cNvSpPr/>
          <p:nvPr/>
        </p:nvSpPr>
        <p:spPr>
          <a:xfrm flipV="1">
            <a:off x="2490470" y="833755"/>
            <a:ext cx="635" cy="423862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0483" name="直接连接符 12290"/>
          <p:cNvSpPr/>
          <p:nvPr/>
        </p:nvSpPr>
        <p:spPr>
          <a:xfrm>
            <a:off x="375633" y="3071493"/>
            <a:ext cx="411552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grpSp>
        <p:nvGrpSpPr>
          <p:cNvPr id="20484" name="组合 12291"/>
          <p:cNvGrpSpPr/>
          <p:nvPr/>
        </p:nvGrpSpPr>
        <p:grpSpPr>
          <a:xfrm>
            <a:off x="2833513" y="2957173"/>
            <a:ext cx="1257520" cy="114320"/>
            <a:chOff x="0" y="0"/>
            <a:chExt cx="576" cy="96"/>
          </a:xfrm>
        </p:grpSpPr>
        <p:sp>
          <p:nvSpPr>
            <p:cNvPr id="20485" name="直接连接符 12292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86" name="直接连接符 12293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87" name="直接连接符 12294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88" name="直接连接符 12295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89" name="直接连接符 12296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20490" name="组合 12297"/>
          <p:cNvGrpSpPr/>
          <p:nvPr/>
        </p:nvGrpSpPr>
        <p:grpSpPr>
          <a:xfrm>
            <a:off x="832913" y="2957173"/>
            <a:ext cx="1314680" cy="114320"/>
            <a:chOff x="0" y="0"/>
            <a:chExt cx="576" cy="96"/>
          </a:xfrm>
        </p:grpSpPr>
        <p:sp>
          <p:nvSpPr>
            <p:cNvPr id="20491" name="直接连接符 12298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92" name="直接连接符 12299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93" name="直接连接符 12300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94" name="直接连接符 12301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95" name="直接连接符 12302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20496" name="组合 12303"/>
          <p:cNvGrpSpPr/>
          <p:nvPr/>
        </p:nvGrpSpPr>
        <p:grpSpPr>
          <a:xfrm rot="5400000">
            <a:off x="1861793" y="1985453"/>
            <a:ext cx="1371840" cy="114320"/>
            <a:chOff x="0" y="0"/>
            <a:chExt cx="576" cy="96"/>
          </a:xfrm>
        </p:grpSpPr>
        <p:sp>
          <p:nvSpPr>
            <p:cNvPr id="20497" name="直接连接符 12304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98" name="直接连接符 12305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99" name="直接连接符 12306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00" name="直接连接符 12307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01" name="直接连接符 12308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20502" name="组合 12309"/>
          <p:cNvGrpSpPr/>
          <p:nvPr/>
        </p:nvGrpSpPr>
        <p:grpSpPr>
          <a:xfrm rot="5400000">
            <a:off x="1861793" y="4043213"/>
            <a:ext cx="1371840" cy="114320"/>
            <a:chOff x="0" y="0"/>
            <a:chExt cx="576" cy="96"/>
          </a:xfrm>
        </p:grpSpPr>
        <p:sp>
          <p:nvSpPr>
            <p:cNvPr id="20503" name="直接连接符 12310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04" name="直接连接符 12311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05" name="直接连接符 12312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06" name="直接连接符 12313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07" name="直接连接符 12314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0508" name="文本框 12315"/>
          <p:cNvSpPr txBox="1"/>
          <p:nvPr/>
        </p:nvSpPr>
        <p:spPr>
          <a:xfrm>
            <a:off x="2719193" y="301433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09" name="文本框 12316"/>
          <p:cNvSpPr txBox="1"/>
          <p:nvPr/>
        </p:nvSpPr>
        <p:spPr>
          <a:xfrm>
            <a:off x="1976113" y="3014333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0" name="文本框 12317"/>
          <p:cNvSpPr txBox="1"/>
          <p:nvPr/>
        </p:nvSpPr>
        <p:spPr>
          <a:xfrm>
            <a:off x="3062153" y="301433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1" name="文本框 12318"/>
          <p:cNvSpPr txBox="1"/>
          <p:nvPr/>
        </p:nvSpPr>
        <p:spPr>
          <a:xfrm>
            <a:off x="3347953" y="301433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2" name="文本框 12319"/>
          <p:cNvSpPr txBox="1"/>
          <p:nvPr/>
        </p:nvSpPr>
        <p:spPr>
          <a:xfrm>
            <a:off x="3633753" y="301433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3" name="文本框 12320"/>
          <p:cNvSpPr txBox="1"/>
          <p:nvPr/>
        </p:nvSpPr>
        <p:spPr>
          <a:xfrm>
            <a:off x="3976713" y="301433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4" name="文本框 12321"/>
          <p:cNvSpPr txBox="1"/>
          <p:nvPr/>
        </p:nvSpPr>
        <p:spPr>
          <a:xfrm>
            <a:off x="1004393" y="3014333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5" name="文本框 12322"/>
          <p:cNvSpPr txBox="1"/>
          <p:nvPr/>
        </p:nvSpPr>
        <p:spPr>
          <a:xfrm>
            <a:off x="1290193" y="3014333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6" name="文本框 12323"/>
          <p:cNvSpPr txBox="1"/>
          <p:nvPr/>
        </p:nvSpPr>
        <p:spPr>
          <a:xfrm>
            <a:off x="1633153" y="3014333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7" name="文本框 12324"/>
          <p:cNvSpPr txBox="1"/>
          <p:nvPr/>
        </p:nvSpPr>
        <p:spPr>
          <a:xfrm>
            <a:off x="661433" y="3014333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8" name="文本框 12325"/>
          <p:cNvSpPr txBox="1"/>
          <p:nvPr/>
        </p:nvSpPr>
        <p:spPr>
          <a:xfrm>
            <a:off x="2261913" y="255705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9" name="文本框 12326"/>
          <p:cNvSpPr txBox="1"/>
          <p:nvPr/>
        </p:nvSpPr>
        <p:spPr>
          <a:xfrm>
            <a:off x="2261913" y="227125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0" name="文本框 12327"/>
          <p:cNvSpPr txBox="1"/>
          <p:nvPr/>
        </p:nvSpPr>
        <p:spPr>
          <a:xfrm>
            <a:off x="2261913" y="187113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1" name="文本框 12328"/>
          <p:cNvSpPr txBox="1"/>
          <p:nvPr/>
        </p:nvSpPr>
        <p:spPr>
          <a:xfrm>
            <a:off x="2261913" y="152817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2" name="文本框 12329"/>
          <p:cNvSpPr txBox="1"/>
          <p:nvPr/>
        </p:nvSpPr>
        <p:spPr>
          <a:xfrm>
            <a:off x="2261913" y="1185213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3" name="文本框 12330"/>
          <p:cNvSpPr txBox="1"/>
          <p:nvPr/>
        </p:nvSpPr>
        <p:spPr>
          <a:xfrm>
            <a:off x="2204753" y="3242973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4" name="文本框 12331"/>
          <p:cNvSpPr txBox="1"/>
          <p:nvPr/>
        </p:nvSpPr>
        <p:spPr>
          <a:xfrm>
            <a:off x="2204753" y="3585933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5" name="文本框 12332"/>
          <p:cNvSpPr txBox="1"/>
          <p:nvPr/>
        </p:nvSpPr>
        <p:spPr>
          <a:xfrm>
            <a:off x="2204753" y="3928893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6" name="文本框 12333"/>
          <p:cNvSpPr txBox="1"/>
          <p:nvPr/>
        </p:nvSpPr>
        <p:spPr>
          <a:xfrm>
            <a:off x="2204753" y="4271853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7" name="文本框 12334"/>
          <p:cNvSpPr txBox="1"/>
          <p:nvPr/>
        </p:nvSpPr>
        <p:spPr>
          <a:xfrm>
            <a:off x="2204753" y="4614813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8" name="文本框 12335"/>
          <p:cNvSpPr txBox="1"/>
          <p:nvPr/>
        </p:nvSpPr>
        <p:spPr>
          <a:xfrm>
            <a:off x="2190158" y="3014333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1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29" name="直接连接符 12336"/>
          <p:cNvSpPr/>
          <p:nvPr/>
        </p:nvSpPr>
        <p:spPr>
          <a:xfrm flipH="1">
            <a:off x="163665" y="1585333"/>
            <a:ext cx="3813048" cy="2000600"/>
          </a:xfrm>
          <a:prstGeom prst="line">
            <a:avLst/>
          </a:prstGeom>
          <a:ln w="25400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0530" name="任意多边形 12337"/>
          <p:cNvSpPr/>
          <p:nvPr/>
        </p:nvSpPr>
        <p:spPr>
          <a:xfrm>
            <a:off x="1564085" y="1128053"/>
            <a:ext cx="1357550" cy="3829720"/>
          </a:xfrm>
          <a:custGeom>
            <a:avLst/>
            <a:gdLst/>
            <a:ahLst/>
            <a:cxnLst/>
            <a:pathLst>
              <a:path w="1101" h="3238">
                <a:moveTo>
                  <a:pt x="1101" y="0"/>
                </a:moveTo>
                <a:lnTo>
                  <a:pt x="0" y="3238"/>
                </a:lnTo>
              </a:path>
            </a:pathLst>
          </a:custGeom>
          <a:noFill/>
          <a:ln w="25400" cap="flat" cmpd="sng">
            <a:solidFill>
              <a:srgbClr val="333399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graphicFrame>
        <p:nvGraphicFramePr>
          <p:cNvPr id="20531" name="对象 20530"/>
          <p:cNvGraphicFramePr>
            <a:graphicFrameLocks noChangeAspect="1"/>
          </p:cNvGraphicFramePr>
          <p:nvPr/>
        </p:nvGraphicFramePr>
        <p:xfrm>
          <a:off x="3203918" y="1853223"/>
          <a:ext cx="1200360" cy="67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698500" imgH="393700" progId="Equation.3">
                  <p:embed/>
                </p:oleObj>
              </mc:Choice>
              <mc:Fallback>
                <p:oleObj name="" r:id="rId1" imgW="698500" imgH="3937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3918" y="1853223"/>
                        <a:ext cx="1200360" cy="6763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2" name="对象 20531"/>
          <p:cNvGraphicFramePr>
            <a:graphicFrameLocks noChangeAspect="1"/>
          </p:cNvGraphicFramePr>
          <p:nvPr/>
        </p:nvGraphicFramePr>
        <p:xfrm>
          <a:off x="2511988" y="786285"/>
          <a:ext cx="1271810" cy="398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647700" imgH="203200" progId="Equation.3">
                  <p:embed/>
                </p:oleObj>
              </mc:Choice>
              <mc:Fallback>
                <p:oleObj name="" r:id="rId3" imgW="647700" imgH="2032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1988" y="786285"/>
                        <a:ext cx="1271810" cy="3989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3" name="文本框 12343"/>
          <p:cNvSpPr txBox="1"/>
          <p:nvPr/>
        </p:nvSpPr>
        <p:spPr>
          <a:xfrm>
            <a:off x="2199333" y="700618"/>
            <a:ext cx="37868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1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34" name="文本框 12344"/>
          <p:cNvSpPr txBox="1"/>
          <p:nvPr/>
        </p:nvSpPr>
        <p:spPr>
          <a:xfrm>
            <a:off x="4456619" y="2960746"/>
            <a:ext cx="48586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1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652328" y="1140778"/>
          <a:ext cx="15938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647700" imgH="203200" progId="Equation.DSMT4">
                  <p:embed/>
                </p:oleObj>
              </mc:Choice>
              <mc:Fallback>
                <p:oleObj name="" r:id="rId5" imgW="647700" imgH="2032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52328" y="1140778"/>
                        <a:ext cx="1593850" cy="500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782753" y="940753"/>
          <a:ext cx="1752600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698500" imgH="393700" progId="Equation.DSMT4">
                  <p:embed/>
                </p:oleObj>
              </mc:Choice>
              <mc:Fallback>
                <p:oleObj name="" r:id="rId7" imgW="6985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82753" y="940753"/>
                        <a:ext cx="1752600" cy="900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5" name="文本框 11316"/>
          <p:cNvSpPr txBox="1"/>
          <p:nvPr/>
        </p:nvSpPr>
        <p:spPr>
          <a:xfrm>
            <a:off x="4805680" y="1998345"/>
            <a:ext cx="3852545" cy="10388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5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 lvl="0" algn="l">
              <a:lnSpc>
                <a:spcPct val="110000"/>
              </a:lnSpc>
              <a:buClrTx/>
              <a:buSzTx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两个一次函数都经过点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0536" name="文本框 2"/>
          <p:cNvSpPr txBox="1"/>
          <p:nvPr/>
        </p:nvSpPr>
        <p:spPr>
          <a:xfrm>
            <a:off x="4789170" y="3366135"/>
            <a:ext cx="3796665" cy="1210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8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两函数的倾斜程度不一样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" name="文本框 6145"/>
          <p:cNvSpPr txBox="1"/>
          <p:nvPr/>
        </p:nvSpPr>
        <p:spPr>
          <a:xfrm>
            <a:off x="246380" y="219075"/>
            <a:ext cx="5878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而</a:t>
            </a:r>
            <a:r>
              <a:rPr lang="zh-CN" altLang="en-US" sz="2800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当</a:t>
            </a:r>
            <a:r>
              <a:rPr lang="en-US" altLang="zh-CN" sz="2800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b </a:t>
            </a:r>
            <a:r>
              <a:rPr lang="zh-CN" altLang="en-US" sz="2800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相同，</a:t>
            </a:r>
            <a:r>
              <a:rPr lang="zh-CN" altLang="en-US" sz="2800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系数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k </a:t>
            </a:r>
            <a:r>
              <a:rPr lang="zh-CN" altLang="en-US" sz="28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不</a:t>
            </a:r>
            <a:r>
              <a:rPr lang="zh-CN" altLang="en-US" sz="2800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相同时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5" grpId="0" bldLvl="0" animBg="1"/>
      <p:bldP spid="205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3313"/>
          <p:cNvSpPr txBox="1"/>
          <p:nvPr/>
        </p:nvSpPr>
        <p:spPr>
          <a:xfrm>
            <a:off x="106363" y="267970"/>
            <a:ext cx="6405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观察函数的关系式及其图象，填写下表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3" name="组合 13314"/>
          <p:cNvGrpSpPr/>
          <p:nvPr/>
        </p:nvGrpSpPr>
        <p:grpSpPr>
          <a:xfrm>
            <a:off x="23813" y="795338"/>
            <a:ext cx="2974975" cy="3810000"/>
            <a:chOff x="0" y="0"/>
            <a:chExt cx="1874" cy="2400"/>
          </a:xfrm>
        </p:grpSpPr>
        <p:pic>
          <p:nvPicPr>
            <p:cNvPr id="4" name="图片 13315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874" cy="2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直接连接符 13316"/>
            <p:cNvSpPr/>
            <p:nvPr/>
          </p:nvSpPr>
          <p:spPr>
            <a:xfrm flipH="1">
              <a:off x="672" y="624"/>
              <a:ext cx="528" cy="153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6" name="直接连接符 13317"/>
            <p:cNvSpPr/>
            <p:nvPr/>
          </p:nvSpPr>
          <p:spPr>
            <a:xfrm flipH="1">
              <a:off x="528" y="576"/>
              <a:ext cx="576" cy="168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" name="文本框 13318"/>
            <p:cNvSpPr txBox="1"/>
            <p:nvPr/>
          </p:nvSpPr>
          <p:spPr>
            <a:xfrm>
              <a:off x="1190" y="615"/>
              <a:ext cx="49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=3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x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</p:txBody>
        </p:sp>
        <p:sp>
          <p:nvSpPr>
            <p:cNvPr id="8" name="文本框 13319"/>
            <p:cNvSpPr txBox="1"/>
            <p:nvPr/>
          </p:nvSpPr>
          <p:spPr>
            <a:xfrm>
              <a:off x="950" y="375"/>
              <a:ext cx="71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=3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+2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</p:txBody>
        </p:sp>
      </p:grp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2999105" y="751840"/>
          <a:ext cx="6059170" cy="4131310"/>
        </p:xfrm>
        <a:graphic>
          <a:graphicData uri="http://schemas.openxmlformats.org/drawingml/2006/table">
            <a:tbl>
              <a:tblPr/>
              <a:tblGrid>
                <a:gridCol w="1252220"/>
                <a:gridCol w="1371600"/>
                <a:gridCol w="3435350"/>
              </a:tblGrid>
              <a:tr h="403225">
                <a:tc gridSpan="2"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8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关系式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8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图象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1515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8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y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=3</a:t>
                      </a: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x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  <a:p>
                      <a:pPr marL="0" lvl="0" indent="0" algn="ctr" eaLnBrk="1" fontAlgn="base" latinLnBrk="0" hangingPunct="1">
                        <a:lnSpc>
                          <a:spcPct val="8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y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=3</a:t>
                      </a: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x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+2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相同点：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_______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  <a:p>
                      <a:pPr marL="0" lvl="0" indent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不同点：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  <a:p>
                      <a:pPr marL="0" lvl="0" indent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_______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相同点：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__________________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  <a:p>
                      <a:pPr marL="0" lvl="0" indent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不同点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: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  <a:p>
                      <a:pPr marL="0" lvl="0" indent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dirty="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__________________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6570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8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endParaRPr lang="en-US" altLang="zh-CN" sz="24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  <a:p>
                      <a:pPr marL="0" lvl="0" indent="0" algn="ctr" eaLnBrk="1" fontAlgn="base" latinLnBrk="0" hangingPunct="1">
                        <a:lnSpc>
                          <a:spcPct val="8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y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=3</a:t>
                      </a: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x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+2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相同点：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_______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  <a:p>
                      <a:pPr marL="0" lvl="0" indent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不同点：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  <a:p>
                      <a:pPr marL="0" lvl="0" indent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_______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相同点：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_____________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_______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_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  <a:p>
                      <a:pPr marL="0" lvl="0" indent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zh-CN" altLang="en-US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不同点：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" name="组合 13346"/>
          <p:cNvGrpSpPr/>
          <p:nvPr/>
        </p:nvGrpSpPr>
        <p:grpSpPr>
          <a:xfrm>
            <a:off x="106964" y="1809750"/>
            <a:ext cx="2874361" cy="1400175"/>
            <a:chOff x="20" y="0"/>
            <a:chExt cx="1777" cy="912"/>
          </a:xfrm>
        </p:grpSpPr>
        <p:sp>
          <p:nvSpPr>
            <p:cNvPr id="11" name="直接连接符 13347"/>
            <p:cNvSpPr/>
            <p:nvPr/>
          </p:nvSpPr>
          <p:spPr>
            <a:xfrm flipV="1">
              <a:off x="165" y="0"/>
              <a:ext cx="1632" cy="912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0" y="403"/>
            <a:ext cx="528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3" imgW="698500" imgH="393700" progId="Equation.3">
                    <p:embed/>
                  </p:oleObj>
                </mc:Choice>
                <mc:Fallback>
                  <p:oleObj name="" r:id="rId3" imgW="698500" imgH="393700" progId="Equation.3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" y="403"/>
                          <a:ext cx="528" cy="304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文本框 13349"/>
          <p:cNvSpPr txBox="1"/>
          <p:nvPr>
            <p:custDataLst>
              <p:tags r:id="rId5"/>
            </p:custDataLst>
          </p:nvPr>
        </p:nvSpPr>
        <p:spPr>
          <a:xfrm>
            <a:off x="4286250" y="1515110"/>
            <a:ext cx="1177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k </a:t>
            </a:r>
            <a:r>
              <a:rPr lang="zh-CN" altLang="en-US" sz="24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相同</a:t>
            </a:r>
            <a:endParaRPr lang="zh-CN" altLang="en-US" sz="2400" b="1" dirty="0">
              <a:solidFill>
                <a:srgbClr val="1C55E6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14" name="文本框 13350"/>
          <p:cNvSpPr txBox="1"/>
          <p:nvPr>
            <p:custDataLst>
              <p:tags r:id="rId6"/>
            </p:custDataLst>
          </p:nvPr>
        </p:nvSpPr>
        <p:spPr>
          <a:xfrm>
            <a:off x="4318635" y="2632710"/>
            <a:ext cx="1141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b </a:t>
            </a:r>
            <a:r>
              <a:rPr lang="zh-CN" altLang="en-US" sz="24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不同</a:t>
            </a:r>
            <a:endParaRPr lang="zh-CN" altLang="en-US" sz="2400" b="1" dirty="0">
              <a:solidFill>
                <a:srgbClr val="1C55E6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15" name="文本框 13353"/>
          <p:cNvSpPr txBox="1"/>
          <p:nvPr>
            <p:custDataLst>
              <p:tags r:id="rId7"/>
            </p:custDataLst>
          </p:nvPr>
        </p:nvSpPr>
        <p:spPr>
          <a:xfrm>
            <a:off x="5632133" y="1487488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倾斜度一样（平行）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6" name="文本框 13355"/>
          <p:cNvSpPr txBox="1"/>
          <p:nvPr>
            <p:custDataLst>
              <p:tags r:id="rId8"/>
            </p:custDataLst>
          </p:nvPr>
        </p:nvSpPr>
        <p:spPr>
          <a:xfrm>
            <a:off x="5675948" y="2645093"/>
            <a:ext cx="26041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与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轴的交点不同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205163" y="3176588"/>
          <a:ext cx="838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9" imgW="698500" imgH="393700" progId="Equation.DSMT4">
                  <p:embed/>
                </p:oleObj>
              </mc:Choice>
              <mc:Fallback>
                <p:oleObj name="" r:id="rId9" imgW="698500" imgH="3937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05163" y="3176588"/>
                        <a:ext cx="8382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3360"/>
          <p:cNvSpPr txBox="1"/>
          <p:nvPr>
            <p:custDataLst>
              <p:tags r:id="rId11"/>
            </p:custDataLst>
          </p:nvPr>
        </p:nvSpPr>
        <p:spPr>
          <a:xfrm>
            <a:off x="4347845" y="3456305"/>
            <a:ext cx="1073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b </a:t>
            </a:r>
            <a:r>
              <a:rPr lang="zh-CN" altLang="en-US" sz="24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相同</a:t>
            </a:r>
            <a:endParaRPr lang="zh-CN" altLang="en-US" sz="2400" b="1" dirty="0">
              <a:solidFill>
                <a:srgbClr val="1C55E6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20" name="文本框 13361"/>
          <p:cNvSpPr txBox="1"/>
          <p:nvPr>
            <p:custDataLst>
              <p:tags r:id="rId12"/>
            </p:custDataLst>
          </p:nvPr>
        </p:nvSpPr>
        <p:spPr>
          <a:xfrm>
            <a:off x="4342130" y="4467860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k </a:t>
            </a:r>
            <a:r>
              <a:rPr lang="zh-CN" altLang="en-US" sz="24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不同</a:t>
            </a:r>
            <a:endParaRPr lang="zh-CN" altLang="en-US" sz="2400" b="1" dirty="0">
              <a:solidFill>
                <a:srgbClr val="1C55E6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21" name="文本框 13362"/>
          <p:cNvSpPr txBox="1"/>
          <p:nvPr>
            <p:custDataLst>
              <p:tags r:id="rId13"/>
            </p:custDataLst>
          </p:nvPr>
        </p:nvSpPr>
        <p:spPr>
          <a:xfrm>
            <a:off x="5617845" y="3441700"/>
            <a:ext cx="348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都与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轴相交于点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22" name="文本框 13363"/>
          <p:cNvSpPr txBox="1"/>
          <p:nvPr>
            <p:custDataLst>
              <p:tags r:id="rId14"/>
            </p:custDataLst>
          </p:nvPr>
        </p:nvSpPr>
        <p:spPr>
          <a:xfrm>
            <a:off x="5703888" y="4467543"/>
            <a:ext cx="33956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倾斜度不一样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不平行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528" name="文本框 12335"/>
          <p:cNvSpPr txBox="1"/>
          <p:nvPr/>
        </p:nvSpPr>
        <p:spPr>
          <a:xfrm>
            <a:off x="1475740" y="2823210"/>
            <a:ext cx="4305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1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8740" y="2038350"/>
            <a:ext cx="9043670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如果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，那么这两条直线会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______.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如果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，那么这两条直线会与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__.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6" name="文本框 14349"/>
          <p:cNvSpPr txBox="1"/>
          <p:nvPr>
            <p:custDataLst>
              <p:tags r:id="rId1"/>
            </p:custDataLst>
          </p:nvPr>
        </p:nvSpPr>
        <p:spPr>
          <a:xfrm>
            <a:off x="327660" y="579120"/>
            <a:ext cx="798131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根据以上分析，可以得出：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对于两个一次函数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+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+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 </a:t>
            </a:r>
            <a:endParaRPr lang="en-US" altLang="zh-CN" sz="2800" b="1" baseline="-250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、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均不为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0 )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17" name="文本框 14350"/>
          <p:cNvSpPr txBox="1"/>
          <p:nvPr/>
        </p:nvSpPr>
        <p:spPr>
          <a:xfrm>
            <a:off x="5190808" y="213455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8" name="文本框 14351"/>
          <p:cNvSpPr txBox="1"/>
          <p:nvPr>
            <p:custDataLst>
              <p:tags r:id="rId2"/>
            </p:custDataLst>
          </p:nvPr>
        </p:nvSpPr>
        <p:spPr>
          <a:xfrm>
            <a:off x="6082665" y="2644775"/>
            <a:ext cx="26720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相交于同一个点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" name="文本框 14352"/>
          <p:cNvSpPr txBox="1"/>
          <p:nvPr>
            <p:custDataLst>
              <p:tags r:id="rId3"/>
            </p:custDataLst>
          </p:nvPr>
        </p:nvSpPr>
        <p:spPr>
          <a:xfrm>
            <a:off x="205105" y="3437890"/>
            <a:ext cx="839025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特例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如果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b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，那么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(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正比例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函数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kx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的图象一定经过点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______.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20" name="文本框 14353"/>
          <p:cNvSpPr txBox="1"/>
          <p:nvPr>
            <p:custDataLst>
              <p:tags r:id="rId4"/>
            </p:custDataLst>
          </p:nvPr>
        </p:nvSpPr>
        <p:spPr>
          <a:xfrm>
            <a:off x="2202498" y="4000818"/>
            <a:ext cx="3606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21" name="文本框 14354"/>
          <p:cNvSpPr txBox="1"/>
          <p:nvPr>
            <p:custDataLst>
              <p:tags r:id="rId5"/>
            </p:custDataLst>
          </p:nvPr>
        </p:nvSpPr>
        <p:spPr>
          <a:xfrm>
            <a:off x="2901315" y="3996055"/>
            <a:ext cx="3606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22" name="文本框 14355"/>
          <p:cNvSpPr txBox="1"/>
          <p:nvPr>
            <p:custDataLst>
              <p:tags r:id="rId6"/>
            </p:custDataLst>
          </p:nvPr>
        </p:nvSpPr>
        <p:spPr>
          <a:xfrm>
            <a:off x="4214178" y="3939540"/>
            <a:ext cx="8940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原点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7"/>
            </p:custDataLst>
          </p:nvPr>
        </p:nvSpPr>
        <p:spPr>
          <a:xfrm>
            <a:off x="94615" y="-5715"/>
            <a:ext cx="15430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Times New Roman" panose="02020603050405020304" pitchFamily="2" charset="0"/>
                <a:sym typeface="+mn-ea"/>
              </a:rPr>
              <a:t>归纳总结</a:t>
            </a:r>
            <a:endParaRPr lang="zh-CN" altLang="en-US" sz="2800" b="1" spc="355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1" grpId="0"/>
      <p:bldP spid="22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2095" y="770890"/>
            <a:ext cx="4366260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B050"/>
                </a:solidFill>
                <a:effectLst/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例</a:t>
            </a:r>
            <a:r>
              <a:rPr lang="zh-CN" altLang="en-US" sz="2800" b="1">
                <a:solidFill>
                  <a:srgbClr val="00B050"/>
                </a:solidFill>
                <a:effectLst/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分别在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同一个平面直角坐标系中画出下列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函数的图象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8753" y="2428240"/>
            <a:ext cx="4314825" cy="6076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（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）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= 2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与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= 2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+ 3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；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-1524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843780" y="1197293"/>
          <a:ext cx="3408360" cy="3541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</a:tblGrid>
              <a:tr h="295143"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143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03" marB="4570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" name="组合 6"/>
          <p:cNvGrpSpPr/>
          <p:nvPr/>
        </p:nvGrpSpPr>
        <p:grpSpPr bwMode="auto">
          <a:xfrm>
            <a:off x="4575493" y="601980"/>
            <a:ext cx="4238307" cy="4406900"/>
            <a:chOff x="4281056" y="266557"/>
            <a:chExt cx="4238002" cy="4407228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4281056" y="2627346"/>
              <a:ext cx="421927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 flipV="1">
              <a:off x="6254176" y="484061"/>
              <a:ext cx="0" cy="418972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8155547" y="2436197"/>
              <a:ext cx="363511" cy="5636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 i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x</a:t>
              </a:r>
              <a:endParaRPr lang="en-US" altLang="zh-CN" sz="2800" b="1" i="1" dirty="0"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14497" y="266557"/>
              <a:ext cx="342875" cy="5239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 i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y</a:t>
              </a:r>
              <a:endParaRPr lang="en-US" altLang="zh-CN" sz="2800" b="1" i="1" dirty="0"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>
            <a:off x="5869305" y="1317943"/>
            <a:ext cx="1462088" cy="30543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456805" y="1138555"/>
            <a:ext cx="1181100" cy="6076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 =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x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+mj-ea"/>
              <a:cs typeface="Times New Roman" panose="02020603050405020304" pitchFamily="2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5451793" y="1317943"/>
            <a:ext cx="1462087" cy="305435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986655" y="1170305"/>
            <a:ext cx="1635125" cy="6076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y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 = 2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x +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3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+mj-ea"/>
              <a:cs typeface="Times New Roman" panose="02020603050405020304" pitchFamily="2" charset="0"/>
            </a:endParaRPr>
          </a:p>
        </p:txBody>
      </p:sp>
      <p:sp>
        <p:nvSpPr>
          <p:cNvPr id="20528" name="文本框 12335"/>
          <p:cNvSpPr txBox="1"/>
          <p:nvPr/>
        </p:nvSpPr>
        <p:spPr>
          <a:xfrm>
            <a:off x="6483350" y="2874645"/>
            <a:ext cx="430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359150" y="696913"/>
          <a:ext cx="3408360" cy="354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  <a:gridCol w="284030"/>
              </a:tblGrid>
              <a:tr h="295275"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00" dirty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91465" marR="91465" marT="45723" marB="45723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629" name="组合 2"/>
          <p:cNvGrpSpPr/>
          <p:nvPr/>
        </p:nvGrpSpPr>
        <p:grpSpPr bwMode="auto">
          <a:xfrm>
            <a:off x="3090863" y="103188"/>
            <a:ext cx="4310062" cy="4406900"/>
            <a:chOff x="4281056" y="266557"/>
            <a:chExt cx="4309752" cy="4407228"/>
          </a:xfrm>
        </p:grpSpPr>
        <p:cxnSp>
          <p:nvCxnSpPr>
            <p:cNvPr id="4" name="直接箭头连接符 3"/>
            <p:cNvCxnSpPr/>
            <p:nvPr/>
          </p:nvCxnSpPr>
          <p:spPr>
            <a:xfrm>
              <a:off x="4281056" y="2627345"/>
              <a:ext cx="421927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/>
            <p:nvPr/>
          </p:nvCxnSpPr>
          <p:spPr>
            <a:xfrm flipV="1">
              <a:off x="6254176" y="484060"/>
              <a:ext cx="0" cy="418972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8227297" y="2579716"/>
              <a:ext cx="363511" cy="5636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 i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x</a:t>
              </a:r>
              <a:endParaRPr lang="en-US" altLang="zh-CN" sz="2800" b="1" i="1" dirty="0"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14497" y="266557"/>
              <a:ext cx="342875" cy="5239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 i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y</a:t>
              </a:r>
              <a:endParaRPr lang="en-US" altLang="zh-CN" sz="2800" b="1" i="1" dirty="0"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 flipH="1">
            <a:off x="4256088" y="817563"/>
            <a:ext cx="1462087" cy="30559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699125" y="393700"/>
            <a:ext cx="1651000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 =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rPr>
              <a:t>+ 1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+mj-ea"/>
              <a:cs typeface="Times New Roman" panose="02020603050405020304" pitchFamily="2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652838" y="1430338"/>
            <a:ext cx="2840037" cy="147320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 bwMode="auto">
          <a:xfrm>
            <a:off x="6518275" y="1039813"/>
            <a:ext cx="1920875" cy="1081322"/>
            <a:chOff x="5984989" y="1261138"/>
            <a:chExt cx="1920719" cy="1080686"/>
          </a:xfrm>
        </p:grpSpPr>
        <p:sp>
          <p:nvSpPr>
            <p:cNvPr id="11" name="文本框 10"/>
            <p:cNvSpPr txBox="1"/>
            <p:nvPr/>
          </p:nvSpPr>
          <p:spPr>
            <a:xfrm>
              <a:off x="5984989" y="1519748"/>
              <a:ext cx="1920719" cy="5648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y</a:t>
              </a: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 =      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x + </a:t>
              </a: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1</a:t>
              </a:r>
              <a:endPara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endParaRPr>
            </a:p>
          </p:txBody>
        </p:sp>
        <p:grpSp>
          <p:nvGrpSpPr>
            <p:cNvPr id="19645" name="组合 26"/>
            <p:cNvGrpSpPr/>
            <p:nvPr/>
          </p:nvGrpSpPr>
          <p:grpSpPr bwMode="auto">
            <a:xfrm>
              <a:off x="6578666" y="1261138"/>
              <a:ext cx="364172" cy="1080686"/>
              <a:chOff x="389212" y="2359903"/>
              <a:chExt cx="364172" cy="1080686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389212" y="2359903"/>
                <a:ext cx="364172" cy="108068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800" b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+mj-ea"/>
                    <a:cs typeface="Times New Roman" panose="02020603050405020304" pitchFamily="2" charset="0"/>
                  </a:rPr>
                  <a:t>1</a:t>
                </a:r>
                <a:endPara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endParaRPr>
              </a:p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800" b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+mj-ea"/>
                    <a:cs typeface="Times New Roman" panose="02020603050405020304" pitchFamily="2" charset="0"/>
                  </a:rPr>
                  <a:t>2</a:t>
                </a:r>
                <a:endParaRPr lang="zh-CN" altLang="en-US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95561" y="2923134"/>
                <a:ext cx="34128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634" name="组合 30"/>
          <p:cNvGrpSpPr/>
          <p:nvPr/>
        </p:nvGrpSpPr>
        <p:grpSpPr bwMode="auto">
          <a:xfrm>
            <a:off x="369101" y="1661319"/>
            <a:ext cx="2613025" cy="1604962"/>
            <a:chOff x="778898" y="2715569"/>
            <a:chExt cx="2612429" cy="1604017"/>
          </a:xfrm>
        </p:grpSpPr>
        <p:sp>
          <p:nvSpPr>
            <p:cNvPr id="32" name="文本框 31"/>
            <p:cNvSpPr txBox="1"/>
            <p:nvPr/>
          </p:nvSpPr>
          <p:spPr>
            <a:xfrm>
              <a:off x="778898" y="2715569"/>
              <a:ext cx="2612429" cy="13828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00" b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（</a:t>
              </a:r>
              <a:r>
                <a:rPr lang="en-US" altLang="zh-CN" sz="2800" b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2</a:t>
              </a:r>
              <a:r>
                <a:rPr lang="zh-CN" altLang="en-US" sz="2800" b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）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y</a:t>
              </a:r>
              <a:r>
                <a:rPr lang="en-US" altLang="zh-CN" sz="2800" b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 = 2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x </a:t>
              </a:r>
              <a:r>
                <a:rPr lang="en-US" altLang="zh-CN" sz="2800" b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+ 1 </a:t>
              </a:r>
              <a:endParaRPr lang="en-US" altLang="zh-CN" sz="2800" b="1" dirty="0"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800" b="1" dirty="0">
                  <a:latin typeface="黑体" panose="02010609060101010101" pitchFamily="1" charset="-122"/>
                  <a:ea typeface="黑体" panose="02010609060101010101" pitchFamily="1" charset="-122"/>
                  <a:cs typeface="Times New Roman" panose="02020603050405020304" pitchFamily="2" charset="0"/>
                </a:rPr>
                <a:t>与</a:t>
              </a:r>
              <a:r>
                <a:rPr lang="zh-CN" altLang="en-US" sz="2800" b="1" i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y </a:t>
              </a:r>
              <a:r>
                <a:rPr lang="en-US" altLang="zh-CN" sz="2800" b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=    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x</a:t>
              </a:r>
              <a:r>
                <a:rPr lang="en-US" altLang="zh-CN" sz="2800" b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rPr>
                <a:t> + 1.</a:t>
              </a:r>
              <a:endParaRPr lang="en-US" altLang="zh-CN" sz="2800" b="1" dirty="0">
                <a:latin typeface="Times New Roman" panose="02020603050405020304" pitchFamily="2" charset="0"/>
                <a:ea typeface="+mj-ea"/>
                <a:cs typeface="Times New Roman" panose="02020603050405020304" pitchFamily="2" charset="0"/>
              </a:endParaRPr>
            </a:p>
          </p:txBody>
        </p:sp>
        <p:grpSp>
          <p:nvGrpSpPr>
            <p:cNvPr id="19641" name="组合 32"/>
            <p:cNvGrpSpPr/>
            <p:nvPr/>
          </p:nvGrpSpPr>
          <p:grpSpPr bwMode="auto">
            <a:xfrm>
              <a:off x="1811934" y="3193124"/>
              <a:ext cx="365042" cy="1126462"/>
              <a:chOff x="4578487" y="3398491"/>
              <a:chExt cx="365042" cy="1126462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4578487" y="3398491"/>
                <a:ext cx="365042" cy="11264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800" b="1" dirty="0">
                    <a:latin typeface="Times New Roman" panose="02020603050405020304" pitchFamily="2" charset="0"/>
                    <a:ea typeface="+mj-ea"/>
                    <a:cs typeface="Times New Roman" panose="02020603050405020304" pitchFamily="2" charset="0"/>
                  </a:rPr>
                  <a:t>1</a:t>
                </a:r>
                <a:endParaRPr lang="en-US" altLang="zh-CN" sz="2800" b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endParaRPr>
              </a:p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800" b="1" dirty="0">
                    <a:latin typeface="Times New Roman" panose="02020603050405020304" pitchFamily="2" charset="0"/>
                    <a:ea typeface="+mj-ea"/>
                    <a:cs typeface="Times New Roman" panose="02020603050405020304" pitchFamily="2" charset="0"/>
                  </a:rPr>
                  <a:t>2</a:t>
                </a:r>
                <a:endParaRPr lang="zh-CN" altLang="en-US" sz="2800" b="1" dirty="0">
                  <a:latin typeface="Times New Roman" panose="02020603050405020304" pitchFamily="2" charset="0"/>
                  <a:ea typeface="+mj-ea"/>
                  <a:cs typeface="Times New Roman" panose="02020603050405020304" pitchFamily="2" charset="0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4605471" y="3976002"/>
                <a:ext cx="31107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528" name="文本框 12335"/>
          <p:cNvSpPr txBox="1"/>
          <p:nvPr/>
        </p:nvSpPr>
        <p:spPr>
          <a:xfrm>
            <a:off x="5064125" y="2416175"/>
            <a:ext cx="430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直接连接符 73740"/>
          <p:cNvSpPr/>
          <p:nvPr/>
        </p:nvSpPr>
        <p:spPr>
          <a:xfrm flipV="1">
            <a:off x="830263" y="2000250"/>
            <a:ext cx="2678112" cy="23050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73741"/>
          <p:cNvSpPr txBox="1"/>
          <p:nvPr/>
        </p:nvSpPr>
        <p:spPr>
          <a:xfrm>
            <a:off x="3140075" y="1522413"/>
            <a:ext cx="14557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8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矩形 73742"/>
          <p:cNvSpPr/>
          <p:nvPr/>
        </p:nvSpPr>
        <p:spPr>
          <a:xfrm>
            <a:off x="2337436" y="1154113"/>
            <a:ext cx="14338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+ 2</a:t>
            </a:r>
            <a:endParaRPr lang="en-US" altLang="zh-CN" sz="2800" dirty="0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矩形 73743"/>
          <p:cNvSpPr/>
          <p:nvPr/>
        </p:nvSpPr>
        <p:spPr>
          <a:xfrm>
            <a:off x="3425984" y="2354263"/>
            <a:ext cx="1410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文本框 73744"/>
          <p:cNvSpPr txBox="1"/>
          <p:nvPr/>
        </p:nvSpPr>
        <p:spPr>
          <a:xfrm>
            <a:off x="1662113" y="1173163"/>
            <a:ext cx="5413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800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" name="文本框 73746"/>
          <p:cNvSpPr txBox="1"/>
          <p:nvPr/>
        </p:nvSpPr>
        <p:spPr>
          <a:xfrm>
            <a:off x="1762125" y="2308225"/>
            <a:ext cx="369888" cy="4914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6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6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" name="文本框 73747"/>
          <p:cNvSpPr txBox="1"/>
          <p:nvPr/>
        </p:nvSpPr>
        <p:spPr>
          <a:xfrm>
            <a:off x="1771650" y="3268663"/>
            <a:ext cx="6651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9" name="组合 73748"/>
          <p:cNvGrpSpPr/>
          <p:nvPr/>
        </p:nvGrpSpPr>
        <p:grpSpPr>
          <a:xfrm>
            <a:off x="157163" y="1300163"/>
            <a:ext cx="4845050" cy="3573462"/>
            <a:chOff x="0" y="0"/>
            <a:chExt cx="3052" cy="2745"/>
          </a:xfrm>
        </p:grpSpPr>
        <p:sp>
          <p:nvSpPr>
            <p:cNvPr id="10" name="直接连接符 73749"/>
            <p:cNvSpPr/>
            <p:nvPr/>
          </p:nvSpPr>
          <p:spPr>
            <a:xfrm flipH="1">
              <a:off x="1232" y="0"/>
              <a:ext cx="0" cy="274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triangle" w="med" len="lg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直接连接符 73750"/>
            <p:cNvSpPr/>
            <p:nvPr/>
          </p:nvSpPr>
          <p:spPr>
            <a:xfrm>
              <a:off x="0" y="1460"/>
              <a:ext cx="297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lg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文本框 73751"/>
            <p:cNvSpPr txBox="1"/>
            <p:nvPr/>
          </p:nvSpPr>
          <p:spPr>
            <a:xfrm>
              <a:off x="2758" y="1370"/>
              <a:ext cx="294" cy="4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endPara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73752"/>
            <p:cNvSpPr txBox="1"/>
            <p:nvPr/>
          </p:nvSpPr>
          <p:spPr>
            <a:xfrm>
              <a:off x="1572" y="1419"/>
              <a:ext cx="420" cy="3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6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" name="文本框 73753"/>
            <p:cNvSpPr txBox="1"/>
            <p:nvPr/>
          </p:nvSpPr>
          <p:spPr>
            <a:xfrm>
              <a:off x="208" y="1480"/>
              <a:ext cx="616" cy="3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endParaRPr lang="zh-CN" altLang="en-US" sz="26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" name="直接连接符 73754"/>
            <p:cNvSpPr/>
            <p:nvPr/>
          </p:nvSpPr>
          <p:spPr>
            <a:xfrm>
              <a:off x="1232" y="1698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直接连接符 73755"/>
            <p:cNvSpPr/>
            <p:nvPr/>
          </p:nvSpPr>
          <p:spPr>
            <a:xfrm>
              <a:off x="1232" y="1264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直接连接符 73756"/>
            <p:cNvSpPr/>
            <p:nvPr/>
          </p:nvSpPr>
          <p:spPr>
            <a:xfrm>
              <a:off x="1232" y="1047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直接连接符 73757"/>
            <p:cNvSpPr/>
            <p:nvPr/>
          </p:nvSpPr>
          <p:spPr>
            <a:xfrm>
              <a:off x="1232" y="827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直接连接符 73758"/>
            <p:cNvSpPr/>
            <p:nvPr/>
          </p:nvSpPr>
          <p:spPr>
            <a:xfrm>
              <a:off x="1232" y="610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直接连接符 73759"/>
            <p:cNvSpPr/>
            <p:nvPr/>
          </p:nvSpPr>
          <p:spPr>
            <a:xfrm>
              <a:off x="1232" y="2352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直接连接符 73760"/>
            <p:cNvSpPr/>
            <p:nvPr/>
          </p:nvSpPr>
          <p:spPr>
            <a:xfrm>
              <a:off x="1232" y="2135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直接连接符 73761"/>
            <p:cNvSpPr/>
            <p:nvPr/>
          </p:nvSpPr>
          <p:spPr>
            <a:xfrm>
              <a:off x="1232" y="1918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直接连接符 73762"/>
            <p:cNvSpPr/>
            <p:nvPr/>
          </p:nvSpPr>
          <p:spPr>
            <a:xfrm>
              <a:off x="1441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直接连接符 73763"/>
            <p:cNvSpPr/>
            <p:nvPr/>
          </p:nvSpPr>
          <p:spPr>
            <a:xfrm>
              <a:off x="1648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直接连接符 73764"/>
            <p:cNvSpPr/>
            <p:nvPr/>
          </p:nvSpPr>
          <p:spPr>
            <a:xfrm>
              <a:off x="1856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直接连接符 73765"/>
            <p:cNvSpPr/>
            <p:nvPr/>
          </p:nvSpPr>
          <p:spPr>
            <a:xfrm>
              <a:off x="608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直接连接符 73766"/>
            <p:cNvSpPr/>
            <p:nvPr/>
          </p:nvSpPr>
          <p:spPr>
            <a:xfrm>
              <a:off x="817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直接连接符 73767"/>
            <p:cNvSpPr/>
            <p:nvPr/>
          </p:nvSpPr>
          <p:spPr>
            <a:xfrm>
              <a:off x="1025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" name="直接连接符 73768"/>
          <p:cNvSpPr/>
          <p:nvPr/>
        </p:nvSpPr>
        <p:spPr>
          <a:xfrm flipV="1">
            <a:off x="678180" y="2153285"/>
            <a:ext cx="2673985" cy="228219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直接连接符 73769"/>
          <p:cNvSpPr/>
          <p:nvPr/>
        </p:nvSpPr>
        <p:spPr>
          <a:xfrm flipV="1">
            <a:off x="1177925" y="1743075"/>
            <a:ext cx="2649538" cy="2247900"/>
          </a:xfrm>
          <a:prstGeom prst="line">
            <a:avLst/>
          </a:prstGeom>
          <a:ln w="38100" cap="flat" cmpd="sng">
            <a:solidFill>
              <a:srgbClr val="0066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文本框 73770"/>
          <p:cNvSpPr txBox="1"/>
          <p:nvPr/>
        </p:nvSpPr>
        <p:spPr>
          <a:xfrm>
            <a:off x="1946275" y="2531428"/>
            <a:ext cx="528638" cy="275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1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sz="1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文本框 73771"/>
          <p:cNvSpPr txBox="1"/>
          <p:nvPr/>
        </p:nvSpPr>
        <p:spPr>
          <a:xfrm>
            <a:off x="1936750" y="3667125"/>
            <a:ext cx="528638" cy="275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1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sz="1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圆角矩形 31"/>
          <p:cNvSpPr txBox="1"/>
          <p:nvPr/>
        </p:nvSpPr>
        <p:spPr>
          <a:xfrm>
            <a:off x="213043" y="300924"/>
            <a:ext cx="7252784" cy="614494"/>
          </a:xfrm>
          <a:prstGeom prst="roundRect">
            <a:avLst>
              <a:gd name="adj" fmla="val 16667"/>
            </a:avLst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</a:pP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微软雅黑" panose="020B0503020204020204" pitchFamily="2" charset="-122"/>
              </a:rPr>
              <a:t>【探究归纳】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观察三个函数图象的平移情况：</a:t>
            </a:r>
            <a:endParaRPr lang="zh-CN" altLang="en-US" sz="280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微软雅黑" panose="020B0503020204020204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78425" y="1080135"/>
            <a:ext cx="382206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把一次函数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</a:t>
            </a:r>
            <a:r>
              <a:rPr lang="en-US" altLang="zh-CN" sz="2800" b="1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的图象与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比较，发现：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75555" y="2613660"/>
            <a:ext cx="3864610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(1)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这三个函数的图象形状都是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      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，并且倾斜程度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6" name="文本框 83976"/>
          <p:cNvSpPr txBox="1"/>
          <p:nvPr/>
        </p:nvSpPr>
        <p:spPr>
          <a:xfrm>
            <a:off x="6444298" y="3075623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直线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7" name="文本框 83977"/>
          <p:cNvSpPr txBox="1"/>
          <p:nvPr/>
        </p:nvSpPr>
        <p:spPr>
          <a:xfrm>
            <a:off x="6290945" y="3521393"/>
            <a:ext cx="16113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相同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2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246883 L 0.00152778 -0.11233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6.94444e-05 0.115171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1" grpId="0"/>
      <p:bldP spid="32" grpId="0"/>
      <p:bldP spid="36" grpId="0" animBg="1" build="p"/>
      <p:bldP spid="37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直接连接符 73740"/>
          <p:cNvSpPr/>
          <p:nvPr/>
        </p:nvSpPr>
        <p:spPr>
          <a:xfrm flipV="1">
            <a:off x="543243" y="1856740"/>
            <a:ext cx="2678112" cy="23050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73741"/>
          <p:cNvSpPr txBox="1"/>
          <p:nvPr/>
        </p:nvSpPr>
        <p:spPr>
          <a:xfrm>
            <a:off x="2853055" y="1378903"/>
            <a:ext cx="14557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8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矩形 73742"/>
          <p:cNvSpPr/>
          <p:nvPr/>
        </p:nvSpPr>
        <p:spPr>
          <a:xfrm>
            <a:off x="2050416" y="1010603"/>
            <a:ext cx="14338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+ 2</a:t>
            </a:r>
            <a:endParaRPr lang="en-US" altLang="zh-CN" sz="2800" dirty="0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矩形 73743"/>
          <p:cNvSpPr/>
          <p:nvPr/>
        </p:nvSpPr>
        <p:spPr>
          <a:xfrm>
            <a:off x="2088357" y="3298508"/>
            <a:ext cx="14344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文本框 73744"/>
          <p:cNvSpPr txBox="1"/>
          <p:nvPr/>
        </p:nvSpPr>
        <p:spPr>
          <a:xfrm>
            <a:off x="1446848" y="1029653"/>
            <a:ext cx="5413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800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" name="文本框 73746"/>
          <p:cNvSpPr txBox="1"/>
          <p:nvPr/>
        </p:nvSpPr>
        <p:spPr>
          <a:xfrm>
            <a:off x="1475105" y="2164715"/>
            <a:ext cx="369888" cy="4914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6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6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" name="文本框 73747"/>
          <p:cNvSpPr txBox="1"/>
          <p:nvPr/>
        </p:nvSpPr>
        <p:spPr>
          <a:xfrm>
            <a:off x="1484630" y="3125153"/>
            <a:ext cx="6651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9" name="组合 73748"/>
          <p:cNvGrpSpPr/>
          <p:nvPr/>
        </p:nvGrpSpPr>
        <p:grpSpPr>
          <a:xfrm>
            <a:off x="87630" y="1156653"/>
            <a:ext cx="4127500" cy="3573462"/>
            <a:chOff x="137" y="0"/>
            <a:chExt cx="2600" cy="2745"/>
          </a:xfrm>
        </p:grpSpPr>
        <p:sp>
          <p:nvSpPr>
            <p:cNvPr id="10" name="直接连接符 73749"/>
            <p:cNvSpPr/>
            <p:nvPr/>
          </p:nvSpPr>
          <p:spPr>
            <a:xfrm flipH="1">
              <a:off x="1232" y="0"/>
              <a:ext cx="0" cy="274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triangle" w="med" len="lg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直接连接符 73750"/>
            <p:cNvSpPr/>
            <p:nvPr/>
          </p:nvSpPr>
          <p:spPr>
            <a:xfrm>
              <a:off x="137" y="1460"/>
              <a:ext cx="256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lg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文本框 73751"/>
            <p:cNvSpPr txBox="1"/>
            <p:nvPr/>
          </p:nvSpPr>
          <p:spPr>
            <a:xfrm>
              <a:off x="2443" y="1103"/>
              <a:ext cx="294" cy="4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endPara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73752"/>
            <p:cNvSpPr txBox="1"/>
            <p:nvPr/>
          </p:nvSpPr>
          <p:spPr>
            <a:xfrm>
              <a:off x="1572" y="1419"/>
              <a:ext cx="420" cy="3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6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" name="文本框 73753"/>
            <p:cNvSpPr txBox="1"/>
            <p:nvPr/>
          </p:nvSpPr>
          <p:spPr>
            <a:xfrm>
              <a:off x="208" y="1480"/>
              <a:ext cx="616" cy="3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endParaRPr lang="zh-CN" altLang="en-US" sz="26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" name="直接连接符 73754"/>
            <p:cNvSpPr/>
            <p:nvPr/>
          </p:nvSpPr>
          <p:spPr>
            <a:xfrm>
              <a:off x="1232" y="1698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直接连接符 73755"/>
            <p:cNvSpPr/>
            <p:nvPr/>
          </p:nvSpPr>
          <p:spPr>
            <a:xfrm>
              <a:off x="1232" y="1264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直接连接符 73756"/>
            <p:cNvSpPr/>
            <p:nvPr/>
          </p:nvSpPr>
          <p:spPr>
            <a:xfrm>
              <a:off x="1232" y="1047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直接连接符 73757"/>
            <p:cNvSpPr/>
            <p:nvPr/>
          </p:nvSpPr>
          <p:spPr>
            <a:xfrm>
              <a:off x="1232" y="827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直接连接符 73758"/>
            <p:cNvSpPr/>
            <p:nvPr/>
          </p:nvSpPr>
          <p:spPr>
            <a:xfrm>
              <a:off x="1232" y="610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直接连接符 73759"/>
            <p:cNvSpPr/>
            <p:nvPr/>
          </p:nvSpPr>
          <p:spPr>
            <a:xfrm>
              <a:off x="1232" y="2352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直接连接符 73760"/>
            <p:cNvSpPr/>
            <p:nvPr/>
          </p:nvSpPr>
          <p:spPr>
            <a:xfrm>
              <a:off x="1232" y="2135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直接连接符 73761"/>
            <p:cNvSpPr/>
            <p:nvPr/>
          </p:nvSpPr>
          <p:spPr>
            <a:xfrm>
              <a:off x="1232" y="1918"/>
              <a:ext cx="1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直接连接符 73762"/>
            <p:cNvSpPr/>
            <p:nvPr/>
          </p:nvSpPr>
          <p:spPr>
            <a:xfrm>
              <a:off x="1441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直接连接符 73763"/>
            <p:cNvSpPr/>
            <p:nvPr/>
          </p:nvSpPr>
          <p:spPr>
            <a:xfrm>
              <a:off x="1648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直接连接符 73764"/>
            <p:cNvSpPr/>
            <p:nvPr/>
          </p:nvSpPr>
          <p:spPr>
            <a:xfrm>
              <a:off x="1856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直接连接符 73765"/>
            <p:cNvSpPr/>
            <p:nvPr/>
          </p:nvSpPr>
          <p:spPr>
            <a:xfrm>
              <a:off x="608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直接连接符 73766"/>
            <p:cNvSpPr/>
            <p:nvPr/>
          </p:nvSpPr>
          <p:spPr>
            <a:xfrm>
              <a:off x="817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直接连接符 73767"/>
            <p:cNvSpPr/>
            <p:nvPr/>
          </p:nvSpPr>
          <p:spPr>
            <a:xfrm>
              <a:off x="1025" y="1308"/>
              <a:ext cx="0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" name="直接连接符 73768"/>
          <p:cNvSpPr/>
          <p:nvPr/>
        </p:nvSpPr>
        <p:spPr>
          <a:xfrm flipV="1">
            <a:off x="391160" y="1450340"/>
            <a:ext cx="2673985" cy="228219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直接连接符 73769"/>
          <p:cNvSpPr/>
          <p:nvPr/>
        </p:nvSpPr>
        <p:spPr>
          <a:xfrm flipV="1">
            <a:off x="890905" y="2173605"/>
            <a:ext cx="2649538" cy="2247900"/>
          </a:xfrm>
          <a:prstGeom prst="line">
            <a:avLst/>
          </a:prstGeom>
          <a:ln w="38100" cap="flat" cmpd="sng">
            <a:solidFill>
              <a:srgbClr val="0066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文本框 73770"/>
          <p:cNvSpPr txBox="1"/>
          <p:nvPr/>
        </p:nvSpPr>
        <p:spPr>
          <a:xfrm>
            <a:off x="1659255" y="2387918"/>
            <a:ext cx="528638" cy="275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1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sz="1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文本框 73771"/>
          <p:cNvSpPr txBox="1"/>
          <p:nvPr/>
        </p:nvSpPr>
        <p:spPr>
          <a:xfrm>
            <a:off x="1649730" y="3523615"/>
            <a:ext cx="528638" cy="275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1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  <a:endParaRPr lang="zh-CN" altLang="en-US" sz="1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36085" y="843915"/>
            <a:ext cx="463677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的图象经过原点，函数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+ 2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的图象与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轴交于点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，即它可以看作由直线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___</a:t>
            </a:r>
            <a:endParaRPr lang="en-US" altLang="zh-CN" sz="2800" u="sng" dirty="0"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平移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个单位长度而得到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函数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en-US" altLang="zh-CN" sz="2800" b="1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的图象与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轴交于点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 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，即它可以看作由直线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平移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个单位长度而得到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7" name="文本框 83978"/>
          <p:cNvSpPr txBox="1"/>
          <p:nvPr/>
        </p:nvSpPr>
        <p:spPr>
          <a:xfrm>
            <a:off x="6156960" y="1707515"/>
            <a:ext cx="1246505" cy="534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8" name="文本框 83979"/>
          <p:cNvSpPr txBox="1"/>
          <p:nvPr/>
        </p:nvSpPr>
        <p:spPr>
          <a:xfrm>
            <a:off x="7957185" y="2139315"/>
            <a:ext cx="666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上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9" name="文本框 83980"/>
          <p:cNvSpPr txBox="1"/>
          <p:nvPr/>
        </p:nvSpPr>
        <p:spPr>
          <a:xfrm>
            <a:off x="5076825" y="2501265"/>
            <a:ext cx="471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0" name="文本框 83981"/>
          <p:cNvSpPr txBox="1"/>
          <p:nvPr/>
        </p:nvSpPr>
        <p:spPr>
          <a:xfrm>
            <a:off x="5294313" y="3363278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1" name="文本框 83982"/>
          <p:cNvSpPr txBox="1"/>
          <p:nvPr/>
        </p:nvSpPr>
        <p:spPr>
          <a:xfrm>
            <a:off x="7813040" y="3795395"/>
            <a:ext cx="539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2" name="文本框 83983"/>
          <p:cNvSpPr txBox="1"/>
          <p:nvPr/>
        </p:nvSpPr>
        <p:spPr>
          <a:xfrm>
            <a:off x="4860608" y="4225925"/>
            <a:ext cx="536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 build="p"/>
      <p:bldP spid="38" grpId="0" animBg="1" build="p"/>
      <p:bldP spid="39" grpId="0" animBg="1" build="p"/>
      <p:bldP spid="40" grpId="0" animBg="1" build="p"/>
      <p:bldP spid="41" grpId="0" animBg="1" build="p"/>
      <p:bldP spid="42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" name="矩形 84018"/>
          <p:cNvSpPr/>
          <p:nvPr/>
        </p:nvSpPr>
        <p:spPr>
          <a:xfrm>
            <a:off x="4646295" y="771525"/>
            <a:ext cx="3736975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(3)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比较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三个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函数的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表达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式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相同，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它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们的图象的位置关系是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   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" name="文本框 84019"/>
          <p:cNvSpPr txBox="1"/>
          <p:nvPr/>
        </p:nvSpPr>
        <p:spPr>
          <a:xfrm>
            <a:off x="5941060" y="1203325"/>
            <a:ext cx="14458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系数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4" name="文本框 84020"/>
          <p:cNvSpPr txBox="1"/>
          <p:nvPr/>
        </p:nvSpPr>
        <p:spPr>
          <a:xfrm>
            <a:off x="5475923" y="2205990"/>
            <a:ext cx="11096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" name="文本框 11271"/>
          <p:cNvSpPr txBox="1"/>
          <p:nvPr/>
        </p:nvSpPr>
        <p:spPr>
          <a:xfrm>
            <a:off x="178435" y="3485515"/>
            <a:ext cx="8938260" cy="13836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84180"/>
            </a:prstShdw>
          </a:effectLst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一次函数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≠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）的图象经过点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，可以由正比例函数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的图象平移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个单位长度得到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时，向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平移；当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时，向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平移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文本框 11275"/>
          <p:cNvSpPr txBox="1"/>
          <p:nvPr/>
        </p:nvSpPr>
        <p:spPr>
          <a:xfrm>
            <a:off x="6949440" y="4347210"/>
            <a:ext cx="67183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84180"/>
            </a:prstShdw>
          </a:effectLst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下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文本框 11276"/>
          <p:cNvSpPr txBox="1"/>
          <p:nvPr/>
        </p:nvSpPr>
        <p:spPr>
          <a:xfrm>
            <a:off x="2477453" y="4156075"/>
            <a:ext cx="1081087" cy="73723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84180"/>
            </a:prstShdw>
          </a:effectLst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上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文本框 11276"/>
          <p:cNvSpPr txBox="1"/>
          <p:nvPr/>
        </p:nvSpPr>
        <p:spPr>
          <a:xfrm>
            <a:off x="5579745" y="3867785"/>
            <a:ext cx="802005" cy="49085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84180"/>
            </a:prstShdw>
          </a:effectLst>
        </p:spPr>
        <p:txBody>
          <a:bodyPr wrap="square" anchor="t" anchorCtr="0">
            <a:no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|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|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73681" y="422910"/>
            <a:ext cx="3536851" cy="3087370"/>
            <a:chOff x="542" y="-555"/>
            <a:chExt cx="6744" cy="5857"/>
          </a:xfrm>
        </p:grpSpPr>
        <p:sp>
          <p:nvSpPr>
            <p:cNvPr id="3" name="直接连接符 73740"/>
            <p:cNvSpPr/>
            <p:nvPr/>
          </p:nvSpPr>
          <p:spPr>
            <a:xfrm flipV="1">
              <a:off x="1082" y="777"/>
              <a:ext cx="4217" cy="363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73741"/>
            <p:cNvSpPr txBox="1"/>
            <p:nvPr/>
          </p:nvSpPr>
          <p:spPr>
            <a:xfrm>
              <a:off x="4993" y="297"/>
              <a:ext cx="2293" cy="9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 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endPara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7" name="矩形 73742"/>
            <p:cNvSpPr/>
            <p:nvPr/>
          </p:nvSpPr>
          <p:spPr>
            <a:xfrm>
              <a:off x="4003" y="-555"/>
              <a:ext cx="3019" cy="9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2800" b="1" i="1" dirty="0">
                  <a:solidFill>
                    <a:srgbClr val="FF33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 </a:t>
              </a:r>
              <a:r>
                <a:rPr lang="en-US" altLang="zh-CN" sz="2800" b="1" i="1" dirty="0">
                  <a:solidFill>
                    <a:srgbClr val="FF33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 </a:t>
              </a: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+ 2</a:t>
              </a:r>
              <a:endParaRPr lang="en-US" altLang="zh-CN" sz="2800" b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8" name="矩形 73743"/>
            <p:cNvSpPr/>
            <p:nvPr/>
          </p:nvSpPr>
          <p:spPr>
            <a:xfrm>
              <a:off x="3241" y="3048"/>
              <a:ext cx="3131" cy="9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 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 </a:t>
              </a:r>
              <a:r>
                <a:rPr lang="en-US" altLang="zh-CN" sz="2800" b="1" dirty="0">
                  <a:solidFill>
                    <a:srgbClr val="0000FF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-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 </a:t>
              </a: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endPara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0" name="文本框 73744"/>
            <p:cNvSpPr txBox="1"/>
            <p:nvPr/>
          </p:nvSpPr>
          <p:spPr>
            <a:xfrm>
              <a:off x="2505" y="-525"/>
              <a:ext cx="852" cy="9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y</a:t>
              </a:r>
              <a:endPara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1" name="文本框 73746"/>
            <p:cNvSpPr txBox="1"/>
            <p:nvPr/>
          </p:nvSpPr>
          <p:spPr>
            <a:xfrm>
              <a:off x="2412" y="1262"/>
              <a:ext cx="583" cy="9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600" b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" name="文本框 73747"/>
            <p:cNvSpPr txBox="1"/>
            <p:nvPr/>
          </p:nvSpPr>
          <p:spPr>
            <a:xfrm>
              <a:off x="2564" y="2775"/>
              <a:ext cx="1048" cy="8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O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6" name="组合 73748"/>
            <p:cNvGrpSpPr/>
            <p:nvPr/>
          </p:nvGrpSpPr>
          <p:grpSpPr>
            <a:xfrm>
              <a:off x="542" y="-325"/>
              <a:ext cx="6298" cy="5627"/>
              <a:chOff x="208" y="0"/>
              <a:chExt cx="2519" cy="2745"/>
            </a:xfrm>
          </p:grpSpPr>
          <p:sp>
            <p:nvSpPr>
              <p:cNvPr id="17" name="直接连接符 73749"/>
              <p:cNvSpPr/>
              <p:nvPr/>
            </p:nvSpPr>
            <p:spPr>
              <a:xfrm flipH="1">
                <a:off x="1232" y="0"/>
                <a:ext cx="0" cy="274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triangle" w="med" len="lg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直接连接符 73750"/>
              <p:cNvSpPr/>
              <p:nvPr/>
            </p:nvSpPr>
            <p:spPr>
              <a:xfrm>
                <a:off x="220" y="1460"/>
                <a:ext cx="2507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lg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文本框 73751"/>
              <p:cNvSpPr txBox="1"/>
              <p:nvPr/>
            </p:nvSpPr>
            <p:spPr>
              <a:xfrm>
                <a:off x="2389" y="1037"/>
                <a:ext cx="294" cy="4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文本框 73752"/>
              <p:cNvSpPr txBox="1"/>
              <p:nvPr/>
            </p:nvSpPr>
            <p:spPr>
              <a:xfrm>
                <a:off x="1572" y="1419"/>
                <a:ext cx="420" cy="4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600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endParaRPr lang="en-US" altLang="zh-CN" sz="2600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文本框 73753"/>
              <p:cNvSpPr txBox="1"/>
              <p:nvPr/>
            </p:nvSpPr>
            <p:spPr>
              <a:xfrm>
                <a:off x="208" y="1480"/>
                <a:ext cx="616" cy="3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endParaRPr lang="zh-CN" altLang="en-US" sz="2600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直接连接符 73754"/>
              <p:cNvSpPr/>
              <p:nvPr/>
            </p:nvSpPr>
            <p:spPr>
              <a:xfrm>
                <a:off x="1232" y="1698"/>
                <a:ext cx="12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直接连接符 73755"/>
              <p:cNvSpPr/>
              <p:nvPr/>
            </p:nvSpPr>
            <p:spPr>
              <a:xfrm>
                <a:off x="1232" y="1264"/>
                <a:ext cx="12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直接连接符 73756"/>
              <p:cNvSpPr/>
              <p:nvPr/>
            </p:nvSpPr>
            <p:spPr>
              <a:xfrm>
                <a:off x="1232" y="1047"/>
                <a:ext cx="12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直接连接符 73757"/>
              <p:cNvSpPr/>
              <p:nvPr/>
            </p:nvSpPr>
            <p:spPr>
              <a:xfrm>
                <a:off x="1232" y="827"/>
                <a:ext cx="12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直接连接符 73758"/>
              <p:cNvSpPr/>
              <p:nvPr/>
            </p:nvSpPr>
            <p:spPr>
              <a:xfrm>
                <a:off x="1232" y="610"/>
                <a:ext cx="12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直接连接符 73759"/>
              <p:cNvSpPr/>
              <p:nvPr/>
            </p:nvSpPr>
            <p:spPr>
              <a:xfrm>
                <a:off x="1232" y="2352"/>
                <a:ext cx="12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直接连接符 73760"/>
              <p:cNvSpPr/>
              <p:nvPr/>
            </p:nvSpPr>
            <p:spPr>
              <a:xfrm>
                <a:off x="1232" y="2135"/>
                <a:ext cx="12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直接连接符 73761"/>
              <p:cNvSpPr/>
              <p:nvPr/>
            </p:nvSpPr>
            <p:spPr>
              <a:xfrm>
                <a:off x="1232" y="1918"/>
                <a:ext cx="12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直接连接符 73762"/>
              <p:cNvSpPr/>
              <p:nvPr/>
            </p:nvSpPr>
            <p:spPr>
              <a:xfrm>
                <a:off x="1441" y="1308"/>
                <a:ext cx="0" cy="17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直接连接符 73763"/>
              <p:cNvSpPr/>
              <p:nvPr/>
            </p:nvSpPr>
            <p:spPr>
              <a:xfrm>
                <a:off x="1648" y="1308"/>
                <a:ext cx="0" cy="17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直接连接符 73764"/>
              <p:cNvSpPr/>
              <p:nvPr/>
            </p:nvSpPr>
            <p:spPr>
              <a:xfrm>
                <a:off x="1856" y="1308"/>
                <a:ext cx="0" cy="17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直接连接符 73765"/>
              <p:cNvSpPr/>
              <p:nvPr/>
            </p:nvSpPr>
            <p:spPr>
              <a:xfrm>
                <a:off x="608" y="1308"/>
                <a:ext cx="0" cy="17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直接连接符 73766"/>
              <p:cNvSpPr/>
              <p:nvPr/>
            </p:nvSpPr>
            <p:spPr>
              <a:xfrm>
                <a:off x="817" y="1308"/>
                <a:ext cx="0" cy="17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直接连接符 73767"/>
              <p:cNvSpPr/>
              <p:nvPr/>
            </p:nvSpPr>
            <p:spPr>
              <a:xfrm>
                <a:off x="1025" y="1308"/>
                <a:ext cx="0" cy="17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直接连接符 73768"/>
            <p:cNvSpPr/>
            <p:nvPr/>
          </p:nvSpPr>
          <p:spPr>
            <a:xfrm flipV="1">
              <a:off x="842" y="137"/>
              <a:ext cx="4211" cy="3594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直接连接符 73769"/>
            <p:cNvSpPr/>
            <p:nvPr/>
          </p:nvSpPr>
          <p:spPr>
            <a:xfrm flipV="1">
              <a:off x="1629" y="1276"/>
              <a:ext cx="4173" cy="3540"/>
            </a:xfrm>
            <a:prstGeom prst="line">
              <a:avLst/>
            </a:prstGeom>
            <a:ln w="38100" cap="flat" cmpd="sng">
              <a:solidFill>
                <a:srgbClr val="0066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文本框 73770"/>
            <p:cNvSpPr txBox="1"/>
            <p:nvPr/>
          </p:nvSpPr>
          <p:spPr>
            <a:xfrm>
              <a:off x="2749" y="1560"/>
              <a:ext cx="833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1200" b="1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●</a:t>
              </a:r>
              <a:endParaRPr lang="zh-CN" altLang="en-US" sz="1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文本框 73771"/>
            <p:cNvSpPr txBox="1"/>
            <p:nvPr/>
          </p:nvSpPr>
          <p:spPr>
            <a:xfrm>
              <a:off x="2741" y="3384"/>
              <a:ext cx="833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1200" b="1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●</a:t>
              </a:r>
              <a:endParaRPr lang="zh-CN" altLang="en-US" sz="1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" name="Title 6"/>
          <p:cNvSpPr txBox="1"/>
          <p:nvPr>
            <p:custDataLst>
              <p:tags r:id="rId1"/>
            </p:custDataLst>
          </p:nvPr>
        </p:nvSpPr>
        <p:spPr>
          <a:xfrm>
            <a:off x="94615" y="-5715"/>
            <a:ext cx="15430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Times New Roman" panose="02020603050405020304" pitchFamily="2" charset="0"/>
                <a:sym typeface="+mn-ea"/>
              </a:rPr>
              <a:t>归纳总结</a:t>
            </a:r>
            <a:endParaRPr lang="zh-CN" altLang="en-US" sz="2800" b="1" spc="355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" grpId="0" bldLvl="0" animBg="1"/>
      <p:bldP spid="4" grpId="0" bldLvl="0" animBg="1"/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189776" y="262224"/>
            <a:ext cx="2764449" cy="583493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34010" y="946150"/>
            <a:ext cx="8510270" cy="3537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理解一次函数和正比例函数的概念，明确一次函数与正比例函数之间的联系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会利用描点法画一次函数的图象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;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通过观察归纳出两点法画一次函数图象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通过一次函数图象总结出图象平移规律并应用解题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248285" y="561975"/>
            <a:ext cx="8509000" cy="4138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40000"/>
              </a:lnSpc>
            </a:pPr>
            <a:r>
              <a:rPr lang="zh-CN" altLang="en-US" sz="2800" b="1" spc="355">
                <a:ln w="3175">
                  <a:noFill/>
                  <a:prstDash val="dash"/>
                </a:ln>
                <a:solidFill>
                  <a:srgbClr val="228B8B"/>
                </a:solidFill>
                <a:latin typeface="黑体" panose="02010609060101010101" pitchFamily="1" charset="-122"/>
                <a:ea typeface="黑体" panose="02010609060101010101" pitchFamily="1" charset="-122"/>
                <a:cs typeface="微软雅黑" panose="020B0503020204020204" pitchFamily="2" charset="-122"/>
                <a:sym typeface="+mn-ea"/>
              </a:rPr>
              <a:t>【练一练】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将直线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向上平移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个单位后所得图象对应的函数表达式为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　　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．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        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．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．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        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．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将正比例函数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的图象向上平移，则平移后所得图象对应的函数表达式可能是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___________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写出一个即可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148580" y="1276985"/>
            <a:ext cx="4762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D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083935" y="3616643"/>
            <a:ext cx="2012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7409"/>
          <p:cNvSpPr txBox="1"/>
          <p:nvPr/>
        </p:nvSpPr>
        <p:spPr>
          <a:xfrm>
            <a:off x="316865" y="478155"/>
            <a:ext cx="821309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在同一直角坐标系中画出下列函数的图象，并说出它们有什么关系：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3" name="文本框 17410"/>
          <p:cNvSpPr txBox="1"/>
          <p:nvPr/>
        </p:nvSpPr>
        <p:spPr>
          <a:xfrm>
            <a:off x="3993515" y="770255"/>
            <a:ext cx="17894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(1)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文本框 17411"/>
          <p:cNvSpPr txBox="1"/>
          <p:nvPr/>
        </p:nvSpPr>
        <p:spPr>
          <a:xfrm>
            <a:off x="5725160" y="843915"/>
            <a:ext cx="209169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(2)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5" name="图片 1741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657350"/>
            <a:ext cx="3048000" cy="31099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4618038" y="1825625"/>
          <a:ext cx="3429000" cy="1279525"/>
        </p:xfrm>
        <a:graphic>
          <a:graphicData uri="http://schemas.openxmlformats.org/drawingml/2006/table">
            <a:tbl>
              <a:tblPr/>
              <a:tblGrid>
                <a:gridCol w="1752600"/>
                <a:gridCol w="914400"/>
                <a:gridCol w="762000"/>
              </a:tblGrid>
              <a:tr h="639763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x</a:t>
                      </a:r>
                      <a:endParaRPr lang="en-US" altLang="zh-CN" sz="2400" b="0" i="1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2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y 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= 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-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2</a:t>
                      </a: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x</a:t>
                      </a:r>
                      <a:endParaRPr lang="zh-CN" altLang="en-US" sz="2400" i="1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4618038" y="3533775"/>
          <a:ext cx="3968750" cy="1279525"/>
        </p:xfrm>
        <a:graphic>
          <a:graphicData uri="http://schemas.openxmlformats.org/drawingml/2006/table">
            <a:tbl>
              <a:tblPr/>
              <a:tblGrid>
                <a:gridCol w="2035175"/>
                <a:gridCol w="1050925"/>
                <a:gridCol w="882650"/>
              </a:tblGrid>
              <a:tr h="639763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x</a:t>
                      </a:r>
                      <a:endParaRPr lang="en-US" altLang="zh-CN" sz="2400" i="1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2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y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= 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-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2</a:t>
                      </a:r>
                      <a:r>
                        <a:rPr lang="en-US" altLang="zh-CN" sz="2400" b="0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x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-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4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ts val="18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2" charset="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17441"/>
          <p:cNvSpPr txBox="1"/>
          <p:nvPr/>
        </p:nvSpPr>
        <p:spPr>
          <a:xfrm>
            <a:off x="6664325" y="1825625"/>
            <a:ext cx="915988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    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文本框 17442"/>
          <p:cNvSpPr txBox="1"/>
          <p:nvPr/>
        </p:nvSpPr>
        <p:spPr>
          <a:xfrm>
            <a:off x="7376160" y="1849755"/>
            <a:ext cx="5740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1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文本框 17443"/>
          <p:cNvSpPr txBox="1"/>
          <p:nvPr/>
        </p:nvSpPr>
        <p:spPr>
          <a:xfrm>
            <a:off x="6930073" y="3578225"/>
            <a:ext cx="487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文本框 17444"/>
          <p:cNvSpPr txBox="1"/>
          <p:nvPr/>
        </p:nvSpPr>
        <p:spPr>
          <a:xfrm>
            <a:off x="7938135" y="3578225"/>
            <a:ext cx="487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2" name="组合 17445"/>
          <p:cNvGrpSpPr/>
          <p:nvPr/>
        </p:nvGrpSpPr>
        <p:grpSpPr>
          <a:xfrm>
            <a:off x="1835150" y="2419350"/>
            <a:ext cx="2124501" cy="2001838"/>
            <a:chOff x="0" y="0"/>
            <a:chExt cx="1349" cy="1261"/>
          </a:xfrm>
        </p:grpSpPr>
        <p:sp>
          <p:nvSpPr>
            <p:cNvPr id="13" name="直接连接符 17446"/>
            <p:cNvSpPr/>
            <p:nvPr/>
          </p:nvSpPr>
          <p:spPr>
            <a:xfrm flipH="1" flipV="1">
              <a:off x="0" y="0"/>
              <a:ext cx="624" cy="1152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" name="文本框 17447"/>
            <p:cNvSpPr txBox="1"/>
            <p:nvPr/>
          </p:nvSpPr>
          <p:spPr>
            <a:xfrm>
              <a:off x="658" y="855"/>
              <a:ext cx="691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 </a:t>
              </a:r>
              <a:r>
                <a:rPr lang="en-US" altLang="zh-CN" sz="2400" dirty="0">
                  <a:solidFill>
                    <a:srgbClr val="00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+mn-ea"/>
                </a:rPr>
                <a:t>-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grpSp>
        <p:nvGrpSpPr>
          <p:cNvPr id="15" name="组合 17448"/>
          <p:cNvGrpSpPr/>
          <p:nvPr/>
        </p:nvGrpSpPr>
        <p:grpSpPr>
          <a:xfrm>
            <a:off x="1362075" y="2495550"/>
            <a:ext cx="2438400" cy="2459038"/>
            <a:chOff x="0" y="0"/>
            <a:chExt cx="1536" cy="1549"/>
          </a:xfrm>
        </p:grpSpPr>
        <p:sp>
          <p:nvSpPr>
            <p:cNvPr id="16" name="直接连接符 17449"/>
            <p:cNvSpPr/>
            <p:nvPr/>
          </p:nvSpPr>
          <p:spPr>
            <a:xfrm flipH="1" flipV="1">
              <a:off x="0" y="0"/>
              <a:ext cx="672" cy="1296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7" name="文本框 17450"/>
            <p:cNvSpPr txBox="1"/>
            <p:nvPr/>
          </p:nvSpPr>
          <p:spPr>
            <a:xfrm>
              <a:off x="614" y="1143"/>
              <a:ext cx="922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 </a:t>
              </a:r>
              <a:r>
                <a:rPr lang="en-US" altLang="zh-CN" sz="2400" dirty="0">
                  <a:solidFill>
                    <a:srgbClr val="00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+mn-ea"/>
                </a:rPr>
                <a:t>-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400" dirty="0">
                  <a:solidFill>
                    <a:srgbClr val="00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+mn-ea"/>
                </a:rPr>
                <a:t>-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4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34" name="任意多边形 33"/>
          <p:cNvSpPr/>
          <p:nvPr userDrawn="1"/>
        </p:nvSpPr>
        <p:spPr>
          <a:xfrm>
            <a:off x="-1524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0528" name="文本框 12335"/>
          <p:cNvSpPr txBox="1"/>
          <p:nvPr/>
        </p:nvSpPr>
        <p:spPr>
          <a:xfrm>
            <a:off x="2267585" y="2932430"/>
            <a:ext cx="4305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1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7412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99088" y="906780"/>
            <a:ext cx="3048000" cy="31099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7445"/>
          <p:cNvGrpSpPr/>
          <p:nvPr/>
        </p:nvGrpSpPr>
        <p:grpSpPr>
          <a:xfrm>
            <a:off x="6389688" y="1668780"/>
            <a:ext cx="1995487" cy="1997075"/>
            <a:chOff x="0" y="0"/>
            <a:chExt cx="1257" cy="1258"/>
          </a:xfrm>
        </p:grpSpPr>
        <p:sp>
          <p:nvSpPr>
            <p:cNvPr id="4" name="直接连接符 17446"/>
            <p:cNvSpPr/>
            <p:nvPr/>
          </p:nvSpPr>
          <p:spPr>
            <a:xfrm flipH="1" flipV="1">
              <a:off x="0" y="0"/>
              <a:ext cx="624" cy="1152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5" name="文本框 17447"/>
            <p:cNvSpPr txBox="1"/>
            <p:nvPr/>
          </p:nvSpPr>
          <p:spPr>
            <a:xfrm>
              <a:off x="566" y="855"/>
              <a:ext cx="691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－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grpSp>
        <p:nvGrpSpPr>
          <p:cNvPr id="6" name="组合 17448"/>
          <p:cNvGrpSpPr/>
          <p:nvPr/>
        </p:nvGrpSpPr>
        <p:grpSpPr>
          <a:xfrm>
            <a:off x="5932488" y="1744980"/>
            <a:ext cx="3138487" cy="2454275"/>
            <a:chOff x="0" y="0"/>
            <a:chExt cx="1977" cy="1546"/>
          </a:xfrm>
        </p:grpSpPr>
        <p:sp>
          <p:nvSpPr>
            <p:cNvPr id="7" name="直接连接符 17449"/>
            <p:cNvSpPr/>
            <p:nvPr/>
          </p:nvSpPr>
          <p:spPr>
            <a:xfrm flipH="1" flipV="1">
              <a:off x="0" y="0"/>
              <a:ext cx="672" cy="1296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8" name="文本框 17450"/>
            <p:cNvSpPr txBox="1"/>
            <p:nvPr/>
          </p:nvSpPr>
          <p:spPr>
            <a:xfrm>
              <a:off x="614" y="1143"/>
              <a:ext cx="1363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 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－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－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4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9" name="文本框 17451"/>
          <p:cNvSpPr txBox="1"/>
          <p:nvPr/>
        </p:nvSpPr>
        <p:spPr>
          <a:xfrm>
            <a:off x="393700" y="847090"/>
            <a:ext cx="514540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观察直线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与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，可以知道，它们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____________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，并且第二条直线可以看作由第一条直线向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个单位得到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文本框 17452"/>
          <p:cNvSpPr txBox="1"/>
          <p:nvPr/>
        </p:nvSpPr>
        <p:spPr>
          <a:xfrm>
            <a:off x="755015" y="228346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互相平行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文本框 17453"/>
          <p:cNvSpPr txBox="1"/>
          <p:nvPr/>
        </p:nvSpPr>
        <p:spPr>
          <a:xfrm>
            <a:off x="602933" y="3383598"/>
            <a:ext cx="538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下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" name="文本框 17454"/>
          <p:cNvSpPr txBox="1"/>
          <p:nvPr/>
        </p:nvSpPr>
        <p:spPr>
          <a:xfrm>
            <a:off x="2107883" y="3378518"/>
            <a:ext cx="33496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9459"/>
          <p:cNvSpPr txBox="1"/>
          <p:nvPr/>
        </p:nvSpPr>
        <p:spPr>
          <a:xfrm>
            <a:off x="130810" y="618490"/>
            <a:ext cx="8757920" cy="2934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在直线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和直线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中，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如果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b="1" i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，那么这两条直线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________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，并且其中一条直线可以看作是由另一条直线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得到的，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如果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b="1" i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=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，那么，这两条直线会与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轴相交于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_________.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特别的，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如果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，那么，函数的图象一定经过点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___)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文本框 19462"/>
          <p:cNvSpPr txBox="1"/>
          <p:nvPr/>
        </p:nvSpPr>
        <p:spPr>
          <a:xfrm>
            <a:off x="5075555" y="1131888"/>
            <a:ext cx="952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文本框 19463"/>
          <p:cNvSpPr txBox="1"/>
          <p:nvPr/>
        </p:nvSpPr>
        <p:spPr>
          <a:xfrm>
            <a:off x="5003800" y="158718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平移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文本框 19464"/>
          <p:cNvSpPr txBox="1"/>
          <p:nvPr/>
        </p:nvSpPr>
        <p:spPr>
          <a:xfrm>
            <a:off x="349885" y="2500630"/>
            <a:ext cx="1390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同一点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文本框 19465"/>
          <p:cNvSpPr txBox="1"/>
          <p:nvPr/>
        </p:nvSpPr>
        <p:spPr>
          <a:xfrm>
            <a:off x="6885305" y="2792730"/>
            <a:ext cx="3349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文本框 19466"/>
          <p:cNvSpPr txBox="1"/>
          <p:nvPr/>
        </p:nvSpPr>
        <p:spPr>
          <a:xfrm>
            <a:off x="7860983" y="2844483"/>
            <a:ext cx="3606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文本框 19459"/>
          <p:cNvSpPr txBox="1"/>
          <p:nvPr/>
        </p:nvSpPr>
        <p:spPr>
          <a:xfrm>
            <a:off x="59055" y="3717290"/>
            <a:ext cx="89674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直线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向上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平移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个单位，得到直线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</a:t>
            </a:r>
            <a:r>
              <a:rPr lang="en-US" altLang="zh-CN" sz="28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直线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向下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个单位，得到直线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zh-CN" altLang="en-US" sz="28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 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kx</a:t>
            </a:r>
            <a:r>
              <a:rPr lang="en-US" altLang="zh-CN" sz="2800" b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1C55E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b="1" i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归纳总结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6"/>
          <p:cNvSpPr txBox="1"/>
          <p:nvPr/>
        </p:nvSpPr>
        <p:spPr>
          <a:xfrm>
            <a:off x="1068705" y="2345373"/>
            <a:ext cx="1855788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一次函数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" name="左大括号 17"/>
          <p:cNvSpPr/>
          <p:nvPr/>
        </p:nvSpPr>
        <p:spPr>
          <a:xfrm>
            <a:off x="3097530" y="953135"/>
            <a:ext cx="219075" cy="3181350"/>
          </a:xfrm>
          <a:prstGeom prst="leftBrace">
            <a:avLst>
              <a:gd name="adj1" fmla="val 11496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3457893" y="953135"/>
            <a:ext cx="4054475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一次函数的图象的画法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3457893" y="3637598"/>
            <a:ext cx="309880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一次函数的平移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文本框 71684"/>
          <p:cNvSpPr txBox="1"/>
          <p:nvPr/>
        </p:nvSpPr>
        <p:spPr>
          <a:xfrm>
            <a:off x="229870" y="518795"/>
            <a:ext cx="83070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下列函数草图是否正确，如果错误，应如何画？为什么？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8675" name="直接连接符 71685"/>
          <p:cNvSpPr/>
          <p:nvPr/>
        </p:nvSpPr>
        <p:spPr>
          <a:xfrm>
            <a:off x="1628260" y="1689212"/>
            <a:ext cx="135040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676" name="直接连接符 71686"/>
          <p:cNvSpPr/>
          <p:nvPr/>
        </p:nvSpPr>
        <p:spPr>
          <a:xfrm flipV="1">
            <a:off x="2303463" y="1094986"/>
            <a:ext cx="0" cy="118845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677" name="矩形 71687"/>
          <p:cNvSpPr/>
          <p:nvPr/>
        </p:nvSpPr>
        <p:spPr>
          <a:xfrm>
            <a:off x="2295916" y="1094986"/>
            <a:ext cx="9969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 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= 1.5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78" name="直接连接符 71688"/>
          <p:cNvSpPr/>
          <p:nvPr/>
        </p:nvSpPr>
        <p:spPr>
          <a:xfrm>
            <a:off x="2141510" y="1305763"/>
            <a:ext cx="581127" cy="831202"/>
          </a:xfrm>
          <a:prstGeom prst="line">
            <a:avLst/>
          </a:prstGeom>
          <a:ln w="28575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79" name="矩形 71689"/>
          <p:cNvSpPr/>
          <p:nvPr/>
        </p:nvSpPr>
        <p:spPr>
          <a:xfrm>
            <a:off x="2332043" y="863965"/>
            <a:ext cx="252457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80" name="矩形 71690"/>
          <p:cNvSpPr/>
          <p:nvPr/>
        </p:nvSpPr>
        <p:spPr>
          <a:xfrm>
            <a:off x="2877445" y="1520113"/>
            <a:ext cx="383448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81" name="文本框 71691"/>
          <p:cNvSpPr txBox="1"/>
          <p:nvPr/>
        </p:nvSpPr>
        <p:spPr>
          <a:xfrm rot="5400000">
            <a:off x="1920418" y="1638006"/>
            <a:ext cx="490220" cy="35844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82" name="直接连接符 71692"/>
          <p:cNvSpPr/>
          <p:nvPr/>
        </p:nvSpPr>
        <p:spPr>
          <a:xfrm>
            <a:off x="1762825" y="2877663"/>
            <a:ext cx="135040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683" name="直接连接符 71693"/>
          <p:cNvSpPr/>
          <p:nvPr/>
        </p:nvSpPr>
        <p:spPr>
          <a:xfrm flipV="1">
            <a:off x="2411828" y="2283438"/>
            <a:ext cx="0" cy="124323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684" name="矩形 71694"/>
          <p:cNvSpPr/>
          <p:nvPr/>
        </p:nvSpPr>
        <p:spPr>
          <a:xfrm>
            <a:off x="2965450" y="2220595"/>
            <a:ext cx="12458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zh-CN" sz="2000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+3</a:t>
            </a:r>
            <a:endParaRPr lang="en-US" altLang="zh-CN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85" name="直接连接符 71695"/>
          <p:cNvSpPr/>
          <p:nvPr/>
        </p:nvSpPr>
        <p:spPr>
          <a:xfrm flipV="1">
            <a:off x="1924778" y="2391803"/>
            <a:ext cx="1080085" cy="864545"/>
          </a:xfrm>
          <a:prstGeom prst="line">
            <a:avLst/>
          </a:prstGeom>
          <a:ln w="28575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86" name="矩形 71696"/>
          <p:cNvSpPr/>
          <p:nvPr/>
        </p:nvSpPr>
        <p:spPr>
          <a:xfrm flipH="1">
            <a:off x="2284410" y="2136965"/>
            <a:ext cx="506104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87" name="矩形 71697"/>
          <p:cNvSpPr/>
          <p:nvPr/>
        </p:nvSpPr>
        <p:spPr>
          <a:xfrm>
            <a:off x="3008436" y="2805908"/>
            <a:ext cx="252457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88" name="文本框 71698"/>
          <p:cNvSpPr txBox="1"/>
          <p:nvPr/>
        </p:nvSpPr>
        <p:spPr>
          <a:xfrm>
            <a:off x="2158181" y="2877663"/>
            <a:ext cx="289372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sym typeface="+mn-ea"/>
              </a:rPr>
              <a:t>o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89" name="直接连接符 71699"/>
          <p:cNvSpPr/>
          <p:nvPr/>
        </p:nvSpPr>
        <p:spPr>
          <a:xfrm>
            <a:off x="1628260" y="4281656"/>
            <a:ext cx="135040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690" name="直接连接符 71700"/>
          <p:cNvSpPr/>
          <p:nvPr/>
        </p:nvSpPr>
        <p:spPr>
          <a:xfrm flipV="1">
            <a:off x="2309417" y="3687430"/>
            <a:ext cx="0" cy="118845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691" name="矩形 71701"/>
          <p:cNvSpPr/>
          <p:nvPr/>
        </p:nvSpPr>
        <p:spPr>
          <a:xfrm>
            <a:off x="2332355" y="3687445"/>
            <a:ext cx="30346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 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= 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kx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+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﹙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k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＞0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＜0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﹚</a:t>
            </a:r>
            <a:endParaRPr lang="zh-CN" altLang="en-US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92" name="直接连接符 71702"/>
          <p:cNvSpPr/>
          <p:nvPr/>
        </p:nvSpPr>
        <p:spPr>
          <a:xfrm flipV="1">
            <a:off x="1762825" y="3687430"/>
            <a:ext cx="810957" cy="972911"/>
          </a:xfrm>
          <a:prstGeom prst="line">
            <a:avLst/>
          </a:prstGeom>
          <a:ln w="28575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93" name="矩形 71703"/>
          <p:cNvSpPr/>
          <p:nvPr/>
        </p:nvSpPr>
        <p:spPr>
          <a:xfrm>
            <a:off x="2256888" y="3515950"/>
            <a:ext cx="309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94" name="矩形 71704"/>
          <p:cNvSpPr/>
          <p:nvPr/>
        </p:nvSpPr>
        <p:spPr>
          <a:xfrm>
            <a:off x="2817611" y="4281656"/>
            <a:ext cx="29591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95" name="文本框 71705"/>
          <p:cNvSpPr txBox="1"/>
          <p:nvPr/>
        </p:nvSpPr>
        <p:spPr>
          <a:xfrm rot="5400000">
            <a:off x="1891838" y="4281656"/>
            <a:ext cx="490220" cy="323907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sym typeface="+mn-ea"/>
              </a:rPr>
              <a:t>o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96" name="直接连接符 71706"/>
          <p:cNvSpPr/>
          <p:nvPr/>
        </p:nvSpPr>
        <p:spPr>
          <a:xfrm>
            <a:off x="5436545" y="2877663"/>
            <a:ext cx="129562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697" name="直接连接符 71707"/>
          <p:cNvSpPr/>
          <p:nvPr/>
        </p:nvSpPr>
        <p:spPr>
          <a:xfrm flipV="1">
            <a:off x="6030771" y="2283438"/>
            <a:ext cx="0" cy="108008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698" name="矩形 71708"/>
          <p:cNvSpPr/>
          <p:nvPr/>
        </p:nvSpPr>
        <p:spPr>
          <a:xfrm>
            <a:off x="6193790" y="2283460"/>
            <a:ext cx="15411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 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x+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99" name="文本框 71709"/>
          <p:cNvSpPr txBox="1"/>
          <p:nvPr/>
        </p:nvSpPr>
        <p:spPr>
          <a:xfrm>
            <a:off x="6564264" y="2806213"/>
            <a:ext cx="334624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00" name="文本框 71710"/>
          <p:cNvSpPr txBox="1"/>
          <p:nvPr/>
        </p:nvSpPr>
        <p:spPr>
          <a:xfrm>
            <a:off x="6089122" y="2136965"/>
            <a:ext cx="252457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01" name="文本框 71711"/>
          <p:cNvSpPr txBox="1"/>
          <p:nvPr/>
        </p:nvSpPr>
        <p:spPr>
          <a:xfrm>
            <a:off x="5815230" y="2806213"/>
            <a:ext cx="215541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sym typeface="+mn-ea"/>
              </a:rPr>
              <a:t>o</a:t>
            </a:r>
            <a:endParaRPr lang="en-US" altLang="zh-CN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02" name="文本框 71712"/>
          <p:cNvSpPr txBox="1"/>
          <p:nvPr/>
        </p:nvSpPr>
        <p:spPr>
          <a:xfrm>
            <a:off x="3451860" y="2634615"/>
            <a:ext cx="1914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正确为：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8703" name="直接连接符 71713"/>
          <p:cNvSpPr/>
          <p:nvPr/>
        </p:nvSpPr>
        <p:spPr>
          <a:xfrm>
            <a:off x="5543720" y="4281656"/>
            <a:ext cx="129681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704" name="直接连接符 71714"/>
          <p:cNvSpPr/>
          <p:nvPr/>
        </p:nvSpPr>
        <p:spPr>
          <a:xfrm flipV="1">
            <a:off x="6137946" y="3526668"/>
            <a:ext cx="0" cy="1349214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705" name="文本框 71715"/>
          <p:cNvSpPr txBox="1"/>
          <p:nvPr/>
        </p:nvSpPr>
        <p:spPr>
          <a:xfrm>
            <a:off x="6613088" y="4262603"/>
            <a:ext cx="394166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06" name="文本框 71716"/>
          <p:cNvSpPr txBox="1"/>
          <p:nvPr/>
        </p:nvSpPr>
        <p:spPr>
          <a:xfrm>
            <a:off x="6137946" y="3363523"/>
            <a:ext cx="270319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07" name="文本框 71717"/>
          <p:cNvSpPr txBox="1"/>
          <p:nvPr/>
        </p:nvSpPr>
        <p:spPr>
          <a:xfrm>
            <a:off x="5868818" y="4262603"/>
            <a:ext cx="32271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 dirty="0">
                <a:latin typeface="Times New Roman" panose="02020603050405020304" pitchFamily="2" charset="0"/>
                <a:sym typeface="+mn-ea"/>
              </a:rPr>
              <a:t>o</a:t>
            </a:r>
            <a:endParaRPr lang="en-US" altLang="zh-CN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08" name="文本框 71718"/>
          <p:cNvSpPr txBox="1"/>
          <p:nvPr/>
        </p:nvSpPr>
        <p:spPr>
          <a:xfrm>
            <a:off x="3521710" y="4065905"/>
            <a:ext cx="1914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正确为：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8709" name="矩形 71719"/>
          <p:cNvSpPr/>
          <p:nvPr/>
        </p:nvSpPr>
        <p:spPr>
          <a:xfrm>
            <a:off x="7185025" y="3379470"/>
            <a:ext cx="16344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 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= 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kx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+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﹙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k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＞0</a:t>
            </a:r>
            <a:r>
              <a:rPr lang="zh-CN" altLang="en-US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＜0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﹚</a:t>
            </a:r>
            <a:endParaRPr lang="zh-CN" altLang="en-US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10" name="文本框 71720"/>
          <p:cNvSpPr txBox="1"/>
          <p:nvPr/>
        </p:nvSpPr>
        <p:spPr>
          <a:xfrm>
            <a:off x="3747135" y="1627505"/>
            <a:ext cx="1473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正确为：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8711" name="直接连接符 71726"/>
          <p:cNvSpPr/>
          <p:nvPr/>
        </p:nvSpPr>
        <p:spPr>
          <a:xfrm>
            <a:off x="5381767" y="1689212"/>
            <a:ext cx="129681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712" name="直接连接符 71727"/>
          <p:cNvSpPr/>
          <p:nvPr/>
        </p:nvSpPr>
        <p:spPr>
          <a:xfrm flipV="1">
            <a:off x="5975993" y="1094986"/>
            <a:ext cx="0" cy="102649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28713" name="文本框 71728"/>
          <p:cNvSpPr txBox="1"/>
          <p:nvPr/>
        </p:nvSpPr>
        <p:spPr>
          <a:xfrm>
            <a:off x="6301105" y="1195070"/>
            <a:ext cx="11518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 </a:t>
            </a: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= 1.5</a:t>
            </a: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14" name="文本框 71729"/>
          <p:cNvSpPr txBox="1"/>
          <p:nvPr/>
        </p:nvSpPr>
        <p:spPr>
          <a:xfrm>
            <a:off x="6516631" y="1635624"/>
            <a:ext cx="270319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15" name="文本框 71730"/>
          <p:cNvSpPr txBox="1"/>
          <p:nvPr/>
        </p:nvSpPr>
        <p:spPr>
          <a:xfrm>
            <a:off x="5922405" y="987811"/>
            <a:ext cx="37868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16" name="文本框 71731"/>
          <p:cNvSpPr txBox="1"/>
          <p:nvPr/>
        </p:nvSpPr>
        <p:spPr>
          <a:xfrm>
            <a:off x="5760452" y="1635624"/>
            <a:ext cx="27032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000" i="1" dirty="0">
                <a:latin typeface="Times New Roman" panose="02020603050405020304" pitchFamily="2" charset="0"/>
                <a:sym typeface="+mn-ea"/>
              </a:rPr>
              <a:t>o</a:t>
            </a:r>
            <a:endParaRPr lang="en-US" altLang="zh-CN" sz="2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717" name="直接连接符 71733"/>
          <p:cNvSpPr/>
          <p:nvPr/>
        </p:nvSpPr>
        <p:spPr>
          <a:xfrm flipH="1">
            <a:off x="5651451" y="1203352"/>
            <a:ext cx="649004" cy="971720"/>
          </a:xfrm>
          <a:prstGeom prst="line">
            <a:avLst/>
          </a:prstGeom>
          <a:ln w="28575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18" name="直接连接符 71734"/>
          <p:cNvSpPr/>
          <p:nvPr/>
        </p:nvSpPr>
        <p:spPr>
          <a:xfrm>
            <a:off x="5868818" y="2391803"/>
            <a:ext cx="594225" cy="971720"/>
          </a:xfrm>
          <a:prstGeom prst="line">
            <a:avLst/>
          </a:prstGeom>
          <a:ln w="28575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19" name="直接连接符 71735"/>
          <p:cNvSpPr/>
          <p:nvPr/>
        </p:nvSpPr>
        <p:spPr>
          <a:xfrm flipV="1">
            <a:off x="5922405" y="3795796"/>
            <a:ext cx="702592" cy="1026498"/>
          </a:xfrm>
          <a:prstGeom prst="line">
            <a:avLst/>
          </a:prstGeom>
          <a:ln w="28575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8" grpId="0"/>
      <p:bldP spid="28699" grpId="0"/>
      <p:bldP spid="28700" grpId="0"/>
      <p:bldP spid="28701" grpId="0"/>
      <p:bldP spid="28702" grpId="0"/>
      <p:bldP spid="28705" grpId="0"/>
      <p:bldP spid="28706" grpId="0"/>
      <p:bldP spid="28707" grpId="0"/>
      <p:bldP spid="28708" grpId="0"/>
      <p:bldP spid="28709" grpId="0"/>
      <p:bldP spid="28710" grpId="0"/>
      <p:bldP spid="28713" grpId="0"/>
      <p:bldP spid="28714" grpId="0"/>
      <p:bldP spid="28715" grpId="0"/>
      <p:bldP spid="287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" name="Text Box 14"/>
          <p:cNvSpPr txBox="1"/>
          <p:nvPr>
            <p:custDataLst>
              <p:tags r:id="rId1"/>
            </p:custDataLst>
          </p:nvPr>
        </p:nvSpPr>
        <p:spPr>
          <a:xfrm>
            <a:off x="140167" y="1073013"/>
            <a:ext cx="864127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直线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=3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solidFill>
                  <a:srgbClr val="03060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可由直线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=3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向</a:t>
            </a:r>
            <a:r>
              <a:rPr lang="zh-CN" altLang="en-US" sz="2800" u="sng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平移</a:t>
            </a:r>
            <a:r>
              <a:rPr lang="zh-CN" altLang="en-US" sz="2800" u="sng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个单位得到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30609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" name="Rectangle 15"/>
          <p:cNvSpPr/>
          <p:nvPr>
            <p:custDataLst>
              <p:tags r:id="rId2"/>
            </p:custDataLst>
          </p:nvPr>
        </p:nvSpPr>
        <p:spPr>
          <a:xfrm>
            <a:off x="98425" y="2237740"/>
            <a:ext cx="89611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3.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直线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+2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可由直线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solidFill>
                  <a:srgbClr val="03060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向</a:t>
            </a:r>
            <a:r>
              <a:rPr lang="zh-CN" altLang="en-US" sz="2800" u="sng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平移</a:t>
            </a:r>
            <a:r>
              <a:rPr lang="zh-CN" altLang="en-US" sz="2800" u="sng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个单位得到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30609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" name="Text Box 16"/>
          <p:cNvSpPr txBox="1"/>
          <p:nvPr>
            <p:custDataLst>
              <p:tags r:id="rId3"/>
            </p:custDataLst>
          </p:nvPr>
        </p:nvSpPr>
        <p:spPr>
          <a:xfrm>
            <a:off x="4828492" y="1020990"/>
            <a:ext cx="1068477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下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8" name="Text Box 17"/>
          <p:cNvSpPr txBox="1"/>
          <p:nvPr>
            <p:custDataLst>
              <p:tags r:id="rId4"/>
            </p:custDataLst>
          </p:nvPr>
        </p:nvSpPr>
        <p:spPr>
          <a:xfrm>
            <a:off x="6087721" y="1020990"/>
            <a:ext cx="1068477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" name="Text Box 18"/>
          <p:cNvSpPr txBox="1"/>
          <p:nvPr>
            <p:custDataLst>
              <p:tags r:id="rId5"/>
            </p:custDataLst>
          </p:nvPr>
        </p:nvSpPr>
        <p:spPr>
          <a:xfrm>
            <a:off x="4809286" y="2216587"/>
            <a:ext cx="1068477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上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" name="Text Box 19"/>
          <p:cNvSpPr txBox="1"/>
          <p:nvPr>
            <p:custDataLst>
              <p:tags r:id="rId6"/>
            </p:custDataLst>
          </p:nvPr>
        </p:nvSpPr>
        <p:spPr>
          <a:xfrm>
            <a:off x="6226654" y="2210357"/>
            <a:ext cx="83328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396875" y="702310"/>
            <a:ext cx="3048000" cy="4946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15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在下列函数中，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Text Box 2"/>
          <p:cNvSpPr txBox="1"/>
          <p:nvPr/>
        </p:nvSpPr>
        <p:spPr>
          <a:xfrm>
            <a:off x="381000" y="2637790"/>
            <a:ext cx="4343400" cy="4946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15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函数有哪些表示方法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Text Box 2"/>
          <p:cNvSpPr txBox="1"/>
          <p:nvPr/>
        </p:nvSpPr>
        <p:spPr>
          <a:xfrm>
            <a:off x="1717040" y="3281045"/>
            <a:ext cx="4270375" cy="49466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图象法、列表法、解析法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矩形 10"/>
          <p:cNvSpPr/>
          <p:nvPr/>
        </p:nvSpPr>
        <p:spPr>
          <a:xfrm>
            <a:off x="663575" y="1864360"/>
            <a:ext cx="861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一次函数有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，正比例函数有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2577465" y="1783398"/>
            <a:ext cx="13665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(4)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6515418" y="1780540"/>
            <a:ext cx="596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左右箭头 11"/>
          <p:cNvSpPr/>
          <p:nvPr/>
        </p:nvSpPr>
        <p:spPr>
          <a:xfrm>
            <a:off x="929640" y="3771265"/>
            <a:ext cx="5645785" cy="304800"/>
          </a:xfrm>
          <a:prstGeom prst="leftRightArrow">
            <a:avLst>
              <a:gd name="adj1" fmla="val 50000"/>
              <a:gd name="adj2" fmla="val 315000"/>
            </a:avLst>
          </a:prstGeom>
          <a:solidFill>
            <a:srgbClr val="00CC66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Text Box 2"/>
          <p:cNvSpPr txBox="1"/>
          <p:nvPr/>
        </p:nvSpPr>
        <p:spPr>
          <a:xfrm>
            <a:off x="1965325" y="4076065"/>
            <a:ext cx="3837940" cy="49466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三种方法可以相互转化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" name="Text Box 2"/>
          <p:cNvSpPr txBox="1"/>
          <p:nvPr/>
        </p:nvSpPr>
        <p:spPr>
          <a:xfrm>
            <a:off x="4213225" y="2637790"/>
            <a:ext cx="3666490" cy="49466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它们之间有什么关系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15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1203960"/>
            <a:ext cx="3422650" cy="53213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7" name="对象 16"/>
          <p:cNvGraphicFramePr/>
          <p:nvPr/>
        </p:nvGraphicFramePr>
        <p:xfrm>
          <a:off x="4067810" y="988060"/>
          <a:ext cx="367728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" imgW="3318510" imgH="717550" progId="Equation.DSMT4">
                  <p:embed/>
                </p:oleObj>
              </mc:Choice>
              <mc:Fallback>
                <p:oleObj name="" r:id="rId2" imgW="3318510" imgH="71755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67810" y="988060"/>
                        <a:ext cx="3677285" cy="933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  <p:bldP spid="8" grpId="0"/>
      <p:bldP spid="9" grpId="0"/>
      <p:bldP spid="11" grpId="0" bldLvl="0"/>
      <p:bldP spid="12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78" name="内容占位符 2"/>
          <p:cNvSpPr/>
          <p:nvPr/>
        </p:nvSpPr>
        <p:spPr>
          <a:xfrm>
            <a:off x="536575" y="1203960"/>
            <a:ext cx="7979410" cy="10356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indent="-342900" eaLnBrk="0" hangingPunct="0">
              <a:lnSpc>
                <a:spcPct val="110000"/>
              </a:lnSpc>
              <a:spcBef>
                <a:spcPts val="0"/>
              </a:spcBef>
              <a:buClr>
                <a:srgbClr val="FF0000"/>
              </a:buClr>
              <a:buSzPct val="150000"/>
            </a:pPr>
            <a:r>
              <a:rPr lang="zh-CN" altLang="en-US" sz="28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在上一课的学习中，我们学会了函数图象的画法，分为三个步骤．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4481" name="Picture 14" descr="D:\桌面\新画人物图\老师8 拷贝.png老师8 拷贝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85800" y="2610485"/>
            <a:ext cx="1388110" cy="1783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82" name="圆角矩形 4481"/>
          <p:cNvSpPr/>
          <p:nvPr/>
        </p:nvSpPr>
        <p:spPr>
          <a:xfrm>
            <a:off x="2844800" y="2509335"/>
            <a:ext cx="1225550" cy="647700"/>
          </a:xfrm>
          <a:prstGeom prst="roundRect">
            <a:avLst>
              <a:gd name="adj" fmla="val 16667"/>
            </a:avLst>
          </a:prstGeom>
          <a:solidFill>
            <a:srgbClr val="CCFFCC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83" name="矩形 4482"/>
          <p:cNvSpPr/>
          <p:nvPr/>
        </p:nvSpPr>
        <p:spPr>
          <a:xfrm>
            <a:off x="2804160" y="2591885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①列表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4484" name="圆角矩形 4483"/>
          <p:cNvSpPr/>
          <p:nvPr/>
        </p:nvSpPr>
        <p:spPr>
          <a:xfrm>
            <a:off x="4752975" y="2499810"/>
            <a:ext cx="1225550" cy="647700"/>
          </a:xfrm>
          <a:prstGeom prst="roundRect">
            <a:avLst>
              <a:gd name="adj" fmla="val 16667"/>
            </a:avLst>
          </a:prstGeom>
          <a:solidFill>
            <a:srgbClr val="CCFFCC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85" name="矩形 4484"/>
          <p:cNvSpPr/>
          <p:nvPr/>
        </p:nvSpPr>
        <p:spPr>
          <a:xfrm>
            <a:off x="4712335" y="258236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②描点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4486" name="圆角矩形 4485"/>
          <p:cNvSpPr/>
          <p:nvPr/>
        </p:nvSpPr>
        <p:spPr>
          <a:xfrm>
            <a:off x="6659563" y="2499810"/>
            <a:ext cx="1225550" cy="647700"/>
          </a:xfrm>
          <a:prstGeom prst="roundRect">
            <a:avLst>
              <a:gd name="adj" fmla="val 16667"/>
            </a:avLst>
          </a:prstGeom>
          <a:solidFill>
            <a:srgbClr val="CCFFCC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87" name="矩形 4486"/>
          <p:cNvSpPr/>
          <p:nvPr/>
        </p:nvSpPr>
        <p:spPr>
          <a:xfrm>
            <a:off x="6618923" y="258236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③连线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4488" name="下箭头 4487"/>
          <p:cNvSpPr/>
          <p:nvPr/>
        </p:nvSpPr>
        <p:spPr>
          <a:xfrm rot="-5400000">
            <a:off x="4246563" y="2615698"/>
            <a:ext cx="360362" cy="431800"/>
          </a:xfrm>
          <a:prstGeom prst="downArrow">
            <a:avLst>
              <a:gd name="adj1" fmla="val 50000"/>
              <a:gd name="adj2" fmla="val 29878"/>
            </a:avLst>
          </a:prstGeom>
          <a:solidFill>
            <a:srgbClr val="CCFFFF">
              <a:alpha val="39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89" name="下箭头 4488"/>
          <p:cNvSpPr/>
          <p:nvPr/>
        </p:nvSpPr>
        <p:spPr>
          <a:xfrm rot="-5400000">
            <a:off x="6121400" y="2617285"/>
            <a:ext cx="358775" cy="431800"/>
          </a:xfrm>
          <a:prstGeom prst="downArrow">
            <a:avLst>
              <a:gd name="adj1" fmla="val 50000"/>
              <a:gd name="adj2" fmla="val 30010"/>
            </a:avLst>
          </a:prstGeom>
          <a:solidFill>
            <a:srgbClr val="CCFFFF">
              <a:alpha val="39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91" name="矩形 4490"/>
          <p:cNvSpPr/>
          <p:nvPr/>
        </p:nvSpPr>
        <p:spPr>
          <a:xfrm>
            <a:off x="2464118" y="3297053"/>
            <a:ext cx="59039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  <a:buSzPct val="150000"/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        那么你能用同样的方法画出一次函数的图象吗？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5875" y="671830"/>
            <a:ext cx="381762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一次函数的图象的画法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985711" y="610407"/>
            <a:ext cx="4386687" cy="598438"/>
            <a:chOff x="1777185" y="621123"/>
            <a:chExt cx="4386687" cy="59843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4072255" cy="1460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4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4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4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4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8" grpId="0"/>
      <p:bldP spid="4483" grpId="0"/>
      <p:bldP spid="4485" grpId="0"/>
      <p:bldP spid="4487" grpId="0"/>
      <p:bldP spid="44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9750" y="3364230"/>
            <a:ext cx="8267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观察所画出的这些一次函数的图象，你能发现什么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215" y="1108075"/>
            <a:ext cx="7898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在同一个平面直角坐标系中画出下列函数的图象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1"/>
            </p:custDataLst>
          </p:nvPr>
        </p:nvSpPr>
        <p:spPr>
          <a:xfrm>
            <a:off x="35560" y="-19685"/>
            <a:ext cx="12103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Times New Roman" panose="02020603050405020304" pitchFamily="2" charset="0"/>
                <a:sym typeface="+mn-ea"/>
              </a:rPr>
              <a:t>做一做</a:t>
            </a:r>
            <a:endParaRPr lang="zh-CN" altLang="en-US" sz="2800" b="1" spc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5155" y="1567180"/>
            <a:ext cx="6403975" cy="1590675"/>
            <a:chOff x="840" y="1338"/>
            <a:chExt cx="10085" cy="2505"/>
          </a:xfrm>
        </p:grpSpPr>
        <p:sp>
          <p:nvSpPr>
            <p:cNvPr id="12" name="文本框 6145"/>
            <p:cNvSpPr txBox="1"/>
            <p:nvPr/>
          </p:nvSpPr>
          <p:spPr>
            <a:xfrm>
              <a:off x="840" y="1462"/>
              <a:ext cx="10085" cy="23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40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(1)                                      (2)                              </a:t>
              </a:r>
              <a:endPara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>
                <a:lnSpc>
                  <a:spcPct val="140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(3)                                      (4)</a:t>
              </a:r>
              <a:endPara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798" y="1444"/>
            <a:ext cx="1699" cy="13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2" imgW="482600" imgH="393700" progId="Equation.3">
                    <p:embed/>
                  </p:oleObj>
                </mc:Choice>
                <mc:Fallback>
                  <p:oleObj name="" r:id="rId2" imgW="482600" imgH="393700" progId="Equation.3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798" y="1444"/>
                          <a:ext cx="1699" cy="13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7921" y="1338"/>
            <a:ext cx="2520" cy="14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4" imgW="698500" imgH="393700" progId="Equation.3">
                    <p:embed/>
                  </p:oleObj>
                </mc:Choice>
                <mc:Fallback>
                  <p:oleObj name="" r:id="rId4" imgW="698500" imgH="393700" progId="Equation.3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7921" y="1338"/>
                          <a:ext cx="2520" cy="14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685" y="2950"/>
            <a:ext cx="1800" cy="8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6" imgW="432435" imgH="203200" progId="Equation.3">
                    <p:embed/>
                  </p:oleObj>
                </mc:Choice>
                <mc:Fallback>
                  <p:oleObj name="" r:id="rId6" imgW="432435" imgH="203200" progId="Equation.3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685" y="2950"/>
                          <a:ext cx="1800" cy="8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7835" y="2960"/>
            <a:ext cx="2616" cy="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8" imgW="634365" imgH="203200" progId="Equation.3">
                    <p:embed/>
                  </p:oleObj>
                </mc:Choice>
                <mc:Fallback>
                  <p:oleObj name="" r:id="rId8" imgW="634365" imgH="203200" progId="Equation.3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7835" y="2960"/>
                          <a:ext cx="2616" cy="83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直接连接符 7169"/>
          <p:cNvSpPr/>
          <p:nvPr/>
        </p:nvSpPr>
        <p:spPr>
          <a:xfrm flipV="1">
            <a:off x="2930610" y="219695"/>
            <a:ext cx="0" cy="440132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1267" name="直接连接符 7170"/>
          <p:cNvSpPr/>
          <p:nvPr/>
        </p:nvSpPr>
        <p:spPr>
          <a:xfrm>
            <a:off x="815690" y="2620414"/>
            <a:ext cx="411552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grpSp>
        <p:nvGrpSpPr>
          <p:cNvPr id="11268" name="组合 7171"/>
          <p:cNvGrpSpPr/>
          <p:nvPr/>
        </p:nvGrpSpPr>
        <p:grpSpPr>
          <a:xfrm>
            <a:off x="3273570" y="2506094"/>
            <a:ext cx="1257520" cy="114320"/>
            <a:chOff x="0" y="0"/>
            <a:chExt cx="576" cy="96"/>
          </a:xfrm>
        </p:grpSpPr>
        <p:sp>
          <p:nvSpPr>
            <p:cNvPr id="11269" name="直接连接符 7172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0" name="直接连接符 7173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1" name="直接连接符 7174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2" name="直接连接符 7175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3" name="直接连接符 7176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11274" name="组合 7177"/>
          <p:cNvGrpSpPr/>
          <p:nvPr/>
        </p:nvGrpSpPr>
        <p:grpSpPr>
          <a:xfrm>
            <a:off x="1272970" y="2506094"/>
            <a:ext cx="1314680" cy="114320"/>
            <a:chOff x="0" y="0"/>
            <a:chExt cx="576" cy="96"/>
          </a:xfrm>
        </p:grpSpPr>
        <p:sp>
          <p:nvSpPr>
            <p:cNvPr id="11275" name="直接连接符 7178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6" name="直接连接符 7179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7" name="直接连接符 7180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8" name="直接连接符 7181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9" name="直接连接符 7182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11280" name="组合 7183"/>
          <p:cNvGrpSpPr/>
          <p:nvPr/>
        </p:nvGrpSpPr>
        <p:grpSpPr>
          <a:xfrm rot="5400000">
            <a:off x="2301850" y="1534374"/>
            <a:ext cx="1371840" cy="114320"/>
            <a:chOff x="0" y="0"/>
            <a:chExt cx="576" cy="96"/>
          </a:xfrm>
        </p:grpSpPr>
        <p:sp>
          <p:nvSpPr>
            <p:cNvPr id="11281" name="直接连接符 7184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82" name="直接连接符 7185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83" name="直接连接符 7186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84" name="直接连接符 7187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85" name="直接连接符 7188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11286" name="组合 7189"/>
          <p:cNvGrpSpPr/>
          <p:nvPr/>
        </p:nvGrpSpPr>
        <p:grpSpPr>
          <a:xfrm rot="5400000">
            <a:off x="2301850" y="3592134"/>
            <a:ext cx="1371840" cy="114320"/>
            <a:chOff x="0" y="0"/>
            <a:chExt cx="576" cy="96"/>
          </a:xfrm>
        </p:grpSpPr>
        <p:sp>
          <p:nvSpPr>
            <p:cNvPr id="11287" name="直接连接符 7190"/>
            <p:cNvSpPr/>
            <p:nvPr/>
          </p:nvSpPr>
          <p:spPr>
            <a:xfrm flipV="1">
              <a:off x="0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88" name="直接连接符 7191"/>
            <p:cNvSpPr/>
            <p:nvPr/>
          </p:nvSpPr>
          <p:spPr>
            <a:xfrm flipV="1">
              <a:off x="144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89" name="直接连接符 7192"/>
            <p:cNvSpPr/>
            <p:nvPr/>
          </p:nvSpPr>
          <p:spPr>
            <a:xfrm flipV="1">
              <a:off x="288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90" name="直接连接符 7193"/>
            <p:cNvSpPr/>
            <p:nvPr/>
          </p:nvSpPr>
          <p:spPr>
            <a:xfrm flipV="1">
              <a:off x="432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91" name="直接连接符 7194"/>
            <p:cNvSpPr/>
            <p:nvPr/>
          </p:nvSpPr>
          <p:spPr>
            <a:xfrm flipV="1">
              <a:off x="576" y="0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1292" name="文本框 7195"/>
          <p:cNvSpPr txBox="1"/>
          <p:nvPr/>
        </p:nvSpPr>
        <p:spPr>
          <a:xfrm>
            <a:off x="3159250" y="2563254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3" name="文本框 7196"/>
          <p:cNvSpPr txBox="1"/>
          <p:nvPr/>
        </p:nvSpPr>
        <p:spPr>
          <a:xfrm>
            <a:off x="2416170" y="2563254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4" name="文本框 7197"/>
          <p:cNvSpPr txBox="1"/>
          <p:nvPr/>
        </p:nvSpPr>
        <p:spPr>
          <a:xfrm>
            <a:off x="3502210" y="2563254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5" name="文本框 7198"/>
          <p:cNvSpPr txBox="1"/>
          <p:nvPr/>
        </p:nvSpPr>
        <p:spPr>
          <a:xfrm>
            <a:off x="3788010" y="2563254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6" name="文本框 7199"/>
          <p:cNvSpPr txBox="1"/>
          <p:nvPr/>
        </p:nvSpPr>
        <p:spPr>
          <a:xfrm>
            <a:off x="4073810" y="2563254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7" name="文本框 7200"/>
          <p:cNvSpPr txBox="1"/>
          <p:nvPr/>
        </p:nvSpPr>
        <p:spPr>
          <a:xfrm>
            <a:off x="4416770" y="2563254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8" name="文本框 7201"/>
          <p:cNvSpPr txBox="1"/>
          <p:nvPr/>
        </p:nvSpPr>
        <p:spPr>
          <a:xfrm>
            <a:off x="1444450" y="2563254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9" name="文本框 7202"/>
          <p:cNvSpPr txBox="1"/>
          <p:nvPr/>
        </p:nvSpPr>
        <p:spPr>
          <a:xfrm>
            <a:off x="1730250" y="2563254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0" name="文本框 7203"/>
          <p:cNvSpPr txBox="1"/>
          <p:nvPr/>
        </p:nvSpPr>
        <p:spPr>
          <a:xfrm>
            <a:off x="2073210" y="2563254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1" name="文本框 7204"/>
          <p:cNvSpPr txBox="1"/>
          <p:nvPr/>
        </p:nvSpPr>
        <p:spPr>
          <a:xfrm>
            <a:off x="1101490" y="2563254"/>
            <a:ext cx="45728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2" name="文本框 7205"/>
          <p:cNvSpPr txBox="1"/>
          <p:nvPr/>
        </p:nvSpPr>
        <p:spPr>
          <a:xfrm>
            <a:off x="2701970" y="2105974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3" name="文本框 7206"/>
          <p:cNvSpPr txBox="1"/>
          <p:nvPr/>
        </p:nvSpPr>
        <p:spPr>
          <a:xfrm>
            <a:off x="2701970" y="1820174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4" name="文本框 7207"/>
          <p:cNvSpPr txBox="1"/>
          <p:nvPr/>
        </p:nvSpPr>
        <p:spPr>
          <a:xfrm>
            <a:off x="2701970" y="1420054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5" name="文本框 7208"/>
          <p:cNvSpPr txBox="1"/>
          <p:nvPr/>
        </p:nvSpPr>
        <p:spPr>
          <a:xfrm>
            <a:off x="2701970" y="1077094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6" name="文本框 7209"/>
          <p:cNvSpPr txBox="1"/>
          <p:nvPr/>
        </p:nvSpPr>
        <p:spPr>
          <a:xfrm>
            <a:off x="2701970" y="734135"/>
            <a:ext cx="28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7" name="文本框 7210"/>
          <p:cNvSpPr txBox="1"/>
          <p:nvPr/>
        </p:nvSpPr>
        <p:spPr>
          <a:xfrm>
            <a:off x="2644810" y="2791894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-1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8" name="文本框 7211"/>
          <p:cNvSpPr txBox="1"/>
          <p:nvPr/>
        </p:nvSpPr>
        <p:spPr>
          <a:xfrm>
            <a:off x="2644810" y="3134854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-2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9" name="文本框 7212"/>
          <p:cNvSpPr txBox="1"/>
          <p:nvPr/>
        </p:nvSpPr>
        <p:spPr>
          <a:xfrm>
            <a:off x="2644810" y="3477814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-3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10" name="文本框 7213"/>
          <p:cNvSpPr txBox="1"/>
          <p:nvPr/>
        </p:nvSpPr>
        <p:spPr>
          <a:xfrm>
            <a:off x="2644810" y="3820774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-4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11" name="文本框 7214"/>
          <p:cNvSpPr txBox="1"/>
          <p:nvPr/>
        </p:nvSpPr>
        <p:spPr>
          <a:xfrm>
            <a:off x="2644810" y="4163734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2" charset="0"/>
                <a:ea typeface="宋体" panose="02010600030101010101" pitchFamily="2" charset="-122"/>
              </a:rPr>
              <a:t>-5</a:t>
            </a:r>
            <a:endParaRPr lang="en-US" altLang="zh-CN" sz="1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12" name="文本框 7215"/>
          <p:cNvSpPr txBox="1"/>
          <p:nvPr/>
        </p:nvSpPr>
        <p:spPr>
          <a:xfrm>
            <a:off x="2630215" y="2347989"/>
            <a:ext cx="571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1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13" name="直接连接符 7216"/>
          <p:cNvSpPr/>
          <p:nvPr/>
        </p:nvSpPr>
        <p:spPr>
          <a:xfrm flipH="1">
            <a:off x="1044330" y="1591534"/>
            <a:ext cx="3772560" cy="2057760"/>
          </a:xfrm>
          <a:prstGeom prst="line">
            <a:avLst/>
          </a:prstGeom>
          <a:ln w="25400" cap="flat" cmpd="sng">
            <a:solidFill>
              <a:srgbClr val="9933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314" name="直接连接符 7217"/>
          <p:cNvSpPr/>
          <p:nvPr/>
        </p:nvSpPr>
        <p:spPr>
          <a:xfrm flipH="1">
            <a:off x="644210" y="1134254"/>
            <a:ext cx="3772560" cy="2057760"/>
          </a:xfrm>
          <a:prstGeom prst="line">
            <a:avLst/>
          </a:prstGeom>
          <a:ln w="25400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315" name="直接连接符 7218"/>
          <p:cNvSpPr/>
          <p:nvPr/>
        </p:nvSpPr>
        <p:spPr>
          <a:xfrm flipH="1">
            <a:off x="2301850" y="619815"/>
            <a:ext cx="1314680" cy="3886880"/>
          </a:xfrm>
          <a:prstGeom prst="line">
            <a:avLst/>
          </a:prstGeom>
          <a:ln w="2540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316" name="任意多边形 7219"/>
          <p:cNvSpPr/>
          <p:nvPr/>
        </p:nvSpPr>
        <p:spPr>
          <a:xfrm>
            <a:off x="2050585" y="676975"/>
            <a:ext cx="1311107" cy="3855918"/>
          </a:xfrm>
          <a:custGeom>
            <a:avLst/>
            <a:gdLst/>
            <a:ahLst/>
            <a:cxnLst/>
            <a:pathLst>
              <a:path w="1101" h="3238">
                <a:moveTo>
                  <a:pt x="1101" y="0"/>
                </a:moveTo>
                <a:lnTo>
                  <a:pt x="0" y="3238"/>
                </a:lnTo>
              </a:path>
            </a:pathLst>
          </a:custGeom>
          <a:noFill/>
          <a:ln w="25400" cap="flat" cmpd="sng">
            <a:solidFill>
              <a:srgbClr val="333399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graphicFrame>
        <p:nvGraphicFramePr>
          <p:cNvPr id="11317" name="对象 11316"/>
          <p:cNvGraphicFramePr>
            <a:graphicFrameLocks noChangeAspect="1"/>
          </p:cNvGraphicFramePr>
          <p:nvPr/>
        </p:nvGraphicFramePr>
        <p:xfrm>
          <a:off x="4874050" y="1305734"/>
          <a:ext cx="971720" cy="606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83235" imgH="394335" progId="Equation.3">
                  <p:embed/>
                </p:oleObj>
              </mc:Choice>
              <mc:Fallback>
                <p:oleObj name="" r:id="rId1" imgW="483235" imgH="39433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74050" y="1305734"/>
                        <a:ext cx="971720" cy="60613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8" name="对象 11317"/>
          <p:cNvGraphicFramePr>
            <a:graphicFrameLocks noChangeAspect="1"/>
          </p:cNvGraphicFramePr>
          <p:nvPr/>
        </p:nvGraphicFramePr>
        <p:xfrm>
          <a:off x="4416770" y="676975"/>
          <a:ext cx="1200360" cy="67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698500" imgH="393700" progId="Equation.3">
                  <p:embed/>
                </p:oleObj>
              </mc:Choice>
              <mc:Fallback>
                <p:oleObj name="" r:id="rId3" imgW="698500" imgH="3937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16770" y="676975"/>
                        <a:ext cx="1200360" cy="6763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9" name="对象 11318"/>
          <p:cNvGraphicFramePr>
            <a:graphicFrameLocks noChangeAspect="1"/>
          </p:cNvGraphicFramePr>
          <p:nvPr/>
        </p:nvGraphicFramePr>
        <p:xfrm>
          <a:off x="2016050" y="4373321"/>
          <a:ext cx="857400" cy="403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432435" imgH="203200" progId="Equation.3">
                  <p:embed/>
                </p:oleObj>
              </mc:Choice>
              <mc:Fallback>
                <p:oleObj name="" r:id="rId5" imgW="432435" imgH="2032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16050" y="4373321"/>
                        <a:ext cx="857400" cy="4036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0" name="对象 11319"/>
          <p:cNvGraphicFramePr>
            <a:graphicFrameLocks noChangeAspect="1"/>
          </p:cNvGraphicFramePr>
          <p:nvPr/>
        </p:nvGraphicFramePr>
        <p:xfrm>
          <a:off x="2952045" y="262260"/>
          <a:ext cx="1271810" cy="398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647700" imgH="203200" progId="Equation.3">
                  <p:embed/>
                </p:oleObj>
              </mc:Choice>
              <mc:Fallback>
                <p:oleObj name="" r:id="rId7" imgW="647700" imgH="2032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52045" y="262260"/>
                        <a:ext cx="1271810" cy="3989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21" name="文本框 7224"/>
          <p:cNvSpPr txBox="1"/>
          <p:nvPr/>
        </p:nvSpPr>
        <p:spPr>
          <a:xfrm>
            <a:off x="3348355" y="3580130"/>
            <a:ext cx="5620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F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观察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: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这些函数的图象有什么特点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322" name="文本框 7225"/>
          <p:cNvSpPr txBox="1"/>
          <p:nvPr/>
        </p:nvSpPr>
        <p:spPr>
          <a:xfrm>
            <a:off x="4816890" y="2563254"/>
            <a:ext cx="48586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23" name="文本框 7226"/>
          <p:cNvSpPr txBox="1"/>
          <p:nvPr/>
        </p:nvSpPr>
        <p:spPr>
          <a:xfrm>
            <a:off x="2609085" y="189038"/>
            <a:ext cx="37868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324" name="文本框 2"/>
          <p:cNvSpPr txBox="1"/>
          <p:nvPr/>
        </p:nvSpPr>
        <p:spPr>
          <a:xfrm>
            <a:off x="396240" y="772795"/>
            <a:ext cx="7987665" cy="2373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一次函数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0)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的图象是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一条直线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通常也称为直线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=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特别地，正比例函数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(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≠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0)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的图象是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经过原点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O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的一条直线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995" y="3364230"/>
            <a:ext cx="802132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思考：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几个点可以确定一条直线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画一次函数的图象时，只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需要取几个点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32" name="Title 6"/>
          <p:cNvSpPr txBox="1"/>
          <p:nvPr>
            <p:custDataLst>
              <p:tags r:id="rId1"/>
            </p:custDataLst>
          </p:nvPr>
        </p:nvSpPr>
        <p:spPr>
          <a:xfrm>
            <a:off x="94615" y="-5715"/>
            <a:ext cx="15430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Times New Roman" panose="02020603050405020304" pitchFamily="2" charset="0"/>
                <a:sym typeface="+mn-ea"/>
              </a:rPr>
              <a:t>知识要点</a:t>
            </a:r>
            <a:endParaRPr lang="zh-CN" altLang="en-US" sz="2800" b="1" spc="355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4" grpId="0" bldLvl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5" name="组合 24"/>
          <p:cNvGrpSpPr/>
          <p:nvPr/>
        </p:nvGrpSpPr>
        <p:grpSpPr>
          <a:xfrm>
            <a:off x="5149256" y="1276984"/>
            <a:ext cx="3539406" cy="3058218"/>
            <a:chOff x="8513" y="3289"/>
            <a:chExt cx="5574" cy="4816"/>
          </a:xfrm>
        </p:grpSpPr>
        <p:grpSp>
          <p:nvGrpSpPr>
            <p:cNvPr id="22" name="组合 21"/>
            <p:cNvGrpSpPr/>
            <p:nvPr/>
          </p:nvGrpSpPr>
          <p:grpSpPr>
            <a:xfrm>
              <a:off x="8513" y="3517"/>
              <a:ext cx="5305" cy="4588"/>
              <a:chOff x="8504" y="3541"/>
              <a:chExt cx="5305" cy="4588"/>
            </a:xfrm>
          </p:grpSpPr>
          <p:grpSp>
            <p:nvGrpSpPr>
              <p:cNvPr id="8" name="组合 90134"/>
              <p:cNvGrpSpPr/>
              <p:nvPr/>
            </p:nvGrpSpPr>
            <p:grpSpPr>
              <a:xfrm>
                <a:off x="8504" y="3541"/>
                <a:ext cx="5305" cy="4588"/>
                <a:chOff x="114" y="150"/>
                <a:chExt cx="2115" cy="1827"/>
              </a:xfrm>
            </p:grpSpPr>
            <p:pic>
              <p:nvPicPr>
                <p:cNvPr id="9" name="图片 90135" descr="图片1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386" y="150"/>
                  <a:ext cx="1843" cy="18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" name="直接连接符 90136"/>
                <p:cNvSpPr/>
                <p:nvPr/>
              </p:nvSpPr>
              <p:spPr>
                <a:xfrm flipH="1">
                  <a:off x="371" y="317"/>
                  <a:ext cx="1447" cy="118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pPr algn="ctr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" name="矩形 90138"/>
                <p:cNvSpPr/>
                <p:nvPr/>
              </p:nvSpPr>
              <p:spPr>
                <a:xfrm>
                  <a:off x="1369" y="575"/>
                  <a:ext cx="647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 algn="l"/>
                  <a:r>
                    <a:rPr lang="en-US" altLang="zh-CN" sz="28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anose="02010609030101010101" pitchFamily="1" charset="-122"/>
                    </a:rPr>
                    <a:t>(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anose="02010609030101010101" pitchFamily="1" charset="-122"/>
                    </a:rPr>
                    <a:t>0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1" charset="-122"/>
                      <a:sym typeface="+mn-ea"/>
                    </a:rPr>
                    <a:t>，</a:t>
                  </a: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anose="02010609030101010101" pitchFamily="1" charset="-122"/>
                    </a:rPr>
                    <a:t>b</a:t>
                  </a:r>
                  <a:r>
                    <a:rPr lang="en-US" altLang="zh-CN" sz="28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anose="02010609030101010101" pitchFamily="1" charset="-122"/>
                    </a:rPr>
                    <a:t>)</a:t>
                  </a:r>
                  <a:endParaRPr lang="en-US" altLang="zh-CN" sz="28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anose="02010609030101010101" pitchFamily="1" charset="-122"/>
                  </a:endParaRPr>
                </a:p>
              </p:txBody>
            </p:sp>
            <p:sp>
              <p:nvSpPr>
                <p:cNvPr id="15" name="矩形 90140"/>
                <p:cNvSpPr/>
                <p:nvPr/>
              </p:nvSpPr>
              <p:spPr>
                <a:xfrm>
                  <a:off x="114" y="665"/>
                  <a:ext cx="1027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 algn="l"/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anose="02010609030101010101" pitchFamily="1" charset="-122"/>
                    </a:rPr>
                    <a:t>( </a:t>
                  </a:r>
                  <a:r>
                    <a:rPr lang="en-US" altLang="zh-CN" sz="28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anose="02010609030101010101" pitchFamily="1" charset="-122"/>
                    </a:rPr>
                    <a:t>       </a:t>
                  </a:r>
                  <a:r>
                    <a:rPr lang="zh-CN" altLang="en-US" sz="28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1" charset="-122"/>
                      <a:sym typeface="+mn-ea"/>
                    </a:rPr>
                    <a:t>，</a:t>
                  </a:r>
                  <a:r>
                    <a:rPr lang="en-US" altLang="zh-CN" sz="28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anose="02010609030101010101" pitchFamily="1" charset="-122"/>
                    </a:rPr>
                    <a:t>0)</a:t>
                  </a:r>
                  <a:endParaRPr lang="en-US" altLang="zh-CN" sz="28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anose="02010609030101010101" pitchFamily="1" charset="-122"/>
                  </a:endParaRPr>
                </a:p>
              </p:txBody>
            </p:sp>
            <p:sp>
              <p:nvSpPr>
                <p:cNvPr id="18" name="椭圆 90142"/>
                <p:cNvSpPr/>
                <p:nvPr/>
              </p:nvSpPr>
              <p:spPr>
                <a:xfrm>
                  <a:off x="1254" y="719"/>
                  <a:ext cx="57" cy="57"/>
                </a:xfrm>
                <a:prstGeom prst="ellipse">
                  <a:avLst/>
                </a:prstGeom>
                <a:solidFill>
                  <a:srgbClr val="FF3300"/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algn="ctr"/>
                  <a:endParaRPr lang="zh-CN" altLang="en-US" sz="3200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楷体_GB2312" panose="02010609030101010101" pitchFamily="1" charset="-122"/>
                  </a:endParaRPr>
                </a:p>
              </p:txBody>
            </p:sp>
            <p:sp>
              <p:nvSpPr>
                <p:cNvPr id="19" name="椭圆 90143"/>
                <p:cNvSpPr/>
                <p:nvPr/>
              </p:nvSpPr>
              <p:spPr>
                <a:xfrm>
                  <a:off x="766" y="1123"/>
                  <a:ext cx="57" cy="57"/>
                </a:xfrm>
                <a:prstGeom prst="ellipse">
                  <a:avLst/>
                </a:prstGeom>
                <a:solidFill>
                  <a:srgbClr val="FF3300"/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algn="ctr"/>
                  <a:endParaRPr lang="zh-CN" altLang="en-US" sz="3200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楷体_GB2312" panose="02010609030101010101" pitchFamily="1" charset="-122"/>
                  </a:endParaRPr>
                </a:p>
              </p:txBody>
            </p:sp>
          </p:grpSp>
          <p:graphicFrame>
            <p:nvGraphicFramePr>
              <p:cNvPr id="20" name="对象 19"/>
              <p:cNvGraphicFramePr/>
              <p:nvPr/>
            </p:nvGraphicFramePr>
            <p:xfrm>
              <a:off x="8843" y="4636"/>
              <a:ext cx="995" cy="13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" name="" r:id="rId2" imgW="254000" imgH="393700" progId="Equation.DSMT4">
                      <p:embed/>
                    </p:oleObj>
                  </mc:Choice>
                  <mc:Fallback>
                    <p:oleObj name="" r:id="rId2" imgW="254000" imgH="393700" progId="Equation.DSMT4">
                      <p:embed/>
                      <p:pic>
                        <p:nvPicPr>
                          <p:cNvPr id="0" name="图片 3076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8843" y="4636"/>
                            <a:ext cx="995" cy="134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3" name="对象 22"/>
            <p:cNvGraphicFramePr/>
            <p:nvPr/>
          </p:nvGraphicFramePr>
          <p:xfrm>
            <a:off x="11679" y="3289"/>
            <a:ext cx="2408" cy="6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" name="" r:id="rId4" imgW="634365" imgH="203200" progId="Equation.DSMT4">
                    <p:embed/>
                  </p:oleObj>
                </mc:Choice>
                <mc:Fallback>
                  <p:oleObj name="" r:id="rId4" imgW="634365" imgH="2032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1679" y="3289"/>
                          <a:ext cx="2408" cy="6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圆角矩形 90115"/>
          <p:cNvSpPr/>
          <p:nvPr/>
        </p:nvSpPr>
        <p:spPr>
          <a:xfrm>
            <a:off x="180340" y="824230"/>
            <a:ext cx="4684395" cy="3676015"/>
          </a:xfrm>
          <a:prstGeom prst="roundRect">
            <a:avLst>
              <a:gd name="adj" fmla="val 16667"/>
            </a:avLst>
          </a:prstGeom>
          <a:solidFill>
            <a:srgbClr val="FFFF99">
              <a:alpha val="29999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90144"/>
          <p:cNvSpPr txBox="1"/>
          <p:nvPr/>
        </p:nvSpPr>
        <p:spPr>
          <a:xfrm>
            <a:off x="180975" y="859155"/>
            <a:ext cx="4480560" cy="3449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30000"/>
              </a:lnSpc>
              <a:tabLst>
                <a:tab pos="3133725" algn="l"/>
              </a:tabLst>
            </a:pP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一次函数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dirty="0">
                <a:solidFill>
                  <a:srgbClr val="03060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≠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0)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的图象是一条直线，因此画一次函数图象时，只要确定两个点，再过这两点画直线就可以了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30609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defTabSz="914400">
              <a:lnSpc>
                <a:spcPct val="130000"/>
              </a:lnSpc>
              <a:tabLst>
                <a:tab pos="3133725" algn="l"/>
              </a:tabLst>
            </a:pP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一般过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en-US" altLang="zh-CN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和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b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      ，0)</a:t>
            </a:r>
            <a:endParaRPr lang="zh-CN" altLang="en-US" sz="2800" b="1" dirty="0">
              <a:solidFill>
                <a:srgbClr val="030609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3060700" y="3641090"/>
          <a:ext cx="513080" cy="77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6" imgW="254000" imgH="393700" progId="Equation.DSMT4">
                  <p:embed/>
                </p:oleObj>
              </mc:Choice>
              <mc:Fallback>
                <p:oleObj name="" r:id="rId6" imgW="2540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60700" y="3641090"/>
                        <a:ext cx="513080" cy="772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8"/>
    </p:custData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Group 2"/>
          <p:cNvGrpSpPr/>
          <p:nvPr/>
        </p:nvGrpSpPr>
        <p:grpSpPr>
          <a:xfrm>
            <a:off x="5587683" y="1984693"/>
            <a:ext cx="3054350" cy="2700337"/>
            <a:chOff x="0" y="0"/>
            <a:chExt cx="4071938" cy="3600450"/>
          </a:xfrm>
        </p:grpSpPr>
        <p:graphicFrame>
          <p:nvGraphicFramePr>
            <p:cNvPr id="14338" name="Object 5"/>
            <p:cNvGraphicFramePr/>
            <p:nvPr/>
          </p:nvGraphicFramePr>
          <p:xfrm>
            <a:off x="0" y="0"/>
            <a:ext cx="4071938" cy="3600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3448050" imgH="3381375" progId="Paint.Picture">
                    <p:embed/>
                  </p:oleObj>
                </mc:Choice>
                <mc:Fallback>
                  <p:oleObj name="" r:id="rId1" imgW="3448050" imgH="3381375" progId="Paint.Picture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4071938" cy="3600450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39" name="TextBox 19"/>
            <p:cNvSpPr txBox="1"/>
            <p:nvPr/>
          </p:nvSpPr>
          <p:spPr>
            <a:xfrm>
              <a:off x="1624781" y="1591002"/>
              <a:ext cx="504056" cy="4909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i="1">
                  <a:latin typeface="Times New Roman" panose="02020603050405020304" pitchFamily="2" charset="0"/>
                  <a:ea typeface="黑体" panose="02010609060101010101" pitchFamily="1" charset="-122"/>
                </a:rPr>
                <a:t>O</a:t>
              </a:r>
              <a:endParaRPr lang="en-US" altLang="zh-CN" i="1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20511" name="AutoShape 45"/>
          <p:cNvSpPr/>
          <p:nvPr/>
        </p:nvSpPr>
        <p:spPr>
          <a:xfrm>
            <a:off x="7054533" y="3510280"/>
            <a:ext cx="80962" cy="80963"/>
          </a:xfrm>
          <a:prstGeom prst="flowChartConnector">
            <a:avLst/>
          </a:prstGeom>
          <a:solidFill>
            <a:srgbClr val="0000FF"/>
          </a:solidFill>
          <a:ln w="952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512" name="AutoShape 46"/>
          <p:cNvSpPr/>
          <p:nvPr/>
        </p:nvSpPr>
        <p:spPr>
          <a:xfrm>
            <a:off x="7378383" y="4156393"/>
            <a:ext cx="80962" cy="80962"/>
          </a:xfrm>
          <a:prstGeom prst="flowChartConnector">
            <a:avLst/>
          </a:prstGeom>
          <a:solidFill>
            <a:srgbClr val="0000FF"/>
          </a:solidFill>
          <a:ln w="952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513" name="Line 47"/>
          <p:cNvSpPr/>
          <p:nvPr/>
        </p:nvSpPr>
        <p:spPr>
          <a:xfrm>
            <a:off x="6403658" y="2206943"/>
            <a:ext cx="1220787" cy="2390775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14" name="Oval 48"/>
          <p:cNvSpPr/>
          <p:nvPr/>
        </p:nvSpPr>
        <p:spPr>
          <a:xfrm>
            <a:off x="7064058" y="2887980"/>
            <a:ext cx="53975" cy="55563"/>
          </a:xfrm>
          <a:prstGeom prst="ellipse">
            <a:avLst/>
          </a:prstGeom>
          <a:solidFill>
            <a:srgbClr val="FF0000"/>
          </a:solidFill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515" name="Oval 49"/>
          <p:cNvSpPr/>
          <p:nvPr/>
        </p:nvSpPr>
        <p:spPr>
          <a:xfrm>
            <a:off x="7391083" y="2727643"/>
            <a:ext cx="55562" cy="53975"/>
          </a:xfrm>
          <a:prstGeom prst="ellipse">
            <a:avLst/>
          </a:prstGeom>
          <a:solidFill>
            <a:srgbClr val="FF0000"/>
          </a:solidFill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516" name="Line 50"/>
          <p:cNvSpPr/>
          <p:nvPr/>
        </p:nvSpPr>
        <p:spPr>
          <a:xfrm flipV="1">
            <a:off x="5711508" y="2225993"/>
            <a:ext cx="2754312" cy="1384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17" name="Text Box 51"/>
          <p:cNvSpPr txBox="1"/>
          <p:nvPr/>
        </p:nvSpPr>
        <p:spPr>
          <a:xfrm>
            <a:off x="5364163" y="1707833"/>
            <a:ext cx="15887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zh-CN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1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4" name="Text Box 51"/>
          <p:cNvSpPr txBox="1"/>
          <p:nvPr/>
        </p:nvSpPr>
        <p:spPr>
          <a:xfrm>
            <a:off x="7486333" y="1739583"/>
            <a:ext cx="17005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0.5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+1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6195" y="556260"/>
            <a:ext cx="7971155" cy="115506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用你认为最简单的方法画出下列函数的图象：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(1)  </a:t>
            </a:r>
            <a:r>
              <a:rPr lang="zh-CN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r>
              <a:rPr lang="zh-CN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  (2)  </a:t>
            </a:r>
            <a:r>
              <a:rPr lang="zh-CN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0.5</a:t>
            </a:r>
            <a:r>
              <a:rPr lang="zh-CN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+ 1.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3"/>
            </p:custDataLst>
          </p:nvPr>
        </p:nvGraphicFramePr>
        <p:xfrm>
          <a:off x="381635" y="2357755"/>
          <a:ext cx="4601845" cy="1832610"/>
        </p:xfrm>
        <a:graphic>
          <a:graphicData uri="http://schemas.openxmlformats.org/drawingml/2006/table">
            <a:tbl>
              <a:tblPr/>
              <a:tblGrid>
                <a:gridCol w="1837055"/>
                <a:gridCol w="1229360"/>
                <a:gridCol w="1535430"/>
              </a:tblGrid>
              <a:tr h="518160">
                <a:tc>
                  <a:txBody>
                    <a:bodyPr/>
                    <a:p>
                      <a:pPr marL="0" lvl="0" indent="0" algn="ctr">
                        <a:buFont typeface="Wingdings" panose="05000000000000000000" pitchFamily="2" charset="2"/>
                        <a:buNone/>
                      </a:pPr>
                      <a:r>
                        <a:rPr lang="zh-CN" altLang="zh-CN" sz="2800" b="0" i="1" dirty="0">
                          <a:solidFill>
                            <a:srgbClr val="FFFFFF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x</a:t>
                      </a:r>
                      <a:endParaRPr lang="zh-CN" altLang="zh-CN" sz="2800" b="0" i="1" dirty="0">
                        <a:solidFill>
                          <a:srgbClr val="FFFFFF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Font typeface="Wingdings" panose="05000000000000000000" pitchFamily="2" charset="2"/>
                        <a:buNone/>
                      </a:pPr>
                      <a:r>
                        <a:rPr lang="zh-CN" altLang="zh-CN" sz="2800" b="0" dirty="0">
                          <a:solidFill>
                            <a:srgbClr val="FFFFFF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0</a:t>
                      </a:r>
                      <a:endParaRPr lang="zh-CN" altLang="zh-CN" sz="2800" b="0" dirty="0">
                        <a:solidFill>
                          <a:srgbClr val="FFFFFF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Font typeface="Wingdings" panose="05000000000000000000" pitchFamily="2" charset="2"/>
                        <a:buNone/>
                      </a:pPr>
                      <a:r>
                        <a:rPr lang="zh-CN" altLang="zh-CN" sz="2800" b="0" dirty="0">
                          <a:solidFill>
                            <a:srgbClr val="FFFFFF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1</a:t>
                      </a:r>
                      <a:endParaRPr lang="zh-CN" altLang="zh-CN" sz="2800" b="0" dirty="0">
                        <a:solidFill>
                          <a:srgbClr val="FFFFFF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21030">
                <a:tc>
                  <a:txBody>
                    <a:bodyPr/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r>
                        <a:rPr lang="zh-CN" altLang="zh-CN" sz="280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y</a:t>
                      </a:r>
                      <a:r>
                        <a:rPr lang="en-US" altLang="zh-CN" sz="280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 </a:t>
                      </a:r>
                      <a:r>
                        <a:rPr lang="zh-CN" altLang="zh-CN" sz="28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=</a:t>
                      </a:r>
                      <a:r>
                        <a:rPr lang="en-US" altLang="zh-CN" sz="280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 </a:t>
                      </a:r>
                      <a:r>
                        <a:rPr lang="zh-CN" altLang="zh-CN" sz="2800" dirty="0">
                          <a:solidFill>
                            <a:schemeClr val="tx1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-</a:t>
                      </a: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2</a:t>
                      </a:r>
                      <a:r>
                        <a:rPr lang="zh-CN" altLang="zh-CN" sz="280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x</a:t>
                      </a:r>
                      <a:r>
                        <a:rPr lang="en-US" altLang="zh-CN" sz="280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 </a:t>
                      </a:r>
                      <a:r>
                        <a:rPr lang="zh-CN" altLang="zh-CN" sz="2800" dirty="0">
                          <a:solidFill>
                            <a:schemeClr val="tx1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-</a:t>
                      </a: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1</a:t>
                      </a:r>
                      <a:endParaRPr lang="en-US" altLang="zh-CN" sz="2800" b="0" i="1" dirty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sym typeface="+mn-ea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endParaRPr lang="zh-CN" altLang="zh-CN" sz="28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endParaRPr lang="zh-CN" altLang="zh-CN" sz="28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93420">
                <a:tc>
                  <a:txBody>
                    <a:bodyPr/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r>
                        <a:rPr lang="zh-CN" altLang="zh-CN" sz="280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y</a:t>
                      </a:r>
                      <a:r>
                        <a:rPr lang="en-US" altLang="zh-CN" sz="280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 </a:t>
                      </a:r>
                      <a:r>
                        <a:rPr lang="zh-CN" altLang="zh-CN" sz="28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=</a:t>
                      </a: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 0.5</a:t>
                      </a:r>
                      <a:r>
                        <a:rPr lang="zh-CN" altLang="zh-CN" sz="280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x</a:t>
                      </a:r>
                      <a:r>
                        <a:rPr lang="en-US" altLang="zh-CN" sz="280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+1</a:t>
                      </a:r>
                      <a:endParaRPr lang="en-US" altLang="zh-CN" sz="2800" b="0" dirty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sym typeface="+mn-ea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endParaRPr lang="zh-CN" altLang="zh-CN" sz="28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endParaRPr lang="zh-CN" altLang="zh-CN" sz="2800" b="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7" name="Text Box 42"/>
          <p:cNvSpPr txBox="1"/>
          <p:nvPr/>
        </p:nvSpPr>
        <p:spPr>
          <a:xfrm>
            <a:off x="2484120" y="2910840"/>
            <a:ext cx="693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Text Box 42"/>
          <p:cNvSpPr txBox="1"/>
          <p:nvPr/>
        </p:nvSpPr>
        <p:spPr>
          <a:xfrm>
            <a:off x="3924300" y="2929890"/>
            <a:ext cx="693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Text Box 42"/>
          <p:cNvSpPr txBox="1"/>
          <p:nvPr/>
        </p:nvSpPr>
        <p:spPr>
          <a:xfrm>
            <a:off x="2555875" y="3580130"/>
            <a:ext cx="693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5" name="Text Box 42"/>
          <p:cNvSpPr txBox="1"/>
          <p:nvPr/>
        </p:nvSpPr>
        <p:spPr>
          <a:xfrm>
            <a:off x="3924300" y="3557270"/>
            <a:ext cx="693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1.5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-1524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1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10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1" grpId="0" bldLvl="0" animBg="1"/>
      <p:bldP spid="20512" grpId="0" bldLvl="0" animBg="1"/>
      <p:bldP spid="20514" grpId="0" bldLvl="0" animBg="1"/>
      <p:bldP spid="20515" grpId="0" bldLvl="0" animBg="1"/>
      <p:bldP spid="20517" grpId="0" bldLvl="0"/>
      <p:bldP spid="4" grpId="0" bldLvl="0"/>
      <p:bldP spid="7" grpId="0"/>
      <p:bldP spid="8" grpId="0"/>
      <p:bldP spid="9" grpId="0"/>
      <p:bldP spid="15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5_174*f*1"/>
  <p:tag name="KSO_WM_TEMPLATE_CATEGORY" val="mixed"/>
  <p:tag name="KSO_WM_TEMPLATE_INDEX" val="20201885"/>
  <p:tag name="KSO_WM_UNIT_LAYERLEVEL" val="1"/>
  <p:tag name="KSO_WM_TAG_VERSION" val="1.0"/>
  <p:tag name="KSO_WM_BEAUTIFY_FLAG" val="#wm#"/>
  <p:tag name="KSO_WM_UNIT_PRESET_TEXT" val="单击此处输入小标题"/>
  <p:tag name="KSO_WM_UNIT_TEXTBOXSTYLE_GUID" val="{1cdafaa2-16f4-49cf-add0-6f136a1d96ae}"/>
  <p:tag name="KSO_WM_UNIT_TEXTBOXSTYLE_TEMPLATEID" val="3133242"/>
  <p:tag name="KSO_WM_UNIT_TEXTBOXSTYLE_TYPE" val="5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UNIT_TABLE_BEAUTIFY" val="smartTable{7f2c5b3b-896a-4b0a-8723-1cf2d6efa5fd}"/>
  <p:tag name="TABLE_ENDDRAG_ORIGIN_RECT" val="362*147"/>
  <p:tag name="TABLE_ENDDRAG_RECT" val="47*129*362*147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UNIT_TABLE_BEAUTIFY" val="smartTable{8e9efad7-1484-4b02-984d-66ad1f3f9fd2}"/>
  <p:tag name="TABLE_ENDDRAG_ORIGIN_RECT" val="477*325"/>
  <p:tag name="TABLE_ENDDRAG_RECT" val="236*53*477*325"/>
</p:tagLst>
</file>

<file path=ppt/tags/tag27.xml><?xml version="1.0" encoding="utf-8"?>
<p:tagLst xmlns:p="http://schemas.openxmlformats.org/presentationml/2006/main">
  <p:tag name="KSO_WM_DIAGRAM_VIRTUALLY_FRAME" val="{&quot;height&quot;:315.8,&quot;left&quot;:337.3,&quot;top&quot;:77.72503937007873,&quot;width&quot;:380.7750393700788}"/>
</p:tagLst>
</file>

<file path=ppt/tags/tag28.xml><?xml version="1.0" encoding="utf-8"?>
<p:tagLst xmlns:p="http://schemas.openxmlformats.org/presentationml/2006/main">
  <p:tag name="KSO_WM_DIAGRAM_VIRTUALLY_FRAME" val="{&quot;height&quot;:315.8,&quot;left&quot;:337.3,&quot;top&quot;:77.72503937007873,&quot;width&quot;:380.7750393700788}"/>
</p:tagLst>
</file>

<file path=ppt/tags/tag29.xml><?xml version="1.0" encoding="utf-8"?>
<p:tagLst xmlns:p="http://schemas.openxmlformats.org/presentationml/2006/main">
  <p:tag name="KSO_WM_DIAGRAM_VIRTUALLY_FRAME" val="{&quot;height&quot;:315.8,&quot;left&quot;:337.3,&quot;top&quot;:77.72503937007873,&quot;width&quot;:380.7750393700788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315.8,&quot;left&quot;:337.3,&quot;top&quot;:77.72503937007873,&quot;width&quot;:380.7750393700788}"/>
</p:tagLst>
</file>

<file path=ppt/tags/tag31.xml><?xml version="1.0" encoding="utf-8"?>
<p:tagLst xmlns:p="http://schemas.openxmlformats.org/presentationml/2006/main">
  <p:tag name="KSO_WM_DIAGRAM_VIRTUALLY_FRAME" val="{&quot;height&quot;:315.8,&quot;left&quot;:337.3,&quot;top&quot;:77.72503937007873,&quot;width&quot;:380.7750393700788}"/>
</p:tagLst>
</file>

<file path=ppt/tags/tag32.xml><?xml version="1.0" encoding="utf-8"?>
<p:tagLst xmlns:p="http://schemas.openxmlformats.org/presentationml/2006/main">
  <p:tag name="KSO_WM_DIAGRAM_VIRTUALLY_FRAME" val="{&quot;height&quot;:315.8,&quot;left&quot;:337.3,&quot;top&quot;:77.72503937007873,&quot;width&quot;:380.7750393700788}"/>
</p:tagLst>
</file>

<file path=ppt/tags/tag33.xml><?xml version="1.0" encoding="utf-8"?>
<p:tagLst xmlns:p="http://schemas.openxmlformats.org/presentationml/2006/main">
  <p:tag name="KSO_WM_DIAGRAM_VIRTUALLY_FRAME" val="{&quot;height&quot;:315.8,&quot;left&quot;:337.3,&quot;top&quot;:77.72503937007873,&quot;width&quot;:380.7750393700788}"/>
</p:tagLst>
</file>

<file path=ppt/tags/tag34.xml><?xml version="1.0" encoding="utf-8"?>
<p:tagLst xmlns:p="http://schemas.openxmlformats.org/presentationml/2006/main">
  <p:tag name="KSO_WM_DIAGRAM_VIRTUALLY_FRAME" val="{&quot;height&quot;:315.8,&quot;left&quot;:337.3,&quot;top&quot;:77.72503937007873,&quot;width&quot;:380.7750393700788}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DIAGRAM_VIRTUALLY_FRAME" val="{&quot;height&quot;:337.62503937007875,&quot;left&quot;:33.1,&quot;top&quot;:45.6,&quot;width&quot;:660.65}"/>
</p:tagLst>
</file>

<file path=ppt/tags/tag37.xml><?xml version="1.0" encoding="utf-8"?>
<p:tagLst xmlns:p="http://schemas.openxmlformats.org/presentationml/2006/main">
  <p:tag name="KSO_WM_DIAGRAM_VIRTUALLY_FRAME" val="{&quot;height&quot;:337.62503937007875,&quot;left&quot;:33.1,&quot;top&quot;:45.6,&quot;width&quot;:660.65}"/>
</p:tagLst>
</file>

<file path=ppt/tags/tag38.xml><?xml version="1.0" encoding="utf-8"?>
<p:tagLst xmlns:p="http://schemas.openxmlformats.org/presentationml/2006/main">
  <p:tag name="KSO_WM_DIAGRAM_VIRTUALLY_FRAME" val="{&quot;height&quot;:337.62503937007875,&quot;left&quot;:33.1,&quot;top&quot;:45.6,&quot;width&quot;:660.65}"/>
</p:tagLst>
</file>

<file path=ppt/tags/tag39.xml><?xml version="1.0" encoding="utf-8"?>
<p:tagLst xmlns:p="http://schemas.openxmlformats.org/presentationml/2006/main">
  <p:tag name="KSO_WM_DIAGRAM_VIRTUALLY_FRAME" val="{&quot;height&quot;:337.62503937007875,&quot;left&quot;:33.1,&quot;top&quot;:45.6,&quot;width&quot;:660.65}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37.62503937007875,&quot;left&quot;:33.1,&quot;top&quot;:45.6,&quot;width&quot;:660.65}"/>
</p:tagLst>
</file>

<file path=ppt/tags/tag41.xml><?xml version="1.0" encoding="utf-8"?>
<p:tagLst xmlns:p="http://schemas.openxmlformats.org/presentationml/2006/main">
  <p:tag name="KSO_WM_DIAGRAM_VIRTUALLY_FRAME" val="{&quot;height&quot;:337.62503937007875,&quot;left&quot;:33.1,&quot;top&quot;:45.6,&quot;width&quot;:660.65}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UNIT_TABLE_BEAUTIFY" val="smartTable{1a8399e3-989b-498c-9471-894c288fe75c}"/>
</p:tagLst>
</file>

<file path=ppt/tags/tag49.xml><?xml version="1.0" encoding="utf-8"?>
<p:tagLst xmlns:p="http://schemas.openxmlformats.org/presentationml/2006/main">
  <p:tag name="KSO_WM_UNIT_TABLE_BEAUTIFY" val="smartTable{7ab2738e-e71e-4f67-8294-39b8a87efc65}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UNIT_PLACING_PICTURE_USER_VIEWPORT" val="{&quot;height&quot;:4897.500787401575,&quot;width&quot;:4800}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DIAGRAM_VIRTUALLY_FRAME" val="{&quot;height&quot;:139.45,&quot;left&quot;:13.4,&quot;top&quot;:254.4,&quot;width&quot;:699.4}"/>
</p:tagLst>
</file>

<file path=ppt/tags/tag57.xml><?xml version="1.0" encoding="utf-8"?>
<p:tagLst xmlns:p="http://schemas.openxmlformats.org/presentationml/2006/main">
  <p:tag name="KSO_WM_DIAGRAM_VIRTUALLY_FRAME" val="{&quot;height&quot;:139.45,&quot;left&quot;:13.4,&quot;top&quot;:254.4,&quot;width&quot;:699.4}"/>
</p:tagLst>
</file>

<file path=ppt/tags/tag58.xml><?xml version="1.0" encoding="utf-8"?>
<p:tagLst xmlns:p="http://schemas.openxmlformats.org/presentationml/2006/main">
  <p:tag name="KSO_WM_DIAGRAM_VIRTUALLY_FRAME" val="{&quot;height&quot;:139.45,&quot;left&quot;:13.4,&quot;top&quot;:254.4,&quot;width&quot;:699.4}"/>
</p:tagLst>
</file>

<file path=ppt/tags/tag59.xml><?xml version="1.0" encoding="utf-8"?>
<p:tagLst xmlns:p="http://schemas.openxmlformats.org/presentationml/2006/main">
  <p:tag name="KSO_WM_DIAGRAM_VIRTUALLY_FRAME" val="{&quot;height&quot;:139.45,&quot;left&quot;:13.4,&quot;top&quot;:254.4,&quot;width&quot;:699.4}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DIAGRAM_VIRTUALLY_FRAME" val="{&quot;height&quot;:139.45,&quot;left&quot;:13.4,&quot;top&quot;:254.4,&quot;width&quot;:699.4}"/>
</p:tagLst>
</file>

<file path=ppt/tags/tag61.xml><?xml version="1.0" encoding="utf-8"?>
<p:tagLst xmlns:p="http://schemas.openxmlformats.org/presentationml/2006/main">
  <p:tag name="KSO_WM_DIAGRAM_VIRTUALLY_FRAME" val="{&quot;height&quot;:139.45,&quot;left&quot;:13.4,&quot;top&quot;:254.4,&quot;width&quot;:699.4}"/>
</p:tagLst>
</file>

<file path=ppt/tags/tag62.xml><?xml version="1.0" encoding="utf-8"?>
<p:tagLst xmlns:p="http://schemas.openxmlformats.org/presentationml/2006/main">
  <p:tag name="COMMONDATA" val="eyJoZGlkIjoiMjE3MGZlOWM0YjUxY2M3MWI4YzI3MDMxNTIyMDU2NmQifQ=="/>
  <p:tag name="KSO_WPP_MARK_KEY" val="9e9b2a67-9a71-4eb5-86fb-be5f0403d0a9"/>
  <p:tag name="commondata" val="eyJoZGlkIjoiOGI2ZmZhNGJlZjIxNjcyOWUyNzJhY2NmNzYwNzI0YzIifQ=="/>
  <p:tag name="resource_record_key" val="{&quot;19&quot;:[20344824,20348568]}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1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1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3429</Words>
  <Application>WPS 演示</Application>
  <PresentationFormat>全屏显示(4:3)</PresentationFormat>
  <Paragraphs>637</Paragraphs>
  <Slides>26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27</vt:i4>
      </vt:variant>
      <vt:variant>
        <vt:lpstr>幻灯片标题</vt:lpstr>
      </vt:variant>
      <vt:variant>
        <vt:i4>26</vt:i4>
      </vt:variant>
    </vt:vector>
  </HeadingPairs>
  <TitlesOfParts>
    <vt:vector size="71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Segoe UI</vt:lpstr>
      <vt:lpstr>楷体_GB2312</vt:lpstr>
      <vt:lpstr>有爱魔兽圆体 CN Medium</vt:lpstr>
      <vt:lpstr>思源黑体</vt:lpstr>
      <vt:lpstr>Arial Unicode MS</vt:lpstr>
      <vt:lpstr>Wingdings 2</vt:lpstr>
      <vt:lpstr>4_自定义设计方案</vt:lpstr>
      <vt:lpstr>Equation.DSMT4</vt:lpstr>
      <vt:lpstr>Equation.DSMT4</vt:lpstr>
      <vt:lpstr>Equation.DSMT4</vt:lpstr>
      <vt:lpstr>Equation.DSMT4</vt:lpstr>
      <vt:lpstr>Paint.Picture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663</cp:revision>
  <dcterms:created xsi:type="dcterms:W3CDTF">2015-07-09T08:14:00Z</dcterms:created>
  <dcterms:modified xsi:type="dcterms:W3CDTF">2025-12-15T03:39:01Z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D54DDCC546B549BD9BDF0D8CC626F2BF</vt:lpwstr>
  </property>
</Properties>
</file>