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480" r:id="rId3"/>
    <p:sldId id="514" r:id="rId4"/>
    <p:sldId id="452" r:id="rId5"/>
    <p:sldId id="342" r:id="rId6"/>
    <p:sldId id="373" r:id="rId7"/>
    <p:sldId id="510" r:id="rId8"/>
    <p:sldId id="511" r:id="rId9"/>
    <p:sldId id="512" r:id="rId10"/>
    <p:sldId id="420" r:id="rId11"/>
    <p:sldId id="434" r:id="rId12"/>
    <p:sldId id="513" r:id="rId13"/>
    <p:sldId id="435" r:id="rId14"/>
    <p:sldId id="422" r:id="rId15"/>
    <p:sldId id="433" r:id="rId16"/>
    <p:sldId id="437" r:id="rId17"/>
    <p:sldId id="439" r:id="rId18"/>
    <p:sldId id="481" r:id="rId19"/>
    <p:sldId id="423" r:id="rId20"/>
    <p:sldId id="424" r:id="rId21"/>
    <p:sldId id="359" r:id="rId22"/>
    <p:sldId id="394" r:id="rId23"/>
    <p:sldId id="447" r:id="rId24"/>
    <p:sldId id="396" r:id="rId25"/>
    <p:sldId id="507" r:id="rId26"/>
    <p:sldId id="454" r:id="rId27"/>
    <p:sldId id="455" r:id="rId28"/>
  </p:sldIdLst>
  <p:sldSz cx="9144000" cy="5144135" type="screen16x9"/>
  <p:notesSz cx="6858000" cy="9144000"/>
  <p:custDataLst>
    <p:tags r:id="rId34"/>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13" userDrawn="1">
          <p15:clr>
            <a:srgbClr val="A4A3A4"/>
          </p15:clr>
        </p15:guide>
        <p15:guide id="2" pos="280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ZhangS" initials="Z" lastIdx="0" clrIdx="1"/>
  <p:cmAuthor id="3" name="优翼" initials="校" lastIdx="0" clrIdx="2"/>
  <p:cmAuthor id="4" name="HJZX010" initials="" lastIdx="0" clrIdx="3"/>
  <p:cmAuthor id="5" name="Taylor Hartwell" initials="TH [6]" lastIdx="0" clrIdx="4"/>
  <p:cmAuthor id="6" name="TuWY" initials="T" lastIdx="0" clrIdx="5"/>
  <p:cmAuthor id="7" name="作者" initials="A" lastIdx="0" clrIdx="6"/>
  <p:cmAuthor id="8" name="尹澳" initials="尹" lastIdx="0" clrIdx="7"/>
  <p:cmAuthor id="9" name="fafa" initials="f" lastIdx="0" clrIdx="8"/>
  <p:cmAuthor id="10" name="王习习" initials="王" lastIdx="0" clrIdx="9"/>
  <p:cmAuthor id="11" name="心语" initials="心" lastIdx="0" clrIdx="10"/>
  <p:cmAuthor id="12" name="youyi" initials="y" lastIdx="0" clrIdx="11"/>
  <p:cmAuthor id="13" name="602656769@qq.com" initials="" lastIdx="0" clrIdx="12"/>
  <p:cmAuthor id="14" name="hp" initials="h" lastIdx="0" clrIdx="1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1613"/>
        <p:guide pos="2807"/>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51.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24.wmf"/><Relationship Id="rId4" Type="http://schemas.openxmlformats.org/officeDocument/2006/relationships/image" Target="../media/image23.wmf"/><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wrap="square"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nchorCtr="0"/>
          <a:p>
            <a:pPr lvl="0" indent="0" defTabSz="914400"/>
            <a:endParaRPr lang="zh-CN" altLang="en-US" sz="1200" dirty="0">
              <a:solidFill>
                <a:schemeClr val="tx1"/>
              </a:solidFill>
            </a:endParaRPr>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nchorCtr="0"/>
          <a:p>
            <a:pPr lvl="0" indent="0" algn="r" defTabSz="914400"/>
            <a:endParaRPr lang="zh-CN" altLang="en-US" sz="1200" dirty="0">
              <a:solidFill>
                <a:schemeClr val="tx1"/>
              </a:solidFill>
            </a:endParaRPr>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nchorCtr="0"/>
          <a:p>
            <a:pPr lvl="0" indent="0" defTabSz="914400"/>
            <a:endParaRPr lang="zh-CN" altLang="en-US" sz="1200" dirty="0">
              <a:solidFill>
                <a:schemeClr val="tx1"/>
              </a:solidFill>
            </a:endParaRPr>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nchorCtr="0"/>
          <a:p>
            <a:pPr lvl="0" indent="0" algn="r"/>
            <a:fld id="{9A0DB2DC-4C9A-4742-B13C-FB6460FD3503}" type="slidenum">
              <a:rPr lang="zh-CN" altLang="en-US" sz="1200" dirty="0">
                <a:solidFill>
                  <a:schemeClr val="tx1"/>
                </a:solidFill>
              </a:rPr>
            </a:fld>
            <a:endParaRPr lang="zh-CN" altLang="en-US" sz="1200" dirty="0">
              <a:solidFill>
                <a:schemeClr val="tx1"/>
              </a:solidFill>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4.png"/><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5" name="矩形 24"/>
          <p:cNvSpPr/>
          <p:nvPr userDrawn="1"/>
        </p:nvSpPr>
        <p:spPr>
          <a:xfrm>
            <a:off x="0" y="1535430"/>
            <a:ext cx="9153525" cy="2396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3" name="矩形 2"/>
          <p:cNvSpPr/>
          <p:nvPr userDrawn="1"/>
        </p:nvSpPr>
        <p:spPr>
          <a:xfrm>
            <a:off x="635" y="-635"/>
            <a:ext cx="3412490" cy="514477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5" name="任意形状 2"/>
          <p:cNvSpPr/>
          <p:nvPr userDrawn="1"/>
        </p:nvSpPr>
        <p:spPr>
          <a:xfrm rot="5400000">
            <a:off x="-48260" y="479425"/>
            <a:ext cx="3506470" cy="3418205"/>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sp>
        <p:nvSpPr>
          <p:cNvPr id="9" name="任意形状 3"/>
          <p:cNvSpPr/>
          <p:nvPr userDrawn="1"/>
        </p:nvSpPr>
        <p:spPr>
          <a:xfrm rot="5400000">
            <a:off x="152400" y="678180"/>
            <a:ext cx="3108960" cy="3418840"/>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pic>
        <p:nvPicPr>
          <p:cNvPr id="13" name="图片 12" descr="优翼初中LOGO（202404）"/>
          <p:cNvPicPr>
            <a:picLocks noChangeAspect="1"/>
          </p:cNvPicPr>
          <p:nvPr userDrawn="1"/>
        </p:nvPicPr>
        <p:blipFill>
          <a:blip r:embed="rId2"/>
          <a:srcRect r="47951" b="32610"/>
          <a:stretch>
            <a:fillRect/>
          </a:stretch>
        </p:blipFill>
        <p:spPr>
          <a:xfrm>
            <a:off x="-36830" y="0"/>
            <a:ext cx="1119505" cy="434340"/>
          </a:xfrm>
          <a:prstGeom prst="rect">
            <a:avLst/>
          </a:prstGeom>
        </p:spPr>
      </p:pic>
      <p:pic>
        <p:nvPicPr>
          <p:cNvPr id="26" name="图片 25"/>
          <p:cNvPicPr>
            <a:picLocks noChangeAspect="1"/>
          </p:cNvPicPr>
          <p:nvPr userDrawn="1"/>
        </p:nvPicPr>
        <p:blipFill rotWithShape="1">
          <a:blip r:embed="rId3" cstate="hqprint"/>
          <a:srcRect b="14794"/>
          <a:stretch>
            <a:fillRect/>
          </a:stretch>
        </p:blipFill>
        <p:spPr>
          <a:xfrm>
            <a:off x="1780540" y="2555875"/>
            <a:ext cx="1610360" cy="1372235"/>
          </a:xfrm>
          <a:prstGeom prst="rect">
            <a:avLst/>
          </a:prstGeom>
        </p:spPr>
      </p:pic>
      <p:pic>
        <p:nvPicPr>
          <p:cNvPr id="27" name="图片 26"/>
          <p:cNvPicPr>
            <a:picLocks noChangeAspect="1"/>
          </p:cNvPicPr>
          <p:nvPr userDrawn="1"/>
        </p:nvPicPr>
        <p:blipFill rotWithShape="1">
          <a:blip r:embed="rId4" cstate="hqprint"/>
          <a:srcRect l="16676" b="36487"/>
          <a:stretch>
            <a:fillRect/>
          </a:stretch>
        </p:blipFill>
        <p:spPr>
          <a:xfrm>
            <a:off x="107315" y="2656205"/>
            <a:ext cx="1712595" cy="1305560"/>
          </a:xfrm>
          <a:prstGeom prst="rect">
            <a:avLst/>
          </a:prstGeom>
        </p:spPr>
      </p:pic>
      <p:sp>
        <p:nvSpPr>
          <p:cNvPr id="2" name="圆角矩形 1"/>
          <p:cNvSpPr/>
          <p:nvPr userDrawn="1">
            <p:custDataLst>
              <p:tags r:id="rId5"/>
            </p:custDataLst>
          </p:nvPr>
        </p:nvSpPr>
        <p:spPr>
          <a:xfrm>
            <a:off x="4982210" y="46355"/>
            <a:ext cx="4023360" cy="432435"/>
          </a:xfrm>
          <a:prstGeom prst="roundRect">
            <a:avLst>
              <a:gd name="adj" fmla="val 50000"/>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sym typeface="+mn-ea"/>
            </a:endParaRPr>
          </a:p>
          <a:p>
            <a:pPr algn="ctr"/>
            <a:r>
              <a:rPr lang="en-US" altLang="zh-CN" sz="2400" b="1" dirty="0">
                <a:solidFill>
                  <a:schemeClr val="bg1"/>
                </a:solidFill>
                <a:latin typeface="黑体" panose="02010609060101010101" pitchFamily="1" charset="-122"/>
                <a:ea typeface="黑体" panose="02010609060101010101" pitchFamily="1" charset="-122"/>
                <a:cs typeface="黑体" panose="02010609060101010101" pitchFamily="1" charset="-122"/>
                <a:sym typeface="+mn-ea"/>
              </a:rPr>
              <a:t>  </a:t>
            </a:r>
            <a:r>
              <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sym typeface="+mn-ea"/>
              </a:rPr>
              <a:t>八年级下册数学（华师版）</a:t>
            </a:r>
            <a:endPar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endParaRPr>
          </a:p>
          <a:p>
            <a:pPr algn="ctr"/>
            <a:endParaRPr lang="zh-CN" altLang="en-US" sz="2400" b="1" dirty="0">
              <a:solidFill>
                <a:schemeClr val="bg1"/>
              </a:solidFill>
              <a:latin typeface="黑体" panose="02010609060101010101" pitchFamily="1" charset="-122"/>
              <a:ea typeface="黑体" panose="02010609060101010101" pitchFamily="1" charset="-122"/>
              <a:cs typeface="黑体" panose="02010609060101010101" pitchFamily="1" charset="-122"/>
            </a:endParaRPr>
          </a:p>
        </p:txBody>
      </p:sp>
      <p:pic>
        <p:nvPicPr>
          <p:cNvPr id="8" name="图片 7" descr="world_book_fun_fb_06 [转换]"/>
          <p:cNvPicPr>
            <a:picLocks noChangeAspect="1"/>
          </p:cNvPicPr>
          <p:nvPr userDrawn="1">
            <p:custDataLst>
              <p:tags r:id="rId6"/>
            </p:custDataLst>
          </p:nvPr>
        </p:nvPicPr>
        <p:blipFill>
          <a:blip r:embed="rId7"/>
          <a:srcRect l="-4240" t="75415" r="75673" b="-2194"/>
          <a:stretch>
            <a:fillRect/>
          </a:stretch>
        </p:blipFill>
        <p:spPr>
          <a:xfrm flipH="1">
            <a:off x="4563745" y="-92075"/>
            <a:ext cx="669925" cy="81724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2" name="图片 1" descr="优翼初中LOGO（202404）"/>
          <p:cNvPicPr>
            <a:picLocks noChangeAspect="1"/>
          </p:cNvPicPr>
          <p:nvPr userDrawn="1"/>
        </p:nvPicPr>
        <p:blipFill>
          <a:blip r:embed="rId2"/>
          <a:srcRect r="47951" b="32610"/>
          <a:stretch>
            <a:fillRect/>
          </a:stretch>
        </p:blipFill>
        <p:spPr>
          <a:xfrm>
            <a:off x="7962900" y="51441"/>
            <a:ext cx="1163320" cy="4509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8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sp>
        <p:nvSpPr>
          <p:cNvPr id="17" name="任意多边形 16"/>
          <p:cNvSpPr/>
          <p:nvPr userDrawn="1"/>
        </p:nvSpPr>
        <p:spPr>
          <a:xfrm>
            <a:off x="-7620" y="0"/>
            <a:ext cx="7810500" cy="49980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b="1" kern="100" noProof="0" dirty="0" smtClean="0">
              <a:ln w="0"/>
              <a:solidFill>
                <a:schemeClr val="tx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265170" cy="1002154"/>
            <a:chOff x="0" y="-331"/>
            <a:chExt cx="5142" cy="1578"/>
          </a:xfrm>
        </p:grpSpPr>
        <p:sp>
          <p:nvSpPr>
            <p:cNvPr id="17" name="任意多边形 16"/>
            <p:cNvSpPr/>
            <p:nvPr userDrawn="1"/>
          </p:nvSpPr>
          <p:spPr>
            <a:xfrm>
              <a:off x="0" y="0"/>
              <a:ext cx="5142"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sp>
          <p:nvSpPr>
            <p:cNvPr id="5" name="文本框 4"/>
            <p:cNvSpPr txBox="1"/>
            <p:nvPr/>
          </p:nvSpPr>
          <p:spPr>
            <a:xfrm>
              <a:off x="1415" y="-32"/>
              <a:ext cx="2717"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复习回顾</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showMasterSp="0">
  <p:cSld name="3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6" name="组合 5"/>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情境导入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4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5" name="组合 4"/>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探究新知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5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644900" cy="1002154"/>
            <a:chOff x="0" y="-331"/>
            <a:chExt cx="5740" cy="1578"/>
          </a:xfrm>
        </p:grpSpPr>
        <p:sp>
          <p:nvSpPr>
            <p:cNvPr id="5" name="任意多边形 4"/>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6" name="文本框 5"/>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当堂小结</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6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9" name="组合 8"/>
          <p:cNvGrpSpPr/>
          <p:nvPr userDrawn="1"/>
        </p:nvGrpSpPr>
        <p:grpSpPr>
          <a:xfrm>
            <a:off x="0" y="-210211"/>
            <a:ext cx="3644900" cy="1002154"/>
            <a:chOff x="0" y="-331"/>
            <a:chExt cx="5740" cy="1578"/>
          </a:xfrm>
        </p:grpSpPr>
        <p:sp>
          <p:nvSpPr>
            <p:cNvPr id="7" name="任意多边形 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8" name="文本框 7"/>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rPr>
                <a:t>当堂练习</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1" charset="-122"/>
                <a:sym typeface="+mn-ea"/>
              </a:endParaRPr>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showMasterSp="0">
  <p:cSld name="1_两栏内容">
    <p:spTree>
      <p:nvGrpSpPr>
        <p:cNvPr id="1" name=""/>
        <p:cNvGrpSpPr/>
        <p:nvPr/>
      </p:nvGrpSpPr>
      <p:grpSpPr>
        <a:xfrm>
          <a:off x="0" y="0"/>
          <a:ext cx="0" cy="0"/>
          <a:chOff x="0" y="0"/>
          <a:chExt cx="0" cy="0"/>
        </a:xfrm>
      </p:grpSpPr>
      <p:sp>
        <p:nvSpPr>
          <p:cNvPr id="8" name="文本框 4"/>
          <p:cNvSpPr txBox="1"/>
          <p:nvPr>
            <p:custDataLst>
              <p:tags r:id="rId2"/>
            </p:custDataLst>
          </p:nvPr>
        </p:nvSpPr>
        <p:spPr>
          <a:xfrm>
            <a:off x="402590" y="1203960"/>
            <a:ext cx="8339455" cy="3415030"/>
          </a:xfrm>
          <a:prstGeom prst="rect">
            <a:avLst/>
          </a:prstGeom>
          <a:noFill/>
          <a:ln w="9525">
            <a:noFill/>
          </a:ln>
        </p:spPr>
        <p:txBody>
          <a:bodyPr wrap="square" anchor="t">
            <a:spAutoFit/>
          </a:bodyPr>
          <a:p>
            <a:pPr algn="just" latinLnBrk="0">
              <a:lnSpc>
                <a:spcPct val="150000"/>
              </a:lnSpc>
            </a:pPr>
            <a:r>
              <a:rPr lang="en-US" altLang="zh-CN" sz="3200" b="1">
                <a:solidFill>
                  <a:schemeClr val="tx1"/>
                </a:solidFill>
                <a:latin typeface="Calibri" panose="020F0502020204030204" charset="0"/>
                <a:ea typeface="宋体" panose="02010600030101010101" pitchFamily="2" charset="-122"/>
              </a:rPr>
              <a:t>         </a:t>
            </a:r>
            <a:r>
              <a:rPr lang="zh-CN" altLang="zh-CN" sz="2800" b="1">
                <a:solidFill>
                  <a:schemeClr val="tx1"/>
                </a:solidFill>
                <a:latin typeface="Calibri" panose="020F0502020204030204" charset="0"/>
                <a:ea typeface="宋体" panose="02010600030101010101" pitchFamily="2" charset="-122"/>
              </a:rPr>
              <a:t>本文件著作权为创作公司所有, 仅限于教师教学及其他非商业性和非盈利性用途。如发现盗用、转卖、网络传播等侵权行为, 本公司将依法追究其相应法律责任。</a:t>
            </a:r>
            <a:endParaRPr lang="zh-CN" altLang="zh-CN" sz="2800" b="1">
              <a:solidFill>
                <a:schemeClr val="tx1"/>
              </a:solidFill>
              <a:latin typeface="Calibri" panose="020F0502020204030204" charset="0"/>
              <a:ea typeface="宋体" panose="02010600030101010101" pitchFamily="2" charset="-122"/>
            </a:endParaRPr>
          </a:p>
          <a:p>
            <a:pPr algn="just" latinLnBrk="0">
              <a:lnSpc>
                <a:spcPct val="150000"/>
              </a:lnSpc>
            </a:pPr>
            <a:r>
              <a:rPr lang="zh-CN" altLang="zh-CN" sz="2800" b="1">
                <a:solidFill>
                  <a:schemeClr val="tx1"/>
                </a:solidFill>
                <a:latin typeface="Calibri" panose="020F0502020204030204" charset="0"/>
                <a:ea typeface="宋体" panose="02010600030101010101" pitchFamily="2" charset="-122"/>
              </a:rPr>
              <a:t>        部分素材选自网络, 如有争议, 请联系删改。</a:t>
            </a:r>
            <a:endParaRPr lang="zh-CN" altLang="zh-CN" sz="2800" b="1">
              <a:solidFill>
                <a:schemeClr val="tx1"/>
              </a:solidFill>
              <a:latin typeface="Calibri" panose="020F0502020204030204" charset="0"/>
              <a:ea typeface="宋体" panose="02010600030101010101" pitchFamily="2" charset="-122"/>
            </a:endParaRPr>
          </a:p>
        </p:txBody>
      </p:sp>
      <p:sp>
        <p:nvSpPr>
          <p:cNvPr id="9" name="矩形 8"/>
          <p:cNvSpPr/>
          <p:nvPr>
            <p:custDataLst>
              <p:tags r:id="rId3"/>
            </p:custDataLst>
          </p:nvPr>
        </p:nvSpPr>
        <p:spPr>
          <a:xfrm>
            <a:off x="3491230" y="339725"/>
            <a:ext cx="2413635" cy="706755"/>
          </a:xfrm>
          <a:prstGeom prst="rect">
            <a:avLst/>
          </a:prstGeom>
          <a:noFill/>
          <a:ln w="9525">
            <a:noFill/>
          </a:ln>
        </p:spPr>
        <p:txBody>
          <a:bodyPr wrap="square" anchor="t">
            <a:spAutoFit/>
          </a:bodyPr>
          <a:p>
            <a:pPr algn="ctr"/>
            <a:r>
              <a:rPr lang="zh-CN" altLang="en-US" sz="4000" b="1">
                <a:solidFill>
                  <a:schemeClr val="tx1"/>
                </a:solidFill>
                <a:latin typeface="黑体" panose="02010609060101010101" pitchFamily="1" charset="-122"/>
                <a:ea typeface="黑体" panose="02010609060101010101" pitchFamily="1" charset="-122"/>
              </a:rPr>
              <a:t>声  明</a:t>
            </a:r>
            <a:endParaRPr lang="zh-CN" altLang="en-US" sz="4000" b="1">
              <a:solidFill>
                <a:schemeClr val="tx1"/>
              </a:solidFill>
              <a:latin typeface="黑体" panose="02010609060101010101" pitchFamily="1" charset="-122"/>
              <a:ea typeface="黑体" panose="02010609060101010101" pitchFamily="1" charset="-122"/>
            </a:endParaRPr>
          </a:p>
        </p:txBody>
      </p:sp>
      <p:cxnSp>
        <p:nvCxnSpPr>
          <p:cNvPr id="10" name="直接连接符 9"/>
          <p:cNvCxnSpPr/>
          <p:nvPr>
            <p:custDataLst>
              <p:tags r:id="rId4"/>
            </p:custDataLst>
          </p:nvPr>
        </p:nvCxnSpPr>
        <p:spPr>
          <a:xfrm>
            <a:off x="2195222" y="1276002"/>
            <a:ext cx="48406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11.xml"/><Relationship Id="rId11" Type="http://schemas.openxmlformats.org/officeDocument/2006/relationships/image" Target="../media/image6.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Tree>
    <p:custDataLst>
      <p:tags r:id="rId1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30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11.wmf"/><Relationship Id="rId3" Type="http://schemas.openxmlformats.org/officeDocument/2006/relationships/oleObject" Target="../embeddings/oleObject2.bin"/><Relationship Id="rId2" Type="http://schemas.openxmlformats.org/officeDocument/2006/relationships/image" Target="../media/image10.wmf"/><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11.wmf"/><Relationship Id="rId3" Type="http://schemas.openxmlformats.org/officeDocument/2006/relationships/oleObject" Target="../embeddings/oleObject4.bin"/><Relationship Id="rId2" Type="http://schemas.openxmlformats.org/officeDocument/2006/relationships/image" Target="../media/image10.wmf"/><Relationship Id="rId1"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3.xml"/><Relationship Id="rId7" Type="http://schemas.openxmlformats.org/officeDocument/2006/relationships/tags" Target="../tags/tag27.xml"/><Relationship Id="rId6" Type="http://schemas.openxmlformats.org/officeDocument/2006/relationships/image" Target="../media/image14.wmf"/><Relationship Id="rId5" Type="http://schemas.openxmlformats.org/officeDocument/2006/relationships/oleObject" Target="../embeddings/oleObject7.bin"/><Relationship Id="rId4" Type="http://schemas.openxmlformats.org/officeDocument/2006/relationships/image" Target="../media/image13.wmf"/><Relationship Id="rId3" Type="http://schemas.openxmlformats.org/officeDocument/2006/relationships/oleObject" Target="../embeddings/oleObject6.bin"/><Relationship Id="rId2" Type="http://schemas.openxmlformats.org/officeDocument/2006/relationships/image" Target="../media/image12.wmf"/><Relationship Id="rId1"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2.xml"/><Relationship Id="rId6" Type="http://schemas.openxmlformats.org/officeDocument/2006/relationships/tags" Target="../tags/tag28.xml"/><Relationship Id="rId5" Type="http://schemas.openxmlformats.org/officeDocument/2006/relationships/image" Target="../media/image12.wmf"/><Relationship Id="rId4" Type="http://schemas.openxmlformats.org/officeDocument/2006/relationships/oleObject" Target="../embeddings/oleObject10.bin"/><Relationship Id="rId3" Type="http://schemas.openxmlformats.org/officeDocument/2006/relationships/oleObject" Target="../embeddings/oleObject9.bin"/><Relationship Id="rId2" Type="http://schemas.openxmlformats.org/officeDocument/2006/relationships/image" Target="../media/image13.wmf"/><Relationship Id="rId1"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slideLayout" Target="../slideLayouts/slideLayout2.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1.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9" Type="http://schemas.openxmlformats.org/officeDocument/2006/relationships/image" Target="../media/image19.emf"/><Relationship Id="rId8" Type="http://schemas.openxmlformats.org/officeDocument/2006/relationships/image" Target="../media/image18.wmf"/><Relationship Id="rId7" Type="http://schemas.openxmlformats.org/officeDocument/2006/relationships/oleObject" Target="../embeddings/oleObject14.bin"/><Relationship Id="rId6" Type="http://schemas.openxmlformats.org/officeDocument/2006/relationships/image" Target="../media/image17.wmf"/><Relationship Id="rId5" Type="http://schemas.openxmlformats.org/officeDocument/2006/relationships/oleObject" Target="../embeddings/oleObject13.bin"/><Relationship Id="rId4" Type="http://schemas.openxmlformats.org/officeDocument/2006/relationships/image" Target="../media/image16.wmf"/><Relationship Id="rId3" Type="http://schemas.openxmlformats.org/officeDocument/2006/relationships/oleObject" Target="../embeddings/oleObject12.bin"/><Relationship Id="rId2" Type="http://schemas.openxmlformats.org/officeDocument/2006/relationships/image" Target="../media/image15.wmf"/><Relationship Id="rId12" Type="http://schemas.openxmlformats.org/officeDocument/2006/relationships/vmlDrawing" Target="../drawings/vmlDrawing5.vml"/><Relationship Id="rId11" Type="http://schemas.openxmlformats.org/officeDocument/2006/relationships/slideLayout" Target="../slideLayouts/slideLayout2.xml"/><Relationship Id="rId10" Type="http://schemas.openxmlformats.org/officeDocument/2006/relationships/tags" Target="../tags/tag49.xml"/><Relationship Id="rId1" Type="http://schemas.openxmlformats.org/officeDocument/2006/relationships/oleObject" Target="../embeddings/oleObject11.bin"/></Relationships>
</file>

<file path=ppt/slides/_rels/slide26.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23.wmf"/><Relationship Id="rId7" Type="http://schemas.openxmlformats.org/officeDocument/2006/relationships/oleObject" Target="../embeddings/oleObject18.bin"/><Relationship Id="rId6" Type="http://schemas.openxmlformats.org/officeDocument/2006/relationships/image" Target="../media/image22.wmf"/><Relationship Id="rId5" Type="http://schemas.openxmlformats.org/officeDocument/2006/relationships/oleObject" Target="../embeddings/oleObject17.bin"/><Relationship Id="rId4" Type="http://schemas.openxmlformats.org/officeDocument/2006/relationships/image" Target="../media/image21.wmf"/><Relationship Id="rId3" Type="http://schemas.openxmlformats.org/officeDocument/2006/relationships/oleObject" Target="../embeddings/oleObject16.bin"/><Relationship Id="rId2" Type="http://schemas.openxmlformats.org/officeDocument/2006/relationships/image" Target="../media/image20.wmf"/><Relationship Id="rId14" Type="http://schemas.openxmlformats.org/officeDocument/2006/relationships/vmlDrawing" Target="../drawings/vmlDrawing6.vml"/><Relationship Id="rId13" Type="http://schemas.openxmlformats.org/officeDocument/2006/relationships/slideLayout" Target="../slideLayouts/slideLayout2.xml"/><Relationship Id="rId12" Type="http://schemas.openxmlformats.org/officeDocument/2006/relationships/tags" Target="../tags/tag50.xml"/><Relationship Id="rId11" Type="http://schemas.openxmlformats.org/officeDocument/2006/relationships/image" Target="../media/image19.emf"/><Relationship Id="rId10" Type="http://schemas.openxmlformats.org/officeDocument/2006/relationships/image" Target="../media/image24.wmf"/><Relationship Id="rId1" Type="http://schemas.openxmlformats.org/officeDocument/2006/relationships/oleObject" Target="../embeddings/oleObject15.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 name="Rectangle 5"/>
          <p:cNvSpPr/>
          <p:nvPr/>
        </p:nvSpPr>
        <p:spPr>
          <a:xfrm>
            <a:off x="4476115" y="2356485"/>
            <a:ext cx="3736340" cy="706755"/>
          </a:xfrm>
          <a:prstGeom prst="rect">
            <a:avLst/>
          </a:prstGeom>
          <a:noFill/>
          <a:ln w="9525">
            <a:noFill/>
          </a:ln>
        </p:spPr>
        <p:txBody>
          <a:bodyPr vert="horz" wrap="square" lIns="91440" tIns="45720" rIns="91440" bIns="45720" rtlCol="0" anchor="ctr" anchorCtr="0">
            <a:noAutofit/>
          </a:bodyPr>
          <a:lstStyle>
            <a:lvl1pPr algn="ctr" defTabSz="685800" rtl="0" eaLnBrk="1" latinLnBrk="0" hangingPunct="1">
              <a:lnSpc>
                <a:spcPct val="90000"/>
              </a:lnSpc>
              <a:spcBef>
                <a:spcPct val="0"/>
              </a:spcBef>
              <a:buNone/>
              <a:defRPr sz="3600" b="1" kern="1200">
                <a:solidFill>
                  <a:schemeClr val="accent1"/>
                </a:solidFill>
                <a:latin typeface="+mj-lt"/>
                <a:ea typeface="+mj-ea"/>
                <a:cs typeface="+mj-cs"/>
              </a:defRPr>
            </a:lvl1pPr>
          </a:lstStyle>
          <a:p>
            <a:pPr lvl="0" algn="ctr" defTabSz="914400">
              <a:lnSpc>
                <a:spcPct val="100000"/>
              </a:lnSpc>
              <a:buClrTx/>
              <a:buSzTx/>
            </a:pPr>
            <a:r>
              <a:rPr lang="en-US" altLang="zh-CN" dirty="0">
                <a:solidFill>
                  <a:srgbClr val="CC0066"/>
                </a:solidFill>
                <a:latin typeface="Times New Roman" panose="02020603050405020304" pitchFamily="2" charset="0"/>
                <a:ea typeface="黑体" panose="02010609060101010101" pitchFamily="1" charset="-122"/>
                <a:cs typeface="+mn-cs"/>
                <a:sym typeface="+mn-ea"/>
              </a:rPr>
              <a:t>1</a:t>
            </a:r>
            <a:r>
              <a:rPr lang="en-US" altLang="zh-CN" dirty="0">
                <a:solidFill>
                  <a:srgbClr val="CC0066"/>
                </a:solidFill>
                <a:latin typeface="Times New Roman" panose="02020603050405020304" pitchFamily="2" charset="0"/>
                <a:ea typeface="黑体" panose="02010609060101010101" pitchFamily="1" charset="-122"/>
                <a:cs typeface="+mn-cs"/>
                <a:sym typeface="+mn-ea"/>
              </a:rPr>
              <a:t>6</a:t>
            </a:r>
            <a:r>
              <a:rPr lang="en-US" altLang="zh-CN" dirty="0">
                <a:solidFill>
                  <a:srgbClr val="CC0066"/>
                </a:solidFill>
                <a:latin typeface="Times New Roman" panose="02020603050405020304" pitchFamily="2" charset="0"/>
                <a:ea typeface="黑体" panose="02010609060101010101" pitchFamily="1" charset="-122"/>
                <a:cs typeface="+mn-cs"/>
                <a:sym typeface="+mn-ea"/>
              </a:rPr>
              <a:t>.3.1</a:t>
            </a:r>
            <a:r>
              <a:rPr lang="en-US" altLang="zh-CN" dirty="0">
                <a:solidFill>
                  <a:srgbClr val="CC0066"/>
                </a:solidFill>
                <a:latin typeface="Times New Roman" panose="02020603050405020304" pitchFamily="2" charset="0"/>
                <a:ea typeface="黑体" panose="02010609060101010101" pitchFamily="1" charset="-122"/>
                <a:cs typeface="+mn-cs"/>
                <a:sym typeface="+mn-ea"/>
              </a:rPr>
              <a:t> 一次函数</a:t>
            </a:r>
            <a:endParaRPr lang="en-US" altLang="zh-CN" dirty="0">
              <a:solidFill>
                <a:srgbClr val="CC0066"/>
              </a:solidFill>
              <a:latin typeface="Times New Roman" panose="02020603050405020304" pitchFamily="2" charset="0"/>
              <a:ea typeface="黑体" panose="02010609060101010101" pitchFamily="1" charset="-122"/>
              <a:cs typeface="+mn-cs"/>
              <a:sym typeface="+mn-ea"/>
            </a:endParaRPr>
          </a:p>
        </p:txBody>
      </p:sp>
      <p:sp>
        <p:nvSpPr>
          <p:cNvPr id="69" name="Rectangle 5"/>
          <p:cNvSpPr/>
          <p:nvPr/>
        </p:nvSpPr>
        <p:spPr>
          <a:xfrm>
            <a:off x="4140200" y="3220085"/>
            <a:ext cx="4793615" cy="583565"/>
          </a:xfrm>
          <a:prstGeom prst="rect">
            <a:avLst/>
          </a:prstGeom>
          <a:noFill/>
          <a:ln w="9525">
            <a:noFill/>
          </a:ln>
        </p:spPr>
        <p:txBody>
          <a:bodyPr wrap="square" anchor="ctr" anchorCtr="0">
            <a:spAutoFit/>
          </a:bodyPr>
          <a:p>
            <a:pPr algn="ctr"/>
            <a:r>
              <a:rPr lang="zh-CN" altLang="en-US" sz="3200" b="1" dirty="0">
                <a:solidFill>
                  <a:schemeClr val="tx1"/>
                </a:solidFill>
                <a:latin typeface="Times New Roman" panose="02020603050405020304" pitchFamily="2" charset="0"/>
                <a:ea typeface="黑体" panose="02010609060101010101" pitchFamily="1" charset="-122"/>
                <a:sym typeface="+mn-ea"/>
              </a:rPr>
              <a:t>第</a:t>
            </a:r>
            <a:r>
              <a:rPr lang="en-US" altLang="zh-CN" sz="3200" b="1" dirty="0">
                <a:solidFill>
                  <a:schemeClr val="tx1"/>
                </a:solidFill>
                <a:latin typeface="Times New Roman" panose="02020603050405020304" pitchFamily="2" charset="0"/>
                <a:ea typeface="黑体" panose="02010609060101010101" pitchFamily="1" charset="-122"/>
                <a:sym typeface="+mn-ea"/>
              </a:rPr>
              <a:t> 1 </a:t>
            </a:r>
            <a:r>
              <a:rPr lang="zh-CN" altLang="en-US" sz="3200" b="1" dirty="0">
                <a:solidFill>
                  <a:schemeClr val="tx1"/>
                </a:solidFill>
                <a:latin typeface="Times New Roman" panose="02020603050405020304" pitchFamily="2" charset="0"/>
                <a:ea typeface="黑体" panose="02010609060101010101" pitchFamily="1" charset="-122"/>
                <a:sym typeface="+mn-ea"/>
              </a:rPr>
              <a:t>课时</a:t>
            </a:r>
            <a:r>
              <a:rPr lang="en-US" altLang="zh-CN" sz="3200" b="1" dirty="0">
                <a:solidFill>
                  <a:schemeClr val="tx1"/>
                </a:solidFill>
                <a:latin typeface="Times New Roman" panose="02020603050405020304" pitchFamily="2" charset="0"/>
                <a:ea typeface="黑体" panose="02010609060101010101" pitchFamily="1" charset="-122"/>
                <a:sym typeface="+mn-ea"/>
              </a:rPr>
              <a:t>  </a:t>
            </a:r>
            <a:r>
              <a:rPr lang="zh-CN" altLang="en-US" sz="3200" b="1" dirty="0">
                <a:solidFill>
                  <a:schemeClr val="tx1"/>
                </a:solidFill>
                <a:latin typeface="Times New Roman" panose="02020603050405020304" pitchFamily="2" charset="0"/>
                <a:ea typeface="黑体" panose="02010609060101010101" pitchFamily="1" charset="-122"/>
                <a:sym typeface="+mn-ea"/>
              </a:rPr>
              <a:t>一次函数</a:t>
            </a:r>
            <a:endParaRPr lang="zh-CN" altLang="en-US" sz="3200" b="1" dirty="0">
              <a:solidFill>
                <a:schemeClr val="tx1"/>
              </a:solidFill>
              <a:latin typeface="Times New Roman" panose="02020603050405020304" pitchFamily="2" charset="0"/>
              <a:ea typeface="黑体" panose="02010609060101010101" pitchFamily="1" charset="-122"/>
              <a:sym typeface="+mn-ea"/>
            </a:endParaRPr>
          </a:p>
        </p:txBody>
      </p:sp>
      <p:sp>
        <p:nvSpPr>
          <p:cNvPr id="14" name="副标题 13"/>
          <p:cNvSpPr txBox="1">
            <a:spLocks noGrp="1"/>
          </p:cNvSpPr>
          <p:nvPr>
            <p:custDataLst>
              <p:tags r:id="rId1"/>
            </p:custDataLst>
          </p:nvPr>
        </p:nvSpPr>
        <p:spPr>
          <a:xfrm>
            <a:off x="3565525" y="1564005"/>
            <a:ext cx="5530215" cy="871855"/>
          </a:xfrm>
          <a:prstGeom prst="rect">
            <a:avLst/>
          </a:prstGeom>
          <a:noFill/>
          <a:ln w="9525">
            <a:noFill/>
          </a:ln>
        </p:spPr>
        <p:txBody>
          <a:bodyPr vert="horz" wrap="square" lIns="91440" tIns="45720" rIns="91440" bIns="45720"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lgn="l" defTabSz="914400">
              <a:lnSpc>
                <a:spcPct val="100000"/>
              </a:lnSpc>
              <a:buClrTx/>
              <a:buSzTx/>
            </a:pP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第</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1</a:t>
            </a:r>
            <a:r>
              <a:rPr lang="en-US" altLang="zh-CN"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6</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rPr>
              <a:t>章  函数及其图象</a:t>
            </a:r>
            <a:endParaRPr lang="zh-CN" altLang="en-US" sz="4000" b="1" dirty="0">
              <a:solidFill>
                <a:srgbClr val="070707"/>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2"/>
          <p:cNvSpPr/>
          <p:nvPr/>
        </p:nvSpPr>
        <p:spPr>
          <a:xfrm>
            <a:off x="394970" y="1588453"/>
            <a:ext cx="8456930" cy="1167765"/>
          </a:xfrm>
          <a:prstGeom prst="rect">
            <a:avLst/>
          </a:prstGeom>
          <a:noFill/>
          <a:ln w="9525">
            <a:noFill/>
          </a:ln>
        </p:spPr>
        <p:txBody>
          <a:bodyPr wrap="square" anchor="ctr" anchorCtr="0">
            <a:spAutoFit/>
          </a:bodyPr>
          <a:p>
            <a:pPr>
              <a:lnSpc>
                <a:spcPct val="110000"/>
              </a:lnSpc>
            </a:pPr>
            <a:r>
              <a:rPr lang="zh-CN" altLang="en-US" sz="2800" dirty="0">
                <a:solidFill>
                  <a:schemeClr val="tx1"/>
                </a:solidFill>
                <a:latin typeface="Times New Roman" panose="02020603050405020304" pitchFamily="2" charset="0"/>
                <a:ea typeface="黑体" panose="02010609060101010101" pitchFamily="1" charset="-122"/>
              </a:rPr>
              <a:t>(1)</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－4； (2)</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＝5</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baseline="30000" dirty="0">
                <a:solidFill>
                  <a:schemeClr val="tx1"/>
                </a:solidFill>
                <a:latin typeface="Times New Roman" panose="02020603050405020304" pitchFamily="2" charset="0"/>
                <a:ea typeface="黑体" panose="02010609060101010101" pitchFamily="1" charset="-122"/>
              </a:rPr>
              <a:t>2</a:t>
            </a:r>
            <a:r>
              <a:rPr lang="zh-CN" altLang="en-US" sz="2800" dirty="0">
                <a:solidFill>
                  <a:schemeClr val="tx1"/>
                </a:solidFill>
                <a:latin typeface="Times New Roman" panose="02020603050405020304" pitchFamily="2" charset="0"/>
                <a:ea typeface="黑体" panose="02010609060101010101" pitchFamily="1" charset="-122"/>
              </a:rPr>
              <a:t>－6；</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 (3)</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＝2π</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a:t>
            </a:r>
            <a:endParaRPr lang="zh-CN" altLang="en-US" sz="2800" dirty="0">
              <a:solidFill>
                <a:schemeClr val="tx1"/>
              </a:solidFill>
              <a:latin typeface="Times New Roman" panose="02020603050405020304" pitchFamily="2" charset="0"/>
              <a:ea typeface="黑体" panose="02010609060101010101" pitchFamily="1" charset="-122"/>
            </a:endParaRPr>
          </a:p>
          <a:p>
            <a:pPr>
              <a:lnSpc>
                <a:spcPct val="140000"/>
              </a:lnSpc>
            </a:pPr>
            <a:r>
              <a:rPr lang="zh-CN" altLang="en-US" sz="2800" dirty="0">
                <a:solidFill>
                  <a:schemeClr val="tx1"/>
                </a:solidFill>
                <a:latin typeface="Times New Roman" panose="02020603050405020304" pitchFamily="2" charset="0"/>
                <a:ea typeface="黑体" panose="02010609060101010101" pitchFamily="1" charset="-122"/>
              </a:rPr>
              <a:t>                                                        (6)</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＝8</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baseline="30000" dirty="0">
                <a:solidFill>
                  <a:schemeClr val="tx1"/>
                </a:solidFill>
                <a:latin typeface="Times New Roman" panose="02020603050405020304" pitchFamily="2" charset="0"/>
                <a:ea typeface="黑体" panose="02010609060101010101" pitchFamily="1" charset="-122"/>
              </a:rPr>
              <a:t>2</a:t>
            </a:r>
            <a:r>
              <a:rPr lang="zh-CN" altLang="en-US" sz="2800" dirty="0">
                <a:solidFill>
                  <a:schemeClr val="tx1"/>
                </a:solidFill>
                <a:latin typeface="Times New Roman" panose="02020603050405020304" pitchFamily="2" charset="0"/>
                <a:ea typeface="黑体" panose="02010609060101010101" pitchFamily="1" charset="-122"/>
              </a:rPr>
              <a:t>＋</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(1－8</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graphicFrame>
        <p:nvGraphicFramePr>
          <p:cNvPr id="3" name="对象 2"/>
          <p:cNvGraphicFramePr>
            <a:graphicFrameLocks noChangeAspect="1"/>
          </p:cNvGraphicFramePr>
          <p:nvPr/>
        </p:nvGraphicFramePr>
        <p:xfrm>
          <a:off x="410528" y="2110105"/>
          <a:ext cx="1637665" cy="937895"/>
        </p:xfrm>
        <a:graphic>
          <a:graphicData uri="http://schemas.openxmlformats.org/presentationml/2006/ole">
            <mc:AlternateContent xmlns:mc="http://schemas.openxmlformats.org/markup-compatibility/2006">
              <mc:Choice xmlns:v="urn:schemas-microsoft-com:vml" Requires="v">
                <p:oleObj spid="_x0000_s4" name="" r:id="rId1" imgW="723900" imgH="393700" progId="Equation.DSMT4">
                  <p:embed/>
                </p:oleObj>
              </mc:Choice>
              <mc:Fallback>
                <p:oleObj name="" r:id="rId1" imgW="723900" imgH="393700" progId="Equation.DSMT4">
                  <p:embed/>
                  <p:pic>
                    <p:nvPicPr>
                      <p:cNvPr id="0" name="图片 3075"/>
                      <p:cNvPicPr/>
                      <p:nvPr/>
                    </p:nvPicPr>
                    <p:blipFill>
                      <a:blip r:embed="rId2"/>
                      <a:stretch>
                        <a:fillRect/>
                      </a:stretch>
                    </p:blipFill>
                    <p:spPr>
                      <a:xfrm>
                        <a:off x="410528" y="2110105"/>
                        <a:ext cx="1637665" cy="937895"/>
                      </a:xfrm>
                      <a:prstGeom prst="rect">
                        <a:avLst/>
                      </a:prstGeom>
                      <a:noFill/>
                      <a:ln w="38100">
                        <a:noFill/>
                        <a:miter/>
                      </a:ln>
                    </p:spPr>
                  </p:pic>
                </p:oleObj>
              </mc:Fallback>
            </mc:AlternateContent>
          </a:graphicData>
        </a:graphic>
      </p:graphicFrame>
      <p:graphicFrame>
        <p:nvGraphicFramePr>
          <p:cNvPr id="5" name="对象 4"/>
          <p:cNvGraphicFramePr>
            <a:graphicFrameLocks noChangeAspect="1"/>
          </p:cNvGraphicFramePr>
          <p:nvPr/>
        </p:nvGraphicFramePr>
        <p:xfrm>
          <a:off x="2973070" y="2129790"/>
          <a:ext cx="1390015" cy="862965"/>
        </p:xfrm>
        <a:graphic>
          <a:graphicData uri="http://schemas.openxmlformats.org/presentationml/2006/ole">
            <mc:AlternateContent xmlns:mc="http://schemas.openxmlformats.org/markup-compatibility/2006">
              <mc:Choice xmlns:v="urn:schemas-microsoft-com:vml" Requires="v">
                <p:oleObj spid="_x0000_s6" name="" r:id="rId3" imgW="609600" imgH="393700" progId="Equation.DSMT4">
                  <p:embed/>
                </p:oleObj>
              </mc:Choice>
              <mc:Fallback>
                <p:oleObj name="" r:id="rId3" imgW="609600" imgH="393700" progId="Equation.DSMT4">
                  <p:embed/>
                  <p:pic>
                    <p:nvPicPr>
                      <p:cNvPr id="0" name="图片 3076"/>
                      <p:cNvPicPr/>
                      <p:nvPr/>
                    </p:nvPicPr>
                    <p:blipFill>
                      <a:blip r:embed="rId4"/>
                      <a:stretch>
                        <a:fillRect/>
                      </a:stretch>
                    </p:blipFill>
                    <p:spPr>
                      <a:xfrm>
                        <a:off x="2973070" y="2129790"/>
                        <a:ext cx="1390015" cy="862965"/>
                      </a:xfrm>
                      <a:prstGeom prst="rect">
                        <a:avLst/>
                      </a:prstGeom>
                      <a:noFill/>
                      <a:ln w="38100">
                        <a:noFill/>
                        <a:miter/>
                      </a:ln>
                    </p:spPr>
                  </p:pic>
                </p:oleObj>
              </mc:Fallback>
            </mc:AlternateContent>
          </a:graphicData>
        </a:graphic>
      </p:graphicFrame>
      <p:sp>
        <p:nvSpPr>
          <p:cNvPr id="7" name="文本框 1"/>
          <p:cNvSpPr txBox="1"/>
          <p:nvPr/>
        </p:nvSpPr>
        <p:spPr>
          <a:xfrm>
            <a:off x="216853" y="2931795"/>
            <a:ext cx="7348537" cy="1899285"/>
          </a:xfrm>
          <a:prstGeom prst="rect">
            <a:avLst/>
          </a:prstGeom>
          <a:noFill/>
          <a:ln w="9525">
            <a:noFill/>
          </a:ln>
        </p:spPr>
        <p:txBody>
          <a:bodyPr wrap="square" anchor="t" anchorCtr="0">
            <a:spAutoFit/>
          </a:bodyPr>
          <a:p>
            <a:pPr indent="266700">
              <a:lnSpc>
                <a:spcPct val="140000"/>
              </a:lnSpc>
            </a:pPr>
            <a:r>
              <a:rPr lang="zh-CN" altLang="en-US" sz="2800" dirty="0">
                <a:latin typeface="Times New Roman" panose="02020603050405020304" pitchFamily="2" charset="0"/>
                <a:ea typeface="黑体" panose="02010609060101010101" pitchFamily="1" charset="-122"/>
              </a:rPr>
              <a:t>解：</a:t>
            </a:r>
            <a:r>
              <a:rPr lang="en-US" altLang="zh-CN" sz="2800" dirty="0">
                <a:latin typeface="Times New Roman" panose="02020603050405020304" pitchFamily="2" charset="0"/>
                <a:ea typeface="黑体" panose="02010609060101010101" pitchFamily="1" charset="-122"/>
              </a:rPr>
              <a:t>(1) </a:t>
            </a:r>
            <a:r>
              <a:rPr lang="zh-CN" altLang="en-US" sz="2800" dirty="0">
                <a:latin typeface="Times New Roman" panose="02020603050405020304" pitchFamily="2" charset="0"/>
                <a:ea typeface="黑体" panose="02010609060101010101" pitchFamily="1" charset="-122"/>
              </a:rPr>
              <a:t>是一次函数，不是正比例函数；</a:t>
            </a:r>
            <a:endParaRPr lang="zh-CN" altLang="en-US" sz="2800" dirty="0">
              <a:latin typeface="Times New Roman" panose="02020603050405020304" pitchFamily="2" charset="0"/>
              <a:ea typeface="黑体" panose="02010609060101010101" pitchFamily="1" charset="-122"/>
            </a:endParaRPr>
          </a:p>
          <a:p>
            <a:pPr indent="266700">
              <a:lnSpc>
                <a:spcPct val="140000"/>
              </a:lnSpc>
            </a:pPr>
            <a:r>
              <a:rPr lang="en-US" altLang="zh-CN" sz="2800" dirty="0">
                <a:latin typeface="Times New Roman" panose="02020603050405020304" pitchFamily="2" charset="0"/>
                <a:ea typeface="黑体" panose="02010609060101010101" pitchFamily="1" charset="-122"/>
              </a:rPr>
              <a:t>(2) </a:t>
            </a:r>
            <a:r>
              <a:rPr lang="zh-CN" altLang="en-US" sz="2800" dirty="0">
                <a:latin typeface="Times New Roman" panose="02020603050405020304" pitchFamily="2" charset="0"/>
                <a:ea typeface="黑体" panose="02010609060101010101" pitchFamily="1" charset="-122"/>
              </a:rPr>
              <a:t>不是一次函数，也不是正比例函数；</a:t>
            </a:r>
            <a:endParaRPr lang="zh-CN" altLang="en-US" sz="2800" dirty="0">
              <a:latin typeface="Times New Roman" panose="02020603050405020304" pitchFamily="2" charset="0"/>
              <a:ea typeface="黑体" panose="02010609060101010101" pitchFamily="1" charset="-122"/>
            </a:endParaRPr>
          </a:p>
          <a:p>
            <a:pPr indent="266700">
              <a:lnSpc>
                <a:spcPct val="140000"/>
              </a:lnSpc>
            </a:pPr>
            <a:r>
              <a:rPr lang="en-US" altLang="zh-CN" sz="2800" dirty="0">
                <a:latin typeface="Times New Roman" panose="02020603050405020304" pitchFamily="2" charset="0"/>
                <a:ea typeface="黑体" panose="02010609060101010101" pitchFamily="1" charset="-122"/>
              </a:rPr>
              <a:t>(3) </a:t>
            </a:r>
            <a:r>
              <a:rPr lang="zh-CN" altLang="en-US" sz="2800" dirty="0">
                <a:latin typeface="Times New Roman" panose="02020603050405020304" pitchFamily="2" charset="0"/>
                <a:ea typeface="黑体" panose="02010609060101010101" pitchFamily="1" charset="-122"/>
              </a:rPr>
              <a:t>是一次函数，也是正比例函数；</a:t>
            </a:r>
            <a:endParaRPr lang="zh-CN" altLang="en-US" sz="2800" dirty="0">
              <a:latin typeface="Times New Roman" panose="02020603050405020304" pitchFamily="2" charset="0"/>
              <a:ea typeface="黑体" panose="02010609060101010101" pitchFamily="1" charset="-122"/>
            </a:endParaRPr>
          </a:p>
        </p:txBody>
      </p:sp>
      <p:sp>
        <p:nvSpPr>
          <p:cNvPr id="8" name="文本框 7"/>
          <p:cNvSpPr txBox="1"/>
          <p:nvPr/>
        </p:nvSpPr>
        <p:spPr>
          <a:xfrm>
            <a:off x="323850" y="555625"/>
            <a:ext cx="8207375" cy="1038860"/>
          </a:xfrm>
          <a:prstGeom prst="rect">
            <a:avLst/>
          </a:prstGeom>
          <a:noFill/>
        </p:spPr>
        <p:txBody>
          <a:bodyPr wrap="square" rtlCol="0">
            <a:spAutoFit/>
          </a:bodyPr>
          <a:p>
            <a:pPr>
              <a:lnSpc>
                <a:spcPct val="110000"/>
              </a:lnSpc>
            </a:pPr>
            <a:r>
              <a:rPr lang="zh-CN" altLang="en-US" sz="2800" b="1" dirty="0">
                <a:solidFill>
                  <a:srgbClr val="00B050"/>
                </a:solidFill>
                <a:latin typeface="Times New Roman" panose="02020603050405020304" pitchFamily="2" charset="0"/>
                <a:ea typeface="黑体" panose="02010609060101010101" pitchFamily="1" charset="-122"/>
                <a:sym typeface="+mn-ea"/>
              </a:rPr>
              <a:t>【练一练】</a:t>
            </a:r>
            <a:r>
              <a:rPr lang="en-US" altLang="zh-CN" sz="2800" dirty="0">
                <a:solidFill>
                  <a:schemeClr val="tx1"/>
                </a:solidFill>
                <a:latin typeface="Times New Roman" panose="02020603050405020304" pitchFamily="2" charset="0"/>
                <a:ea typeface="黑体" panose="02010609060101010101" pitchFamily="1" charset="-122"/>
                <a:sym typeface="+mn-ea"/>
              </a:rPr>
              <a:t>1. </a:t>
            </a:r>
            <a:r>
              <a:rPr lang="zh-CN" altLang="en-US" sz="2800" dirty="0">
                <a:solidFill>
                  <a:schemeClr val="tx1"/>
                </a:solidFill>
                <a:latin typeface="Times New Roman" panose="02020603050405020304" pitchFamily="2" charset="0"/>
                <a:ea typeface="黑体" panose="02010609060101010101" pitchFamily="1" charset="-122"/>
                <a:sym typeface="+mn-ea"/>
              </a:rPr>
              <a:t>下列关系式中</a:t>
            </a:r>
            <a:r>
              <a:rPr lang="en-US" altLang="zh-CN" sz="2800" dirty="0">
                <a:solidFill>
                  <a:schemeClr val="tx1"/>
                </a:solidFill>
                <a:latin typeface="Times New Roman" panose="02020603050405020304" pitchFamily="2" charset="0"/>
                <a:ea typeface="黑体" panose="02010609060101010101" pitchFamily="1" charset="-122"/>
                <a:sym typeface="+mn-ea"/>
              </a:rPr>
              <a:t> </a:t>
            </a:r>
            <a:r>
              <a:rPr lang="zh-CN" altLang="en-US" sz="2800" dirty="0">
                <a:solidFill>
                  <a:schemeClr val="tx1"/>
                </a:solidFill>
                <a:latin typeface="Times New Roman" panose="02020603050405020304" pitchFamily="2" charset="0"/>
                <a:ea typeface="黑体" panose="02010609060101010101" pitchFamily="1" charset="-122"/>
                <a:sym typeface="+mn-ea"/>
              </a:rPr>
              <a:t>，哪些是一次函数</a:t>
            </a:r>
            <a:r>
              <a:rPr lang="en-US" altLang="zh-CN" sz="2800" dirty="0">
                <a:solidFill>
                  <a:schemeClr val="tx1"/>
                </a:solidFill>
                <a:latin typeface="Times New Roman" panose="02020603050405020304" pitchFamily="2" charset="0"/>
                <a:ea typeface="黑体" panose="02010609060101010101" pitchFamily="1" charset="-122"/>
                <a:sym typeface="+mn-ea"/>
              </a:rPr>
              <a:t> </a:t>
            </a:r>
            <a:r>
              <a:rPr lang="zh-CN" altLang="en-US" sz="2800" dirty="0">
                <a:solidFill>
                  <a:schemeClr val="tx1"/>
                </a:solidFill>
                <a:latin typeface="Times New Roman" panose="02020603050405020304" pitchFamily="2" charset="0"/>
                <a:ea typeface="黑体" panose="02010609060101010101" pitchFamily="1" charset="-122"/>
                <a:sym typeface="+mn-ea"/>
              </a:rPr>
              <a:t>，哪些是正比例函数</a:t>
            </a:r>
            <a:r>
              <a:rPr lang="en-US" altLang="zh-CN" sz="2800" dirty="0">
                <a:solidFill>
                  <a:schemeClr val="tx1"/>
                </a:solidFill>
                <a:latin typeface="Times New Roman" panose="02020603050405020304" pitchFamily="2" charset="0"/>
                <a:ea typeface="黑体" panose="02010609060101010101" pitchFamily="1" charset="-122"/>
                <a:sym typeface="+mn-ea"/>
              </a:rPr>
              <a:t> ?</a:t>
            </a:r>
            <a:endParaRPr lang="en-US" altLang="zh-CN" sz="2800" dirty="0">
              <a:solidFill>
                <a:schemeClr val="tx1"/>
              </a:solidFill>
              <a:latin typeface="Times New Roman" panose="02020603050405020304" pitchFamily="2" charset="0"/>
              <a:ea typeface="黑体" panose="02010609060101010101" pitchFamily="1"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
                                            <p:txEl>
                                              <p:charRg st="0" end="20"/>
                                            </p:txEl>
                                          </p:spTgt>
                                        </p:tgtEl>
                                        <p:attrNameLst>
                                          <p:attrName>style.visibility</p:attrName>
                                        </p:attrNameLst>
                                      </p:cBhvr>
                                      <p:to>
                                        <p:strVal val="visible"/>
                                      </p:to>
                                    </p:set>
                                    <p:anim calcmode="lin" valueType="num">
                                      <p:cBhvr>
                                        <p:cTn id="7" dur="500" fill="hold"/>
                                        <p:tgtEl>
                                          <p:spTgt spid="7">
                                            <p:txEl>
                                              <p:charRg st="0" end="20"/>
                                            </p:txEl>
                                          </p:spTgt>
                                        </p:tgtEl>
                                        <p:attrNameLst>
                                          <p:attrName>ppt_w</p:attrName>
                                        </p:attrNameLst>
                                      </p:cBhvr>
                                      <p:tavLst>
                                        <p:tav tm="0">
                                          <p:val>
                                            <p:strVal val="#ppt_w*0.05"/>
                                          </p:val>
                                        </p:tav>
                                        <p:tav tm="100000">
                                          <p:val>
                                            <p:strVal val="#ppt_w"/>
                                          </p:val>
                                        </p:tav>
                                      </p:tavLst>
                                    </p:anim>
                                    <p:anim calcmode="lin" valueType="num">
                                      <p:cBhvr>
                                        <p:cTn id="8" dur="500" fill="hold"/>
                                        <p:tgtEl>
                                          <p:spTgt spid="7">
                                            <p:txEl>
                                              <p:charRg st="0" end="20"/>
                                            </p:txEl>
                                          </p:spTgt>
                                        </p:tgtEl>
                                        <p:attrNameLst>
                                          <p:attrName>ppt_h</p:attrName>
                                        </p:attrNameLst>
                                      </p:cBhvr>
                                      <p:tavLst>
                                        <p:tav tm="0">
                                          <p:val>
                                            <p:strVal val="#ppt_h"/>
                                          </p:val>
                                        </p:tav>
                                        <p:tav tm="100000">
                                          <p:val>
                                            <p:strVal val="#ppt_h"/>
                                          </p:val>
                                        </p:tav>
                                      </p:tavLst>
                                    </p:anim>
                                    <p:anim calcmode="lin" valueType="num">
                                      <p:cBhvr>
                                        <p:cTn id="9" dur="500" fill="hold"/>
                                        <p:tgtEl>
                                          <p:spTgt spid="7">
                                            <p:txEl>
                                              <p:charRg st="0" end="20"/>
                                            </p:txEl>
                                          </p:spTgt>
                                        </p:tgtEl>
                                        <p:attrNameLst>
                                          <p:attrName>ppt_x</p:attrName>
                                        </p:attrNameLst>
                                      </p:cBhvr>
                                      <p:tavLst>
                                        <p:tav tm="0">
                                          <p:val>
                                            <p:strVal val="#ppt_x-.2"/>
                                          </p:val>
                                        </p:tav>
                                        <p:tav tm="100000">
                                          <p:val>
                                            <p:strVal val="#ppt_x"/>
                                          </p:val>
                                        </p:tav>
                                      </p:tavLst>
                                    </p:anim>
                                    <p:anim calcmode="lin" valueType="num">
                                      <p:cBhvr>
                                        <p:cTn id="10" dur="500" fill="hold"/>
                                        <p:tgtEl>
                                          <p:spTgt spid="7">
                                            <p:txEl>
                                              <p:charRg st="0" end="20"/>
                                            </p:txEl>
                                          </p:spTgt>
                                        </p:tgtEl>
                                        <p:attrNameLst>
                                          <p:attrName>ppt_y</p:attrName>
                                        </p:attrNameLst>
                                      </p:cBhvr>
                                      <p:tavLst>
                                        <p:tav tm="0">
                                          <p:val>
                                            <p:strVal val="#ppt_y"/>
                                          </p:val>
                                        </p:tav>
                                        <p:tav tm="100000">
                                          <p:val>
                                            <p:strVal val="#ppt_y"/>
                                          </p:val>
                                        </p:tav>
                                      </p:tavLst>
                                    </p:anim>
                                    <p:animEffect transition="in" filter="fade">
                                      <p:cBhvr>
                                        <p:cTn id="11" dur="500"/>
                                        <p:tgtEl>
                                          <p:spTgt spid="7">
                                            <p:txEl>
                                              <p:charRg st="0" end="2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7">
                                            <p:txEl>
                                              <p:charRg st="20" end="40"/>
                                            </p:txEl>
                                          </p:spTgt>
                                        </p:tgtEl>
                                        <p:attrNameLst>
                                          <p:attrName>style.visibility</p:attrName>
                                        </p:attrNameLst>
                                      </p:cBhvr>
                                      <p:to>
                                        <p:strVal val="visible"/>
                                      </p:to>
                                    </p:set>
                                    <p:anim calcmode="lin" valueType="num">
                                      <p:cBhvr>
                                        <p:cTn id="16" dur="500" fill="hold"/>
                                        <p:tgtEl>
                                          <p:spTgt spid="7">
                                            <p:txEl>
                                              <p:charRg st="20" end="40"/>
                                            </p:txEl>
                                          </p:spTgt>
                                        </p:tgtEl>
                                        <p:attrNameLst>
                                          <p:attrName>ppt_w</p:attrName>
                                        </p:attrNameLst>
                                      </p:cBhvr>
                                      <p:tavLst>
                                        <p:tav tm="0">
                                          <p:val>
                                            <p:strVal val="#ppt_w*0.05"/>
                                          </p:val>
                                        </p:tav>
                                        <p:tav tm="100000">
                                          <p:val>
                                            <p:strVal val="#ppt_w"/>
                                          </p:val>
                                        </p:tav>
                                      </p:tavLst>
                                    </p:anim>
                                    <p:anim calcmode="lin" valueType="num">
                                      <p:cBhvr>
                                        <p:cTn id="17" dur="500" fill="hold"/>
                                        <p:tgtEl>
                                          <p:spTgt spid="7">
                                            <p:txEl>
                                              <p:charRg st="20" end="40"/>
                                            </p:txEl>
                                          </p:spTgt>
                                        </p:tgtEl>
                                        <p:attrNameLst>
                                          <p:attrName>ppt_h</p:attrName>
                                        </p:attrNameLst>
                                      </p:cBhvr>
                                      <p:tavLst>
                                        <p:tav tm="0">
                                          <p:val>
                                            <p:strVal val="#ppt_h"/>
                                          </p:val>
                                        </p:tav>
                                        <p:tav tm="100000">
                                          <p:val>
                                            <p:strVal val="#ppt_h"/>
                                          </p:val>
                                        </p:tav>
                                      </p:tavLst>
                                    </p:anim>
                                    <p:anim calcmode="lin" valueType="num">
                                      <p:cBhvr>
                                        <p:cTn id="18" dur="500" fill="hold"/>
                                        <p:tgtEl>
                                          <p:spTgt spid="7">
                                            <p:txEl>
                                              <p:charRg st="20" end="40"/>
                                            </p:txEl>
                                          </p:spTgt>
                                        </p:tgtEl>
                                        <p:attrNameLst>
                                          <p:attrName>ppt_x</p:attrName>
                                        </p:attrNameLst>
                                      </p:cBhvr>
                                      <p:tavLst>
                                        <p:tav tm="0">
                                          <p:val>
                                            <p:strVal val="#ppt_x-.2"/>
                                          </p:val>
                                        </p:tav>
                                        <p:tav tm="100000">
                                          <p:val>
                                            <p:strVal val="#ppt_x"/>
                                          </p:val>
                                        </p:tav>
                                      </p:tavLst>
                                    </p:anim>
                                    <p:anim calcmode="lin" valueType="num">
                                      <p:cBhvr>
                                        <p:cTn id="19" dur="500" fill="hold"/>
                                        <p:tgtEl>
                                          <p:spTgt spid="7">
                                            <p:txEl>
                                              <p:charRg st="20" end="40"/>
                                            </p:txEl>
                                          </p:spTgt>
                                        </p:tgtEl>
                                        <p:attrNameLst>
                                          <p:attrName>ppt_y</p:attrName>
                                        </p:attrNameLst>
                                      </p:cBhvr>
                                      <p:tavLst>
                                        <p:tav tm="0">
                                          <p:val>
                                            <p:strVal val="#ppt_y"/>
                                          </p:val>
                                        </p:tav>
                                        <p:tav tm="100000">
                                          <p:val>
                                            <p:strVal val="#ppt_y"/>
                                          </p:val>
                                        </p:tav>
                                      </p:tavLst>
                                    </p:anim>
                                    <p:animEffect transition="in" filter="fade">
                                      <p:cBhvr>
                                        <p:cTn id="20" dur="500"/>
                                        <p:tgtEl>
                                          <p:spTgt spid="7">
                                            <p:txEl>
                                              <p:charRg st="20" end="4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7">
                                            <p:txEl>
                                              <p:charRg st="40" end="58"/>
                                            </p:txEl>
                                          </p:spTgt>
                                        </p:tgtEl>
                                        <p:attrNameLst>
                                          <p:attrName>style.visibility</p:attrName>
                                        </p:attrNameLst>
                                      </p:cBhvr>
                                      <p:to>
                                        <p:strVal val="visible"/>
                                      </p:to>
                                    </p:set>
                                    <p:anim calcmode="lin" valueType="num">
                                      <p:cBhvr>
                                        <p:cTn id="25" dur="500" fill="hold"/>
                                        <p:tgtEl>
                                          <p:spTgt spid="7">
                                            <p:txEl>
                                              <p:charRg st="40" end="58"/>
                                            </p:txEl>
                                          </p:spTgt>
                                        </p:tgtEl>
                                        <p:attrNameLst>
                                          <p:attrName>ppt_w</p:attrName>
                                        </p:attrNameLst>
                                      </p:cBhvr>
                                      <p:tavLst>
                                        <p:tav tm="0">
                                          <p:val>
                                            <p:strVal val="#ppt_w*0.05"/>
                                          </p:val>
                                        </p:tav>
                                        <p:tav tm="100000">
                                          <p:val>
                                            <p:strVal val="#ppt_w"/>
                                          </p:val>
                                        </p:tav>
                                      </p:tavLst>
                                    </p:anim>
                                    <p:anim calcmode="lin" valueType="num">
                                      <p:cBhvr>
                                        <p:cTn id="26" dur="500" fill="hold"/>
                                        <p:tgtEl>
                                          <p:spTgt spid="7">
                                            <p:txEl>
                                              <p:charRg st="40" end="58"/>
                                            </p:txEl>
                                          </p:spTgt>
                                        </p:tgtEl>
                                        <p:attrNameLst>
                                          <p:attrName>ppt_h</p:attrName>
                                        </p:attrNameLst>
                                      </p:cBhvr>
                                      <p:tavLst>
                                        <p:tav tm="0">
                                          <p:val>
                                            <p:strVal val="#ppt_h"/>
                                          </p:val>
                                        </p:tav>
                                        <p:tav tm="100000">
                                          <p:val>
                                            <p:strVal val="#ppt_h"/>
                                          </p:val>
                                        </p:tav>
                                      </p:tavLst>
                                    </p:anim>
                                    <p:anim calcmode="lin" valueType="num">
                                      <p:cBhvr>
                                        <p:cTn id="27" dur="500" fill="hold"/>
                                        <p:tgtEl>
                                          <p:spTgt spid="7">
                                            <p:txEl>
                                              <p:charRg st="40" end="58"/>
                                            </p:txEl>
                                          </p:spTgt>
                                        </p:tgtEl>
                                        <p:attrNameLst>
                                          <p:attrName>ppt_x</p:attrName>
                                        </p:attrNameLst>
                                      </p:cBhvr>
                                      <p:tavLst>
                                        <p:tav tm="0">
                                          <p:val>
                                            <p:strVal val="#ppt_x-.2"/>
                                          </p:val>
                                        </p:tav>
                                        <p:tav tm="100000">
                                          <p:val>
                                            <p:strVal val="#ppt_x"/>
                                          </p:val>
                                        </p:tav>
                                      </p:tavLst>
                                    </p:anim>
                                    <p:anim calcmode="lin" valueType="num">
                                      <p:cBhvr>
                                        <p:cTn id="28" dur="500" fill="hold"/>
                                        <p:tgtEl>
                                          <p:spTgt spid="7">
                                            <p:txEl>
                                              <p:charRg st="40" end="58"/>
                                            </p:txEl>
                                          </p:spTgt>
                                        </p:tgtEl>
                                        <p:attrNameLst>
                                          <p:attrName>ppt_y</p:attrName>
                                        </p:attrNameLst>
                                      </p:cBhvr>
                                      <p:tavLst>
                                        <p:tav tm="0">
                                          <p:val>
                                            <p:strVal val="#ppt_y"/>
                                          </p:val>
                                        </p:tav>
                                        <p:tav tm="100000">
                                          <p:val>
                                            <p:strVal val="#ppt_y"/>
                                          </p:val>
                                        </p:tav>
                                      </p:tavLst>
                                    </p:anim>
                                    <p:animEffect transition="in" filter="fade">
                                      <p:cBhvr>
                                        <p:cTn id="29" dur="500"/>
                                        <p:tgtEl>
                                          <p:spTgt spid="7">
                                            <p:txEl>
                                              <p:charRg st="40"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80975" y="2287270"/>
            <a:ext cx="6596380" cy="1641475"/>
          </a:xfrm>
          <a:prstGeom prst="rect">
            <a:avLst/>
          </a:prstGeom>
          <a:noFill/>
        </p:spPr>
        <p:txBody>
          <a:bodyPr wrap="square" rtlCol="0" anchor="t">
            <a:spAutoFit/>
          </a:bodyPr>
          <a:p>
            <a:pPr indent="266700">
              <a:lnSpc>
                <a:spcPct val="120000"/>
              </a:lnSpc>
            </a:pPr>
            <a:r>
              <a:rPr lang="en-US" altLang="zh-CN" sz="2800" dirty="0">
                <a:latin typeface="Times New Roman" panose="02020603050405020304" pitchFamily="2" charset="0"/>
                <a:ea typeface="黑体" panose="02010609060101010101" pitchFamily="1" charset="-122"/>
                <a:sym typeface="+mn-ea"/>
              </a:rPr>
              <a:t>(4) </a:t>
            </a:r>
            <a:r>
              <a:rPr lang="zh-CN" altLang="en-US" sz="2800" dirty="0">
                <a:latin typeface="Times New Roman" panose="02020603050405020304" pitchFamily="2" charset="0"/>
                <a:ea typeface="黑体" panose="02010609060101010101" pitchFamily="1" charset="-122"/>
                <a:sym typeface="+mn-ea"/>
              </a:rPr>
              <a:t>是一次函数，也是正比例函数；</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en-US" altLang="zh-CN" sz="2800" dirty="0">
                <a:latin typeface="Times New Roman" panose="02020603050405020304" pitchFamily="2" charset="0"/>
                <a:ea typeface="黑体" panose="02010609060101010101" pitchFamily="1" charset="-122"/>
                <a:sym typeface="+mn-ea"/>
              </a:rPr>
              <a:t>(5) </a:t>
            </a:r>
            <a:r>
              <a:rPr lang="zh-CN" altLang="en-US" sz="2800" dirty="0">
                <a:latin typeface="Times New Roman" panose="02020603050405020304" pitchFamily="2" charset="0"/>
                <a:ea typeface="黑体" panose="02010609060101010101" pitchFamily="1" charset="-122"/>
                <a:sym typeface="+mn-ea"/>
              </a:rPr>
              <a:t>不是一次函数，也不是正比例函数；</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en-US" altLang="zh-CN" sz="2800" dirty="0">
                <a:latin typeface="Times New Roman" panose="02020603050405020304" pitchFamily="2" charset="0"/>
                <a:ea typeface="黑体" panose="02010609060101010101" pitchFamily="1" charset="-122"/>
                <a:sym typeface="+mn-ea"/>
              </a:rPr>
              <a:t>(6) </a:t>
            </a:r>
            <a:r>
              <a:rPr lang="zh-CN" altLang="en-US" sz="2800" dirty="0">
                <a:latin typeface="Times New Roman" panose="02020603050405020304" pitchFamily="2" charset="0"/>
                <a:ea typeface="黑体" panose="02010609060101010101" pitchFamily="1" charset="-122"/>
                <a:sym typeface="+mn-ea"/>
              </a:rPr>
              <a:t>是一次函数，也是正比例函数．</a:t>
            </a:r>
            <a:endParaRPr lang="zh-CN" altLang="en-US" sz="2800" dirty="0">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3" name="Rectangle 2"/>
          <p:cNvSpPr/>
          <p:nvPr/>
        </p:nvSpPr>
        <p:spPr>
          <a:xfrm>
            <a:off x="466725" y="727393"/>
            <a:ext cx="8456930" cy="1167765"/>
          </a:xfrm>
          <a:prstGeom prst="rect">
            <a:avLst/>
          </a:prstGeom>
          <a:noFill/>
          <a:ln w="9525">
            <a:noFill/>
          </a:ln>
        </p:spPr>
        <p:txBody>
          <a:bodyPr wrap="square" anchor="ctr" anchorCtr="0">
            <a:spAutoFit/>
          </a:bodyPr>
          <a:p>
            <a:pPr>
              <a:lnSpc>
                <a:spcPct val="110000"/>
              </a:lnSpc>
            </a:pPr>
            <a:r>
              <a:rPr lang="zh-CN" altLang="en-US" sz="2800" dirty="0">
                <a:solidFill>
                  <a:schemeClr val="tx1"/>
                </a:solidFill>
                <a:latin typeface="Times New Roman" panose="02020603050405020304" pitchFamily="2" charset="0"/>
                <a:ea typeface="黑体" panose="02010609060101010101" pitchFamily="1" charset="-122"/>
              </a:rPr>
              <a:t>(1)</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－4； (2)</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＝5</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baseline="30000" dirty="0">
                <a:solidFill>
                  <a:schemeClr val="tx1"/>
                </a:solidFill>
                <a:latin typeface="Times New Roman" panose="02020603050405020304" pitchFamily="2" charset="0"/>
                <a:ea typeface="黑体" panose="02010609060101010101" pitchFamily="1" charset="-122"/>
              </a:rPr>
              <a:t>2</a:t>
            </a:r>
            <a:r>
              <a:rPr lang="zh-CN" altLang="en-US" sz="2800" dirty="0">
                <a:solidFill>
                  <a:schemeClr val="tx1"/>
                </a:solidFill>
                <a:latin typeface="Times New Roman" panose="02020603050405020304" pitchFamily="2" charset="0"/>
                <a:ea typeface="黑体" panose="02010609060101010101" pitchFamily="1" charset="-122"/>
              </a:rPr>
              <a:t>－6；</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 (3)</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＝2π</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a:t>
            </a:r>
            <a:endParaRPr lang="zh-CN" altLang="en-US" sz="2800" dirty="0">
              <a:solidFill>
                <a:schemeClr val="tx1"/>
              </a:solidFill>
              <a:latin typeface="Times New Roman" panose="02020603050405020304" pitchFamily="2" charset="0"/>
              <a:ea typeface="黑体" panose="02010609060101010101" pitchFamily="1" charset="-122"/>
            </a:endParaRPr>
          </a:p>
          <a:p>
            <a:pPr>
              <a:lnSpc>
                <a:spcPct val="140000"/>
              </a:lnSpc>
            </a:pPr>
            <a:r>
              <a:rPr lang="zh-CN" altLang="en-US" sz="2800" dirty="0">
                <a:solidFill>
                  <a:schemeClr val="tx1"/>
                </a:solidFill>
                <a:latin typeface="Times New Roman" panose="02020603050405020304" pitchFamily="2" charset="0"/>
                <a:ea typeface="黑体" panose="02010609060101010101" pitchFamily="1" charset="-122"/>
              </a:rPr>
              <a:t>                                                        (6)</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y</a:t>
            </a:r>
            <a:r>
              <a:rPr lang="zh-CN" altLang="en-US" sz="2800" dirty="0">
                <a:solidFill>
                  <a:schemeClr val="tx1"/>
                </a:solidFill>
                <a:latin typeface="Times New Roman" panose="02020603050405020304" pitchFamily="2" charset="0"/>
                <a:ea typeface="黑体" panose="02010609060101010101" pitchFamily="1" charset="-122"/>
              </a:rPr>
              <a:t>＝8</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baseline="30000" dirty="0">
                <a:solidFill>
                  <a:schemeClr val="tx1"/>
                </a:solidFill>
                <a:latin typeface="Times New Roman" panose="02020603050405020304" pitchFamily="2" charset="0"/>
                <a:ea typeface="黑体" panose="02010609060101010101" pitchFamily="1" charset="-122"/>
              </a:rPr>
              <a:t>2</a:t>
            </a:r>
            <a:r>
              <a:rPr lang="zh-CN" altLang="en-US" sz="2800" dirty="0">
                <a:solidFill>
                  <a:schemeClr val="tx1"/>
                </a:solidFill>
                <a:latin typeface="Times New Roman" panose="02020603050405020304" pitchFamily="2" charset="0"/>
                <a:ea typeface="黑体" panose="02010609060101010101" pitchFamily="1" charset="-122"/>
              </a:rPr>
              <a:t>＋</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(1－8</a:t>
            </a:r>
            <a:r>
              <a:rPr lang="zh-CN" altLang="en-US"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graphicFrame>
        <p:nvGraphicFramePr>
          <p:cNvPr id="4" name="对象 3"/>
          <p:cNvGraphicFramePr>
            <a:graphicFrameLocks noChangeAspect="1"/>
          </p:cNvGraphicFramePr>
          <p:nvPr/>
        </p:nvGraphicFramePr>
        <p:xfrm>
          <a:off x="482283" y="1249045"/>
          <a:ext cx="1637665" cy="937895"/>
        </p:xfrm>
        <a:graphic>
          <a:graphicData uri="http://schemas.openxmlformats.org/presentationml/2006/ole">
            <mc:AlternateContent xmlns:mc="http://schemas.openxmlformats.org/markup-compatibility/2006">
              <mc:Choice xmlns:v="urn:schemas-microsoft-com:vml" Requires="v">
                <p:oleObj spid="_x0000_s5" name="" r:id="rId1" imgW="723900" imgH="393700" progId="Equation.DSMT4">
                  <p:embed/>
                </p:oleObj>
              </mc:Choice>
              <mc:Fallback>
                <p:oleObj name="" r:id="rId1" imgW="723900" imgH="393700" progId="Equation.DSMT4">
                  <p:embed/>
                  <p:pic>
                    <p:nvPicPr>
                      <p:cNvPr id="0" name="图片 3075"/>
                      <p:cNvPicPr/>
                      <p:nvPr/>
                    </p:nvPicPr>
                    <p:blipFill>
                      <a:blip r:embed="rId2"/>
                      <a:stretch>
                        <a:fillRect/>
                      </a:stretch>
                    </p:blipFill>
                    <p:spPr>
                      <a:xfrm>
                        <a:off x="482283" y="1249045"/>
                        <a:ext cx="1637665" cy="937895"/>
                      </a:xfrm>
                      <a:prstGeom prst="rect">
                        <a:avLst/>
                      </a:prstGeom>
                      <a:noFill/>
                      <a:ln w="38100">
                        <a:noFill/>
                        <a:miter/>
                      </a:ln>
                    </p:spPr>
                  </p:pic>
                </p:oleObj>
              </mc:Fallback>
            </mc:AlternateContent>
          </a:graphicData>
        </a:graphic>
      </p:graphicFrame>
      <p:graphicFrame>
        <p:nvGraphicFramePr>
          <p:cNvPr id="6" name="对象 5"/>
          <p:cNvGraphicFramePr>
            <a:graphicFrameLocks noChangeAspect="1"/>
          </p:cNvGraphicFramePr>
          <p:nvPr/>
        </p:nvGraphicFramePr>
        <p:xfrm>
          <a:off x="3044825" y="1268730"/>
          <a:ext cx="1390015" cy="862965"/>
        </p:xfrm>
        <a:graphic>
          <a:graphicData uri="http://schemas.openxmlformats.org/presentationml/2006/ole">
            <mc:AlternateContent xmlns:mc="http://schemas.openxmlformats.org/markup-compatibility/2006">
              <mc:Choice xmlns:v="urn:schemas-microsoft-com:vml" Requires="v">
                <p:oleObj spid="_x0000_s7" name="" r:id="rId3" imgW="609600" imgH="393700" progId="Equation.DSMT4">
                  <p:embed/>
                </p:oleObj>
              </mc:Choice>
              <mc:Fallback>
                <p:oleObj name="" r:id="rId3" imgW="609600" imgH="393700" progId="Equation.DSMT4">
                  <p:embed/>
                  <p:pic>
                    <p:nvPicPr>
                      <p:cNvPr id="0" name="图片 3076"/>
                      <p:cNvPicPr/>
                      <p:nvPr/>
                    </p:nvPicPr>
                    <p:blipFill>
                      <a:blip r:embed="rId4"/>
                      <a:stretch>
                        <a:fillRect/>
                      </a:stretch>
                    </p:blipFill>
                    <p:spPr>
                      <a:xfrm>
                        <a:off x="3044825" y="1268730"/>
                        <a:ext cx="1390015" cy="86296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99"/>
          <p:cNvSpPr txBox="1"/>
          <p:nvPr/>
        </p:nvSpPr>
        <p:spPr>
          <a:xfrm>
            <a:off x="444500" y="1165225"/>
            <a:ext cx="8351520" cy="3322955"/>
          </a:xfrm>
          <a:prstGeom prst="rect">
            <a:avLst/>
          </a:prstGeom>
          <a:noFill/>
          <a:ln w="28575" cap="flat" cmpd="sng">
            <a:solidFill>
              <a:schemeClr val="accent5">
                <a:lumMod val="75000"/>
              </a:schemeClr>
            </a:solidFill>
            <a:prstDash val="sysDash"/>
            <a:bevel/>
            <a:headEnd type="none" w="med" len="med"/>
            <a:tailEnd type="none" w="med" len="med"/>
          </a:ln>
        </p:spPr>
        <p:txBody>
          <a:bodyPr wrap="square" anchor="t" anchorCtr="0">
            <a:spAutoFit/>
          </a:bodyPr>
          <a:p>
            <a:pPr indent="266700">
              <a:lnSpc>
                <a:spcPct val="150000"/>
              </a:lnSpc>
            </a:pP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1.</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判定一个函数是一次函数的条件：</a:t>
            </a:r>
            <a:endPar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indent="266700">
              <a:lnSpc>
                <a:spcPct val="150000"/>
              </a:lnSpc>
            </a:pPr>
            <a:r>
              <a:rPr lang="en-US" altLang="zh-CN" sz="2800" dirty="0">
                <a:solidFill>
                  <a:srgbClr val="269999"/>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rPr>
              <a:t>自变量是一次整式，一次项系数不为零；</a:t>
            </a:r>
            <a:endParaRPr lang="zh-CN" altLang="en-US" sz="2800" dirty="0">
              <a:solidFill>
                <a:srgbClr val="269999"/>
              </a:solidFill>
              <a:latin typeface="Times New Roman" panose="02020603050405020304" pitchFamily="2" charset="0"/>
              <a:ea typeface="黑体" panose="02010609060101010101" pitchFamily="1" charset="-122"/>
              <a:cs typeface="Times New Roman" panose="02020603050405020304" pitchFamily="2" charset="0"/>
            </a:endParaRPr>
          </a:p>
          <a:p>
            <a:pPr indent="266700">
              <a:lnSpc>
                <a:spcPct val="150000"/>
              </a:lnSpc>
            </a:pP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2.</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判定一个函数是正比例函数的条件：</a:t>
            </a:r>
            <a:endPar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indent="266700">
              <a:lnSpc>
                <a:spcPct val="150000"/>
              </a:lnSpc>
            </a:pPr>
            <a:r>
              <a:rPr lang="en-US" altLang="zh-CN" sz="2800" dirty="0">
                <a:solidFill>
                  <a:srgbClr val="269999"/>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rPr>
              <a:t>自变量是一次整式，一次项系数不为零，常数项为零．</a:t>
            </a:r>
            <a:endParaRPr lang="zh-CN" altLang="en-US" sz="2800" dirty="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7" name="任意多边形 6"/>
          <p:cNvSpPr/>
          <p:nvPr userDrawn="1"/>
        </p:nvSpPr>
        <p:spPr>
          <a:xfrm>
            <a:off x="5651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归纳总结</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3">
                                            <p:txEl>
                                              <p:charRg st="0" end="18"/>
                                            </p:txEl>
                                          </p:spTgt>
                                        </p:tgtEl>
                                        <p:attrNameLst>
                                          <p:attrName>style.visibility</p:attrName>
                                        </p:attrNameLst>
                                      </p:cBhvr>
                                      <p:to>
                                        <p:strVal val="visible"/>
                                      </p:to>
                                    </p:set>
                                    <p:animEffect transition="in" filter="wipe(down)">
                                      <p:cBhvr>
                                        <p:cTn id="7" dur="290">
                                          <p:stCondLst>
                                            <p:cond delay="0"/>
                                          </p:stCondLst>
                                        </p:cTn>
                                        <p:tgtEl>
                                          <p:spTgt spid="3">
                                            <p:txEl>
                                              <p:charRg st="0" end="18"/>
                                            </p:txEl>
                                          </p:spTgt>
                                        </p:tgtEl>
                                      </p:cBhvr>
                                    </p:animEffect>
                                    <p:anim calcmode="lin" valueType="num">
                                      <p:cBhvr>
                                        <p:cTn id="8" dur="911" tmFilter="0,0; 0.14,0.36; 0.43,0.73; 0.71,0.91; 1.0,1.0">
                                          <p:stCondLst>
                                            <p:cond delay="0"/>
                                          </p:stCondLst>
                                        </p:cTn>
                                        <p:tgtEl>
                                          <p:spTgt spid="3">
                                            <p:txEl>
                                              <p:charRg st="0" end="18"/>
                                            </p:txEl>
                                          </p:spTgt>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xEl>
                                              <p:charRg st="0" end="18"/>
                                            </p:txEl>
                                          </p:spTgt>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3">
                                            <p:txEl>
                                              <p:charRg st="0" end="18"/>
                                            </p:txEl>
                                          </p:spTgt>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3">
                                            <p:txEl>
                                              <p:charRg st="0" end="18"/>
                                            </p:txEl>
                                          </p:spTgt>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3">
                                            <p:txEl>
                                              <p:charRg st="0" end="18"/>
                                            </p:txEl>
                                          </p:spTgt>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3">
                                            <p:txEl>
                                              <p:charRg st="0" end="18"/>
                                            </p:txEl>
                                          </p:spTgt>
                                        </p:tgtEl>
                                      </p:cBhvr>
                                      <p:to x="100000" y="60000"/>
                                    </p:animScale>
                                    <p:animScale>
                                      <p:cBhvr>
                                        <p:cTn id="14" dur="83" decel="50000">
                                          <p:stCondLst>
                                            <p:cond delay="338"/>
                                          </p:stCondLst>
                                        </p:cTn>
                                        <p:tgtEl>
                                          <p:spTgt spid="3">
                                            <p:txEl>
                                              <p:charRg st="0" end="18"/>
                                            </p:txEl>
                                          </p:spTgt>
                                        </p:tgtEl>
                                      </p:cBhvr>
                                      <p:to x="100000" y="100000"/>
                                    </p:animScale>
                                    <p:animScale>
                                      <p:cBhvr>
                                        <p:cTn id="15" dur="13">
                                          <p:stCondLst>
                                            <p:cond delay="656"/>
                                          </p:stCondLst>
                                        </p:cTn>
                                        <p:tgtEl>
                                          <p:spTgt spid="3">
                                            <p:txEl>
                                              <p:charRg st="0" end="18"/>
                                            </p:txEl>
                                          </p:spTgt>
                                        </p:tgtEl>
                                      </p:cBhvr>
                                      <p:to x="100000" y="80000"/>
                                    </p:animScale>
                                    <p:animScale>
                                      <p:cBhvr>
                                        <p:cTn id="16" dur="83" decel="50000">
                                          <p:stCondLst>
                                            <p:cond delay="669"/>
                                          </p:stCondLst>
                                        </p:cTn>
                                        <p:tgtEl>
                                          <p:spTgt spid="3">
                                            <p:txEl>
                                              <p:charRg st="0" end="18"/>
                                            </p:txEl>
                                          </p:spTgt>
                                        </p:tgtEl>
                                      </p:cBhvr>
                                      <p:to x="100000" y="100000"/>
                                    </p:animScale>
                                    <p:animScale>
                                      <p:cBhvr>
                                        <p:cTn id="17" dur="13">
                                          <p:stCondLst>
                                            <p:cond delay="821"/>
                                          </p:stCondLst>
                                        </p:cTn>
                                        <p:tgtEl>
                                          <p:spTgt spid="3">
                                            <p:txEl>
                                              <p:charRg st="0" end="18"/>
                                            </p:txEl>
                                          </p:spTgt>
                                        </p:tgtEl>
                                      </p:cBhvr>
                                      <p:to x="100000" y="90000"/>
                                    </p:animScale>
                                    <p:animScale>
                                      <p:cBhvr>
                                        <p:cTn id="18" dur="83" decel="50000">
                                          <p:stCondLst>
                                            <p:cond delay="834"/>
                                          </p:stCondLst>
                                        </p:cTn>
                                        <p:tgtEl>
                                          <p:spTgt spid="3">
                                            <p:txEl>
                                              <p:charRg st="0" end="18"/>
                                            </p:txEl>
                                          </p:spTgt>
                                        </p:tgtEl>
                                      </p:cBhvr>
                                      <p:to x="100000" y="100000"/>
                                    </p:animScale>
                                    <p:animScale>
                                      <p:cBhvr>
                                        <p:cTn id="19" dur="13">
                                          <p:stCondLst>
                                            <p:cond delay="904"/>
                                          </p:stCondLst>
                                        </p:cTn>
                                        <p:tgtEl>
                                          <p:spTgt spid="3">
                                            <p:txEl>
                                              <p:charRg st="0" end="18"/>
                                            </p:txEl>
                                          </p:spTgt>
                                        </p:tgtEl>
                                      </p:cBhvr>
                                      <p:to x="100000" y="95000"/>
                                    </p:animScale>
                                    <p:animScale>
                                      <p:cBhvr>
                                        <p:cTn id="20" dur="83" decel="50000">
                                          <p:stCondLst>
                                            <p:cond delay="917"/>
                                          </p:stCondLst>
                                        </p:cTn>
                                        <p:tgtEl>
                                          <p:spTgt spid="3">
                                            <p:txEl>
                                              <p:charRg st="0" end="18"/>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charRg st="18" end="37"/>
                                            </p:txEl>
                                          </p:spTgt>
                                        </p:tgtEl>
                                        <p:attrNameLst>
                                          <p:attrName>style.visibility</p:attrName>
                                        </p:attrNameLst>
                                      </p:cBhvr>
                                      <p:to>
                                        <p:strVal val="visible"/>
                                      </p:to>
                                    </p:set>
                                    <p:animEffect transition="in" filter="wipe(down)">
                                      <p:cBhvr>
                                        <p:cTn id="25" dur="290">
                                          <p:stCondLst>
                                            <p:cond delay="0"/>
                                          </p:stCondLst>
                                        </p:cTn>
                                        <p:tgtEl>
                                          <p:spTgt spid="3">
                                            <p:txEl>
                                              <p:charRg st="18" end="37"/>
                                            </p:txEl>
                                          </p:spTgt>
                                        </p:tgtEl>
                                      </p:cBhvr>
                                    </p:animEffect>
                                    <p:anim calcmode="lin" valueType="num">
                                      <p:cBhvr>
                                        <p:cTn id="26" dur="911" tmFilter="0,0; 0.14,0.36; 0.43,0.73; 0.71,0.91; 1.0,1.0">
                                          <p:stCondLst>
                                            <p:cond delay="0"/>
                                          </p:stCondLst>
                                        </p:cTn>
                                        <p:tgtEl>
                                          <p:spTgt spid="3">
                                            <p:txEl>
                                              <p:charRg st="18" end="37"/>
                                            </p:txEl>
                                          </p:spTgt>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3">
                                            <p:txEl>
                                              <p:charRg st="18" end="37"/>
                                            </p:txEl>
                                          </p:spTgt>
                                        </p:tgtEl>
                                        <p:attrNameLst>
                                          <p:attrName>ppt_y</p:attrName>
                                        </p:attrNameLst>
                                      </p:cBhvr>
                                      <p:tavLst>
                                        <p:tav tm="0" fmla="#ppt_y-sin(pi*$)/3">
                                          <p:val>
                                            <p:fltVal val="0.500000"/>
                                          </p:val>
                                        </p:tav>
                                        <p:tav tm="100000">
                                          <p:val>
                                            <p:fltVal val="1.000000"/>
                                          </p:val>
                                        </p:tav>
                                      </p:tavLst>
                                    </p:anim>
                                    <p:anim calcmode="lin" valueType="num">
                                      <p:cBhvr>
                                        <p:cTn id="28" dur="332" tmFilter="0, 0; 0.125,0.2665; 0.25,0.4; 0.375,0.465; 0.5,0.5;  0.625,0.535; 0.75,0.6; 0.875,0.7335; 1,1">
                                          <p:stCondLst>
                                            <p:cond delay="332"/>
                                          </p:stCondLst>
                                        </p:cTn>
                                        <p:tgtEl>
                                          <p:spTgt spid="3">
                                            <p:txEl>
                                              <p:charRg st="18" end="37"/>
                                            </p:txEl>
                                          </p:spTgt>
                                        </p:tgtEl>
                                        <p:attrNameLst>
                                          <p:attrName>ppt_y</p:attrName>
                                        </p:attrNameLst>
                                      </p:cBhvr>
                                      <p:tavLst>
                                        <p:tav tm="0" fmla="#ppt_y-sin(pi*$)/9">
                                          <p:val>
                                            <p:fltVal val="0.000000"/>
                                          </p:val>
                                        </p:tav>
                                        <p:tav tm="100000">
                                          <p:val>
                                            <p:fltVal val="1.000000"/>
                                          </p:val>
                                        </p:tav>
                                      </p:tavLst>
                                    </p:anim>
                                    <p:anim calcmode="lin" valueType="num">
                                      <p:cBhvr>
                                        <p:cTn id="29" dur="166" tmFilter="0, 0; 0.125,0.2665; 0.25,0.4; 0.375,0.465; 0.5,0.5;  0.625,0.535; 0.75,0.6; 0.875,0.7335; 1,1">
                                          <p:stCondLst>
                                            <p:cond delay="662"/>
                                          </p:stCondLst>
                                        </p:cTn>
                                        <p:tgtEl>
                                          <p:spTgt spid="3">
                                            <p:txEl>
                                              <p:charRg st="18" end="37"/>
                                            </p:txEl>
                                          </p:spTgt>
                                        </p:tgtEl>
                                        <p:attrNameLst>
                                          <p:attrName>ppt_y</p:attrName>
                                        </p:attrNameLst>
                                      </p:cBhvr>
                                      <p:tavLst>
                                        <p:tav tm="0" fmla="#ppt_y-sin(pi*$)/27">
                                          <p:val>
                                            <p:fltVal val="0.000000"/>
                                          </p:val>
                                        </p:tav>
                                        <p:tav tm="100000">
                                          <p:val>
                                            <p:fltVal val="1.000000"/>
                                          </p:val>
                                        </p:tav>
                                      </p:tavLst>
                                    </p:anim>
                                    <p:anim calcmode="lin" valueType="num">
                                      <p:cBhvr>
                                        <p:cTn id="30" dur="82" tmFilter="0, 0; 0.125,0.2665; 0.25,0.4; 0.375,0.465; 0.5,0.5;  0.625,0.535; 0.75,0.6; 0.875,0.7335; 1,1">
                                          <p:stCondLst>
                                            <p:cond delay="828"/>
                                          </p:stCondLst>
                                        </p:cTn>
                                        <p:tgtEl>
                                          <p:spTgt spid="3">
                                            <p:txEl>
                                              <p:charRg st="18" end="37"/>
                                            </p:txEl>
                                          </p:spTgt>
                                        </p:tgtEl>
                                        <p:attrNameLst>
                                          <p:attrName>ppt_y</p:attrName>
                                        </p:attrNameLst>
                                      </p:cBhvr>
                                      <p:tavLst>
                                        <p:tav tm="0" fmla="#ppt_y-sin(pi*$)/81">
                                          <p:val>
                                            <p:fltVal val="0.000000"/>
                                          </p:val>
                                        </p:tav>
                                        <p:tav tm="100000">
                                          <p:val>
                                            <p:fltVal val="1.000000"/>
                                          </p:val>
                                        </p:tav>
                                      </p:tavLst>
                                    </p:anim>
                                    <p:animScale>
                                      <p:cBhvr>
                                        <p:cTn id="31" dur="13">
                                          <p:stCondLst>
                                            <p:cond delay="325"/>
                                          </p:stCondLst>
                                        </p:cTn>
                                        <p:tgtEl>
                                          <p:spTgt spid="3">
                                            <p:txEl>
                                              <p:charRg st="18" end="37"/>
                                            </p:txEl>
                                          </p:spTgt>
                                        </p:tgtEl>
                                      </p:cBhvr>
                                      <p:to x="100000" y="60000"/>
                                    </p:animScale>
                                    <p:animScale>
                                      <p:cBhvr>
                                        <p:cTn id="32" dur="83" decel="50000">
                                          <p:stCondLst>
                                            <p:cond delay="338"/>
                                          </p:stCondLst>
                                        </p:cTn>
                                        <p:tgtEl>
                                          <p:spTgt spid="3">
                                            <p:txEl>
                                              <p:charRg st="18" end="37"/>
                                            </p:txEl>
                                          </p:spTgt>
                                        </p:tgtEl>
                                      </p:cBhvr>
                                      <p:to x="100000" y="100000"/>
                                    </p:animScale>
                                    <p:animScale>
                                      <p:cBhvr>
                                        <p:cTn id="33" dur="13">
                                          <p:stCondLst>
                                            <p:cond delay="656"/>
                                          </p:stCondLst>
                                        </p:cTn>
                                        <p:tgtEl>
                                          <p:spTgt spid="3">
                                            <p:txEl>
                                              <p:charRg st="18" end="37"/>
                                            </p:txEl>
                                          </p:spTgt>
                                        </p:tgtEl>
                                      </p:cBhvr>
                                      <p:to x="100000" y="80000"/>
                                    </p:animScale>
                                    <p:animScale>
                                      <p:cBhvr>
                                        <p:cTn id="34" dur="83" decel="50000">
                                          <p:stCondLst>
                                            <p:cond delay="669"/>
                                          </p:stCondLst>
                                        </p:cTn>
                                        <p:tgtEl>
                                          <p:spTgt spid="3">
                                            <p:txEl>
                                              <p:charRg st="18" end="37"/>
                                            </p:txEl>
                                          </p:spTgt>
                                        </p:tgtEl>
                                      </p:cBhvr>
                                      <p:to x="100000" y="100000"/>
                                    </p:animScale>
                                    <p:animScale>
                                      <p:cBhvr>
                                        <p:cTn id="35" dur="13">
                                          <p:stCondLst>
                                            <p:cond delay="821"/>
                                          </p:stCondLst>
                                        </p:cTn>
                                        <p:tgtEl>
                                          <p:spTgt spid="3">
                                            <p:txEl>
                                              <p:charRg st="18" end="37"/>
                                            </p:txEl>
                                          </p:spTgt>
                                        </p:tgtEl>
                                      </p:cBhvr>
                                      <p:to x="100000" y="90000"/>
                                    </p:animScale>
                                    <p:animScale>
                                      <p:cBhvr>
                                        <p:cTn id="36" dur="83" decel="50000">
                                          <p:stCondLst>
                                            <p:cond delay="834"/>
                                          </p:stCondLst>
                                        </p:cTn>
                                        <p:tgtEl>
                                          <p:spTgt spid="3">
                                            <p:txEl>
                                              <p:charRg st="18" end="37"/>
                                            </p:txEl>
                                          </p:spTgt>
                                        </p:tgtEl>
                                      </p:cBhvr>
                                      <p:to x="100000" y="100000"/>
                                    </p:animScale>
                                    <p:animScale>
                                      <p:cBhvr>
                                        <p:cTn id="37" dur="13">
                                          <p:stCondLst>
                                            <p:cond delay="904"/>
                                          </p:stCondLst>
                                        </p:cTn>
                                        <p:tgtEl>
                                          <p:spTgt spid="3">
                                            <p:txEl>
                                              <p:charRg st="18" end="37"/>
                                            </p:txEl>
                                          </p:spTgt>
                                        </p:tgtEl>
                                      </p:cBhvr>
                                      <p:to x="100000" y="95000"/>
                                    </p:animScale>
                                    <p:animScale>
                                      <p:cBhvr>
                                        <p:cTn id="38" dur="83" decel="50000">
                                          <p:stCondLst>
                                            <p:cond delay="917"/>
                                          </p:stCondLst>
                                        </p:cTn>
                                        <p:tgtEl>
                                          <p:spTgt spid="3">
                                            <p:txEl>
                                              <p:charRg st="18" end="37"/>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3">
                                            <p:txEl>
                                              <p:charRg st="37" end="56"/>
                                            </p:txEl>
                                          </p:spTgt>
                                        </p:tgtEl>
                                        <p:attrNameLst>
                                          <p:attrName>style.visibility</p:attrName>
                                        </p:attrNameLst>
                                      </p:cBhvr>
                                      <p:to>
                                        <p:strVal val="visible"/>
                                      </p:to>
                                    </p:set>
                                    <p:animEffect transition="in" filter="wipe(down)">
                                      <p:cBhvr>
                                        <p:cTn id="43" dur="290">
                                          <p:stCondLst>
                                            <p:cond delay="0"/>
                                          </p:stCondLst>
                                        </p:cTn>
                                        <p:tgtEl>
                                          <p:spTgt spid="3">
                                            <p:txEl>
                                              <p:charRg st="37" end="56"/>
                                            </p:txEl>
                                          </p:spTgt>
                                        </p:tgtEl>
                                      </p:cBhvr>
                                    </p:animEffect>
                                    <p:anim calcmode="lin" valueType="num">
                                      <p:cBhvr>
                                        <p:cTn id="44" dur="911" tmFilter="0,0; 0.14,0.36; 0.43,0.73; 0.71,0.91; 1.0,1.0">
                                          <p:stCondLst>
                                            <p:cond delay="0"/>
                                          </p:stCondLst>
                                        </p:cTn>
                                        <p:tgtEl>
                                          <p:spTgt spid="3">
                                            <p:txEl>
                                              <p:charRg st="37" end="56"/>
                                            </p:txEl>
                                          </p:spTgt>
                                        </p:tgtEl>
                                        <p:attrNameLst>
                                          <p:attrName>ppt_x</p:attrName>
                                        </p:attrNameLst>
                                      </p:cBhvr>
                                      <p:tavLst>
                                        <p:tav tm="0">
                                          <p:val>
                                            <p:strVal val="#ppt_x-0.25"/>
                                          </p:val>
                                        </p:tav>
                                        <p:tav tm="100000">
                                          <p:val>
                                            <p:strVal val="#ppt_x"/>
                                          </p:val>
                                        </p:tav>
                                      </p:tavLst>
                                    </p:anim>
                                    <p:anim calcmode="lin" valueType="num">
                                      <p:cBhvr>
                                        <p:cTn id="45" dur="332" tmFilter="0.0,0.0; 0.25,0.07; 0.50,0.2; 0.75,0.467; 1.0,1.0">
                                          <p:stCondLst>
                                            <p:cond delay="0"/>
                                          </p:stCondLst>
                                        </p:cTn>
                                        <p:tgtEl>
                                          <p:spTgt spid="3">
                                            <p:txEl>
                                              <p:charRg st="37" end="56"/>
                                            </p:txEl>
                                          </p:spTgt>
                                        </p:tgtEl>
                                        <p:attrNameLst>
                                          <p:attrName>ppt_y</p:attrName>
                                        </p:attrNameLst>
                                      </p:cBhvr>
                                      <p:tavLst>
                                        <p:tav tm="0" fmla="#ppt_y-sin(pi*$)/3">
                                          <p:val>
                                            <p:fltVal val="0.500000"/>
                                          </p:val>
                                        </p:tav>
                                        <p:tav tm="100000">
                                          <p:val>
                                            <p:fltVal val="1.000000"/>
                                          </p:val>
                                        </p:tav>
                                      </p:tavLst>
                                    </p:anim>
                                    <p:anim calcmode="lin" valueType="num">
                                      <p:cBhvr>
                                        <p:cTn id="46" dur="332" tmFilter="0, 0; 0.125,0.2665; 0.25,0.4; 0.375,0.465; 0.5,0.5;  0.625,0.535; 0.75,0.6; 0.875,0.7335; 1,1">
                                          <p:stCondLst>
                                            <p:cond delay="332"/>
                                          </p:stCondLst>
                                        </p:cTn>
                                        <p:tgtEl>
                                          <p:spTgt spid="3">
                                            <p:txEl>
                                              <p:charRg st="37" end="56"/>
                                            </p:txEl>
                                          </p:spTgt>
                                        </p:tgtEl>
                                        <p:attrNameLst>
                                          <p:attrName>ppt_y</p:attrName>
                                        </p:attrNameLst>
                                      </p:cBhvr>
                                      <p:tavLst>
                                        <p:tav tm="0" fmla="#ppt_y-sin(pi*$)/9">
                                          <p:val>
                                            <p:fltVal val="0.000000"/>
                                          </p:val>
                                        </p:tav>
                                        <p:tav tm="100000">
                                          <p:val>
                                            <p:fltVal val="1.000000"/>
                                          </p:val>
                                        </p:tav>
                                      </p:tavLst>
                                    </p:anim>
                                    <p:anim calcmode="lin" valueType="num">
                                      <p:cBhvr>
                                        <p:cTn id="47" dur="166" tmFilter="0, 0; 0.125,0.2665; 0.25,0.4; 0.375,0.465; 0.5,0.5;  0.625,0.535; 0.75,0.6; 0.875,0.7335; 1,1">
                                          <p:stCondLst>
                                            <p:cond delay="662"/>
                                          </p:stCondLst>
                                        </p:cTn>
                                        <p:tgtEl>
                                          <p:spTgt spid="3">
                                            <p:txEl>
                                              <p:charRg st="37" end="56"/>
                                            </p:txEl>
                                          </p:spTgt>
                                        </p:tgtEl>
                                        <p:attrNameLst>
                                          <p:attrName>ppt_y</p:attrName>
                                        </p:attrNameLst>
                                      </p:cBhvr>
                                      <p:tavLst>
                                        <p:tav tm="0" fmla="#ppt_y-sin(pi*$)/27">
                                          <p:val>
                                            <p:fltVal val="0.000000"/>
                                          </p:val>
                                        </p:tav>
                                        <p:tav tm="100000">
                                          <p:val>
                                            <p:fltVal val="1.000000"/>
                                          </p:val>
                                        </p:tav>
                                      </p:tavLst>
                                    </p:anim>
                                    <p:anim calcmode="lin" valueType="num">
                                      <p:cBhvr>
                                        <p:cTn id="48" dur="82" tmFilter="0, 0; 0.125,0.2665; 0.25,0.4; 0.375,0.465; 0.5,0.5;  0.625,0.535; 0.75,0.6; 0.875,0.7335; 1,1">
                                          <p:stCondLst>
                                            <p:cond delay="828"/>
                                          </p:stCondLst>
                                        </p:cTn>
                                        <p:tgtEl>
                                          <p:spTgt spid="3">
                                            <p:txEl>
                                              <p:charRg st="37" end="56"/>
                                            </p:txEl>
                                          </p:spTgt>
                                        </p:tgtEl>
                                        <p:attrNameLst>
                                          <p:attrName>ppt_y</p:attrName>
                                        </p:attrNameLst>
                                      </p:cBhvr>
                                      <p:tavLst>
                                        <p:tav tm="0" fmla="#ppt_y-sin(pi*$)/81">
                                          <p:val>
                                            <p:fltVal val="0.000000"/>
                                          </p:val>
                                        </p:tav>
                                        <p:tav tm="100000">
                                          <p:val>
                                            <p:fltVal val="1.000000"/>
                                          </p:val>
                                        </p:tav>
                                      </p:tavLst>
                                    </p:anim>
                                    <p:animScale>
                                      <p:cBhvr>
                                        <p:cTn id="49" dur="13">
                                          <p:stCondLst>
                                            <p:cond delay="325"/>
                                          </p:stCondLst>
                                        </p:cTn>
                                        <p:tgtEl>
                                          <p:spTgt spid="3">
                                            <p:txEl>
                                              <p:charRg st="37" end="56"/>
                                            </p:txEl>
                                          </p:spTgt>
                                        </p:tgtEl>
                                      </p:cBhvr>
                                      <p:to x="100000" y="60000"/>
                                    </p:animScale>
                                    <p:animScale>
                                      <p:cBhvr>
                                        <p:cTn id="50" dur="83" decel="50000">
                                          <p:stCondLst>
                                            <p:cond delay="338"/>
                                          </p:stCondLst>
                                        </p:cTn>
                                        <p:tgtEl>
                                          <p:spTgt spid="3">
                                            <p:txEl>
                                              <p:charRg st="37" end="56"/>
                                            </p:txEl>
                                          </p:spTgt>
                                        </p:tgtEl>
                                      </p:cBhvr>
                                      <p:to x="100000" y="100000"/>
                                    </p:animScale>
                                    <p:animScale>
                                      <p:cBhvr>
                                        <p:cTn id="51" dur="13">
                                          <p:stCondLst>
                                            <p:cond delay="656"/>
                                          </p:stCondLst>
                                        </p:cTn>
                                        <p:tgtEl>
                                          <p:spTgt spid="3">
                                            <p:txEl>
                                              <p:charRg st="37" end="56"/>
                                            </p:txEl>
                                          </p:spTgt>
                                        </p:tgtEl>
                                      </p:cBhvr>
                                      <p:to x="100000" y="80000"/>
                                    </p:animScale>
                                    <p:animScale>
                                      <p:cBhvr>
                                        <p:cTn id="52" dur="83" decel="50000">
                                          <p:stCondLst>
                                            <p:cond delay="669"/>
                                          </p:stCondLst>
                                        </p:cTn>
                                        <p:tgtEl>
                                          <p:spTgt spid="3">
                                            <p:txEl>
                                              <p:charRg st="37" end="56"/>
                                            </p:txEl>
                                          </p:spTgt>
                                        </p:tgtEl>
                                      </p:cBhvr>
                                      <p:to x="100000" y="100000"/>
                                    </p:animScale>
                                    <p:animScale>
                                      <p:cBhvr>
                                        <p:cTn id="53" dur="13">
                                          <p:stCondLst>
                                            <p:cond delay="821"/>
                                          </p:stCondLst>
                                        </p:cTn>
                                        <p:tgtEl>
                                          <p:spTgt spid="3">
                                            <p:txEl>
                                              <p:charRg st="37" end="56"/>
                                            </p:txEl>
                                          </p:spTgt>
                                        </p:tgtEl>
                                      </p:cBhvr>
                                      <p:to x="100000" y="90000"/>
                                    </p:animScale>
                                    <p:animScale>
                                      <p:cBhvr>
                                        <p:cTn id="54" dur="83" decel="50000">
                                          <p:stCondLst>
                                            <p:cond delay="834"/>
                                          </p:stCondLst>
                                        </p:cTn>
                                        <p:tgtEl>
                                          <p:spTgt spid="3">
                                            <p:txEl>
                                              <p:charRg st="37" end="56"/>
                                            </p:txEl>
                                          </p:spTgt>
                                        </p:tgtEl>
                                      </p:cBhvr>
                                      <p:to x="100000" y="100000"/>
                                    </p:animScale>
                                    <p:animScale>
                                      <p:cBhvr>
                                        <p:cTn id="55" dur="13">
                                          <p:stCondLst>
                                            <p:cond delay="904"/>
                                          </p:stCondLst>
                                        </p:cTn>
                                        <p:tgtEl>
                                          <p:spTgt spid="3">
                                            <p:txEl>
                                              <p:charRg st="37" end="56"/>
                                            </p:txEl>
                                          </p:spTgt>
                                        </p:tgtEl>
                                      </p:cBhvr>
                                      <p:to x="100000" y="95000"/>
                                    </p:animScale>
                                    <p:animScale>
                                      <p:cBhvr>
                                        <p:cTn id="56" dur="83" decel="50000">
                                          <p:stCondLst>
                                            <p:cond delay="917"/>
                                          </p:stCondLst>
                                        </p:cTn>
                                        <p:tgtEl>
                                          <p:spTgt spid="3">
                                            <p:txEl>
                                              <p:charRg st="37" end="56"/>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
                                            <p:txEl>
                                              <p:charRg st="56" end="81"/>
                                            </p:txEl>
                                          </p:spTgt>
                                        </p:tgtEl>
                                        <p:attrNameLst>
                                          <p:attrName>style.visibility</p:attrName>
                                        </p:attrNameLst>
                                      </p:cBhvr>
                                      <p:to>
                                        <p:strVal val="visible"/>
                                      </p:to>
                                    </p:set>
                                    <p:animEffect transition="in" filter="wipe(down)">
                                      <p:cBhvr>
                                        <p:cTn id="61" dur="290">
                                          <p:stCondLst>
                                            <p:cond delay="0"/>
                                          </p:stCondLst>
                                        </p:cTn>
                                        <p:tgtEl>
                                          <p:spTgt spid="3">
                                            <p:txEl>
                                              <p:charRg st="56" end="81"/>
                                            </p:txEl>
                                          </p:spTgt>
                                        </p:tgtEl>
                                      </p:cBhvr>
                                    </p:animEffect>
                                    <p:anim calcmode="lin" valueType="num">
                                      <p:cBhvr>
                                        <p:cTn id="62" dur="911" tmFilter="0,0; 0.14,0.36; 0.43,0.73; 0.71,0.91; 1.0,1.0">
                                          <p:stCondLst>
                                            <p:cond delay="0"/>
                                          </p:stCondLst>
                                        </p:cTn>
                                        <p:tgtEl>
                                          <p:spTgt spid="3">
                                            <p:txEl>
                                              <p:charRg st="56" end="81"/>
                                            </p:txEl>
                                          </p:spTgt>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3">
                                            <p:txEl>
                                              <p:charRg st="56" end="81"/>
                                            </p:txEl>
                                          </p:spTgt>
                                        </p:tgtEl>
                                        <p:attrNameLst>
                                          <p:attrName>ppt_y</p:attrName>
                                        </p:attrNameLst>
                                      </p:cBhvr>
                                      <p:tavLst>
                                        <p:tav tm="0" fmla="#ppt_y-sin(pi*$)/3">
                                          <p:val>
                                            <p:fltVal val="0.500000"/>
                                          </p:val>
                                        </p:tav>
                                        <p:tav tm="100000">
                                          <p:val>
                                            <p:fltVal val="1.000000"/>
                                          </p:val>
                                        </p:tav>
                                      </p:tavLst>
                                    </p:anim>
                                    <p:anim calcmode="lin" valueType="num">
                                      <p:cBhvr>
                                        <p:cTn id="64" dur="332" tmFilter="0, 0; 0.125,0.2665; 0.25,0.4; 0.375,0.465; 0.5,0.5;  0.625,0.535; 0.75,0.6; 0.875,0.7335; 1,1">
                                          <p:stCondLst>
                                            <p:cond delay="332"/>
                                          </p:stCondLst>
                                        </p:cTn>
                                        <p:tgtEl>
                                          <p:spTgt spid="3">
                                            <p:txEl>
                                              <p:charRg st="56" end="81"/>
                                            </p:txEl>
                                          </p:spTgt>
                                        </p:tgtEl>
                                        <p:attrNameLst>
                                          <p:attrName>ppt_y</p:attrName>
                                        </p:attrNameLst>
                                      </p:cBhvr>
                                      <p:tavLst>
                                        <p:tav tm="0" fmla="#ppt_y-sin(pi*$)/9">
                                          <p:val>
                                            <p:fltVal val="0.000000"/>
                                          </p:val>
                                        </p:tav>
                                        <p:tav tm="100000">
                                          <p:val>
                                            <p:fltVal val="1.000000"/>
                                          </p:val>
                                        </p:tav>
                                      </p:tavLst>
                                    </p:anim>
                                    <p:anim calcmode="lin" valueType="num">
                                      <p:cBhvr>
                                        <p:cTn id="65" dur="166" tmFilter="0, 0; 0.125,0.2665; 0.25,0.4; 0.375,0.465; 0.5,0.5;  0.625,0.535; 0.75,0.6; 0.875,0.7335; 1,1">
                                          <p:stCondLst>
                                            <p:cond delay="662"/>
                                          </p:stCondLst>
                                        </p:cTn>
                                        <p:tgtEl>
                                          <p:spTgt spid="3">
                                            <p:txEl>
                                              <p:charRg st="56" end="81"/>
                                            </p:txEl>
                                          </p:spTgt>
                                        </p:tgtEl>
                                        <p:attrNameLst>
                                          <p:attrName>ppt_y</p:attrName>
                                        </p:attrNameLst>
                                      </p:cBhvr>
                                      <p:tavLst>
                                        <p:tav tm="0" fmla="#ppt_y-sin(pi*$)/27">
                                          <p:val>
                                            <p:fltVal val="0.000000"/>
                                          </p:val>
                                        </p:tav>
                                        <p:tav tm="100000">
                                          <p:val>
                                            <p:fltVal val="1.000000"/>
                                          </p:val>
                                        </p:tav>
                                      </p:tavLst>
                                    </p:anim>
                                    <p:anim calcmode="lin" valueType="num">
                                      <p:cBhvr>
                                        <p:cTn id="66" dur="82" tmFilter="0, 0; 0.125,0.2665; 0.25,0.4; 0.375,0.465; 0.5,0.5;  0.625,0.535; 0.75,0.6; 0.875,0.7335; 1,1">
                                          <p:stCondLst>
                                            <p:cond delay="828"/>
                                          </p:stCondLst>
                                        </p:cTn>
                                        <p:tgtEl>
                                          <p:spTgt spid="3">
                                            <p:txEl>
                                              <p:charRg st="56" end="81"/>
                                            </p:txEl>
                                          </p:spTgt>
                                        </p:tgtEl>
                                        <p:attrNameLst>
                                          <p:attrName>ppt_y</p:attrName>
                                        </p:attrNameLst>
                                      </p:cBhvr>
                                      <p:tavLst>
                                        <p:tav tm="0" fmla="#ppt_y-sin(pi*$)/81">
                                          <p:val>
                                            <p:fltVal val="0.000000"/>
                                          </p:val>
                                        </p:tav>
                                        <p:tav tm="100000">
                                          <p:val>
                                            <p:fltVal val="1.000000"/>
                                          </p:val>
                                        </p:tav>
                                      </p:tavLst>
                                    </p:anim>
                                    <p:animScale>
                                      <p:cBhvr>
                                        <p:cTn id="67" dur="13">
                                          <p:stCondLst>
                                            <p:cond delay="325"/>
                                          </p:stCondLst>
                                        </p:cTn>
                                        <p:tgtEl>
                                          <p:spTgt spid="3">
                                            <p:txEl>
                                              <p:charRg st="56" end="81"/>
                                            </p:txEl>
                                          </p:spTgt>
                                        </p:tgtEl>
                                      </p:cBhvr>
                                      <p:to x="100000" y="60000"/>
                                    </p:animScale>
                                    <p:animScale>
                                      <p:cBhvr>
                                        <p:cTn id="68" dur="83" decel="50000">
                                          <p:stCondLst>
                                            <p:cond delay="338"/>
                                          </p:stCondLst>
                                        </p:cTn>
                                        <p:tgtEl>
                                          <p:spTgt spid="3">
                                            <p:txEl>
                                              <p:charRg st="56" end="81"/>
                                            </p:txEl>
                                          </p:spTgt>
                                        </p:tgtEl>
                                      </p:cBhvr>
                                      <p:to x="100000" y="100000"/>
                                    </p:animScale>
                                    <p:animScale>
                                      <p:cBhvr>
                                        <p:cTn id="69" dur="13">
                                          <p:stCondLst>
                                            <p:cond delay="656"/>
                                          </p:stCondLst>
                                        </p:cTn>
                                        <p:tgtEl>
                                          <p:spTgt spid="3">
                                            <p:txEl>
                                              <p:charRg st="56" end="81"/>
                                            </p:txEl>
                                          </p:spTgt>
                                        </p:tgtEl>
                                      </p:cBhvr>
                                      <p:to x="100000" y="80000"/>
                                    </p:animScale>
                                    <p:animScale>
                                      <p:cBhvr>
                                        <p:cTn id="70" dur="83" decel="50000">
                                          <p:stCondLst>
                                            <p:cond delay="669"/>
                                          </p:stCondLst>
                                        </p:cTn>
                                        <p:tgtEl>
                                          <p:spTgt spid="3">
                                            <p:txEl>
                                              <p:charRg st="56" end="81"/>
                                            </p:txEl>
                                          </p:spTgt>
                                        </p:tgtEl>
                                      </p:cBhvr>
                                      <p:to x="100000" y="100000"/>
                                    </p:animScale>
                                    <p:animScale>
                                      <p:cBhvr>
                                        <p:cTn id="71" dur="13">
                                          <p:stCondLst>
                                            <p:cond delay="821"/>
                                          </p:stCondLst>
                                        </p:cTn>
                                        <p:tgtEl>
                                          <p:spTgt spid="3">
                                            <p:txEl>
                                              <p:charRg st="56" end="81"/>
                                            </p:txEl>
                                          </p:spTgt>
                                        </p:tgtEl>
                                      </p:cBhvr>
                                      <p:to x="100000" y="90000"/>
                                    </p:animScale>
                                    <p:animScale>
                                      <p:cBhvr>
                                        <p:cTn id="72" dur="83" decel="50000">
                                          <p:stCondLst>
                                            <p:cond delay="834"/>
                                          </p:stCondLst>
                                        </p:cTn>
                                        <p:tgtEl>
                                          <p:spTgt spid="3">
                                            <p:txEl>
                                              <p:charRg st="56" end="81"/>
                                            </p:txEl>
                                          </p:spTgt>
                                        </p:tgtEl>
                                      </p:cBhvr>
                                      <p:to x="100000" y="100000"/>
                                    </p:animScale>
                                    <p:animScale>
                                      <p:cBhvr>
                                        <p:cTn id="73" dur="13">
                                          <p:stCondLst>
                                            <p:cond delay="904"/>
                                          </p:stCondLst>
                                        </p:cTn>
                                        <p:tgtEl>
                                          <p:spTgt spid="3">
                                            <p:txEl>
                                              <p:charRg st="56" end="81"/>
                                            </p:txEl>
                                          </p:spTgt>
                                        </p:tgtEl>
                                      </p:cBhvr>
                                      <p:to x="100000" y="95000"/>
                                    </p:animScale>
                                    <p:animScale>
                                      <p:cBhvr>
                                        <p:cTn id="74" dur="83" decel="50000">
                                          <p:stCondLst>
                                            <p:cond delay="917"/>
                                          </p:stCondLst>
                                        </p:cTn>
                                        <p:tgtEl>
                                          <p:spTgt spid="3">
                                            <p:txEl>
                                              <p:charRg st="56" end="8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2"/>
          <p:cNvSpPr txBox="1"/>
          <p:nvPr/>
        </p:nvSpPr>
        <p:spPr>
          <a:xfrm>
            <a:off x="252095" y="568325"/>
            <a:ext cx="8689975" cy="1986280"/>
          </a:xfrm>
          <a:prstGeom prst="rect">
            <a:avLst/>
          </a:prstGeom>
          <a:noFill/>
          <a:ln w="9525">
            <a:noFill/>
          </a:ln>
        </p:spPr>
        <p:txBody>
          <a:bodyPr wrap="square" anchor="t" anchorCtr="0">
            <a:spAutoFit/>
          </a:bodyPr>
          <a:p>
            <a:pPr>
              <a:lnSpc>
                <a:spcPct val="110000"/>
              </a:lnSpc>
            </a:pPr>
            <a:r>
              <a:rPr lang="zh-CN" altLang="en-US" sz="2800" b="1" dirty="0">
                <a:solidFill>
                  <a:srgbClr val="00B050"/>
                </a:solidFill>
                <a:latin typeface="Times New Roman" panose="02020603050405020304" pitchFamily="2" charset="0"/>
                <a:ea typeface="黑体" panose="02010609060101010101" pitchFamily="1" charset="-122"/>
              </a:rPr>
              <a:t>例</a:t>
            </a:r>
            <a:r>
              <a:rPr lang="en-US" altLang="zh-CN" sz="2800" b="1" dirty="0">
                <a:solidFill>
                  <a:srgbClr val="00B050"/>
                </a:solidFill>
                <a:latin typeface="Times New Roman" panose="02020603050405020304" pitchFamily="2" charset="0"/>
                <a:ea typeface="黑体" panose="02010609060101010101" pitchFamily="1" charset="-122"/>
              </a:rPr>
              <a:t>1</a:t>
            </a:r>
            <a:r>
              <a:rPr lang="en-US" altLang="zh-CN" sz="2800" dirty="0">
                <a:solidFill>
                  <a:srgbClr val="008080"/>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写出下列各题中</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y </a:t>
            </a:r>
            <a:r>
              <a:rPr lang="zh-CN" altLang="en-US" sz="2800" dirty="0">
                <a:solidFill>
                  <a:schemeClr val="tx1"/>
                </a:solidFill>
                <a:latin typeface="Times New Roman" panose="02020603050405020304" pitchFamily="2" charset="0"/>
                <a:ea typeface="黑体" panose="02010609060101010101" pitchFamily="1" charset="-122"/>
              </a:rPr>
              <a:t>与</a:t>
            </a:r>
            <a:r>
              <a:rPr lang="zh-CN" altLang="en-US"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x </a:t>
            </a:r>
            <a:r>
              <a:rPr lang="zh-CN" altLang="en-US" sz="2800" dirty="0">
                <a:solidFill>
                  <a:schemeClr val="tx1"/>
                </a:solidFill>
                <a:latin typeface="Times New Roman" panose="02020603050405020304" pitchFamily="2" charset="0"/>
                <a:ea typeface="黑体" panose="02010609060101010101" pitchFamily="1" charset="-122"/>
              </a:rPr>
              <a:t>之间的关系式，并判断：</a:t>
            </a:r>
            <a:endParaRPr lang="zh-CN" altLang="en-US" sz="2800" dirty="0">
              <a:solidFill>
                <a:schemeClr val="tx1"/>
              </a:solidFill>
              <a:latin typeface="Times New Roman" panose="02020603050405020304" pitchFamily="2" charset="0"/>
              <a:ea typeface="黑体" panose="02010609060101010101" pitchFamily="1" charset="-122"/>
            </a:endParaRPr>
          </a:p>
          <a:p>
            <a:pPr>
              <a:lnSpc>
                <a:spcPct val="110000"/>
              </a:lnSpc>
            </a:pPr>
            <a:r>
              <a:rPr lang="en-US" altLang="zh-CN" sz="2800" b="1" i="1" dirty="0">
                <a:solidFill>
                  <a:schemeClr val="tx1"/>
                </a:solidFill>
                <a:latin typeface="Times New Roman" panose="02020603050405020304" pitchFamily="2" charset="0"/>
                <a:ea typeface="黑体" panose="02010609060101010101" pitchFamily="1" charset="-122"/>
              </a:rPr>
              <a:t>y </a:t>
            </a:r>
            <a:r>
              <a:rPr lang="zh-CN" altLang="en-US" sz="2800" dirty="0">
                <a:solidFill>
                  <a:schemeClr val="tx1"/>
                </a:solidFill>
                <a:latin typeface="Times New Roman" panose="02020603050405020304" pitchFamily="2" charset="0"/>
                <a:ea typeface="黑体" panose="02010609060101010101" pitchFamily="1" charset="-122"/>
              </a:rPr>
              <a:t>是否为</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x </a:t>
            </a:r>
            <a:r>
              <a:rPr lang="zh-CN" altLang="en-US" sz="2800" dirty="0">
                <a:solidFill>
                  <a:schemeClr val="tx1"/>
                </a:solidFill>
                <a:latin typeface="Times New Roman" panose="02020603050405020304" pitchFamily="2" charset="0"/>
                <a:ea typeface="黑体" panose="02010609060101010101" pitchFamily="1" charset="-122"/>
              </a:rPr>
              <a:t>的一次函数？是否为正比例函数？</a:t>
            </a:r>
            <a:endParaRPr lang="zh-CN" altLang="en-US" sz="2800" dirty="0">
              <a:solidFill>
                <a:schemeClr val="tx1"/>
              </a:solidFill>
              <a:latin typeface="Times New Roman" panose="02020603050405020304" pitchFamily="2" charset="0"/>
              <a:ea typeface="黑体" panose="02010609060101010101" pitchFamily="1" charset="-122"/>
            </a:endParaRPr>
          </a:p>
          <a:p>
            <a:pPr>
              <a:lnSpc>
                <a:spcPct val="110000"/>
              </a:lnSpc>
            </a:pPr>
            <a:r>
              <a:rPr lang="en-US" altLang="zh-CN" sz="2800" dirty="0">
                <a:solidFill>
                  <a:schemeClr val="tx1"/>
                </a:solidFill>
                <a:latin typeface="Times New Roman" panose="02020603050405020304" pitchFamily="2" charset="0"/>
                <a:ea typeface="黑体" panose="02010609060101010101" pitchFamily="1" charset="-122"/>
              </a:rPr>
              <a:t>(1)  </a:t>
            </a:r>
            <a:r>
              <a:rPr lang="zh-CN" altLang="en-US" sz="2800" dirty="0">
                <a:solidFill>
                  <a:schemeClr val="tx1"/>
                </a:solidFill>
                <a:latin typeface="Times New Roman" panose="02020603050405020304" pitchFamily="2" charset="0"/>
                <a:ea typeface="黑体" panose="02010609060101010101" pitchFamily="1" charset="-122"/>
              </a:rPr>
              <a:t>汽车以</a:t>
            </a:r>
            <a:r>
              <a:rPr lang="en-US" altLang="zh-CN" sz="2800" dirty="0">
                <a:solidFill>
                  <a:schemeClr val="tx1"/>
                </a:solidFill>
                <a:latin typeface="Times New Roman" panose="02020603050405020304" pitchFamily="2" charset="0"/>
                <a:ea typeface="黑体" panose="02010609060101010101" pitchFamily="1" charset="-122"/>
              </a:rPr>
              <a:t> 60 km/h </a:t>
            </a:r>
            <a:r>
              <a:rPr lang="zh-CN" altLang="en-US" sz="2800" dirty="0">
                <a:solidFill>
                  <a:schemeClr val="tx1"/>
                </a:solidFill>
                <a:latin typeface="Times New Roman" panose="02020603050405020304" pitchFamily="2" charset="0"/>
                <a:ea typeface="黑体" panose="02010609060101010101" pitchFamily="1" charset="-122"/>
              </a:rPr>
              <a:t>的速度匀速行驶，行驶路程</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y </a:t>
            </a:r>
            <a:r>
              <a:rPr lang="en-US" altLang="zh-CN" sz="2800" dirty="0">
                <a:solidFill>
                  <a:schemeClr val="tx1"/>
                </a:solidFill>
                <a:latin typeface="Times New Roman" panose="02020603050405020304" pitchFamily="2" charset="0"/>
                <a:ea typeface="黑体" panose="02010609060101010101" pitchFamily="1" charset="-122"/>
              </a:rPr>
              <a:t>(km)</a:t>
            </a:r>
            <a:r>
              <a:rPr lang="zh-CN" altLang="en-US" sz="2800" dirty="0">
                <a:solidFill>
                  <a:schemeClr val="tx1"/>
                </a:solidFill>
                <a:latin typeface="Times New Roman" panose="02020603050405020304" pitchFamily="2" charset="0"/>
                <a:ea typeface="黑体" panose="02010609060101010101" pitchFamily="1" charset="-122"/>
              </a:rPr>
              <a:t>与行驶时间</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x</a:t>
            </a:r>
            <a:r>
              <a:rPr lang="en-US" altLang="zh-CN" sz="2800" i="1"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rPr>
              <a:t>(h)</a:t>
            </a:r>
            <a:r>
              <a:rPr lang="zh-CN" altLang="en-US" sz="2800" dirty="0">
                <a:solidFill>
                  <a:schemeClr val="tx1"/>
                </a:solidFill>
                <a:latin typeface="Times New Roman" panose="02020603050405020304" pitchFamily="2" charset="0"/>
                <a:ea typeface="黑体" panose="02010609060101010101" pitchFamily="1" charset="-122"/>
              </a:rPr>
              <a:t>之间的关系；</a:t>
            </a:r>
            <a:endParaRPr lang="zh-CN" altLang="en-US" sz="2800" dirty="0">
              <a:solidFill>
                <a:schemeClr val="tx1"/>
              </a:solidFill>
              <a:latin typeface="Times New Roman" panose="02020603050405020304" pitchFamily="2" charset="0"/>
              <a:ea typeface="黑体" panose="02010609060101010101" pitchFamily="1" charset="-122"/>
            </a:endParaRPr>
          </a:p>
        </p:txBody>
      </p:sp>
      <p:sp>
        <p:nvSpPr>
          <p:cNvPr id="4" name="Text Box 3"/>
          <p:cNvSpPr txBox="1"/>
          <p:nvPr/>
        </p:nvSpPr>
        <p:spPr>
          <a:xfrm>
            <a:off x="506095" y="2428240"/>
            <a:ext cx="7600315" cy="1038860"/>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1" charset="-122"/>
              </a:rPr>
              <a:t>解：由路程</a:t>
            </a:r>
            <a:r>
              <a:rPr lang="en-US" altLang="zh-CN" sz="2800" dirty="0">
                <a:latin typeface="Times New Roman" panose="02020603050405020304" pitchFamily="2" charset="0"/>
                <a:ea typeface="黑体" panose="02010609060101010101" pitchFamily="1" charset="-122"/>
              </a:rPr>
              <a:t> = </a:t>
            </a:r>
            <a:r>
              <a:rPr lang="zh-CN" altLang="en-US" sz="2800" dirty="0">
                <a:latin typeface="Times New Roman" panose="02020603050405020304" pitchFamily="2" charset="0"/>
                <a:ea typeface="黑体" panose="02010609060101010101" pitchFamily="1" charset="-122"/>
              </a:rPr>
              <a:t>速度</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时间，得</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60</a:t>
            </a:r>
            <a:r>
              <a:rPr lang="en-US" altLang="zh-CN" sz="2800" b="1"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a:lnSpc>
                <a:spcPct val="110000"/>
              </a:lnSpc>
            </a:pPr>
            <a:r>
              <a:rPr lang="en-US" altLang="zh-CN" sz="2800" i="1" dirty="0">
                <a:latin typeface="Times New Roman" panose="02020603050405020304" pitchFamily="2" charset="0"/>
                <a:ea typeface="黑体" panose="02010609060101010101" pitchFamily="1" charset="-122"/>
              </a:rPr>
              <a:t> y </a:t>
            </a:r>
            <a:r>
              <a:rPr lang="zh-CN" altLang="en-US" sz="2800" dirty="0">
                <a:latin typeface="Times New Roman" panose="02020603050405020304" pitchFamily="2" charset="0"/>
                <a:ea typeface="黑体" panose="02010609060101010101" pitchFamily="1" charset="-122"/>
              </a:rPr>
              <a:t>是</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的一次函数，也是</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的正比例函数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5" name="Text Box 2"/>
          <p:cNvSpPr txBox="1"/>
          <p:nvPr/>
        </p:nvSpPr>
        <p:spPr>
          <a:xfrm>
            <a:off x="455295" y="3909695"/>
            <a:ext cx="7576820" cy="1038860"/>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1" charset="-122"/>
              </a:rPr>
              <a:t>解：由圆的面积公式，得</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π</a:t>
            </a:r>
            <a:r>
              <a:rPr lang="en-US" altLang="zh-CN" sz="2800" b="1" i="1" dirty="0">
                <a:latin typeface="Times New Roman" panose="02020603050405020304" pitchFamily="2" charset="0"/>
                <a:ea typeface="黑体" panose="02010609060101010101" pitchFamily="1" charset="-122"/>
              </a:rPr>
              <a:t>x</a:t>
            </a:r>
            <a:r>
              <a:rPr lang="en-US" altLang="zh-CN" sz="2800" b="1" baseline="300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a:lnSpc>
                <a:spcPct val="110000"/>
              </a:lnSpc>
            </a:pP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 </a:t>
            </a:r>
            <a:r>
              <a:rPr lang="zh-CN" altLang="en-US" sz="2800" dirty="0">
                <a:latin typeface="Times New Roman" panose="02020603050405020304" pitchFamily="2" charset="0"/>
                <a:ea typeface="黑体" panose="02010609060101010101" pitchFamily="1" charset="-122"/>
              </a:rPr>
              <a:t>不是</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a:t>
            </a:r>
            <a:r>
              <a:rPr lang="zh-CN" altLang="en-US" sz="2800" dirty="0">
                <a:latin typeface="Times New Roman" panose="02020603050405020304" pitchFamily="2" charset="0"/>
                <a:ea typeface="黑体" panose="02010609060101010101" pitchFamily="1" charset="-122"/>
                <a:sym typeface="+mn-ea"/>
              </a:rPr>
              <a:t>一次</a:t>
            </a:r>
            <a:r>
              <a:rPr lang="zh-CN" altLang="en-US" sz="2800" dirty="0">
                <a:latin typeface="Times New Roman" panose="02020603050405020304" pitchFamily="2" charset="0"/>
                <a:ea typeface="黑体" panose="02010609060101010101" pitchFamily="1" charset="-122"/>
              </a:rPr>
              <a:t>函数，也不是</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a:t>
            </a:r>
            <a:r>
              <a:rPr lang="zh-CN" altLang="en-US" sz="2800" dirty="0">
                <a:latin typeface="Times New Roman" panose="02020603050405020304" pitchFamily="2" charset="0"/>
                <a:ea typeface="黑体" panose="02010609060101010101" pitchFamily="1" charset="-122"/>
                <a:sym typeface="+mn-ea"/>
              </a:rPr>
              <a:t>正比例</a:t>
            </a:r>
            <a:r>
              <a:rPr lang="zh-CN" altLang="en-US" sz="2800" dirty="0">
                <a:latin typeface="Times New Roman" panose="02020603050405020304" pitchFamily="2" charset="0"/>
                <a:ea typeface="黑体" panose="02010609060101010101" pitchFamily="1" charset="-122"/>
              </a:rPr>
              <a:t>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6" name="Text Box 3"/>
          <p:cNvSpPr txBox="1"/>
          <p:nvPr/>
        </p:nvSpPr>
        <p:spPr>
          <a:xfrm>
            <a:off x="243840" y="3304540"/>
            <a:ext cx="8230870" cy="650875"/>
          </a:xfrm>
          <a:prstGeom prst="rect">
            <a:avLst/>
          </a:prstGeom>
          <a:noFill/>
          <a:ln w="9525">
            <a:noFill/>
          </a:ln>
        </p:spPr>
        <p:txBody>
          <a:bodyPr wrap="square" anchor="t" anchorCtr="0">
            <a:spAutoFit/>
          </a:bodyPr>
          <a:p>
            <a:pPr>
              <a:lnSpc>
                <a:spcPct val="130000"/>
              </a:lnSpc>
            </a:pPr>
            <a:r>
              <a:rPr lang="en-US" altLang="zh-CN" sz="2800" dirty="0">
                <a:solidFill>
                  <a:schemeClr val="tx1"/>
                </a:solidFill>
                <a:latin typeface="Times New Roman" panose="02020603050405020304" pitchFamily="2" charset="0"/>
                <a:ea typeface="黑体" panose="02010609060101010101" pitchFamily="1" charset="-122"/>
                <a:sym typeface="+mn-ea"/>
              </a:rPr>
              <a:t>(2)  </a:t>
            </a:r>
            <a:r>
              <a:rPr lang="zh-CN" altLang="en-US" sz="2800" dirty="0">
                <a:solidFill>
                  <a:schemeClr val="tx1"/>
                </a:solidFill>
                <a:latin typeface="Times New Roman" panose="02020603050405020304" pitchFamily="2" charset="0"/>
                <a:ea typeface="黑体" panose="02010609060101010101" pitchFamily="1" charset="-122"/>
              </a:rPr>
              <a:t>圆的面积</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y</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rPr>
              <a:t>(cm</a:t>
            </a:r>
            <a:r>
              <a:rPr lang="en-US" altLang="zh-CN" sz="2800" baseline="30000" dirty="0">
                <a:solidFill>
                  <a:schemeClr val="tx1"/>
                </a:solidFill>
                <a:latin typeface="Times New Roman" panose="02020603050405020304" pitchFamily="2" charset="0"/>
                <a:ea typeface="黑体" panose="02010609060101010101" pitchFamily="1" charset="-122"/>
              </a:rPr>
              <a:t>2</a:t>
            </a:r>
            <a:r>
              <a:rPr lang="en-US" altLang="zh-CN" sz="2800" dirty="0">
                <a:solidFill>
                  <a:schemeClr val="tx1"/>
                </a:solidFill>
                <a:latin typeface="Times New Roman" panose="02020603050405020304" pitchFamily="2" charset="0"/>
                <a:ea typeface="黑体" panose="02010609060101010101" pitchFamily="1" charset="-122"/>
              </a:rPr>
              <a:t> ) </a:t>
            </a:r>
            <a:r>
              <a:rPr lang="zh-CN" altLang="en-US" sz="2800" dirty="0">
                <a:solidFill>
                  <a:schemeClr val="tx1"/>
                </a:solidFill>
                <a:latin typeface="Times New Roman" panose="02020603050405020304" pitchFamily="2" charset="0"/>
                <a:ea typeface="黑体" panose="02010609060101010101" pitchFamily="1" charset="-122"/>
              </a:rPr>
              <a:t>与它的半径</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x</a:t>
            </a:r>
            <a:r>
              <a:rPr lang="en-US" altLang="zh-CN" sz="2800" dirty="0">
                <a:solidFill>
                  <a:schemeClr val="tx1"/>
                </a:solidFill>
                <a:latin typeface="Times New Roman" panose="02020603050405020304" pitchFamily="2" charset="0"/>
                <a:ea typeface="黑体" panose="02010609060101010101" pitchFamily="1" charset="-122"/>
              </a:rPr>
              <a:t> (cm) </a:t>
            </a:r>
            <a:r>
              <a:rPr lang="zh-CN" altLang="en-US" sz="2800" dirty="0">
                <a:solidFill>
                  <a:schemeClr val="tx1"/>
                </a:solidFill>
                <a:latin typeface="Times New Roman" panose="02020603050405020304" pitchFamily="2" charset="0"/>
                <a:ea typeface="黑体" panose="02010609060101010101" pitchFamily="1" charset="-122"/>
              </a:rPr>
              <a:t>之间的关系</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34" name="任意多边形 33"/>
          <p:cNvSpPr/>
          <p:nvPr userDrawn="1"/>
        </p:nvSpPr>
        <p:spPr>
          <a:xfrm>
            <a:off x="5651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000000"/>
                                          </p:val>
                                        </p:tav>
                                        <p:tav tm="100000">
                                          <p:val>
                                            <p:strVal val="#ppt_w"/>
                                          </p:val>
                                        </p:tav>
                                      </p:tavLst>
                                    </p:anim>
                                    <p:anim calcmode="lin" valueType="num">
                                      <p:cBhvr>
                                        <p:cTn id="8" dur="1000" fill="hold"/>
                                        <p:tgtEl>
                                          <p:spTgt spid="4"/>
                                        </p:tgtEl>
                                        <p:attrNameLst>
                                          <p:attrName>ppt_h</p:attrName>
                                        </p:attrNameLst>
                                      </p:cBhvr>
                                      <p:tavLst>
                                        <p:tav tm="0">
                                          <p:val>
                                            <p:fltVal val="0.00000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7"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000" fill="hold"/>
                                        <p:tgtEl>
                                          <p:spTgt spid="5"/>
                                        </p:tgtEl>
                                        <p:attrNameLst>
                                          <p:attrName>ppt_x</p:attrName>
                                        </p:attrNameLst>
                                      </p:cBhvr>
                                      <p:tavLst>
                                        <p:tav tm="0">
                                          <p:val>
                                            <p:strVal val="#ppt_x"/>
                                          </p:val>
                                        </p:tav>
                                        <p:tav tm="100000">
                                          <p:val>
                                            <p:strVal val="#ppt_x"/>
                                          </p:val>
                                        </p:tav>
                                      </p:tavLst>
                                    </p:anim>
                                    <p:anim calcmode="lin" valueType="num">
                                      <p:cBhvr additive="base">
                                        <p:cTn id="21"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2"/>
          <p:cNvSpPr txBox="1"/>
          <p:nvPr/>
        </p:nvSpPr>
        <p:spPr>
          <a:xfrm>
            <a:off x="11430" y="2021840"/>
            <a:ext cx="8754745" cy="2030095"/>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1" charset="-122"/>
              </a:rPr>
              <a:t>    解：这个水池每小时增加</a:t>
            </a:r>
            <a:r>
              <a:rPr lang="en-US" altLang="zh-CN"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sym typeface="宋体" panose="02010600030101010101" pitchFamily="2" charset="-122"/>
              </a:rPr>
              <a:t>5 m</a:t>
            </a:r>
            <a:r>
              <a:rPr lang="en-US" altLang="zh-CN" sz="2800" baseline="30000" dirty="0">
                <a:latin typeface="Times New Roman" panose="02020603050405020304" pitchFamily="2" charset="0"/>
                <a:ea typeface="黑体" panose="02010609060101010101" pitchFamily="1" charset="-122"/>
                <a:sym typeface="宋体" panose="02010600030101010101" pitchFamily="2" charset="-122"/>
              </a:rPr>
              <a:t>3 </a:t>
            </a:r>
            <a:r>
              <a:rPr lang="zh-CN" altLang="en-US" sz="2800" dirty="0">
                <a:latin typeface="Times New Roman" panose="02020603050405020304" pitchFamily="2" charset="0"/>
                <a:ea typeface="黑体" panose="02010609060101010101" pitchFamily="1" charset="-122"/>
              </a:rPr>
              <a:t>水，</a:t>
            </a:r>
            <a:r>
              <a:rPr lang="en-US" altLang="zh-CN" sz="2800" b="1" i="1" dirty="0">
                <a:latin typeface="Times New Roman" panose="02020603050405020304" pitchFamily="2" charset="0"/>
                <a:ea typeface="黑体" panose="02010609060101010101" pitchFamily="1" charset="-122"/>
                <a:sym typeface="宋体" panose="02010600030101010101" pitchFamily="2" charset="-122"/>
              </a:rPr>
              <a:t>x</a:t>
            </a:r>
            <a:r>
              <a:rPr lang="en-US" altLang="zh-CN" sz="2800" dirty="0">
                <a:latin typeface="Times New Roman" panose="02020603050405020304" pitchFamily="2" charset="0"/>
                <a:ea typeface="黑体" panose="02010609060101010101" pitchFamily="1" charset="-122"/>
                <a:sym typeface="宋体" panose="02010600030101010101" pitchFamily="2" charset="-122"/>
              </a:rPr>
              <a:t> h </a:t>
            </a:r>
            <a:r>
              <a:rPr lang="zh-CN" altLang="en-US" sz="2800" dirty="0">
                <a:latin typeface="Times New Roman" panose="02020603050405020304" pitchFamily="2" charset="0"/>
                <a:ea typeface="黑体" panose="02010609060101010101" pitchFamily="1" charset="-122"/>
              </a:rPr>
              <a:t>增加</a:t>
            </a:r>
            <a:r>
              <a:rPr lang="en-US" altLang="zh-CN" sz="2800" dirty="0">
                <a:latin typeface="Times New Roman" panose="02020603050405020304" pitchFamily="2" charset="0"/>
                <a:ea typeface="黑体" panose="02010609060101010101" pitchFamily="1" charset="-122"/>
              </a:rPr>
              <a:t> </a:t>
            </a:r>
            <a:r>
              <a:rPr lang="en-US" altLang="zh-CN" sz="2800" b="1" dirty="0">
                <a:latin typeface="Times New Roman" panose="02020603050405020304" pitchFamily="2" charset="0"/>
                <a:ea typeface="黑体" panose="02010609060101010101" pitchFamily="1" charset="-122"/>
                <a:sym typeface="宋体" panose="02010600030101010101" pitchFamily="2" charset="-122"/>
              </a:rPr>
              <a:t>5</a:t>
            </a:r>
            <a:r>
              <a:rPr lang="en-US" altLang="zh-CN" sz="2800" b="1" i="1" dirty="0">
                <a:latin typeface="Times New Roman" panose="02020603050405020304" pitchFamily="2" charset="0"/>
                <a:ea typeface="黑体" panose="02010609060101010101" pitchFamily="1" charset="-122"/>
                <a:sym typeface="宋体" panose="02010600030101010101" pitchFamily="2" charset="-122"/>
              </a:rPr>
              <a:t>x</a:t>
            </a:r>
            <a:r>
              <a:rPr lang="en-US" altLang="zh-CN" sz="2800" dirty="0">
                <a:latin typeface="Times New Roman" panose="02020603050405020304" pitchFamily="2" charset="0"/>
                <a:ea typeface="黑体" panose="02010609060101010101" pitchFamily="1" charset="-122"/>
                <a:sym typeface="宋体" panose="02010600030101010101" pitchFamily="2" charset="-122"/>
              </a:rPr>
              <a:t> m</a:t>
            </a:r>
            <a:r>
              <a:rPr lang="en-US" altLang="zh-CN" sz="2800" baseline="30000" dirty="0">
                <a:latin typeface="Times New Roman" panose="02020603050405020304" pitchFamily="2" charset="0"/>
                <a:ea typeface="黑体" panose="02010609060101010101" pitchFamily="1" charset="-122"/>
                <a:sym typeface="宋体" panose="02010600030101010101" pitchFamily="2" charset="-122"/>
              </a:rPr>
              <a:t>3 </a:t>
            </a:r>
            <a:r>
              <a:rPr lang="zh-CN" altLang="en-US" sz="2800" dirty="0">
                <a:latin typeface="Times New Roman" panose="02020603050405020304" pitchFamily="2" charset="0"/>
                <a:ea typeface="黑体" panose="02010609060101010101" pitchFamily="1" charset="-122"/>
              </a:rPr>
              <a:t>水，</a:t>
            </a:r>
            <a:endParaRPr lang="zh-CN" altLang="en-US" sz="2800" dirty="0">
              <a:latin typeface="Times New Roman" panose="02020603050405020304" pitchFamily="2" charset="0"/>
              <a:ea typeface="黑体" panose="02010609060101010101" pitchFamily="1" charset="-122"/>
            </a:endParaRPr>
          </a:p>
          <a:p>
            <a:pPr>
              <a:lnSpc>
                <a:spcPct val="150000"/>
              </a:lnSpc>
            </a:pPr>
            <a:r>
              <a:rPr lang="zh-CN" altLang="en-US" sz="2800" dirty="0">
                <a:latin typeface="Times New Roman" panose="02020603050405020304" pitchFamily="2" charset="0"/>
                <a:ea typeface="黑体" panose="02010609060101010101" pitchFamily="1" charset="-122"/>
              </a:rPr>
              <a:t>     因而</a:t>
            </a:r>
            <a:r>
              <a:rPr lang="zh-CN" altLang="en-US" sz="2800" dirty="0">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15 + 5</a:t>
            </a:r>
            <a:r>
              <a:rPr lang="en-US" altLang="zh-CN" sz="2800" b="1" i="1" dirty="0">
                <a:latin typeface="Times New Roman" panose="02020603050405020304" pitchFamily="2" charset="0"/>
                <a:ea typeface="黑体" panose="02010609060101010101" pitchFamily="1" charset="-122"/>
              </a:rPr>
              <a:t>x</a:t>
            </a:r>
            <a:r>
              <a:rPr lang="en-US" altLang="zh-CN" sz="2800" b="1" dirty="0">
                <a:latin typeface="Times New Roman" panose="02020603050405020304" pitchFamily="2" charset="0"/>
                <a:ea typeface="黑体" panose="02010609060101010101" pitchFamily="1" charset="-122"/>
                <a:sym typeface="+mn-ea"/>
              </a:rPr>
              <a:t>.</a:t>
            </a:r>
            <a:endParaRPr lang="zh-CN" altLang="en-US" sz="2800" dirty="0">
              <a:latin typeface="Times New Roman" panose="02020603050405020304" pitchFamily="2" charset="0"/>
              <a:ea typeface="黑体" panose="02010609060101010101" pitchFamily="1" charset="-122"/>
              <a:sym typeface="+mn-ea"/>
            </a:endParaRPr>
          </a:p>
          <a:p>
            <a:pPr>
              <a:lnSpc>
                <a:spcPct val="150000"/>
              </a:lnSpc>
            </a:pP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y</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是</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的一次函数</a:t>
            </a:r>
            <a:r>
              <a:rPr lang="zh-CN" altLang="en-US" sz="2800" dirty="0">
                <a:latin typeface="Times New Roman" panose="02020603050405020304" pitchFamily="2" charset="0"/>
                <a:ea typeface="黑体" panose="02010609060101010101" pitchFamily="1" charset="-122"/>
                <a:sym typeface="宋体" panose="02010600030101010101" pitchFamily="2" charset="-122"/>
              </a:rPr>
              <a:t>，但</a:t>
            </a:r>
            <a:r>
              <a:rPr lang="zh-CN" altLang="en-US" sz="2800" dirty="0">
                <a:latin typeface="Times New Roman" panose="02020603050405020304" pitchFamily="2" charset="0"/>
                <a:ea typeface="黑体" panose="02010609060101010101" pitchFamily="1" charset="-122"/>
              </a:rPr>
              <a:t>不是</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的正比例函数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3" name="Text Box 3"/>
          <p:cNvSpPr txBox="1"/>
          <p:nvPr/>
        </p:nvSpPr>
        <p:spPr>
          <a:xfrm>
            <a:off x="307975" y="682308"/>
            <a:ext cx="8247063" cy="1383665"/>
          </a:xfrm>
          <a:prstGeom prst="rect">
            <a:avLst/>
          </a:prstGeom>
          <a:noFill/>
          <a:ln w="9525">
            <a:noFill/>
          </a:ln>
        </p:spPr>
        <p:txBody>
          <a:bodyPr wrap="square" anchor="t" anchorCtr="0">
            <a:spAutoFit/>
          </a:bodyPr>
          <a:p>
            <a:pPr>
              <a:lnSpc>
                <a:spcPct val="150000"/>
              </a:lnSpc>
            </a:pPr>
            <a:r>
              <a:rPr lang="en-US" altLang="zh-CN" sz="2800" dirty="0">
                <a:solidFill>
                  <a:schemeClr val="tx1"/>
                </a:solidFill>
                <a:latin typeface="Times New Roman" panose="02020603050405020304" pitchFamily="2" charset="0"/>
                <a:ea typeface="黑体" panose="02010609060101010101" pitchFamily="1" charset="-122"/>
              </a:rPr>
              <a:t>(3) </a:t>
            </a:r>
            <a:r>
              <a:rPr lang="zh-CN" altLang="en-US" sz="2800" dirty="0">
                <a:solidFill>
                  <a:schemeClr val="tx1"/>
                </a:solidFill>
                <a:latin typeface="Times New Roman" panose="02020603050405020304" pitchFamily="2" charset="0"/>
                <a:ea typeface="黑体" panose="02010609060101010101" pitchFamily="1" charset="-122"/>
              </a:rPr>
              <a:t>某水池有水</a:t>
            </a:r>
            <a:r>
              <a:rPr lang="en-US" altLang="zh-CN" sz="2800" dirty="0">
                <a:solidFill>
                  <a:schemeClr val="tx1"/>
                </a:solidFill>
                <a:latin typeface="Times New Roman" panose="02020603050405020304" pitchFamily="2" charset="0"/>
                <a:ea typeface="黑体" panose="02010609060101010101" pitchFamily="1" charset="-122"/>
              </a:rPr>
              <a:t> 15 m</a:t>
            </a:r>
            <a:r>
              <a:rPr lang="en-US" altLang="zh-CN" sz="2800" baseline="30000" dirty="0">
                <a:solidFill>
                  <a:schemeClr val="tx1"/>
                </a:solidFill>
                <a:latin typeface="Times New Roman" panose="02020603050405020304" pitchFamily="2" charset="0"/>
                <a:ea typeface="黑体" panose="02010609060101010101" pitchFamily="1" charset="-122"/>
              </a:rPr>
              <a:t>3</a:t>
            </a:r>
            <a:r>
              <a:rPr lang="zh-CN" altLang="en-US" sz="2800" dirty="0">
                <a:solidFill>
                  <a:schemeClr val="tx1"/>
                </a:solidFill>
                <a:latin typeface="Times New Roman" panose="02020603050405020304" pitchFamily="2" charset="0"/>
                <a:ea typeface="黑体" panose="02010609060101010101" pitchFamily="1" charset="-122"/>
              </a:rPr>
              <a:t>，现打开进水管进水，进水速度为</a:t>
            </a:r>
            <a:r>
              <a:rPr lang="en-US" altLang="zh-CN" sz="2800" dirty="0">
                <a:solidFill>
                  <a:schemeClr val="tx1"/>
                </a:solidFill>
                <a:latin typeface="Times New Roman" panose="02020603050405020304" pitchFamily="2" charset="0"/>
                <a:ea typeface="黑体" panose="02010609060101010101" pitchFamily="1" charset="-122"/>
              </a:rPr>
              <a:t> 5 </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m</a:t>
            </a:r>
            <a:r>
              <a:rPr lang="en-US" altLang="zh-CN" sz="2800" baseline="30000" dirty="0">
                <a:solidFill>
                  <a:schemeClr val="tx1"/>
                </a:solidFill>
                <a:latin typeface="Times New Roman" panose="02020603050405020304" pitchFamily="2" charset="0"/>
                <a:ea typeface="黑体" panose="02010609060101010101" pitchFamily="1" charset="-122"/>
                <a:sym typeface="宋体" panose="02010600030101010101" pitchFamily="2" charset="-122"/>
              </a:rPr>
              <a:t>3</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/h</a:t>
            </a:r>
            <a:r>
              <a:rPr lang="zh-CN" altLang="en-US"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a:t>
            </a:r>
            <a:r>
              <a:rPr lang="en-US" altLang="zh-CN" sz="2800" b="1" i="1" dirty="0">
                <a:solidFill>
                  <a:schemeClr val="tx1"/>
                </a:solidFill>
                <a:latin typeface="Times New Roman" panose="02020603050405020304" pitchFamily="2" charset="0"/>
                <a:ea typeface="黑体" panose="02010609060101010101" pitchFamily="1" charset="-122"/>
              </a:rPr>
              <a:t>x</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h </a:t>
            </a:r>
            <a:r>
              <a:rPr lang="zh-CN" altLang="en-US"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后这个水池有水</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i="1" dirty="0">
                <a:solidFill>
                  <a:schemeClr val="tx1"/>
                </a:solidFill>
                <a:latin typeface="Times New Roman" panose="02020603050405020304" pitchFamily="2" charset="0"/>
                <a:ea typeface="黑体" panose="02010609060101010101" pitchFamily="1" charset="-122"/>
              </a:rPr>
              <a:t>y</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m</a:t>
            </a:r>
            <a:r>
              <a:rPr lang="en-US" altLang="zh-CN" sz="2800" baseline="30000" dirty="0">
                <a:solidFill>
                  <a:schemeClr val="tx1"/>
                </a:solidFill>
                <a:latin typeface="Times New Roman" panose="02020603050405020304" pitchFamily="2" charset="0"/>
                <a:ea typeface="黑体" panose="02010609060101010101" pitchFamily="1" charset="-122"/>
                <a:sym typeface="宋体" panose="02010600030101010101" pitchFamily="2" charset="-122"/>
              </a:rPr>
              <a:t>3</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000" fill="hold"/>
                                        <p:tgtEl>
                                          <p:spTgt spid="2"/>
                                        </p:tgtEl>
                                        <p:attrNameLst>
                                          <p:attrName>ppt_x</p:attrName>
                                        </p:attrNameLst>
                                      </p:cBhvr>
                                      <p:tavLst>
                                        <p:tav tm="0">
                                          <p:val>
                                            <p:strVal val="#ppt_x"/>
                                          </p:val>
                                        </p:tav>
                                        <p:tav tm="100000">
                                          <p:val>
                                            <p:strVal val="#ppt_x"/>
                                          </p:val>
                                        </p:tav>
                                      </p:tavLst>
                                    </p:anim>
                                    <p:anim calcmode="lin" valueType="num">
                                      <p:cBhvr>
                                        <p:cTn id="13"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Rectangle 2"/>
          <p:cNvSpPr/>
          <p:nvPr/>
        </p:nvSpPr>
        <p:spPr>
          <a:xfrm>
            <a:off x="441325" y="581025"/>
            <a:ext cx="8267065" cy="1082040"/>
          </a:xfrm>
          <a:prstGeom prst="rect">
            <a:avLst/>
          </a:prstGeom>
          <a:noFill/>
          <a:ln w="9525">
            <a:noFill/>
          </a:ln>
        </p:spPr>
        <p:txBody>
          <a:bodyPr wrap="square" anchor="ctr" anchorCtr="0">
            <a:spAutoFit/>
          </a:bodyPr>
          <a:p>
            <a:pPr>
              <a:lnSpc>
                <a:spcPct val="120000"/>
              </a:lnSpc>
            </a:pPr>
            <a:r>
              <a:rPr lang="zh-CN" altLang="en-US" sz="2800" dirty="0">
                <a:solidFill>
                  <a:srgbClr val="00B050"/>
                </a:solidFill>
                <a:latin typeface="Times New Roman" panose="02020603050405020304" pitchFamily="2" charset="0"/>
                <a:ea typeface="黑体" panose="02010609060101010101" pitchFamily="1" charset="-122"/>
              </a:rPr>
              <a:t>例</a:t>
            </a:r>
            <a:r>
              <a:rPr lang="en-US" altLang="zh-CN" sz="2800" dirty="0">
                <a:solidFill>
                  <a:srgbClr val="00B050"/>
                </a:solidFill>
                <a:latin typeface="Times New Roman" panose="02020603050405020304" pitchFamily="2" charset="0"/>
                <a:ea typeface="黑体" panose="02010609060101010101" pitchFamily="1" charset="-122"/>
              </a:rPr>
              <a:t>2</a:t>
            </a:r>
            <a:r>
              <a:rPr lang="en-US" altLang="zh-CN" sz="2800" dirty="0">
                <a:solidFill>
                  <a:srgbClr val="008080"/>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已知函数</a:t>
            </a:r>
            <a:endParaRPr lang="zh-CN" altLang="en-US" sz="2800" dirty="0">
              <a:solidFill>
                <a:schemeClr val="tx1"/>
              </a:solidFill>
              <a:latin typeface="Times New Roman" panose="02020603050405020304" pitchFamily="2" charset="0"/>
              <a:ea typeface="黑体" panose="02010609060101010101" pitchFamily="1" charset="-122"/>
            </a:endParaRPr>
          </a:p>
          <a:p>
            <a:pPr>
              <a:lnSpc>
                <a:spcPct val="110000"/>
              </a:lnSpc>
            </a:pPr>
            <a:r>
              <a:rPr lang="zh-CN" altLang="en-US" sz="2800" dirty="0">
                <a:solidFill>
                  <a:schemeClr val="tx1"/>
                </a:solidFill>
                <a:latin typeface="Times New Roman" panose="02020603050405020304" pitchFamily="2" charset="0"/>
                <a:ea typeface="黑体" panose="02010609060101010101" pitchFamily="1" charset="-122"/>
              </a:rPr>
              <a:t>(1)</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若它是一次函数，求</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i="1" dirty="0">
                <a:solidFill>
                  <a:schemeClr val="tx1"/>
                </a:solidFill>
                <a:latin typeface="Times New Roman" panose="02020603050405020304" pitchFamily="2" charset="0"/>
                <a:ea typeface="黑体" panose="02010609060101010101" pitchFamily="1" charset="-122"/>
              </a:rPr>
              <a:t>m</a:t>
            </a:r>
            <a:r>
              <a:rPr lang="en-US" altLang="zh-CN" sz="2800" i="1"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的值；  </a:t>
            </a:r>
            <a:endParaRPr lang="zh-CN" altLang="en-US" sz="2800" dirty="0">
              <a:solidFill>
                <a:schemeClr val="tx1"/>
              </a:solidFill>
              <a:latin typeface="Times New Roman" panose="02020603050405020304" pitchFamily="2" charset="0"/>
              <a:ea typeface="黑体" panose="02010609060101010101" pitchFamily="1" charset="-122"/>
            </a:endParaRPr>
          </a:p>
        </p:txBody>
      </p:sp>
      <p:sp>
        <p:nvSpPr>
          <p:cNvPr id="4" name="文本框 1"/>
          <p:cNvSpPr txBox="1"/>
          <p:nvPr/>
        </p:nvSpPr>
        <p:spPr>
          <a:xfrm>
            <a:off x="168910" y="1726883"/>
            <a:ext cx="8374063" cy="3192145"/>
          </a:xfrm>
          <a:prstGeom prst="rect">
            <a:avLst/>
          </a:prstGeom>
          <a:noFill/>
          <a:ln w="9525">
            <a:noFill/>
          </a:ln>
        </p:spPr>
        <p:txBody>
          <a:bodyPr wrap="square" anchor="t" anchorCtr="0">
            <a:spAutoFit/>
          </a:bodyPr>
          <a:p>
            <a:pPr indent="266700">
              <a:lnSpc>
                <a:spcPct val="120000"/>
              </a:lnSpc>
            </a:pPr>
            <a:r>
              <a:rPr lang="zh-CN" altLang="en-US" sz="2800" dirty="0">
                <a:latin typeface="Times New Roman" panose="02020603050405020304" pitchFamily="2" charset="0"/>
                <a:ea typeface="黑体" panose="02010609060101010101" pitchFamily="1" charset="-122"/>
              </a:rPr>
              <a:t>解：</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是一次函数，  </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baseline="300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－24＝1</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且</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－5</a:t>
            </a:r>
            <a:r>
              <a:rPr lang="en-US" altLang="zh-CN" sz="2800" dirty="0">
                <a:latin typeface="黑体" panose="02010609060101010101" pitchFamily="1" charset="-122"/>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0</a:t>
            </a:r>
            <a:r>
              <a:rPr lang="en-US" altLang="zh-CN"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＝±5</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且</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en-US" altLang="zh-CN" sz="2800" dirty="0">
                <a:latin typeface="黑体" panose="02010609060101010101" pitchFamily="1" charset="-122"/>
                <a:ea typeface="黑体" panose="02010609060101010101" pitchFamily="1" charset="-122"/>
                <a:sym typeface="+mn-ea"/>
              </a:rPr>
              <a:t>≠</a:t>
            </a:r>
            <a:r>
              <a:rPr lang="zh-CN" altLang="en-US" sz="2800" dirty="0">
                <a:latin typeface="Times New Roman" panose="02020603050405020304" pitchFamily="2" charset="0"/>
                <a:ea typeface="黑体" panose="02010609060101010101" pitchFamily="1" charset="-122"/>
              </a:rPr>
              <a:t>5</a:t>
            </a:r>
            <a:r>
              <a:rPr lang="en-US" altLang="zh-CN"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 m</a:t>
            </a:r>
            <a:r>
              <a:rPr lang="zh-CN" altLang="en-US" sz="2800" dirty="0">
                <a:latin typeface="Times New Roman" panose="02020603050405020304" pitchFamily="2" charset="0"/>
                <a:ea typeface="黑体" panose="02010609060101010101" pitchFamily="1" charset="-122"/>
              </a:rPr>
              <a:t>＝－5.</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当</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＝－5</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时，函数</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是一次函数．</a:t>
            </a:r>
            <a:endParaRPr lang="zh-CN" altLang="en-US" sz="2800" dirty="0">
              <a:latin typeface="Times New Roman" panose="02020603050405020304" pitchFamily="2" charset="0"/>
              <a:ea typeface="黑体" panose="02010609060101010101" pitchFamily="1" charset="-122"/>
            </a:endParaRPr>
          </a:p>
        </p:txBody>
      </p:sp>
      <p:graphicFrame>
        <p:nvGraphicFramePr>
          <p:cNvPr id="5" name="对象 4">
            <a:hlinkClick r:id="" action="ppaction://ole?verb="/>
          </p:cNvPr>
          <p:cNvGraphicFramePr>
            <a:graphicFrameLocks noChangeAspect="1"/>
          </p:cNvGraphicFramePr>
          <p:nvPr/>
        </p:nvGraphicFramePr>
        <p:xfrm>
          <a:off x="2772410" y="512445"/>
          <a:ext cx="3746500" cy="616585"/>
        </p:xfrm>
        <a:graphic>
          <a:graphicData uri="http://schemas.openxmlformats.org/presentationml/2006/ole">
            <mc:AlternateContent xmlns:mc="http://schemas.openxmlformats.org/markup-compatibility/2006">
              <mc:Choice xmlns:v="urn:schemas-microsoft-com:vml" Requires="v">
                <p:oleObj spid="_x0000_s6" name="" r:id="rId1" imgW="1537335" imgH="254000" progId="Equation.DSMT4">
                  <p:embed/>
                </p:oleObj>
              </mc:Choice>
              <mc:Fallback>
                <p:oleObj name="" r:id="rId1" imgW="1537335" imgH="254000" progId="Equation.DSMT4">
                  <p:embed/>
                  <p:pic>
                    <p:nvPicPr>
                      <p:cNvPr id="0" name="图片 3075"/>
                      <p:cNvPicPr/>
                      <p:nvPr/>
                    </p:nvPicPr>
                    <p:blipFill>
                      <a:blip r:embed="rId2"/>
                      <a:stretch>
                        <a:fillRect/>
                      </a:stretch>
                    </p:blipFill>
                    <p:spPr>
                      <a:xfrm>
                        <a:off x="2772410" y="512445"/>
                        <a:ext cx="3746500" cy="616585"/>
                      </a:xfrm>
                      <a:prstGeom prst="rect">
                        <a:avLst/>
                      </a:prstGeom>
                      <a:noFill/>
                      <a:ln w="38100">
                        <a:noFill/>
                        <a:miter/>
                      </a:ln>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614170" y="1731010"/>
          <a:ext cx="3429000" cy="579438"/>
        </p:xfrm>
        <a:graphic>
          <a:graphicData uri="http://schemas.openxmlformats.org/presentationml/2006/ole">
            <mc:AlternateContent xmlns:mc="http://schemas.openxmlformats.org/markup-compatibility/2006">
              <mc:Choice xmlns:v="urn:schemas-microsoft-com:vml" Requires="v">
                <p:oleObj spid="_x0000_s8" name="" r:id="rId3" imgW="1498600" imgH="254000" progId="Equation.DSMT4">
                  <p:embed/>
                </p:oleObj>
              </mc:Choice>
              <mc:Fallback>
                <p:oleObj name="" r:id="rId3" imgW="1498600" imgH="254000" progId="Equation.DSMT4">
                  <p:embed/>
                  <p:pic>
                    <p:nvPicPr>
                      <p:cNvPr id="0" name="图片 3076"/>
                      <p:cNvPicPr/>
                      <p:nvPr/>
                    </p:nvPicPr>
                    <p:blipFill>
                      <a:blip r:embed="rId4"/>
                      <a:stretch>
                        <a:fillRect/>
                      </a:stretch>
                    </p:blipFill>
                    <p:spPr>
                      <a:xfrm>
                        <a:off x="1614170" y="1731010"/>
                        <a:ext cx="3429000" cy="579438"/>
                      </a:xfrm>
                      <a:prstGeom prst="rect">
                        <a:avLst/>
                      </a:prstGeom>
                      <a:noFill/>
                      <a:ln w="38100">
                        <a:noFill/>
                        <a:miter/>
                      </a:ln>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4788535" y="3740785"/>
          <a:ext cx="3467735" cy="588010"/>
        </p:xfrm>
        <a:graphic>
          <a:graphicData uri="http://schemas.openxmlformats.org/presentationml/2006/ole">
            <mc:AlternateContent xmlns:mc="http://schemas.openxmlformats.org/markup-compatibility/2006">
              <mc:Choice xmlns:v="urn:schemas-microsoft-com:vml" Requires="v">
                <p:oleObj spid="_x0000_s3078" name="" r:id="rId5" imgW="1498600" imgH="254000" progId="Equation.DSMT4">
                  <p:embed/>
                </p:oleObj>
              </mc:Choice>
              <mc:Fallback>
                <p:oleObj name="" r:id="rId5" imgW="1498600" imgH="254000" progId="Equation.DSMT4">
                  <p:embed/>
                  <p:pic>
                    <p:nvPicPr>
                      <p:cNvPr id="0" name="图片 3077"/>
                      <p:cNvPicPr/>
                      <p:nvPr/>
                    </p:nvPicPr>
                    <p:blipFill>
                      <a:blip r:embed="rId6"/>
                      <a:stretch>
                        <a:fillRect/>
                      </a:stretch>
                    </p:blipFill>
                    <p:spPr>
                      <a:xfrm>
                        <a:off x="4788535" y="3740785"/>
                        <a:ext cx="3467735" cy="588010"/>
                      </a:xfrm>
                      <a:prstGeom prst="rect">
                        <a:avLst/>
                      </a:prstGeom>
                      <a:noFill/>
                      <a:ln w="38100">
                        <a:noFill/>
                        <a:miter/>
                      </a:ln>
                    </p:spPr>
                  </p:pic>
                </p:oleObj>
              </mc:Fallback>
            </mc:AlternateContent>
          </a:graphicData>
        </a:graphic>
      </p:graphicFrame>
      <p:sp>
        <p:nvSpPr>
          <p:cNvPr id="34" name="任意多边形 33"/>
          <p:cNvSpPr/>
          <p:nvPr userDrawn="1"/>
        </p:nvSpPr>
        <p:spPr>
          <a:xfrm>
            <a:off x="34353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0" end="54"/>
                                            </p:txEl>
                                          </p:spTgt>
                                        </p:tgtEl>
                                        <p:attrNameLst>
                                          <p:attrName>style.visibility</p:attrName>
                                        </p:attrNameLst>
                                      </p:cBhvr>
                                      <p:to>
                                        <p:strVal val="visible"/>
                                      </p:to>
                                    </p:set>
                                    <p:animEffect transition="in" filter="blinds(horizontal)">
                                      <p:cBhvr>
                                        <p:cTn id="7" dur="500"/>
                                        <p:tgtEl>
                                          <p:spTgt spid="4">
                                            <p:txEl>
                                              <p:charRg st="0" end="5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charRg st="54" end="83"/>
                                            </p:txEl>
                                          </p:spTgt>
                                        </p:tgtEl>
                                        <p:attrNameLst>
                                          <p:attrName>style.visibility</p:attrName>
                                        </p:attrNameLst>
                                      </p:cBhvr>
                                      <p:to>
                                        <p:strVal val="visible"/>
                                      </p:to>
                                    </p:set>
                                    <p:animEffect transition="in" filter="blinds(horizontal)">
                                      <p:cBhvr>
                                        <p:cTn id="15" dur="500"/>
                                        <p:tgtEl>
                                          <p:spTgt spid="4">
                                            <p:txEl>
                                              <p:charRg st="54" end="8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charRg st="83" end="107"/>
                                            </p:txEl>
                                          </p:spTgt>
                                        </p:tgtEl>
                                        <p:attrNameLst>
                                          <p:attrName>style.visibility</p:attrName>
                                        </p:attrNameLst>
                                      </p:cBhvr>
                                      <p:to>
                                        <p:strVal val="visible"/>
                                      </p:to>
                                    </p:set>
                                    <p:animEffect transition="in" filter="blinds(horizontal)">
                                      <p:cBhvr>
                                        <p:cTn id="20" dur="500"/>
                                        <p:tgtEl>
                                          <p:spTgt spid="4">
                                            <p:txEl>
                                              <p:charRg st="83" end="10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xEl>
                                              <p:charRg st="107" end="127"/>
                                            </p:txEl>
                                          </p:spTgt>
                                        </p:tgtEl>
                                        <p:attrNameLst>
                                          <p:attrName>style.visibility</p:attrName>
                                        </p:attrNameLst>
                                      </p:cBhvr>
                                      <p:to>
                                        <p:strVal val="visible"/>
                                      </p:to>
                                    </p:set>
                                    <p:animEffect transition="in" filter="blinds(horizontal)">
                                      <p:cBhvr>
                                        <p:cTn id="25" dur="500"/>
                                        <p:tgtEl>
                                          <p:spTgt spid="4">
                                            <p:txEl>
                                              <p:charRg st="107" end="12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xEl>
                                              <p:charRg st="127" end="150"/>
                                            </p:txEl>
                                          </p:spTgt>
                                        </p:tgtEl>
                                        <p:attrNameLst>
                                          <p:attrName>style.visibility</p:attrName>
                                        </p:attrNameLst>
                                      </p:cBhvr>
                                      <p:to>
                                        <p:strVal val="visible"/>
                                      </p:to>
                                    </p:set>
                                    <p:animEffect transition="in" filter="blinds(horizontal)">
                                      <p:cBhvr>
                                        <p:cTn id="30" dur="500"/>
                                        <p:tgtEl>
                                          <p:spTgt spid="4">
                                            <p:txEl>
                                              <p:charRg st="127" end="150"/>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
                                            <p:txEl>
                                              <p:charRg st="150" end="173"/>
                                            </p:txEl>
                                          </p:spTgt>
                                        </p:tgtEl>
                                        <p:attrNameLst>
                                          <p:attrName>style.visibility</p:attrName>
                                        </p:attrNameLst>
                                      </p:cBhvr>
                                      <p:to>
                                        <p:strVal val="visible"/>
                                      </p:to>
                                    </p:set>
                                    <p:animEffect transition="in" filter="blinds(horizontal)">
                                      <p:cBhvr>
                                        <p:cTn id="33" dur="500"/>
                                        <p:tgtEl>
                                          <p:spTgt spid="4">
                                            <p:txEl>
                                              <p:charRg st="150" end="173"/>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1"/>
          <p:cNvSpPr txBox="1"/>
          <p:nvPr/>
        </p:nvSpPr>
        <p:spPr>
          <a:xfrm>
            <a:off x="246380" y="1196975"/>
            <a:ext cx="8496300" cy="2675255"/>
          </a:xfrm>
          <a:prstGeom prst="rect">
            <a:avLst/>
          </a:prstGeom>
          <a:noFill/>
          <a:ln w="9525">
            <a:noFill/>
          </a:ln>
        </p:spPr>
        <p:txBody>
          <a:bodyPr wrap="square" anchor="t" anchorCtr="0">
            <a:spAutoFit/>
          </a:bodyPr>
          <a:p>
            <a:pPr indent="266700">
              <a:lnSpc>
                <a:spcPct val="120000"/>
              </a:lnSpc>
            </a:pPr>
            <a:r>
              <a:rPr lang="zh-CN" altLang="en-US" sz="2800" dirty="0">
                <a:latin typeface="Times New Roman" panose="02020603050405020304" pitchFamily="2" charset="0"/>
                <a:ea typeface="黑体" panose="02010609060101010101" pitchFamily="1" charset="-122"/>
              </a:rPr>
              <a:t>解：</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是正比例函数，</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baseline="30000" dirty="0">
                <a:latin typeface="Times New Roman" panose="02020603050405020304" pitchFamily="2" charset="0"/>
                <a:ea typeface="黑体" panose="02010609060101010101" pitchFamily="1" charset="-122"/>
              </a:rPr>
              <a:t>2</a:t>
            </a:r>
            <a:r>
              <a:rPr lang="zh-CN" altLang="en-US" sz="2800" dirty="0">
                <a:latin typeface="Times New Roman" panose="02020603050405020304" pitchFamily="2" charset="0"/>
                <a:ea typeface="黑体" panose="02010609060101010101" pitchFamily="1" charset="-122"/>
              </a:rPr>
              <a:t>－24＝1</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且</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－5</a:t>
            </a:r>
            <a:r>
              <a:rPr lang="zh-CN" altLang="en-US" sz="2800" dirty="0">
                <a:latin typeface="黑体" panose="02010609060101010101" pitchFamily="1" charset="-122"/>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0</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且</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＋1＝0.</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＝±5</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且</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黑体" panose="02010609060101010101" pitchFamily="1" charset="-122"/>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5</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且</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zh-CN" altLang="en-US" sz="2800" dirty="0">
                <a:latin typeface="Times New Roman" panose="02020603050405020304" pitchFamily="2" charset="0"/>
                <a:ea typeface="黑体" panose="02010609060101010101" pitchFamily="1" charset="-122"/>
              </a:rPr>
              <a:t>＝－1</a:t>
            </a:r>
            <a:r>
              <a:rPr lang="en-US" altLang="zh-CN"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这样的</a:t>
            </a:r>
            <a:r>
              <a:rPr lang="en-US" altLang="zh-CN" sz="2800" dirty="0">
                <a:latin typeface="Times New Roman" panose="02020603050405020304" pitchFamily="2" charset="0"/>
                <a:ea typeface="黑体" panose="02010609060101010101" pitchFamily="1" charset="-122"/>
              </a:rPr>
              <a:t> </a:t>
            </a:r>
            <a:r>
              <a:rPr lang="zh-CN" altLang="en-US" sz="2800" i="1" dirty="0">
                <a:latin typeface="Times New Roman" panose="02020603050405020304" pitchFamily="2" charset="0"/>
                <a:ea typeface="黑体" panose="02010609060101010101" pitchFamily="1" charset="-122"/>
              </a:rPr>
              <a:t>m</a:t>
            </a: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不存在，</a:t>
            </a:r>
            <a:endParaRPr lang="zh-CN" altLang="en-US" sz="2800" dirty="0">
              <a:latin typeface="Times New Roman" panose="02020603050405020304" pitchFamily="2" charset="0"/>
              <a:ea typeface="黑体" panose="02010609060101010101" pitchFamily="1" charset="-122"/>
            </a:endParaRPr>
          </a:p>
          <a:p>
            <a:pPr indent="266700">
              <a:lnSpc>
                <a:spcPct val="12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a:t>
            </a:r>
            <a:r>
              <a:rPr lang="zh-CN" altLang="en-US" sz="2800" dirty="0">
                <a:latin typeface="Times New Roman" panose="02020603050405020304" pitchFamily="2" charset="0"/>
                <a:ea typeface="黑体" panose="02010609060101010101" pitchFamily="1" charset="-122"/>
              </a:rPr>
              <a:t>                                       不可能是正比例函数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4" name="文本框 2"/>
          <p:cNvSpPr txBox="1"/>
          <p:nvPr/>
        </p:nvSpPr>
        <p:spPr>
          <a:xfrm>
            <a:off x="201930" y="3925570"/>
            <a:ext cx="8769985" cy="1038860"/>
          </a:xfrm>
          <a:prstGeom prst="rect">
            <a:avLst/>
          </a:prstGeom>
          <a:noFill/>
          <a:ln w="28575" cap="flat" cmpd="sng">
            <a:solidFill>
              <a:srgbClr val="228B8B"/>
            </a:solidFill>
            <a:prstDash val="sysDot"/>
            <a:bevel/>
            <a:headEnd type="none" w="med" len="med"/>
            <a:tailEnd type="none" w="med" len="med"/>
          </a:ln>
        </p:spPr>
        <p:txBody>
          <a:bodyPr wrap="square" anchor="t" anchorCtr="0">
            <a:spAutoFit/>
          </a:bodyPr>
          <a:p>
            <a:pPr indent="266700">
              <a:lnSpc>
                <a:spcPct val="110000"/>
              </a:lnSpc>
            </a:pPr>
            <a:r>
              <a:rPr lang="zh-CN" altLang="en-US" sz="2800" dirty="0">
                <a:solidFill>
                  <a:srgbClr val="0070C0"/>
                </a:solidFill>
                <a:latin typeface="Times New Roman" panose="02020603050405020304" pitchFamily="2" charset="0"/>
                <a:ea typeface="黑体" panose="02010609060101010101" pitchFamily="1" charset="-122"/>
                <a:cs typeface="Times New Roman" panose="02020603050405020304" pitchFamily="2" charset="0"/>
              </a:rPr>
              <a:t>【</a:t>
            </a:r>
            <a:r>
              <a:rPr lang="zh-CN" altLang="en-US" sz="2800" dirty="0">
                <a:solidFill>
                  <a:srgbClr val="0070C0"/>
                </a:solidFill>
                <a:latin typeface="Times New Roman" panose="02020603050405020304" pitchFamily="2" charset="0"/>
                <a:ea typeface="黑体" panose="02010609060101010101" pitchFamily="1" charset="-122"/>
                <a:cs typeface="Times New Roman" panose="02020603050405020304" pitchFamily="2" charset="0"/>
                <a:sym typeface="宋体" panose="02010600030101010101" pitchFamily="2" charset="-122"/>
              </a:rPr>
              <a:t>方法总结</a:t>
            </a:r>
            <a:r>
              <a:rPr lang="zh-CN" altLang="en-US" sz="2800" dirty="0">
                <a:solidFill>
                  <a:srgbClr val="0070C0"/>
                </a:solidFill>
                <a:latin typeface="Times New Roman" panose="02020603050405020304" pitchFamily="2" charset="0"/>
                <a:ea typeface="黑体" panose="02010609060101010101" pitchFamily="1" charset="-122"/>
                <a:cs typeface="Times New Roman" panose="02020603050405020304" pitchFamily="2" charset="0"/>
              </a:rPr>
              <a:t>】</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若</a:t>
            </a:r>
            <a:r>
              <a:rPr lang="en-US" altLang="zh-CN" sz="2800" dirty="0">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y </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kx</a:t>
            </a:r>
            <a:r>
              <a:rPr lang="en-US" altLang="zh-CN" sz="2800" i="1" baseline="300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n</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b</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是一次函数，则</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k</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0，且</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n </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1</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；当</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k</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 0</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，且</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b</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＝0</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时，该函数为正比例函数．</a:t>
            </a:r>
            <a:endPar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graphicFrame>
        <p:nvGraphicFramePr>
          <p:cNvPr id="5" name="对象 4">
            <a:hlinkClick r:id="" action="ppaction://ole?verb="/>
          </p:cNvPr>
          <p:cNvGraphicFramePr>
            <a:graphicFrameLocks noChangeAspect="1"/>
          </p:cNvGraphicFramePr>
          <p:nvPr/>
        </p:nvGraphicFramePr>
        <p:xfrm>
          <a:off x="1713865" y="1142365"/>
          <a:ext cx="3903345" cy="637540"/>
        </p:xfrm>
        <a:graphic>
          <a:graphicData uri="http://schemas.openxmlformats.org/presentationml/2006/ole">
            <mc:AlternateContent xmlns:mc="http://schemas.openxmlformats.org/markup-compatibility/2006">
              <mc:Choice xmlns:v="urn:schemas-microsoft-com:vml" Requires="v">
                <p:oleObj spid="_x0000_s6" name="" r:id="rId1" imgW="1498600" imgH="254000" progId="Equation.DSMT4">
                  <p:embed/>
                </p:oleObj>
              </mc:Choice>
              <mc:Fallback>
                <p:oleObj name="" r:id="rId1" imgW="1498600" imgH="254000" progId="Equation.DSMT4">
                  <p:embed/>
                  <p:pic>
                    <p:nvPicPr>
                      <p:cNvPr id="0" name="图片 3078"/>
                      <p:cNvPicPr/>
                      <p:nvPr/>
                    </p:nvPicPr>
                    <p:blipFill>
                      <a:blip r:embed="rId2"/>
                      <a:stretch>
                        <a:fillRect/>
                      </a:stretch>
                    </p:blipFill>
                    <p:spPr>
                      <a:xfrm>
                        <a:off x="1713865" y="1142365"/>
                        <a:ext cx="3903345" cy="637540"/>
                      </a:xfrm>
                      <a:prstGeom prst="rect">
                        <a:avLst/>
                      </a:prstGeom>
                      <a:noFill/>
                      <a:ln w="38100">
                        <a:noFill/>
                        <a:miter/>
                      </a:ln>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714818" y="3247390"/>
          <a:ext cx="3427412" cy="581025"/>
        </p:xfrm>
        <a:graphic>
          <a:graphicData uri="http://schemas.openxmlformats.org/presentationml/2006/ole">
            <mc:AlternateContent xmlns:mc="http://schemas.openxmlformats.org/markup-compatibility/2006">
              <mc:Choice xmlns:v="urn:schemas-microsoft-com:vml" Requires="v">
                <p:oleObj spid="_x0000_s3080" name="" r:id="rId3" imgW="1498600" imgH="254000" progId="Equation.DSMT4">
                  <p:embed/>
                </p:oleObj>
              </mc:Choice>
              <mc:Fallback>
                <p:oleObj name="" r:id="rId3" imgW="1498600" imgH="254000" progId="Equation.DSMT4">
                  <p:embed/>
                  <p:pic>
                    <p:nvPicPr>
                      <p:cNvPr id="0" name="图片 3079"/>
                      <p:cNvPicPr/>
                      <p:nvPr/>
                    </p:nvPicPr>
                    <p:blipFill>
                      <a:blip r:embed="rId2"/>
                      <a:stretch>
                        <a:fillRect/>
                      </a:stretch>
                    </p:blipFill>
                    <p:spPr>
                      <a:xfrm>
                        <a:off x="1714818" y="3247390"/>
                        <a:ext cx="3427412" cy="581025"/>
                      </a:xfrm>
                      <a:prstGeom prst="rect">
                        <a:avLst/>
                      </a:prstGeom>
                      <a:noFill/>
                      <a:ln w="38100">
                        <a:noFill/>
                        <a:miter/>
                      </a:ln>
                    </p:spPr>
                  </p:pic>
                </p:oleObj>
              </mc:Fallback>
            </mc:AlternateContent>
          </a:graphicData>
        </a:graphic>
      </p:graphicFrame>
      <p:sp>
        <p:nvSpPr>
          <p:cNvPr id="8" name="Rectangle 2"/>
          <p:cNvSpPr/>
          <p:nvPr/>
        </p:nvSpPr>
        <p:spPr>
          <a:xfrm>
            <a:off x="441325" y="222250"/>
            <a:ext cx="8267065" cy="1082040"/>
          </a:xfrm>
          <a:prstGeom prst="rect">
            <a:avLst/>
          </a:prstGeom>
          <a:noFill/>
          <a:ln w="9525">
            <a:noFill/>
          </a:ln>
        </p:spPr>
        <p:txBody>
          <a:bodyPr wrap="square" anchor="ctr" anchorCtr="0">
            <a:spAutoFit/>
          </a:bodyPr>
          <a:p>
            <a:pPr>
              <a:lnSpc>
                <a:spcPct val="120000"/>
              </a:lnSpc>
            </a:pPr>
            <a:r>
              <a:rPr lang="zh-CN" altLang="en-US" sz="2800" dirty="0">
                <a:solidFill>
                  <a:srgbClr val="00B050"/>
                </a:solidFill>
                <a:latin typeface="Times New Roman" panose="02020603050405020304" pitchFamily="2" charset="0"/>
                <a:ea typeface="黑体" panose="02010609060101010101" pitchFamily="1" charset="-122"/>
              </a:rPr>
              <a:t>例</a:t>
            </a:r>
            <a:r>
              <a:rPr lang="en-US" altLang="zh-CN" sz="2800" dirty="0">
                <a:solidFill>
                  <a:srgbClr val="00B050"/>
                </a:solidFill>
                <a:latin typeface="Times New Roman" panose="02020603050405020304" pitchFamily="2" charset="0"/>
                <a:ea typeface="黑体" panose="02010609060101010101" pitchFamily="1" charset="-122"/>
              </a:rPr>
              <a:t>2</a:t>
            </a:r>
            <a:r>
              <a:rPr lang="en-US" altLang="zh-CN" sz="2800" dirty="0">
                <a:solidFill>
                  <a:srgbClr val="008080"/>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已知函数</a:t>
            </a:r>
            <a:endParaRPr lang="zh-CN" altLang="en-US" sz="2800" dirty="0">
              <a:solidFill>
                <a:schemeClr val="tx1"/>
              </a:solidFill>
              <a:latin typeface="Times New Roman" panose="02020603050405020304" pitchFamily="2" charset="0"/>
              <a:ea typeface="黑体" panose="02010609060101010101" pitchFamily="1" charset="-122"/>
            </a:endParaRPr>
          </a:p>
          <a:p>
            <a:pPr>
              <a:lnSpc>
                <a:spcPct val="110000"/>
              </a:lnSpc>
            </a:pPr>
            <a:r>
              <a:rPr lang="zh-CN" altLang="en-US" sz="2800" dirty="0">
                <a:solidFill>
                  <a:schemeClr val="tx1"/>
                </a:solidFill>
                <a:latin typeface="Times New Roman" panose="02020603050405020304" pitchFamily="2" charset="0"/>
                <a:ea typeface="黑体" panose="02010609060101010101" pitchFamily="1" charset="-122"/>
                <a:sym typeface="+mn-ea"/>
              </a:rPr>
              <a:t>(2)</a:t>
            </a:r>
            <a:r>
              <a:rPr lang="en-US" altLang="zh-CN" sz="2800" dirty="0">
                <a:solidFill>
                  <a:schemeClr val="tx1"/>
                </a:solidFill>
                <a:latin typeface="Times New Roman" panose="02020603050405020304" pitchFamily="2" charset="0"/>
                <a:ea typeface="黑体" panose="02010609060101010101" pitchFamily="1" charset="-122"/>
                <a:sym typeface="+mn-ea"/>
              </a:rPr>
              <a:t> </a:t>
            </a:r>
            <a:r>
              <a:rPr lang="zh-CN" altLang="en-US" sz="2800" dirty="0">
                <a:solidFill>
                  <a:schemeClr val="tx1"/>
                </a:solidFill>
                <a:latin typeface="Times New Roman" panose="02020603050405020304" pitchFamily="2" charset="0"/>
                <a:ea typeface="黑体" panose="02010609060101010101" pitchFamily="1" charset="-122"/>
                <a:sym typeface="+mn-ea"/>
              </a:rPr>
              <a:t>它可能是正比例函数吗？若能，求出</a:t>
            </a:r>
            <a:r>
              <a:rPr lang="en-US" altLang="zh-CN" sz="2800" dirty="0">
                <a:solidFill>
                  <a:schemeClr val="tx1"/>
                </a:solidFill>
                <a:latin typeface="Times New Roman" panose="02020603050405020304" pitchFamily="2" charset="0"/>
                <a:ea typeface="黑体" panose="02010609060101010101" pitchFamily="1" charset="-122"/>
                <a:sym typeface="+mn-ea"/>
              </a:rPr>
              <a:t> </a:t>
            </a:r>
            <a:r>
              <a:rPr lang="zh-CN" altLang="en-US" sz="2800" i="1" dirty="0">
                <a:solidFill>
                  <a:schemeClr val="tx1"/>
                </a:solidFill>
                <a:latin typeface="Times New Roman" panose="02020603050405020304" pitchFamily="2" charset="0"/>
                <a:ea typeface="黑体" panose="02010609060101010101" pitchFamily="1" charset="-122"/>
                <a:sym typeface="+mn-ea"/>
              </a:rPr>
              <a:t>m</a:t>
            </a:r>
            <a:r>
              <a:rPr lang="en-US" altLang="zh-CN" sz="2800" i="1" dirty="0">
                <a:solidFill>
                  <a:schemeClr val="tx1"/>
                </a:solidFill>
                <a:latin typeface="Times New Roman" panose="02020603050405020304" pitchFamily="2" charset="0"/>
                <a:ea typeface="黑体" panose="02010609060101010101" pitchFamily="1" charset="-122"/>
                <a:sym typeface="+mn-ea"/>
              </a:rPr>
              <a:t> </a:t>
            </a:r>
            <a:r>
              <a:rPr lang="zh-CN" altLang="en-US" sz="2800" dirty="0">
                <a:solidFill>
                  <a:schemeClr val="tx1"/>
                </a:solidFill>
                <a:latin typeface="Times New Roman" panose="02020603050405020304" pitchFamily="2" charset="0"/>
                <a:ea typeface="黑体" panose="02010609060101010101" pitchFamily="1" charset="-122"/>
                <a:sym typeface="+mn-ea"/>
              </a:rPr>
              <a:t>的值．</a:t>
            </a:r>
            <a:r>
              <a:rPr lang="zh-CN" altLang="en-US" sz="2800" dirty="0">
                <a:solidFill>
                  <a:schemeClr val="tx1"/>
                </a:solidFill>
                <a:latin typeface="Times New Roman" panose="02020603050405020304" pitchFamily="2" charset="0"/>
                <a:ea typeface="黑体" panose="02010609060101010101" pitchFamily="1" charset="-122"/>
              </a:rPr>
              <a:t>  </a:t>
            </a:r>
            <a:endParaRPr lang="zh-CN" altLang="en-US" sz="2800" dirty="0">
              <a:solidFill>
                <a:schemeClr val="tx1"/>
              </a:solidFill>
              <a:latin typeface="Times New Roman" panose="02020603050405020304" pitchFamily="2" charset="0"/>
              <a:ea typeface="黑体" panose="02010609060101010101" pitchFamily="1" charset="-122"/>
            </a:endParaRPr>
          </a:p>
        </p:txBody>
      </p:sp>
      <p:graphicFrame>
        <p:nvGraphicFramePr>
          <p:cNvPr id="9" name="对象 8">
            <a:hlinkClick r:id="" action="ppaction://ole?verb="/>
          </p:cNvPr>
          <p:cNvGraphicFramePr>
            <a:graphicFrameLocks noChangeAspect="1"/>
          </p:cNvGraphicFramePr>
          <p:nvPr/>
        </p:nvGraphicFramePr>
        <p:xfrm>
          <a:off x="2772410" y="153670"/>
          <a:ext cx="3746500" cy="616585"/>
        </p:xfrm>
        <a:graphic>
          <a:graphicData uri="http://schemas.openxmlformats.org/presentationml/2006/ole">
            <mc:AlternateContent xmlns:mc="http://schemas.openxmlformats.org/markup-compatibility/2006">
              <mc:Choice xmlns:v="urn:schemas-microsoft-com:vml" Requires="v">
                <p:oleObj spid="_x0000_s10" name="" r:id="rId4" imgW="1537335" imgH="254000" progId="Equation.DSMT4">
                  <p:embed/>
                </p:oleObj>
              </mc:Choice>
              <mc:Fallback>
                <p:oleObj name="" r:id="rId4" imgW="1537335" imgH="254000" progId="Equation.DSMT4">
                  <p:embed/>
                  <p:pic>
                    <p:nvPicPr>
                      <p:cNvPr id="0" name="图片 3075"/>
                      <p:cNvPicPr/>
                      <p:nvPr/>
                    </p:nvPicPr>
                    <p:blipFill>
                      <a:blip r:embed="rId5"/>
                      <a:stretch>
                        <a:fillRect/>
                      </a:stretch>
                    </p:blipFill>
                    <p:spPr>
                      <a:xfrm>
                        <a:off x="2772410" y="153670"/>
                        <a:ext cx="3746500" cy="616585"/>
                      </a:xfrm>
                      <a:prstGeom prst="rect">
                        <a:avLst/>
                      </a:prstGeom>
                      <a:noFill/>
                      <a:ln w="38100">
                        <a:noFill/>
                        <a:miter/>
                      </a:ln>
                    </p:spPr>
                  </p:pic>
                </p:oleObj>
              </mc:Fallback>
            </mc:AlternateContent>
          </a:graphicData>
        </a:graphic>
      </p:graphicFrame>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0" end="53"/>
                                            </p:txEl>
                                          </p:spTgt>
                                        </p:tgtEl>
                                        <p:attrNameLst>
                                          <p:attrName>style.visibility</p:attrName>
                                        </p:attrNameLst>
                                      </p:cBhvr>
                                      <p:to>
                                        <p:strVal val="visible"/>
                                      </p:to>
                                    </p:set>
                                    <p:animEffect transition="in" filter="box(in)">
                                      <p:cBhvr>
                                        <p:cTn id="7" dur="1000"/>
                                        <p:tgtEl>
                                          <p:spTgt spid="3">
                                            <p:txEl>
                                              <p:charRg st="0" end="53"/>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3">
                                            <p:txEl>
                                              <p:charRg st="53" end="89"/>
                                            </p:txEl>
                                          </p:spTgt>
                                        </p:tgtEl>
                                        <p:attrNameLst>
                                          <p:attrName>style.visibility</p:attrName>
                                        </p:attrNameLst>
                                      </p:cBhvr>
                                      <p:to>
                                        <p:strVal val="visible"/>
                                      </p:to>
                                    </p:set>
                                    <p:animEffect transition="in" filter="box(in)">
                                      <p:cBhvr>
                                        <p:cTn id="15" dur="1000"/>
                                        <p:tgtEl>
                                          <p:spTgt spid="3">
                                            <p:txEl>
                                              <p:charRg st="53" end="89"/>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charRg st="89" end="119"/>
                                            </p:txEl>
                                          </p:spTgt>
                                        </p:tgtEl>
                                        <p:attrNameLst>
                                          <p:attrName>style.visibility</p:attrName>
                                        </p:attrNameLst>
                                      </p:cBhvr>
                                      <p:to>
                                        <p:strVal val="visible"/>
                                      </p:to>
                                    </p:set>
                                    <p:animEffect transition="in" filter="box(in)">
                                      <p:cBhvr>
                                        <p:cTn id="20" dur="1000"/>
                                        <p:tgtEl>
                                          <p:spTgt spid="3">
                                            <p:txEl>
                                              <p:charRg st="89" end="119"/>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3">
                                            <p:txEl>
                                              <p:charRg st="119" end="141"/>
                                            </p:txEl>
                                          </p:spTgt>
                                        </p:tgtEl>
                                        <p:attrNameLst>
                                          <p:attrName>style.visibility</p:attrName>
                                        </p:attrNameLst>
                                      </p:cBhvr>
                                      <p:to>
                                        <p:strVal val="visible"/>
                                      </p:to>
                                    </p:set>
                                    <p:animEffect transition="in" filter="box(in)">
                                      <p:cBhvr>
                                        <p:cTn id="25" dur="1000"/>
                                        <p:tgtEl>
                                          <p:spTgt spid="3">
                                            <p:txEl>
                                              <p:charRg st="119" end="14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3">
                                            <p:txEl>
                                              <p:charRg st="141" end="200"/>
                                            </p:txEl>
                                          </p:spTgt>
                                        </p:tgtEl>
                                        <p:attrNameLst>
                                          <p:attrName>style.visibility</p:attrName>
                                        </p:attrNameLst>
                                      </p:cBhvr>
                                      <p:to>
                                        <p:strVal val="visible"/>
                                      </p:to>
                                    </p:set>
                                    <p:animEffect transition="in" filter="box(in)">
                                      <p:cBhvr>
                                        <p:cTn id="30" dur="1000"/>
                                        <p:tgtEl>
                                          <p:spTgt spid="3">
                                            <p:txEl>
                                              <p:charRg st="141" end="200"/>
                                            </p:txEl>
                                          </p:spTgt>
                                        </p:tgtEl>
                                      </p:cBhvr>
                                    </p:animEffect>
                                  </p:childTnLst>
                                </p:cTn>
                              </p:par>
                              <p:par>
                                <p:cTn id="31" presetID="4" presetClass="entr" presetSubtype="16"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ox(in)">
                                      <p:cBhvr>
                                        <p:cTn id="33" dur="2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p:tgtEl>
                                          <p:spTgt spid="4"/>
                                        </p:tgtEl>
                                        <p:attrNameLst>
                                          <p:attrName>ppt_y</p:attrName>
                                        </p:attrNameLst>
                                      </p:cBhvr>
                                      <p:tavLst>
                                        <p:tav tm="0">
                                          <p:val>
                                            <p:strVal val="#ppt_y+#ppt_h*1.125000"/>
                                          </p:val>
                                        </p:tav>
                                        <p:tav tm="100000">
                                          <p:val>
                                            <p:strVal val="#ppt_y"/>
                                          </p:val>
                                        </p:tav>
                                      </p:tavLst>
                                    </p:anim>
                                    <p:animEffect transition="in" filter="wipe(up)">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Rectangle 5"/>
          <p:cNvSpPr/>
          <p:nvPr/>
        </p:nvSpPr>
        <p:spPr>
          <a:xfrm>
            <a:off x="358775" y="590550"/>
            <a:ext cx="7286625" cy="521970"/>
          </a:xfrm>
          <a:prstGeom prst="rect">
            <a:avLst/>
          </a:prstGeom>
          <a:noFill/>
          <a:ln w="9525">
            <a:noFill/>
          </a:ln>
        </p:spPr>
        <p:txBody>
          <a:bodyPr wrap="square" anchor="t" anchorCtr="0">
            <a:spAutoFit/>
          </a:bodyPr>
          <a:p>
            <a:r>
              <a:rPr lang="zh-CN" altLang="en-US" sz="2800" b="1" dirty="0">
                <a:solidFill>
                  <a:srgbClr val="00B050"/>
                </a:solidFill>
                <a:latin typeface="Times New Roman" panose="02020603050405020304" pitchFamily="2" charset="0"/>
                <a:ea typeface="黑体" panose="02010609060101010101" pitchFamily="1" charset="-122"/>
                <a:sym typeface="+mn-ea"/>
              </a:rPr>
              <a:t>【练一练】</a:t>
            </a:r>
            <a:r>
              <a:rPr lang="en-US" altLang="zh-CN" sz="2800" b="1" dirty="0">
                <a:solidFill>
                  <a:schemeClr val="tx1"/>
                </a:solidFill>
                <a:latin typeface="Times New Roman" panose="02020603050405020304" pitchFamily="2" charset="0"/>
                <a:ea typeface="黑体" panose="02010609060101010101" pitchFamily="1" charset="-122"/>
                <a:sym typeface="+mn-ea"/>
              </a:rPr>
              <a:t>2.</a:t>
            </a:r>
            <a:r>
              <a:rPr lang="en-US" altLang="zh-CN" sz="2800" b="1" dirty="0">
                <a:solidFill>
                  <a:srgbClr val="0070C0"/>
                </a:solidFill>
                <a:latin typeface="Times New Roman" panose="02020603050405020304" pitchFamily="2" charset="0"/>
                <a:ea typeface="黑体" panose="02010609060101010101" pitchFamily="1" charset="-122"/>
                <a:sym typeface="+mn-ea"/>
              </a:rPr>
              <a:t> </a:t>
            </a:r>
            <a:r>
              <a:rPr lang="zh-CN" altLang="en-US" sz="2800" dirty="0">
                <a:solidFill>
                  <a:schemeClr val="tx1"/>
                </a:solidFill>
                <a:latin typeface="Times New Roman" panose="02020603050405020304" pitchFamily="2" charset="0"/>
                <a:ea typeface="黑体" panose="02010609060101010101" pitchFamily="1" charset="-122"/>
              </a:rPr>
              <a:t>已知函数</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b="1" i="1" dirty="0">
                <a:solidFill>
                  <a:srgbClr val="000000"/>
                </a:solidFill>
                <a:latin typeface="Times New Roman" panose="02020603050405020304" pitchFamily="2" charset="0"/>
                <a:ea typeface="宋体" panose="02010600030101010101" pitchFamily="2" charset="-122"/>
              </a:rPr>
              <a:t>y </a:t>
            </a:r>
            <a:r>
              <a:rPr lang="en-US" altLang="zh-CN" sz="2800" b="1" dirty="0">
                <a:solidFill>
                  <a:srgbClr val="000000"/>
                </a:solidFill>
                <a:latin typeface="Times New Roman" panose="02020603050405020304" pitchFamily="2" charset="0"/>
                <a:ea typeface="宋体" panose="02010600030101010101" pitchFamily="2" charset="-122"/>
              </a:rPr>
              <a:t>= (</a:t>
            </a:r>
            <a:r>
              <a:rPr lang="en-US" altLang="zh-CN" sz="2800" b="1" i="1" dirty="0">
                <a:solidFill>
                  <a:srgbClr val="000000"/>
                </a:solidFill>
                <a:latin typeface="Times New Roman" panose="02020603050405020304" pitchFamily="2" charset="0"/>
                <a:ea typeface="宋体" panose="02010600030101010101" pitchFamily="2" charset="-122"/>
              </a:rPr>
              <a:t>m</a:t>
            </a:r>
            <a:r>
              <a:rPr lang="en-US" altLang="zh-CN" sz="2800" b="1" dirty="0">
                <a:solidFill>
                  <a:srgbClr val="000000"/>
                </a:solidFill>
                <a:latin typeface="Times New Roman" panose="02020603050405020304" pitchFamily="2" charset="0"/>
                <a:sym typeface="+mn-ea"/>
              </a:rPr>
              <a:t> </a:t>
            </a:r>
            <a:r>
              <a:rPr lang="en-US" altLang="zh-CN" sz="2800" b="1" dirty="0">
                <a:solidFill>
                  <a:srgbClr val="000000"/>
                </a:solidFill>
                <a:latin typeface="黑体" panose="02010609060101010101" pitchFamily="1" charset="-122"/>
                <a:ea typeface="黑体" panose="02010609060101010101" pitchFamily="1" charset="-122"/>
              </a:rPr>
              <a:t>-</a:t>
            </a:r>
            <a:r>
              <a:rPr lang="en-US" altLang="zh-CN" sz="2800" b="1" dirty="0">
                <a:solidFill>
                  <a:srgbClr val="000000"/>
                </a:solidFill>
                <a:latin typeface="Times New Roman" panose="02020603050405020304" pitchFamily="2" charset="0"/>
                <a:sym typeface="+mn-ea"/>
              </a:rPr>
              <a:t> </a:t>
            </a:r>
            <a:r>
              <a:rPr lang="en-US" altLang="zh-CN" sz="2800" b="1" dirty="0">
                <a:solidFill>
                  <a:srgbClr val="000000"/>
                </a:solidFill>
                <a:latin typeface="Times New Roman" panose="02020603050405020304" pitchFamily="2" charset="0"/>
                <a:ea typeface="宋体" panose="02010600030101010101" pitchFamily="2" charset="-122"/>
              </a:rPr>
              <a:t>1)</a:t>
            </a:r>
            <a:r>
              <a:rPr lang="en-US" altLang="zh-CN" sz="2800" b="1" i="1" dirty="0">
                <a:solidFill>
                  <a:srgbClr val="000000"/>
                </a:solidFill>
                <a:latin typeface="Times New Roman" panose="02020603050405020304" pitchFamily="2" charset="0"/>
                <a:ea typeface="宋体" panose="02010600030101010101" pitchFamily="2" charset="-122"/>
              </a:rPr>
              <a:t>x </a:t>
            </a:r>
            <a:r>
              <a:rPr lang="en-US" altLang="zh-CN" sz="2800" b="1" dirty="0">
                <a:solidFill>
                  <a:srgbClr val="000000"/>
                </a:solidFill>
                <a:latin typeface="Times New Roman" panose="02020603050405020304" pitchFamily="2" charset="0"/>
                <a:ea typeface="宋体" panose="02010600030101010101" pitchFamily="2" charset="-122"/>
              </a:rPr>
              <a:t>+ 1 </a:t>
            </a:r>
            <a:r>
              <a:rPr lang="en-US" altLang="zh-CN" sz="2800" b="1" dirty="0">
                <a:solidFill>
                  <a:srgbClr val="000000"/>
                </a:solidFill>
                <a:latin typeface="黑体" panose="02010609060101010101" pitchFamily="1" charset="-122"/>
                <a:ea typeface="黑体" panose="02010609060101010101" pitchFamily="1" charset="-122"/>
                <a:sym typeface="+mn-ea"/>
              </a:rPr>
              <a:t>-</a:t>
            </a:r>
            <a:r>
              <a:rPr lang="en-US" altLang="zh-CN" sz="2800" b="1" dirty="0">
                <a:solidFill>
                  <a:srgbClr val="000000"/>
                </a:solidFill>
                <a:latin typeface="Times New Roman" panose="02020603050405020304" pitchFamily="2" charset="0"/>
                <a:sym typeface="+mn-ea"/>
              </a:rPr>
              <a:t> </a:t>
            </a:r>
            <a:r>
              <a:rPr lang="en-US" altLang="zh-CN" sz="2800" b="1" i="1" dirty="0">
                <a:solidFill>
                  <a:srgbClr val="000000"/>
                </a:solidFill>
                <a:latin typeface="Times New Roman" panose="02020603050405020304" pitchFamily="2" charset="0"/>
                <a:ea typeface="宋体" panose="02010600030101010101" pitchFamily="2" charset="-122"/>
              </a:rPr>
              <a:t>m</a:t>
            </a:r>
            <a:r>
              <a:rPr lang="en-US" altLang="zh-CN" sz="2800" b="1" baseline="30000" dirty="0">
                <a:solidFill>
                  <a:srgbClr val="000000"/>
                </a:solidFill>
                <a:latin typeface="Times New Roman" panose="02020603050405020304" pitchFamily="2" charset="0"/>
                <a:ea typeface="宋体" panose="02010600030101010101" pitchFamily="2" charset="-122"/>
              </a:rPr>
              <a:t>2</a:t>
            </a:r>
            <a:r>
              <a:rPr lang="en-US" altLang="zh-CN" sz="2800" b="1" dirty="0">
                <a:solidFill>
                  <a:srgbClr val="000000"/>
                </a:solidFill>
                <a:latin typeface="Times New Roman" panose="02020603050405020304" pitchFamily="2" charset="0"/>
                <a:ea typeface="宋体" panose="02010600030101010101" pitchFamily="2" charset="-122"/>
              </a:rPr>
              <a:t>.</a:t>
            </a:r>
            <a:endParaRPr lang="en-US" altLang="zh-CN" sz="2800" b="1" dirty="0">
              <a:solidFill>
                <a:srgbClr val="000000"/>
              </a:solidFill>
              <a:latin typeface="Times New Roman" panose="02020603050405020304" pitchFamily="2" charset="0"/>
              <a:ea typeface="宋体" panose="02010600030101010101" pitchFamily="2" charset="-122"/>
            </a:endParaRPr>
          </a:p>
        </p:txBody>
      </p:sp>
      <p:sp>
        <p:nvSpPr>
          <p:cNvPr id="4" name="文本框 3"/>
          <p:cNvSpPr txBox="1"/>
          <p:nvPr>
            <p:custDataLst>
              <p:tags r:id="rId1"/>
            </p:custDataLst>
          </p:nvPr>
        </p:nvSpPr>
        <p:spPr>
          <a:xfrm>
            <a:off x="505460" y="1178560"/>
            <a:ext cx="6632575" cy="521970"/>
          </a:xfrm>
          <a:prstGeom prst="rect">
            <a:avLst/>
          </a:prstGeom>
          <a:noFill/>
          <a:ln w="9525">
            <a:noFill/>
          </a:ln>
        </p:spPr>
        <p:txBody>
          <a:bodyPr wrap="none" anchor="t" anchorCtr="0">
            <a:spAutoFit/>
          </a:bodyPr>
          <a:p>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(1) </a:t>
            </a:r>
            <a:r>
              <a:rPr lang="zh-CN" altLang="en-US"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当</a:t>
            </a:r>
            <a:r>
              <a:rPr lang="en-US" altLang="zh-CN" sz="2800" b="1" dirty="0">
                <a:solidFill>
                  <a:schemeClr val="tx1"/>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i="1" dirty="0">
                <a:solidFill>
                  <a:schemeClr val="tx1"/>
                </a:solidFill>
                <a:latin typeface="Times New Roman" panose="02020603050405020304" pitchFamily="2" charset="0"/>
                <a:ea typeface="黑体" panose="02010609060101010101" pitchFamily="1" charset="-122"/>
                <a:sym typeface="宋体" panose="02010600030101010101" pitchFamily="2" charset="-122"/>
              </a:rPr>
              <a:t>m</a:t>
            </a:r>
            <a:r>
              <a:rPr lang="en-US" altLang="zh-CN" sz="2800" i="1" dirty="0">
                <a:solidFill>
                  <a:schemeClr val="tx1"/>
                </a:solidFill>
                <a:latin typeface="Times New Roman" panose="02020603050405020304" pitchFamily="2" charset="0"/>
                <a:ea typeface="黑体" panose="02010609060101010101" pitchFamily="1" charset="-122"/>
                <a:sym typeface="宋体" panose="02010600030101010101" pitchFamily="2" charset="-122"/>
              </a:rPr>
              <a:t> </a:t>
            </a:r>
            <a:r>
              <a:rPr lang="zh-CN" altLang="en-US"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为何值时，这个函数是一次函数</a:t>
            </a:r>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a:t>
            </a:r>
            <a:endPar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endParaRPr>
          </a:p>
        </p:txBody>
      </p:sp>
      <p:sp>
        <p:nvSpPr>
          <p:cNvPr id="5" name="Text Box 7"/>
          <p:cNvSpPr txBox="1"/>
          <p:nvPr>
            <p:custDataLst>
              <p:tags r:id="rId2"/>
            </p:custDataLst>
          </p:nvPr>
        </p:nvSpPr>
        <p:spPr>
          <a:xfrm>
            <a:off x="694055" y="1748155"/>
            <a:ext cx="386778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1" charset="-122"/>
              </a:rPr>
              <a:t>解：</a:t>
            </a:r>
            <a:r>
              <a:rPr lang="en-US" altLang="zh-CN" sz="2800" dirty="0">
                <a:solidFill>
                  <a:srgbClr val="FF0000"/>
                </a:solidFill>
                <a:latin typeface="Times New Roman" panose="02020603050405020304" pitchFamily="2" charset="0"/>
                <a:ea typeface="黑体" panose="02010609060101010101" pitchFamily="1" charset="-122"/>
                <a:sym typeface="宋体" panose="02010600030101010101" pitchFamily="2" charset="-122"/>
              </a:rPr>
              <a:t>(1) </a:t>
            </a:r>
            <a:r>
              <a:rPr lang="zh-CN" altLang="en-US" sz="2800" dirty="0">
                <a:latin typeface="Times New Roman" panose="02020603050405020304" pitchFamily="2" charset="0"/>
                <a:ea typeface="黑体" panose="02010609060101010101" pitchFamily="1" charset="-122"/>
              </a:rPr>
              <a:t>由题意可得</a:t>
            </a:r>
            <a:endParaRPr lang="zh-CN" altLang="en-US" sz="2800" dirty="0">
              <a:latin typeface="Times New Roman" panose="02020603050405020304" pitchFamily="2" charset="0"/>
              <a:ea typeface="黑体" panose="02010609060101010101" pitchFamily="1" charset="-122"/>
            </a:endParaRPr>
          </a:p>
        </p:txBody>
      </p:sp>
      <p:sp>
        <p:nvSpPr>
          <p:cNvPr id="6" name="Text Box 7"/>
          <p:cNvSpPr txBox="1"/>
          <p:nvPr>
            <p:custDataLst>
              <p:tags r:id="rId3"/>
            </p:custDataLst>
          </p:nvPr>
        </p:nvSpPr>
        <p:spPr>
          <a:xfrm>
            <a:off x="3888740" y="1748155"/>
            <a:ext cx="3784600" cy="521970"/>
          </a:xfrm>
          <a:prstGeom prst="rect">
            <a:avLst/>
          </a:prstGeom>
          <a:noFill/>
          <a:ln w="9525">
            <a:noFill/>
          </a:ln>
        </p:spPr>
        <p:txBody>
          <a:bodyPr wrap="square" anchor="t" anchorCtr="0">
            <a:spAutoFit/>
          </a:bodyPr>
          <a:p>
            <a:pPr>
              <a:lnSpc>
                <a:spcPct val="100000"/>
              </a:lnSpc>
            </a:pPr>
            <a:r>
              <a:rPr lang="en-US" altLang="zh-CN" sz="2800" b="1" i="1" dirty="0">
                <a:latin typeface="Times New Roman" panose="02020603050405020304" pitchFamily="2" charset="0"/>
                <a:ea typeface="宋体" panose="02010600030101010101" pitchFamily="2" charset="-122"/>
              </a:rPr>
              <a:t>m </a:t>
            </a:r>
            <a:r>
              <a:rPr lang="en-US" altLang="zh-CN" sz="2800" b="1" dirty="0">
                <a:latin typeface="黑体" panose="02010609060101010101" pitchFamily="1" charset="-122"/>
                <a:ea typeface="黑体" panose="02010609060101010101" pitchFamily="1" charset="-122"/>
              </a:rPr>
              <a:t>-</a:t>
            </a:r>
            <a:r>
              <a:rPr lang="en-US" altLang="zh-CN" sz="2800" b="1" i="1" dirty="0">
                <a:latin typeface="Times New Roman" panose="02020603050405020304" pitchFamily="2" charset="0"/>
                <a:sym typeface="+mn-ea"/>
              </a:rPr>
              <a:t> </a:t>
            </a:r>
            <a:r>
              <a:rPr lang="en-US" altLang="zh-CN" sz="2800" b="1" dirty="0">
                <a:latin typeface="Times New Roman" panose="02020603050405020304" pitchFamily="2" charset="0"/>
                <a:ea typeface="宋体" panose="02010600030101010101" pitchFamily="2" charset="-122"/>
              </a:rPr>
              <a:t>1</a:t>
            </a:r>
            <a:r>
              <a:rPr lang="en-US" altLang="zh-CN" sz="2800" b="1" dirty="0">
                <a:latin typeface="黑体" panose="02010609060101010101" pitchFamily="1" charset="-122"/>
                <a:ea typeface="黑体" panose="02010609060101010101" pitchFamily="1" charset="-122"/>
                <a:sym typeface="黑体" panose="02010609060101010101" pitchFamily="1" charset="-122"/>
              </a:rPr>
              <a:t>≠</a:t>
            </a:r>
            <a:r>
              <a:rPr lang="en-US" altLang="zh-CN" sz="2800" b="1" dirty="0">
                <a:latin typeface="Times New Roman" panose="02020603050405020304" pitchFamily="2" charset="0"/>
                <a:ea typeface="宋体" panose="02010600030101010101" pitchFamily="2" charset="-122"/>
                <a:sym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，解得</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m</a:t>
            </a:r>
            <a:r>
              <a:rPr lang="en-US" altLang="zh-CN" sz="2800" b="1" dirty="0">
                <a:latin typeface="黑体" panose="02010609060101010101" pitchFamily="1" charset="-122"/>
                <a:ea typeface="黑体" panose="02010609060101010101" pitchFamily="1" charset="-122"/>
                <a:sym typeface="黑体" panose="02010609060101010101" pitchFamily="1" charset="-122"/>
              </a:rPr>
              <a:t>≠</a:t>
            </a:r>
            <a:r>
              <a:rPr lang="en-US" altLang="zh-CN" sz="2800" b="1" dirty="0">
                <a:latin typeface="Times New Roman" panose="02020603050405020304" pitchFamily="2" charset="0"/>
                <a:ea typeface="黑体" panose="02010609060101010101" pitchFamily="1" charset="-122"/>
              </a:rPr>
              <a:t>1</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7" name="Text Box 7"/>
          <p:cNvSpPr txBox="1"/>
          <p:nvPr>
            <p:custDataLst>
              <p:tags r:id="rId4"/>
            </p:custDataLst>
          </p:nvPr>
        </p:nvSpPr>
        <p:spPr>
          <a:xfrm>
            <a:off x="1545590" y="2306320"/>
            <a:ext cx="5552440"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1" charset="-122"/>
              </a:rPr>
              <a:t>即</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a:t>
            </a:r>
            <a:r>
              <a:rPr lang="en-US" altLang="zh-CN" sz="2800" b="1" dirty="0">
                <a:latin typeface="黑体" panose="02010609060101010101" pitchFamily="1" charset="-122"/>
                <a:ea typeface="黑体" panose="02010609060101010101" pitchFamily="1" charset="-122"/>
                <a:sym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1 </a:t>
            </a:r>
            <a:r>
              <a:rPr lang="zh-CN" altLang="en-US" sz="2800" dirty="0">
                <a:latin typeface="Times New Roman" panose="02020603050405020304" pitchFamily="2" charset="0"/>
                <a:ea typeface="黑体" panose="02010609060101010101" pitchFamily="1" charset="-122"/>
                <a:sym typeface="宋体" panose="02010600030101010101" pitchFamily="2" charset="-122"/>
              </a:rPr>
              <a:t>时，这个函数是一次函数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8" name="文本框 2"/>
          <p:cNvSpPr txBox="1"/>
          <p:nvPr>
            <p:custDataLst>
              <p:tags r:id="rId5"/>
            </p:custDataLst>
          </p:nvPr>
        </p:nvSpPr>
        <p:spPr>
          <a:xfrm>
            <a:off x="494348" y="2878138"/>
            <a:ext cx="7345362" cy="521970"/>
          </a:xfrm>
          <a:prstGeom prst="rect">
            <a:avLst/>
          </a:prstGeom>
          <a:noFill/>
          <a:ln w="9525">
            <a:noFill/>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(2)  </a:t>
            </a:r>
            <a:r>
              <a:rPr lang="zh-CN" altLang="en-US"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当</a:t>
            </a:r>
            <a:r>
              <a:rPr lang="en-US" altLang="zh-CN" sz="2800" b="1" dirty="0">
                <a:solidFill>
                  <a:schemeClr val="tx1"/>
                </a:solidFill>
                <a:latin typeface="Times New Roman" panose="02020603050405020304" pitchFamily="2" charset="0"/>
                <a:ea typeface="黑体" panose="02010609060101010101" pitchFamily="1" charset="-122"/>
                <a:sym typeface="宋体" panose="02010600030101010101" pitchFamily="2" charset="-122"/>
              </a:rPr>
              <a:t> </a:t>
            </a:r>
            <a:r>
              <a:rPr lang="en-US" altLang="zh-CN" sz="2800" b="1" i="1" dirty="0">
                <a:solidFill>
                  <a:schemeClr val="tx1"/>
                </a:solidFill>
                <a:latin typeface="Times New Roman" panose="02020603050405020304" pitchFamily="2" charset="0"/>
                <a:ea typeface="黑体" panose="02010609060101010101" pitchFamily="1" charset="-122"/>
                <a:sym typeface="宋体" panose="02010600030101010101" pitchFamily="2" charset="-122"/>
              </a:rPr>
              <a:t>m </a:t>
            </a:r>
            <a:r>
              <a:rPr lang="zh-CN" altLang="en-US" sz="2800" dirty="0">
                <a:solidFill>
                  <a:schemeClr val="tx1"/>
                </a:solidFill>
                <a:latin typeface="Times New Roman" panose="02020603050405020304" pitchFamily="2" charset="0"/>
                <a:ea typeface="黑体" panose="02010609060101010101" pitchFamily="1" charset="-122"/>
                <a:sym typeface="宋体" panose="02010600030101010101" pitchFamily="2" charset="-122"/>
              </a:rPr>
              <a:t>为何值时，这个函数是</a:t>
            </a:r>
            <a:r>
              <a:rPr lang="zh-CN" altLang="en-US" sz="2800" dirty="0">
                <a:solidFill>
                  <a:schemeClr val="tx1"/>
                </a:solidFill>
                <a:latin typeface="Times New Roman" panose="02020603050405020304" pitchFamily="2" charset="0"/>
                <a:ea typeface="黑体" panose="02010609060101010101" pitchFamily="1" charset="-122"/>
              </a:rPr>
              <a:t>正比例函数</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9" name="Text Box 7"/>
          <p:cNvSpPr txBox="1"/>
          <p:nvPr>
            <p:custDataLst>
              <p:tags r:id="rId6"/>
            </p:custDataLst>
          </p:nvPr>
        </p:nvSpPr>
        <p:spPr>
          <a:xfrm>
            <a:off x="509270" y="3462020"/>
            <a:ext cx="2652395" cy="521970"/>
          </a:xfrm>
          <a:prstGeom prst="rect">
            <a:avLst/>
          </a:prstGeom>
          <a:noFill/>
          <a:ln w="9525">
            <a:noFill/>
          </a:ln>
        </p:spPr>
        <p:txBody>
          <a:bodyPr wrap="square" anchor="t" anchorCtr="0">
            <a:spAutoFit/>
          </a:bodyPr>
          <a:p>
            <a:pPr>
              <a:lnSpc>
                <a:spcPct val="100000"/>
              </a:lnSpc>
            </a:pPr>
            <a:r>
              <a:rPr lang="en-US" altLang="zh-CN" sz="2800" dirty="0">
                <a:latin typeface="Times New Roman" panose="02020603050405020304" pitchFamily="2" charset="0"/>
                <a:ea typeface="黑体" panose="02010609060101010101" pitchFamily="1" charset="-122"/>
                <a:sym typeface="宋体" panose="02010600030101010101" pitchFamily="2" charset="-122"/>
              </a:rPr>
              <a:t>(2) </a:t>
            </a:r>
            <a:r>
              <a:rPr lang="zh-CN" altLang="en-US" sz="2800" dirty="0">
                <a:latin typeface="Times New Roman" panose="02020603050405020304" pitchFamily="2" charset="0"/>
                <a:ea typeface="黑体" panose="02010609060101010101" pitchFamily="1" charset="-122"/>
              </a:rPr>
              <a:t>由题意可得</a:t>
            </a:r>
            <a:endParaRPr lang="zh-CN" altLang="en-US" sz="2800" dirty="0">
              <a:latin typeface="Times New Roman" panose="02020603050405020304" pitchFamily="2" charset="0"/>
              <a:ea typeface="黑体" panose="02010609060101010101" pitchFamily="1" charset="-122"/>
            </a:endParaRPr>
          </a:p>
        </p:txBody>
      </p:sp>
      <p:sp>
        <p:nvSpPr>
          <p:cNvPr id="10" name="Text Box 7"/>
          <p:cNvSpPr txBox="1"/>
          <p:nvPr>
            <p:custDataLst>
              <p:tags r:id="rId7"/>
            </p:custDataLst>
          </p:nvPr>
        </p:nvSpPr>
        <p:spPr>
          <a:xfrm>
            <a:off x="3018155" y="3450590"/>
            <a:ext cx="5825490" cy="521970"/>
          </a:xfrm>
          <a:prstGeom prst="rect">
            <a:avLst/>
          </a:prstGeom>
          <a:noFill/>
          <a:ln w="9525">
            <a:noFill/>
          </a:ln>
        </p:spPr>
        <p:txBody>
          <a:bodyPr wrap="square" anchor="t" anchorCtr="0">
            <a:spAutoFit/>
          </a:bodyPr>
          <a:p>
            <a:pPr>
              <a:lnSpc>
                <a:spcPct val="100000"/>
              </a:lnSpc>
            </a:pPr>
            <a:r>
              <a:rPr lang="en-US" altLang="zh-CN" sz="2800" b="1" i="1" dirty="0">
                <a:latin typeface="Times New Roman" panose="02020603050405020304" pitchFamily="2" charset="0"/>
                <a:sym typeface="+mn-ea"/>
              </a:rPr>
              <a:t>m </a:t>
            </a:r>
            <a:r>
              <a:rPr lang="en-US" altLang="zh-CN" sz="2800" b="1" dirty="0">
                <a:latin typeface="黑体" panose="02010609060101010101" pitchFamily="1" charset="-122"/>
                <a:ea typeface="黑体" panose="02010609060101010101" pitchFamily="1" charset="-122"/>
                <a:sym typeface="+mn-ea"/>
              </a:rPr>
              <a:t>-</a:t>
            </a:r>
            <a:r>
              <a:rPr lang="en-US" altLang="zh-CN" sz="2800" b="1" i="1" dirty="0">
                <a:latin typeface="Times New Roman" panose="02020603050405020304" pitchFamily="2" charset="0"/>
                <a:sym typeface="+mn-ea"/>
              </a:rPr>
              <a:t> </a:t>
            </a:r>
            <a:r>
              <a:rPr lang="en-US" altLang="zh-CN" sz="2800" b="1" dirty="0">
                <a:latin typeface="Times New Roman" panose="02020603050405020304" pitchFamily="2" charset="0"/>
                <a:sym typeface="+mn-ea"/>
              </a:rPr>
              <a:t>1</a:t>
            </a:r>
            <a:r>
              <a:rPr lang="en-US" altLang="zh-CN" sz="2800" b="1" dirty="0">
                <a:latin typeface="黑体" panose="02010609060101010101" pitchFamily="1" charset="-122"/>
                <a:ea typeface="黑体" panose="02010609060101010101" pitchFamily="1" charset="-122"/>
                <a:sym typeface="黑体" panose="02010609060101010101" pitchFamily="1" charset="-122"/>
              </a:rPr>
              <a:t>≠</a:t>
            </a:r>
            <a:r>
              <a:rPr lang="en-US" altLang="zh-CN" sz="2800" b="1" dirty="0">
                <a:latin typeface="Times New Roman" panose="02020603050405020304" pitchFamily="2" charset="0"/>
                <a:sym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a:t>
            </a:r>
            <a:r>
              <a:rPr lang="en-US" altLang="zh-CN" sz="2800" b="1" dirty="0">
                <a:latin typeface="Times New Roman" panose="02020603050405020304" pitchFamily="2" charset="0"/>
                <a:ea typeface="宋体" panose="02010600030101010101" pitchFamily="2" charset="-122"/>
              </a:rPr>
              <a:t>1 </a:t>
            </a:r>
            <a:r>
              <a:rPr lang="en-US" altLang="zh-CN" sz="2800" b="1" dirty="0">
                <a:latin typeface="黑体" panose="02010609060101010101" pitchFamily="1" charset="-122"/>
                <a:ea typeface="黑体" panose="02010609060101010101" pitchFamily="1" charset="-122"/>
                <a:sym typeface="+mn-ea"/>
              </a:rPr>
              <a:t>-</a:t>
            </a:r>
            <a:r>
              <a:rPr lang="en-US" altLang="zh-CN" sz="2800" b="1" dirty="0">
                <a:latin typeface="Times New Roman" panose="02020603050405020304" pitchFamily="2" charset="0"/>
                <a:sym typeface="+mn-ea"/>
              </a:rPr>
              <a:t> </a:t>
            </a:r>
            <a:r>
              <a:rPr lang="en-US" altLang="zh-CN" sz="2800" b="1" i="1" dirty="0">
                <a:latin typeface="Times New Roman" panose="02020603050405020304" pitchFamily="2" charset="0"/>
                <a:ea typeface="宋体" panose="02010600030101010101" pitchFamily="2" charset="-122"/>
              </a:rPr>
              <a:t>m</a:t>
            </a:r>
            <a:r>
              <a:rPr lang="en-US" altLang="zh-CN" sz="2800" b="1" baseline="30000" dirty="0">
                <a:latin typeface="Times New Roman" panose="02020603050405020304" pitchFamily="2" charset="0"/>
                <a:ea typeface="宋体" panose="02010600030101010101" pitchFamily="2" charset="-122"/>
              </a:rPr>
              <a:t>2</a:t>
            </a:r>
            <a:r>
              <a:rPr lang="en-US" altLang="zh-CN" sz="2800" b="1" i="1" dirty="0">
                <a:latin typeface="Times New Roman" panose="02020603050405020304" pitchFamily="2" charset="0"/>
                <a:sym typeface="+mn-ea"/>
              </a:rPr>
              <a:t> </a:t>
            </a:r>
            <a:r>
              <a:rPr lang="en-US" altLang="zh-CN" sz="2800" b="1" dirty="0">
                <a:latin typeface="Times New Roman" panose="02020603050405020304" pitchFamily="2" charset="0"/>
                <a:ea typeface="宋体" panose="02010600030101010101" pitchFamily="2" charset="-122"/>
              </a:rPr>
              <a:t>=</a:t>
            </a:r>
            <a:r>
              <a:rPr lang="en-US" altLang="zh-CN" sz="2800" b="1" dirty="0">
                <a:latin typeface="Times New Roman" panose="02020603050405020304" pitchFamily="2" charset="0"/>
                <a:sym typeface="+mn-ea"/>
              </a:rPr>
              <a:t> </a:t>
            </a:r>
            <a:r>
              <a:rPr lang="en-US" altLang="zh-CN" sz="2800" b="1" dirty="0">
                <a:latin typeface="Times New Roman" panose="02020603050405020304" pitchFamily="2" charset="0"/>
                <a:ea typeface="宋体" panose="02010600030101010101" pitchFamily="2" charset="-122"/>
              </a:rPr>
              <a:t>0</a:t>
            </a:r>
            <a:r>
              <a:rPr lang="zh-CN" altLang="en-US" sz="2800" dirty="0">
                <a:latin typeface="Times New Roman" panose="02020603050405020304" pitchFamily="2" charset="0"/>
                <a:ea typeface="黑体" panose="02010609060101010101" pitchFamily="1" charset="-122"/>
              </a:rPr>
              <a:t>，解得</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m </a:t>
            </a:r>
            <a:r>
              <a:rPr lang="en-US" altLang="zh-CN" sz="2800" b="1" dirty="0">
                <a:latin typeface="Times New Roman" panose="02020603050405020304" pitchFamily="2" charset="0"/>
                <a:ea typeface="宋体" panose="02010600030101010101" pitchFamily="2" charset="-122"/>
              </a:rPr>
              <a:t>= </a:t>
            </a:r>
            <a:r>
              <a:rPr lang="en-US" altLang="zh-CN" sz="2800" b="1" dirty="0">
                <a:latin typeface="黑体" panose="02010609060101010101" pitchFamily="1" charset="-122"/>
                <a:ea typeface="黑体" panose="02010609060101010101" pitchFamily="1" charset="-122"/>
                <a:sym typeface="+mn-ea"/>
              </a:rPr>
              <a:t>-</a:t>
            </a:r>
            <a:r>
              <a:rPr lang="en-US" altLang="zh-CN" sz="2800" b="1" dirty="0">
                <a:latin typeface="Times New Roman" panose="02020603050405020304" pitchFamily="2" charset="0"/>
                <a:ea typeface="宋体" panose="02010600030101010101" pitchFamily="2" charset="-122"/>
              </a:rPr>
              <a:t>1</a:t>
            </a:r>
            <a:r>
              <a:rPr lang="en-US" altLang="zh-CN" sz="2800" b="1" dirty="0">
                <a:latin typeface="Times New Roman" panose="02020603050405020304" pitchFamily="2" charset="0"/>
                <a:ea typeface="黑体" panose="02010609060101010101" pitchFamily="1" charset="-122"/>
              </a:rPr>
              <a:t>.</a:t>
            </a:r>
            <a:endParaRPr lang="en-US" altLang="zh-CN" sz="2800" b="1" dirty="0">
              <a:latin typeface="Times New Roman" panose="02020603050405020304" pitchFamily="2" charset="0"/>
              <a:ea typeface="黑体" panose="02010609060101010101" pitchFamily="1" charset="-122"/>
            </a:endParaRPr>
          </a:p>
        </p:txBody>
      </p:sp>
      <p:sp>
        <p:nvSpPr>
          <p:cNvPr id="11" name="Text Box 7"/>
          <p:cNvSpPr txBox="1"/>
          <p:nvPr>
            <p:custDataLst>
              <p:tags r:id="rId8"/>
            </p:custDataLst>
          </p:nvPr>
        </p:nvSpPr>
        <p:spPr>
          <a:xfrm>
            <a:off x="1044575" y="3985260"/>
            <a:ext cx="658558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1" charset="-122"/>
              </a:rPr>
              <a:t>即</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m </a:t>
            </a:r>
            <a:r>
              <a:rPr lang="en-US" altLang="zh-CN" sz="2800" b="1" dirty="0">
                <a:latin typeface="Times New Roman" panose="02020603050405020304" pitchFamily="2" charset="0"/>
                <a:ea typeface="宋体" panose="02010600030101010101" pitchFamily="2" charset="-122"/>
              </a:rPr>
              <a:t>= </a:t>
            </a:r>
            <a:r>
              <a:rPr lang="en-US" altLang="zh-CN" sz="2800" b="1" dirty="0">
                <a:latin typeface="黑体" panose="02010609060101010101" pitchFamily="1" charset="-122"/>
                <a:ea typeface="黑体" panose="02010609060101010101" pitchFamily="1" charset="-122"/>
                <a:sym typeface="+mn-ea"/>
              </a:rPr>
              <a:t>-</a:t>
            </a:r>
            <a:r>
              <a:rPr lang="en-US" altLang="zh-CN" sz="2800" b="1" dirty="0">
                <a:latin typeface="Times New Roman" panose="02020603050405020304" pitchFamily="2" charset="0"/>
                <a:ea typeface="宋体" panose="02010600030101010101" pitchFamily="2" charset="-122"/>
              </a:rPr>
              <a:t>1</a:t>
            </a:r>
            <a:r>
              <a:rPr lang="en-US" altLang="zh-CN" sz="2800" dirty="0">
                <a:latin typeface="Times New Roman" panose="02020603050405020304" pitchFamily="2" charset="0"/>
                <a:ea typeface="宋体" panose="02010600030101010101" pitchFamily="2" charset="-122"/>
              </a:rPr>
              <a:t> </a:t>
            </a:r>
            <a:r>
              <a:rPr lang="zh-CN" altLang="en-US" sz="2800" dirty="0">
                <a:latin typeface="Times New Roman" panose="02020603050405020304" pitchFamily="2" charset="0"/>
                <a:ea typeface="黑体" panose="02010609060101010101" pitchFamily="1" charset="-122"/>
                <a:sym typeface="宋体" panose="02010600030101010101" pitchFamily="2" charset="-122"/>
              </a:rPr>
              <a:t>时，这个函数是正比例函数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3"/>
          <p:cNvSpPr/>
          <p:nvPr/>
        </p:nvSpPr>
        <p:spPr>
          <a:xfrm>
            <a:off x="291465" y="553085"/>
            <a:ext cx="8498205" cy="2460625"/>
          </a:xfrm>
          <a:prstGeom prst="rect">
            <a:avLst/>
          </a:prstGeom>
          <a:noFill/>
          <a:ln w="9525">
            <a:noFill/>
          </a:ln>
        </p:spPr>
        <p:txBody>
          <a:bodyPr wrap="square" anchor="t" anchorCtr="0">
            <a:spAutoFit/>
          </a:bodyPr>
          <a:p>
            <a:pPr>
              <a:lnSpc>
                <a:spcPct val="110000"/>
              </a:lnSpc>
            </a:pPr>
            <a:r>
              <a:rPr lang="zh-CN" altLang="en-US" sz="2800" dirty="0">
                <a:solidFill>
                  <a:srgbClr val="00B050"/>
                </a:solidFill>
                <a:latin typeface="Times New Roman" panose="02020603050405020304" pitchFamily="2" charset="0"/>
                <a:ea typeface="黑体" panose="02010609060101010101" pitchFamily="1" charset="-122"/>
              </a:rPr>
              <a:t>例</a:t>
            </a:r>
            <a:r>
              <a:rPr lang="en-US" altLang="zh-CN" sz="2800" dirty="0">
                <a:solidFill>
                  <a:srgbClr val="00B050"/>
                </a:solidFill>
                <a:latin typeface="Times New Roman" panose="02020603050405020304" pitchFamily="2" charset="0"/>
                <a:ea typeface="黑体" panose="02010609060101010101" pitchFamily="1" charset="-122"/>
              </a:rPr>
              <a:t>3</a:t>
            </a:r>
            <a:r>
              <a:rPr lang="en-US" altLang="zh-CN" sz="2800" dirty="0">
                <a:solidFill>
                  <a:srgbClr val="008080"/>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某地实行个人工资、薪金所得税征收办法规定：月收入低于</a:t>
            </a:r>
            <a:r>
              <a:rPr lang="en-US" altLang="zh-CN" sz="2800" dirty="0">
                <a:solidFill>
                  <a:schemeClr val="tx1"/>
                </a:solidFill>
                <a:latin typeface="Times New Roman" panose="02020603050405020304" pitchFamily="2" charset="0"/>
                <a:ea typeface="黑体" panose="02010609060101010101" pitchFamily="1" charset="-122"/>
              </a:rPr>
              <a:t> 3500 </a:t>
            </a:r>
            <a:r>
              <a:rPr lang="zh-CN" altLang="en-US" sz="2800" dirty="0">
                <a:solidFill>
                  <a:schemeClr val="tx1"/>
                </a:solidFill>
                <a:latin typeface="Times New Roman" panose="02020603050405020304" pitchFamily="2" charset="0"/>
                <a:ea typeface="黑体" panose="02010609060101010101" pitchFamily="1" charset="-122"/>
              </a:rPr>
              <a:t>元的部分不收税；月收入超过</a:t>
            </a:r>
            <a:r>
              <a:rPr lang="en-US" altLang="zh-CN" sz="2800" dirty="0">
                <a:solidFill>
                  <a:schemeClr val="tx1"/>
                </a:solidFill>
                <a:latin typeface="Times New Roman" panose="02020603050405020304" pitchFamily="2" charset="0"/>
                <a:ea typeface="黑体" panose="02010609060101010101" pitchFamily="1" charset="-122"/>
              </a:rPr>
              <a:t> 3500</a:t>
            </a:r>
            <a:r>
              <a:rPr lang="zh-CN" altLang="en-US" sz="2800" dirty="0">
                <a:solidFill>
                  <a:schemeClr val="tx1"/>
                </a:solidFill>
                <a:latin typeface="Times New Roman" panose="02020603050405020304" pitchFamily="2" charset="0"/>
                <a:ea typeface="黑体" panose="02010609060101010101" pitchFamily="1" charset="-122"/>
              </a:rPr>
              <a:t>元但低于</a:t>
            </a:r>
            <a:r>
              <a:rPr lang="en-US" altLang="zh-CN" sz="2800" dirty="0">
                <a:solidFill>
                  <a:schemeClr val="tx1"/>
                </a:solidFill>
                <a:latin typeface="Times New Roman" panose="02020603050405020304" pitchFamily="2" charset="0"/>
                <a:ea typeface="黑体" panose="02010609060101010101" pitchFamily="1" charset="-122"/>
              </a:rPr>
              <a:t> 5000 </a:t>
            </a:r>
            <a:r>
              <a:rPr lang="zh-CN" altLang="en-US" sz="2800" dirty="0">
                <a:solidFill>
                  <a:schemeClr val="tx1"/>
                </a:solidFill>
                <a:latin typeface="Times New Roman" panose="02020603050405020304" pitchFamily="2" charset="0"/>
                <a:ea typeface="黑体" panose="02010609060101010101" pitchFamily="1" charset="-122"/>
              </a:rPr>
              <a:t>元的部分征收</a:t>
            </a:r>
            <a:r>
              <a:rPr lang="en-US" altLang="zh-CN" sz="2800" dirty="0">
                <a:solidFill>
                  <a:schemeClr val="tx1"/>
                </a:solidFill>
                <a:latin typeface="Times New Roman" panose="02020603050405020304" pitchFamily="2" charset="0"/>
                <a:ea typeface="黑体" panose="02010609060101010101" pitchFamily="1" charset="-122"/>
              </a:rPr>
              <a:t> 3</a:t>
            </a:r>
            <a:r>
              <a:rPr lang="en-US" altLang="zh-CN" sz="2800" dirty="0">
                <a:solidFill>
                  <a:schemeClr val="tx1"/>
                </a:solidFill>
                <a:latin typeface="Times New Roman" panose="02020603050405020304" pitchFamily="2" charset="0"/>
                <a:ea typeface="仿宋" panose="02010609060101010101" charset="-122"/>
                <a:cs typeface="Times New Roman" panose="02020603050405020304" pitchFamily="2" charset="0"/>
              </a:rPr>
              <a:t>%</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的所得税</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如某人月收入</a:t>
            </a:r>
            <a:r>
              <a:rPr lang="en-US" altLang="zh-CN" sz="2800" dirty="0">
                <a:solidFill>
                  <a:schemeClr val="tx1"/>
                </a:solidFill>
                <a:latin typeface="Times New Roman" panose="02020603050405020304" pitchFamily="2" charset="0"/>
                <a:ea typeface="黑体" panose="02010609060101010101" pitchFamily="1" charset="-122"/>
              </a:rPr>
              <a:t> 3860 </a:t>
            </a:r>
            <a:r>
              <a:rPr lang="zh-CN" altLang="en-US" sz="2800" dirty="0">
                <a:solidFill>
                  <a:schemeClr val="tx1"/>
                </a:solidFill>
                <a:latin typeface="Times New Roman" panose="02020603050405020304" pitchFamily="2" charset="0"/>
                <a:ea typeface="黑体" panose="02010609060101010101" pitchFamily="1" charset="-122"/>
              </a:rPr>
              <a:t>元，他应缴个人工资、薪金所得税为：</a:t>
            </a:r>
            <a:r>
              <a:rPr lang="en-US" altLang="zh-CN" sz="2800" dirty="0">
                <a:solidFill>
                  <a:schemeClr val="tx1"/>
                </a:solidFill>
                <a:latin typeface="Times New Roman" panose="02020603050405020304" pitchFamily="2" charset="0"/>
                <a:ea typeface="黑体" panose="02010609060101010101" pitchFamily="1" charset="-122"/>
              </a:rPr>
              <a:t>(3860 </a:t>
            </a:r>
            <a:r>
              <a:rPr lang="en-US" altLang="zh-CN" sz="2800" dirty="0">
                <a:solidFill>
                  <a:schemeClr val="tx1"/>
                </a:solidFill>
                <a:latin typeface="黑体" panose="02010609060101010101" pitchFamily="1" charset="-122"/>
                <a:ea typeface="黑体" panose="02010609060101010101" pitchFamily="1" charset="-122"/>
              </a:rPr>
              <a:t>-</a:t>
            </a:r>
            <a:r>
              <a:rPr lang="en-US" altLang="zh-CN" sz="2800" dirty="0">
                <a:solidFill>
                  <a:schemeClr val="tx1"/>
                </a:solidFill>
                <a:latin typeface="Times New Roman" panose="02020603050405020304" pitchFamily="2" charset="0"/>
                <a:ea typeface="黑体" panose="02010609060101010101" pitchFamily="1" charset="-122"/>
                <a:sym typeface="+mn-ea"/>
              </a:rPr>
              <a:t> </a:t>
            </a:r>
            <a:r>
              <a:rPr lang="en-US" altLang="zh-CN" sz="2800" dirty="0">
                <a:solidFill>
                  <a:schemeClr val="tx1"/>
                </a:solidFill>
                <a:latin typeface="Times New Roman" panose="02020603050405020304" pitchFamily="2" charset="0"/>
                <a:ea typeface="黑体" panose="02010609060101010101" pitchFamily="1" charset="-122"/>
              </a:rPr>
              <a:t>3500)×3</a:t>
            </a:r>
            <a:r>
              <a:rPr lang="en-US" altLang="zh-CN" sz="2800" dirty="0">
                <a:solidFill>
                  <a:schemeClr val="tx1"/>
                </a:solidFill>
                <a:latin typeface="Times New Roman" panose="02020603050405020304" pitchFamily="2" charset="0"/>
                <a:ea typeface="仿宋" panose="02010609060101010101" charset="-122"/>
                <a:cs typeface="Times New Roman" panose="02020603050405020304" pitchFamily="2" charset="0"/>
                <a:sym typeface="+mn-ea"/>
              </a:rPr>
              <a:t>%</a:t>
            </a:r>
            <a:r>
              <a:rPr lang="en-US" altLang="zh-CN" sz="2800" dirty="0">
                <a:solidFill>
                  <a:schemeClr val="tx1"/>
                </a:solidFill>
                <a:latin typeface="Times New Roman" panose="02020603050405020304" pitchFamily="2" charset="0"/>
                <a:ea typeface="黑体" panose="02010609060101010101" pitchFamily="1" charset="-122"/>
                <a:sym typeface="+mn-ea"/>
              </a:rPr>
              <a:t> </a:t>
            </a:r>
            <a:r>
              <a:rPr lang="en-US" altLang="zh-CN" sz="2800" dirty="0">
                <a:solidFill>
                  <a:schemeClr val="tx1"/>
                </a:solidFill>
                <a:latin typeface="Times New Roman" panose="02020603050405020304" pitchFamily="2" charset="0"/>
                <a:ea typeface="黑体" panose="02010609060101010101" pitchFamily="1" charset="-122"/>
              </a:rPr>
              <a:t>= 10.8 </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3" name="Rectangle 70"/>
          <p:cNvSpPr/>
          <p:nvPr/>
        </p:nvSpPr>
        <p:spPr>
          <a:xfrm>
            <a:off x="219710" y="2983865"/>
            <a:ext cx="8161020" cy="1064260"/>
          </a:xfrm>
          <a:prstGeom prst="rect">
            <a:avLst/>
          </a:prstGeom>
          <a:noFill/>
          <a:ln w="9525">
            <a:noFill/>
          </a:ln>
        </p:spPr>
        <p:txBody>
          <a:bodyPr anchor="t" anchorCtr="0"/>
          <a:p>
            <a:pPr>
              <a:lnSpc>
                <a:spcPct val="110000"/>
              </a:lnSpc>
            </a:pPr>
            <a:r>
              <a:rPr lang="en-US" altLang="zh-CN" sz="2800" dirty="0">
                <a:solidFill>
                  <a:schemeClr val="tx1"/>
                </a:solidFill>
                <a:latin typeface="Times New Roman" panose="02020603050405020304" pitchFamily="2" charset="0"/>
                <a:ea typeface="黑体" panose="02010609060101010101" pitchFamily="1" charset="-122"/>
              </a:rPr>
              <a:t>(1) </a:t>
            </a:r>
            <a:r>
              <a:rPr lang="zh-CN" altLang="en-US" sz="2800" dirty="0">
                <a:solidFill>
                  <a:schemeClr val="tx1"/>
                </a:solidFill>
                <a:latin typeface="Times New Roman" panose="02020603050405020304" pitchFamily="2" charset="0"/>
                <a:ea typeface="黑体" panose="02010609060101010101" pitchFamily="1" charset="-122"/>
              </a:rPr>
              <a:t>当月收入大于</a:t>
            </a:r>
            <a:r>
              <a:rPr lang="en-US" altLang="zh-CN" sz="2800" dirty="0">
                <a:solidFill>
                  <a:schemeClr val="tx1"/>
                </a:solidFill>
                <a:latin typeface="Times New Roman" panose="02020603050405020304" pitchFamily="2" charset="0"/>
                <a:ea typeface="黑体" panose="02010609060101010101" pitchFamily="1" charset="-122"/>
              </a:rPr>
              <a:t> 3500 </a:t>
            </a:r>
            <a:r>
              <a:rPr lang="zh-CN" altLang="en-US" sz="2800" dirty="0">
                <a:solidFill>
                  <a:schemeClr val="tx1"/>
                </a:solidFill>
                <a:latin typeface="Times New Roman" panose="02020603050405020304" pitchFamily="2" charset="0"/>
                <a:ea typeface="黑体" panose="02010609060101010101" pitchFamily="1" charset="-122"/>
              </a:rPr>
              <a:t>元而又小于</a:t>
            </a:r>
            <a:r>
              <a:rPr lang="en-US" altLang="zh-CN" sz="2800" dirty="0">
                <a:solidFill>
                  <a:schemeClr val="tx1"/>
                </a:solidFill>
                <a:latin typeface="Times New Roman" panose="02020603050405020304" pitchFamily="2" charset="0"/>
                <a:ea typeface="黑体" panose="02010609060101010101" pitchFamily="1" charset="-122"/>
              </a:rPr>
              <a:t> 5000 </a:t>
            </a:r>
            <a:r>
              <a:rPr lang="zh-CN" altLang="en-US" sz="2800" dirty="0">
                <a:solidFill>
                  <a:schemeClr val="tx1"/>
                </a:solidFill>
                <a:latin typeface="Times New Roman" panose="02020603050405020304" pitchFamily="2" charset="0"/>
                <a:ea typeface="黑体" panose="02010609060101010101" pitchFamily="1" charset="-122"/>
              </a:rPr>
              <a:t>元时，写出应缴所得税</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y</a:t>
            </a:r>
            <a:r>
              <a:rPr lang="en-US" altLang="zh-CN" sz="2800" i="1"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与收入</a:t>
            </a:r>
            <a:r>
              <a:rPr lang="en-US" altLang="zh-CN" sz="2800" b="1" dirty="0">
                <a:solidFill>
                  <a:schemeClr val="tx1"/>
                </a:solidFill>
                <a:latin typeface="Times New Roman" panose="02020603050405020304" pitchFamily="2" charset="0"/>
                <a:ea typeface="黑体" panose="02010609060101010101" pitchFamily="1" charset="-122"/>
              </a:rPr>
              <a:t> </a:t>
            </a:r>
            <a:r>
              <a:rPr lang="en-US" altLang="zh-CN" sz="2800" b="1"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之间的关系式</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4" name="Rectangle 71"/>
          <p:cNvSpPr/>
          <p:nvPr/>
        </p:nvSpPr>
        <p:spPr>
          <a:xfrm>
            <a:off x="586105" y="4039235"/>
            <a:ext cx="6985000" cy="517525"/>
          </a:xfrm>
          <a:prstGeom prst="rect">
            <a:avLst/>
          </a:prstGeom>
          <a:noFill/>
          <a:ln w="9525">
            <a:noFill/>
          </a:ln>
        </p:spPr>
        <p:txBody>
          <a:bodyPr anchor="t" anchorCtr="0"/>
          <a:p>
            <a:pPr marL="342900" indent="-342900">
              <a:lnSpc>
                <a:spcPct val="100000"/>
              </a:lnSpc>
              <a:spcBef>
                <a:spcPct val="20000"/>
              </a:spcBef>
            </a:pPr>
            <a:r>
              <a:rPr lang="zh-CN" altLang="en-US" sz="2800" dirty="0">
                <a:latin typeface="Times New Roman" panose="02020603050405020304" pitchFamily="2" charset="0"/>
                <a:ea typeface="黑体" panose="02010609060101010101" pitchFamily="1" charset="-122"/>
              </a:rPr>
              <a:t>解：</a:t>
            </a:r>
            <a:r>
              <a:rPr lang="en-US" altLang="zh-CN" sz="2800" i="1" dirty="0">
                <a:latin typeface="Times New Roman" panose="02020603050405020304" pitchFamily="2" charset="0"/>
                <a:ea typeface="黑体" panose="02010609060101010101" pitchFamily="1" charset="-122"/>
              </a:rPr>
              <a:t>y </a:t>
            </a:r>
            <a:r>
              <a:rPr lang="en-US" altLang="zh-CN" sz="2800" dirty="0">
                <a:latin typeface="Times New Roman" panose="02020603050405020304" pitchFamily="2" charset="0"/>
                <a:ea typeface="黑体" panose="02010609060101010101" pitchFamily="1" charset="-122"/>
              </a:rPr>
              <a:t>= 0.03×(</a:t>
            </a:r>
            <a:r>
              <a:rPr lang="en-US" altLang="zh-CN" sz="2800" i="1" dirty="0">
                <a:latin typeface="Times New Roman" panose="02020603050405020304" pitchFamily="2" charset="0"/>
                <a:ea typeface="黑体" panose="02010609060101010101" pitchFamily="1" charset="-122"/>
              </a:rPr>
              <a:t>x </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rPr>
              <a:t> </a:t>
            </a:r>
            <a:r>
              <a:rPr lang="en-US" altLang="zh-CN" sz="2800" dirty="0">
                <a:latin typeface="Times New Roman" panose="02020603050405020304" pitchFamily="2" charset="0"/>
                <a:ea typeface="黑体" panose="02010609060101010101" pitchFamily="1" charset="-122"/>
              </a:rPr>
              <a:t>3500)  (3500</a:t>
            </a:r>
            <a:r>
              <a:rPr lang="zh-CN" altLang="en-US"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5000).</a:t>
            </a:r>
            <a:endParaRPr lang="en-US" altLang="zh-CN" sz="2800" dirty="0">
              <a:latin typeface="Times New Roman" panose="02020603050405020304" pitchFamily="2" charset="0"/>
              <a:ea typeface="黑体" panose="02010609060101010101" pitchFamily="1" charset="-122"/>
            </a:endParaRPr>
          </a:p>
        </p:txBody>
      </p:sp>
      <p:sp>
        <p:nvSpPr>
          <p:cNvPr id="34" name="任意多边形 33"/>
          <p:cNvSpPr/>
          <p:nvPr userDrawn="1"/>
        </p:nvSpPr>
        <p:spPr>
          <a:xfrm>
            <a:off x="56515" y="0"/>
            <a:ext cx="167132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p:nvPr/>
        </p:nvSpPr>
        <p:spPr>
          <a:xfrm>
            <a:off x="252730" y="378460"/>
            <a:ext cx="7977505" cy="521970"/>
          </a:xfrm>
          <a:prstGeom prst="rect">
            <a:avLst/>
          </a:prstGeom>
          <a:noFill/>
          <a:ln w="9525">
            <a:noFill/>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1" charset="-122"/>
              </a:rPr>
              <a:t>(2) </a:t>
            </a:r>
            <a:r>
              <a:rPr lang="zh-CN" altLang="en-US" sz="2800" dirty="0">
                <a:solidFill>
                  <a:schemeClr val="tx1"/>
                </a:solidFill>
                <a:latin typeface="Times New Roman" panose="02020603050405020304" pitchFamily="2" charset="0"/>
                <a:ea typeface="黑体" panose="02010609060101010101" pitchFamily="1" charset="-122"/>
              </a:rPr>
              <a:t>某人月收入为</a:t>
            </a:r>
            <a:r>
              <a:rPr lang="en-US" altLang="zh-CN" sz="2800" dirty="0">
                <a:solidFill>
                  <a:schemeClr val="tx1"/>
                </a:solidFill>
                <a:latin typeface="Times New Roman" panose="02020603050405020304" pitchFamily="2" charset="0"/>
                <a:ea typeface="黑体" panose="02010609060101010101" pitchFamily="1" charset="-122"/>
              </a:rPr>
              <a:t> 4160 </a:t>
            </a:r>
            <a:r>
              <a:rPr lang="zh-CN" altLang="en-US" sz="2800" dirty="0">
                <a:solidFill>
                  <a:schemeClr val="tx1"/>
                </a:solidFill>
                <a:latin typeface="Times New Roman" panose="02020603050405020304" pitchFamily="2" charset="0"/>
                <a:ea typeface="黑体" panose="02010609060101010101" pitchFamily="1" charset="-122"/>
              </a:rPr>
              <a:t>元，他应缴所得税多少元？</a:t>
            </a:r>
            <a:endParaRPr lang="zh-CN" altLang="en-US" sz="2800" dirty="0">
              <a:solidFill>
                <a:schemeClr val="tx1"/>
              </a:solidFill>
              <a:latin typeface="Times New Roman" panose="02020603050405020304" pitchFamily="2" charset="0"/>
              <a:ea typeface="黑体" panose="02010609060101010101" pitchFamily="1" charset="-122"/>
            </a:endParaRPr>
          </a:p>
        </p:txBody>
      </p:sp>
      <p:sp>
        <p:nvSpPr>
          <p:cNvPr id="3" name="Text Box 4"/>
          <p:cNvSpPr txBox="1"/>
          <p:nvPr/>
        </p:nvSpPr>
        <p:spPr>
          <a:xfrm>
            <a:off x="244475" y="832485"/>
            <a:ext cx="8705215" cy="1038860"/>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1" charset="-122"/>
              </a:rPr>
              <a:t>解：当</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 </a:t>
            </a:r>
            <a:r>
              <a:rPr lang="en-US" altLang="zh-CN" sz="2800" b="1" dirty="0">
                <a:latin typeface="Times New Roman" panose="02020603050405020304" pitchFamily="2" charset="0"/>
                <a:ea typeface="黑体" panose="02010609060101010101" pitchFamily="1" charset="-122"/>
              </a:rPr>
              <a:t>= 4160</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时，</a:t>
            </a:r>
            <a:r>
              <a:rPr lang="en-US" altLang="zh-CN" sz="2800" b="1" i="1" dirty="0">
                <a:latin typeface="Times New Roman" panose="02020603050405020304" pitchFamily="2" charset="0"/>
                <a:ea typeface="黑体" panose="02010609060101010101" pitchFamily="1" charset="-122"/>
              </a:rPr>
              <a:t>y </a:t>
            </a:r>
            <a:r>
              <a:rPr lang="en-US" altLang="zh-CN" sz="2800" b="1" dirty="0">
                <a:latin typeface="Times New Roman" panose="02020603050405020304" pitchFamily="2" charset="0"/>
                <a:ea typeface="黑体" panose="02010609060101010101" pitchFamily="1" charset="-122"/>
              </a:rPr>
              <a:t>= 0.03×(4160</a:t>
            </a:r>
            <a:r>
              <a:rPr lang="en-US" altLang="zh-CN" sz="2800" b="1" dirty="0">
                <a:latin typeface="黑体" panose="02010609060101010101" pitchFamily="1" charset="-122"/>
                <a:ea typeface="黑体" panose="02010609060101010101" pitchFamily="1" charset="-122"/>
              </a:rPr>
              <a:t>-</a:t>
            </a:r>
            <a:r>
              <a:rPr lang="en-US" altLang="zh-CN" sz="2800" b="1" dirty="0">
                <a:latin typeface="Times New Roman" panose="02020603050405020304" pitchFamily="2" charset="0"/>
                <a:ea typeface="黑体" panose="02010609060101010101" pitchFamily="1" charset="-122"/>
              </a:rPr>
              <a:t>3500) = 19.8 (</a:t>
            </a:r>
            <a:r>
              <a:rPr lang="zh-CN" altLang="en-US" sz="2800" b="1" dirty="0">
                <a:latin typeface="Times New Roman" panose="02020603050405020304" pitchFamily="2" charset="0"/>
                <a:ea typeface="黑体" panose="02010609060101010101" pitchFamily="1" charset="-122"/>
              </a:rPr>
              <a:t>元</a:t>
            </a:r>
            <a:r>
              <a:rPr lang="en-US" altLang="zh-CN" sz="2800" b="1"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a:p>
            <a:pPr>
              <a:lnSpc>
                <a:spcPct val="110000"/>
              </a:lnSpc>
            </a:pPr>
            <a:r>
              <a:rPr lang="zh-CN" altLang="en-US" sz="2800" dirty="0">
                <a:latin typeface="Times New Roman" panose="02020603050405020304" pitchFamily="2" charset="0"/>
                <a:ea typeface="黑体" panose="02010609060101010101" pitchFamily="1" charset="-122"/>
                <a:sym typeface="+mn-ea"/>
              </a:rPr>
              <a:t>答：他应缴所得税</a:t>
            </a:r>
            <a:r>
              <a:rPr lang="en-US" altLang="zh-CN" sz="2800" dirty="0">
                <a:latin typeface="Times New Roman" panose="02020603050405020304" pitchFamily="2" charset="0"/>
                <a:ea typeface="黑体" panose="02010609060101010101" pitchFamily="1" charset="-122"/>
                <a:sym typeface="+mn-ea"/>
              </a:rPr>
              <a:t> </a:t>
            </a:r>
            <a:r>
              <a:rPr lang="en-US" altLang="zh-CN" sz="2800" b="1" dirty="0">
                <a:latin typeface="Times New Roman" panose="02020603050405020304" pitchFamily="2" charset="0"/>
                <a:ea typeface="黑体" panose="02010609060101010101" pitchFamily="1" charset="-122"/>
                <a:sym typeface="+mn-ea"/>
              </a:rPr>
              <a:t>19.8 </a:t>
            </a:r>
            <a:r>
              <a:rPr lang="zh-CN" altLang="en-US" sz="2800" dirty="0">
                <a:latin typeface="Times New Roman" panose="02020603050405020304" pitchFamily="2" charset="0"/>
                <a:ea typeface="黑体" panose="02010609060101010101" pitchFamily="1" charset="-122"/>
                <a:sym typeface="+mn-ea"/>
              </a:rPr>
              <a:t>元</a:t>
            </a:r>
            <a:r>
              <a:rPr lang="en-US" altLang="zh-CN" sz="2800" dirty="0">
                <a:latin typeface="Times New Roman" panose="02020603050405020304" pitchFamily="2" charset="0"/>
                <a:ea typeface="黑体" panose="02010609060101010101" pitchFamily="1" charset="-122"/>
                <a:sym typeface="+mn-ea"/>
              </a:rPr>
              <a:t>.</a:t>
            </a:r>
            <a:endParaRPr lang="en-US" altLang="zh-CN" sz="2800" dirty="0">
              <a:latin typeface="Times New Roman" panose="02020603050405020304" pitchFamily="2" charset="0"/>
              <a:ea typeface="黑体" panose="02010609060101010101" pitchFamily="1" charset="-122"/>
            </a:endParaRPr>
          </a:p>
        </p:txBody>
      </p:sp>
      <p:sp>
        <p:nvSpPr>
          <p:cNvPr id="4" name="Text Box 5"/>
          <p:cNvSpPr txBox="1"/>
          <p:nvPr/>
        </p:nvSpPr>
        <p:spPr>
          <a:xfrm>
            <a:off x="755650" y="2788285"/>
            <a:ext cx="6198235" cy="1986280"/>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1" charset="-122"/>
              </a:rPr>
              <a:t>解：设此人本月工资是</a:t>
            </a:r>
            <a:r>
              <a:rPr lang="en-US" altLang="zh-CN" sz="2800" b="1"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 </a:t>
            </a:r>
            <a:r>
              <a:rPr lang="zh-CN" altLang="en-US" sz="2800" dirty="0">
                <a:latin typeface="Times New Roman" panose="02020603050405020304" pitchFamily="2" charset="0"/>
                <a:ea typeface="黑体" panose="02010609060101010101" pitchFamily="1" charset="-122"/>
              </a:rPr>
              <a:t>元，则</a:t>
            </a:r>
            <a:endParaRPr lang="zh-CN" altLang="en-US" sz="2800" dirty="0">
              <a:latin typeface="Times New Roman" panose="02020603050405020304" pitchFamily="2" charset="0"/>
              <a:ea typeface="黑体" panose="02010609060101010101" pitchFamily="1" charset="-122"/>
            </a:endParaRPr>
          </a:p>
          <a:p>
            <a:pPr>
              <a:lnSpc>
                <a:spcPct val="110000"/>
              </a:lnSpc>
            </a:pPr>
            <a:r>
              <a:rPr lang="zh-CN" altLang="en-US" sz="2800" dirty="0">
                <a:latin typeface="Times New Roman" panose="02020603050405020304" pitchFamily="2" charset="0"/>
                <a:ea typeface="黑体" panose="02010609060101010101" pitchFamily="1" charset="-122"/>
              </a:rPr>
              <a:t>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 </a:t>
            </a:r>
            <a:r>
              <a:rPr lang="en-US" altLang="zh-CN" sz="2800" b="1" dirty="0">
                <a:latin typeface="Times New Roman" panose="02020603050405020304" pitchFamily="2" charset="0"/>
                <a:ea typeface="黑体" panose="02010609060101010101" pitchFamily="1" charset="-122"/>
              </a:rPr>
              <a:t>19.2 = 0.03×( </a:t>
            </a:r>
            <a:r>
              <a:rPr lang="en-US" altLang="zh-CN" sz="2800" b="1" i="1" dirty="0">
                <a:latin typeface="Times New Roman" panose="02020603050405020304" pitchFamily="2" charset="0"/>
                <a:ea typeface="黑体" panose="02010609060101010101" pitchFamily="1" charset="-122"/>
              </a:rPr>
              <a:t>x </a:t>
            </a:r>
            <a:r>
              <a:rPr lang="en-US" altLang="zh-CN" sz="2800" b="1" dirty="0">
                <a:latin typeface="黑体" panose="02010609060101010101" pitchFamily="1" charset="-122"/>
                <a:ea typeface="黑体" panose="02010609060101010101" pitchFamily="1" charset="-122"/>
              </a:rPr>
              <a:t>-</a:t>
            </a:r>
            <a:r>
              <a:rPr lang="en-US" altLang="zh-CN" sz="2800" b="1" dirty="0">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dirty="0">
                <a:latin typeface="Times New Roman" panose="02020603050405020304" pitchFamily="2" charset="0"/>
                <a:ea typeface="黑体" panose="02010609060101010101" pitchFamily="1" charset="-122"/>
              </a:rPr>
              <a:t>3500 )</a:t>
            </a:r>
            <a:r>
              <a:rPr lang="zh-CN" altLang="en-US"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a:p>
            <a:pPr>
              <a:lnSpc>
                <a:spcPct val="110000"/>
              </a:lnSpc>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解得</a:t>
            </a:r>
            <a:r>
              <a:rPr lang="en-US" altLang="zh-CN" sz="2800" dirty="0">
                <a:latin typeface="Times New Roman" panose="02020603050405020304" pitchFamily="2" charset="0"/>
                <a:ea typeface="黑体" panose="02010609060101010101" pitchFamily="1" charset="-122"/>
              </a:rPr>
              <a:t> </a:t>
            </a:r>
            <a:r>
              <a:rPr lang="en-US" altLang="zh-CN" sz="2800" b="1" i="1" dirty="0">
                <a:latin typeface="Times New Roman" panose="02020603050405020304" pitchFamily="2" charset="0"/>
                <a:ea typeface="黑体" panose="02010609060101010101" pitchFamily="1" charset="-122"/>
              </a:rPr>
              <a:t>x </a:t>
            </a:r>
            <a:r>
              <a:rPr lang="en-US" altLang="zh-CN" sz="2800" b="1" dirty="0">
                <a:latin typeface="Times New Roman" panose="02020603050405020304" pitchFamily="2" charset="0"/>
                <a:ea typeface="黑体" panose="02010609060101010101" pitchFamily="1" charset="-122"/>
              </a:rPr>
              <a:t>= 4140.</a:t>
            </a:r>
            <a:endParaRPr lang="en-US" altLang="zh-CN" sz="2800" dirty="0">
              <a:latin typeface="Times New Roman" panose="02020603050405020304" pitchFamily="2" charset="0"/>
              <a:ea typeface="黑体" panose="02010609060101010101" pitchFamily="1" charset="-122"/>
            </a:endParaRPr>
          </a:p>
          <a:p>
            <a:pPr>
              <a:lnSpc>
                <a:spcPct val="110000"/>
              </a:lnSpc>
            </a:pPr>
            <a:r>
              <a:rPr lang="zh-CN" altLang="en-US" sz="2800" dirty="0">
                <a:latin typeface="Times New Roman" panose="02020603050405020304" pitchFamily="2" charset="0"/>
                <a:ea typeface="黑体" panose="02010609060101010101" pitchFamily="1" charset="-122"/>
              </a:rPr>
              <a:t>答：此人本月工资是</a:t>
            </a:r>
            <a:r>
              <a:rPr lang="en-US" altLang="zh-CN" sz="2800" dirty="0">
                <a:latin typeface="Times New Roman" panose="02020603050405020304" pitchFamily="2" charset="0"/>
                <a:ea typeface="黑体" panose="02010609060101010101" pitchFamily="1" charset="-122"/>
              </a:rPr>
              <a:t> </a:t>
            </a:r>
            <a:r>
              <a:rPr lang="en-US" altLang="zh-CN" sz="2800" b="1" dirty="0">
                <a:latin typeface="Times New Roman" panose="02020603050405020304" pitchFamily="2" charset="0"/>
                <a:ea typeface="黑体" panose="02010609060101010101" pitchFamily="1" charset="-122"/>
              </a:rPr>
              <a:t>4140</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元</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5" name="Text Box 6"/>
          <p:cNvSpPr txBox="1"/>
          <p:nvPr/>
        </p:nvSpPr>
        <p:spPr>
          <a:xfrm>
            <a:off x="390525" y="1764665"/>
            <a:ext cx="8333105" cy="1124585"/>
          </a:xfrm>
          <a:prstGeom prst="rect">
            <a:avLst/>
          </a:prstGeom>
          <a:noFill/>
          <a:ln w="9525">
            <a:noFill/>
          </a:ln>
        </p:spPr>
        <p:txBody>
          <a:bodyPr wrap="square" anchor="t" anchorCtr="0">
            <a:spAutoFit/>
          </a:bodyPr>
          <a:p>
            <a:pPr>
              <a:lnSpc>
                <a:spcPct val="120000"/>
              </a:lnSpc>
            </a:pPr>
            <a:r>
              <a:rPr lang="en-US" altLang="zh-CN" sz="2800" dirty="0">
                <a:solidFill>
                  <a:schemeClr val="tx1"/>
                </a:solidFill>
                <a:latin typeface="Times New Roman" panose="02020603050405020304" pitchFamily="2" charset="0"/>
                <a:ea typeface="黑体" panose="02010609060101010101" pitchFamily="1" charset="-122"/>
              </a:rPr>
              <a:t>(3) </a:t>
            </a:r>
            <a:r>
              <a:rPr lang="zh-CN" altLang="en-US" sz="2800" dirty="0">
                <a:solidFill>
                  <a:schemeClr val="tx1"/>
                </a:solidFill>
                <a:latin typeface="Times New Roman" panose="02020603050405020304" pitchFamily="2" charset="0"/>
                <a:ea typeface="黑体" panose="02010609060101010101" pitchFamily="1" charset="-122"/>
              </a:rPr>
              <a:t>如果某人本月应缴所得税</a:t>
            </a:r>
            <a:r>
              <a:rPr lang="en-US" altLang="zh-CN" sz="2800" b="1" dirty="0">
                <a:solidFill>
                  <a:schemeClr val="tx1"/>
                </a:solidFill>
                <a:latin typeface="Times New Roman" panose="02020603050405020304" pitchFamily="2" charset="0"/>
                <a:ea typeface="黑体" panose="02010609060101010101" pitchFamily="1" charset="-122"/>
              </a:rPr>
              <a:t> 19.2 </a:t>
            </a:r>
            <a:r>
              <a:rPr lang="zh-CN" altLang="en-US" sz="2800" dirty="0">
                <a:solidFill>
                  <a:schemeClr val="tx1"/>
                </a:solidFill>
                <a:latin typeface="Times New Roman" panose="02020603050405020304" pitchFamily="2" charset="0"/>
                <a:ea typeface="黑体" panose="02010609060101010101" pitchFamily="1" charset="-122"/>
              </a:rPr>
              <a:t>元，那么此人本月工资是多少元？</a:t>
            </a:r>
            <a:endParaRPr lang="zh-CN" altLang="en-US" sz="2800" dirty="0">
              <a:solidFill>
                <a:schemeClr val="tx1"/>
              </a:solidFill>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 name="组合 7"/>
          <p:cNvGrpSpPr/>
          <p:nvPr/>
        </p:nvGrpSpPr>
        <p:grpSpPr>
          <a:xfrm>
            <a:off x="3189776" y="262224"/>
            <a:ext cx="2764449" cy="583493"/>
            <a:chOff x="4440" y="690"/>
            <a:chExt cx="4354" cy="919"/>
          </a:xfrm>
        </p:grpSpPr>
        <p:sp>
          <p:nvSpPr>
            <p:cNvPr id="15" name="文本框 14"/>
            <p:cNvSpPr txBox="1"/>
            <p:nvPr/>
          </p:nvSpPr>
          <p:spPr>
            <a:xfrm>
              <a:off x="5725" y="690"/>
              <a:ext cx="3069" cy="919"/>
            </a:xfrm>
            <a:prstGeom prst="rect">
              <a:avLst/>
            </a:prstGeom>
            <a:noFill/>
          </p:spPr>
          <p:txBody>
            <a:bodyPr wrap="square" rtlCol="0" anchor="t">
              <a:spAutoFit/>
            </a:bodyPr>
            <a:p>
              <a:r>
                <a:rPr lang="zh-CN" altLang="en-US" sz="3200" b="1">
                  <a:solidFill>
                    <a:srgbClr val="00B050"/>
                  </a:solidFill>
                  <a:latin typeface="微软雅黑" panose="020B0503020204020204" pitchFamily="2" charset="-122"/>
                  <a:ea typeface="微软雅黑" panose="020B0503020204020204" pitchFamily="2" charset="-122"/>
                  <a:sym typeface="+mn-ea"/>
                </a:rPr>
                <a:t>学习</a:t>
              </a:r>
              <a:r>
                <a:rPr lang="zh-CN" altLang="en-US" sz="3200" b="1">
                  <a:solidFill>
                    <a:srgbClr val="00B050"/>
                  </a:solidFill>
                  <a:latin typeface="微软雅黑" panose="020B0503020204020204" pitchFamily="2" charset="-122"/>
                  <a:ea typeface="微软雅黑" panose="020B0503020204020204" pitchFamily="2" charset="-122"/>
                </a:rPr>
                <a:t>目标</a:t>
              </a:r>
              <a:endParaRPr lang="zh-CN" altLang="en-US" sz="3200" b="1">
                <a:solidFill>
                  <a:srgbClr val="00B050"/>
                </a:solidFill>
                <a:latin typeface="微软雅黑" panose="020B0503020204020204" pitchFamily="2" charset="-122"/>
                <a:ea typeface="微软雅黑" panose="020B0503020204020204" pitchFamily="2" charset="-122"/>
              </a:endParaRPr>
            </a:p>
          </p:txBody>
        </p:sp>
        <p:grpSp>
          <p:nvGrpSpPr>
            <p:cNvPr id="34" name="组合 33"/>
            <p:cNvGrpSpPr/>
            <p:nvPr/>
          </p:nvGrpSpPr>
          <p:grpSpPr>
            <a:xfrm>
              <a:off x="4440" y="728"/>
              <a:ext cx="1285" cy="881"/>
              <a:chOff x="323528" y="51470"/>
              <a:chExt cx="648072" cy="50578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53194"/>
                <a:ext cx="504056" cy="504056"/>
              </a:xfrm>
              <a:prstGeom prst="rect">
                <a:avLst/>
              </a:prstGeom>
            </p:spPr>
          </p:pic>
          <p:sp>
            <p:nvSpPr>
              <p:cNvPr id="37" name="星形: 四角 28"/>
              <p:cNvSpPr/>
              <p:nvPr/>
            </p:nvSpPr>
            <p:spPr>
              <a:xfrm>
                <a:off x="323528" y="51470"/>
                <a:ext cx="216024" cy="195486"/>
              </a:xfrm>
              <a:prstGeom prst="star4">
                <a:avLst/>
              </a:prstGeom>
              <a:solidFill>
                <a:srgbClr val="FFFDDB"/>
              </a:solidFill>
              <a:ln>
                <a:solidFill>
                  <a:srgbClr val="FF8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6096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grpSp>
      <p:sp>
        <p:nvSpPr>
          <p:cNvPr id="2" name="文本框 1"/>
          <p:cNvSpPr txBox="1"/>
          <p:nvPr/>
        </p:nvSpPr>
        <p:spPr>
          <a:xfrm>
            <a:off x="563245" y="1059815"/>
            <a:ext cx="8408035" cy="2848610"/>
          </a:xfrm>
          <a:prstGeom prst="rect">
            <a:avLst/>
          </a:prstGeom>
          <a:noFill/>
        </p:spPr>
        <p:txBody>
          <a:bodyPr wrap="square" rtlCol="0" anchor="t">
            <a:spAutoFit/>
          </a:bodyPr>
          <a:p>
            <a:pPr>
              <a:lnSpc>
                <a:spcPct val="16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1.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理解一次函数和正比例函数的概念，以及它们之间的关系</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a:lnSpc>
                <a:spcPct val="16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2.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能根据所给条件写出简单的一次函数表达式</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sym typeface="+mn-ea"/>
              </a:rPr>
              <a:t>重点</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endPar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a:lnSpc>
                <a:spcPct val="16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3.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一次函数、正比例函数的概念及关系</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sym typeface="+mn-ea"/>
              </a:rPr>
              <a:t>难点</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16"/>
          <p:cNvSpPr txBox="1"/>
          <p:nvPr/>
        </p:nvSpPr>
        <p:spPr>
          <a:xfrm>
            <a:off x="1765300" y="2280285"/>
            <a:ext cx="1079500" cy="953135"/>
          </a:xfrm>
          <a:prstGeom prst="rect">
            <a:avLst/>
          </a:prstGeom>
          <a:solidFill>
            <a:srgbClr val="FFFFFF"/>
          </a:solidFill>
          <a:ln w="25400" cap="flat" cmpd="sng">
            <a:solidFill>
              <a:srgbClr val="CC0066"/>
            </a:solidFill>
            <a:prstDash val="solid"/>
            <a:miter/>
            <a:headEnd type="none" w="med" len="med"/>
            <a:tailEnd type="none" w="med" len="med"/>
          </a:ln>
        </p:spPr>
        <p:txBody>
          <a:bodyPr anchor="t" anchorCtr="0">
            <a:spAutoFit/>
          </a:bodyPr>
          <a:p>
            <a:pPr algn="ctr"/>
            <a:r>
              <a:rPr lang="zh-CN" altLang="en-US" sz="2800" dirty="0">
                <a:solidFill>
                  <a:schemeClr val="tx1"/>
                </a:solidFill>
                <a:latin typeface="黑体" panose="02010609060101010101" pitchFamily="1" charset="-122"/>
                <a:ea typeface="黑体" panose="02010609060101010101" pitchFamily="1" charset="-122"/>
              </a:rPr>
              <a:t>一次函数</a:t>
            </a:r>
            <a:endParaRPr lang="zh-CN" altLang="en-US" sz="2800" dirty="0">
              <a:solidFill>
                <a:schemeClr val="tx1"/>
              </a:solidFill>
              <a:latin typeface="黑体" panose="02010609060101010101" pitchFamily="1" charset="-122"/>
              <a:ea typeface="黑体" panose="02010609060101010101" pitchFamily="1" charset="-122"/>
            </a:endParaRPr>
          </a:p>
        </p:txBody>
      </p:sp>
      <p:sp>
        <p:nvSpPr>
          <p:cNvPr id="3" name="左大括号 17"/>
          <p:cNvSpPr/>
          <p:nvPr/>
        </p:nvSpPr>
        <p:spPr>
          <a:xfrm>
            <a:off x="2987358" y="1124268"/>
            <a:ext cx="219075" cy="3181350"/>
          </a:xfrm>
          <a:prstGeom prst="leftBrace">
            <a:avLst>
              <a:gd name="adj1" fmla="val 11227"/>
              <a:gd name="adj2" fmla="val 50000"/>
            </a:avLst>
          </a:prstGeom>
          <a:noFill/>
          <a:ln w="25400" cap="flat" cmpd="sng">
            <a:solidFill>
              <a:srgbClr val="CC0066"/>
            </a:solidFill>
            <a:prstDash val="solid"/>
            <a:bevel/>
            <a:headEnd type="none" w="med" len="med"/>
            <a:tailEnd type="none" w="med" len="med"/>
          </a:ln>
        </p:spPr>
        <p:txBody>
          <a:bodyPr anchor="t" anchorCtr="0"/>
          <a:p>
            <a:endParaRPr lang="zh-CN" altLang="en-US" sz="2800" dirty="0">
              <a:solidFill>
                <a:schemeClr val="tx1"/>
              </a:solidFill>
              <a:latin typeface="Arial" panose="020B0604020202020204" pitchFamily="34" charset="0"/>
              <a:ea typeface="宋体" panose="02010600030101010101" pitchFamily="2" charset="-122"/>
            </a:endParaRPr>
          </a:p>
        </p:txBody>
      </p:sp>
      <p:sp>
        <p:nvSpPr>
          <p:cNvPr id="4" name="Text Box 18"/>
          <p:cNvSpPr txBox="1"/>
          <p:nvPr/>
        </p:nvSpPr>
        <p:spPr>
          <a:xfrm>
            <a:off x="3349625" y="911543"/>
            <a:ext cx="3167063" cy="52197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一次函数的概念</a:t>
            </a:r>
            <a:endParaRPr lang="zh-CN" altLang="en-US" sz="2800" dirty="0">
              <a:solidFill>
                <a:schemeClr val="tx1"/>
              </a:solidFill>
              <a:latin typeface="Times New Roman" panose="02020603050405020304" pitchFamily="2" charset="0"/>
              <a:ea typeface="黑体" panose="02010609060101010101" pitchFamily="1" charset="-122"/>
            </a:endParaRPr>
          </a:p>
        </p:txBody>
      </p:sp>
      <p:sp>
        <p:nvSpPr>
          <p:cNvPr id="6" name="Text Box 18"/>
          <p:cNvSpPr txBox="1"/>
          <p:nvPr/>
        </p:nvSpPr>
        <p:spPr>
          <a:xfrm>
            <a:off x="3349625" y="2495233"/>
            <a:ext cx="3167063" cy="52197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spcBef>
                <a:spcPct val="50000"/>
              </a:spcBef>
            </a:pPr>
            <a:r>
              <a:rPr lang="zh-CN" altLang="en-US" sz="2800" dirty="0">
                <a:solidFill>
                  <a:schemeClr val="tx1"/>
                </a:solidFill>
                <a:latin typeface="黑体" panose="02010609060101010101" pitchFamily="1" charset="-122"/>
                <a:ea typeface="黑体" panose="02010609060101010101" pitchFamily="1" charset="-122"/>
              </a:rPr>
              <a:t>正比例函数的概念</a:t>
            </a:r>
            <a:endParaRPr lang="zh-CN" altLang="en-US" sz="2800" dirty="0">
              <a:solidFill>
                <a:schemeClr val="tx1"/>
              </a:solidFill>
              <a:latin typeface="黑体" panose="02010609060101010101" pitchFamily="1" charset="-122"/>
              <a:ea typeface="黑体" panose="02010609060101010101" pitchFamily="1" charset="-122"/>
            </a:endParaRPr>
          </a:p>
        </p:txBody>
      </p:sp>
      <p:sp>
        <p:nvSpPr>
          <p:cNvPr id="7" name="Text Box 18"/>
          <p:cNvSpPr txBox="1"/>
          <p:nvPr/>
        </p:nvSpPr>
        <p:spPr>
          <a:xfrm>
            <a:off x="3349625" y="3939858"/>
            <a:ext cx="3167063" cy="52197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zh-CN" altLang="en-US" sz="2800" dirty="0">
                <a:solidFill>
                  <a:schemeClr val="tx1"/>
                </a:solidFill>
                <a:latin typeface="Arial" panose="020B0604020202020204" pitchFamily="34" charset="0"/>
                <a:ea typeface="黑体" panose="02010609060101010101" pitchFamily="1" charset="-122"/>
              </a:rPr>
              <a:t>函数关系式的确定</a:t>
            </a:r>
            <a:endParaRPr lang="zh-CN" altLang="en-US" sz="2800" dirty="0">
              <a:solidFill>
                <a:schemeClr val="tx1"/>
              </a:solidFill>
              <a:latin typeface="Arial" panose="020B0604020202020204" pitchFamily="34"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5"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bldLvl="0" animBg="1"/>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3"/>
          <p:cNvSpPr txBox="1"/>
          <p:nvPr/>
        </p:nvSpPr>
        <p:spPr>
          <a:xfrm>
            <a:off x="346075" y="635635"/>
            <a:ext cx="8566150" cy="2501900"/>
          </a:xfrm>
          <a:prstGeom prst="rect">
            <a:avLst/>
          </a:prstGeom>
          <a:noFill/>
          <a:ln w="9525">
            <a:noFill/>
          </a:ln>
        </p:spPr>
        <p:txBody>
          <a:bodyPr wrap="square" anchor="t" anchorCtr="0">
            <a:spAutoFit/>
          </a:bodyPr>
          <a:p>
            <a:pPr>
              <a:lnSpc>
                <a:spcPct val="140000"/>
              </a:lnSpc>
            </a:pPr>
            <a:r>
              <a:rPr lang="en-US" altLang="zh-CN" sz="2800" dirty="0">
                <a:solidFill>
                  <a:schemeClr val="tx1"/>
                </a:solidFill>
                <a:latin typeface="Times New Roman" panose="02020603050405020304" pitchFamily="2" charset="0"/>
                <a:ea typeface="黑体" panose="02010609060101010101" pitchFamily="1" charset="-122"/>
              </a:rPr>
              <a:t>1. </a:t>
            </a:r>
            <a:r>
              <a:rPr lang="zh-CN" altLang="en-US" sz="2800" dirty="0">
                <a:solidFill>
                  <a:schemeClr val="tx1"/>
                </a:solidFill>
                <a:latin typeface="Times New Roman" panose="02020603050405020304" pitchFamily="2" charset="0"/>
                <a:ea typeface="黑体" panose="02010609060101010101" pitchFamily="1" charset="-122"/>
              </a:rPr>
              <a:t>判断正误：</a:t>
            </a:r>
            <a:endParaRPr lang="en-US" altLang="zh-CN" sz="2800" dirty="0">
              <a:solidFill>
                <a:schemeClr val="tx1"/>
              </a:solidFill>
              <a:latin typeface="Times New Roman" panose="02020603050405020304" pitchFamily="2" charset="0"/>
              <a:ea typeface="黑体" panose="02010609060101010101" pitchFamily="1" charset="-122"/>
            </a:endParaRPr>
          </a:p>
          <a:p>
            <a:pPr>
              <a:lnSpc>
                <a:spcPct val="140000"/>
              </a:lnSpc>
            </a:pPr>
            <a:r>
              <a:rPr lang="en-US" altLang="zh-CN" sz="2800" dirty="0">
                <a:solidFill>
                  <a:schemeClr val="tx1"/>
                </a:solidFill>
                <a:latin typeface="Times New Roman" panose="02020603050405020304" pitchFamily="2" charset="0"/>
                <a:ea typeface="黑体" panose="02010609060101010101" pitchFamily="1" charset="-122"/>
              </a:rPr>
              <a:t>(1) </a:t>
            </a:r>
            <a:r>
              <a:rPr lang="en-US" altLang="zh-CN" sz="2800" i="1" dirty="0">
                <a:solidFill>
                  <a:schemeClr val="tx1"/>
                </a:solidFill>
                <a:latin typeface="Times New Roman" panose="02020603050405020304" pitchFamily="2" charset="0"/>
                <a:ea typeface="黑体" panose="02010609060101010101" pitchFamily="1" charset="-122"/>
              </a:rPr>
              <a:t>y </a:t>
            </a:r>
            <a:r>
              <a:rPr lang="en-US" altLang="zh-CN" sz="2800" dirty="0">
                <a:solidFill>
                  <a:schemeClr val="tx1"/>
                </a:solidFill>
                <a:latin typeface="Times New Roman" panose="02020603050405020304" pitchFamily="2" charset="0"/>
                <a:ea typeface="黑体" panose="02010609060101010101" pitchFamily="1" charset="-122"/>
              </a:rPr>
              <a:t>= 2.2</a:t>
            </a:r>
            <a:r>
              <a:rPr lang="en-US" altLang="zh-CN" sz="2800" i="1" dirty="0">
                <a:solidFill>
                  <a:schemeClr val="tx1"/>
                </a:solidFill>
                <a:latin typeface="Times New Roman" panose="02020603050405020304" pitchFamily="2" charset="0"/>
                <a:ea typeface="黑体" panose="02010609060101010101" pitchFamily="1" charset="-122"/>
              </a:rPr>
              <a:t>x</a:t>
            </a:r>
            <a:r>
              <a:rPr lang="zh-CN" altLang="en-US" sz="2800" dirty="0">
                <a:solidFill>
                  <a:schemeClr val="tx1"/>
                </a:solidFill>
                <a:latin typeface="Times New Roman" panose="02020603050405020304" pitchFamily="2" charset="0"/>
                <a:ea typeface="黑体" panose="02010609060101010101" pitchFamily="1" charset="-122"/>
              </a:rPr>
              <a:t>，</a:t>
            </a:r>
            <a:r>
              <a:rPr lang="en-US" altLang="zh-CN" sz="2800" i="1" dirty="0">
                <a:solidFill>
                  <a:schemeClr val="tx1"/>
                </a:solidFill>
                <a:latin typeface="Times New Roman" panose="02020603050405020304" pitchFamily="2" charset="0"/>
                <a:ea typeface="黑体" panose="02010609060101010101" pitchFamily="1" charset="-122"/>
              </a:rPr>
              <a:t>y </a:t>
            </a:r>
            <a:r>
              <a:rPr lang="zh-CN" altLang="en-US" sz="2800" dirty="0">
                <a:solidFill>
                  <a:schemeClr val="tx1"/>
                </a:solidFill>
                <a:latin typeface="Times New Roman" panose="02020603050405020304" pitchFamily="2" charset="0"/>
                <a:ea typeface="黑体" panose="02010609060101010101" pitchFamily="1" charset="-122"/>
              </a:rPr>
              <a:t>是</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zh-CN" altLang="en-US" sz="2800" dirty="0">
                <a:solidFill>
                  <a:schemeClr val="tx1"/>
                </a:solidFill>
                <a:latin typeface="Times New Roman" panose="02020603050405020304" pitchFamily="2" charset="0"/>
                <a:ea typeface="黑体" panose="02010609060101010101" pitchFamily="1" charset="-122"/>
              </a:rPr>
              <a:t>的一次函数，也是</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zh-CN" altLang="en-US" sz="2800" dirty="0">
                <a:solidFill>
                  <a:schemeClr val="tx1"/>
                </a:solidFill>
                <a:latin typeface="Times New Roman" panose="02020603050405020304" pitchFamily="2" charset="0"/>
                <a:ea typeface="黑体" panose="02010609060101010101" pitchFamily="1" charset="-122"/>
              </a:rPr>
              <a:t>的正比例函数</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       ）</a:t>
            </a:r>
            <a:endParaRPr lang="en-US" altLang="zh-CN" sz="2800" dirty="0">
              <a:solidFill>
                <a:schemeClr val="tx1"/>
              </a:solidFill>
              <a:latin typeface="Times New Roman" panose="02020603050405020304" pitchFamily="2" charset="0"/>
              <a:ea typeface="黑体" panose="02010609060101010101" pitchFamily="1" charset="-122"/>
            </a:endParaRPr>
          </a:p>
          <a:p>
            <a:pPr>
              <a:lnSpc>
                <a:spcPct val="140000"/>
              </a:lnSpc>
            </a:pPr>
            <a:r>
              <a:rPr lang="en-US" altLang="zh-CN" sz="2800" dirty="0">
                <a:solidFill>
                  <a:schemeClr val="tx1"/>
                </a:solidFill>
                <a:latin typeface="Times New Roman" panose="02020603050405020304" pitchFamily="2" charset="0"/>
                <a:ea typeface="黑体" panose="02010609060101010101" pitchFamily="1" charset="-122"/>
              </a:rPr>
              <a:t>(2) </a:t>
            </a:r>
            <a:r>
              <a:rPr lang="en-US" altLang="zh-CN" sz="2800" i="1" dirty="0">
                <a:solidFill>
                  <a:schemeClr val="tx1"/>
                </a:solidFill>
                <a:latin typeface="Times New Roman" panose="02020603050405020304" pitchFamily="2" charset="0"/>
                <a:ea typeface="黑体" panose="02010609060101010101" pitchFamily="1" charset="-122"/>
              </a:rPr>
              <a:t>y </a:t>
            </a:r>
            <a:r>
              <a:rPr lang="en-US" altLang="zh-CN" sz="2800" dirty="0">
                <a:solidFill>
                  <a:schemeClr val="tx1"/>
                </a:solidFill>
                <a:latin typeface="Times New Roman" panose="02020603050405020304" pitchFamily="2" charset="0"/>
                <a:ea typeface="黑体" panose="02010609060101010101" pitchFamily="1" charset="-122"/>
              </a:rPr>
              <a:t>= 80</a:t>
            </a:r>
            <a:r>
              <a:rPr lang="en-US" altLang="zh-CN" sz="2800"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rPr>
              <a:t>+ 100 </a:t>
            </a:r>
            <a:r>
              <a:rPr lang="zh-CN" altLang="en-US" sz="2800" dirty="0">
                <a:solidFill>
                  <a:schemeClr val="tx1"/>
                </a:solidFill>
                <a:latin typeface="Times New Roman" panose="02020603050405020304" pitchFamily="2" charset="0"/>
                <a:ea typeface="黑体" panose="02010609060101010101" pitchFamily="1" charset="-122"/>
              </a:rPr>
              <a:t>，</a:t>
            </a:r>
            <a:r>
              <a:rPr lang="en-US" altLang="zh-CN" sz="2800" i="1" dirty="0">
                <a:solidFill>
                  <a:schemeClr val="tx1"/>
                </a:solidFill>
                <a:latin typeface="Times New Roman" panose="02020603050405020304" pitchFamily="2" charset="0"/>
                <a:ea typeface="黑体" panose="02010609060101010101" pitchFamily="1" charset="-122"/>
              </a:rPr>
              <a:t>y </a:t>
            </a:r>
            <a:r>
              <a:rPr lang="zh-CN" altLang="en-US" sz="2800" dirty="0">
                <a:solidFill>
                  <a:schemeClr val="tx1"/>
                </a:solidFill>
                <a:latin typeface="Times New Roman" panose="02020603050405020304" pitchFamily="2" charset="0"/>
                <a:ea typeface="黑体" panose="02010609060101010101" pitchFamily="1" charset="-122"/>
              </a:rPr>
              <a:t>是</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zh-CN" altLang="en-US" sz="2800" dirty="0">
                <a:solidFill>
                  <a:schemeClr val="tx1"/>
                </a:solidFill>
                <a:latin typeface="Times New Roman" panose="02020603050405020304" pitchFamily="2" charset="0"/>
                <a:ea typeface="黑体" panose="02010609060101010101" pitchFamily="1" charset="-122"/>
              </a:rPr>
              <a:t>的一次函数</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rPr>
              <a:t>                          </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4" name="Text Box 108"/>
          <p:cNvSpPr txBox="1"/>
          <p:nvPr/>
        </p:nvSpPr>
        <p:spPr>
          <a:xfrm>
            <a:off x="6839585" y="2354580"/>
            <a:ext cx="721995" cy="829945"/>
          </a:xfrm>
          <a:prstGeom prst="rect">
            <a:avLst/>
          </a:prstGeom>
          <a:noFill/>
          <a:ln w="9525">
            <a:noFill/>
          </a:ln>
        </p:spPr>
        <p:txBody>
          <a:bodyPr wrap="square" anchor="t" anchorCtr="0">
            <a:spAutoFit/>
          </a:bodyPr>
          <a:p>
            <a:pPr>
              <a:lnSpc>
                <a:spcPct val="150000"/>
              </a:lnSpc>
              <a:spcBef>
                <a:spcPct val="50000"/>
              </a:spcBef>
            </a:pPr>
            <a:r>
              <a:rPr lang="en-US" altLang="zh-CN" sz="3200" dirty="0">
                <a:latin typeface="Times New Roman" panose="02020603050405020304" pitchFamily="2" charset="0"/>
                <a:ea typeface="黑体" panose="02010609060101010101" pitchFamily="1" charset="-122"/>
              </a:rPr>
              <a:t>√</a:t>
            </a:r>
            <a:endParaRPr lang="en-US" altLang="zh-CN" sz="3200" dirty="0">
              <a:latin typeface="Times New Roman" panose="02020603050405020304" pitchFamily="2" charset="0"/>
              <a:ea typeface="黑体" panose="02010609060101010101" pitchFamily="1" charset="-122"/>
            </a:endParaRPr>
          </a:p>
        </p:txBody>
      </p:sp>
      <p:sp>
        <p:nvSpPr>
          <p:cNvPr id="5" name="Text Box 110"/>
          <p:cNvSpPr txBox="1"/>
          <p:nvPr/>
        </p:nvSpPr>
        <p:spPr>
          <a:xfrm>
            <a:off x="909955" y="1756093"/>
            <a:ext cx="727075" cy="829945"/>
          </a:xfrm>
          <a:prstGeom prst="rect">
            <a:avLst/>
          </a:prstGeom>
          <a:noFill/>
          <a:ln w="9525">
            <a:noFill/>
          </a:ln>
        </p:spPr>
        <p:txBody>
          <a:bodyPr anchor="t" anchorCtr="0">
            <a:spAutoFit/>
          </a:bodyPr>
          <a:p>
            <a:pPr>
              <a:lnSpc>
                <a:spcPct val="150000"/>
              </a:lnSpc>
              <a:spcBef>
                <a:spcPct val="50000"/>
              </a:spcBef>
            </a:pPr>
            <a:r>
              <a:rPr lang="en-US" altLang="zh-CN" sz="3200" dirty="0">
                <a:latin typeface="Times New Roman" panose="02020603050405020304" pitchFamily="2" charset="0"/>
                <a:ea typeface="黑体" panose="02010609060101010101" pitchFamily="1" charset="-122"/>
              </a:rPr>
              <a:t>√</a:t>
            </a:r>
            <a:endParaRPr lang="en-US" altLang="zh-CN" sz="3200" dirty="0">
              <a:latin typeface="Times New Roman" panose="02020603050405020304" pitchFamily="2" charset="0"/>
              <a:ea typeface="黑体" panose="02010609060101010101" pitchFamily="1" charset="-122"/>
            </a:endParaRPr>
          </a:p>
        </p:txBody>
      </p:sp>
      <p:sp>
        <p:nvSpPr>
          <p:cNvPr id="6" name="文本框 1"/>
          <p:cNvSpPr txBox="1"/>
          <p:nvPr/>
        </p:nvSpPr>
        <p:spPr>
          <a:xfrm>
            <a:off x="202565" y="3223895"/>
            <a:ext cx="8514715" cy="1641475"/>
          </a:xfrm>
          <a:prstGeom prst="rect">
            <a:avLst/>
          </a:prstGeom>
          <a:noFill/>
          <a:ln w="9525">
            <a:noFill/>
          </a:ln>
        </p:spPr>
        <p:txBody>
          <a:bodyPr wrap="square" anchor="t" anchorCtr="0">
            <a:spAutoFit/>
          </a:bodyPr>
          <a:p>
            <a:pPr>
              <a:lnSpc>
                <a:spcPct val="180000"/>
              </a:lnSpc>
            </a:pP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2.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在函数</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y </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m </a:t>
            </a:r>
            <a:r>
              <a:rPr lang="en-US" altLang="zh-CN" sz="2800" dirty="0">
                <a:solidFill>
                  <a:schemeClr val="tx1"/>
                </a:solidFill>
                <a:latin typeface="黑体" panose="02010609060101010101" pitchFamily="1" charset="-122"/>
                <a:ea typeface="黑体" panose="02010609060101010101" pitchFamily="1" charset="-122"/>
                <a:cs typeface="Times New Roman" panose="02020603050405020304" pitchFamily="2" charset="0"/>
              </a:rPr>
              <a:t>-</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2)</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x </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m</a:t>
            </a:r>
            <a:r>
              <a:rPr lang="en-US" altLang="zh-CN" sz="2800" baseline="300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2 </a:t>
            </a:r>
            <a:r>
              <a:rPr lang="en-US" altLang="zh-CN" sz="2800" dirty="0">
                <a:solidFill>
                  <a:schemeClr val="tx1"/>
                </a:solidFill>
                <a:latin typeface="黑体" panose="02010609060101010101" pitchFamily="1" charset="-122"/>
                <a:ea typeface="黑体" panose="02010609060101010101" pitchFamily="1" charset="-122"/>
                <a:cs typeface="Times New Roman" panose="02020603050405020304" pitchFamily="2" charset="0"/>
                <a:sym typeface="+mn-ea"/>
              </a:rPr>
              <a:t>-</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4)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中，当</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m</a:t>
            </a:r>
            <a:r>
              <a:rPr lang="en-US" altLang="zh-CN" sz="2800" u="sng"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u="sng"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时，</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y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是</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x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的一次函数；当</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m</a:t>
            </a:r>
            <a:r>
              <a:rPr lang="en-US" altLang="zh-CN" sz="2800" u="sng"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u="sng"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u="sng"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时，</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y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是</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x </a:t>
            </a:r>
            <a:r>
              <a:rPr lang="zh-CN" altLang="en-US"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的正比例函数</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7" name="文本框 2"/>
          <p:cNvSpPr txBox="1"/>
          <p:nvPr/>
        </p:nvSpPr>
        <p:spPr>
          <a:xfrm>
            <a:off x="6541770" y="3524568"/>
            <a:ext cx="811213" cy="521970"/>
          </a:xfrm>
          <a:prstGeom prst="rect">
            <a:avLst/>
          </a:prstGeom>
          <a:noFill/>
          <a:ln w="9525">
            <a:noFill/>
          </a:ln>
        </p:spPr>
        <p:txBody>
          <a:bodyPr wrap="square" anchor="t" anchorCtr="0">
            <a:spAutoFit/>
          </a:bodyPr>
          <a:p>
            <a:pPr>
              <a:lnSpc>
                <a:spcPct val="100000"/>
              </a:lnSpc>
            </a:pPr>
            <a:r>
              <a:rPr lang="zh-CN" altLang="en-US" sz="2800" dirty="0">
                <a:latin typeface="黑体" panose="02010609060101010101" pitchFamily="1" charset="-122"/>
                <a:ea typeface="黑体" panose="02010609060101010101" pitchFamily="1"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rPr>
              <a:t>2</a:t>
            </a:r>
            <a:endParaRPr lang="en-US" altLang="zh-CN" sz="2800" dirty="0">
              <a:latin typeface="Times New Roman" panose="02020603050405020304" pitchFamily="2" charset="0"/>
              <a:ea typeface="黑体" panose="02010609060101010101" pitchFamily="1" charset="-122"/>
              <a:cs typeface="Times New Roman" panose="02020603050405020304" pitchFamily="2" charset="0"/>
            </a:endParaRPr>
          </a:p>
        </p:txBody>
      </p:sp>
      <p:sp>
        <p:nvSpPr>
          <p:cNvPr id="8" name="文本框 3"/>
          <p:cNvSpPr txBox="1"/>
          <p:nvPr/>
        </p:nvSpPr>
        <p:spPr>
          <a:xfrm>
            <a:off x="3820160" y="4283710"/>
            <a:ext cx="102552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1"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rPr>
              <a:t> </a:t>
            </a:r>
            <a:r>
              <a:rPr lang="en-US" altLang="zh-CN" sz="2800" dirty="0">
                <a:latin typeface="黑体" panose="02010609060101010101" pitchFamily="1" charset="-122"/>
                <a:ea typeface="黑体" panose="02010609060101010101" pitchFamily="1"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rPr>
              <a:t>2</a:t>
            </a:r>
            <a:endParaRPr lang="en-US" altLang="zh-CN" sz="2800" dirty="0">
              <a:latin typeface="Times New Roman" panose="02020603050405020304" pitchFamily="2" charset="0"/>
              <a:ea typeface="黑体" panose="02010609060101010101" pitchFamily="1" charset="-122"/>
              <a:cs typeface="Times New Roman" panose="02020603050405020304" pitchFamily="2"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23565"/>
          <p:cNvSpPr txBox="1"/>
          <p:nvPr>
            <p:custDataLst>
              <p:tags r:id="rId1"/>
            </p:custDataLst>
          </p:nvPr>
        </p:nvSpPr>
        <p:spPr>
          <a:xfrm>
            <a:off x="170180" y="565785"/>
            <a:ext cx="8717915" cy="521970"/>
          </a:xfrm>
          <a:prstGeom prst="rect">
            <a:avLst/>
          </a:prstGeom>
          <a:noFill/>
          <a:ln w="9525">
            <a:noFill/>
          </a:ln>
        </p:spPr>
        <p:txBody>
          <a:bodyPr wrap="square" anchor="t" anchorCtr="0">
            <a:spAutoFit/>
          </a:bodyPr>
          <a:p>
            <a:pPr>
              <a:spcBef>
                <a:spcPct val="50000"/>
              </a:spcBef>
            </a:pPr>
            <a:r>
              <a:rPr lang="en-US" altLang="zh-CN" sz="2800" dirty="0">
                <a:solidFill>
                  <a:schemeClr val="tx1"/>
                </a:solidFill>
                <a:latin typeface="Times New Roman" panose="02020603050405020304" pitchFamily="2" charset="0"/>
                <a:ea typeface="黑体" panose="02010609060101010101" pitchFamily="1" charset="-122"/>
              </a:rPr>
              <a:t>3. </a:t>
            </a:r>
            <a:r>
              <a:rPr lang="zh-CN" altLang="en-US" sz="2800" dirty="0">
                <a:solidFill>
                  <a:schemeClr val="tx1"/>
                </a:solidFill>
                <a:latin typeface="Times New Roman" panose="02020603050405020304" pitchFamily="2" charset="0"/>
                <a:ea typeface="黑体" panose="02010609060101010101" pitchFamily="1" charset="-122"/>
              </a:rPr>
              <a:t>已知函数</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y </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m </a:t>
            </a:r>
            <a:r>
              <a:rPr lang="en-US" altLang="zh-CN" sz="2800" dirty="0">
                <a:solidFill>
                  <a:schemeClr val="tx1"/>
                </a:solidFill>
                <a:latin typeface="黑体" panose="02010609060101010101" pitchFamily="1" charset="-122"/>
                <a:ea typeface="黑体" panose="02010609060101010101" pitchFamily="1" charset="-122"/>
              </a:rPr>
              <a:t>-</a:t>
            </a:r>
            <a:r>
              <a:rPr lang="en-US" altLang="zh-CN" sz="2800" i="1" dirty="0">
                <a:solidFill>
                  <a:schemeClr val="tx1"/>
                </a:solidFill>
                <a:latin typeface="Times New Roman" panose="02020603050405020304" pitchFamily="2" charset="0"/>
                <a:ea typeface="黑体" panose="02010609060101010101" pitchFamily="1" charset="-122"/>
                <a:sym typeface="+mn-ea"/>
              </a:rPr>
              <a:t> </a:t>
            </a:r>
            <a:r>
              <a:rPr lang="en-US" altLang="zh-CN" sz="2800" dirty="0">
                <a:solidFill>
                  <a:schemeClr val="tx1"/>
                </a:solidFill>
                <a:latin typeface="Times New Roman" panose="02020603050405020304" pitchFamily="2" charset="0"/>
                <a:ea typeface="黑体" panose="02010609060101010101" pitchFamily="1" charset="-122"/>
              </a:rPr>
              <a:t>1)</a:t>
            </a:r>
            <a:r>
              <a:rPr lang="en-US" altLang="zh-CN" sz="2800" i="1" dirty="0">
                <a:solidFill>
                  <a:schemeClr val="tx1"/>
                </a:solidFill>
                <a:latin typeface="Times New Roman" panose="02020603050405020304" pitchFamily="2" charset="0"/>
                <a:ea typeface="黑体" panose="02010609060101010101" pitchFamily="1" charset="-122"/>
              </a:rPr>
              <a:t>x</a:t>
            </a:r>
            <a:r>
              <a:rPr lang="en-US" altLang="zh-CN" sz="2800" baseline="30000" dirty="0">
                <a:solidFill>
                  <a:schemeClr val="tx1"/>
                </a:solidFill>
                <a:latin typeface="Times New Roman" panose="02020603050405020304" pitchFamily="2" charset="0"/>
                <a:ea typeface="黑体" panose="02010609060101010101" pitchFamily="1" charset="-122"/>
              </a:rPr>
              <a:t>|</a:t>
            </a:r>
            <a:r>
              <a:rPr lang="en-US" altLang="zh-CN" sz="2800" i="1" baseline="30000" dirty="0">
                <a:solidFill>
                  <a:schemeClr val="tx1"/>
                </a:solidFill>
                <a:latin typeface="Times New Roman" panose="02020603050405020304" pitchFamily="2" charset="0"/>
                <a:ea typeface="黑体" panose="02010609060101010101" pitchFamily="1" charset="-122"/>
              </a:rPr>
              <a:t>m</a:t>
            </a:r>
            <a:r>
              <a:rPr lang="en-US" altLang="zh-CN" sz="2800" baseline="30000" dirty="0">
                <a:solidFill>
                  <a:schemeClr val="tx1"/>
                </a:solidFill>
                <a:latin typeface="Times New Roman" panose="02020603050405020304" pitchFamily="2" charset="0"/>
                <a:ea typeface="黑体" panose="02010609060101010101" pitchFamily="1" charset="-122"/>
              </a:rPr>
              <a:t>|</a:t>
            </a:r>
            <a:r>
              <a:rPr lang="en-US" altLang="zh-CN" sz="2800" dirty="0">
                <a:solidFill>
                  <a:schemeClr val="tx1"/>
                </a:solidFill>
                <a:latin typeface="Times New Roman" panose="02020603050405020304" pitchFamily="2" charset="0"/>
                <a:ea typeface="黑体" panose="02010609060101010101" pitchFamily="1" charset="-122"/>
              </a:rPr>
              <a:t>+1 </a:t>
            </a:r>
            <a:r>
              <a:rPr lang="zh-CN" altLang="en-US" sz="2800" dirty="0">
                <a:solidFill>
                  <a:schemeClr val="tx1"/>
                </a:solidFill>
                <a:latin typeface="Times New Roman" panose="02020603050405020304" pitchFamily="2" charset="0"/>
                <a:ea typeface="黑体" panose="02010609060101010101" pitchFamily="1" charset="-122"/>
              </a:rPr>
              <a:t>是一次函数，求</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m </a:t>
            </a:r>
            <a:r>
              <a:rPr lang="zh-CN" altLang="en-US" sz="2800" dirty="0">
                <a:solidFill>
                  <a:schemeClr val="tx1"/>
                </a:solidFill>
                <a:latin typeface="Times New Roman" panose="02020603050405020304" pitchFamily="2" charset="0"/>
                <a:ea typeface="黑体" panose="02010609060101010101" pitchFamily="1" charset="-122"/>
                <a:sym typeface="+mn-ea"/>
              </a:rPr>
              <a:t>的</a:t>
            </a:r>
            <a:r>
              <a:rPr lang="zh-CN" altLang="en-US" sz="2800" dirty="0">
                <a:solidFill>
                  <a:schemeClr val="tx1"/>
                </a:solidFill>
                <a:latin typeface="Times New Roman" panose="02020603050405020304" pitchFamily="2" charset="0"/>
                <a:ea typeface="黑体" panose="02010609060101010101" pitchFamily="1" charset="-122"/>
              </a:rPr>
              <a:t>值</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3" name="文本框 23566"/>
          <p:cNvSpPr txBox="1"/>
          <p:nvPr>
            <p:custDataLst>
              <p:tags r:id="rId2"/>
            </p:custDataLst>
          </p:nvPr>
        </p:nvSpPr>
        <p:spPr>
          <a:xfrm>
            <a:off x="170180" y="2700020"/>
            <a:ext cx="8860790" cy="521970"/>
          </a:xfrm>
          <a:prstGeom prst="rect">
            <a:avLst/>
          </a:prstGeom>
          <a:noFill/>
          <a:ln w="9525">
            <a:noFill/>
          </a:ln>
        </p:spPr>
        <p:txBody>
          <a:bodyPr wrap="square" anchor="t" anchorCtr="0">
            <a:spAutoFit/>
          </a:bodyPr>
          <a:p>
            <a:pPr>
              <a:spcBef>
                <a:spcPct val="50000"/>
              </a:spcBef>
            </a:pPr>
            <a:r>
              <a:rPr lang="en-US" altLang="zh-CN" sz="2800" dirty="0">
                <a:solidFill>
                  <a:schemeClr val="tx1"/>
                </a:solidFill>
                <a:latin typeface="Times New Roman" panose="02020603050405020304" pitchFamily="2" charset="0"/>
                <a:ea typeface="黑体" panose="02010609060101010101" pitchFamily="1" charset="-122"/>
              </a:rPr>
              <a:t>4. </a:t>
            </a:r>
            <a:r>
              <a:rPr lang="zh-CN" altLang="en-US" sz="2800" dirty="0">
                <a:solidFill>
                  <a:schemeClr val="tx1"/>
                </a:solidFill>
                <a:latin typeface="Times New Roman" panose="02020603050405020304" pitchFamily="2" charset="0"/>
                <a:ea typeface="黑体" panose="02010609060101010101" pitchFamily="1" charset="-122"/>
              </a:rPr>
              <a:t>若函数</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y </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m </a:t>
            </a:r>
            <a:r>
              <a:rPr lang="en-US" altLang="zh-CN" sz="2800" dirty="0">
                <a:solidFill>
                  <a:schemeClr val="tx1"/>
                </a:solidFill>
                <a:latin typeface="黑体" panose="02010609060101010101" pitchFamily="1" charset="-122"/>
                <a:ea typeface="黑体" panose="02010609060101010101" pitchFamily="1" charset="-122"/>
                <a:sym typeface="+mn-ea"/>
              </a:rPr>
              <a:t>+</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dirty="0">
                <a:solidFill>
                  <a:schemeClr val="tx1"/>
                </a:solidFill>
                <a:latin typeface="Times New Roman" panose="02020603050405020304" pitchFamily="2" charset="0"/>
                <a:ea typeface="黑体" panose="02010609060101010101" pitchFamily="1" charset="-122"/>
              </a:rPr>
              <a:t>3)</a:t>
            </a:r>
            <a:r>
              <a:rPr lang="en-US" altLang="zh-CN" sz="2800"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m</a:t>
            </a:r>
            <a:r>
              <a:rPr lang="en-US" altLang="zh-CN" sz="2800" baseline="30000" dirty="0">
                <a:solidFill>
                  <a:schemeClr val="tx1"/>
                </a:solidFill>
                <a:latin typeface="Times New Roman" panose="02020603050405020304" pitchFamily="2" charset="0"/>
                <a:ea typeface="黑体" panose="02010609060101010101" pitchFamily="1" charset="-122"/>
              </a:rPr>
              <a:t>2 </a:t>
            </a:r>
            <a:r>
              <a:rPr lang="en-US" altLang="zh-CN" sz="2800" dirty="0">
                <a:solidFill>
                  <a:schemeClr val="tx1"/>
                </a:solidFill>
                <a:latin typeface="黑体" panose="02010609060101010101" pitchFamily="1" charset="-122"/>
                <a:ea typeface="黑体" panose="02010609060101010101" pitchFamily="1" charset="-122"/>
                <a:sym typeface="+mn-ea"/>
              </a:rPr>
              <a:t>-</a:t>
            </a: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dirty="0">
                <a:solidFill>
                  <a:schemeClr val="tx1"/>
                </a:solidFill>
                <a:latin typeface="Times New Roman" panose="02020603050405020304" pitchFamily="2" charset="0"/>
                <a:ea typeface="黑体" panose="02010609060101010101" pitchFamily="1" charset="-122"/>
              </a:rPr>
              <a:t>9 </a:t>
            </a:r>
            <a:r>
              <a:rPr lang="zh-CN" altLang="en-US" sz="2800" dirty="0">
                <a:solidFill>
                  <a:schemeClr val="tx1"/>
                </a:solidFill>
                <a:latin typeface="Times New Roman" panose="02020603050405020304" pitchFamily="2" charset="0"/>
                <a:ea typeface="黑体" panose="02010609060101010101" pitchFamily="1" charset="-122"/>
              </a:rPr>
              <a:t>是正比例函数，求</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m </a:t>
            </a:r>
            <a:r>
              <a:rPr lang="zh-CN" altLang="en-US" sz="2800" dirty="0">
                <a:solidFill>
                  <a:schemeClr val="tx1"/>
                </a:solidFill>
                <a:latin typeface="Times New Roman" panose="02020603050405020304" pitchFamily="2" charset="0"/>
                <a:ea typeface="黑体" panose="02010609060101010101" pitchFamily="1" charset="-122"/>
              </a:rPr>
              <a:t>的值</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4" name="文本框 1"/>
          <p:cNvSpPr txBox="1"/>
          <p:nvPr>
            <p:custDataLst>
              <p:tags r:id="rId3"/>
            </p:custDataLst>
          </p:nvPr>
        </p:nvSpPr>
        <p:spPr>
          <a:xfrm>
            <a:off x="424815" y="1109345"/>
            <a:ext cx="6294120" cy="1512570"/>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1" charset="-122"/>
              </a:rPr>
              <a:t>解：根据题意，得</a:t>
            </a:r>
            <a:r>
              <a:rPr lang="en-US" altLang="zh-CN" sz="2800" dirty="0">
                <a:latin typeface="黑体" panose="02010609060101010101" pitchFamily="1" charset="-122"/>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m</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a:p>
            <a:pPr>
              <a:lnSpc>
                <a:spcPct val="110000"/>
              </a:lnSpc>
            </a:pPr>
            <a:r>
              <a:rPr lang="zh-CN" altLang="en-US" sz="2800" dirty="0">
                <a:latin typeface="Times New Roman" panose="02020603050405020304" pitchFamily="2" charset="0"/>
                <a:ea typeface="黑体" panose="02010609060101010101" pitchFamily="1" charset="-122"/>
              </a:rPr>
              <a:t>解得</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 </a:t>
            </a:r>
            <a:r>
              <a:rPr lang="en-US" altLang="zh-CN" sz="2800" dirty="0">
                <a:latin typeface="Times New Roman" panose="02020603050405020304" pitchFamily="2" charset="0"/>
                <a:ea typeface="黑体" panose="02010609060101010101" pitchFamily="1" charset="-122"/>
              </a:rPr>
              <a:t>= ±1.</a:t>
            </a:r>
            <a:endParaRPr lang="zh-CN" altLang="en-US" sz="2800" dirty="0">
              <a:latin typeface="Times New Roman" panose="02020603050405020304" pitchFamily="2" charset="0"/>
              <a:ea typeface="黑体" panose="02010609060101010101" pitchFamily="1" charset="-122"/>
            </a:endParaRPr>
          </a:p>
          <a:p>
            <a:pPr>
              <a:lnSpc>
                <a:spcPct val="110000"/>
              </a:lnSpc>
            </a:pPr>
            <a:r>
              <a:rPr lang="zh-CN" altLang="en-US" sz="2800" dirty="0">
                <a:latin typeface="Times New Roman" panose="02020603050405020304" pitchFamily="2" charset="0"/>
                <a:ea typeface="黑体" panose="02010609060101010101" pitchFamily="1" charset="-122"/>
              </a:rPr>
              <a:t>又</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 </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rPr>
              <a:t> </a:t>
            </a:r>
            <a:r>
              <a:rPr lang="en-US" altLang="zh-CN" sz="2800" dirty="0">
                <a:latin typeface="Times New Roman" panose="02020603050405020304" pitchFamily="2" charset="0"/>
                <a:ea typeface="黑体" panose="02010609060101010101" pitchFamily="1" charset="-122"/>
              </a:rPr>
              <a:t>1</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，即</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1</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 </a:t>
            </a:r>
            <a:r>
              <a:rPr lang="en-US" altLang="zh-CN" sz="2800" dirty="0">
                <a:latin typeface="Times New Roman" panose="02020603050405020304" pitchFamily="2" charset="0"/>
                <a:ea typeface="黑体" panose="02010609060101010101" pitchFamily="1" charset="-122"/>
              </a:rPr>
              <a:t>= </a:t>
            </a:r>
            <a:r>
              <a:rPr lang="en-US" altLang="zh-CN" sz="2800" dirty="0">
                <a:latin typeface="黑体" panose="02010609060101010101" pitchFamily="1" charset="-122"/>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1.</a:t>
            </a:r>
            <a:endParaRPr lang="en-US" altLang="zh-CN" sz="2800" dirty="0">
              <a:latin typeface="Times New Roman" panose="02020603050405020304" pitchFamily="2" charset="0"/>
              <a:ea typeface="黑体" panose="02010609060101010101" pitchFamily="1" charset="-122"/>
            </a:endParaRPr>
          </a:p>
        </p:txBody>
      </p:sp>
      <p:sp>
        <p:nvSpPr>
          <p:cNvPr id="5" name="文本框 2"/>
          <p:cNvSpPr txBox="1"/>
          <p:nvPr>
            <p:custDataLst>
              <p:tags r:id="rId4"/>
            </p:custDataLst>
          </p:nvPr>
        </p:nvSpPr>
        <p:spPr>
          <a:xfrm>
            <a:off x="447040" y="3204845"/>
            <a:ext cx="4895850" cy="1899285"/>
          </a:xfrm>
          <a:prstGeom prst="rect">
            <a:avLst/>
          </a:prstGeom>
          <a:noFill/>
          <a:ln w="9525">
            <a:noFill/>
          </a:ln>
        </p:spPr>
        <p:txBody>
          <a:bodyPr wrap="square" anchor="t" anchorCtr="0">
            <a:spAutoFit/>
          </a:bodyPr>
          <a:p>
            <a:pPr>
              <a:lnSpc>
                <a:spcPct val="105000"/>
              </a:lnSpc>
            </a:pPr>
            <a:r>
              <a:rPr lang="zh-CN" altLang="en-US" sz="2800" dirty="0">
                <a:latin typeface="Times New Roman" panose="02020603050405020304" pitchFamily="2" charset="0"/>
                <a:ea typeface="黑体" panose="02010609060101010101" pitchFamily="1" charset="-122"/>
              </a:rPr>
              <a:t>解：根据题意，得</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a:t>
            </a:r>
            <a:r>
              <a:rPr lang="en-US" altLang="zh-CN" sz="2800" baseline="30000" dirty="0">
                <a:latin typeface="Times New Roman" panose="02020603050405020304" pitchFamily="2" charset="0"/>
                <a:ea typeface="黑体" panose="02010609060101010101" pitchFamily="1" charset="-122"/>
              </a:rPr>
              <a:t>2 </a:t>
            </a:r>
            <a:r>
              <a:rPr lang="en-US" altLang="zh-CN" sz="2800" dirty="0">
                <a:latin typeface="黑体" panose="02010609060101010101" pitchFamily="1" charset="-122"/>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dirty="0">
                <a:latin typeface="Times New Roman" panose="02020603050405020304" pitchFamily="2" charset="0"/>
                <a:ea typeface="黑体" panose="02010609060101010101" pitchFamily="1" charset="-122"/>
              </a:rPr>
              <a:t>9 = 0</a:t>
            </a:r>
            <a:r>
              <a:rPr lang="zh-CN" altLang="en-US"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a:p>
            <a:pPr>
              <a:lnSpc>
                <a:spcPct val="105000"/>
              </a:lnSpc>
            </a:pPr>
            <a:r>
              <a:rPr lang="zh-CN" altLang="en-US" sz="2800" dirty="0">
                <a:latin typeface="Times New Roman" panose="02020603050405020304" pitchFamily="2" charset="0"/>
                <a:ea typeface="黑体" panose="02010609060101010101" pitchFamily="1" charset="-122"/>
              </a:rPr>
              <a:t>解得</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 </a:t>
            </a:r>
            <a:r>
              <a:rPr lang="en-US" altLang="zh-CN" sz="2800" dirty="0">
                <a:latin typeface="Times New Roman" panose="02020603050405020304" pitchFamily="2" charset="0"/>
                <a:ea typeface="黑体" panose="02010609060101010101" pitchFamily="1" charset="-122"/>
              </a:rPr>
              <a:t>= ±3.</a:t>
            </a:r>
            <a:endParaRPr lang="zh-CN" altLang="en-US" sz="2800" dirty="0">
              <a:latin typeface="Times New Roman" panose="02020603050405020304" pitchFamily="2" charset="0"/>
              <a:ea typeface="黑体" panose="02010609060101010101" pitchFamily="1" charset="-122"/>
            </a:endParaRPr>
          </a:p>
          <a:p>
            <a:pPr>
              <a:lnSpc>
                <a:spcPct val="105000"/>
              </a:lnSpc>
            </a:pPr>
            <a:r>
              <a:rPr lang="zh-CN" altLang="en-US" sz="2800" dirty="0">
                <a:latin typeface="Times New Roman" panose="02020603050405020304" pitchFamily="2" charset="0"/>
                <a:ea typeface="黑体" panose="02010609060101010101" pitchFamily="1" charset="-122"/>
                <a:sym typeface="+mn-ea"/>
              </a:rPr>
              <a:t>又</a:t>
            </a:r>
            <a:r>
              <a:rPr lang="en-US" altLang="zh-CN" sz="2800" dirty="0">
                <a:latin typeface="Times New Roman" panose="02020603050405020304" pitchFamily="2" charset="0"/>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 </a:t>
            </a:r>
            <a:r>
              <a:rPr lang="en-US" altLang="zh-CN" sz="2800" dirty="0">
                <a:latin typeface="黑体" panose="02010609060101010101" pitchFamily="1" charset="-122"/>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dirty="0">
                <a:latin typeface="Times New Roman" panose="02020603050405020304" pitchFamily="2" charset="0"/>
                <a:ea typeface="黑体" panose="02010609060101010101" pitchFamily="1" charset="-122"/>
              </a:rPr>
              <a:t>3</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0</a:t>
            </a:r>
            <a:r>
              <a:rPr lang="zh-CN" altLang="en-US" sz="2800" dirty="0">
                <a:latin typeface="Times New Roman" panose="02020603050405020304" pitchFamily="2" charset="0"/>
                <a:ea typeface="黑体" panose="02010609060101010101" pitchFamily="1" charset="-122"/>
              </a:rPr>
              <a:t>，即</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a:t>
            </a:r>
            <a:r>
              <a:rPr lang="en-US" altLang="zh-CN" sz="2800" dirty="0">
                <a:latin typeface="黑体" panose="02010609060101010101" pitchFamily="1" charset="-122"/>
                <a:ea typeface="黑体" panose="02010609060101010101" pitchFamily="1" charset="-122"/>
              </a:rPr>
              <a:t>≠</a:t>
            </a:r>
            <a:r>
              <a:rPr lang="en-US" altLang="zh-CN" sz="2800" dirty="0">
                <a:latin typeface="黑体" panose="02010609060101010101" pitchFamily="1" charset="-122"/>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3</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a:lnSpc>
                <a:spcPct val="105000"/>
              </a:lnSpc>
            </a:pP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m </a:t>
            </a:r>
            <a:r>
              <a:rPr lang="en-US" altLang="zh-CN" sz="2800" dirty="0">
                <a:latin typeface="Times New Roman" panose="02020603050405020304" pitchFamily="2" charset="0"/>
                <a:ea typeface="黑体" panose="02010609060101010101" pitchFamily="1" charset="-122"/>
              </a:rPr>
              <a:t>= 3.</a:t>
            </a:r>
            <a:endParaRPr lang="en-US" altLang="zh-CN" sz="2800" dirty="0">
              <a:latin typeface="Times New Roman" panose="02020603050405020304" pitchFamily="2" charset="0"/>
              <a:ea typeface="黑体" panose="02010609060101010101" pitchFamily="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0" end="15"/>
                                            </p:txEl>
                                          </p:spTgt>
                                        </p:tgtEl>
                                        <p:attrNameLst>
                                          <p:attrName>style.visibility</p:attrName>
                                        </p:attrNameLst>
                                      </p:cBhvr>
                                      <p:to>
                                        <p:strVal val="visible"/>
                                      </p:to>
                                    </p:set>
                                    <p:animEffect transition="in" filter="blinds(horizontal)">
                                      <p:cBhvr>
                                        <p:cTn id="7" dur="500"/>
                                        <p:tgtEl>
                                          <p:spTgt spid="4">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charRg st="15" end="23"/>
                                            </p:txEl>
                                          </p:spTgt>
                                        </p:tgtEl>
                                        <p:attrNameLst>
                                          <p:attrName>style.visibility</p:attrName>
                                        </p:attrNameLst>
                                      </p:cBhvr>
                                      <p:to>
                                        <p:strVal val="visible"/>
                                      </p:to>
                                    </p:set>
                                    <p:animEffect transition="in" filter="blinds(horizontal)">
                                      <p:cBhvr>
                                        <p:cTn id="12" dur="500"/>
                                        <p:tgtEl>
                                          <p:spTgt spid="4">
                                            <p:txEl>
                                              <p:charRg st="15"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charRg st="23" end="36"/>
                                            </p:txEl>
                                          </p:spTgt>
                                        </p:tgtEl>
                                        <p:attrNameLst>
                                          <p:attrName>style.visibility</p:attrName>
                                        </p:attrNameLst>
                                      </p:cBhvr>
                                      <p:to>
                                        <p:strVal val="visible"/>
                                      </p:to>
                                    </p:set>
                                    <p:animEffect transition="in" filter="blinds(horizontal)">
                                      <p:cBhvr>
                                        <p:cTn id="17" dur="500"/>
                                        <p:tgtEl>
                                          <p:spTgt spid="4">
                                            <p:txEl>
                                              <p:charRg st="23" end="3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5">
                                            <p:txEl>
                                              <p:charRg st="0" end="16"/>
                                            </p:txEl>
                                          </p:spTgt>
                                        </p:tgtEl>
                                        <p:attrNameLst>
                                          <p:attrName>style.visibility</p:attrName>
                                        </p:attrNameLst>
                                      </p:cBhvr>
                                      <p:to>
                                        <p:strVal val="visible"/>
                                      </p:to>
                                    </p:set>
                                    <p:anim calcmode="lin" valueType="num">
                                      <p:cBhvr>
                                        <p:cTn id="22" dur="500"/>
                                        <p:tgtEl>
                                          <p:spTgt spid="5">
                                            <p:txEl>
                                              <p:charRg st="0" end="16"/>
                                            </p:txEl>
                                          </p:spTgt>
                                        </p:tgtEl>
                                        <p:attrNameLst>
                                          <p:attrName>ppt_y</p:attrName>
                                        </p:attrNameLst>
                                      </p:cBhvr>
                                      <p:tavLst>
                                        <p:tav tm="0">
                                          <p:val>
                                            <p:strVal val="#ppt_y+#ppt_h*1.125000"/>
                                          </p:val>
                                        </p:tav>
                                        <p:tav tm="100000">
                                          <p:val>
                                            <p:strVal val="#ppt_y"/>
                                          </p:val>
                                        </p:tav>
                                      </p:tavLst>
                                    </p:anim>
                                    <p:animEffect transition="in" filter="wipe(up)">
                                      <p:cBhvr>
                                        <p:cTn id="23" dur="500"/>
                                        <p:tgtEl>
                                          <p:spTgt spid="5">
                                            <p:txEl>
                                              <p:charRg st="0" end="1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5">
                                            <p:txEl>
                                              <p:charRg st="16" end="24"/>
                                            </p:txEl>
                                          </p:spTgt>
                                        </p:tgtEl>
                                        <p:attrNameLst>
                                          <p:attrName>style.visibility</p:attrName>
                                        </p:attrNameLst>
                                      </p:cBhvr>
                                      <p:to>
                                        <p:strVal val="visible"/>
                                      </p:to>
                                    </p:set>
                                    <p:anim calcmode="lin" valueType="num">
                                      <p:cBhvr>
                                        <p:cTn id="28" dur="500"/>
                                        <p:tgtEl>
                                          <p:spTgt spid="5">
                                            <p:txEl>
                                              <p:charRg st="16" end="24"/>
                                            </p:txEl>
                                          </p:spTgt>
                                        </p:tgtEl>
                                        <p:attrNameLst>
                                          <p:attrName>ppt_y</p:attrName>
                                        </p:attrNameLst>
                                      </p:cBhvr>
                                      <p:tavLst>
                                        <p:tav tm="0">
                                          <p:val>
                                            <p:strVal val="#ppt_y+#ppt_h*1.125000"/>
                                          </p:val>
                                        </p:tav>
                                        <p:tav tm="100000">
                                          <p:val>
                                            <p:strVal val="#ppt_y"/>
                                          </p:val>
                                        </p:tav>
                                      </p:tavLst>
                                    </p:anim>
                                    <p:animEffect transition="in" filter="wipe(up)">
                                      <p:cBhvr>
                                        <p:cTn id="29" dur="500"/>
                                        <p:tgtEl>
                                          <p:spTgt spid="5">
                                            <p:txEl>
                                              <p:charRg st="16" end="2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5">
                                            <p:txEl>
                                              <p:charRg st="24" end="37"/>
                                            </p:txEl>
                                          </p:spTgt>
                                        </p:tgtEl>
                                        <p:attrNameLst>
                                          <p:attrName>style.visibility</p:attrName>
                                        </p:attrNameLst>
                                      </p:cBhvr>
                                      <p:to>
                                        <p:strVal val="visible"/>
                                      </p:to>
                                    </p:set>
                                    <p:anim calcmode="lin" valueType="num">
                                      <p:cBhvr>
                                        <p:cTn id="34" dur="500"/>
                                        <p:tgtEl>
                                          <p:spTgt spid="5">
                                            <p:txEl>
                                              <p:charRg st="24" end="37"/>
                                            </p:txEl>
                                          </p:spTgt>
                                        </p:tgtEl>
                                        <p:attrNameLst>
                                          <p:attrName>ppt_y</p:attrName>
                                        </p:attrNameLst>
                                      </p:cBhvr>
                                      <p:tavLst>
                                        <p:tav tm="0">
                                          <p:val>
                                            <p:strVal val="#ppt_y+#ppt_h*1.125000"/>
                                          </p:val>
                                        </p:tav>
                                        <p:tav tm="100000">
                                          <p:val>
                                            <p:strVal val="#ppt_y"/>
                                          </p:val>
                                        </p:tav>
                                      </p:tavLst>
                                    </p:anim>
                                    <p:animEffect transition="in" filter="wipe(up)">
                                      <p:cBhvr>
                                        <p:cTn id="35" dur="500"/>
                                        <p:tgtEl>
                                          <p:spTgt spid="5">
                                            <p:txEl>
                                              <p:charRg st="24" end="3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Rectangle 3"/>
          <p:cNvSpPr/>
          <p:nvPr/>
        </p:nvSpPr>
        <p:spPr>
          <a:xfrm>
            <a:off x="150495" y="387350"/>
            <a:ext cx="8945880" cy="3538220"/>
          </a:xfrm>
          <a:prstGeom prst="rect">
            <a:avLst/>
          </a:prstGeom>
          <a:noFill/>
          <a:ln w="9525">
            <a:noFill/>
          </a:ln>
        </p:spPr>
        <p:txBody>
          <a:bodyPr wrap="square" anchor="t" anchorCtr="0">
            <a:spAutoFit/>
          </a:bodyPr>
          <a:p>
            <a:pPr>
              <a:lnSpc>
                <a:spcPct val="100000"/>
              </a:lnSpc>
            </a:pPr>
            <a:r>
              <a:rPr lang="en-US" altLang="zh-CN" sz="2800" dirty="0">
                <a:solidFill>
                  <a:schemeClr val="tx1"/>
                </a:solidFill>
                <a:latin typeface="Times New Roman" panose="02020603050405020304" pitchFamily="2" charset="0"/>
                <a:ea typeface="黑体" panose="02010609060101010101" pitchFamily="1" charset="-122"/>
              </a:rPr>
              <a:t>5. </a:t>
            </a:r>
            <a:r>
              <a:rPr lang="zh-CN" altLang="en-US" sz="2800" dirty="0">
                <a:solidFill>
                  <a:schemeClr val="tx1"/>
                </a:solidFill>
                <a:latin typeface="Times New Roman" panose="02020603050405020304" pitchFamily="2" charset="0"/>
                <a:ea typeface="黑体" panose="02010609060101010101" pitchFamily="1" charset="-122"/>
              </a:rPr>
              <a:t>某书店开设两种租书方式：一种是零星租书，每本收费</a:t>
            </a:r>
            <a:r>
              <a:rPr lang="en-US" altLang="zh-CN" sz="2800" dirty="0">
                <a:solidFill>
                  <a:schemeClr val="tx1"/>
                </a:solidFill>
                <a:latin typeface="Times New Roman" panose="02020603050405020304" pitchFamily="2" charset="0"/>
                <a:ea typeface="黑体" panose="02010609060101010101" pitchFamily="1" charset="-122"/>
              </a:rPr>
              <a:t> 1 </a:t>
            </a:r>
            <a:r>
              <a:rPr lang="zh-CN" altLang="en-US" sz="2800" dirty="0">
                <a:solidFill>
                  <a:schemeClr val="tx1"/>
                </a:solidFill>
                <a:latin typeface="Times New Roman" panose="02020603050405020304" pitchFamily="2" charset="0"/>
                <a:ea typeface="黑体" panose="02010609060101010101" pitchFamily="1" charset="-122"/>
              </a:rPr>
              <a:t>元，另一种是会员卡收费，卡费每月</a:t>
            </a:r>
            <a:r>
              <a:rPr lang="en-US" altLang="zh-CN" sz="2800" dirty="0">
                <a:solidFill>
                  <a:schemeClr val="tx1"/>
                </a:solidFill>
                <a:latin typeface="Times New Roman" panose="02020603050405020304" pitchFamily="2" charset="0"/>
                <a:ea typeface="黑体" panose="02010609060101010101" pitchFamily="1" charset="-122"/>
              </a:rPr>
              <a:t> 12 </a:t>
            </a:r>
            <a:r>
              <a:rPr lang="zh-CN" altLang="en-US" sz="2800" dirty="0">
                <a:solidFill>
                  <a:schemeClr val="tx1"/>
                </a:solidFill>
                <a:latin typeface="Times New Roman" panose="02020603050405020304" pitchFamily="2" charset="0"/>
                <a:ea typeface="黑体" panose="02010609060101010101" pitchFamily="1" charset="-122"/>
              </a:rPr>
              <a:t>元，租书每本</a:t>
            </a:r>
            <a:r>
              <a:rPr lang="en-US" altLang="zh-CN" sz="2800" dirty="0">
                <a:solidFill>
                  <a:schemeClr val="tx1"/>
                </a:solidFill>
                <a:latin typeface="Times New Roman" panose="02020603050405020304" pitchFamily="2" charset="0"/>
                <a:ea typeface="黑体" panose="02010609060101010101" pitchFamily="1" charset="-122"/>
              </a:rPr>
              <a:t> 0.4 </a:t>
            </a:r>
            <a:r>
              <a:rPr lang="zh-CN" altLang="en-US" sz="2800" dirty="0">
                <a:solidFill>
                  <a:schemeClr val="tx1"/>
                </a:solidFill>
                <a:latin typeface="Times New Roman" panose="02020603050405020304" pitchFamily="2" charset="0"/>
                <a:ea typeface="黑体" panose="02010609060101010101" pitchFamily="1" charset="-122"/>
              </a:rPr>
              <a:t>元，小彬经常来该店租书，若每月租书数量为</a:t>
            </a:r>
            <a:r>
              <a:rPr lang="en-US" altLang="zh-CN" sz="2800" i="1" dirty="0">
                <a:solidFill>
                  <a:schemeClr val="tx1"/>
                </a:solidFill>
                <a:latin typeface="Times New Roman" panose="02020603050405020304" pitchFamily="2" charset="0"/>
                <a:ea typeface="黑体" panose="02010609060101010101" pitchFamily="1" charset="-122"/>
              </a:rPr>
              <a:t>x </a:t>
            </a:r>
            <a:r>
              <a:rPr lang="zh-CN" altLang="en-US" sz="2800" dirty="0">
                <a:solidFill>
                  <a:schemeClr val="tx1"/>
                </a:solidFill>
                <a:latin typeface="Times New Roman" panose="02020603050405020304" pitchFamily="2" charset="0"/>
                <a:ea typeface="黑体" panose="02010609060101010101" pitchFamily="1" charset="-122"/>
              </a:rPr>
              <a:t>本</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a:p>
            <a:pPr>
              <a:lnSpc>
                <a:spcPct val="100000"/>
              </a:lnSpc>
            </a:pPr>
            <a:r>
              <a:rPr lang="en-US" altLang="zh-CN" sz="2800" dirty="0">
                <a:solidFill>
                  <a:schemeClr val="tx1"/>
                </a:solidFill>
                <a:latin typeface="Times New Roman" panose="02020603050405020304" pitchFamily="2" charset="0"/>
                <a:ea typeface="黑体" panose="02010609060101010101" pitchFamily="1" charset="-122"/>
              </a:rPr>
              <a:t>(1) </a:t>
            </a:r>
            <a:r>
              <a:rPr lang="zh-CN" altLang="en-US" sz="2800" dirty="0">
                <a:solidFill>
                  <a:schemeClr val="tx1"/>
                </a:solidFill>
                <a:latin typeface="Times New Roman" panose="02020603050405020304" pitchFamily="2" charset="0"/>
                <a:ea typeface="黑体" panose="02010609060101010101" pitchFamily="1" charset="-122"/>
              </a:rPr>
              <a:t>写出零星租书方式应付金额</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y</a:t>
            </a:r>
            <a:r>
              <a:rPr lang="en-US" altLang="zh-CN" sz="2800" baseline="-30000" dirty="0">
                <a:solidFill>
                  <a:schemeClr val="tx1"/>
                </a:solidFill>
                <a:latin typeface="Times New Roman" panose="02020603050405020304" pitchFamily="2" charset="0"/>
                <a:ea typeface="黑体" panose="02010609060101010101" pitchFamily="1" charset="-122"/>
              </a:rPr>
              <a:t>1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与租书数量</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本</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之间的函数关系式；</a:t>
            </a:r>
            <a:endParaRPr lang="en-US" altLang="zh-CN" sz="2800" dirty="0">
              <a:solidFill>
                <a:schemeClr val="tx1"/>
              </a:solidFill>
              <a:latin typeface="Times New Roman" panose="02020603050405020304" pitchFamily="2" charset="0"/>
              <a:ea typeface="黑体" panose="02010609060101010101" pitchFamily="1" charset="-122"/>
            </a:endParaRPr>
          </a:p>
          <a:p>
            <a:pPr>
              <a:lnSpc>
                <a:spcPct val="100000"/>
              </a:lnSpc>
            </a:pPr>
            <a:r>
              <a:rPr lang="en-US" altLang="zh-CN" sz="2800" dirty="0">
                <a:solidFill>
                  <a:schemeClr val="tx1"/>
                </a:solidFill>
                <a:latin typeface="Times New Roman" panose="02020603050405020304" pitchFamily="2" charset="0"/>
                <a:ea typeface="黑体" panose="02010609060101010101" pitchFamily="1" charset="-122"/>
              </a:rPr>
              <a:t>(2) </a:t>
            </a:r>
            <a:r>
              <a:rPr lang="zh-CN" altLang="en-US" sz="2800" dirty="0">
                <a:solidFill>
                  <a:schemeClr val="tx1"/>
                </a:solidFill>
                <a:latin typeface="Times New Roman" panose="02020603050405020304" pitchFamily="2" charset="0"/>
                <a:ea typeface="黑体" panose="02010609060101010101" pitchFamily="1" charset="-122"/>
              </a:rPr>
              <a:t>写出会员卡租书方式应付金额</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y</a:t>
            </a:r>
            <a:r>
              <a:rPr lang="en-US" altLang="zh-CN" sz="2800" baseline="-30000" dirty="0">
                <a:solidFill>
                  <a:schemeClr val="tx1"/>
                </a:solidFill>
                <a:latin typeface="Times New Roman" panose="02020603050405020304" pitchFamily="2" charset="0"/>
                <a:ea typeface="黑体" panose="02010609060101010101" pitchFamily="1" charset="-122"/>
              </a:rPr>
              <a:t>2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与租书数量</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本</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之间的函数关系式；</a:t>
            </a:r>
            <a:endParaRPr lang="en-US" altLang="zh-CN" sz="2800" dirty="0">
              <a:solidFill>
                <a:schemeClr val="tx1"/>
              </a:solidFill>
              <a:latin typeface="Times New Roman" panose="02020603050405020304" pitchFamily="2" charset="0"/>
              <a:ea typeface="黑体" panose="02010609060101010101" pitchFamily="1" charset="-122"/>
            </a:endParaRPr>
          </a:p>
          <a:p>
            <a:pPr>
              <a:lnSpc>
                <a:spcPct val="100000"/>
              </a:lnSpc>
            </a:pPr>
            <a:r>
              <a:rPr lang="en-US" altLang="zh-CN" sz="2800" dirty="0">
                <a:solidFill>
                  <a:schemeClr val="tx1"/>
                </a:solidFill>
                <a:latin typeface="Times New Roman" panose="02020603050405020304" pitchFamily="2" charset="0"/>
                <a:ea typeface="黑体" panose="02010609060101010101" pitchFamily="1" charset="-122"/>
              </a:rPr>
              <a:t>(3) </a:t>
            </a:r>
            <a:r>
              <a:rPr lang="zh-CN" altLang="en-US" sz="2800" dirty="0">
                <a:solidFill>
                  <a:schemeClr val="tx1"/>
                </a:solidFill>
                <a:latin typeface="Times New Roman" panose="02020603050405020304" pitchFamily="2" charset="0"/>
                <a:ea typeface="黑体" panose="02010609060101010101" pitchFamily="1" charset="-122"/>
              </a:rPr>
              <a:t>小彬选择哪种租书方式更合算？为什么</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p:txBody>
      </p:sp>
      <p:sp>
        <p:nvSpPr>
          <p:cNvPr id="4" name="Rectangle 10"/>
          <p:cNvSpPr/>
          <p:nvPr/>
        </p:nvSpPr>
        <p:spPr>
          <a:xfrm>
            <a:off x="3490595" y="2028825"/>
            <a:ext cx="1367790" cy="521970"/>
          </a:xfrm>
          <a:prstGeom prst="rect">
            <a:avLst/>
          </a:prstGeom>
          <a:noFill/>
          <a:ln w="9525">
            <a:noFill/>
          </a:ln>
        </p:spPr>
        <p:txBody>
          <a:bodyPr wrap="square" anchor="t" anchorCtr="0">
            <a:spAutoFit/>
          </a:bodyPr>
          <a:p>
            <a:pPr fontAlgn="ctr">
              <a:lnSpc>
                <a:spcPct val="100000"/>
              </a:lnSpc>
            </a:pPr>
            <a:r>
              <a:rPr lang="en-US" altLang="zh-CN" sz="2800" i="1" dirty="0">
                <a:latin typeface="Times New Roman" panose="02020603050405020304" pitchFamily="2" charset="0"/>
                <a:ea typeface="黑体" panose="02010609060101010101" pitchFamily="1" charset="-122"/>
              </a:rPr>
              <a:t>y</a:t>
            </a:r>
            <a:r>
              <a:rPr lang="en-US" altLang="zh-CN" sz="2800" baseline="-25000" dirty="0">
                <a:latin typeface="Times New Roman" panose="02020603050405020304" pitchFamily="2" charset="0"/>
                <a:ea typeface="黑体" panose="02010609060101010101" pitchFamily="1" charset="-122"/>
              </a:rPr>
              <a:t>1</a:t>
            </a:r>
            <a:r>
              <a:rPr lang="en-US" altLang="zh-CN" sz="2800" dirty="0">
                <a:latin typeface="Times New Roman" panose="02020603050405020304" pitchFamily="2" charset="0"/>
                <a:ea typeface="黑体" panose="02010609060101010101" pitchFamily="1" charset="-122"/>
              </a:rPr>
              <a:t> = </a:t>
            </a:r>
            <a:r>
              <a:rPr lang="en-US" altLang="zh-CN" sz="2800" i="1" dirty="0">
                <a:latin typeface="Times New Roman" panose="02020603050405020304" pitchFamily="2" charset="0"/>
                <a:ea typeface="黑体" panose="02010609060101010101" pitchFamily="1" charset="-122"/>
              </a:rPr>
              <a:t>x</a:t>
            </a:r>
            <a:r>
              <a:rPr lang="en-US" altLang="zh-CN" sz="2800" dirty="0">
                <a:latin typeface="Times New Roman" panose="02020603050405020304" pitchFamily="2" charset="0"/>
                <a:ea typeface="黑体" panose="02010609060101010101" pitchFamily="1" charset="-122"/>
              </a:rPr>
              <a:t>.           </a:t>
            </a:r>
            <a:endParaRPr lang="en-US" altLang="zh-CN" sz="2800" dirty="0">
              <a:latin typeface="Times New Roman" panose="02020603050405020304" pitchFamily="2" charset="0"/>
              <a:ea typeface="黑体" panose="02010609060101010101" pitchFamily="1" charset="-122"/>
            </a:endParaRPr>
          </a:p>
        </p:txBody>
      </p:sp>
      <p:sp>
        <p:nvSpPr>
          <p:cNvPr id="5" name="Rectangle 8"/>
          <p:cNvSpPr/>
          <p:nvPr/>
        </p:nvSpPr>
        <p:spPr>
          <a:xfrm>
            <a:off x="3826510" y="2861628"/>
            <a:ext cx="2913063" cy="521970"/>
          </a:xfrm>
          <a:prstGeom prst="rect">
            <a:avLst/>
          </a:prstGeom>
          <a:noFill/>
          <a:ln w="9525">
            <a:noFill/>
          </a:ln>
        </p:spPr>
        <p:txBody>
          <a:bodyPr anchor="t" anchorCtr="0">
            <a:spAutoFit/>
          </a:bodyPr>
          <a:p>
            <a:pPr fontAlgn="ctr">
              <a:lnSpc>
                <a:spcPct val="100000"/>
              </a:lnSpc>
            </a:pP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en-US" altLang="zh-CN" sz="2800" baseline="-25000" dirty="0">
                <a:latin typeface="Times New Roman" panose="02020603050405020304" pitchFamily="2" charset="0"/>
                <a:ea typeface="黑体" panose="02010609060101010101" pitchFamily="1" charset="-122"/>
              </a:rPr>
              <a:t>2 </a:t>
            </a:r>
            <a:r>
              <a:rPr lang="en-US" altLang="zh-CN" sz="2800" dirty="0">
                <a:latin typeface="Times New Roman" panose="02020603050405020304" pitchFamily="2" charset="0"/>
                <a:ea typeface="黑体" panose="02010609060101010101" pitchFamily="1" charset="-122"/>
              </a:rPr>
              <a:t>= 0.4</a:t>
            </a:r>
            <a:r>
              <a:rPr lang="en-US" altLang="zh-CN" sz="2800" i="1" dirty="0">
                <a:latin typeface="Times New Roman" panose="02020603050405020304" pitchFamily="2" charset="0"/>
                <a:ea typeface="黑体" panose="02010609060101010101" pitchFamily="1" charset="-122"/>
              </a:rPr>
              <a:t>x </a:t>
            </a:r>
            <a:r>
              <a:rPr lang="en-US" altLang="zh-CN" sz="2800" dirty="0">
                <a:latin typeface="Times New Roman" panose="02020603050405020304" pitchFamily="2" charset="0"/>
                <a:ea typeface="黑体" panose="02010609060101010101" pitchFamily="1" charset="-122"/>
              </a:rPr>
              <a:t>+ 12.</a:t>
            </a:r>
            <a:endParaRPr lang="en-US" altLang="zh-CN" sz="2800" dirty="0">
              <a:latin typeface="Times New Roman" panose="02020603050405020304" pitchFamily="2" charset="0"/>
              <a:ea typeface="黑体" panose="02010609060101010101" pitchFamily="1" charset="-122"/>
            </a:endParaRPr>
          </a:p>
        </p:txBody>
      </p:sp>
      <p:sp>
        <p:nvSpPr>
          <p:cNvPr id="6" name="Rectangle 9"/>
          <p:cNvSpPr/>
          <p:nvPr/>
        </p:nvSpPr>
        <p:spPr>
          <a:xfrm>
            <a:off x="149225" y="3764280"/>
            <a:ext cx="8656320" cy="1337945"/>
          </a:xfrm>
          <a:prstGeom prst="rect">
            <a:avLst/>
          </a:prstGeom>
          <a:noFill/>
          <a:ln w="9525">
            <a:noFill/>
          </a:ln>
        </p:spPr>
        <p:txBody>
          <a:bodyPr wrap="square" anchor="t" anchorCtr="0">
            <a:spAutoFit/>
          </a:bodyPr>
          <a:p>
            <a:pPr>
              <a:lnSpc>
                <a:spcPct val="100000"/>
              </a:lnSpc>
            </a:pPr>
            <a:r>
              <a:rPr lang="en-US" altLang="zh-CN" sz="2700" dirty="0">
                <a:latin typeface="Times New Roman" panose="02020603050405020304" pitchFamily="2" charset="0"/>
                <a:ea typeface="黑体" panose="02010609060101010101" pitchFamily="1" charset="-122"/>
              </a:rPr>
              <a:t>    </a:t>
            </a:r>
            <a:r>
              <a:rPr lang="zh-CN" altLang="en-US" sz="2700" dirty="0">
                <a:latin typeface="Times New Roman" panose="02020603050405020304" pitchFamily="2" charset="0"/>
                <a:ea typeface="黑体" panose="02010609060101010101" pitchFamily="1" charset="-122"/>
              </a:rPr>
              <a:t>由</a:t>
            </a:r>
            <a:r>
              <a:rPr lang="en-US" altLang="zh-CN" sz="2700" dirty="0">
                <a:latin typeface="Times New Roman" panose="02020603050405020304" pitchFamily="2" charset="0"/>
                <a:ea typeface="黑体" panose="02010609060101010101" pitchFamily="1" charset="-122"/>
              </a:rPr>
              <a:t> </a:t>
            </a:r>
            <a:r>
              <a:rPr lang="en-US" altLang="zh-CN" sz="2700" i="1" dirty="0">
                <a:latin typeface="Times New Roman" panose="02020603050405020304" pitchFamily="2" charset="0"/>
                <a:ea typeface="黑体" panose="02010609060101010101" pitchFamily="1" charset="-122"/>
              </a:rPr>
              <a:t>x </a:t>
            </a:r>
            <a:r>
              <a:rPr lang="en-US" altLang="zh-CN" sz="2700" dirty="0">
                <a:latin typeface="Times New Roman" panose="02020603050405020304" pitchFamily="2" charset="0"/>
                <a:ea typeface="黑体" panose="02010609060101010101" pitchFamily="1" charset="-122"/>
              </a:rPr>
              <a:t>= 0.4</a:t>
            </a:r>
            <a:r>
              <a:rPr lang="en-US" altLang="zh-CN" sz="2700" i="1" dirty="0">
                <a:latin typeface="Times New Roman" panose="02020603050405020304" pitchFamily="2" charset="0"/>
                <a:ea typeface="黑体" panose="02010609060101010101" pitchFamily="1" charset="-122"/>
              </a:rPr>
              <a:t>x </a:t>
            </a:r>
            <a:r>
              <a:rPr lang="en-US" altLang="zh-CN" sz="2700" dirty="0">
                <a:latin typeface="Times New Roman" panose="02020603050405020304" pitchFamily="2" charset="0"/>
                <a:ea typeface="黑体" panose="02010609060101010101" pitchFamily="1" charset="-122"/>
              </a:rPr>
              <a:t>+ 12 </a:t>
            </a:r>
            <a:r>
              <a:rPr lang="zh-CN" altLang="en-US" sz="2700" dirty="0">
                <a:latin typeface="Times New Roman" panose="02020603050405020304" pitchFamily="2" charset="0"/>
                <a:ea typeface="黑体" panose="02010609060101010101" pitchFamily="1" charset="-122"/>
              </a:rPr>
              <a:t>知</a:t>
            </a:r>
            <a:r>
              <a:rPr lang="zh-CN" altLang="en-US" sz="2700" dirty="0">
                <a:latin typeface="Times New Roman" panose="02020603050405020304" pitchFamily="2" charset="0"/>
                <a:ea typeface="黑体" panose="02010609060101010101" pitchFamily="1" charset="-122"/>
                <a:sym typeface="+mn-ea"/>
              </a:rPr>
              <a:t>，</a:t>
            </a:r>
            <a:r>
              <a:rPr lang="zh-CN" altLang="en-US" sz="2700" dirty="0">
                <a:latin typeface="Times New Roman" panose="02020603050405020304" pitchFamily="2" charset="0"/>
                <a:ea typeface="黑体" panose="02010609060101010101" pitchFamily="1" charset="-122"/>
              </a:rPr>
              <a:t>当</a:t>
            </a:r>
            <a:r>
              <a:rPr lang="en-US" altLang="zh-CN" sz="2700" dirty="0">
                <a:latin typeface="Times New Roman" panose="02020603050405020304" pitchFamily="2" charset="0"/>
                <a:ea typeface="黑体" panose="02010609060101010101" pitchFamily="1" charset="-122"/>
              </a:rPr>
              <a:t> </a:t>
            </a:r>
            <a:r>
              <a:rPr lang="en-US" altLang="zh-CN" sz="2700" i="1" dirty="0">
                <a:latin typeface="Times New Roman" panose="02020603050405020304" pitchFamily="2" charset="0"/>
                <a:ea typeface="黑体" panose="02010609060101010101" pitchFamily="1" charset="-122"/>
              </a:rPr>
              <a:t>x</a:t>
            </a:r>
            <a:r>
              <a:rPr lang="zh-CN" altLang="en-US" sz="2700" dirty="0">
                <a:latin typeface="黑体" panose="02010609060101010101" pitchFamily="1" charset="-122"/>
                <a:ea typeface="黑体" panose="02010609060101010101" pitchFamily="1" charset="-122"/>
              </a:rPr>
              <a:t>＜</a:t>
            </a:r>
            <a:r>
              <a:rPr lang="en-US" altLang="zh-CN" sz="2700" dirty="0">
                <a:latin typeface="Times New Roman" panose="02020603050405020304" pitchFamily="2" charset="0"/>
                <a:ea typeface="黑体" panose="02010609060101010101" pitchFamily="1" charset="-122"/>
              </a:rPr>
              <a:t>20 </a:t>
            </a:r>
            <a:r>
              <a:rPr lang="zh-CN" altLang="en-US" sz="2700" dirty="0">
                <a:latin typeface="Times New Roman" panose="02020603050405020304" pitchFamily="2" charset="0"/>
                <a:ea typeface="黑体" panose="02010609060101010101" pitchFamily="1" charset="-122"/>
              </a:rPr>
              <a:t>时，零星租书方式合算；当</a:t>
            </a:r>
            <a:r>
              <a:rPr lang="en-US" altLang="zh-CN" sz="2700" dirty="0">
                <a:latin typeface="Times New Roman" panose="02020603050405020304" pitchFamily="2" charset="0"/>
                <a:ea typeface="黑体" panose="02010609060101010101" pitchFamily="1" charset="-122"/>
              </a:rPr>
              <a:t> </a:t>
            </a:r>
            <a:r>
              <a:rPr lang="en-US" altLang="zh-CN" sz="2700" i="1" dirty="0">
                <a:latin typeface="Times New Roman" panose="02020603050405020304" pitchFamily="2" charset="0"/>
                <a:ea typeface="黑体" panose="02010609060101010101" pitchFamily="1" charset="-122"/>
              </a:rPr>
              <a:t>x </a:t>
            </a:r>
            <a:r>
              <a:rPr lang="en-US" altLang="zh-CN" sz="2700" dirty="0">
                <a:latin typeface="Times New Roman" panose="02020603050405020304" pitchFamily="2" charset="0"/>
                <a:ea typeface="黑体" panose="02010609060101010101" pitchFamily="1" charset="-122"/>
              </a:rPr>
              <a:t>= 20 </a:t>
            </a:r>
            <a:r>
              <a:rPr lang="zh-CN" altLang="en-US" sz="2700" dirty="0">
                <a:latin typeface="Times New Roman" panose="02020603050405020304" pitchFamily="2" charset="0"/>
                <a:ea typeface="黑体" panose="02010609060101010101" pitchFamily="1" charset="-122"/>
              </a:rPr>
              <a:t>时，两种租书方式一样；当</a:t>
            </a:r>
            <a:r>
              <a:rPr lang="en-US" altLang="zh-CN" sz="2700" dirty="0">
                <a:latin typeface="Times New Roman" panose="02020603050405020304" pitchFamily="2" charset="0"/>
                <a:ea typeface="黑体" panose="02010609060101010101" pitchFamily="1" charset="-122"/>
              </a:rPr>
              <a:t> </a:t>
            </a:r>
            <a:r>
              <a:rPr lang="en-US" altLang="zh-CN" sz="2700" i="1" dirty="0">
                <a:latin typeface="Times New Roman" panose="02020603050405020304" pitchFamily="2" charset="0"/>
                <a:ea typeface="黑体" panose="02010609060101010101" pitchFamily="1" charset="-122"/>
              </a:rPr>
              <a:t>x</a:t>
            </a:r>
            <a:r>
              <a:rPr lang="zh-CN" altLang="en-US" sz="2700" dirty="0">
                <a:latin typeface="Times New Roman" panose="02020603050405020304" pitchFamily="2" charset="0"/>
                <a:ea typeface="黑体" panose="02010609060101010101" pitchFamily="1" charset="-122"/>
              </a:rPr>
              <a:t>＞</a:t>
            </a:r>
            <a:r>
              <a:rPr lang="en-US" altLang="zh-CN" sz="2700" dirty="0">
                <a:latin typeface="Times New Roman" panose="02020603050405020304" pitchFamily="2" charset="0"/>
                <a:ea typeface="黑体" panose="02010609060101010101" pitchFamily="1" charset="-122"/>
              </a:rPr>
              <a:t>20 </a:t>
            </a:r>
            <a:r>
              <a:rPr lang="zh-CN" altLang="en-US" sz="2700" dirty="0">
                <a:latin typeface="Times New Roman" panose="02020603050405020304" pitchFamily="2" charset="0"/>
                <a:ea typeface="黑体" panose="02010609060101010101" pitchFamily="1" charset="-122"/>
              </a:rPr>
              <a:t>时，</a:t>
            </a:r>
            <a:r>
              <a:rPr lang="zh-CN" altLang="en-US" sz="2700" dirty="0">
                <a:latin typeface="Times New Roman" panose="02020603050405020304" pitchFamily="2" charset="0"/>
                <a:ea typeface="黑体" panose="02010609060101010101" pitchFamily="1" charset="-122"/>
              </a:rPr>
              <a:t>会员卡租书方式合算</a:t>
            </a:r>
            <a:r>
              <a:rPr lang="en-US" altLang="zh-CN" sz="2700" dirty="0">
                <a:latin typeface="Times New Roman" panose="02020603050405020304" pitchFamily="2" charset="0"/>
                <a:ea typeface="黑体" panose="02010609060101010101" pitchFamily="1" charset="-122"/>
              </a:rPr>
              <a:t>.</a:t>
            </a:r>
            <a:endParaRPr lang="en-US" altLang="zh-CN" sz="2700" dirty="0">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6"/>
          <p:cNvSpPr/>
          <p:nvPr/>
        </p:nvSpPr>
        <p:spPr>
          <a:xfrm>
            <a:off x="192405" y="328930"/>
            <a:ext cx="8892540" cy="4356100"/>
          </a:xfrm>
          <a:prstGeom prst="rect">
            <a:avLst/>
          </a:prstGeom>
          <a:noFill/>
          <a:ln w="9525">
            <a:noFill/>
          </a:ln>
        </p:spPr>
        <p:txBody>
          <a:bodyPr wrap="square" anchor="ctr" anchorCtr="0">
            <a:spAutoFit/>
          </a:bodyPr>
          <a:p>
            <a:pPr>
              <a:lnSpc>
                <a:spcPct val="110000"/>
              </a:lnSpc>
            </a:pPr>
            <a:r>
              <a:rPr lang="en-US" altLang="zh-CN" sz="2800" dirty="0">
                <a:solidFill>
                  <a:schemeClr val="tx1"/>
                </a:solidFill>
                <a:latin typeface="Times New Roman" panose="02020603050405020304" pitchFamily="2" charset="0"/>
                <a:ea typeface="黑体" panose="02010609060101010101" pitchFamily="1" charset="-122"/>
              </a:rPr>
              <a:t>6. </a:t>
            </a:r>
            <a:r>
              <a:rPr lang="zh-CN" altLang="en-US" sz="2800" dirty="0">
                <a:solidFill>
                  <a:schemeClr val="tx1"/>
                </a:solidFill>
                <a:latin typeface="Times New Roman" panose="02020603050405020304" pitchFamily="2" charset="0"/>
                <a:ea typeface="黑体" panose="02010609060101010101" pitchFamily="1" charset="-122"/>
              </a:rPr>
              <a:t>为了增强居民的节约用水意识，某市制定了新的水费标准：每户每月用水量不超过</a:t>
            </a:r>
            <a:r>
              <a:rPr lang="en-US" altLang="zh-CN" sz="2800" dirty="0">
                <a:solidFill>
                  <a:schemeClr val="tx1"/>
                </a:solidFill>
                <a:latin typeface="Times New Roman" panose="02020603050405020304" pitchFamily="2" charset="0"/>
                <a:ea typeface="黑体" panose="02010609060101010101" pitchFamily="1" charset="-122"/>
              </a:rPr>
              <a:t> 5 t </a:t>
            </a:r>
            <a:r>
              <a:rPr lang="zh-CN" altLang="en-US" sz="2800" dirty="0">
                <a:solidFill>
                  <a:schemeClr val="tx1"/>
                </a:solidFill>
                <a:latin typeface="Times New Roman" panose="02020603050405020304" pitchFamily="2" charset="0"/>
                <a:ea typeface="黑体" panose="02010609060101010101" pitchFamily="1" charset="-122"/>
              </a:rPr>
              <a:t>的部分，自来水公司按每吨</a:t>
            </a:r>
            <a:r>
              <a:rPr lang="en-US" altLang="zh-CN" sz="2800" dirty="0">
                <a:solidFill>
                  <a:schemeClr val="tx1"/>
                </a:solidFill>
                <a:latin typeface="Times New Roman" panose="02020603050405020304" pitchFamily="2" charset="0"/>
                <a:ea typeface="黑体" panose="02010609060101010101" pitchFamily="1" charset="-122"/>
              </a:rPr>
              <a:t> 2 </a:t>
            </a:r>
            <a:r>
              <a:rPr lang="zh-CN" altLang="en-US" sz="2800" dirty="0">
                <a:solidFill>
                  <a:schemeClr val="tx1"/>
                </a:solidFill>
                <a:latin typeface="Times New Roman" panose="02020603050405020304" pitchFamily="2" charset="0"/>
                <a:ea typeface="黑体" panose="02010609060101010101" pitchFamily="1" charset="-122"/>
              </a:rPr>
              <a:t>元收费；超过</a:t>
            </a:r>
            <a:r>
              <a:rPr lang="en-US" altLang="zh-CN" sz="2800" dirty="0">
                <a:solidFill>
                  <a:schemeClr val="tx1"/>
                </a:solidFill>
                <a:latin typeface="Times New Roman" panose="02020603050405020304" pitchFamily="2" charset="0"/>
                <a:ea typeface="黑体" panose="02010609060101010101" pitchFamily="1" charset="-122"/>
              </a:rPr>
              <a:t> 5 t </a:t>
            </a:r>
            <a:r>
              <a:rPr lang="zh-CN" altLang="en-US" sz="2800" dirty="0">
                <a:solidFill>
                  <a:schemeClr val="tx1"/>
                </a:solidFill>
                <a:latin typeface="Times New Roman" panose="02020603050405020304" pitchFamily="2" charset="0"/>
                <a:ea typeface="黑体" panose="02010609060101010101" pitchFamily="1" charset="-122"/>
              </a:rPr>
              <a:t>的部分，按每吨</a:t>
            </a:r>
            <a:r>
              <a:rPr lang="en-US" altLang="zh-CN" sz="2800" dirty="0">
                <a:solidFill>
                  <a:schemeClr val="tx1"/>
                </a:solidFill>
                <a:latin typeface="Times New Roman" panose="02020603050405020304" pitchFamily="2" charset="0"/>
                <a:ea typeface="黑体" panose="02010609060101010101" pitchFamily="1" charset="-122"/>
              </a:rPr>
              <a:t> 2.6 </a:t>
            </a:r>
            <a:r>
              <a:rPr lang="zh-CN" altLang="en-US" sz="2800" dirty="0">
                <a:solidFill>
                  <a:schemeClr val="tx1"/>
                </a:solidFill>
                <a:latin typeface="Times New Roman" panose="02020603050405020304" pitchFamily="2" charset="0"/>
                <a:ea typeface="黑体" panose="02010609060101010101" pitchFamily="1" charset="-122"/>
              </a:rPr>
              <a:t>元收费</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设某用户月用水量</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sym typeface="+mn-ea"/>
              </a:rPr>
              <a:t>t</a:t>
            </a:r>
            <a:r>
              <a:rPr lang="zh-CN" altLang="en-US" sz="2800" dirty="0">
                <a:solidFill>
                  <a:schemeClr val="tx1"/>
                </a:solidFill>
                <a:latin typeface="Times New Roman" panose="02020603050405020304" pitchFamily="2" charset="0"/>
                <a:ea typeface="黑体" panose="02010609060101010101" pitchFamily="1" charset="-122"/>
              </a:rPr>
              <a:t>，自来水公司应收的水费为</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y </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a:p>
            <a:pPr eaLnBrk="0" hangingPunct="0">
              <a:lnSpc>
                <a:spcPct val="110000"/>
              </a:lnSpc>
            </a:pPr>
            <a:r>
              <a:rPr lang="en-US" altLang="zh-CN" sz="2800" dirty="0">
                <a:solidFill>
                  <a:schemeClr val="tx1"/>
                </a:solidFill>
                <a:latin typeface="Times New Roman" panose="02020603050405020304" pitchFamily="2" charset="0"/>
                <a:ea typeface="黑体" panose="02010609060101010101" pitchFamily="1" charset="-122"/>
                <a:cs typeface="Times New Roman" panose="02020603050405020304" pitchFamily="2" charset="0"/>
              </a:rPr>
              <a:t>  (1) </a:t>
            </a:r>
            <a:r>
              <a:rPr lang="zh-CN" altLang="en-US" sz="2800" dirty="0">
                <a:solidFill>
                  <a:schemeClr val="tx1"/>
                </a:solidFill>
                <a:latin typeface="Times New Roman" panose="02020603050405020304" pitchFamily="2" charset="0"/>
                <a:ea typeface="黑体" panose="02010609060101010101" pitchFamily="1" charset="-122"/>
              </a:rPr>
              <a:t>试写出</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y </a:t>
            </a:r>
            <a:r>
              <a:rPr lang="en-US" altLang="zh-CN" sz="2800" dirty="0">
                <a:solidFill>
                  <a:schemeClr val="tx1"/>
                </a:solidFill>
                <a:latin typeface="Times New Roman" panose="02020603050405020304" pitchFamily="2" charset="0"/>
                <a:ea typeface="黑体" panose="02010609060101010101" pitchFamily="1" charset="-122"/>
              </a:rPr>
              <a:t>(</a:t>
            </a:r>
            <a:r>
              <a:rPr lang="zh-CN" altLang="en-US" sz="2800" dirty="0">
                <a:solidFill>
                  <a:schemeClr val="tx1"/>
                </a:solidFill>
                <a:latin typeface="Times New Roman" panose="02020603050405020304" pitchFamily="2" charset="0"/>
                <a:ea typeface="黑体" panose="02010609060101010101" pitchFamily="1" charset="-122"/>
              </a:rPr>
              <a:t>元</a:t>
            </a:r>
            <a:r>
              <a:rPr lang="en-US" altLang="zh-CN" sz="2800" dirty="0">
                <a:solidFill>
                  <a:schemeClr val="tx1"/>
                </a:solidFill>
                <a:latin typeface="Times New Roman" panose="02020603050405020304" pitchFamily="2" charset="0"/>
                <a:ea typeface="黑体" panose="02010609060101010101" pitchFamily="1" charset="-122"/>
              </a:rPr>
              <a:t>) </a:t>
            </a:r>
            <a:r>
              <a:rPr lang="zh-CN" altLang="en-US" sz="2800" dirty="0">
                <a:solidFill>
                  <a:schemeClr val="tx1"/>
                </a:solidFill>
                <a:latin typeface="Times New Roman" panose="02020603050405020304" pitchFamily="2" charset="0"/>
                <a:ea typeface="黑体" panose="02010609060101010101" pitchFamily="1" charset="-122"/>
              </a:rPr>
              <a:t>与</a:t>
            </a:r>
            <a:r>
              <a:rPr lang="en-US" altLang="zh-CN" sz="2800" dirty="0">
                <a:solidFill>
                  <a:schemeClr val="tx1"/>
                </a:solidFill>
                <a:latin typeface="Times New Roman" panose="02020603050405020304" pitchFamily="2" charset="0"/>
                <a:ea typeface="黑体" panose="02010609060101010101" pitchFamily="1" charset="-122"/>
              </a:rPr>
              <a:t> </a:t>
            </a:r>
            <a:r>
              <a:rPr lang="en-US" altLang="zh-CN" sz="2800" i="1" dirty="0">
                <a:solidFill>
                  <a:schemeClr val="tx1"/>
                </a:solidFill>
                <a:latin typeface="Times New Roman" panose="02020603050405020304" pitchFamily="2" charset="0"/>
                <a:ea typeface="黑体" panose="02010609060101010101" pitchFamily="1" charset="-122"/>
              </a:rPr>
              <a:t>x </a:t>
            </a:r>
            <a:r>
              <a:rPr lang="en-US" altLang="zh-CN" sz="2800" dirty="0">
                <a:solidFill>
                  <a:schemeClr val="tx1"/>
                </a:solidFill>
                <a:latin typeface="Times New Roman" panose="02020603050405020304" pitchFamily="2" charset="0"/>
                <a:ea typeface="黑体" panose="02010609060101010101" pitchFamily="1" charset="-122"/>
              </a:rPr>
              <a:t>(</a:t>
            </a:r>
            <a:r>
              <a:rPr lang="en-US" altLang="zh-CN" sz="2800" dirty="0">
                <a:solidFill>
                  <a:schemeClr val="tx1"/>
                </a:solidFill>
                <a:latin typeface="Times New Roman" panose="02020603050405020304" pitchFamily="2" charset="0"/>
                <a:ea typeface="黑体" panose="02010609060101010101" pitchFamily="1" charset="-122"/>
              </a:rPr>
              <a:t>t) </a:t>
            </a:r>
            <a:r>
              <a:rPr lang="zh-CN" altLang="en-US" sz="2800" dirty="0">
                <a:solidFill>
                  <a:schemeClr val="tx1"/>
                </a:solidFill>
                <a:latin typeface="Times New Roman" panose="02020603050405020304" pitchFamily="2" charset="0"/>
                <a:ea typeface="黑体" panose="02010609060101010101" pitchFamily="1" charset="-122"/>
              </a:rPr>
              <a:t>之间的函数关系式</a:t>
            </a:r>
            <a:r>
              <a:rPr lang="en-US" altLang="zh-CN" sz="2800" dirty="0">
                <a:solidFill>
                  <a:schemeClr val="tx1"/>
                </a:solidFill>
                <a:latin typeface="Times New Roman" panose="02020603050405020304" pitchFamily="2" charset="0"/>
                <a:ea typeface="黑体" panose="02010609060101010101" pitchFamily="1" charset="-122"/>
              </a:rPr>
              <a:t>.</a:t>
            </a:r>
            <a:endParaRPr lang="en-US" altLang="zh-CN" sz="2800" dirty="0">
              <a:solidFill>
                <a:schemeClr val="tx1"/>
              </a:solidFill>
              <a:latin typeface="Times New Roman" panose="02020603050405020304" pitchFamily="2" charset="0"/>
              <a:ea typeface="黑体" panose="02010609060101010101" pitchFamily="1" charset="-122"/>
            </a:endParaRPr>
          </a:p>
          <a:p>
            <a:pPr eaLnBrk="0" hangingPunct="0">
              <a:lnSpc>
                <a:spcPct val="110000"/>
              </a:lnSpc>
            </a:pPr>
            <a:endParaRPr lang="zh-CN" altLang="en-US" sz="2800" dirty="0">
              <a:solidFill>
                <a:schemeClr val="tx1"/>
              </a:solidFill>
              <a:latin typeface="Times New Roman" panose="02020603050405020304" pitchFamily="2" charset="0"/>
              <a:ea typeface="黑体" panose="02010609060101010101" pitchFamily="1" charset="-122"/>
            </a:endParaRPr>
          </a:p>
          <a:p>
            <a:pPr eaLnBrk="0" hangingPunct="0">
              <a:lnSpc>
                <a:spcPct val="110000"/>
              </a:lnSpc>
            </a:pPr>
            <a:endParaRPr lang="zh-CN" altLang="en-US" sz="2800" dirty="0">
              <a:solidFill>
                <a:schemeClr val="tx1"/>
              </a:solidFill>
              <a:latin typeface="Times New Roman" panose="02020603050405020304" pitchFamily="2" charset="0"/>
              <a:ea typeface="黑体" panose="02010609060101010101" pitchFamily="1" charset="-122"/>
            </a:endParaRPr>
          </a:p>
          <a:p>
            <a:pPr eaLnBrk="0" hangingPunct="0">
              <a:lnSpc>
                <a:spcPct val="110000"/>
              </a:lnSpc>
            </a:pPr>
            <a:r>
              <a:rPr lang="en-US" altLang="zh-CN" sz="2800" dirty="0">
                <a:solidFill>
                  <a:schemeClr val="tx1"/>
                </a:solidFill>
                <a:latin typeface="Times New Roman" panose="02020603050405020304" pitchFamily="2" charset="0"/>
                <a:ea typeface="黑体" panose="02010609060101010101" pitchFamily="1" charset="-122"/>
              </a:rPr>
              <a:t>  (2) </a:t>
            </a:r>
            <a:r>
              <a:rPr lang="zh-CN" altLang="en-US" sz="2800" dirty="0">
                <a:solidFill>
                  <a:schemeClr val="tx1"/>
                </a:solidFill>
                <a:latin typeface="Times New Roman" panose="02020603050405020304" pitchFamily="2" charset="0"/>
                <a:ea typeface="黑体" panose="02010609060101010101" pitchFamily="1" charset="-122"/>
              </a:rPr>
              <a:t>该户今年</a:t>
            </a:r>
            <a:r>
              <a:rPr lang="en-US" altLang="zh-CN" sz="2800" dirty="0">
                <a:solidFill>
                  <a:schemeClr val="tx1"/>
                </a:solidFill>
                <a:latin typeface="Times New Roman" panose="02020603050405020304" pitchFamily="2" charset="0"/>
                <a:ea typeface="黑体" panose="02010609060101010101" pitchFamily="1" charset="-122"/>
              </a:rPr>
              <a:t> 5 </a:t>
            </a:r>
            <a:r>
              <a:rPr lang="zh-CN" altLang="en-US" sz="2800" dirty="0">
                <a:solidFill>
                  <a:schemeClr val="tx1"/>
                </a:solidFill>
                <a:latin typeface="Times New Roman" panose="02020603050405020304" pitchFamily="2" charset="0"/>
                <a:ea typeface="黑体" panose="02010609060101010101" pitchFamily="1" charset="-122"/>
              </a:rPr>
              <a:t>月份的用水量为</a:t>
            </a:r>
            <a:r>
              <a:rPr lang="en-US" altLang="zh-CN" sz="2800" dirty="0">
                <a:solidFill>
                  <a:schemeClr val="tx1"/>
                </a:solidFill>
                <a:latin typeface="Times New Roman" panose="02020603050405020304" pitchFamily="2" charset="0"/>
                <a:ea typeface="黑体" panose="02010609060101010101" pitchFamily="1" charset="-122"/>
              </a:rPr>
              <a:t> 8</a:t>
            </a:r>
            <a:r>
              <a:rPr lang="zh-CN" altLang="en-US" sz="2800" dirty="0">
                <a:solidFill>
                  <a:schemeClr val="tx1"/>
                </a:solidFill>
                <a:latin typeface="Times New Roman" panose="02020603050405020304" pitchFamily="2" charset="0"/>
                <a:ea typeface="黑体" panose="02010609060101010101" pitchFamily="1" charset="-122"/>
              </a:rPr>
              <a:t> </a:t>
            </a:r>
            <a:r>
              <a:rPr lang="en-US" altLang="zh-CN" sz="2800" dirty="0">
                <a:solidFill>
                  <a:schemeClr val="tx1"/>
                </a:solidFill>
                <a:latin typeface="Times New Roman" panose="02020603050405020304" pitchFamily="2" charset="0"/>
                <a:ea typeface="黑体" panose="02010609060101010101" pitchFamily="1" charset="-122"/>
              </a:rPr>
              <a:t>t</a:t>
            </a:r>
            <a:r>
              <a:rPr lang="zh-CN" altLang="en-US" sz="2800" dirty="0">
                <a:solidFill>
                  <a:schemeClr val="tx1"/>
                </a:solidFill>
                <a:latin typeface="Times New Roman" panose="02020603050405020304" pitchFamily="2" charset="0"/>
                <a:ea typeface="黑体" panose="02010609060101010101" pitchFamily="1" charset="-122"/>
              </a:rPr>
              <a:t>，自来水公司应收水费多少元？ </a:t>
            </a:r>
            <a:endParaRPr lang="zh-CN" altLang="en-US" sz="2800" dirty="0">
              <a:solidFill>
                <a:schemeClr val="tx1"/>
              </a:solidFill>
              <a:latin typeface="Times New Roman" panose="02020603050405020304" pitchFamily="2" charset="0"/>
              <a:ea typeface="黑体" panose="02010609060101010101" pitchFamily="1" charset="-122"/>
            </a:endParaRPr>
          </a:p>
        </p:txBody>
      </p:sp>
      <p:sp>
        <p:nvSpPr>
          <p:cNvPr id="3" name="Rectangle 3"/>
          <p:cNvSpPr/>
          <p:nvPr/>
        </p:nvSpPr>
        <p:spPr>
          <a:xfrm>
            <a:off x="197485" y="2640171"/>
            <a:ext cx="7993063" cy="1124585"/>
          </a:xfrm>
          <a:prstGeom prst="rect">
            <a:avLst/>
          </a:prstGeom>
          <a:noFill/>
          <a:ln w="9525">
            <a:noFill/>
          </a:ln>
        </p:spPr>
        <p:txBody>
          <a:bodyPr anchor="ctr" anchorCtr="0">
            <a:spAutoFit/>
          </a:bodyPr>
          <a:p>
            <a:pPr eaLnBrk="0" hangingPunct="0">
              <a:lnSpc>
                <a:spcPct val="120000"/>
              </a:lnSpc>
            </a:pPr>
            <a:r>
              <a:rPr lang="zh-CN" altLang="en-US" sz="2800" dirty="0">
                <a:latin typeface="Times New Roman" panose="02020603050405020304" pitchFamily="2" charset="0"/>
                <a:ea typeface="黑体" panose="02010609060101010101" pitchFamily="1" charset="-122"/>
              </a:rPr>
              <a:t>解：当</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en-US" altLang="zh-CN" sz="2800" dirty="0">
                <a:latin typeface="黑体" panose="02010609060101010101" pitchFamily="1" charset="-122"/>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5 </a:t>
            </a:r>
            <a:r>
              <a:rPr lang="zh-CN" altLang="en-US" sz="2800" dirty="0">
                <a:latin typeface="Times New Roman" panose="02020603050405020304" pitchFamily="2" charset="0"/>
                <a:ea typeface="黑体" panose="02010609060101010101" pitchFamily="1" charset="-122"/>
              </a:rPr>
              <a:t>时，</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endParaRPr lang="zh-CN" altLang="en-US" sz="2800" dirty="0">
              <a:latin typeface="Times New Roman" panose="02020603050405020304" pitchFamily="2" charset="0"/>
              <a:ea typeface="黑体" panose="02010609060101010101" pitchFamily="1" charset="-122"/>
            </a:endParaRPr>
          </a:p>
          <a:p>
            <a:pPr eaLnBrk="0" hangingPunct="0">
              <a:lnSpc>
                <a:spcPct val="120000"/>
              </a:lnSpc>
            </a:pPr>
            <a:r>
              <a:rPr lang="en-US" altLang="zh-CN" sz="2800" i="1"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当</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5 </a:t>
            </a:r>
            <a:r>
              <a:rPr lang="zh-CN" altLang="en-US" sz="2800" dirty="0">
                <a:latin typeface="Times New Roman" panose="02020603050405020304" pitchFamily="2" charset="0"/>
                <a:ea typeface="黑体" panose="02010609060101010101" pitchFamily="1" charset="-122"/>
              </a:rPr>
              <a:t>时，</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10</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5)</a:t>
            </a:r>
            <a:r>
              <a:rPr lang="en-US" altLang="zh-CN" sz="2800" dirty="0">
                <a:latin typeface="Times New Roman" panose="02020603050405020304" pitchFamily="2" charset="0"/>
                <a:ea typeface="黑体" panose="02010609060101010101" pitchFamily="1" charset="-122"/>
              </a:rPr>
              <a:t>×2.6</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2.6</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3.</a:t>
            </a:r>
            <a:endParaRPr lang="en-US" altLang="zh-CN" sz="2800" dirty="0">
              <a:latin typeface="Times New Roman" panose="02020603050405020304" pitchFamily="2" charset="0"/>
              <a:ea typeface="黑体" panose="02010609060101010101" pitchFamily="1" charset="-122"/>
            </a:endParaRPr>
          </a:p>
        </p:txBody>
      </p:sp>
      <p:sp>
        <p:nvSpPr>
          <p:cNvPr id="4" name="Rectangle 3"/>
          <p:cNvSpPr/>
          <p:nvPr/>
        </p:nvSpPr>
        <p:spPr>
          <a:xfrm>
            <a:off x="204470" y="4518660"/>
            <a:ext cx="7993063" cy="521970"/>
          </a:xfrm>
          <a:prstGeom prst="rect">
            <a:avLst/>
          </a:prstGeom>
          <a:noFill/>
          <a:ln w="9525">
            <a:noFill/>
          </a:ln>
        </p:spPr>
        <p:txBody>
          <a:bodyPr anchor="ctr" anchorCtr="0">
            <a:spAutoFit/>
          </a:bodyPr>
          <a:p>
            <a:pPr eaLnBrk="0" hangingPunct="0">
              <a:lnSpc>
                <a:spcPct val="100000"/>
              </a:lnSpc>
            </a:pPr>
            <a:r>
              <a:rPr lang="zh-CN" altLang="en-US" sz="2800" dirty="0">
                <a:latin typeface="Times New Roman" panose="02020603050405020304" pitchFamily="2" charset="0"/>
                <a:ea typeface="黑体" panose="02010609060101010101" pitchFamily="1" charset="-122"/>
                <a:sym typeface="+mn-ea"/>
              </a:rPr>
              <a:t>解：</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8</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5</a:t>
            </a:r>
            <a:r>
              <a:rPr lang="zh-CN" altLang="en-US" sz="2800" dirty="0">
                <a:latin typeface="Times New Roman" panose="02020603050405020304" pitchFamily="2" charset="0"/>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y</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2.6×8</a:t>
            </a:r>
            <a:r>
              <a:rPr lang="zh-CN" altLang="en-US"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3</a:t>
            </a:r>
            <a:r>
              <a:rPr lang="zh-CN" altLang="en-US" sz="2800" dirty="0">
                <a:latin typeface="Times New Roman" panose="02020603050405020304" pitchFamily="2" charset="0"/>
                <a:ea typeface="黑体" panose="02010609060101010101" pitchFamily="1" charset="-122"/>
                <a:sym typeface="+mn-ea"/>
              </a:rPr>
              <a:t>＝</a:t>
            </a:r>
            <a:r>
              <a:rPr lang="en-US" altLang="zh-CN" sz="2800" dirty="0">
                <a:latin typeface="Times New Roman" panose="02020603050405020304" pitchFamily="2" charset="0"/>
                <a:ea typeface="黑体" panose="02010609060101010101" pitchFamily="1" charset="-122"/>
              </a:rPr>
              <a:t>17.8 (</a:t>
            </a:r>
            <a:r>
              <a:rPr lang="zh-CN" altLang="en-US" sz="2800" dirty="0">
                <a:latin typeface="Times New Roman" panose="02020603050405020304" pitchFamily="2" charset="0"/>
                <a:ea typeface="黑体" panose="02010609060101010101" pitchFamily="1" charset="-122"/>
              </a:rPr>
              <a:t>元</a:t>
            </a:r>
            <a:r>
              <a:rPr lang="en-US" altLang="zh-CN" sz="2800" dirty="0">
                <a:latin typeface="Times New Roman" panose="02020603050405020304" pitchFamily="2" charset="0"/>
                <a:ea typeface="黑体" panose="02010609060101010101" pitchFamily="1" charset="-122"/>
              </a:rPr>
              <a:t>)</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3"/>
          <p:cNvSpPr/>
          <p:nvPr/>
        </p:nvSpPr>
        <p:spPr>
          <a:xfrm>
            <a:off x="325120" y="284480"/>
            <a:ext cx="8331835" cy="1899285"/>
          </a:xfrm>
          <a:prstGeom prst="rect">
            <a:avLst/>
          </a:prstGeom>
          <a:noFill/>
          <a:ln w="9525">
            <a:noFill/>
          </a:ln>
        </p:spPr>
        <p:txBody>
          <a:bodyPr wrap="square" anchor="ctr" anchorCtr="0">
            <a:spAutoFit/>
          </a:bodyPr>
          <a:p>
            <a:pPr defTabSz="914400">
              <a:lnSpc>
                <a:spcPct val="140000"/>
              </a:lnSpc>
              <a:tabLst>
                <a:tab pos="495300" algn="l"/>
              </a:tabLst>
            </a:pPr>
            <a:r>
              <a:rPr lang="zh-CN" altLang="en-US" sz="2800" dirty="0">
                <a:solidFill>
                  <a:srgbClr val="0070C0"/>
                </a:solidFill>
                <a:latin typeface="Times New Roman" panose="02020603050405020304" pitchFamily="2" charset="0"/>
                <a:ea typeface="黑体" panose="02010609060101010101" pitchFamily="1" charset="-122"/>
              </a:rPr>
              <a:t>能力提升</a:t>
            </a:r>
            <a:r>
              <a:rPr lang="en-US" altLang="zh-CN" sz="2800" dirty="0">
                <a:solidFill>
                  <a:srgbClr val="000000"/>
                </a:solidFill>
                <a:latin typeface="Times New Roman" panose="02020603050405020304" pitchFamily="2" charset="0"/>
                <a:ea typeface="黑体" panose="02010609060101010101" pitchFamily="1" charset="-122"/>
              </a:rPr>
              <a:t> </a:t>
            </a:r>
            <a:r>
              <a:rPr lang="zh-CN" altLang="en-US" sz="2800" dirty="0">
                <a:solidFill>
                  <a:srgbClr val="000000"/>
                </a:solidFill>
                <a:latin typeface="Times New Roman" panose="02020603050405020304" pitchFamily="2" charset="0"/>
                <a:ea typeface="黑体" panose="02010609060101010101" pitchFamily="1" charset="-122"/>
              </a:rPr>
              <a:t>如图，△</a:t>
            </a:r>
            <a:r>
              <a:rPr lang="en-US" altLang="zh-CN" sz="2800" i="1" dirty="0">
                <a:solidFill>
                  <a:srgbClr val="000000"/>
                </a:solidFill>
                <a:latin typeface="Times New Roman" panose="02020603050405020304" pitchFamily="2" charset="0"/>
                <a:ea typeface="黑体" panose="02010609060101010101" pitchFamily="1" charset="-122"/>
              </a:rPr>
              <a:t>ABC </a:t>
            </a:r>
            <a:r>
              <a:rPr lang="zh-CN" altLang="en-US" sz="2800" dirty="0">
                <a:solidFill>
                  <a:srgbClr val="000000"/>
                </a:solidFill>
                <a:latin typeface="Times New Roman" panose="02020603050405020304" pitchFamily="2" charset="0"/>
                <a:ea typeface="黑体" panose="02010609060101010101" pitchFamily="1" charset="-122"/>
              </a:rPr>
              <a:t>是边长为</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x </a:t>
            </a:r>
            <a:r>
              <a:rPr lang="zh-CN" altLang="en-US" sz="2800" dirty="0">
                <a:solidFill>
                  <a:srgbClr val="000000"/>
                </a:solidFill>
                <a:latin typeface="Times New Roman" panose="02020603050405020304" pitchFamily="2" charset="0"/>
                <a:ea typeface="黑体" panose="02010609060101010101" pitchFamily="1" charset="-122"/>
              </a:rPr>
              <a:t>的等边三角形</a:t>
            </a:r>
            <a:r>
              <a:rPr lang="en-US" altLang="zh-CN" sz="2800" dirty="0">
                <a:solidFill>
                  <a:srgbClr val="000000"/>
                </a:solidFill>
                <a:latin typeface="Times New Roman" panose="02020603050405020304" pitchFamily="2" charset="0"/>
                <a:ea typeface="黑体" panose="02010609060101010101" pitchFamily="1" charset="-122"/>
              </a:rPr>
              <a:t>.</a:t>
            </a:r>
            <a:endParaRPr lang="en-US" altLang="zh-CN" sz="2800" dirty="0">
              <a:solidFill>
                <a:srgbClr val="000000"/>
              </a:solidFill>
              <a:latin typeface="Times New Roman" panose="02020603050405020304" pitchFamily="2" charset="0"/>
              <a:ea typeface="黑体" panose="02010609060101010101" pitchFamily="1" charset="-122"/>
            </a:endParaRPr>
          </a:p>
          <a:p>
            <a:pPr defTabSz="914400">
              <a:lnSpc>
                <a:spcPct val="140000"/>
              </a:lnSpc>
              <a:tabLst>
                <a:tab pos="495300" algn="l"/>
              </a:tabLst>
            </a:pPr>
            <a:r>
              <a:rPr lang="en-US" altLang="zh-CN" sz="2800" dirty="0">
                <a:solidFill>
                  <a:srgbClr val="000000"/>
                </a:solidFill>
                <a:latin typeface="Times New Roman" panose="02020603050405020304" pitchFamily="2" charset="0"/>
                <a:ea typeface="黑体" panose="02010609060101010101" pitchFamily="1" charset="-122"/>
              </a:rPr>
              <a:t>(1) </a:t>
            </a:r>
            <a:r>
              <a:rPr lang="zh-CN" altLang="en-US" sz="2800" dirty="0">
                <a:solidFill>
                  <a:srgbClr val="000000"/>
                </a:solidFill>
                <a:latin typeface="Times New Roman" panose="02020603050405020304" pitchFamily="2" charset="0"/>
                <a:ea typeface="黑体" panose="02010609060101010101" pitchFamily="1" charset="-122"/>
              </a:rPr>
              <a:t>求</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BC </a:t>
            </a:r>
            <a:r>
              <a:rPr lang="zh-CN" altLang="en-US" sz="2800" dirty="0">
                <a:solidFill>
                  <a:srgbClr val="000000"/>
                </a:solidFill>
                <a:latin typeface="Times New Roman" panose="02020603050405020304" pitchFamily="2" charset="0"/>
                <a:ea typeface="黑体" panose="02010609060101010101" pitchFamily="1" charset="-122"/>
              </a:rPr>
              <a:t>边上的高</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h </a:t>
            </a:r>
            <a:r>
              <a:rPr lang="zh-CN" altLang="en-US" sz="2800" dirty="0">
                <a:solidFill>
                  <a:srgbClr val="000000"/>
                </a:solidFill>
                <a:latin typeface="Times New Roman" panose="02020603050405020304" pitchFamily="2" charset="0"/>
                <a:ea typeface="黑体" panose="02010609060101010101" pitchFamily="1" charset="-122"/>
              </a:rPr>
              <a:t>与</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x </a:t>
            </a:r>
            <a:r>
              <a:rPr lang="zh-CN" altLang="en-US" sz="2800" dirty="0">
                <a:solidFill>
                  <a:srgbClr val="000000"/>
                </a:solidFill>
                <a:latin typeface="Times New Roman" panose="02020603050405020304" pitchFamily="2" charset="0"/>
                <a:ea typeface="黑体" panose="02010609060101010101" pitchFamily="1" charset="-122"/>
              </a:rPr>
              <a:t>之间的函数表达式</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h </a:t>
            </a:r>
            <a:r>
              <a:rPr lang="zh-CN" altLang="en-US" sz="2800" dirty="0">
                <a:solidFill>
                  <a:srgbClr val="000000"/>
                </a:solidFill>
                <a:latin typeface="Times New Roman" panose="02020603050405020304" pitchFamily="2" charset="0"/>
                <a:ea typeface="黑体" panose="02010609060101010101" pitchFamily="1" charset="-122"/>
              </a:rPr>
              <a:t>是</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x </a:t>
            </a:r>
            <a:r>
              <a:rPr lang="zh-CN" altLang="en-US" sz="2800" dirty="0">
                <a:solidFill>
                  <a:srgbClr val="000000"/>
                </a:solidFill>
                <a:latin typeface="Times New Roman" panose="02020603050405020304" pitchFamily="2" charset="0"/>
                <a:ea typeface="黑体" panose="02010609060101010101" pitchFamily="1" charset="-122"/>
              </a:rPr>
              <a:t>的一次函数吗？如果是，请指出相应的</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k </a:t>
            </a:r>
            <a:r>
              <a:rPr lang="zh-CN" altLang="en-US" sz="2800" dirty="0">
                <a:solidFill>
                  <a:srgbClr val="000000"/>
                </a:solidFill>
                <a:latin typeface="Times New Roman" panose="02020603050405020304" pitchFamily="2" charset="0"/>
                <a:ea typeface="黑体" panose="02010609060101010101" pitchFamily="1" charset="-122"/>
              </a:rPr>
              <a:t>与</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b </a:t>
            </a:r>
            <a:r>
              <a:rPr lang="zh-CN" altLang="en-US" sz="2800" dirty="0">
                <a:solidFill>
                  <a:srgbClr val="000000"/>
                </a:solidFill>
                <a:latin typeface="Times New Roman" panose="02020603050405020304" pitchFamily="2" charset="0"/>
                <a:ea typeface="黑体" panose="02010609060101010101" pitchFamily="1" charset="-122"/>
              </a:rPr>
              <a:t>的值</a:t>
            </a:r>
            <a:r>
              <a:rPr lang="en-US" altLang="zh-CN" sz="2800" dirty="0">
                <a:solidFill>
                  <a:srgbClr val="000000"/>
                </a:solidFill>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sp>
        <p:nvSpPr>
          <p:cNvPr id="4" name="文本框 5"/>
          <p:cNvSpPr txBox="1"/>
          <p:nvPr/>
        </p:nvSpPr>
        <p:spPr>
          <a:xfrm>
            <a:off x="301625" y="2093595"/>
            <a:ext cx="7722235" cy="1210945"/>
          </a:xfrm>
          <a:prstGeom prst="rect">
            <a:avLst/>
          </a:prstGeom>
          <a:noFill/>
          <a:ln w="9525">
            <a:noFill/>
          </a:ln>
        </p:spPr>
        <p:txBody>
          <a:bodyPr wrap="square" anchor="t" anchorCtr="0">
            <a:spAutoFit/>
          </a:bodyPr>
          <a:p>
            <a:pPr>
              <a:lnSpc>
                <a:spcPct val="130000"/>
              </a:lnSpc>
            </a:pPr>
            <a:r>
              <a:rPr lang="zh-CN" altLang="en-US" sz="2800" dirty="0">
                <a:latin typeface="Times New Roman" panose="02020603050405020304" pitchFamily="2" charset="0"/>
                <a:ea typeface="黑体" panose="02010609060101010101" pitchFamily="1" charset="-122"/>
              </a:rPr>
              <a:t>解：</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BC </a:t>
            </a:r>
            <a:r>
              <a:rPr lang="zh-CN" altLang="en-US" sz="2800" dirty="0">
                <a:latin typeface="Times New Roman" panose="02020603050405020304" pitchFamily="2" charset="0"/>
                <a:ea typeface="黑体" panose="02010609060101010101" pitchFamily="1" charset="-122"/>
              </a:rPr>
              <a:t>边上的高</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AD </a:t>
            </a:r>
            <a:r>
              <a:rPr lang="zh-CN" altLang="en-US" sz="2800" dirty="0">
                <a:latin typeface="Times New Roman" panose="02020603050405020304" pitchFamily="2" charset="0"/>
                <a:ea typeface="黑体" panose="02010609060101010101" pitchFamily="1" charset="-122"/>
              </a:rPr>
              <a:t>也是</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BC </a:t>
            </a:r>
            <a:r>
              <a:rPr lang="zh-CN" altLang="en-US" sz="2800" dirty="0">
                <a:latin typeface="Times New Roman" panose="02020603050405020304" pitchFamily="2" charset="0"/>
                <a:ea typeface="黑体" panose="02010609060101010101" pitchFamily="1" charset="-122"/>
              </a:rPr>
              <a:t>边上的中线，</a:t>
            </a:r>
            <a:endParaRPr lang="zh-CN" altLang="en-US" sz="2800" dirty="0">
              <a:latin typeface="Times New Roman" panose="02020603050405020304" pitchFamily="2" charset="0"/>
              <a:ea typeface="黑体" panose="02010609060101010101" pitchFamily="1" charset="-122"/>
            </a:endParaRPr>
          </a:p>
          <a:p>
            <a:pPr>
              <a:lnSpc>
                <a:spcPct val="130000"/>
              </a:lnSpc>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由勾股定理，得</a:t>
            </a:r>
            <a:endParaRPr lang="zh-CN" altLang="en-US" sz="2800" dirty="0">
              <a:latin typeface="Times New Roman" panose="02020603050405020304" pitchFamily="2" charset="0"/>
              <a:ea typeface="黑体" panose="02010609060101010101" pitchFamily="1" charset="-122"/>
            </a:endParaRPr>
          </a:p>
        </p:txBody>
      </p:sp>
      <p:graphicFrame>
        <p:nvGraphicFramePr>
          <p:cNvPr id="5" name="对象 4">
            <a:hlinkClick r:id="" action="ppaction://ole?verb="/>
          </p:cNvPr>
          <p:cNvGraphicFramePr>
            <a:graphicFrameLocks noChangeAspect="1"/>
          </p:cNvGraphicFramePr>
          <p:nvPr/>
        </p:nvGraphicFramePr>
        <p:xfrm>
          <a:off x="410210" y="3152775"/>
          <a:ext cx="4929505" cy="964565"/>
        </p:xfrm>
        <a:graphic>
          <a:graphicData uri="http://schemas.openxmlformats.org/presentationml/2006/ole">
            <mc:AlternateContent xmlns:mc="http://schemas.openxmlformats.org/markup-compatibility/2006">
              <mc:Choice xmlns:v="urn:schemas-microsoft-com:vml" Requires="v">
                <p:oleObj spid="_x0000_s3" name="" r:id="rId1" imgW="2273300" imgH="444500" progId="Equation.DSMT4">
                  <p:embed/>
                </p:oleObj>
              </mc:Choice>
              <mc:Fallback>
                <p:oleObj name="" r:id="rId1" imgW="2273300" imgH="444500" progId="Equation.DSMT4">
                  <p:embed/>
                  <p:pic>
                    <p:nvPicPr>
                      <p:cNvPr id="0" name="图片 3080"/>
                      <p:cNvPicPr/>
                      <p:nvPr/>
                    </p:nvPicPr>
                    <p:blipFill>
                      <a:blip r:embed="rId2"/>
                      <a:stretch>
                        <a:fillRect/>
                      </a:stretch>
                    </p:blipFill>
                    <p:spPr>
                      <a:xfrm>
                        <a:off x="410210" y="3152775"/>
                        <a:ext cx="4929505" cy="964565"/>
                      </a:xfrm>
                      <a:prstGeom prst="rect">
                        <a:avLst/>
                      </a:prstGeom>
                      <a:noFill/>
                      <a:ln w="38100">
                        <a:noFill/>
                        <a:miter/>
                      </a:ln>
                    </p:spPr>
                  </p:pic>
                </p:oleObj>
              </mc:Fallback>
            </mc:AlternateContent>
          </a:graphicData>
        </a:graphic>
      </p:graphicFrame>
      <p:grpSp>
        <p:nvGrpSpPr>
          <p:cNvPr id="6" name="组合 15"/>
          <p:cNvGrpSpPr/>
          <p:nvPr/>
        </p:nvGrpSpPr>
        <p:grpSpPr>
          <a:xfrm>
            <a:off x="5462270" y="3220403"/>
            <a:ext cx="1728788" cy="797560"/>
            <a:chOff x="0" y="0"/>
            <a:chExt cx="2724" cy="1256"/>
          </a:xfrm>
        </p:grpSpPr>
        <p:sp>
          <p:nvSpPr>
            <p:cNvPr id="7" name="文本框 7"/>
            <p:cNvSpPr txBox="1"/>
            <p:nvPr/>
          </p:nvSpPr>
          <p:spPr>
            <a:xfrm>
              <a:off x="0" y="0"/>
              <a:ext cx="2724" cy="1161"/>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1" charset="-122"/>
                  <a:sym typeface="黑体" panose="02010609060101010101" pitchFamily="1" charset="-122"/>
                </a:rPr>
                <a:t>即</a:t>
              </a:r>
              <a:endParaRPr lang="zh-CN" altLang="en-US" sz="2800" dirty="0">
                <a:latin typeface="Times New Roman" panose="02020603050405020304" pitchFamily="2" charset="0"/>
                <a:ea typeface="黑体" panose="02010609060101010101" pitchFamily="1" charset="-122"/>
                <a:sym typeface="黑体" panose="02010609060101010101" pitchFamily="1" charset="-122"/>
              </a:endParaRPr>
            </a:p>
          </p:txBody>
        </p:sp>
        <p:graphicFrame>
          <p:nvGraphicFramePr>
            <p:cNvPr id="8" name="对象 7">
              <a:hlinkClick r:id="" action="ppaction://ole?verb="/>
            </p:cNvPr>
            <p:cNvGraphicFramePr>
              <a:graphicFrameLocks noChangeAspect="1"/>
            </p:cNvGraphicFramePr>
            <p:nvPr/>
          </p:nvGraphicFramePr>
          <p:xfrm>
            <a:off x="775" y="91"/>
            <a:ext cx="1647" cy="1165"/>
          </p:xfrm>
          <a:graphic>
            <a:graphicData uri="http://schemas.openxmlformats.org/presentationml/2006/ole">
              <mc:AlternateContent xmlns:mc="http://schemas.openxmlformats.org/markup-compatibility/2006">
                <mc:Choice xmlns:v="urn:schemas-microsoft-com:vml" Requires="v">
                  <p:oleObj spid="_x0000_s9" name="" r:id="rId3" imgW="609600" imgH="431800" progId="Equation.DSMT4">
                    <p:embed/>
                  </p:oleObj>
                </mc:Choice>
                <mc:Fallback>
                  <p:oleObj name="" r:id="rId3" imgW="609600" imgH="431800" progId="Equation.DSMT4">
                    <p:embed/>
                    <p:pic>
                      <p:nvPicPr>
                        <p:cNvPr id="0" name="图片 3081"/>
                        <p:cNvPicPr/>
                        <p:nvPr/>
                      </p:nvPicPr>
                      <p:blipFill>
                        <a:blip r:embed="rId4"/>
                        <a:stretch>
                          <a:fillRect/>
                        </a:stretch>
                      </p:blipFill>
                      <p:spPr>
                        <a:xfrm>
                          <a:off x="775" y="91"/>
                          <a:ext cx="1647" cy="1165"/>
                        </a:xfrm>
                        <a:prstGeom prst="rect">
                          <a:avLst/>
                        </a:prstGeom>
                        <a:noFill/>
                        <a:ln w="38100">
                          <a:noFill/>
                          <a:miter/>
                        </a:ln>
                      </p:spPr>
                    </p:pic>
                  </p:oleObj>
                </mc:Fallback>
              </mc:AlternateContent>
            </a:graphicData>
          </a:graphic>
        </p:graphicFrame>
      </p:grpSp>
      <p:grpSp>
        <p:nvGrpSpPr>
          <p:cNvPr id="10" name="组合 14"/>
          <p:cNvGrpSpPr/>
          <p:nvPr/>
        </p:nvGrpSpPr>
        <p:grpSpPr>
          <a:xfrm>
            <a:off x="224155" y="3989388"/>
            <a:ext cx="6054830" cy="894715"/>
            <a:chOff x="0" y="-35"/>
            <a:chExt cx="9534" cy="1409"/>
          </a:xfrm>
        </p:grpSpPr>
        <p:sp>
          <p:nvSpPr>
            <p:cNvPr id="11" name="文本框 9"/>
            <p:cNvSpPr txBox="1"/>
            <p:nvPr/>
          </p:nvSpPr>
          <p:spPr>
            <a:xfrm>
              <a:off x="0" y="0"/>
              <a:ext cx="7543" cy="1161"/>
            </a:xfrm>
            <a:prstGeom prst="rect">
              <a:avLst/>
            </a:prstGeom>
            <a:noFill/>
            <a:ln w="9525">
              <a:noFill/>
            </a:ln>
          </p:spPr>
          <p:txBody>
            <a:bodyPr wrap="square" anchor="t" anchorCtr="0">
              <a:spAutoFit/>
            </a:bodyPr>
            <a:p>
              <a:pPr>
                <a:lnSpc>
                  <a:spcPct val="150000"/>
                </a:lnSpc>
              </a:pPr>
              <a:r>
                <a:rPr lang="en-US" altLang="zh-CN" sz="2800" dirty="0">
                  <a:latin typeface="Times New Roman" panose="02020603050405020304" pitchFamily="2" charset="0"/>
                  <a:ea typeface="黑体" panose="02010609060101010101" pitchFamily="1" charset="-122"/>
                  <a:sym typeface="黑体" panose="02010609060101010101" pitchFamily="1" charset="-122"/>
                </a:rPr>
                <a:t>∴ </a:t>
              </a:r>
              <a:r>
                <a:rPr lang="en-US" altLang="zh-CN" sz="2800" i="1" dirty="0">
                  <a:latin typeface="Times New Roman" panose="02020603050405020304" pitchFamily="2" charset="0"/>
                  <a:ea typeface="黑体" panose="02010609060101010101" pitchFamily="1" charset="-122"/>
                  <a:sym typeface="黑体" panose="02010609060101010101" pitchFamily="1" charset="-122"/>
                </a:rPr>
                <a:t>h </a:t>
              </a:r>
              <a:r>
                <a:rPr lang="zh-CN" altLang="en-US" sz="2800" dirty="0">
                  <a:latin typeface="Times New Roman" panose="02020603050405020304" pitchFamily="2" charset="0"/>
                  <a:ea typeface="黑体" panose="02010609060101010101" pitchFamily="1" charset="-122"/>
                  <a:sym typeface="黑体" panose="02010609060101010101" pitchFamily="1" charset="-122"/>
                </a:rPr>
                <a:t>是</a:t>
              </a:r>
              <a:r>
                <a:rPr lang="en-US" altLang="zh-CN" sz="2800" dirty="0">
                  <a:latin typeface="Times New Roman" panose="02020603050405020304" pitchFamily="2" charset="0"/>
                  <a:ea typeface="黑体" panose="02010609060101010101" pitchFamily="1" charset="-122"/>
                  <a:sym typeface="黑体" panose="02010609060101010101" pitchFamily="1" charset="-122"/>
                </a:rPr>
                <a:t> </a:t>
              </a:r>
              <a:r>
                <a:rPr lang="en-US" altLang="zh-CN" sz="2800" i="1" dirty="0">
                  <a:latin typeface="Times New Roman" panose="02020603050405020304" pitchFamily="2" charset="0"/>
                  <a:ea typeface="黑体" panose="02010609060101010101" pitchFamily="1" charset="-122"/>
                  <a:sym typeface="黑体" panose="02010609060101010101" pitchFamily="1" charset="-122"/>
                </a:rPr>
                <a:t>x </a:t>
              </a:r>
              <a:r>
                <a:rPr lang="zh-CN" altLang="en-US" sz="2800" dirty="0">
                  <a:latin typeface="Times New Roman" panose="02020603050405020304" pitchFamily="2" charset="0"/>
                  <a:ea typeface="黑体" panose="02010609060101010101" pitchFamily="1" charset="-122"/>
                  <a:sym typeface="黑体" panose="02010609060101010101" pitchFamily="1" charset="-122"/>
                </a:rPr>
                <a:t>的一次函数，且</a:t>
              </a:r>
              <a:endParaRPr lang="zh-CN" altLang="en-US" sz="2800" dirty="0">
                <a:latin typeface="Times New Roman" panose="02020603050405020304" pitchFamily="2" charset="0"/>
                <a:ea typeface="黑体" panose="02010609060101010101" pitchFamily="1" charset="-122"/>
                <a:sym typeface="黑体" panose="02010609060101010101" pitchFamily="1" charset="-122"/>
              </a:endParaRPr>
            </a:p>
          </p:txBody>
        </p:sp>
        <p:graphicFrame>
          <p:nvGraphicFramePr>
            <p:cNvPr id="12" name="对象 11">
              <a:hlinkClick r:id="" action="ppaction://ole?verb="/>
            </p:cNvPr>
            <p:cNvGraphicFramePr>
              <a:graphicFrameLocks noChangeAspect="1"/>
            </p:cNvGraphicFramePr>
            <p:nvPr/>
          </p:nvGraphicFramePr>
          <p:xfrm>
            <a:off x="6348" y="-35"/>
            <a:ext cx="3186" cy="1409"/>
          </p:xfrm>
          <a:graphic>
            <a:graphicData uri="http://schemas.openxmlformats.org/presentationml/2006/ole">
              <mc:AlternateContent xmlns:mc="http://schemas.openxmlformats.org/markup-compatibility/2006">
                <mc:Choice xmlns:v="urn:schemas-microsoft-com:vml" Requires="v">
                  <p:oleObj spid="_x0000_s3085" name="" r:id="rId5" imgW="977900" imgH="431800" progId="Equation.DSMT4">
                    <p:embed/>
                  </p:oleObj>
                </mc:Choice>
                <mc:Fallback>
                  <p:oleObj name="" r:id="rId5" imgW="977900" imgH="431800" progId="Equation.DSMT4">
                    <p:embed/>
                    <p:pic>
                      <p:nvPicPr>
                        <p:cNvPr id="0" name="图片 3084"/>
                        <p:cNvPicPr/>
                        <p:nvPr/>
                      </p:nvPicPr>
                      <p:blipFill>
                        <a:blip r:embed="rId6"/>
                        <a:stretch>
                          <a:fillRect/>
                        </a:stretch>
                      </p:blipFill>
                      <p:spPr>
                        <a:xfrm>
                          <a:off x="6348" y="-35"/>
                          <a:ext cx="3186" cy="1409"/>
                        </a:xfrm>
                        <a:prstGeom prst="rect">
                          <a:avLst/>
                        </a:prstGeom>
                        <a:noFill/>
                        <a:ln w="38100">
                          <a:noFill/>
                          <a:miter/>
                        </a:ln>
                      </p:spPr>
                    </p:pic>
                  </p:oleObj>
                </mc:Fallback>
              </mc:AlternateContent>
            </a:graphicData>
          </a:graphic>
        </p:graphicFrame>
      </p:grpSp>
      <p:graphicFrame>
        <p:nvGraphicFramePr>
          <p:cNvPr id="13" name="对象 12">
            <a:hlinkClick r:id="" action="ppaction://ole?verb="/>
          </p:cNvPr>
          <p:cNvGraphicFramePr>
            <a:graphicFrameLocks noChangeAspect="1"/>
          </p:cNvGraphicFramePr>
          <p:nvPr/>
        </p:nvGraphicFramePr>
        <p:xfrm>
          <a:off x="3899535" y="2818765"/>
          <a:ext cx="914400" cy="215900"/>
        </p:xfrm>
        <a:graphic>
          <a:graphicData uri="http://schemas.openxmlformats.org/presentationml/2006/ole">
            <mc:AlternateContent xmlns:mc="http://schemas.openxmlformats.org/markup-compatibility/2006">
              <mc:Choice xmlns:v="urn:schemas-microsoft-com:vml" Requires="v">
                <p:oleObj spid="_x0000_s14" name="" r:id="rId7" imgW="114300" imgH="216535" progId="Equation.3">
                  <p:embed/>
                </p:oleObj>
              </mc:Choice>
              <mc:Fallback>
                <p:oleObj name="" r:id="rId7" imgW="114300" imgH="216535" progId="Equation.3">
                  <p:embed/>
                  <p:pic>
                    <p:nvPicPr>
                      <p:cNvPr id="0" name="图片 3083"/>
                      <p:cNvPicPr/>
                      <p:nvPr/>
                    </p:nvPicPr>
                    <p:blipFill>
                      <a:blip r:embed="rId8"/>
                      <a:stretch>
                        <a:fillRect/>
                      </a:stretch>
                    </p:blipFill>
                    <p:spPr>
                      <a:xfrm>
                        <a:off x="3899535" y="2818765"/>
                        <a:ext cx="914400" cy="215900"/>
                      </a:xfrm>
                      <a:prstGeom prst="rect">
                        <a:avLst/>
                      </a:prstGeom>
                      <a:noFill/>
                      <a:ln w="38100">
                        <a:noFill/>
                        <a:miter/>
                      </a:ln>
                    </p:spPr>
                  </p:pic>
                </p:oleObj>
              </mc:Fallback>
            </mc:AlternateContent>
          </a:graphicData>
        </a:graphic>
      </p:graphicFrame>
      <p:pic>
        <p:nvPicPr>
          <p:cNvPr id="16" name="图片 15"/>
          <p:cNvPicPr>
            <a:picLocks noChangeAspect="1"/>
          </p:cNvPicPr>
          <p:nvPr/>
        </p:nvPicPr>
        <p:blipFill>
          <a:blip r:embed="rId9"/>
          <a:stretch>
            <a:fillRect/>
          </a:stretch>
        </p:blipFill>
        <p:spPr>
          <a:xfrm>
            <a:off x="6443980" y="2427605"/>
            <a:ext cx="2677795" cy="261048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charRg st="0" end="26"/>
                                            </p:txEl>
                                          </p:spTgt>
                                        </p:tgtEl>
                                        <p:attrNameLst>
                                          <p:attrName>style.visibility</p:attrName>
                                        </p:attrNameLst>
                                      </p:cBhvr>
                                      <p:to>
                                        <p:strVal val="visible"/>
                                      </p:to>
                                    </p:set>
                                    <p:anim calcmode="lin" valueType="num">
                                      <p:cBhvr>
                                        <p:cTn id="7" dur="500"/>
                                        <p:tgtEl>
                                          <p:spTgt spid="4">
                                            <p:txEl>
                                              <p:charRg st="0" end="26"/>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charRg st="0" end="26"/>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xEl>
                                              <p:charRg st="26" end="35"/>
                                            </p:txEl>
                                          </p:spTgt>
                                        </p:tgtEl>
                                        <p:attrNameLst>
                                          <p:attrName>style.visibility</p:attrName>
                                        </p:attrNameLst>
                                      </p:cBhvr>
                                      <p:to>
                                        <p:strVal val="visible"/>
                                      </p:to>
                                    </p:set>
                                    <p:anim calcmode="lin" valueType="num">
                                      <p:cBhvr>
                                        <p:cTn id="13" dur="500"/>
                                        <p:tgtEl>
                                          <p:spTgt spid="4">
                                            <p:txEl>
                                              <p:charRg st="26" end="3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charRg st="26" end="3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组合 4"/>
          <p:cNvGrpSpPr/>
          <p:nvPr/>
        </p:nvGrpSpPr>
        <p:grpSpPr>
          <a:xfrm>
            <a:off x="396558" y="271463"/>
            <a:ext cx="4955873" cy="522287"/>
            <a:chOff x="0" y="0"/>
            <a:chExt cx="7804" cy="821"/>
          </a:xfrm>
        </p:grpSpPr>
        <p:sp>
          <p:nvSpPr>
            <p:cNvPr id="3" name="Rectangle 4"/>
            <p:cNvSpPr/>
            <p:nvPr/>
          </p:nvSpPr>
          <p:spPr>
            <a:xfrm>
              <a:off x="0" y="0"/>
              <a:ext cx="7804" cy="821"/>
            </a:xfrm>
            <a:prstGeom prst="rect">
              <a:avLst/>
            </a:prstGeom>
            <a:noFill/>
            <a:ln w="9525">
              <a:noFill/>
            </a:ln>
          </p:spPr>
          <p:txBody>
            <a:bodyPr wrap="none" anchor="ctr" anchorCtr="0">
              <a:spAutoFit/>
            </a:bodyPr>
            <a:p>
              <a:pPr defTabSz="914400">
                <a:tabLst>
                  <a:tab pos="495300" algn="l"/>
                </a:tabLst>
              </a:pPr>
              <a:r>
                <a:rPr lang="en-US" altLang="zh-CN" sz="2800" dirty="0">
                  <a:solidFill>
                    <a:srgbClr val="000000"/>
                  </a:solidFill>
                  <a:latin typeface="Times New Roman" panose="02020603050405020304" pitchFamily="2" charset="0"/>
                  <a:ea typeface="黑体" panose="02010609060101010101" pitchFamily="1" charset="-122"/>
                </a:rPr>
                <a:t>    (2)    </a:t>
              </a:r>
              <a:r>
                <a:rPr lang="zh-CN" altLang="en-US" sz="2800" dirty="0">
                  <a:solidFill>
                    <a:srgbClr val="000000"/>
                  </a:solidFill>
                  <a:latin typeface="Times New Roman" panose="02020603050405020304" pitchFamily="2" charset="0"/>
                  <a:ea typeface="黑体" panose="02010609060101010101" pitchFamily="1" charset="-122"/>
                </a:rPr>
                <a:t>当</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h </a:t>
              </a:r>
              <a:r>
                <a:rPr lang="en-US" altLang="zh-CN" sz="2800" dirty="0">
                  <a:solidFill>
                    <a:srgbClr val="000000"/>
                  </a:solidFill>
                  <a:latin typeface="Times New Roman" panose="02020603050405020304" pitchFamily="2" charset="0"/>
                  <a:ea typeface="黑体" panose="02010609060101010101" pitchFamily="1" charset="-122"/>
                </a:rPr>
                <a:t>=      </a:t>
              </a:r>
              <a:r>
                <a:rPr lang="zh-CN" altLang="en-US" sz="2800" dirty="0">
                  <a:solidFill>
                    <a:srgbClr val="000000"/>
                  </a:solidFill>
                  <a:latin typeface="Times New Roman" panose="02020603050405020304" pitchFamily="2" charset="0"/>
                  <a:ea typeface="黑体" panose="02010609060101010101" pitchFamily="1" charset="-122"/>
                </a:rPr>
                <a:t>时，求</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x </a:t>
              </a:r>
              <a:r>
                <a:rPr lang="zh-CN" altLang="en-US" sz="2800" dirty="0">
                  <a:solidFill>
                    <a:srgbClr val="000000"/>
                  </a:solidFill>
                  <a:latin typeface="Times New Roman" panose="02020603050405020304" pitchFamily="2" charset="0"/>
                  <a:ea typeface="黑体" panose="02010609060101010101" pitchFamily="1" charset="-122"/>
                </a:rPr>
                <a:t>的值</a:t>
              </a:r>
              <a:r>
                <a:rPr lang="en-US" altLang="zh-CN" sz="2800" dirty="0">
                  <a:solidFill>
                    <a:srgbClr val="000000"/>
                  </a:solidFill>
                  <a:latin typeface="Times New Roman" panose="02020603050405020304" pitchFamily="2" charset="0"/>
                  <a:ea typeface="黑体" panose="02010609060101010101" pitchFamily="1" charset="-122"/>
                </a:rPr>
                <a:t>.</a:t>
              </a:r>
              <a:endParaRPr lang="en-US" altLang="zh-CN" sz="2800" dirty="0">
                <a:solidFill>
                  <a:srgbClr val="000000"/>
                </a:solidFill>
                <a:latin typeface="Times New Roman" panose="02020603050405020304" pitchFamily="2" charset="0"/>
                <a:ea typeface="黑体" panose="02010609060101010101" pitchFamily="1" charset="-122"/>
              </a:endParaRPr>
            </a:p>
          </p:txBody>
        </p:sp>
        <p:graphicFrame>
          <p:nvGraphicFramePr>
            <p:cNvPr id="4" name="对象 3">
              <a:hlinkClick r:id="" action="ppaction://ole?verb="/>
            </p:cNvPr>
            <p:cNvGraphicFramePr>
              <a:graphicFrameLocks noChangeAspect="1"/>
            </p:cNvGraphicFramePr>
            <p:nvPr/>
          </p:nvGraphicFramePr>
          <p:xfrm>
            <a:off x="3396" y="19"/>
            <a:ext cx="752" cy="752"/>
          </p:xfrm>
          <a:graphic>
            <a:graphicData uri="http://schemas.openxmlformats.org/presentationml/2006/ole">
              <mc:AlternateContent xmlns:mc="http://schemas.openxmlformats.org/markup-compatibility/2006">
                <mc:Choice xmlns:v="urn:schemas-microsoft-com:vml" Requires="v">
                  <p:oleObj spid="_x0000_s5" name="" r:id="rId1" imgW="229235" imgH="229235" progId="Equation.3">
                    <p:embed/>
                  </p:oleObj>
                </mc:Choice>
                <mc:Fallback>
                  <p:oleObj name="" r:id="rId1" imgW="229235" imgH="229235" progId="Equation.3">
                    <p:embed/>
                    <p:pic>
                      <p:nvPicPr>
                        <p:cNvPr id="0" name="图片 3088"/>
                        <p:cNvPicPr/>
                        <p:nvPr/>
                      </p:nvPicPr>
                      <p:blipFill>
                        <a:blip r:embed="rId2"/>
                        <a:stretch>
                          <a:fillRect/>
                        </a:stretch>
                      </p:blipFill>
                      <p:spPr>
                        <a:xfrm>
                          <a:off x="3396" y="19"/>
                          <a:ext cx="752" cy="752"/>
                        </a:xfrm>
                        <a:prstGeom prst="rect">
                          <a:avLst/>
                        </a:prstGeom>
                        <a:noFill/>
                        <a:ln w="38100">
                          <a:noFill/>
                          <a:miter/>
                        </a:ln>
                      </p:spPr>
                    </p:pic>
                  </p:oleObj>
                </mc:Fallback>
              </mc:AlternateContent>
            </a:graphicData>
          </a:graphic>
        </p:graphicFrame>
      </p:grpSp>
      <p:sp>
        <p:nvSpPr>
          <p:cNvPr id="6" name="Rectangle 4"/>
          <p:cNvSpPr/>
          <p:nvPr/>
        </p:nvSpPr>
        <p:spPr>
          <a:xfrm>
            <a:off x="391795" y="645160"/>
            <a:ext cx="8661400" cy="1383665"/>
          </a:xfrm>
          <a:prstGeom prst="rect">
            <a:avLst/>
          </a:prstGeom>
          <a:noFill/>
          <a:ln w="9525">
            <a:noFill/>
          </a:ln>
        </p:spPr>
        <p:txBody>
          <a:bodyPr wrap="square" anchor="ctr" anchorCtr="0">
            <a:spAutoFit/>
          </a:bodyPr>
          <a:p>
            <a:pPr defTabSz="914400">
              <a:lnSpc>
                <a:spcPct val="150000"/>
              </a:lnSpc>
              <a:tabLst>
                <a:tab pos="495300" algn="l"/>
              </a:tabLst>
            </a:pPr>
            <a:r>
              <a:rPr lang="en-US" altLang="zh-CN" sz="2800" dirty="0">
                <a:solidFill>
                  <a:srgbClr val="000000"/>
                </a:solidFill>
                <a:latin typeface="Times New Roman" panose="02020603050405020304" pitchFamily="2" charset="0"/>
                <a:ea typeface="黑体" panose="02010609060101010101" pitchFamily="1" charset="-122"/>
              </a:rPr>
              <a:t>    (3)    </a:t>
            </a:r>
            <a:r>
              <a:rPr lang="zh-CN" altLang="en-US" sz="2800" dirty="0">
                <a:solidFill>
                  <a:srgbClr val="000000"/>
                </a:solidFill>
                <a:latin typeface="Times New Roman" panose="02020603050405020304" pitchFamily="2" charset="0"/>
                <a:ea typeface="黑体" panose="02010609060101010101" pitchFamily="1" charset="-122"/>
              </a:rPr>
              <a:t>求△</a:t>
            </a:r>
            <a:r>
              <a:rPr lang="en-US" altLang="zh-CN" sz="2800" i="1" dirty="0">
                <a:solidFill>
                  <a:srgbClr val="000000"/>
                </a:solidFill>
                <a:latin typeface="Times New Roman" panose="02020603050405020304" pitchFamily="2" charset="0"/>
                <a:ea typeface="黑体" panose="02010609060101010101" pitchFamily="1" charset="-122"/>
              </a:rPr>
              <a:t>ABC </a:t>
            </a:r>
            <a:r>
              <a:rPr lang="zh-CN" altLang="en-US" sz="2800" dirty="0">
                <a:solidFill>
                  <a:srgbClr val="000000"/>
                </a:solidFill>
                <a:latin typeface="Times New Roman" panose="02020603050405020304" pitchFamily="2" charset="0"/>
                <a:ea typeface="黑体" panose="02010609060101010101" pitchFamily="1" charset="-122"/>
              </a:rPr>
              <a:t>的面积</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S </a:t>
            </a:r>
            <a:r>
              <a:rPr lang="zh-CN" altLang="en-US" sz="2800" dirty="0">
                <a:solidFill>
                  <a:srgbClr val="000000"/>
                </a:solidFill>
                <a:latin typeface="Times New Roman" panose="02020603050405020304" pitchFamily="2" charset="0"/>
                <a:ea typeface="黑体" panose="02010609060101010101" pitchFamily="1" charset="-122"/>
              </a:rPr>
              <a:t>与</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x </a:t>
            </a:r>
            <a:r>
              <a:rPr lang="zh-CN" altLang="en-US" sz="2800" dirty="0">
                <a:solidFill>
                  <a:srgbClr val="000000"/>
                </a:solidFill>
                <a:latin typeface="Times New Roman" panose="02020603050405020304" pitchFamily="2" charset="0"/>
                <a:ea typeface="黑体" panose="02010609060101010101" pitchFamily="1" charset="-122"/>
              </a:rPr>
              <a:t>的函数表达式</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S  </a:t>
            </a:r>
            <a:r>
              <a:rPr lang="zh-CN" altLang="en-US" sz="2800" dirty="0">
                <a:solidFill>
                  <a:srgbClr val="000000"/>
                </a:solidFill>
                <a:latin typeface="Times New Roman" panose="02020603050405020304" pitchFamily="2" charset="0"/>
                <a:ea typeface="黑体" panose="02010609060101010101" pitchFamily="1" charset="-122"/>
              </a:rPr>
              <a:t>是</a:t>
            </a:r>
            <a:r>
              <a:rPr lang="en-US" altLang="zh-CN" sz="2800" dirty="0">
                <a:solidFill>
                  <a:srgbClr val="000000"/>
                </a:solidFill>
                <a:latin typeface="Times New Roman" panose="02020603050405020304" pitchFamily="2" charset="0"/>
                <a:ea typeface="黑体" panose="02010609060101010101" pitchFamily="1" charset="-122"/>
              </a:rPr>
              <a:t>  </a:t>
            </a:r>
            <a:r>
              <a:rPr lang="en-US" altLang="zh-CN" sz="2800" i="1" dirty="0">
                <a:solidFill>
                  <a:srgbClr val="000000"/>
                </a:solidFill>
                <a:latin typeface="Times New Roman" panose="02020603050405020304" pitchFamily="2" charset="0"/>
                <a:ea typeface="黑体" panose="02010609060101010101" pitchFamily="1" charset="-122"/>
              </a:rPr>
              <a:t>x </a:t>
            </a:r>
            <a:r>
              <a:rPr lang="zh-CN" altLang="en-US" sz="2800" dirty="0">
                <a:solidFill>
                  <a:srgbClr val="000000"/>
                </a:solidFill>
                <a:latin typeface="Times New Roman" panose="02020603050405020304" pitchFamily="2" charset="0"/>
                <a:ea typeface="黑体" panose="02010609060101010101" pitchFamily="1" charset="-122"/>
              </a:rPr>
              <a:t>的一次函数吗？</a:t>
            </a:r>
            <a:endParaRPr lang="zh-CN" altLang="en-US" sz="2800" dirty="0">
              <a:solidFill>
                <a:srgbClr val="000000"/>
              </a:solidFill>
              <a:latin typeface="Times New Roman" panose="02020603050405020304" pitchFamily="2" charset="0"/>
              <a:ea typeface="黑体" panose="02010609060101010101" pitchFamily="1" charset="-122"/>
            </a:endParaRPr>
          </a:p>
        </p:txBody>
      </p:sp>
      <p:grpSp>
        <p:nvGrpSpPr>
          <p:cNvPr id="7" name="组合 11"/>
          <p:cNvGrpSpPr/>
          <p:nvPr/>
        </p:nvGrpSpPr>
        <p:grpSpPr>
          <a:xfrm>
            <a:off x="588963" y="1886903"/>
            <a:ext cx="5420313" cy="901700"/>
            <a:chOff x="0" y="0"/>
            <a:chExt cx="8534" cy="1421"/>
          </a:xfrm>
        </p:grpSpPr>
        <p:sp>
          <p:nvSpPr>
            <p:cNvPr id="8" name="文本框 5"/>
            <p:cNvSpPr txBox="1"/>
            <p:nvPr/>
          </p:nvSpPr>
          <p:spPr>
            <a:xfrm>
              <a:off x="0" y="44"/>
              <a:ext cx="1480" cy="1162"/>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1" charset="-122"/>
                  <a:sym typeface="黑体" panose="02010609060101010101" pitchFamily="1" charset="-122"/>
                </a:rPr>
                <a:t>解</a:t>
              </a:r>
              <a:r>
                <a:rPr lang="en-US" altLang="zh-CN" sz="2800" dirty="0">
                  <a:latin typeface="Times New Roman" panose="02020603050405020304" pitchFamily="2" charset="0"/>
                  <a:ea typeface="黑体" panose="02010609060101010101" pitchFamily="1" charset="-122"/>
                  <a:sym typeface="黑体" panose="02010609060101010101" pitchFamily="1" charset="-122"/>
                </a:rPr>
                <a:t>:</a:t>
              </a:r>
              <a:r>
                <a:rPr lang="zh-CN" altLang="en-US" sz="2800" dirty="0">
                  <a:latin typeface="Times New Roman" panose="02020603050405020304" pitchFamily="2" charset="0"/>
                  <a:ea typeface="黑体" panose="02010609060101010101" pitchFamily="1" charset="-122"/>
                  <a:sym typeface="黑体" panose="02010609060101010101" pitchFamily="1" charset="-122"/>
                </a:rPr>
                <a:t> </a:t>
              </a:r>
              <a:endParaRPr lang="zh-CN" altLang="en-US" sz="2800" dirty="0">
                <a:latin typeface="Times New Roman" panose="02020603050405020304" pitchFamily="2" charset="0"/>
                <a:ea typeface="黑体" panose="02010609060101010101" pitchFamily="1" charset="-122"/>
                <a:sym typeface="黑体" panose="02010609060101010101" pitchFamily="1" charset="-122"/>
              </a:endParaRPr>
            </a:p>
          </p:txBody>
        </p:sp>
        <p:grpSp>
          <p:nvGrpSpPr>
            <p:cNvPr id="9" name="组合 2"/>
            <p:cNvGrpSpPr/>
            <p:nvPr/>
          </p:nvGrpSpPr>
          <p:grpSpPr>
            <a:xfrm>
              <a:off x="0" y="335"/>
              <a:ext cx="8534" cy="823"/>
              <a:chOff x="0" y="0"/>
              <a:chExt cx="8534" cy="823"/>
            </a:xfrm>
          </p:grpSpPr>
          <p:sp>
            <p:nvSpPr>
              <p:cNvPr id="10" name="Rectangle 4"/>
              <p:cNvSpPr/>
              <p:nvPr/>
            </p:nvSpPr>
            <p:spPr>
              <a:xfrm>
                <a:off x="0" y="0"/>
                <a:ext cx="8534" cy="823"/>
              </a:xfrm>
              <a:prstGeom prst="rect">
                <a:avLst/>
              </a:prstGeom>
              <a:noFill/>
              <a:ln w="9525">
                <a:noFill/>
              </a:ln>
            </p:spPr>
            <p:txBody>
              <a:bodyPr wrap="none" anchor="ctr" anchorCtr="0">
                <a:spAutoFit/>
              </a:bodyPr>
              <a:p>
                <a:pPr defTabSz="914400">
                  <a:tabLst>
                    <a:tab pos="495300" algn="l"/>
                  </a:tabLst>
                </a:pPr>
                <a:r>
                  <a:rPr lang="en-US" altLang="zh-CN" sz="2800" dirty="0">
                    <a:latin typeface="Times New Roman" panose="02020603050405020304" pitchFamily="2" charset="0"/>
                    <a:ea typeface="黑体" panose="02010609060101010101" pitchFamily="1" charset="-122"/>
                  </a:rPr>
                  <a:t>         (2) </a:t>
                </a:r>
                <a:r>
                  <a:rPr lang="zh-CN" altLang="en-US" sz="2800" dirty="0">
                    <a:latin typeface="Times New Roman" panose="02020603050405020304" pitchFamily="2" charset="0"/>
                    <a:ea typeface="黑体" panose="02010609060101010101" pitchFamily="1" charset="-122"/>
                  </a:rPr>
                  <a:t>当</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h </a:t>
                </a: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时，有               </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graphicFrame>
            <p:nvGraphicFramePr>
              <p:cNvPr id="11" name="对象 10">
                <a:hlinkClick r:id="" action="ppaction://ole?verb="/>
              </p:cNvPr>
              <p:cNvGraphicFramePr>
                <a:graphicFrameLocks noChangeAspect="1"/>
              </p:cNvGraphicFramePr>
              <p:nvPr/>
            </p:nvGraphicFramePr>
            <p:xfrm>
              <a:off x="3691" y="19"/>
              <a:ext cx="752" cy="752"/>
            </p:xfrm>
            <a:graphic>
              <a:graphicData uri="http://schemas.openxmlformats.org/presentationml/2006/ole">
                <mc:AlternateContent xmlns:mc="http://schemas.openxmlformats.org/markup-compatibility/2006">
                  <mc:Choice xmlns:v="urn:schemas-microsoft-com:vml" Requires="v">
                    <p:oleObj spid="_x0000_s3086" name="" r:id="rId3" imgW="229235" imgH="229235" progId="Equation.DSMT4">
                      <p:embed/>
                    </p:oleObj>
                  </mc:Choice>
                  <mc:Fallback>
                    <p:oleObj name="" r:id="rId3" imgW="229235" imgH="229235" progId="Equation.DSMT4">
                      <p:embed/>
                      <p:pic>
                        <p:nvPicPr>
                          <p:cNvPr id="0" name="图片 3085"/>
                          <p:cNvPicPr/>
                          <p:nvPr/>
                        </p:nvPicPr>
                        <p:blipFill>
                          <a:blip r:embed="rId4"/>
                          <a:stretch>
                            <a:fillRect/>
                          </a:stretch>
                        </p:blipFill>
                        <p:spPr>
                          <a:xfrm>
                            <a:off x="3691" y="19"/>
                            <a:ext cx="752" cy="752"/>
                          </a:xfrm>
                          <a:prstGeom prst="rect">
                            <a:avLst/>
                          </a:prstGeom>
                          <a:noFill/>
                          <a:ln w="38100">
                            <a:noFill/>
                            <a:miter/>
                          </a:ln>
                        </p:spPr>
                      </p:pic>
                    </p:oleObj>
                  </mc:Fallback>
                </mc:AlternateContent>
              </a:graphicData>
            </a:graphic>
          </p:graphicFrame>
        </p:grpSp>
        <p:graphicFrame>
          <p:nvGraphicFramePr>
            <p:cNvPr id="12" name="对象 11">
              <a:hlinkClick r:id="" action="ppaction://ole?verb="/>
            </p:cNvPr>
            <p:cNvGraphicFramePr>
              <a:graphicFrameLocks noChangeAspect="1"/>
            </p:cNvGraphicFramePr>
            <p:nvPr/>
          </p:nvGraphicFramePr>
          <p:xfrm>
            <a:off x="5990" y="0"/>
            <a:ext cx="2257" cy="1421"/>
          </p:xfrm>
          <a:graphic>
            <a:graphicData uri="http://schemas.openxmlformats.org/presentationml/2006/ole">
              <mc:AlternateContent xmlns:mc="http://schemas.openxmlformats.org/markup-compatibility/2006">
                <mc:Choice xmlns:v="urn:schemas-microsoft-com:vml" Requires="v">
                  <p:oleObj spid="_x0000_s13" name="" r:id="rId5" imgW="685800" imgH="431800" progId="Equation.DSMT4">
                    <p:embed/>
                  </p:oleObj>
                </mc:Choice>
                <mc:Fallback>
                  <p:oleObj name="" r:id="rId5" imgW="685800" imgH="431800" progId="Equation.DSMT4">
                    <p:embed/>
                    <p:pic>
                      <p:nvPicPr>
                        <p:cNvPr id="0" name="图片 3087"/>
                        <p:cNvPicPr/>
                        <p:nvPr/>
                      </p:nvPicPr>
                      <p:blipFill>
                        <a:blip r:embed="rId6"/>
                        <a:stretch>
                          <a:fillRect/>
                        </a:stretch>
                      </p:blipFill>
                      <p:spPr>
                        <a:xfrm>
                          <a:off x="5990" y="0"/>
                          <a:ext cx="2257" cy="1421"/>
                        </a:xfrm>
                        <a:prstGeom prst="rect">
                          <a:avLst/>
                        </a:prstGeom>
                        <a:noFill/>
                        <a:ln w="38100">
                          <a:noFill/>
                          <a:miter/>
                        </a:ln>
                      </p:spPr>
                    </p:pic>
                  </p:oleObj>
                </mc:Fallback>
              </mc:AlternateContent>
            </a:graphicData>
          </a:graphic>
        </p:graphicFrame>
      </p:grpSp>
      <p:sp>
        <p:nvSpPr>
          <p:cNvPr id="14" name="Rectangle 4"/>
          <p:cNvSpPr/>
          <p:nvPr/>
        </p:nvSpPr>
        <p:spPr>
          <a:xfrm>
            <a:off x="790575" y="2744311"/>
            <a:ext cx="2141855" cy="521970"/>
          </a:xfrm>
          <a:prstGeom prst="rect">
            <a:avLst/>
          </a:prstGeom>
          <a:noFill/>
          <a:ln w="9525">
            <a:noFill/>
          </a:ln>
        </p:spPr>
        <p:txBody>
          <a:bodyPr wrap="none" anchor="ctr" anchorCtr="0">
            <a:spAutoFit/>
          </a:bodyPr>
          <a:p>
            <a:pPr defTabSz="914400">
              <a:tabLst>
                <a:tab pos="495300" algn="l"/>
              </a:tabLst>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解得</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 </a:t>
            </a:r>
            <a:r>
              <a:rPr lang="en-US" altLang="zh-CN" sz="2800" dirty="0">
                <a:latin typeface="Times New Roman" panose="02020603050405020304" pitchFamily="2" charset="0"/>
                <a:ea typeface="黑体" panose="02010609060101010101" pitchFamily="1" charset="-122"/>
              </a:rPr>
              <a:t>= 2.</a:t>
            </a:r>
            <a:endParaRPr lang="en-US" altLang="zh-CN" sz="2800" dirty="0">
              <a:latin typeface="Times New Roman" panose="02020603050405020304" pitchFamily="2" charset="0"/>
              <a:ea typeface="黑体" panose="02010609060101010101" pitchFamily="1" charset="-122"/>
            </a:endParaRPr>
          </a:p>
        </p:txBody>
      </p:sp>
      <p:grpSp>
        <p:nvGrpSpPr>
          <p:cNvPr id="15" name="组合 26"/>
          <p:cNvGrpSpPr/>
          <p:nvPr/>
        </p:nvGrpSpPr>
        <p:grpSpPr>
          <a:xfrm>
            <a:off x="1004957" y="3113390"/>
            <a:ext cx="4826927" cy="901700"/>
            <a:chOff x="565" y="33"/>
            <a:chExt cx="7600" cy="1421"/>
          </a:xfrm>
        </p:grpSpPr>
        <p:sp>
          <p:nvSpPr>
            <p:cNvPr id="16" name="Rectangle 4"/>
            <p:cNvSpPr/>
            <p:nvPr/>
          </p:nvSpPr>
          <p:spPr>
            <a:xfrm>
              <a:off x="565" y="365"/>
              <a:ext cx="2200" cy="823"/>
            </a:xfrm>
            <a:prstGeom prst="rect">
              <a:avLst/>
            </a:prstGeom>
            <a:noFill/>
            <a:ln w="9525">
              <a:noFill/>
            </a:ln>
          </p:spPr>
          <p:txBody>
            <a:bodyPr wrap="none" anchor="ctr" anchorCtr="0">
              <a:spAutoFit/>
            </a:bodyPr>
            <a:p>
              <a:pPr defTabSz="914400">
                <a:tabLst>
                  <a:tab pos="495300" algn="l"/>
                </a:tabLst>
              </a:pPr>
              <a:r>
                <a:rPr lang="en-US" altLang="zh-CN" sz="2800" dirty="0">
                  <a:latin typeface="Times New Roman" panose="02020603050405020304" pitchFamily="2" charset="0"/>
                  <a:ea typeface="黑体" panose="02010609060101010101" pitchFamily="1" charset="-122"/>
                </a:rPr>
                <a:t>    (3) ∵</a:t>
              </a:r>
              <a:endParaRPr lang="en-US" altLang="zh-CN" sz="2800" dirty="0">
                <a:latin typeface="Times New Roman" panose="02020603050405020304" pitchFamily="2" charset="0"/>
                <a:ea typeface="黑体" panose="02010609060101010101" pitchFamily="1" charset="-122"/>
              </a:endParaRPr>
            </a:p>
          </p:txBody>
        </p:sp>
        <p:graphicFrame>
          <p:nvGraphicFramePr>
            <p:cNvPr id="17" name="对象 16">
              <a:hlinkClick r:id="" action="ppaction://ole?verb="/>
            </p:cNvPr>
            <p:cNvGraphicFramePr>
              <a:graphicFrameLocks noChangeAspect="1"/>
            </p:cNvGraphicFramePr>
            <p:nvPr/>
          </p:nvGraphicFramePr>
          <p:xfrm>
            <a:off x="2687" y="33"/>
            <a:ext cx="5478" cy="1421"/>
          </p:xfrm>
          <a:graphic>
            <a:graphicData uri="http://schemas.openxmlformats.org/presentationml/2006/ole">
              <mc:AlternateContent xmlns:mc="http://schemas.openxmlformats.org/markup-compatibility/2006">
                <mc:Choice xmlns:v="urn:schemas-microsoft-com:vml" Requires="v">
                  <p:oleObj spid="_x0000_s18" name="" r:id="rId7" imgW="1663700" imgH="431800" progId="Equation.DSMT4">
                    <p:embed/>
                  </p:oleObj>
                </mc:Choice>
                <mc:Fallback>
                  <p:oleObj name="" r:id="rId7" imgW="1663700" imgH="431800" progId="Equation.DSMT4">
                    <p:embed/>
                    <p:pic>
                      <p:nvPicPr>
                        <p:cNvPr id="0" name="图片 3086"/>
                        <p:cNvPicPr/>
                        <p:nvPr/>
                      </p:nvPicPr>
                      <p:blipFill>
                        <a:blip r:embed="rId8"/>
                        <a:stretch>
                          <a:fillRect/>
                        </a:stretch>
                      </p:blipFill>
                      <p:spPr>
                        <a:xfrm>
                          <a:off x="2687" y="33"/>
                          <a:ext cx="5478" cy="1421"/>
                        </a:xfrm>
                        <a:prstGeom prst="rect">
                          <a:avLst/>
                        </a:prstGeom>
                        <a:noFill/>
                        <a:ln w="38100">
                          <a:noFill/>
                          <a:miter/>
                        </a:ln>
                      </p:spPr>
                    </p:pic>
                  </p:oleObj>
                </mc:Fallback>
              </mc:AlternateContent>
            </a:graphicData>
          </a:graphic>
        </p:graphicFrame>
      </p:grpSp>
      <p:grpSp>
        <p:nvGrpSpPr>
          <p:cNvPr id="19" name="组合 27"/>
          <p:cNvGrpSpPr/>
          <p:nvPr/>
        </p:nvGrpSpPr>
        <p:grpSpPr>
          <a:xfrm>
            <a:off x="774700" y="3829685"/>
            <a:ext cx="6030287" cy="903288"/>
            <a:chOff x="0" y="0"/>
            <a:chExt cx="9496" cy="1420"/>
          </a:xfrm>
        </p:grpSpPr>
        <p:sp>
          <p:nvSpPr>
            <p:cNvPr id="20" name="Rectangle 4"/>
            <p:cNvSpPr/>
            <p:nvPr/>
          </p:nvSpPr>
          <p:spPr>
            <a:xfrm>
              <a:off x="0" y="362"/>
              <a:ext cx="9496" cy="821"/>
            </a:xfrm>
            <a:prstGeom prst="rect">
              <a:avLst/>
            </a:prstGeom>
            <a:noFill/>
            <a:ln w="9525">
              <a:noFill/>
            </a:ln>
          </p:spPr>
          <p:txBody>
            <a:bodyPr wrap="none" anchor="ctr" anchorCtr="0">
              <a:spAutoFit/>
            </a:bodyPr>
            <a:p>
              <a:pPr defTabSz="914400">
                <a:tabLst>
                  <a:tab pos="495300" algn="l"/>
                </a:tabLst>
              </a:pPr>
              <a:r>
                <a:rPr lang="en-US" altLang="zh-CN" sz="2800" dirty="0">
                  <a:latin typeface="Times New Roman" panose="02020603050405020304" pitchFamily="2" charset="0"/>
                  <a:ea typeface="黑体" panose="02010609060101010101" pitchFamily="1" charset="-122"/>
                </a:rPr>
                <a:t>    </a:t>
              </a:r>
              <a:r>
                <a:rPr lang="zh-CN" altLang="en-US" sz="2800" dirty="0">
                  <a:latin typeface="Times New Roman" panose="02020603050405020304" pitchFamily="2" charset="0"/>
                  <a:ea typeface="黑体" panose="02010609060101010101" pitchFamily="1" charset="-122"/>
                </a:rPr>
                <a:t>即                 </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S </a:t>
              </a:r>
              <a:r>
                <a:rPr lang="zh-CN" altLang="en-US" sz="2800" dirty="0">
                  <a:latin typeface="Times New Roman" panose="02020603050405020304" pitchFamily="2" charset="0"/>
                  <a:ea typeface="黑体" panose="02010609060101010101" pitchFamily="1" charset="-122"/>
                </a:rPr>
                <a:t>不是</a:t>
              </a:r>
              <a:r>
                <a:rPr lang="en-US" altLang="zh-CN" sz="2800" dirty="0">
                  <a:latin typeface="Times New Roman" panose="02020603050405020304" pitchFamily="2" charset="0"/>
                  <a:ea typeface="黑体" panose="02010609060101010101" pitchFamily="1" charset="-122"/>
                </a:rPr>
                <a:t> </a:t>
              </a:r>
              <a:r>
                <a:rPr lang="en-US" altLang="zh-CN" sz="2800" i="1" dirty="0">
                  <a:latin typeface="Times New Roman" panose="02020603050405020304" pitchFamily="2" charset="0"/>
                  <a:ea typeface="黑体" panose="02010609060101010101" pitchFamily="1" charset="-122"/>
                </a:rPr>
                <a:t>x </a:t>
              </a:r>
              <a:r>
                <a:rPr lang="zh-CN" altLang="en-US" sz="2800" dirty="0">
                  <a:latin typeface="Times New Roman" panose="02020603050405020304" pitchFamily="2" charset="0"/>
                  <a:ea typeface="黑体" panose="02010609060101010101" pitchFamily="1" charset="-122"/>
                </a:rPr>
                <a:t>的一次函数</a:t>
              </a:r>
              <a:r>
                <a:rPr lang="en-US" altLang="zh-CN" sz="2800" dirty="0">
                  <a:latin typeface="Times New Roman" panose="02020603050405020304" pitchFamily="2" charset="0"/>
                  <a:ea typeface="黑体" panose="02010609060101010101" pitchFamily="1" charset="-122"/>
                </a:rPr>
                <a:t>.</a:t>
              </a:r>
              <a:endParaRPr lang="en-US" altLang="zh-CN" sz="2800" dirty="0">
                <a:latin typeface="Times New Roman" panose="02020603050405020304" pitchFamily="2" charset="0"/>
                <a:ea typeface="黑体" panose="02010609060101010101" pitchFamily="1" charset="-122"/>
              </a:endParaRPr>
            </a:p>
          </p:txBody>
        </p:sp>
        <p:graphicFrame>
          <p:nvGraphicFramePr>
            <p:cNvPr id="21" name="对象 20">
              <a:hlinkClick r:id="" action="ppaction://ole?verb="/>
            </p:cNvPr>
            <p:cNvGraphicFramePr>
              <a:graphicFrameLocks noChangeAspect="1"/>
            </p:cNvGraphicFramePr>
            <p:nvPr/>
          </p:nvGraphicFramePr>
          <p:xfrm>
            <a:off x="1285" y="0"/>
            <a:ext cx="2258" cy="1420"/>
          </p:xfrm>
          <a:graphic>
            <a:graphicData uri="http://schemas.openxmlformats.org/presentationml/2006/ole">
              <mc:AlternateContent xmlns:mc="http://schemas.openxmlformats.org/markup-compatibility/2006">
                <mc:Choice xmlns:v="urn:schemas-microsoft-com:vml" Requires="v">
                  <p:oleObj spid="_x0000_s3083" name="" r:id="rId9" imgW="685800" imgH="431800" progId="Equation.DSMT4">
                    <p:embed/>
                  </p:oleObj>
                </mc:Choice>
                <mc:Fallback>
                  <p:oleObj name="" r:id="rId9" imgW="685800" imgH="431800" progId="Equation.DSMT4">
                    <p:embed/>
                    <p:pic>
                      <p:nvPicPr>
                        <p:cNvPr id="0" name="图片 3082"/>
                        <p:cNvPicPr/>
                        <p:nvPr/>
                      </p:nvPicPr>
                      <p:blipFill>
                        <a:blip r:embed="rId10"/>
                        <a:stretch>
                          <a:fillRect/>
                        </a:stretch>
                      </p:blipFill>
                      <p:spPr>
                        <a:xfrm>
                          <a:off x="1285" y="0"/>
                          <a:ext cx="2258" cy="1420"/>
                        </a:xfrm>
                        <a:prstGeom prst="rect">
                          <a:avLst/>
                        </a:prstGeom>
                        <a:noFill/>
                        <a:ln w="38100">
                          <a:noFill/>
                          <a:miter/>
                        </a:ln>
                      </p:spPr>
                    </p:pic>
                  </p:oleObj>
                </mc:Fallback>
              </mc:AlternateContent>
            </a:graphicData>
          </a:graphic>
        </p:graphicFrame>
      </p:grpSp>
      <p:pic>
        <p:nvPicPr>
          <p:cNvPr id="22" name="图片 21"/>
          <p:cNvPicPr>
            <a:picLocks noChangeAspect="1"/>
          </p:cNvPicPr>
          <p:nvPr/>
        </p:nvPicPr>
        <p:blipFill>
          <a:blip r:embed="rId11"/>
          <a:stretch>
            <a:fillRect/>
          </a:stretch>
        </p:blipFill>
        <p:spPr>
          <a:xfrm>
            <a:off x="6372225" y="1279525"/>
            <a:ext cx="2677795" cy="261048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1"/>
          <p:cNvSpPr txBox="1"/>
          <p:nvPr/>
        </p:nvSpPr>
        <p:spPr>
          <a:xfrm>
            <a:off x="539115" y="699770"/>
            <a:ext cx="2773680" cy="487045"/>
          </a:xfrm>
          <a:prstGeom prst="rect">
            <a:avLst/>
          </a:prstGeom>
          <a:noFill/>
        </p:spPr>
        <p:txBody>
          <a:bodyPr wrap="square" rtlCol="0" anchor="t"/>
          <a:p>
            <a:pPr marL="0" algn="l">
              <a:lnSpc>
                <a:spcPct val="90000"/>
              </a:lnSpc>
            </a:pPr>
            <a:r>
              <a:rPr lang="zh-CN" altLang="en-US"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rPr>
              <a:t>1</a:t>
            </a:r>
            <a:r>
              <a:rPr lang="en-US" altLang="zh-CN"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rPr>
              <a:t>什么是函数？</a:t>
            </a:r>
            <a:endParaRPr lang="zh-CN" altLang="en-US"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4" name="文本2"/>
          <p:cNvSpPr txBox="1"/>
          <p:nvPr/>
        </p:nvSpPr>
        <p:spPr>
          <a:xfrm>
            <a:off x="440055" y="1301115"/>
            <a:ext cx="8338820" cy="1840865"/>
          </a:xfrm>
          <a:prstGeom prst="rect">
            <a:avLst/>
          </a:prstGeom>
          <a:noFill/>
        </p:spPr>
        <p:txBody>
          <a:bodyPr wrap="square" rtlCol="0" anchor="t"/>
          <a:p>
            <a:pPr marL="0" algn="l"/>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如果在一个变化过程中，有两个变量，例如</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x</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和</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，对于</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x</a:t>
            </a:r>
            <a:r>
              <a:rPr lang="en-US" altLang="zh-CN"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的每一个值，</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都有唯一的值与之对应，我们就说</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x</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是自变量，</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是因变量，此时也称</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是</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1">
                <a:solidFill>
                  <a:srgbClr val="FF0000"/>
                </a:solidFill>
                <a:latin typeface="Times New Roman" panose="02020603050405020304" pitchFamily="2" charset="0"/>
                <a:ea typeface="黑体" panose="02010609060101010101" pitchFamily="1" charset="-122"/>
                <a:cs typeface="Times New Roman" panose="02020603050405020304" pitchFamily="2" charset="0"/>
              </a:rPr>
              <a:t>x</a:t>
            </a:r>
            <a:r>
              <a:rPr lang="en-US" altLang="zh-CN"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的函数。</a:t>
            </a:r>
            <a:endPar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5" name="文本3"/>
          <p:cNvSpPr txBox="1"/>
          <p:nvPr/>
        </p:nvSpPr>
        <p:spPr>
          <a:xfrm>
            <a:off x="539115" y="3219450"/>
            <a:ext cx="4172585" cy="513080"/>
          </a:xfrm>
          <a:prstGeom prst="rect">
            <a:avLst/>
          </a:prstGeom>
          <a:noFill/>
        </p:spPr>
        <p:txBody>
          <a:bodyPr wrap="square" rtlCol="0" anchor="t"/>
          <a:p>
            <a:pPr marL="0" algn="l"/>
            <a:r>
              <a:rPr lang="zh-CN" altLang="en-US"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rPr>
              <a:t>2</a:t>
            </a:r>
            <a:r>
              <a:rPr lang="en-US" altLang="zh-CN"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rPr>
              <a:t>函数有哪些表示方式？</a:t>
            </a:r>
            <a:endParaRPr lang="zh-CN" altLang="en-US" sz="2800" b="0" i="0">
              <a:solidFill>
                <a:srgbClr val="000000"/>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6" name="文本4"/>
          <p:cNvSpPr txBox="1"/>
          <p:nvPr/>
        </p:nvSpPr>
        <p:spPr>
          <a:xfrm>
            <a:off x="539115" y="3896995"/>
            <a:ext cx="4294505" cy="626110"/>
          </a:xfrm>
          <a:prstGeom prst="rect">
            <a:avLst/>
          </a:prstGeom>
          <a:noFill/>
        </p:spPr>
        <p:txBody>
          <a:bodyPr wrap="square" rtlCol="0" anchor="t"/>
          <a:p>
            <a:pPr marL="0" algn="l"/>
            <a:r>
              <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rPr>
              <a:t>图像法、列表法、解析法</a:t>
            </a:r>
            <a:endParaRPr lang="zh-CN" altLang="en-US" sz="2800" b="0" i="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 name="矩形 11"/>
          <p:cNvSpPr/>
          <p:nvPr/>
        </p:nvSpPr>
        <p:spPr>
          <a:xfrm>
            <a:off x="2555875" y="529590"/>
            <a:ext cx="3998595" cy="521970"/>
          </a:xfrm>
          <a:prstGeom prst="rect">
            <a:avLst/>
          </a:prstGeom>
        </p:spPr>
        <p:txBody>
          <a:bodyPr wrap="square">
            <a:spAutoFit/>
          </a:bodyPr>
          <a:p>
            <a:pPr marL="0" marR="0" lvl="0" indent="0" algn="ctr" defTabSz="609600" rtl="0" eaLnBrk="0" fontAlgn="base" latinLnBrk="0" hangingPunct="0">
              <a:lnSpc>
                <a:spcPct val="100000"/>
              </a:lnSpc>
              <a:spcBef>
                <a:spcPct val="0"/>
              </a:spcBef>
              <a:spcAft>
                <a:spcPct val="0"/>
              </a:spcAft>
              <a:buClrTx/>
              <a:buSzTx/>
              <a:buFontTx/>
              <a:buNone/>
              <a:defRPr/>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一次函数与正比例函数</a:t>
            </a:r>
            <a:endParaRPr kumimoji="0" lang="zh-CN" altLang="en-US" sz="2800" b="1" i="0" u="none" strike="noStrike" kern="1200" cap="none" spc="0" normalizeH="0" baseline="0" noProof="0" dirty="0">
              <a:ln w="0"/>
              <a:solidFill>
                <a:srgbClr val="00B050"/>
              </a:solidFill>
              <a:effectLst>
                <a:outerShdw blurRad="38100" dist="19050" dir="2700000" algn="tl" rotWithShape="0">
                  <a:prstClr val="black">
                    <a:alpha val="40000"/>
                  </a:prstClr>
                </a:outerShdw>
              </a:effectLst>
              <a:uLnTx/>
              <a:uFillTx/>
              <a:latin typeface="微软雅黑" panose="020B0503020204020204" pitchFamily="2" charset="-122"/>
              <a:ea typeface="微软雅黑" panose="020B0503020204020204" pitchFamily="2" charset="-122"/>
              <a:cs typeface="+mn-cs"/>
              <a:sym typeface="宋体" panose="02010600030101010101" pitchFamily="2" charset="-122"/>
            </a:endParaRPr>
          </a:p>
        </p:txBody>
      </p:sp>
      <p:sp>
        <p:nvSpPr>
          <p:cNvPr id="4" name="文本框 3"/>
          <p:cNvSpPr txBox="1"/>
          <p:nvPr/>
        </p:nvSpPr>
        <p:spPr>
          <a:xfrm>
            <a:off x="85725" y="1089025"/>
            <a:ext cx="6623685" cy="3881755"/>
          </a:xfrm>
          <a:prstGeom prst="rect">
            <a:avLst/>
          </a:prstGeom>
          <a:noFill/>
        </p:spPr>
        <p:txBody>
          <a:bodyPr wrap="square" rtlCol="0" anchor="t">
            <a:spAutoFit/>
          </a:bodyPr>
          <a:p>
            <a:pPr>
              <a:lnSpc>
                <a:spcPct val="110000"/>
              </a:lnSpc>
            </a:pP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1</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暑假里小明的爸爸带领全家去北京自驾游，汽车驶上</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a:solidFill>
                  <a:schemeClr val="tx1"/>
                </a:solidFill>
                <a:latin typeface="Times New Roman" panose="02020603050405020304" pitchFamily="2" charset="0"/>
                <a:ea typeface="黑体" panose="02010609060101010101" pitchFamily="1" charset="-122"/>
                <a:cs typeface="Times New Roman" panose="02020603050405020304" pitchFamily="2" charset="0"/>
              </a:rPr>
              <a:t>A</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地的高速公路后，小明发现汽车匀速行驶的速度是</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95 km / h</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，已知</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a:solidFill>
                  <a:schemeClr val="tx1"/>
                </a:solidFill>
                <a:latin typeface="Times New Roman" panose="02020603050405020304" pitchFamily="2" charset="0"/>
                <a:ea typeface="黑体" panose="02010609060101010101" pitchFamily="1" charset="-122"/>
                <a:cs typeface="Times New Roman" panose="02020603050405020304" pitchFamily="2" charset="0"/>
              </a:rPr>
              <a:t>A</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地直达北京的高速公路全程为</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a:lnSpc>
                <a:spcPct val="11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285 km</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，小明想知道汽车从</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i="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地驶出后</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距北京的路程和汽车在高速公路上行驶的时间有什么关系，以便根据时间估计自己距北京的路程</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6" name="圆角矩形 5"/>
          <p:cNvSpPr/>
          <p:nvPr/>
        </p:nvSpPr>
        <p:spPr>
          <a:xfrm>
            <a:off x="6732905" y="1325880"/>
            <a:ext cx="2331085" cy="3111500"/>
          </a:xfrm>
          <a:prstGeom prst="roundRect">
            <a:avLst/>
          </a:prstGeom>
          <a:blipFill rotWithShape="1">
            <a:blip r:embed="rId1"/>
            <a:stretch>
              <a:fillRect/>
            </a:stretch>
          </a:blipFill>
          <a:ln w="9525">
            <a:noFill/>
          </a:ln>
        </p:spPr>
        <p:txBody>
          <a:bodyPr wrap="square" anchor="t" anchorCtr="0">
            <a:noAutofit/>
          </a:bodyPr>
          <a:p>
            <a:pPr>
              <a:lnSpc>
                <a:spcPct val="130000"/>
              </a:lnSpc>
            </a:pPr>
            <a:endParaRPr lang="en-US" altLang="zh-CN" sz="2800" dirty="0">
              <a:latin typeface="Times New Roman" panose="02020603050405020304" pitchFamily="2" charset="0"/>
              <a:ea typeface="黑体" panose="02010609060101010101" pitchFamily="1" charset="-122"/>
            </a:endParaRPr>
          </a:p>
        </p:txBody>
      </p:sp>
      <p:grpSp>
        <p:nvGrpSpPr>
          <p:cNvPr id="45" name="组合 44"/>
          <p:cNvGrpSpPr/>
          <p:nvPr/>
        </p:nvGrpSpPr>
        <p:grpSpPr>
          <a:xfrm>
            <a:off x="2129221" y="487852"/>
            <a:ext cx="4314932" cy="596533"/>
            <a:chOff x="1777185" y="621123"/>
            <a:chExt cx="4314932" cy="596533"/>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1</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a:off x="2091617" y="1204956"/>
              <a:ext cx="4000500" cy="12700"/>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 name="文本框 12"/>
          <p:cNvSpPr txBox="1"/>
          <p:nvPr/>
        </p:nvSpPr>
        <p:spPr>
          <a:xfrm>
            <a:off x="539115" y="1852930"/>
            <a:ext cx="8230235" cy="2158365"/>
          </a:xfrm>
          <a:prstGeom prst="rect">
            <a:avLst/>
          </a:prstGeom>
          <a:noFill/>
        </p:spPr>
        <p:txBody>
          <a:bodyPr wrap="square" rtlCol="0" anchor="t">
            <a:spAutoFit/>
          </a:bodyPr>
          <a:p>
            <a:pPr>
              <a:lnSpc>
                <a:spcPct val="12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(2)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我们设汽车在高速公路上匀速行驶的时间为</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t</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h</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，汽车距北京的路程为</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S</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km</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，如何用函数关系式来描述</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汽车从地方驶出后距北京的路程和汽车在高速公路上行驶的时间之间的关系</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14" name="文本框 13"/>
          <p:cNvSpPr txBox="1"/>
          <p:nvPr/>
        </p:nvSpPr>
        <p:spPr>
          <a:xfrm>
            <a:off x="1186815" y="4012565"/>
            <a:ext cx="2506345" cy="521970"/>
          </a:xfrm>
          <a:prstGeom prst="rect">
            <a:avLst/>
          </a:prstGeom>
          <a:noFill/>
          <a:extLst>
            <a:ext uri="{909E8E84-426E-40DD-AFC4-6F175D3DCCD1}">
              <a14:hiddenFill xmlns:a14="http://schemas.microsoft.com/office/drawing/2010/main">
                <a:solidFill>
                  <a:schemeClr val="accent1">
                    <a:lumMod val="40000"/>
                    <a:lumOff val="60000"/>
                  </a:schemeClr>
                </a:solidFill>
              </a14:hiddenFill>
            </a:ext>
          </a:extLst>
        </p:spPr>
        <p:txBody>
          <a:bodyPr wrap="square" rtlCol="0" anchor="t">
            <a:spAutoFit/>
          </a:bodyPr>
          <a:p>
            <a:pPr lvl="0" algn="l">
              <a:buClrTx/>
              <a:buSzTx/>
            </a:pP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S</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285 </a:t>
            </a:r>
            <a:r>
              <a:rPr lang="en-US" altLang="zh-CN" sz="2800" b="1">
                <a:solidFill>
                  <a:srgbClr val="FF0000"/>
                </a:solidFill>
                <a:latin typeface="黑体" panose="02010609060101010101" pitchFamily="1" charset="-122"/>
                <a:ea typeface="黑体" panose="02010609060101010101" pitchFamily="1" charset="-122"/>
                <a:cs typeface="Times New Roman" panose="02020603050405020304" pitchFamily="2" charset="0"/>
                <a:sym typeface="+mn-ea"/>
              </a:rPr>
              <a:t>-</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95</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t</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2" name="文本框 1"/>
          <p:cNvSpPr txBox="1"/>
          <p:nvPr/>
        </p:nvSpPr>
        <p:spPr>
          <a:xfrm>
            <a:off x="611505" y="842645"/>
            <a:ext cx="4236085" cy="521970"/>
          </a:xfrm>
          <a:prstGeom prst="rect">
            <a:avLst/>
          </a:prstGeom>
          <a:noFill/>
        </p:spPr>
        <p:txBody>
          <a:bodyPr wrap="square" rtlCol="0">
            <a:spAutoFit/>
          </a:bodyPr>
          <a:p>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(1)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1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中有哪些变量</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4" name="文本框 3"/>
          <p:cNvSpPr txBox="1"/>
          <p:nvPr/>
        </p:nvSpPr>
        <p:spPr>
          <a:xfrm>
            <a:off x="1043305" y="1372870"/>
            <a:ext cx="2408555" cy="52197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距北京的路程</a:t>
            </a:r>
            <a:endPar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5" name="文本框 4"/>
          <p:cNvSpPr txBox="1"/>
          <p:nvPr/>
        </p:nvSpPr>
        <p:spPr>
          <a:xfrm>
            <a:off x="3707130" y="1364615"/>
            <a:ext cx="2169795" cy="52197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行驶的时间</a:t>
            </a:r>
            <a:endPar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6" name="文本框 5"/>
          <p:cNvSpPr txBox="1"/>
          <p:nvPr/>
        </p:nvSpPr>
        <p:spPr>
          <a:xfrm>
            <a:off x="411480" y="295910"/>
            <a:ext cx="4347210" cy="521970"/>
          </a:xfrm>
          <a:prstGeom prst="rect">
            <a:avLst/>
          </a:prstGeom>
          <a:noFill/>
        </p:spPr>
        <p:txBody>
          <a:bodyPr wrap="square" rtlCol="0" anchor="t">
            <a:spAutoFit/>
          </a:bodyPr>
          <a:p>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根据题意回答下面的问题：</a:t>
            </a:r>
            <a:endPar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83515" y="514985"/>
            <a:ext cx="8776335" cy="1986280"/>
          </a:xfrm>
          <a:prstGeom prst="rect">
            <a:avLst/>
          </a:prstGeom>
          <a:noFill/>
        </p:spPr>
        <p:txBody>
          <a:bodyPr wrap="square" rtlCol="0" anchor="t">
            <a:spAutoFit/>
          </a:bodyPr>
          <a:p>
            <a:pPr>
              <a:lnSpc>
                <a:spcPct val="110000"/>
              </a:lnSpc>
            </a:pPr>
            <a:r>
              <a:rPr lang="zh-CN" altLang="en-US"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a:solidFill>
                  <a:srgbClr val="00B050"/>
                </a:solidFill>
                <a:latin typeface="Times New Roman" panose="02020603050405020304" pitchFamily="2" charset="0"/>
                <a:ea typeface="黑体" panose="02010609060101010101" pitchFamily="1" charset="-122"/>
                <a:cs typeface="Times New Roman" panose="02020603050405020304" pitchFamily="2" charset="0"/>
              </a:rPr>
              <a:t>2 </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弹簧下端悬挂重物，弹簧会伸长，弹簧的长度</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(cm)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是所挂重物质量</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x</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(kg)</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的函数，已知一根弹</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簧</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在不挂重物时长</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6 cm</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，在一定的弹性限度内，每挂</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1 kg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重物弹</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簧</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伸长</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0.3 cm</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，求这个函数关系式</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endParaRPr>
          </a:p>
        </p:txBody>
      </p:sp>
      <p:pic>
        <p:nvPicPr>
          <p:cNvPr id="4" name="图片 3"/>
          <p:cNvPicPr>
            <a:picLocks noChangeAspect="1"/>
          </p:cNvPicPr>
          <p:nvPr/>
        </p:nvPicPr>
        <p:blipFill>
          <a:blip r:embed="rId1"/>
          <a:srcRect l="17574" r="9265"/>
          <a:stretch>
            <a:fillRect/>
          </a:stretch>
        </p:blipFill>
        <p:spPr>
          <a:xfrm>
            <a:off x="6729730" y="2284730"/>
            <a:ext cx="1662430" cy="227203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179070" y="3220720"/>
            <a:ext cx="7047865" cy="1124585"/>
          </a:xfrm>
          <a:prstGeom prst="rect">
            <a:avLst/>
          </a:prstGeom>
          <a:noFill/>
        </p:spPr>
        <p:txBody>
          <a:bodyPr wrap="square" rtlCol="0" anchor="t">
            <a:spAutoFit/>
          </a:bodyPr>
          <a:p>
            <a:pPr>
              <a:lnSpc>
                <a:spcPct val="12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这就是所求的</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函数关系式</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其中自变量</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 x</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的取值范围由问题的</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弹性限度</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确定</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7" name="文本框 6"/>
          <p:cNvSpPr txBox="1"/>
          <p:nvPr/>
        </p:nvSpPr>
        <p:spPr>
          <a:xfrm>
            <a:off x="1475740" y="2356485"/>
            <a:ext cx="2096770" cy="521970"/>
          </a:xfrm>
          <a:prstGeom prst="rect">
            <a:avLst/>
          </a:prstGeom>
          <a:noFill/>
          <a:extLst>
            <a:ext uri="{909E8E84-426E-40DD-AFC4-6F175D3DCCD1}">
              <a14:hiddenFill xmlns:a14="http://schemas.microsoft.com/office/drawing/2010/main">
                <a:solidFill>
                  <a:schemeClr val="accent1">
                    <a:lumMod val="40000"/>
                    <a:lumOff val="60000"/>
                  </a:schemeClr>
                </a:solidFill>
              </a14:hiddenFill>
            </a:ext>
          </a:extLst>
        </p:spPr>
        <p:txBody>
          <a:bodyPr wrap="square" rtlCol="0">
            <a:spAutoFit/>
          </a:bodyPr>
          <a:p>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y =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0.3</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x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+ 6</a:t>
            </a:r>
            <a:endPar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8" name="文本框 7"/>
          <p:cNvSpPr txBox="1"/>
          <p:nvPr/>
        </p:nvSpPr>
        <p:spPr>
          <a:xfrm>
            <a:off x="250190" y="483870"/>
            <a:ext cx="8418195" cy="2460625"/>
          </a:xfrm>
          <a:prstGeom prst="rect">
            <a:avLst/>
          </a:prstGeom>
          <a:noFill/>
          <a:ln w="19050">
            <a:noFill/>
            <a:prstDash val="dash"/>
          </a:ln>
        </p:spPr>
        <p:txBody>
          <a:bodyPr wrap="square" rtlCol="0" anchor="t">
            <a:spAutoFit/>
          </a:bodyPr>
          <a:p>
            <a:pPr>
              <a:lnSpc>
                <a:spcPct val="11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解：</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因为每挂</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1 kg</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重物弹簧伸长</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0.3</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cm</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a:p>
            <a:pPr>
              <a:lnSpc>
                <a:spcPct val="11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所以挂</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x</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kg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重物时弹簧伸长</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______ cm.</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a:p>
            <a:pPr>
              <a:lnSpc>
                <a:spcPct val="11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又因为不挂重物时弹</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簧</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的长度为</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6</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cm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a:p>
            <a:pPr>
              <a:lnSpc>
                <a:spcPct val="11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所以挂</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x</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kg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重物时弹簧的长度为</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________</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___</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cm</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a:p>
            <a:pPr>
              <a:lnSpc>
                <a:spcPct val="11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即有，</a:t>
            </a:r>
            <a:r>
              <a:rPr lang="zh-CN" altLang="en-US" sz="2800" u="sng">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u="sng">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9" name="文本框 8"/>
          <p:cNvSpPr txBox="1"/>
          <p:nvPr/>
        </p:nvSpPr>
        <p:spPr>
          <a:xfrm>
            <a:off x="4716145" y="987425"/>
            <a:ext cx="982980" cy="521970"/>
          </a:xfrm>
          <a:prstGeom prst="rect">
            <a:avLst/>
          </a:prstGeom>
          <a:noFill/>
        </p:spPr>
        <p:txBody>
          <a:bodyPr wrap="square" rtlCol="0">
            <a:spAutoFit/>
          </a:bodyPr>
          <a:p>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0.3</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x</a:t>
            </a:r>
            <a:endPar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10" name="文本框 9"/>
          <p:cNvSpPr txBox="1"/>
          <p:nvPr/>
        </p:nvSpPr>
        <p:spPr>
          <a:xfrm>
            <a:off x="5507355" y="1851660"/>
            <a:ext cx="1567180" cy="521970"/>
          </a:xfrm>
          <a:prstGeom prst="rect">
            <a:avLst/>
          </a:prstGeom>
          <a:noFill/>
        </p:spPr>
        <p:txBody>
          <a:bodyPr wrap="square" rtlCol="0">
            <a:spAutoFit/>
          </a:bodyPr>
          <a:p>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(0.3</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x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+ 6)</a:t>
            </a:r>
            <a:endPar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pic>
        <p:nvPicPr>
          <p:cNvPr id="4" name="图片 3"/>
          <p:cNvPicPr>
            <a:picLocks noChangeAspect="1"/>
          </p:cNvPicPr>
          <p:nvPr/>
        </p:nvPicPr>
        <p:blipFill>
          <a:blip r:embed="rId1"/>
          <a:srcRect l="17574" r="9265"/>
          <a:stretch>
            <a:fillRect/>
          </a:stretch>
        </p:blipFill>
        <p:spPr>
          <a:xfrm>
            <a:off x="7164070" y="2572385"/>
            <a:ext cx="1662430" cy="2272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圆角矩形 8"/>
          <p:cNvSpPr/>
          <p:nvPr>
            <p:custDataLst>
              <p:tags r:id="rId1"/>
            </p:custDataLst>
          </p:nvPr>
        </p:nvSpPr>
        <p:spPr>
          <a:xfrm>
            <a:off x="2249170" y="272415"/>
            <a:ext cx="3736975" cy="1308100"/>
          </a:xfrm>
          <a:prstGeom prst="roundRect">
            <a:avLst/>
          </a:prstGeom>
          <a:solidFill>
            <a:schemeClr val="accent5">
              <a:lumMod val="20000"/>
              <a:lumOff val="80000"/>
            </a:schemeClr>
          </a:solidFill>
          <a:ln w="9525">
            <a:noFill/>
          </a:ln>
        </p:spPr>
        <p:txBody>
          <a:bodyPr wrap="square" anchor="t" anchorCtr="0">
            <a:noAutofit/>
          </a:bodyPr>
          <a:p>
            <a:pPr>
              <a:lnSpc>
                <a:spcPct val="130000"/>
              </a:lnSpc>
            </a:pPr>
            <a:endParaRPr lang="en-US" altLang="zh-CN" sz="2800" dirty="0">
              <a:latin typeface="Times New Roman" panose="02020603050405020304" pitchFamily="2" charset="0"/>
              <a:ea typeface="黑体" panose="02010609060101010101" pitchFamily="1" charset="-122"/>
            </a:endParaRPr>
          </a:p>
        </p:txBody>
      </p:sp>
      <p:sp>
        <p:nvSpPr>
          <p:cNvPr id="6" name="文本框 5"/>
          <p:cNvSpPr txBox="1"/>
          <p:nvPr/>
        </p:nvSpPr>
        <p:spPr>
          <a:xfrm>
            <a:off x="396240" y="1708150"/>
            <a:ext cx="8161020" cy="1124585"/>
          </a:xfrm>
          <a:prstGeom prst="rect">
            <a:avLst/>
          </a:prstGeom>
          <a:noFill/>
        </p:spPr>
        <p:txBody>
          <a:bodyPr wrap="square" rtlCol="0" anchor="t">
            <a:spAutoFit/>
          </a:bodyPr>
          <a:p>
            <a:pPr>
              <a:lnSpc>
                <a:spcPct val="120000"/>
              </a:lnSpc>
            </a:pPr>
            <a:r>
              <a:rPr lang="zh-CN" altLang="en-US" sz="2800">
                <a:solidFill>
                  <a:srgbClr val="00B0F0"/>
                </a:solidFill>
                <a:latin typeface="Times New Roman" panose="02020603050405020304" pitchFamily="2" charset="0"/>
                <a:ea typeface="黑体" panose="02010609060101010101" pitchFamily="1" charset="-122"/>
                <a:cs typeface="Times New Roman" panose="02020603050405020304" pitchFamily="2" charset="0"/>
              </a:rPr>
              <a:t>思考</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1</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2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中得到的两个函数关系式有什么共同点</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2" name="文本框 1"/>
          <p:cNvSpPr txBox="1"/>
          <p:nvPr>
            <p:custDataLst>
              <p:tags r:id="rId2"/>
            </p:custDataLst>
          </p:nvPr>
        </p:nvSpPr>
        <p:spPr>
          <a:xfrm>
            <a:off x="2302510" y="383540"/>
            <a:ext cx="1364615" cy="521970"/>
          </a:xfrm>
          <a:prstGeom prst="rect">
            <a:avLst/>
          </a:prstGeom>
          <a:noFill/>
        </p:spPr>
        <p:txBody>
          <a:bodyPr wrap="square" rtlCol="0" anchor="t">
            <a:spAutoFit/>
          </a:bodyPr>
          <a:p>
            <a:r>
              <a:rPr lang="zh-CN" altLang="en-US"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1</a:t>
            </a:r>
            <a:endPar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3" name="文本框 2"/>
          <p:cNvSpPr txBox="1"/>
          <p:nvPr>
            <p:custDataLst>
              <p:tags r:id="rId3"/>
            </p:custDataLst>
          </p:nvPr>
        </p:nvSpPr>
        <p:spPr>
          <a:xfrm>
            <a:off x="2302510" y="1010285"/>
            <a:ext cx="1364615" cy="521970"/>
          </a:xfrm>
          <a:prstGeom prst="rect">
            <a:avLst/>
          </a:prstGeom>
          <a:noFill/>
        </p:spPr>
        <p:txBody>
          <a:bodyPr wrap="square" rtlCol="0" anchor="t">
            <a:spAutoFit/>
          </a:bodyPr>
          <a:p>
            <a:r>
              <a:rPr lang="zh-CN" altLang="en-US"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问题</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2</a:t>
            </a:r>
            <a:endPar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4" name="文本框 3"/>
          <p:cNvSpPr txBox="1"/>
          <p:nvPr>
            <p:custDataLst>
              <p:tags r:id="rId4"/>
            </p:custDataLst>
          </p:nvPr>
        </p:nvSpPr>
        <p:spPr>
          <a:xfrm>
            <a:off x="3587750" y="989330"/>
            <a:ext cx="2096770" cy="521970"/>
          </a:xfrm>
          <a:prstGeom prst="rect">
            <a:avLst/>
          </a:prstGeom>
          <a:noFill/>
          <a:extLst>
            <a:ext uri="{909E8E84-426E-40DD-AFC4-6F175D3DCCD1}">
              <a14:hiddenFill xmlns:a14="http://schemas.microsoft.com/office/drawing/2010/main">
                <a:solidFill>
                  <a:schemeClr val="accent1">
                    <a:lumMod val="40000"/>
                    <a:lumOff val="60000"/>
                  </a:schemeClr>
                </a:solidFill>
              </a14:hiddenFill>
            </a:ext>
          </a:extLst>
        </p:spPr>
        <p:txBody>
          <a:bodyPr wrap="square" rtlCol="0">
            <a:spAutoFit/>
          </a:bodyPr>
          <a:p>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y </a:t>
            </a:r>
            <a:r>
              <a:rPr lang="en-US" altLang="zh-CN" sz="2800" b="1">
                <a:latin typeface="Times New Roman" panose="02020603050405020304" pitchFamily="2" charset="0"/>
                <a:ea typeface="黑体" panose="02010609060101010101" pitchFamily="1" charset="-122"/>
                <a:cs typeface="Times New Roman" panose="02020603050405020304" pitchFamily="2" charset="0"/>
                <a:sym typeface="+mn-ea"/>
              </a:rPr>
              <a:t>=</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0.3</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x </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+ 6 </a:t>
            </a:r>
            <a:endPar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5" name="文本框 4"/>
          <p:cNvSpPr txBox="1"/>
          <p:nvPr>
            <p:custDataLst>
              <p:tags r:id="rId5"/>
            </p:custDataLst>
          </p:nvPr>
        </p:nvSpPr>
        <p:spPr>
          <a:xfrm>
            <a:off x="3562985" y="383540"/>
            <a:ext cx="2506345" cy="521970"/>
          </a:xfrm>
          <a:prstGeom prst="rect">
            <a:avLst/>
          </a:prstGeom>
          <a:noFill/>
          <a:extLst>
            <a:ext uri="{909E8E84-426E-40DD-AFC4-6F175D3DCCD1}">
              <a14:hiddenFill xmlns:a14="http://schemas.microsoft.com/office/drawing/2010/main">
                <a:solidFill>
                  <a:schemeClr val="accent1">
                    <a:lumMod val="40000"/>
                    <a:lumOff val="60000"/>
                  </a:schemeClr>
                </a:solidFill>
              </a14:hiddenFill>
            </a:ext>
          </a:extLst>
        </p:spPr>
        <p:txBody>
          <a:bodyPr wrap="square" rtlCol="0" anchor="t">
            <a:spAutoFit/>
          </a:bodyPr>
          <a:p>
            <a:pPr lvl="0" algn="l">
              <a:buClrTx/>
              <a:buSzTx/>
            </a:pP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S</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 285 </a:t>
            </a:r>
            <a:r>
              <a:rPr lang="en-US" altLang="zh-CN" sz="2800" b="1">
                <a:solidFill>
                  <a:srgbClr val="FF0000"/>
                </a:solidFill>
                <a:latin typeface="黑体" panose="02010609060101010101" pitchFamily="1" charset="-122"/>
                <a:ea typeface="黑体" panose="02010609060101010101" pitchFamily="1" charset="-122"/>
                <a:cs typeface="Times New Roman" panose="02020603050405020304" pitchFamily="2" charset="0"/>
                <a:sym typeface="+mn-ea"/>
              </a:rPr>
              <a:t>-</a:t>
            </a:r>
            <a:r>
              <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 95</a:t>
            </a:r>
            <a:r>
              <a:rPr lang="en-US" altLang="zh-CN" sz="2800" b="1" i="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rPr>
              <a:t>t</a:t>
            </a:r>
            <a:endParaRPr lang="en-US" altLang="zh-CN" sz="2800" b="1">
              <a:solidFill>
                <a:srgbClr val="FF0000"/>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8" name="圆角矩形 7"/>
          <p:cNvSpPr/>
          <p:nvPr/>
        </p:nvSpPr>
        <p:spPr>
          <a:xfrm>
            <a:off x="1765935" y="52705"/>
            <a:ext cx="4464050" cy="1656080"/>
          </a:xfrm>
          <a:prstGeom prst="roundRect">
            <a:avLst/>
          </a:prstGeom>
          <a:noFill/>
          <a:ln w="9525">
            <a:noFill/>
          </a:ln>
        </p:spPr>
        <p:txBody>
          <a:bodyPr wrap="square" anchor="t" anchorCtr="0">
            <a:spAutoFit/>
          </a:bodyPr>
          <a:p>
            <a:pPr>
              <a:lnSpc>
                <a:spcPct val="130000"/>
              </a:lnSpc>
            </a:pPr>
            <a:endParaRPr lang="en-US" altLang="zh-CN" sz="2800" dirty="0">
              <a:latin typeface="Times New Roman" panose="02020603050405020304" pitchFamily="2" charset="0"/>
              <a:ea typeface="黑体" panose="02010609060101010101" pitchFamily="1" charset="-122"/>
            </a:endParaRPr>
          </a:p>
        </p:txBody>
      </p:sp>
      <p:sp>
        <p:nvSpPr>
          <p:cNvPr id="10" name="文本框 9"/>
          <p:cNvSpPr txBox="1"/>
          <p:nvPr/>
        </p:nvSpPr>
        <p:spPr>
          <a:xfrm>
            <a:off x="1330325" y="2861310"/>
            <a:ext cx="3048000" cy="521970"/>
          </a:xfrm>
          <a:prstGeom prst="rect">
            <a:avLst/>
          </a:prstGeom>
          <a:noFill/>
        </p:spPr>
        <p:txBody>
          <a:bodyPr wrap="square" rtlCol="0" anchor="t">
            <a:spAutoFit/>
          </a:bodyPr>
          <a:p>
            <a:r>
              <a:rPr lang="zh-CN" altLang="en-US" sz="2800">
                <a:latin typeface="Times New Roman" panose="02020603050405020304" pitchFamily="2" charset="0"/>
                <a:ea typeface="黑体" panose="02010609060101010101" pitchFamily="1" charset="-122"/>
                <a:cs typeface="Times New Roman" panose="02020603050405020304" pitchFamily="2" charset="0"/>
              </a:rPr>
              <a:t>①</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zh-CN" altLang="en-US" sz="2800">
                <a:latin typeface="Times New Roman" panose="02020603050405020304" pitchFamily="2" charset="0"/>
                <a:ea typeface="黑体" panose="02010609060101010101" pitchFamily="1" charset="-122"/>
                <a:cs typeface="Times New Roman" panose="02020603050405020304" pitchFamily="2" charset="0"/>
              </a:rPr>
              <a:t>都有两个变量；</a:t>
            </a:r>
            <a:endParaRPr lang="zh-CN" altLang="en-US" sz="2800">
              <a:latin typeface="Times New Roman" panose="02020603050405020304" pitchFamily="2" charset="0"/>
              <a:ea typeface="黑体" panose="02010609060101010101" pitchFamily="1" charset="-122"/>
              <a:cs typeface="Times New Roman" panose="02020603050405020304" pitchFamily="2" charset="0"/>
            </a:endParaRPr>
          </a:p>
        </p:txBody>
      </p:sp>
      <p:sp>
        <p:nvSpPr>
          <p:cNvPr id="11" name="文本框 10"/>
          <p:cNvSpPr txBox="1"/>
          <p:nvPr/>
        </p:nvSpPr>
        <p:spPr>
          <a:xfrm>
            <a:off x="1330325" y="3473450"/>
            <a:ext cx="6164580" cy="521970"/>
          </a:xfrm>
          <a:prstGeom prst="rect">
            <a:avLst/>
          </a:prstGeom>
          <a:noFill/>
        </p:spPr>
        <p:txBody>
          <a:bodyPr wrap="square" rtlCol="0" anchor="t">
            <a:spAutoFit/>
          </a:bodyPr>
          <a:p>
            <a:r>
              <a:rPr lang="zh-CN" altLang="en-US" sz="2800">
                <a:latin typeface="Times New Roman" panose="02020603050405020304" pitchFamily="2" charset="0"/>
                <a:ea typeface="黑体" panose="02010609060101010101" pitchFamily="1" charset="-122"/>
                <a:cs typeface="Times New Roman" panose="02020603050405020304" pitchFamily="2" charset="0"/>
              </a:rPr>
              <a:t>②</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zh-CN" altLang="en-US" sz="2800">
                <a:latin typeface="Times New Roman" panose="02020603050405020304" pitchFamily="2" charset="0"/>
                <a:ea typeface="黑体" panose="02010609060101010101" pitchFamily="1" charset="-122"/>
                <a:cs typeface="Times New Roman" panose="02020603050405020304" pitchFamily="2" charset="0"/>
              </a:rPr>
              <a:t>都有用一次整式表示的数量关系；</a:t>
            </a:r>
            <a:endParaRPr lang="zh-CN" altLang="en-US" sz="2800">
              <a:latin typeface="Times New Roman" panose="02020603050405020304" pitchFamily="2" charset="0"/>
              <a:ea typeface="黑体" panose="02010609060101010101" pitchFamily="1" charset="-122"/>
              <a:cs typeface="Times New Roman" panose="02020603050405020304" pitchFamily="2" charset="0"/>
            </a:endParaRPr>
          </a:p>
        </p:txBody>
      </p:sp>
      <p:sp>
        <p:nvSpPr>
          <p:cNvPr id="12" name="文本框 11"/>
          <p:cNvSpPr txBox="1"/>
          <p:nvPr/>
        </p:nvSpPr>
        <p:spPr>
          <a:xfrm>
            <a:off x="1330325" y="4125595"/>
            <a:ext cx="4513580" cy="521970"/>
          </a:xfrm>
          <a:prstGeom prst="rect">
            <a:avLst/>
          </a:prstGeom>
          <a:noFill/>
        </p:spPr>
        <p:txBody>
          <a:bodyPr wrap="square" rtlCol="0" anchor="t">
            <a:spAutoFit/>
          </a:bodyPr>
          <a:p>
            <a:r>
              <a:rPr lang="zh-CN" altLang="en-US" sz="2800">
                <a:latin typeface="Times New Roman" panose="02020603050405020304" pitchFamily="2" charset="0"/>
                <a:ea typeface="黑体" panose="02010609060101010101" pitchFamily="1" charset="-122"/>
                <a:cs typeface="Times New Roman" panose="02020603050405020304" pitchFamily="2" charset="0"/>
              </a:rPr>
              <a:t>③</a:t>
            </a:r>
            <a:r>
              <a:rPr lang="en-US" altLang="zh-CN" sz="2800">
                <a:latin typeface="Times New Roman" panose="02020603050405020304" pitchFamily="2" charset="0"/>
                <a:ea typeface="黑体" panose="02010609060101010101" pitchFamily="1" charset="-122"/>
                <a:cs typeface="Times New Roman" panose="02020603050405020304" pitchFamily="2" charset="0"/>
              </a:rPr>
              <a:t> </a:t>
            </a:r>
            <a:r>
              <a:rPr lang="zh-CN" altLang="en-US" sz="2800">
                <a:latin typeface="Times New Roman" panose="02020603050405020304" pitchFamily="2" charset="0"/>
                <a:ea typeface="黑体" panose="02010609060101010101" pitchFamily="1" charset="-122"/>
                <a:cs typeface="Times New Roman" panose="02020603050405020304" pitchFamily="2" charset="0"/>
              </a:rPr>
              <a:t>两个变量之间互相关联</a:t>
            </a:r>
            <a:r>
              <a:rPr lang="en-US" altLang="zh-CN" sz="2800">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latin typeface="Times New Roman" panose="02020603050405020304" pitchFamily="2" charset="0"/>
              <a:ea typeface="黑体" panose="02010609060101010101" pitchFamily="1" charset="-122"/>
              <a:cs typeface="Times New Roman" panose="020206030504050203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79070" y="772160"/>
            <a:ext cx="8714105" cy="3192145"/>
          </a:xfrm>
          <a:prstGeom prst="rect">
            <a:avLst/>
          </a:prstGeom>
          <a:noFill/>
          <a:ln w="22225" cmpd="sng">
            <a:noFill/>
            <a:prstDash val="solid"/>
          </a:ln>
          <a:extLst>
            <a:ext uri="{909E8E84-426E-40DD-AFC4-6F175D3DCCD1}">
              <a14:hiddenFill xmlns:a14="http://schemas.microsoft.com/office/drawing/2010/main">
                <a:solidFill>
                  <a:schemeClr val="accent4">
                    <a:lumMod val="60000"/>
                    <a:lumOff val="40000"/>
                  </a:schemeClr>
                </a:solidFill>
              </a14:hiddenFill>
            </a:ext>
          </a:extLst>
        </p:spPr>
        <p:txBody>
          <a:bodyPr wrap="square" rtlCol="0" anchor="t">
            <a:spAutoFit/>
          </a:bodyPr>
          <a:p>
            <a:pPr>
              <a:lnSpc>
                <a:spcPct val="12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上述函数关系式都是用自变量的</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一次整式</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表示的，我们称它们为</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一次函数</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a:lnSpc>
                <a:spcPct val="12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一次函数通常可以表示为</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 kx </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b</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的形式</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，其中</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k</a:t>
            </a:r>
            <a:r>
              <a:rPr lang="zh-CN" altLang="en-US"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b</a:t>
            </a:r>
            <a:r>
              <a:rPr lang="en-US" altLang="zh-CN" sz="2800" i="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是常数，且</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k</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 0</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a:p>
            <a:pPr>
              <a:lnSpc>
                <a:spcPct val="120000"/>
              </a:lnSpc>
            </a:pP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特别地，当</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b </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0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时，一次函数</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y</a:t>
            </a:r>
            <a:r>
              <a:rPr lang="en-US" altLang="zh-CN" sz="2800" b="1">
                <a:solidFill>
                  <a:schemeClr val="tx1"/>
                </a:solidFill>
                <a:latin typeface="Times New Roman" panose="02020603050405020304" pitchFamily="2" charset="0"/>
                <a:ea typeface="黑体" panose="02010609060101010101" pitchFamily="1" charset="-122"/>
                <a:cs typeface="Times New Roman" panose="02020603050405020304" pitchFamily="2" charset="0"/>
              </a:rPr>
              <a:t> = </a:t>
            </a:r>
            <a:r>
              <a:rPr lang="en-US" altLang="zh-CN" sz="2800" b="1" i="1">
                <a:solidFill>
                  <a:schemeClr val="tx1"/>
                </a:solidFill>
                <a:latin typeface="Times New Roman" panose="02020603050405020304" pitchFamily="2" charset="0"/>
                <a:ea typeface="黑体" panose="02010609060101010101" pitchFamily="1" charset="-122"/>
                <a:cs typeface="Times New Roman" panose="02020603050405020304" pitchFamily="2" charset="0"/>
              </a:rPr>
              <a:t>kx</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常数</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 </a:t>
            </a:r>
            <a:r>
              <a:rPr lang="en-US" altLang="zh-CN" sz="2800" i="1">
                <a:solidFill>
                  <a:schemeClr val="tx1"/>
                </a:solidFill>
                <a:latin typeface="Times New Roman" panose="02020603050405020304" pitchFamily="2" charset="0"/>
                <a:ea typeface="黑体" panose="02010609060101010101" pitchFamily="1" charset="-122"/>
                <a:cs typeface="Times New Roman" panose="02020603050405020304" pitchFamily="2" charset="0"/>
              </a:rPr>
              <a:t>k</a:t>
            </a:r>
            <a:r>
              <a:rPr lang="en-US" altLang="zh-CN" sz="2800">
                <a:solidFill>
                  <a:schemeClr val="tx1"/>
                </a:solidFill>
                <a:latin typeface="黑体" panose="02010609060101010101" pitchFamily="1" charset="-122"/>
                <a:ea typeface="黑体" panose="02010609060101010101" pitchFamily="1" charset="-122"/>
                <a:cs typeface="Times New Roman" panose="02020603050405020304" pitchFamily="2" charset="0"/>
              </a:rPr>
              <a:t>≠</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0 )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也叫做</a:t>
            </a:r>
            <a:r>
              <a:rPr lang="zh-CN" altLang="en-US" sz="2800">
                <a:solidFill>
                  <a:srgbClr val="FF0000"/>
                </a:solidFill>
                <a:latin typeface="Times New Roman" panose="02020603050405020304" pitchFamily="2" charset="0"/>
                <a:ea typeface="黑体" panose="02010609060101010101" pitchFamily="1" charset="-122"/>
                <a:cs typeface="Times New Roman" panose="02020603050405020304" pitchFamily="2" charset="0"/>
              </a:rPr>
              <a:t>正比例函数</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endParaRPr>
          </a:p>
        </p:txBody>
      </p:sp>
      <p:sp>
        <p:nvSpPr>
          <p:cNvPr id="3" name="文本框 2"/>
          <p:cNvSpPr txBox="1"/>
          <p:nvPr/>
        </p:nvSpPr>
        <p:spPr>
          <a:xfrm>
            <a:off x="683260" y="4012565"/>
            <a:ext cx="7480300" cy="565150"/>
          </a:xfrm>
          <a:prstGeom prst="rect">
            <a:avLst/>
          </a:prstGeom>
          <a:noFill/>
        </p:spPr>
        <p:txBody>
          <a:bodyPr wrap="square" rtlCol="0">
            <a:spAutoFit/>
          </a:bodyPr>
          <a:p>
            <a:pPr>
              <a:lnSpc>
                <a:spcPct val="110000"/>
              </a:lnSpc>
            </a:pP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问题</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1</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、问题</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 2 </a:t>
            </a:r>
            <a:r>
              <a:rPr lang="zh-CN" altLang="en-US"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中得到的函数，都是一次函数</a:t>
            </a:r>
            <a:r>
              <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rPr>
              <a:t>.</a:t>
            </a:r>
            <a:endParaRPr lang="en-US" altLang="zh-CN" sz="2800">
              <a:solidFill>
                <a:schemeClr val="tx1"/>
              </a:solidFill>
              <a:latin typeface="Times New Roman" panose="02020603050405020304" pitchFamily="2" charset="0"/>
              <a:ea typeface="黑体" panose="02010609060101010101" pitchFamily="1" charset="-122"/>
              <a:cs typeface="Times New Roman" panose="02020603050405020304" pitchFamily="2" charset="0"/>
              <a:sym typeface="+mn-ea"/>
            </a:endParaRPr>
          </a:p>
        </p:txBody>
      </p:sp>
      <p:sp>
        <p:nvSpPr>
          <p:cNvPr id="7" name="任意多边形 6"/>
          <p:cNvSpPr/>
          <p:nvPr userDrawn="1"/>
        </p:nvSpPr>
        <p:spPr>
          <a:xfrm>
            <a:off x="5651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知识要点</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xml><?xml version="1.0" encoding="utf-8"?>
<p:tagLst xmlns:p="http://schemas.openxmlformats.org/presentationml/2006/main">
  <p:tag name="KSO_WM_TEMPLATE_CATEGORY" val="custom"/>
  <p:tag name="KSO_WM_TEMPLATE_INDEX" val="20181493"/>
  <p:tag name="KSO_WM_TAG_VERSION" val="1.0"/>
  <p:tag name="KSO_WM_BEAUTIFY_FLAG" val="#wm#"/>
  <p:tag name="KSO_WM_UNIT_TYPE" val="b"/>
  <p:tag name="KSO_WM_UNIT_INDEX" val="1"/>
  <p:tag name="KSO_WM_UNIT_LAYERLEVEL" val="1"/>
  <p:tag name="KSO_WM_UNIT_VALUE" val="156"/>
  <p:tag name="KSO_WM_UNIT_ISCONTENTSTITLE" val="0"/>
  <p:tag name="KSO_WM_UNIT_HIGHLIGHT" val="0"/>
  <p:tag name="KSO_WM_UNIT_COMPATIBLE" val="0"/>
  <p:tag name="KSO_WM_UNIT_PRESET_TEXT_INDEX" val="4"/>
  <p:tag name="KSO_WM_UNIT_PRESET_TEXT_LEN" val="26"/>
  <p:tag name="KSO_WM_UNIT_ID" val="custom20181493_1*b*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DIAGRAM_VIRTUALLY_FRAME" val="{&quot;height&quot;:119.7,&quot;left&quot;:158.7,&quot;top&quot;:29.05,&quot;width&quot;:358.75}"/>
</p:tagLst>
</file>

<file path=ppt/tags/tag18.xml><?xml version="1.0" encoding="utf-8"?>
<p:tagLst xmlns:p="http://schemas.openxmlformats.org/presentationml/2006/main">
  <p:tag name="KSO_WM_DIAGRAM_VIRTUALLY_FRAME" val="{&quot;height&quot;:119.7,&quot;left&quot;:158.7,&quot;top&quot;:29.05,&quot;width&quot;:358.75}"/>
</p:tagLst>
</file>

<file path=ppt/tags/tag19.xml><?xml version="1.0" encoding="utf-8"?>
<p:tagLst xmlns:p="http://schemas.openxmlformats.org/presentationml/2006/main">
  <p:tag name="KSO_WM_DIAGRAM_VIRTUALLY_FRAME" val="{&quot;height&quot;:119.7,&quot;left&quot;:158.7,&quot;top&quot;:29.05,&quot;width&quot;:358.7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119.7,&quot;left&quot;:158.7,&quot;top&quot;:29.05,&quot;width&quot;:358.75}"/>
</p:tagLst>
</file>

<file path=ppt/tags/tag21.xml><?xml version="1.0" encoding="utf-8"?>
<p:tagLst xmlns:p="http://schemas.openxmlformats.org/presentationml/2006/main">
  <p:tag name="KSO_WM_DIAGRAM_VIRTUALLY_FRAME" val="{&quot;height&quot;:119.7,&quot;left&quot;:158.7,&quot;top&quot;:29.05,&quot;width&quot;:358.75}"/>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DIAGRAM_VIRTUALLY_FRAME" val="{&quot;height&quot;:295.9750393700787,&quot;left&quot;:55.87503937007873,&quot;top&quot;:92.8,&quot;width&quot;:653.6749606299212}"/>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295.9750393700787,&quot;left&quot;:55.87503937007873,&quot;top&quot;:92.8,&quot;width&quot;:653.6749606299212}"/>
</p:tagLst>
</file>

<file path=ppt/tags/tag31.xml><?xml version="1.0" encoding="utf-8"?>
<p:tagLst xmlns:p="http://schemas.openxmlformats.org/presentationml/2006/main">
  <p:tag name="KSO_WM_DIAGRAM_VIRTUALLY_FRAME" val="{&quot;height&quot;:295.9750393700787,&quot;left&quot;:55.87503937007873,&quot;top&quot;:92.8,&quot;width&quot;:653.6749606299212}"/>
</p:tagLst>
</file>

<file path=ppt/tags/tag32.xml><?xml version="1.0" encoding="utf-8"?>
<p:tagLst xmlns:p="http://schemas.openxmlformats.org/presentationml/2006/main">
  <p:tag name="KSO_WM_DIAGRAM_VIRTUALLY_FRAME" val="{&quot;height&quot;:295.9750393700787,&quot;left&quot;:55.87503937007873,&quot;top&quot;:92.8,&quot;width&quot;:653.6749606299212}"/>
</p:tagLst>
</file>

<file path=ppt/tags/tag33.xml><?xml version="1.0" encoding="utf-8"?>
<p:tagLst xmlns:p="http://schemas.openxmlformats.org/presentationml/2006/main">
  <p:tag name="KSO_WM_DIAGRAM_VIRTUALLY_FRAME" val="{&quot;height&quot;:295.9750393700787,&quot;left&quot;:55.87503937007873,&quot;top&quot;:92.8,&quot;width&quot;:653.6749606299212}"/>
</p:tagLst>
</file>

<file path=ppt/tags/tag34.xml><?xml version="1.0" encoding="utf-8"?>
<p:tagLst xmlns:p="http://schemas.openxmlformats.org/presentationml/2006/main">
  <p:tag name="KSO_WM_DIAGRAM_VIRTUALLY_FRAME" val="{&quot;height&quot;:295.9750393700787,&quot;left&quot;:55.87503937007873,&quot;top&quot;:92.8,&quot;width&quot;:653.6749606299212}"/>
</p:tagLst>
</file>

<file path=ppt/tags/tag35.xml><?xml version="1.0" encoding="utf-8"?>
<p:tagLst xmlns:p="http://schemas.openxmlformats.org/presentationml/2006/main">
  <p:tag name="KSO_WM_DIAGRAM_VIRTUALLY_FRAME" val="{&quot;height&quot;:295.9750393700787,&quot;left&quot;:55.87503937007873,&quot;top&quot;:92.8,&quot;width&quot;:653.6749606299212}"/>
</p:tagLst>
</file>

<file path=ppt/tags/tag36.xml><?xml version="1.0" encoding="utf-8"?>
<p:tagLst xmlns:p="http://schemas.openxmlformats.org/presentationml/2006/main">
  <p:tag name="KSO_WM_DIAGRAM_VIRTUALLY_FRAME" val="{&quot;height&quot;:295.9750393700787,&quot;left&quot;:55.87503937007873,&quot;top&quot;:92.8,&quot;width&quot;:653.6749606299212}"/>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KSO_WM_DIAGRAM_VIRTUALLY_FRAME" val="{&quot;height&quot;:379.95,&quot;left&quot;:13.4,&quot;top&quot;:21.95,&quot;width&quot;:697.7}"/>
</p:tagLst>
</file>

<file path=ppt/tags/tag43.xml><?xml version="1.0" encoding="utf-8"?>
<p:tagLst xmlns:p="http://schemas.openxmlformats.org/presentationml/2006/main">
  <p:tag name="KSO_WM_DIAGRAM_VIRTUALLY_FRAME" val="{&quot;height&quot;:379.95,&quot;left&quot;:13.4,&quot;top&quot;:21.95,&quot;width&quot;:697.7}"/>
</p:tagLst>
</file>

<file path=ppt/tags/tag44.xml><?xml version="1.0" encoding="utf-8"?>
<p:tagLst xmlns:p="http://schemas.openxmlformats.org/presentationml/2006/main">
  <p:tag name="KSO_WM_DIAGRAM_VIRTUALLY_FRAME" val="{&quot;height&quot;:379.95,&quot;left&quot;:13.4,&quot;top&quot;:21.95,&quot;width&quot;:697.7}"/>
</p:tagLst>
</file>

<file path=ppt/tags/tag45.xml><?xml version="1.0" encoding="utf-8"?>
<p:tagLst xmlns:p="http://schemas.openxmlformats.org/presentationml/2006/main">
  <p:tag name="KSO_WM_DIAGRAM_VIRTUALLY_FRAME" val="{&quot;height&quot;:379.95,&quot;left&quot;:13.4,&quot;top&quot;:21.95,&quot;width&quot;:697.7}"/>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SPECIAL_SOURCE" val="bdnull"/>
</p:tagLst>
</file>

<file path=ppt/tags/tag51.xml><?xml version="1.0" encoding="utf-8"?>
<p:tagLst xmlns:p="http://schemas.openxmlformats.org/presentationml/2006/main">
  <p:tag name="COMMONDATA" val="eyJoZGlkIjoiMjE3MGZlOWM0YjUxY2M3MWI4YzI3MDMxNTIyMDU2NmQifQ=="/>
  <p:tag name="KSO_WPP_MARK_KEY" val="9b7d99ac-3b7a-42d5-a9a9-71f9e5fb1f05"/>
  <p:tag name="commondata" val="eyJoZGlkIjoiOGI2ZmZhNGJlZjIxNjcyOWUyNzJhY2NmNzYwNzI0YzI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a:noFill/>
        </a:ln>
      </a:spPr>
      <a:bodyPr wrap="square" anchor="t" anchorCtr="0">
        <a:spAutoFit/>
      </a:bodyPr>
      <a:lstStyle>
        <a:defPPr>
          <a:lnSpc>
            <a:spcPct val="130000"/>
          </a:lnSpc>
          <a:defRPr lang="en-US" altLang="zh-CN" sz="2800" dirty="0">
            <a:latin typeface="Times New Roman" panose="02020603050405020304" pitchFamily="2" charset="0"/>
            <a:ea typeface="黑体" panose="02010609060101010101" pitchFamily="1" charset="-122"/>
          </a:defRPr>
        </a:defPPr>
      </a:lstStyle>
    </a:spDef>
    <a:txDef>
      <a:spPr>
        <a:noFill/>
      </a:spPr>
      <a:bodyPr wrap="square" rtlCol="0" anchor="t">
        <a:spAutoFit/>
      </a:bodyPr>
      <a:lstStyle>
        <a:defPPr>
          <a:defRPr lang="en-US" altLang="zh-CN" sz="2800">
            <a:latin typeface="Times New Roman" panose="02020603050405020304" pitchFamily="2" charset="0"/>
            <a:ea typeface="黑体" panose="02010609060101010101" pitchFamily="1" charset="-122"/>
            <a:cs typeface="Times New Roman" panose="02020603050405020304" pitchFamily="2"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4474</Words>
  <Application>WPS 演示</Application>
  <PresentationFormat>在屏幕上显示</PresentationFormat>
  <Paragraphs>264</Paragraphs>
  <Slides>26</Slides>
  <Notes>4</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19</vt:i4>
      </vt:variant>
      <vt:variant>
        <vt:lpstr>幻灯片标题</vt:lpstr>
      </vt:variant>
      <vt:variant>
        <vt:i4>26</vt:i4>
      </vt:variant>
    </vt:vector>
  </HeadingPairs>
  <TitlesOfParts>
    <vt:vector size="61" baseType="lpstr">
      <vt:lpstr>Arial</vt:lpstr>
      <vt:lpstr>宋体</vt:lpstr>
      <vt:lpstr>Wingdings</vt:lpstr>
      <vt:lpstr>Times New Roman</vt:lpstr>
      <vt:lpstr>黑体</vt:lpstr>
      <vt:lpstr>Wingdings</vt:lpstr>
      <vt:lpstr>微软雅黑</vt:lpstr>
      <vt:lpstr>楷体</vt:lpstr>
      <vt:lpstr>Calibri</vt:lpstr>
      <vt:lpstr>Calibri</vt:lpstr>
      <vt:lpstr>等线</vt:lpstr>
      <vt:lpstr>有爱魔兽圆体 CN Medium</vt:lpstr>
      <vt:lpstr>思源黑体</vt:lpstr>
      <vt:lpstr>Arial Unicode MS</vt:lpstr>
      <vt:lpstr>仿宋</vt:lpstr>
      <vt:lpstr>4_自定义设计方案</vt:lpstr>
      <vt:lpstr>Equation.DSMT4</vt:lpstr>
      <vt:lpstr>Equation.DSMT4</vt:lpstr>
      <vt:lpstr>Equation.DSMT4</vt:lpstr>
      <vt:lpstr>Equation.DSMT4</vt:lpstr>
      <vt:lpstr>Equation.DSMT4</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唐唐唐小糖1</cp:lastModifiedBy>
  <cp:revision>488</cp:revision>
  <dcterms:created xsi:type="dcterms:W3CDTF">2015-07-09T08:14:00Z</dcterms:created>
  <dcterms:modified xsi:type="dcterms:W3CDTF">2025-12-15T03:38:47Z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177ECA8BBD444E9A81BDD59EAD10C683</vt:lpwstr>
  </property>
</Properties>
</file>